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0" r:id="rId2"/>
    <p:sldId id="256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4918B-65B1-6640-AE6D-F77215528A5A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7962B-1F88-FA4B-A2FC-631F44E1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62B-1F88-FA4B-A2FC-631F44E18A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0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1D13-1C3F-0BCA-1917-46A7CE290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D3715-9095-65EC-1B05-A07CBA045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C7FA-108A-FA64-CB29-510F2F86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F79F-44D3-2A88-0109-A7F223B8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4D63-9303-8A99-20A7-5B5DA9B1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7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CE7D-0C42-663A-8FD3-50B42EAF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EB58E-AE1D-1E32-6D99-AE6C2AC5D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1C8EE-2B7E-7681-21EF-0B5D6243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AC356-E68B-55ED-D3E2-AB2E988E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2D8D4-A6E1-B99F-6B32-658F8255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36C0B9-4E97-A154-B075-A1A887B85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DCD67-11AA-C968-D79D-B6CBB8E2C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80B55-E9BF-FE72-2EB2-4102E8BC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344-E617-1ABD-9965-BEEAB528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B6CD9-1536-6AE4-0AEB-2524BF84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75A8-0A2C-FF0C-F7B0-BBE2562A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0CB0-67EC-A61E-2DD1-B3177EEFE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8FCD7-0A98-605F-FB47-723C6719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27D67-B67E-153E-4914-21745B3C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235D2-0012-CAEE-08C2-9C06B05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8711-82A1-BC8F-EB0D-27993CF8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FB8D8-B718-471B-8E38-862D23220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BDC6B-05D5-B045-60FF-484015B6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30CD-3A71-8603-53AF-36DE44CE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6F09C-38D7-E738-56B1-93999DC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FB2D-7497-E4A9-956A-4D024708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1985-3ED8-C992-529A-E57CBA95F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17B51-18BE-A99C-B4AD-175943249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D3562-A5A7-69DA-1B40-7564707A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5D4E9-C402-2932-8677-0495DC6B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C35DF-D5ED-F02C-B9F5-0177A5FA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144C-C09C-BF6F-7679-449F08E3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683E2-ED8B-FFD2-6282-2FB90797A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1484E-720B-C05C-D2C7-8DE1DAD62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86C2A-3816-1E4F-B450-8C13CB27E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A92F4-AEF0-69A7-DDCE-3ED6352F8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49CA3-D33D-2270-8007-7C6F4ACB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F425-C96F-24B8-0A6F-E4F09905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72231D-4622-D245-B92C-69FF1FEC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656FA-5B48-6BBA-906E-A183B285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FC9C0-5C44-FC44-3CA3-F516B46C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301CC-4714-3085-0B9E-C82287B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D7C3-F850-4080-0C32-DDAB6FFB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6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8B981-B88B-635F-D6FC-759CEAC5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6E970-EA78-6E62-7917-144B447C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82B89-3937-C6F2-4FBD-259CDED3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6CE8-0169-993E-F6E1-16CC9956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2A37C-2723-58C7-C9D5-EE3F1DEC5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AA325-9DEC-4689-ECDF-2B88A4A55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B5C25-0D37-4438-34C3-5E7E9519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980E2-24ED-D375-CF57-BA38C30B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36CA2-DD6F-2EFF-962A-4A9EA56B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15D9-3A35-D8BE-210F-0B6AB110E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E56D86-765F-B369-F4D7-866194AB8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A415F-B627-7009-8672-A95459797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B1746-4C59-3CE0-B321-1EA7619D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22A29-F265-DCB1-27A2-A2128D9C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04736-5F14-524B-93A1-00E9644D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13AFE-447E-E717-DC53-AA4BA67A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CD354-F5C5-DFBE-5F83-5CD6B22A6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AF161-8933-6CD2-BDD9-4D4404B11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30A001-4EDD-3845-9187-A07265783387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73F0-F5D5-B727-B844-95E45DB86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988F-D57A-20E8-82E5-73F73893E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4240A-4FFA-F14B-86C4-D7DDBEC4F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2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261115-A5FE-FD5F-08A0-90910CFDB11A}"/>
              </a:ext>
            </a:extLst>
          </p:cNvPr>
          <p:cNvSpPr txBox="1">
            <a:spLocks/>
          </p:cNvSpPr>
          <p:nvPr/>
        </p:nvSpPr>
        <p:spPr>
          <a:xfrm>
            <a:off x="212943" y="639193"/>
            <a:ext cx="368543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 Promises Salvation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C V2 FEB 20 Anthony Brown &amp; group therAPy - History (Official Audio).mp4">
            <a:hlinkClick r:id="" action="ppaction://media"/>
            <a:extLst>
              <a:ext uri="{FF2B5EF4-FFF2-40B4-BE49-F238E27FC236}">
                <a16:creationId xmlns:a16="http://schemas.microsoft.com/office/drawing/2014/main" id="{4F2999D3-29E9-1C3A-8B7C-22D9A2B5AA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4030" y="1253331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4047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abakkuk: An Overview">
            <a:extLst>
              <a:ext uri="{FF2B5EF4-FFF2-40B4-BE49-F238E27FC236}">
                <a16:creationId xmlns:a16="http://schemas.microsoft.com/office/drawing/2014/main" id="{711935CE-DC91-9B9A-787B-46AA20C3B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b="14382"/>
          <a:stretch>
            <a:fillRect/>
          </a:stretch>
        </p:blipFill>
        <p:spPr bwMode="auto">
          <a:xfrm>
            <a:off x="-1" y="10"/>
            <a:ext cx="12192001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681C35DA-8D1A-6730-9F47-463E381F6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50" y="6073376"/>
            <a:ext cx="9629508" cy="527839"/>
          </a:xfrm>
        </p:spPr>
        <p:txBody>
          <a:bodyPr anchor="b">
            <a:normAutofit/>
          </a:bodyPr>
          <a:lstStyle/>
          <a:p>
            <a:pPr algn="l"/>
            <a:r>
              <a:rPr lang="en-US" b="1" i="1" dirty="0">
                <a:solidFill>
                  <a:schemeClr val="tx2"/>
                </a:solidFill>
                <a:latin typeface="Georgia" panose="02040502050405020303" pitchFamily="18" charset="0"/>
                <a:cs typeface="Tunga" panose="020B0502040204020203" pitchFamily="34" charset="0"/>
              </a:rPr>
              <a:t>How do Believers Respond to our Troubles?</a:t>
            </a:r>
            <a:endParaRPr lang="en-US" i="1" dirty="0">
              <a:solidFill>
                <a:schemeClr val="tx2"/>
              </a:solidFill>
              <a:latin typeface="Georgia" panose="02040502050405020303" pitchFamily="18" charset="0"/>
              <a:cs typeface="Tunga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0FD04-330B-B01D-CC36-09D0F7FE0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7" y="4503566"/>
            <a:ext cx="10625349" cy="1569809"/>
          </a:xfrm>
        </p:spPr>
        <p:txBody>
          <a:bodyPr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  <a:latin typeface="Georgia" panose="02040502050405020303" pitchFamily="18" charset="0"/>
              </a:rPr>
              <a:t>God Promises Salvation</a:t>
            </a:r>
            <a:br>
              <a:rPr lang="en-US" sz="40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4000" b="1" dirty="0">
                <a:solidFill>
                  <a:schemeClr val="tx2"/>
                </a:solidFill>
                <a:latin typeface="Georgia" panose="02040502050405020303" pitchFamily="18" charset="0"/>
              </a:rPr>
              <a:t>Focal Verses – Habakkuk 3:2-6, 17-19</a:t>
            </a:r>
            <a:endParaRPr lang="en-US" sz="4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1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7271A-2490-7418-DDFA-9E40B9F8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Aim for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D9CE-42C7-32BF-CF93-E523BEE55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28" y="2291641"/>
            <a:ext cx="6051685" cy="438473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Georgia" panose="02040502050405020303" pitchFamily="18" charset="0"/>
              </a:rPr>
              <a:t>By the end of the lesson, we will: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b="1" dirty="0">
                <a:latin typeface="Georgia" panose="02040502050405020303" pitchFamily="18" charset="0"/>
              </a:rPr>
              <a:t>RECOGNIZE</a:t>
            </a:r>
            <a:r>
              <a:rPr lang="en-US" dirty="0">
                <a:latin typeface="Georgia" panose="02040502050405020303" pitchFamily="18" charset="0"/>
              </a:rPr>
              <a:t> that there are times when we may not understand how God is moving,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Georgia" panose="02040502050405020303" pitchFamily="18" charset="0"/>
              </a:rPr>
              <a:t>EMPATHIZE</a:t>
            </a:r>
            <a:r>
              <a:rPr lang="en-US" dirty="0">
                <a:latin typeface="Georgia" panose="02040502050405020303" pitchFamily="18" charset="0"/>
              </a:rPr>
              <a:t> with wondering why God allows certain things to happen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Georgia" panose="02040502050405020303" pitchFamily="18" charset="0"/>
              </a:rPr>
              <a:t>DISCOVER </a:t>
            </a:r>
            <a:r>
              <a:rPr lang="en-US" dirty="0">
                <a:latin typeface="Georgia" panose="02040502050405020303" pitchFamily="18" charset="0"/>
              </a:rPr>
              <a:t>that God’s character dictates that unrighteousness will not go forever unpunished, nor charity unrewarded</a:t>
            </a:r>
          </a:p>
          <a:p>
            <a:endParaRPr lang="en-US" sz="2000" dirty="0"/>
          </a:p>
        </p:txBody>
      </p:sp>
      <p:pic>
        <p:nvPicPr>
          <p:cNvPr id="2050" name="Picture 2" descr="The Book of Habakkuk">
            <a:extLst>
              <a:ext uri="{FF2B5EF4-FFF2-40B4-BE49-F238E27FC236}">
                <a16:creationId xmlns:a16="http://schemas.microsoft.com/office/drawing/2014/main" id="{938033CF-C80D-1155-EAE8-99311CCA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621" y="2550035"/>
            <a:ext cx="5767299" cy="29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4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6C8C4-B7FC-CEB9-00D8-BEABD622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6" y="506398"/>
            <a:ext cx="5628018" cy="1200361"/>
          </a:xfrm>
        </p:spPr>
        <p:txBody>
          <a:bodyPr anchor="b">
            <a:no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The People, Places, and Times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37989-3B07-1C48-5C9A-C259EB0A2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34" y="2031101"/>
            <a:ext cx="5313952" cy="3668241"/>
          </a:xfrm>
        </p:spPr>
        <p:txBody>
          <a:bodyPr anchor="ctr">
            <a:normAutofit/>
          </a:bodyPr>
          <a:lstStyle/>
          <a:p>
            <a:r>
              <a:rPr lang="en-US" sz="4400" dirty="0">
                <a:latin typeface="Georgia" panose="02040502050405020303" pitchFamily="18" charset="0"/>
              </a:rPr>
              <a:t>Habakkuk, the prophet </a:t>
            </a:r>
          </a:p>
          <a:p>
            <a:r>
              <a:rPr lang="en-US" sz="4400" dirty="0">
                <a:latin typeface="Georgia" panose="02040502050405020303" pitchFamily="18" charset="0"/>
              </a:rPr>
              <a:t>Background </a:t>
            </a:r>
          </a:p>
          <a:p>
            <a:r>
              <a:rPr lang="en-US" sz="4400" dirty="0">
                <a:latin typeface="Georgia" panose="02040502050405020303" pitchFamily="18" charset="0"/>
              </a:rPr>
              <a:t>In Depth</a:t>
            </a:r>
          </a:p>
          <a:p>
            <a:endParaRPr lang="en-US" sz="1800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abakkuk Images – Browse 93 Stock Photos, Vectors, and Video | Adobe Stock">
            <a:extLst>
              <a:ext uri="{FF2B5EF4-FFF2-40B4-BE49-F238E27FC236}">
                <a16:creationId xmlns:a16="http://schemas.microsoft.com/office/drawing/2014/main" id="{C0820A88-A3AB-3E6E-D0E4-175ECF64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532704"/>
            <a:ext cx="5628018" cy="35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1EA90-E85E-1DB5-51EE-EA5E726F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26773"/>
          </a:xfrm>
        </p:spPr>
        <p:txBody>
          <a:bodyPr anchor="b">
            <a:normAutofit/>
          </a:bodyPr>
          <a:lstStyle/>
          <a:p>
            <a:r>
              <a:rPr lang="en-US" sz="5400" b="1" u="sng" dirty="0">
                <a:latin typeface="Georgia" panose="02040502050405020303" pitchFamily="18" charset="0"/>
              </a:rPr>
              <a:t>In Depth</a:t>
            </a:r>
            <a:endParaRPr lang="en-US" sz="5400" dirty="0">
              <a:latin typeface="Georgia" panose="02040502050405020303" pitchFamily="18" charset="0"/>
            </a:endParaRP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9E97E-9D7D-F1F5-CC44-B9C994FDB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8" y="2668044"/>
            <a:ext cx="4845844" cy="4020855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Georgia" panose="02040502050405020303" pitchFamily="18" charset="0"/>
              </a:rPr>
              <a:t>Response in Crisis (Habakkuk 3:2-3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Georgia" panose="02040502050405020303" pitchFamily="18" charset="0"/>
              </a:rPr>
              <a:t>Recognition of Judgment (Habakkuk 3:4-6)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Georgia" panose="02040502050405020303" pitchFamily="18" charset="0"/>
              </a:rPr>
              <a:t>Praise in Destruction (Habakkuk 3:17-18)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Georgia" panose="02040502050405020303" pitchFamily="18" charset="0"/>
              </a:rPr>
              <a:t>Strength in Salvation (Habakkuk 3:19)</a:t>
            </a:r>
          </a:p>
          <a:p>
            <a:endParaRPr lang="en-US" sz="2200" dirty="0"/>
          </a:p>
        </p:txBody>
      </p:sp>
      <p:pic>
        <p:nvPicPr>
          <p:cNvPr id="4098" name="Picture 2" descr="Singing in the Pain: The Theology of Habakkuk - Holy Joys">
            <a:extLst>
              <a:ext uri="{FF2B5EF4-FFF2-40B4-BE49-F238E27FC236}">
                <a16:creationId xmlns:a16="http://schemas.microsoft.com/office/drawing/2014/main" id="{357F2708-5488-7B16-3A63-1F09CD42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6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A7F71-241C-0ED0-C0F0-63541888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Georgia" panose="02040502050405020303" pitchFamily="18" charset="0"/>
                <a:cs typeface="Tunga" panose="020B0502040204020203" pitchFamily="34" charset="0"/>
              </a:rPr>
              <a:t>Lesson Summary</a:t>
            </a:r>
          </a:p>
        </p:txBody>
      </p:sp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131" name="Rectangle 51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2" name="Rectangle 51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34" name="Rectangle 513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E30101A-C863-E58A-4A18-F93A7A805D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9341" y="2306619"/>
            <a:ext cx="5339585" cy="4126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460375" marR="0" lvl="0" indent="-460375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God is powerful and faithful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, and His mighty works in the past remind us that He is still in control today.</a:t>
            </a:r>
          </a:p>
          <a:p>
            <a:pPr marL="460375" marR="0" lvl="0" indent="-460375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Faith does not depend on circumstances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—even when everything fails, God remains worthy of trust and praise.</a:t>
            </a:r>
          </a:p>
          <a:p>
            <a:pPr marL="460375" marR="0" lvl="0" indent="-460375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True joy and strength come from the Lord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Georgia" panose="02040502050405020303" pitchFamily="18" charset="0"/>
              </a:rPr>
              <a:t>, who enables His people to stand firm and move forward despite hardship.</a:t>
            </a:r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8" name="Rectangle 513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Habakkuk #1: Why do the wicked prosper? | CrossWay Church Battle Ground, WA">
            <a:extLst>
              <a:ext uri="{FF2B5EF4-FFF2-40B4-BE49-F238E27FC236}">
                <a16:creationId xmlns:a16="http://schemas.microsoft.com/office/drawing/2014/main" id="{2515BFC3-7F60-145B-5BB8-B10FB94F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" r="4" b="1292"/>
          <a:stretch>
            <a:fillRect/>
          </a:stretch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557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188</Words>
  <Application>Microsoft Macintosh PowerPoint</Application>
  <PresentationFormat>Widescreen</PresentationFormat>
  <Paragraphs>22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Georgia</vt:lpstr>
      <vt:lpstr>Office Theme</vt:lpstr>
      <vt:lpstr>PowerPoint Presentation</vt:lpstr>
      <vt:lpstr>God Promises Salvation Focal Verses – Habakkuk 3:2-6, 17-19</vt:lpstr>
      <vt:lpstr>Aim for Change</vt:lpstr>
      <vt:lpstr>The People, Places, and Times</vt:lpstr>
      <vt:lpstr>In Depth</vt:lpstr>
      <vt:lpstr>Lesson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Dilbert</dc:creator>
  <cp:lastModifiedBy>Dan Dilbert</cp:lastModifiedBy>
  <cp:revision>2</cp:revision>
  <dcterms:created xsi:type="dcterms:W3CDTF">2026-02-18T17:02:51Z</dcterms:created>
  <dcterms:modified xsi:type="dcterms:W3CDTF">2026-02-19T16:02:41Z</dcterms:modified>
</cp:coreProperties>
</file>