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9" r:id="rId5"/>
    <p:sldId id="264" r:id="rId6"/>
    <p:sldId id="265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5" autoAdjust="0"/>
    <p:restoredTop sz="94651"/>
  </p:normalViewPr>
  <p:slideViewPr>
    <p:cSldViewPr snapToGrid="0">
      <p:cViewPr varScale="1">
        <p:scale>
          <a:sx n="167" d="100"/>
          <a:sy n="167" d="100"/>
        </p:scale>
        <p:origin x="125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4F9AE-0CEF-4426-B661-37463C06D96D}" type="datetimeFigureOut">
              <a:rPr lang="en-US" smtClean="0"/>
              <a:t>7/19/25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D87BD-B7C1-4D22-996B-FB97BD10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9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D87BD-B7C1-4D22-996B-FB97BD1048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3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Verses 11–12: The Call to Pursue Godliness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“Flee” from materialism and evil.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“Pursue” righteousness, faith, love, endurance, gentleness.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Fight the 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fight of faith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—this is an ongoing battle that requires intentional effort.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Verses 13–16: A Solemn Charge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Paul appeals to 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Christ’s example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Timothy’s past confession.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is described as the only Sovereign, immortal, and dwelling in unapproachable light—reminding Timothy of the majesty and seriousness of the calling.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Verses 17–19: Instructions for the Wealthy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trust in riches but in God.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wealth for 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works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generosity, and building an eternal foundation.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Verses 20–21: Final Warning and Benediction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Guard what has been entrusted to you.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foolish debates and contradictions of false knowledge.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“Grace be with you” – A closing blessing.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D87BD-B7C1-4D22-996B-FB97BD1048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3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4C61B-D107-E727-0060-92CEC5295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EA72B-12B6-5FDD-61C7-C9AEE8A43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DD221-888B-ECBE-86AD-E86D281B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8A2AC-490D-B6DB-AEEE-CC712D12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F7809-0F4E-14EA-F295-C0D4AA54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DC7D-58CB-47B1-C92F-5495CA3D9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0922A-1C17-567A-170D-BBE671E0B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A7B35-F8BD-12D6-00D7-F302DF13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9FADB-A08A-0AA0-B8C3-453AA46AE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267A-BB7C-00A3-AE05-13A54466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5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482B81-4FA1-3AE7-8ED4-DFF6573D0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A2415-1180-2252-0EA6-2B10CBDEC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F6ADC-AD22-973E-B2BE-E61E50F62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053E5-1F66-A32E-467D-007A17C2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E94E1-A85E-7102-2319-25DFD02A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1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D2BE-0131-DBE8-ECF6-912EC0B1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4E170-6E41-5034-B42B-33D500589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47847-8AC3-A901-608B-A5746F67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E6CF-5EBD-BF42-BA92-497BA16F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9C9D7-8ED9-6091-8CC3-77FCD475E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314BF-9E68-A72E-3169-3906E1DD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F0948-DD78-96A2-CB42-91184A8F0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A9A27-FEF6-9CBA-579A-00844D7E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C103-127F-24C5-3273-1F775997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641E3-2282-41CA-FD01-04186ECE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5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369A8-DB62-C5B3-3C8D-4F6BA413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495F-06C1-36CF-B766-E8CA7DF2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AC52C-EA00-D8EF-695C-B7F1BCBBF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10FB3-B07F-AAA5-DFC5-01455DAE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A347E-65BA-1314-168B-DB16162B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845B1-5C1B-385F-D51B-47964F79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7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6A15-5EDB-6023-45BF-6C4216C0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348B-2AB9-7418-CD6C-D1E63E37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B64F6-C526-9B9E-D10E-52315DBAA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041E9-7AB8-4AF1-65F6-1A3745F6F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159688-3991-902B-41E4-CB0E855C8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859A3-CA86-AC6F-0A43-6AD00CB5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912072-EA64-0F5D-1884-88FDA99B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F029D-416F-9427-91AB-569F0575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466F-B440-B6A0-F6B2-25CB8F1A9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F7A98-A788-E51B-1D97-DAF9BB4CE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373E56-1FB7-758D-BBD2-3D388DA6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B06D5-A767-A6B9-8C2A-D4AACB42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6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4AD89-F75B-31AF-ADA0-D5A5916A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34572-AD86-3D86-1607-77C91DC2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A20F3-87DA-CF50-96E5-565359A5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0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95E7B-20EF-A8D1-0731-5AAC3183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EC613-1153-9F4B-7896-0CC1DCC7B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19ED1-7E88-8C51-C8F0-F703B9F7E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C0D80-23A2-0ECF-F7C8-3B3DD6522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9B74F-E552-A9AC-9CE0-9B3EA9191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830B-75A7-F226-BA01-7B90A582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8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87AC9-05CD-89C1-05F0-3CD43876C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DA09C-56D9-390D-059B-5E05AB274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8256D-CA2A-8EDD-46BF-AE7EA5DB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3106C-3E3F-AF4F-627C-016D22D7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D2287-E6AB-F279-0F45-C3EEB8F1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6D634-D013-D614-93C5-E3ED1EAD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5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09314B-5019-8ECF-9408-90F4F9EF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858EC-65D9-C0D9-0EC8-06301BF14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0932B-4712-BB03-45A1-AB9FB82A8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51A025-525E-43F0-9529-43F977DB30A0}" type="datetimeFigureOut">
              <a:rPr lang="en-US" smtClean="0"/>
              <a:t>7/19/25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29DFC-BE98-6DF6-00E8-C465CF7B5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2D466-DEC3-E86A-60D8-E16F34815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CBC8C-5EFA-49DE-9C14-6FAF51015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0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3" name="Rectangle 413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29" name="Picture 4128" descr="Hand wrapping present">
            <a:extLst>
              <a:ext uri="{FF2B5EF4-FFF2-40B4-BE49-F238E27FC236}">
                <a16:creationId xmlns:a16="http://schemas.microsoft.com/office/drawing/2014/main" id="{5397525A-1705-B707-FB50-89F8F967921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3725" b="12006"/>
          <a:stretch>
            <a:fillRect/>
          </a:stretch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A5F4FD-A663-E5D3-474A-66A5C797F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105156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b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Gift of Discipline for Discipleship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9E288B-9263-012E-61AC-5D4D4EC1B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59404"/>
            <a:ext cx="10515600" cy="109839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Hebrews 12: 1 - 13</a:t>
            </a:r>
          </a:p>
        </p:txBody>
      </p:sp>
    </p:spTree>
    <p:extLst>
      <p:ext uri="{BB962C8B-B14F-4D97-AF65-F5344CB8AC3E}">
        <p14:creationId xmlns:p14="http://schemas.microsoft.com/office/powerpoint/2010/main" val="362795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1391-56D2-884E-17E8-58006F8D1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662" y="741391"/>
            <a:ext cx="4703877" cy="704455"/>
          </a:xfrm>
        </p:spPr>
        <p:txBody>
          <a:bodyPr anchor="b">
            <a:noAutofit/>
          </a:bodyPr>
          <a:lstStyle/>
          <a:p>
            <a:r>
              <a:rPr lang="en-US" sz="4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Aim for Change</a:t>
            </a:r>
            <a:endParaRPr lang="en-US" sz="4000" dirty="0"/>
          </a:p>
        </p:txBody>
      </p:sp>
      <p:pic>
        <p:nvPicPr>
          <p:cNvPr id="1026" name="Picture 2" descr="God Sends The Disciples' Sunday School Lesson (Matthew 28:16-20) •  MinistryArk">
            <a:extLst>
              <a:ext uri="{FF2B5EF4-FFF2-40B4-BE49-F238E27FC236}">
                <a16:creationId xmlns:a16="http://schemas.microsoft.com/office/drawing/2014/main" id="{7AA9A59B-ED31-D6B1-7DF5-BE8308B51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114" y="813859"/>
            <a:ext cx="6449549" cy="515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8C755-D72F-9A10-C91A-2080A63C6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0" y="1539240"/>
            <a:ext cx="4625339" cy="444206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By the end of the lesson, we will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DISCUSS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what makes a credible leader;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REFLECT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on what makes Jesus a credible leader; and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COMMIT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to following Jesus’ example of godly discipline.</a:t>
            </a:r>
            <a:endParaRPr lang="en-US" sz="3200" dirty="0"/>
          </a:p>
        </p:txBody>
      </p:sp>
      <p:grpSp>
        <p:nvGrpSpPr>
          <p:cNvPr id="5149" name="Group 5148">
            <a:extLst>
              <a:ext uri="{FF2B5EF4-FFF2-40B4-BE49-F238E27FC236}">
                <a16:creationId xmlns:a16="http://schemas.microsoft.com/office/drawing/2014/main" id="{31C49F18-8757-4E87-5C2E-9D6D7B82B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5150" name="Rectangle 5149">
              <a:extLst>
                <a:ext uri="{FF2B5EF4-FFF2-40B4-BE49-F238E27FC236}">
                  <a16:creationId xmlns:a16="http://schemas.microsoft.com/office/drawing/2014/main" id="{25C84D91-E5BF-B919-ACEF-4A25262CE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1" name="Rectangle 5150">
              <a:extLst>
                <a:ext uri="{FF2B5EF4-FFF2-40B4-BE49-F238E27FC236}">
                  <a16:creationId xmlns:a16="http://schemas.microsoft.com/office/drawing/2014/main" id="{DD889E38-27CA-E23F-B646-8D7B4BB17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644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3" name="Rectangle 3092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46669-EB6F-07DF-1309-D29FA047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65" y="145560"/>
            <a:ext cx="6002110" cy="1495425"/>
          </a:xfrm>
        </p:spPr>
        <p:txBody>
          <a:bodyPr>
            <a:normAutofit/>
          </a:bodyPr>
          <a:lstStyle/>
          <a:p>
            <a:r>
              <a:rPr lang="en-US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People, Places, Times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4258F-C866-CD0E-75BC-09C5B452D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1" y="1173480"/>
            <a:ext cx="6964680" cy="566166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>
                <a:latin typeface="Georgia" panose="02040502050405020303" pitchFamily="18" charset="0"/>
              </a:rPr>
              <a:t>People</a:t>
            </a:r>
            <a:r>
              <a:rPr lang="en-US" sz="2000" b="1" dirty="0">
                <a:latin typeface="Georgia" panose="02040502050405020303" pitchFamily="18" charset="0"/>
              </a:rPr>
              <a:t>:</a:t>
            </a:r>
            <a:endParaRPr lang="en-US" sz="2000" dirty="0">
              <a:latin typeface="Georgia" panose="02040502050405020303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Jesus Christ is the ultimate model of endurance, having suffered the cross for the joy set before Him.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Believers and the “great cloud of witnesses” are encouraged to </a:t>
            </a:r>
            <a:r>
              <a:rPr lang="en-US" sz="2000" u="sng" dirty="0">
                <a:latin typeface="Georgia" panose="02040502050405020303" pitchFamily="18" charset="0"/>
              </a:rPr>
              <a:t>run their race faithfully </a:t>
            </a:r>
            <a:r>
              <a:rPr lang="en-US" sz="2000" dirty="0">
                <a:latin typeface="Georgia" panose="02040502050405020303" pitchFamily="18" charset="0"/>
              </a:rPr>
              <a:t>and embrace God’s loving discipline.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>
                <a:latin typeface="Georgia" panose="02040502050405020303" pitchFamily="18" charset="0"/>
              </a:rPr>
              <a:t>Places</a:t>
            </a:r>
            <a:r>
              <a:rPr lang="en-US" sz="2000" b="1" dirty="0">
                <a:latin typeface="Georgia" panose="02040502050405020303" pitchFamily="18" charset="0"/>
              </a:rPr>
              <a:t>:</a:t>
            </a:r>
            <a:endParaRPr lang="en-US" sz="2000" dirty="0">
              <a:latin typeface="Georgia" panose="02040502050405020303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Early Christian communities </a:t>
            </a:r>
            <a:r>
              <a:rPr lang="en-US" sz="2000" b="1" u="sng" dirty="0">
                <a:latin typeface="Georgia" panose="02040502050405020303" pitchFamily="18" charset="0"/>
              </a:rPr>
              <a:t>in Rome likely </a:t>
            </a:r>
            <a:r>
              <a:rPr lang="en-US" sz="2000" dirty="0">
                <a:latin typeface="Georgia" panose="02040502050405020303" pitchFamily="18" charset="0"/>
              </a:rPr>
              <a:t>faced persecution and social rejection for their faith.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The race track metaphor symbolizes the Christian life as a disciplined, enduring journey, much like ancient athletic contests.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>
                <a:latin typeface="Georgia" panose="02040502050405020303" pitchFamily="18" charset="0"/>
              </a:rPr>
              <a:t>Times</a:t>
            </a:r>
            <a:r>
              <a:rPr lang="en-US" sz="2000" b="1" dirty="0">
                <a:latin typeface="Georgia" panose="02040502050405020303" pitchFamily="18" charset="0"/>
              </a:rPr>
              <a:t>:</a:t>
            </a:r>
            <a:endParaRPr lang="en-US" sz="2000" dirty="0">
              <a:latin typeface="Georgia" panose="02040502050405020303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First-century persecution challenged Jewish Christians to remain faithful despite hardship.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latin typeface="Georgia" panose="02040502050405020303" pitchFamily="18" charset="0"/>
              </a:rPr>
              <a:t>The post-resurrection era marked a shift from the old covenant to living under grace through Christ.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1100" dirty="0">
              <a:latin typeface="Georgia" panose="02040502050405020303" pitchFamily="18" charset="0"/>
            </a:endParaRPr>
          </a:p>
        </p:txBody>
      </p:sp>
      <p:pic>
        <p:nvPicPr>
          <p:cNvPr id="2050" name="Picture 2" descr="Run Rome The Marathon - Rome, Italy - 3/22/2026 - My BEST Runs - Worlds  Best Road Races">
            <a:extLst>
              <a:ext uri="{FF2B5EF4-FFF2-40B4-BE49-F238E27FC236}">
                <a16:creationId xmlns:a16="http://schemas.microsoft.com/office/drawing/2014/main" id="{7D25E359-9208-6F4D-DD7D-E3CCE905B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0" r="32397" b="-1"/>
          <a:stretch>
            <a:fillRect/>
          </a:stretch>
        </p:blipFill>
        <p:spPr bwMode="auto">
          <a:xfrm>
            <a:off x="7199440" y="10"/>
            <a:ext cx="4992560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98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D9ABC7-243A-C139-BD5B-30CEBCEA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4" y="467271"/>
            <a:ext cx="5028863" cy="892606"/>
          </a:xfrm>
        </p:spPr>
        <p:txBody>
          <a:bodyPr anchor="b">
            <a:normAutofit/>
          </a:bodyPr>
          <a:lstStyle/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sz="5600" dirty="0"/>
          </a:p>
        </p:txBody>
      </p:sp>
      <p:sp>
        <p:nvSpPr>
          <p:cNvPr id="3081" name="Oval 3080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Book Of Hebrews Images – Browse 19,341 Stock Photos, Vectors, and Video |  Adobe Stock">
            <a:extLst>
              <a:ext uri="{FF2B5EF4-FFF2-40B4-BE49-F238E27FC236}">
                <a16:creationId xmlns:a16="http://schemas.microsoft.com/office/drawing/2014/main" id="{884EDF7E-E3EB-F4E8-D244-6139B08F9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0" r="24230"/>
          <a:stretch>
            <a:fillRect/>
          </a:stretch>
        </p:blipFill>
        <p:spPr bwMode="auto">
          <a:xfrm>
            <a:off x="30968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85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698043-F1C7-CF94-54BA-C607C4C20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78430" y="1492738"/>
            <a:ext cx="5435369" cy="5296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The Book of Hebrews was written to 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Jewish Christians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 who were facing persecution, hardship, and the temptation to abandon their faith and return to Judaism. The author encourages them to remain steadfast by highlighting the 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superiority of Christ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 and the necessity of enduring hardship as part of the Christian journey.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In </a:t>
            </a:r>
            <a:r>
              <a:rPr lang="en-US" sz="2000" b="1" u="sng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Hebrews 12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, the writer uses the metaphor of a 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race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 to describe the Christian life. He reminds believers that they are surrounded by a “great cloud of witnesses” (faithful examples from Hebrews 11), and that God's 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discipline is a sign of His love, not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Georgia" panose="02040502050405020303" pitchFamily="18" charset="0"/>
              </a:rPr>
              <a:t> punishment, but correction and training to produce holiness and maturity in His children.</a:t>
            </a:r>
          </a:p>
        </p:txBody>
      </p:sp>
      <p:sp>
        <p:nvSpPr>
          <p:cNvPr id="3087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89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94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AC7F89-AE50-528E-DAD0-1FFD617C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 kern="10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In-Depth</a:t>
            </a:r>
            <a:endParaRPr lang="en-US" sz="5400"/>
          </a:p>
        </p:txBody>
      </p:sp>
      <p:sp>
        <p:nvSpPr>
          <p:cNvPr id="410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19BE7-ABE3-385C-6341-58B0D2F6F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15" y="2807208"/>
            <a:ext cx="4407877" cy="3410712"/>
          </a:xfrm>
        </p:spPr>
        <p:txBody>
          <a:bodyPr anchor="t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latin typeface="Georgia" panose="02040502050405020303" pitchFamily="18" charset="0"/>
              </a:rPr>
              <a:t>Running the Race with Endurance (</a:t>
            </a:r>
            <a:r>
              <a:rPr lang="en-US" sz="2200" b="1" dirty="0">
                <a:latin typeface="Georgia" panose="02040502050405020303" pitchFamily="18" charset="0"/>
              </a:rPr>
              <a:t>Hebrews 12:1 - 3)</a:t>
            </a:r>
            <a:endParaRPr lang="en-US" sz="2200" dirty="0">
              <a:latin typeface="Georgia" panose="0204050205040502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latin typeface="Georgia" panose="02040502050405020303" pitchFamily="18" charset="0"/>
              </a:rPr>
              <a:t>God’s Loving Discipline (</a:t>
            </a:r>
            <a:r>
              <a:rPr lang="en-US" sz="2200" b="1" dirty="0">
                <a:latin typeface="Georgia" panose="02040502050405020303" pitchFamily="18" charset="0"/>
              </a:rPr>
              <a:t>Hebrews 12:4 - 11)</a:t>
            </a:r>
            <a:endParaRPr lang="en-US" sz="2200" dirty="0">
              <a:latin typeface="Georgia" panose="0204050205040502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latin typeface="Georgia" panose="02040502050405020303" pitchFamily="18" charset="0"/>
              </a:rPr>
              <a:t>Strengthen and Stay the Course (</a:t>
            </a:r>
            <a:r>
              <a:rPr lang="en-US" sz="2200" b="1" dirty="0">
                <a:latin typeface="Georgia" panose="02040502050405020303" pitchFamily="18" charset="0"/>
              </a:rPr>
              <a:t>Hebrews 12:12 - 13)</a:t>
            </a:r>
            <a:endParaRPr lang="en-US" sz="2200" dirty="0">
              <a:latin typeface="Georgia" panose="02040502050405020303" pitchFamily="18" charset="0"/>
            </a:endParaRPr>
          </a:p>
        </p:txBody>
      </p:sp>
      <p:pic>
        <p:nvPicPr>
          <p:cNvPr id="4100" name="Picture 4" descr="Why Self-Discipline Is the Secret to Long-Term Success - GK360">
            <a:extLst>
              <a:ext uri="{FF2B5EF4-FFF2-40B4-BE49-F238E27FC236}">
                <a16:creationId xmlns:a16="http://schemas.microsoft.com/office/drawing/2014/main" id="{5E7E72FE-D5B9-61F8-0167-E0084D767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625403"/>
            <a:ext cx="6903720" cy="360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3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24CFAD-CA93-84F6-ACD5-049F3B0B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9520"/>
            <a:ext cx="6137187" cy="1719072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  <a:ea typeface="STXingkai" panose="02010800040101010101" pitchFamily="2" charset="-122"/>
              </a:rPr>
              <a:t>Memory Verse</a:t>
            </a:r>
            <a:endParaRPr lang="en-US" sz="54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EBE92-A2D5-3860-D94A-9959E54FB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4910172" cy="3410712"/>
          </a:xfrm>
        </p:spPr>
        <p:txBody>
          <a:bodyPr anchor="t">
            <a:normAutofit lnSpcReduction="10000"/>
          </a:bodyPr>
          <a:lstStyle/>
          <a:p>
            <a:r>
              <a:rPr lang="en-US" sz="3200" dirty="0">
                <a:latin typeface="Georgia" panose="02040502050405020303" pitchFamily="18" charset="0"/>
                <a:ea typeface="STXingkai" panose="02010800040101010101" pitchFamily="2" charset="-122"/>
              </a:rPr>
              <a:t>“No discipline seems pleasant at the time, but painful. Later on, however, it produces a harvest of righteousness and peace for those who have been trained by it.”</a:t>
            </a:r>
            <a:br>
              <a:rPr lang="en-US" sz="3200" dirty="0">
                <a:latin typeface="Georgia" panose="02040502050405020303" pitchFamily="18" charset="0"/>
                <a:ea typeface="STXingkai" panose="02010800040101010101" pitchFamily="2" charset="-122"/>
              </a:rPr>
            </a:br>
            <a:r>
              <a:rPr lang="en-US" sz="3200" dirty="0">
                <a:latin typeface="Georgia" panose="02040502050405020303" pitchFamily="18" charset="0"/>
                <a:ea typeface="STXingkai" panose="02010800040101010101" pitchFamily="2" charset="-122"/>
              </a:rPr>
              <a:t>— </a:t>
            </a:r>
            <a:r>
              <a:rPr lang="en-US" sz="3200" i="1" dirty="0">
                <a:latin typeface="Georgia" panose="02040502050405020303" pitchFamily="18" charset="0"/>
                <a:ea typeface="STXingkai" panose="02010800040101010101" pitchFamily="2" charset="-122"/>
              </a:rPr>
              <a:t>Hebrews 12:11 (NIV)</a:t>
            </a:r>
            <a:endParaRPr lang="en-US" sz="3200" dirty="0">
              <a:latin typeface="Georgia" panose="02040502050405020303" pitchFamily="18" charset="0"/>
              <a:ea typeface="STXingkai" panose="02010800040101010101" pitchFamily="2" charset="-122"/>
            </a:endParaRPr>
          </a:p>
          <a:p>
            <a:endParaRPr lang="en-US" sz="2200" dirty="0"/>
          </a:p>
        </p:txBody>
      </p:sp>
      <p:pic>
        <p:nvPicPr>
          <p:cNvPr id="7" name="Graphic 6" descr="Grain">
            <a:extLst>
              <a:ext uri="{FF2B5EF4-FFF2-40B4-BE49-F238E27FC236}">
                <a16:creationId xmlns:a16="http://schemas.microsoft.com/office/drawing/2014/main" id="{5F0BEDDE-07D5-0E7C-58D6-9A8FC3D9E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7236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FC154-B3B1-C015-91C2-946D935A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Questions</a:t>
            </a:r>
            <a:endParaRPr lang="en-US" sz="5400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089468D-8C76-BD6E-7FD4-C7A2FDED34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5958" y="1796716"/>
            <a:ext cx="10607842" cy="438462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How does viewing discipline as a “gift” change the way we respond to hardship or correction from God?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What are some practical ways we can “lay aside every weight” in our lives today to run our spiritual race more effectively?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Why do you think the author compares the Christian life to a race, and what does this metaphor teach us about endurance and focus?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Can you share a time when God’s discipline helped you grow spiritually? What did you learn through that experience?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How can we support and “strengthen” fellow believers who may be weary or struggling under God’s discipline?</a:t>
            </a:r>
          </a:p>
          <a:p>
            <a:pPr eaLnBrk="0" fontAlgn="base" hangingPunct="0">
              <a:spcBef>
                <a:spcPts val="600"/>
              </a:spcBef>
              <a:spcAft>
                <a:spcPts val="60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4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9" name="Rectangle 514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29D8C-2A34-98E4-5A01-659B3A9F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Next Week, July 27, 2025</a:t>
            </a:r>
            <a:endParaRPr lang="en-US" sz="5400"/>
          </a:p>
        </p:txBody>
      </p:sp>
      <p:sp>
        <p:nvSpPr>
          <p:cNvPr id="515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0D89-29C8-80D8-77B0-83FA200E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" y="2872899"/>
            <a:ext cx="4754129" cy="3320668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Patience, Wait with Patience for Wisdom</a:t>
            </a:r>
          </a:p>
          <a:p>
            <a:r>
              <a:rPr lang="en-US" dirty="0">
                <a:latin typeface="Georgia" panose="02040502050405020303" pitchFamily="18" charset="0"/>
              </a:rPr>
              <a:t>James 3:13 – 18; 5: 7 - 12</a:t>
            </a:r>
          </a:p>
        </p:txBody>
      </p:sp>
      <p:pic>
        <p:nvPicPr>
          <p:cNvPr id="4" name="Picture 2" descr="What is Patience? A Lesson in Waiting Well">
            <a:extLst>
              <a:ext uri="{FF2B5EF4-FFF2-40B4-BE49-F238E27FC236}">
                <a16:creationId xmlns:a16="http://schemas.microsoft.com/office/drawing/2014/main" id="{CCBDA03B-CA57-3CD4-A5CE-54DC9117F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2" r="15894" b="-1"/>
          <a:stretch>
            <a:fillRect/>
          </a:stretch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84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663</Words>
  <Application>Microsoft Macintosh PowerPoint</Application>
  <PresentationFormat>Widescreen</PresentationFormat>
  <Paragraphs>48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Courier New</vt:lpstr>
      <vt:lpstr>Georgia</vt:lpstr>
      <vt:lpstr>Times New Roman</vt:lpstr>
      <vt:lpstr>Office Theme</vt:lpstr>
      <vt:lpstr>Discipline The Gift of Discipline for Discipleship</vt:lpstr>
      <vt:lpstr>Aim for Change</vt:lpstr>
      <vt:lpstr>The People, Places, Times</vt:lpstr>
      <vt:lpstr>Background</vt:lpstr>
      <vt:lpstr>In-Depth</vt:lpstr>
      <vt:lpstr>Memory Verse</vt:lpstr>
      <vt:lpstr>Discussion Questions</vt:lpstr>
      <vt:lpstr>Next Week, July 27,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Dilbert</dc:creator>
  <cp:lastModifiedBy>Dan Dilbert</cp:lastModifiedBy>
  <cp:revision>8</cp:revision>
  <dcterms:created xsi:type="dcterms:W3CDTF">2025-02-22T13:11:49Z</dcterms:created>
  <dcterms:modified xsi:type="dcterms:W3CDTF">2025-07-19T10:35:24Z</dcterms:modified>
</cp:coreProperties>
</file>