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8" r:id="rId2"/>
    <p:sldId id="256" r:id="rId3"/>
    <p:sldId id="259" r:id="rId4"/>
    <p:sldId id="260" r:id="rId5"/>
    <p:sldId id="261" r:id="rId6"/>
    <p:sldId id="262"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02"/>
    <p:restoredTop sz="94648"/>
  </p:normalViewPr>
  <p:slideViewPr>
    <p:cSldViewPr snapToGrid="0">
      <p:cViewPr varScale="1">
        <p:scale>
          <a:sx n="161" d="100"/>
          <a:sy n="161" d="100"/>
        </p:scale>
        <p:origin x="216"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41162-63E6-4A43-9252-56D97E0F3EA7}" type="datetimeFigureOut">
              <a:rPr lang="en-US" smtClean="0"/>
              <a:t>8/23/25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0E46D-974F-8A42-BE48-A5DDA82B1BCE}" type="slidenum">
              <a:rPr lang="en-US" smtClean="0"/>
              <a:t>‹#›</a:t>
            </a:fld>
            <a:endParaRPr lang="en-US"/>
          </a:p>
        </p:txBody>
      </p:sp>
    </p:spTree>
    <p:extLst>
      <p:ext uri="{BB962C8B-B14F-4D97-AF65-F5344CB8AC3E}">
        <p14:creationId xmlns:p14="http://schemas.microsoft.com/office/powerpoint/2010/main" val="3242734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F0E46D-974F-8A42-BE48-A5DDA82B1BCE}" type="slidenum">
              <a:rPr lang="en-US" smtClean="0"/>
              <a:t>1</a:t>
            </a:fld>
            <a:endParaRPr lang="en-US"/>
          </a:p>
        </p:txBody>
      </p:sp>
    </p:spTree>
    <p:extLst>
      <p:ext uri="{BB962C8B-B14F-4D97-AF65-F5344CB8AC3E}">
        <p14:creationId xmlns:p14="http://schemas.microsoft.com/office/powerpoint/2010/main" val="1062142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42DBE-69EA-1BA9-EB73-92861CF99B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2B23DD-6771-AA53-4AD8-1398F24049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5B142C-1C54-C9B5-B771-E11D3093264E}"/>
              </a:ext>
            </a:extLst>
          </p:cNvPr>
          <p:cNvSpPr>
            <a:spLocks noGrp="1"/>
          </p:cNvSpPr>
          <p:nvPr>
            <p:ph type="dt" sz="half" idx="10"/>
          </p:nvPr>
        </p:nvSpPr>
        <p:spPr/>
        <p:txBody>
          <a:bodyPr/>
          <a:lstStyle/>
          <a:p>
            <a:fld id="{F32EDC2D-7D82-9743-94F2-CEAF3DBA6AF6}" type="datetimeFigureOut">
              <a:rPr lang="en-US" smtClean="0"/>
              <a:t>8/23/25</a:t>
            </a:fld>
            <a:endParaRPr lang="en-US"/>
          </a:p>
        </p:txBody>
      </p:sp>
      <p:sp>
        <p:nvSpPr>
          <p:cNvPr id="5" name="Footer Placeholder 4">
            <a:extLst>
              <a:ext uri="{FF2B5EF4-FFF2-40B4-BE49-F238E27FC236}">
                <a16:creationId xmlns:a16="http://schemas.microsoft.com/office/drawing/2014/main" id="{9EC9E221-26E0-21DE-79F6-CFA357A50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D6F64E-CF98-90BD-C259-78AC577AD188}"/>
              </a:ext>
            </a:extLst>
          </p:cNvPr>
          <p:cNvSpPr>
            <a:spLocks noGrp="1"/>
          </p:cNvSpPr>
          <p:nvPr>
            <p:ph type="sldNum" sz="quarter" idx="12"/>
          </p:nvPr>
        </p:nvSpPr>
        <p:spPr/>
        <p:txBody>
          <a:bodyPr/>
          <a:lstStyle/>
          <a:p>
            <a:fld id="{122AE14E-CFFA-B14E-ADCC-5EA4502352E9}" type="slidenum">
              <a:rPr lang="en-US" smtClean="0"/>
              <a:t>‹#›</a:t>
            </a:fld>
            <a:endParaRPr lang="en-US"/>
          </a:p>
        </p:txBody>
      </p:sp>
    </p:spTree>
    <p:extLst>
      <p:ext uri="{BB962C8B-B14F-4D97-AF65-F5344CB8AC3E}">
        <p14:creationId xmlns:p14="http://schemas.microsoft.com/office/powerpoint/2010/main" val="2612595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0639-BDA3-5B98-6B38-3A15897550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B59703-FE17-4B14-0BB7-12B68FD48A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6036A-4862-AB11-E82F-AC555734D80E}"/>
              </a:ext>
            </a:extLst>
          </p:cNvPr>
          <p:cNvSpPr>
            <a:spLocks noGrp="1"/>
          </p:cNvSpPr>
          <p:nvPr>
            <p:ph type="dt" sz="half" idx="10"/>
          </p:nvPr>
        </p:nvSpPr>
        <p:spPr/>
        <p:txBody>
          <a:bodyPr/>
          <a:lstStyle/>
          <a:p>
            <a:fld id="{F32EDC2D-7D82-9743-94F2-CEAF3DBA6AF6}" type="datetimeFigureOut">
              <a:rPr lang="en-US" smtClean="0"/>
              <a:t>8/23/25</a:t>
            </a:fld>
            <a:endParaRPr lang="en-US"/>
          </a:p>
        </p:txBody>
      </p:sp>
      <p:sp>
        <p:nvSpPr>
          <p:cNvPr id="5" name="Footer Placeholder 4">
            <a:extLst>
              <a:ext uri="{FF2B5EF4-FFF2-40B4-BE49-F238E27FC236}">
                <a16:creationId xmlns:a16="http://schemas.microsoft.com/office/drawing/2014/main" id="{BADD2FD6-4C8B-3681-C256-B10349055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2BD08-5B25-84EA-F4DF-AC597F4355E7}"/>
              </a:ext>
            </a:extLst>
          </p:cNvPr>
          <p:cNvSpPr>
            <a:spLocks noGrp="1"/>
          </p:cNvSpPr>
          <p:nvPr>
            <p:ph type="sldNum" sz="quarter" idx="12"/>
          </p:nvPr>
        </p:nvSpPr>
        <p:spPr/>
        <p:txBody>
          <a:bodyPr/>
          <a:lstStyle/>
          <a:p>
            <a:fld id="{122AE14E-CFFA-B14E-ADCC-5EA4502352E9}" type="slidenum">
              <a:rPr lang="en-US" smtClean="0"/>
              <a:t>‹#›</a:t>
            </a:fld>
            <a:endParaRPr lang="en-US"/>
          </a:p>
        </p:txBody>
      </p:sp>
    </p:spTree>
    <p:extLst>
      <p:ext uri="{BB962C8B-B14F-4D97-AF65-F5344CB8AC3E}">
        <p14:creationId xmlns:p14="http://schemas.microsoft.com/office/powerpoint/2010/main" val="4063352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61D492-0B72-9B93-37D4-6AA6845241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C2D57B-6ED9-26EA-1242-23A21318F7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BA25E-2324-54D4-8344-83B525632882}"/>
              </a:ext>
            </a:extLst>
          </p:cNvPr>
          <p:cNvSpPr>
            <a:spLocks noGrp="1"/>
          </p:cNvSpPr>
          <p:nvPr>
            <p:ph type="dt" sz="half" idx="10"/>
          </p:nvPr>
        </p:nvSpPr>
        <p:spPr/>
        <p:txBody>
          <a:bodyPr/>
          <a:lstStyle/>
          <a:p>
            <a:fld id="{F32EDC2D-7D82-9743-94F2-CEAF3DBA6AF6}" type="datetimeFigureOut">
              <a:rPr lang="en-US" smtClean="0"/>
              <a:t>8/23/25</a:t>
            </a:fld>
            <a:endParaRPr lang="en-US"/>
          </a:p>
        </p:txBody>
      </p:sp>
      <p:sp>
        <p:nvSpPr>
          <p:cNvPr id="5" name="Footer Placeholder 4">
            <a:extLst>
              <a:ext uri="{FF2B5EF4-FFF2-40B4-BE49-F238E27FC236}">
                <a16:creationId xmlns:a16="http://schemas.microsoft.com/office/drawing/2014/main" id="{EA097E77-1568-3567-DFF3-3C57CC0D2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1B975E-AAF1-FF77-A55B-0273258FA2EB}"/>
              </a:ext>
            </a:extLst>
          </p:cNvPr>
          <p:cNvSpPr>
            <a:spLocks noGrp="1"/>
          </p:cNvSpPr>
          <p:nvPr>
            <p:ph type="sldNum" sz="quarter" idx="12"/>
          </p:nvPr>
        </p:nvSpPr>
        <p:spPr/>
        <p:txBody>
          <a:bodyPr/>
          <a:lstStyle/>
          <a:p>
            <a:fld id="{122AE14E-CFFA-B14E-ADCC-5EA4502352E9}" type="slidenum">
              <a:rPr lang="en-US" smtClean="0"/>
              <a:t>‹#›</a:t>
            </a:fld>
            <a:endParaRPr lang="en-US"/>
          </a:p>
        </p:txBody>
      </p:sp>
    </p:spTree>
    <p:extLst>
      <p:ext uri="{BB962C8B-B14F-4D97-AF65-F5344CB8AC3E}">
        <p14:creationId xmlns:p14="http://schemas.microsoft.com/office/powerpoint/2010/main" val="2715716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7B2A0-A30B-FF6E-D8A7-DFFD53CF1C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23C-3612-4CF5-45E6-E721623CD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C9698E-B28A-A08F-3D19-C6536E876299}"/>
              </a:ext>
            </a:extLst>
          </p:cNvPr>
          <p:cNvSpPr>
            <a:spLocks noGrp="1"/>
          </p:cNvSpPr>
          <p:nvPr>
            <p:ph type="dt" sz="half" idx="10"/>
          </p:nvPr>
        </p:nvSpPr>
        <p:spPr/>
        <p:txBody>
          <a:bodyPr/>
          <a:lstStyle/>
          <a:p>
            <a:fld id="{F32EDC2D-7D82-9743-94F2-CEAF3DBA6AF6}" type="datetimeFigureOut">
              <a:rPr lang="en-US" smtClean="0"/>
              <a:t>8/23/25</a:t>
            </a:fld>
            <a:endParaRPr lang="en-US"/>
          </a:p>
        </p:txBody>
      </p:sp>
      <p:sp>
        <p:nvSpPr>
          <p:cNvPr id="5" name="Footer Placeholder 4">
            <a:extLst>
              <a:ext uri="{FF2B5EF4-FFF2-40B4-BE49-F238E27FC236}">
                <a16:creationId xmlns:a16="http://schemas.microsoft.com/office/drawing/2014/main" id="{C844EB73-B598-F509-9607-543641AF7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9D224-8394-31B1-B78D-E56D0F6A8F70}"/>
              </a:ext>
            </a:extLst>
          </p:cNvPr>
          <p:cNvSpPr>
            <a:spLocks noGrp="1"/>
          </p:cNvSpPr>
          <p:nvPr>
            <p:ph type="sldNum" sz="quarter" idx="12"/>
          </p:nvPr>
        </p:nvSpPr>
        <p:spPr/>
        <p:txBody>
          <a:bodyPr/>
          <a:lstStyle/>
          <a:p>
            <a:fld id="{122AE14E-CFFA-B14E-ADCC-5EA4502352E9}" type="slidenum">
              <a:rPr lang="en-US" smtClean="0"/>
              <a:t>‹#›</a:t>
            </a:fld>
            <a:endParaRPr lang="en-US"/>
          </a:p>
        </p:txBody>
      </p:sp>
    </p:spTree>
    <p:extLst>
      <p:ext uri="{BB962C8B-B14F-4D97-AF65-F5344CB8AC3E}">
        <p14:creationId xmlns:p14="http://schemas.microsoft.com/office/powerpoint/2010/main" val="1835284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E3CF4-85DB-C7F7-FACF-CECE4B6464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90D1AD-B333-A13C-DAF4-9FBC267B28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614FD4-0D26-C471-C1AB-B522B70463BB}"/>
              </a:ext>
            </a:extLst>
          </p:cNvPr>
          <p:cNvSpPr>
            <a:spLocks noGrp="1"/>
          </p:cNvSpPr>
          <p:nvPr>
            <p:ph type="dt" sz="half" idx="10"/>
          </p:nvPr>
        </p:nvSpPr>
        <p:spPr/>
        <p:txBody>
          <a:bodyPr/>
          <a:lstStyle/>
          <a:p>
            <a:fld id="{F32EDC2D-7D82-9743-94F2-CEAF3DBA6AF6}" type="datetimeFigureOut">
              <a:rPr lang="en-US" smtClean="0"/>
              <a:t>8/23/25</a:t>
            </a:fld>
            <a:endParaRPr lang="en-US"/>
          </a:p>
        </p:txBody>
      </p:sp>
      <p:sp>
        <p:nvSpPr>
          <p:cNvPr id="5" name="Footer Placeholder 4">
            <a:extLst>
              <a:ext uri="{FF2B5EF4-FFF2-40B4-BE49-F238E27FC236}">
                <a16:creationId xmlns:a16="http://schemas.microsoft.com/office/drawing/2014/main" id="{9132DEB3-4EDD-0D85-F90C-9AA4F8B48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2C5043-D874-57E2-4A74-5AA236AE5309}"/>
              </a:ext>
            </a:extLst>
          </p:cNvPr>
          <p:cNvSpPr>
            <a:spLocks noGrp="1"/>
          </p:cNvSpPr>
          <p:nvPr>
            <p:ph type="sldNum" sz="quarter" idx="12"/>
          </p:nvPr>
        </p:nvSpPr>
        <p:spPr/>
        <p:txBody>
          <a:bodyPr/>
          <a:lstStyle/>
          <a:p>
            <a:fld id="{122AE14E-CFFA-B14E-ADCC-5EA4502352E9}" type="slidenum">
              <a:rPr lang="en-US" smtClean="0"/>
              <a:t>‹#›</a:t>
            </a:fld>
            <a:endParaRPr lang="en-US"/>
          </a:p>
        </p:txBody>
      </p:sp>
    </p:spTree>
    <p:extLst>
      <p:ext uri="{BB962C8B-B14F-4D97-AF65-F5344CB8AC3E}">
        <p14:creationId xmlns:p14="http://schemas.microsoft.com/office/powerpoint/2010/main" val="3091784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8D3E-6553-B452-568F-E6BDE17F16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215EDC-1C7D-1A40-1A96-A829017EA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A3F7BD-F86D-B6F2-77F4-84B2D5E72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4DB607-F8C5-1C5B-8F97-5A781DFA9C9D}"/>
              </a:ext>
            </a:extLst>
          </p:cNvPr>
          <p:cNvSpPr>
            <a:spLocks noGrp="1"/>
          </p:cNvSpPr>
          <p:nvPr>
            <p:ph type="dt" sz="half" idx="10"/>
          </p:nvPr>
        </p:nvSpPr>
        <p:spPr/>
        <p:txBody>
          <a:bodyPr/>
          <a:lstStyle/>
          <a:p>
            <a:fld id="{F32EDC2D-7D82-9743-94F2-CEAF3DBA6AF6}" type="datetimeFigureOut">
              <a:rPr lang="en-US" smtClean="0"/>
              <a:t>8/23/25</a:t>
            </a:fld>
            <a:endParaRPr lang="en-US"/>
          </a:p>
        </p:txBody>
      </p:sp>
      <p:sp>
        <p:nvSpPr>
          <p:cNvPr id="6" name="Footer Placeholder 5">
            <a:extLst>
              <a:ext uri="{FF2B5EF4-FFF2-40B4-BE49-F238E27FC236}">
                <a16:creationId xmlns:a16="http://schemas.microsoft.com/office/drawing/2014/main" id="{D6BCE2BC-E44C-C467-3C9E-9D355CA8F0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A997D2-6614-774F-DE10-772D502BC20A}"/>
              </a:ext>
            </a:extLst>
          </p:cNvPr>
          <p:cNvSpPr>
            <a:spLocks noGrp="1"/>
          </p:cNvSpPr>
          <p:nvPr>
            <p:ph type="sldNum" sz="quarter" idx="12"/>
          </p:nvPr>
        </p:nvSpPr>
        <p:spPr/>
        <p:txBody>
          <a:bodyPr/>
          <a:lstStyle/>
          <a:p>
            <a:fld id="{122AE14E-CFFA-B14E-ADCC-5EA4502352E9}" type="slidenum">
              <a:rPr lang="en-US" smtClean="0"/>
              <a:t>‹#›</a:t>
            </a:fld>
            <a:endParaRPr lang="en-US"/>
          </a:p>
        </p:txBody>
      </p:sp>
    </p:spTree>
    <p:extLst>
      <p:ext uri="{BB962C8B-B14F-4D97-AF65-F5344CB8AC3E}">
        <p14:creationId xmlns:p14="http://schemas.microsoft.com/office/powerpoint/2010/main" val="2113975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089F-9D97-36E9-42AC-B204C73C58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C61802-AA4C-1E8C-D1DA-07D1DC17B3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F64D1E-9B3B-D7B5-3848-07B805EFF5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90C2B6-7B30-71C2-7838-CB058657B3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A3BF41-3A76-AD26-F901-10F82607EA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458A2E-EF22-E20A-C5B3-72A36C5E35A9}"/>
              </a:ext>
            </a:extLst>
          </p:cNvPr>
          <p:cNvSpPr>
            <a:spLocks noGrp="1"/>
          </p:cNvSpPr>
          <p:nvPr>
            <p:ph type="dt" sz="half" idx="10"/>
          </p:nvPr>
        </p:nvSpPr>
        <p:spPr/>
        <p:txBody>
          <a:bodyPr/>
          <a:lstStyle/>
          <a:p>
            <a:fld id="{F32EDC2D-7D82-9743-94F2-CEAF3DBA6AF6}" type="datetimeFigureOut">
              <a:rPr lang="en-US" smtClean="0"/>
              <a:t>8/23/25</a:t>
            </a:fld>
            <a:endParaRPr lang="en-US"/>
          </a:p>
        </p:txBody>
      </p:sp>
      <p:sp>
        <p:nvSpPr>
          <p:cNvPr id="8" name="Footer Placeholder 7">
            <a:extLst>
              <a:ext uri="{FF2B5EF4-FFF2-40B4-BE49-F238E27FC236}">
                <a16:creationId xmlns:a16="http://schemas.microsoft.com/office/drawing/2014/main" id="{8E8BA821-DE31-3BEC-E5C8-B441CA96BF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8EDB87-9408-2744-416C-560CD38A54FF}"/>
              </a:ext>
            </a:extLst>
          </p:cNvPr>
          <p:cNvSpPr>
            <a:spLocks noGrp="1"/>
          </p:cNvSpPr>
          <p:nvPr>
            <p:ph type="sldNum" sz="quarter" idx="12"/>
          </p:nvPr>
        </p:nvSpPr>
        <p:spPr/>
        <p:txBody>
          <a:bodyPr/>
          <a:lstStyle/>
          <a:p>
            <a:fld id="{122AE14E-CFFA-B14E-ADCC-5EA4502352E9}" type="slidenum">
              <a:rPr lang="en-US" smtClean="0"/>
              <a:t>‹#›</a:t>
            </a:fld>
            <a:endParaRPr lang="en-US"/>
          </a:p>
        </p:txBody>
      </p:sp>
    </p:spTree>
    <p:extLst>
      <p:ext uri="{BB962C8B-B14F-4D97-AF65-F5344CB8AC3E}">
        <p14:creationId xmlns:p14="http://schemas.microsoft.com/office/powerpoint/2010/main" val="1134535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F62A1-994B-03A6-9CB8-ABD13E9C7B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4A5B18-3850-C334-2D07-28C50F2FBE95}"/>
              </a:ext>
            </a:extLst>
          </p:cNvPr>
          <p:cNvSpPr>
            <a:spLocks noGrp="1"/>
          </p:cNvSpPr>
          <p:nvPr>
            <p:ph type="dt" sz="half" idx="10"/>
          </p:nvPr>
        </p:nvSpPr>
        <p:spPr/>
        <p:txBody>
          <a:bodyPr/>
          <a:lstStyle/>
          <a:p>
            <a:fld id="{F32EDC2D-7D82-9743-94F2-CEAF3DBA6AF6}" type="datetimeFigureOut">
              <a:rPr lang="en-US" smtClean="0"/>
              <a:t>8/23/25</a:t>
            </a:fld>
            <a:endParaRPr lang="en-US"/>
          </a:p>
        </p:txBody>
      </p:sp>
      <p:sp>
        <p:nvSpPr>
          <p:cNvPr id="4" name="Footer Placeholder 3">
            <a:extLst>
              <a:ext uri="{FF2B5EF4-FFF2-40B4-BE49-F238E27FC236}">
                <a16:creationId xmlns:a16="http://schemas.microsoft.com/office/drawing/2014/main" id="{9A41A6DC-D216-316A-24C4-5A1A3B8C74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72B560-ACB0-98ED-AB02-F1F9723AA37B}"/>
              </a:ext>
            </a:extLst>
          </p:cNvPr>
          <p:cNvSpPr>
            <a:spLocks noGrp="1"/>
          </p:cNvSpPr>
          <p:nvPr>
            <p:ph type="sldNum" sz="quarter" idx="12"/>
          </p:nvPr>
        </p:nvSpPr>
        <p:spPr/>
        <p:txBody>
          <a:bodyPr/>
          <a:lstStyle/>
          <a:p>
            <a:fld id="{122AE14E-CFFA-B14E-ADCC-5EA4502352E9}" type="slidenum">
              <a:rPr lang="en-US" smtClean="0"/>
              <a:t>‹#›</a:t>
            </a:fld>
            <a:endParaRPr lang="en-US"/>
          </a:p>
        </p:txBody>
      </p:sp>
    </p:spTree>
    <p:extLst>
      <p:ext uri="{BB962C8B-B14F-4D97-AF65-F5344CB8AC3E}">
        <p14:creationId xmlns:p14="http://schemas.microsoft.com/office/powerpoint/2010/main" val="3781078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424987-BB02-4C1F-6DFD-ADBAB43CD4F4}"/>
              </a:ext>
            </a:extLst>
          </p:cNvPr>
          <p:cNvSpPr>
            <a:spLocks noGrp="1"/>
          </p:cNvSpPr>
          <p:nvPr>
            <p:ph type="dt" sz="half" idx="10"/>
          </p:nvPr>
        </p:nvSpPr>
        <p:spPr/>
        <p:txBody>
          <a:bodyPr/>
          <a:lstStyle/>
          <a:p>
            <a:fld id="{F32EDC2D-7D82-9743-94F2-CEAF3DBA6AF6}" type="datetimeFigureOut">
              <a:rPr lang="en-US" smtClean="0"/>
              <a:t>8/23/25</a:t>
            </a:fld>
            <a:endParaRPr lang="en-US"/>
          </a:p>
        </p:txBody>
      </p:sp>
      <p:sp>
        <p:nvSpPr>
          <p:cNvPr id="3" name="Footer Placeholder 2">
            <a:extLst>
              <a:ext uri="{FF2B5EF4-FFF2-40B4-BE49-F238E27FC236}">
                <a16:creationId xmlns:a16="http://schemas.microsoft.com/office/drawing/2014/main" id="{BCB1CF9C-27E2-E8C0-1270-91FA553477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0C9851-D8FF-AC6B-F6A2-E898D43E3EA1}"/>
              </a:ext>
            </a:extLst>
          </p:cNvPr>
          <p:cNvSpPr>
            <a:spLocks noGrp="1"/>
          </p:cNvSpPr>
          <p:nvPr>
            <p:ph type="sldNum" sz="quarter" idx="12"/>
          </p:nvPr>
        </p:nvSpPr>
        <p:spPr/>
        <p:txBody>
          <a:bodyPr/>
          <a:lstStyle/>
          <a:p>
            <a:fld id="{122AE14E-CFFA-B14E-ADCC-5EA4502352E9}" type="slidenum">
              <a:rPr lang="en-US" smtClean="0"/>
              <a:t>‹#›</a:t>
            </a:fld>
            <a:endParaRPr lang="en-US"/>
          </a:p>
        </p:txBody>
      </p:sp>
    </p:spTree>
    <p:extLst>
      <p:ext uri="{BB962C8B-B14F-4D97-AF65-F5344CB8AC3E}">
        <p14:creationId xmlns:p14="http://schemas.microsoft.com/office/powerpoint/2010/main" val="1768660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15565-71B5-DA17-B820-1FA8D76221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1537DC-BFF0-A02C-B04F-C4B5BA269C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EE1D57-2158-E8FF-82FF-ECCCC5C89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1195C7-7ECC-8183-EEEF-FC2213461791}"/>
              </a:ext>
            </a:extLst>
          </p:cNvPr>
          <p:cNvSpPr>
            <a:spLocks noGrp="1"/>
          </p:cNvSpPr>
          <p:nvPr>
            <p:ph type="dt" sz="half" idx="10"/>
          </p:nvPr>
        </p:nvSpPr>
        <p:spPr/>
        <p:txBody>
          <a:bodyPr/>
          <a:lstStyle/>
          <a:p>
            <a:fld id="{F32EDC2D-7D82-9743-94F2-CEAF3DBA6AF6}" type="datetimeFigureOut">
              <a:rPr lang="en-US" smtClean="0"/>
              <a:t>8/23/25</a:t>
            </a:fld>
            <a:endParaRPr lang="en-US"/>
          </a:p>
        </p:txBody>
      </p:sp>
      <p:sp>
        <p:nvSpPr>
          <p:cNvPr id="6" name="Footer Placeholder 5">
            <a:extLst>
              <a:ext uri="{FF2B5EF4-FFF2-40B4-BE49-F238E27FC236}">
                <a16:creationId xmlns:a16="http://schemas.microsoft.com/office/drawing/2014/main" id="{69B93992-80ED-AF2F-EEE6-C03D0E6C0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D1D58-E6C6-9BEE-72A3-18C07762124B}"/>
              </a:ext>
            </a:extLst>
          </p:cNvPr>
          <p:cNvSpPr>
            <a:spLocks noGrp="1"/>
          </p:cNvSpPr>
          <p:nvPr>
            <p:ph type="sldNum" sz="quarter" idx="12"/>
          </p:nvPr>
        </p:nvSpPr>
        <p:spPr/>
        <p:txBody>
          <a:bodyPr/>
          <a:lstStyle/>
          <a:p>
            <a:fld id="{122AE14E-CFFA-B14E-ADCC-5EA4502352E9}" type="slidenum">
              <a:rPr lang="en-US" smtClean="0"/>
              <a:t>‹#›</a:t>
            </a:fld>
            <a:endParaRPr lang="en-US"/>
          </a:p>
        </p:txBody>
      </p:sp>
    </p:spTree>
    <p:extLst>
      <p:ext uri="{BB962C8B-B14F-4D97-AF65-F5344CB8AC3E}">
        <p14:creationId xmlns:p14="http://schemas.microsoft.com/office/powerpoint/2010/main" val="97544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360A-2E95-8E29-9CEA-0E4204DE7A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D6F79B-0657-C251-93C0-D83688A0F8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232485-C7EC-2191-A770-20B30B987F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B42EDE-39A2-524F-2EF4-C8F90A891737}"/>
              </a:ext>
            </a:extLst>
          </p:cNvPr>
          <p:cNvSpPr>
            <a:spLocks noGrp="1"/>
          </p:cNvSpPr>
          <p:nvPr>
            <p:ph type="dt" sz="half" idx="10"/>
          </p:nvPr>
        </p:nvSpPr>
        <p:spPr/>
        <p:txBody>
          <a:bodyPr/>
          <a:lstStyle/>
          <a:p>
            <a:fld id="{F32EDC2D-7D82-9743-94F2-CEAF3DBA6AF6}" type="datetimeFigureOut">
              <a:rPr lang="en-US" smtClean="0"/>
              <a:t>8/23/25</a:t>
            </a:fld>
            <a:endParaRPr lang="en-US"/>
          </a:p>
        </p:txBody>
      </p:sp>
      <p:sp>
        <p:nvSpPr>
          <p:cNvPr id="6" name="Footer Placeholder 5">
            <a:extLst>
              <a:ext uri="{FF2B5EF4-FFF2-40B4-BE49-F238E27FC236}">
                <a16:creationId xmlns:a16="http://schemas.microsoft.com/office/drawing/2014/main" id="{22DB3B16-5E32-6904-CEE6-73AD2F1FCC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440255-4B96-87B4-8F07-BF05A84B29DB}"/>
              </a:ext>
            </a:extLst>
          </p:cNvPr>
          <p:cNvSpPr>
            <a:spLocks noGrp="1"/>
          </p:cNvSpPr>
          <p:nvPr>
            <p:ph type="sldNum" sz="quarter" idx="12"/>
          </p:nvPr>
        </p:nvSpPr>
        <p:spPr/>
        <p:txBody>
          <a:bodyPr/>
          <a:lstStyle/>
          <a:p>
            <a:fld id="{122AE14E-CFFA-B14E-ADCC-5EA4502352E9}" type="slidenum">
              <a:rPr lang="en-US" smtClean="0"/>
              <a:t>‹#›</a:t>
            </a:fld>
            <a:endParaRPr lang="en-US"/>
          </a:p>
        </p:txBody>
      </p:sp>
    </p:spTree>
    <p:extLst>
      <p:ext uri="{BB962C8B-B14F-4D97-AF65-F5344CB8AC3E}">
        <p14:creationId xmlns:p14="http://schemas.microsoft.com/office/powerpoint/2010/main" val="837719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D1A362-8B0B-1A0A-98E3-C363A98733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360069-719A-B39A-5212-FB081829FD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822FD-0283-26AB-20C1-0AEB1A92C7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2EDC2D-7D82-9743-94F2-CEAF3DBA6AF6}" type="datetimeFigureOut">
              <a:rPr lang="en-US" smtClean="0"/>
              <a:t>8/23/25</a:t>
            </a:fld>
            <a:endParaRPr lang="en-US"/>
          </a:p>
        </p:txBody>
      </p:sp>
      <p:sp>
        <p:nvSpPr>
          <p:cNvPr id="5" name="Footer Placeholder 4">
            <a:extLst>
              <a:ext uri="{FF2B5EF4-FFF2-40B4-BE49-F238E27FC236}">
                <a16:creationId xmlns:a16="http://schemas.microsoft.com/office/drawing/2014/main" id="{1CB5B8A6-6F30-B615-8C02-7F565CCFA7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FA66701-78AF-8075-0B04-8DCEB34321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2AE14E-CFFA-B14E-ADCC-5EA4502352E9}" type="slidenum">
              <a:rPr lang="en-US" smtClean="0"/>
              <a:t>‹#›</a:t>
            </a:fld>
            <a:endParaRPr lang="en-US"/>
          </a:p>
        </p:txBody>
      </p:sp>
    </p:spTree>
    <p:extLst>
      <p:ext uri="{BB962C8B-B14F-4D97-AF65-F5344CB8AC3E}">
        <p14:creationId xmlns:p14="http://schemas.microsoft.com/office/powerpoint/2010/main" val="1059620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svid.net--CeCe-Winans-Shirley-Caesar-Come-Jesus-Come-Official-Video_1080p.mp4">
            <a:hlinkClick r:id="" action="ppaction://media"/>
            <a:extLst>
              <a:ext uri="{FF2B5EF4-FFF2-40B4-BE49-F238E27FC236}">
                <a16:creationId xmlns:a16="http://schemas.microsoft.com/office/drawing/2014/main" id="{C3BB98D8-8D84-392D-4EBD-E888FA346C26}"/>
              </a:ext>
            </a:extLst>
          </p:cNvPr>
          <p:cNvPicPr>
            <a:picLocks noGrp="1" noChangeAspect="1"/>
          </p:cNvPicPr>
          <p:nvPr>
            <p:ph idx="1"/>
            <a:videoFile r:link="rId1"/>
            <p:extLst>
              <p:ext uri="{DAA4B4D4-6D71-4841-9C94-3DE7FCFB9230}">
                <p14:media xmlns:p14="http://schemas.microsoft.com/office/powerpoint/2010/main" r:embed="rId2">
                  <p14:trim end="7599.3552"/>
                </p14:media>
              </p:ext>
            </p:extLst>
          </p:nvPr>
        </p:nvPicPr>
        <p:blipFill>
          <a:blip r:embed="rId5"/>
          <a:stretch>
            <a:fillRect/>
          </a:stretch>
        </p:blipFill>
        <p:spPr>
          <a:xfrm>
            <a:off x="1968500" y="1825625"/>
            <a:ext cx="8255000" cy="4351338"/>
          </a:xfrm>
        </p:spPr>
      </p:pic>
    </p:spTree>
    <p:extLst>
      <p:ext uri="{BB962C8B-B14F-4D97-AF65-F5344CB8AC3E}">
        <p14:creationId xmlns:p14="http://schemas.microsoft.com/office/powerpoint/2010/main" val="81536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6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Jesus, the Alpha and Omega (Revelation 22) | Life Church St Louis |  Chesterfield">
            <a:extLst>
              <a:ext uri="{FF2B5EF4-FFF2-40B4-BE49-F238E27FC236}">
                <a16:creationId xmlns:a16="http://schemas.microsoft.com/office/drawing/2014/main" id="{E2551944-92D6-A18E-0971-AA2D00CFE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903" t="9091" r="22461"/>
          <a:stretch>
            <a:fillRect/>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4" name="Rectangle 104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0ABEF2-D94F-B4F5-AF32-53D4D75ED713}"/>
              </a:ext>
            </a:extLst>
          </p:cNvPr>
          <p:cNvSpPr>
            <a:spLocks noGrp="1"/>
          </p:cNvSpPr>
          <p:nvPr>
            <p:ph type="ctrTitle"/>
          </p:nvPr>
        </p:nvSpPr>
        <p:spPr>
          <a:xfrm>
            <a:off x="477979" y="894386"/>
            <a:ext cx="5223105" cy="2400635"/>
          </a:xfrm>
        </p:spPr>
        <p:txBody>
          <a:bodyPr anchor="b">
            <a:normAutofit/>
          </a:bodyPr>
          <a:lstStyle/>
          <a:p>
            <a:pPr algn="l"/>
            <a:r>
              <a:rPr lang="en-US" sz="4800" dirty="0">
                <a:latin typeface="Georgia" panose="02040502050405020303" pitchFamily="18" charset="0"/>
              </a:rPr>
              <a:t>Eternal Life</a:t>
            </a:r>
            <a:br>
              <a:rPr lang="en-US" sz="4800" dirty="0">
                <a:latin typeface="Georgia" panose="02040502050405020303" pitchFamily="18" charset="0"/>
              </a:rPr>
            </a:br>
            <a:r>
              <a:rPr lang="en-US" sz="4800" dirty="0">
                <a:latin typeface="Georgia" panose="02040502050405020303" pitchFamily="18" charset="0"/>
              </a:rPr>
              <a:t>Eternal Life in the Alpha and Omega</a:t>
            </a:r>
          </a:p>
        </p:txBody>
      </p:sp>
      <p:sp>
        <p:nvSpPr>
          <p:cNvPr id="3" name="Subtitle 2">
            <a:extLst>
              <a:ext uri="{FF2B5EF4-FFF2-40B4-BE49-F238E27FC236}">
                <a16:creationId xmlns:a16="http://schemas.microsoft.com/office/drawing/2014/main" id="{3D75092E-F8C0-CE82-E88E-2D45C54AAFFB}"/>
              </a:ext>
            </a:extLst>
          </p:cNvPr>
          <p:cNvSpPr>
            <a:spLocks noGrp="1"/>
          </p:cNvSpPr>
          <p:nvPr>
            <p:ph type="subTitle" idx="1"/>
          </p:nvPr>
        </p:nvSpPr>
        <p:spPr>
          <a:xfrm>
            <a:off x="477980" y="4872922"/>
            <a:ext cx="5445742" cy="1208141"/>
          </a:xfrm>
        </p:spPr>
        <p:txBody>
          <a:bodyPr>
            <a:normAutofit/>
          </a:bodyPr>
          <a:lstStyle/>
          <a:p>
            <a:pPr algn="l"/>
            <a:r>
              <a:rPr lang="en-US" dirty="0">
                <a:latin typeface="Georgia" panose="02040502050405020303" pitchFamily="18" charset="0"/>
              </a:rPr>
              <a:t>Focus Verses – Revelation 22:12-21</a:t>
            </a:r>
          </a:p>
        </p:txBody>
      </p:sp>
      <p:sp>
        <p:nvSpPr>
          <p:cNvPr id="1050" name="Rectangle 104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51" name="Rectangle 105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256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2E836D-382B-3D44-23AD-AB24BE30A827}"/>
              </a:ext>
            </a:extLst>
          </p:cNvPr>
          <p:cNvSpPr>
            <a:spLocks noGrp="1"/>
          </p:cNvSpPr>
          <p:nvPr>
            <p:ph type="title"/>
          </p:nvPr>
        </p:nvSpPr>
        <p:spPr>
          <a:xfrm>
            <a:off x="6739128" y="638089"/>
            <a:ext cx="4818888" cy="1476801"/>
          </a:xfrm>
        </p:spPr>
        <p:txBody>
          <a:bodyPr anchor="b">
            <a:normAutofit/>
          </a:bodyPr>
          <a:lstStyle/>
          <a:p>
            <a:r>
              <a:rPr lang="en-US" sz="5000">
                <a:latin typeface="Georgia" panose="02040502050405020303" pitchFamily="18" charset="0"/>
              </a:rPr>
              <a:t>Aim For Change</a:t>
            </a:r>
          </a:p>
        </p:txBody>
      </p:sp>
      <p:pic>
        <p:nvPicPr>
          <p:cNvPr id="2050" name="Picture 2" descr="Aim for Change Campaign - IANSA">
            <a:extLst>
              <a:ext uri="{FF2B5EF4-FFF2-40B4-BE49-F238E27FC236}">
                <a16:creationId xmlns:a16="http://schemas.microsoft.com/office/drawing/2014/main" id="{209EFA25-2F34-E50C-DA66-0A4C4E6E68F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0936" y="1224942"/>
            <a:ext cx="5458968" cy="4408116"/>
          </a:xfrm>
          <a:prstGeom prst="rect">
            <a:avLst/>
          </a:prstGeom>
          <a:noFill/>
          <a:extLst>
            <a:ext uri="{909E8E84-426E-40DD-AFC4-6F175D3DCCD1}">
              <a14:hiddenFill xmlns:a14="http://schemas.microsoft.com/office/drawing/2010/main">
                <a:solidFill>
                  <a:srgbClr val="FFFFFF"/>
                </a:solidFill>
              </a14:hiddenFill>
            </a:ext>
          </a:extLst>
        </p:spPr>
      </p:pic>
      <p:sp>
        <p:nvSpPr>
          <p:cNvPr id="2057"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BCE40DB-16F1-3D44-3C9D-ED51D825FE92}"/>
              </a:ext>
            </a:extLst>
          </p:cNvPr>
          <p:cNvSpPr>
            <a:spLocks noGrp="1"/>
          </p:cNvSpPr>
          <p:nvPr>
            <p:ph idx="1"/>
          </p:nvPr>
        </p:nvSpPr>
        <p:spPr>
          <a:xfrm>
            <a:off x="6739128" y="2664886"/>
            <a:ext cx="5217646" cy="3717626"/>
          </a:xfrm>
        </p:spPr>
        <p:txBody>
          <a:bodyPr anchor="t">
            <a:normAutofit/>
          </a:bodyPr>
          <a:lstStyle/>
          <a:p>
            <a:pPr marL="0" indent="0">
              <a:spcBef>
                <a:spcPts val="600"/>
              </a:spcBef>
              <a:spcAft>
                <a:spcPts val="600"/>
              </a:spcAft>
              <a:buNone/>
            </a:pPr>
            <a:r>
              <a:rPr lang="en-US" sz="2400" dirty="0">
                <a:latin typeface="Georgia" panose="02040502050405020303" pitchFamily="18" charset="0"/>
              </a:rPr>
              <a:t>By the end of this lesson, we will:  </a:t>
            </a:r>
            <a:r>
              <a:rPr lang="en-US" sz="2400" b="1" dirty="0">
                <a:latin typeface="Georgia" panose="02040502050405020303" pitchFamily="18" charset="0"/>
              </a:rPr>
              <a:t>SURVEY</a:t>
            </a:r>
            <a:r>
              <a:rPr lang="en-US" sz="2400" dirty="0">
                <a:latin typeface="Georgia" panose="02040502050405020303" pitchFamily="18" charset="0"/>
              </a:rPr>
              <a:t> the biblical reference to the Second Coming of Christ to see the importance of this hoped-for reality; </a:t>
            </a:r>
            <a:r>
              <a:rPr lang="en-US" sz="2400" b="1" dirty="0">
                <a:latin typeface="Georgia" panose="02040502050405020303" pitchFamily="18" charset="0"/>
              </a:rPr>
              <a:t>REJOICE</a:t>
            </a:r>
            <a:r>
              <a:rPr lang="en-US" sz="2400" dirty="0">
                <a:latin typeface="Georgia" panose="02040502050405020303" pitchFamily="18" charset="0"/>
              </a:rPr>
              <a:t> that the invitation from Jesus to join the new community continues through the end of all things; and </a:t>
            </a:r>
            <a:r>
              <a:rPr lang="en-US" sz="2400" b="1" dirty="0">
                <a:latin typeface="Georgia" panose="02040502050405020303" pitchFamily="18" charset="0"/>
              </a:rPr>
              <a:t>EMBRACE</a:t>
            </a:r>
            <a:r>
              <a:rPr lang="en-US" sz="2400" dirty="0">
                <a:latin typeface="Georgia" panose="02040502050405020303" pitchFamily="18" charset="0"/>
              </a:rPr>
              <a:t> the call to become part of God’s kingdom</a:t>
            </a:r>
            <a:r>
              <a:rPr lang="en-US" sz="2200" dirty="0">
                <a:latin typeface="Georgia" panose="02040502050405020303" pitchFamily="18" charset="0"/>
              </a:rPr>
              <a:t>.</a:t>
            </a:r>
          </a:p>
          <a:p>
            <a:endParaRPr lang="en-US" sz="2200" dirty="0"/>
          </a:p>
        </p:txBody>
      </p:sp>
    </p:spTree>
    <p:extLst>
      <p:ext uri="{BB962C8B-B14F-4D97-AF65-F5344CB8AC3E}">
        <p14:creationId xmlns:p14="http://schemas.microsoft.com/office/powerpoint/2010/main" val="335902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1942232-83D0-49E2-AF9B-1F97E3C1E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E9E70D72-6E23-4015-A4A6-85C120C19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2F359D-D39F-7C70-F914-F44152D19258}"/>
              </a:ext>
            </a:extLst>
          </p:cNvPr>
          <p:cNvSpPr>
            <a:spLocks noGrp="1"/>
          </p:cNvSpPr>
          <p:nvPr>
            <p:ph type="title"/>
          </p:nvPr>
        </p:nvSpPr>
        <p:spPr>
          <a:xfrm>
            <a:off x="1527192" y="417796"/>
            <a:ext cx="9829800" cy="1325880"/>
          </a:xfrm>
        </p:spPr>
        <p:txBody>
          <a:bodyPr anchor="b">
            <a:normAutofit/>
          </a:bodyPr>
          <a:lstStyle/>
          <a:p>
            <a:pPr algn="ctr"/>
            <a:r>
              <a:rPr lang="en-US" sz="3600" b="1" dirty="0">
                <a:solidFill>
                  <a:schemeClr val="tx2"/>
                </a:solidFill>
                <a:latin typeface="Georgia" panose="02040502050405020303" pitchFamily="18" charset="0"/>
              </a:rPr>
              <a:t>The People, Places and Times</a:t>
            </a:r>
            <a:r>
              <a:rPr lang="en-US" sz="3600" b="1" dirty="0">
                <a:solidFill>
                  <a:schemeClr val="tx2"/>
                </a:solidFill>
                <a:effectLst/>
                <a:latin typeface="Georgia" panose="02040502050405020303" pitchFamily="18" charset="0"/>
              </a:rPr>
              <a:t> </a:t>
            </a:r>
            <a:endParaRPr lang="en-US" sz="3600" b="1" dirty="0">
              <a:solidFill>
                <a:schemeClr val="tx2"/>
              </a:solidFill>
              <a:latin typeface="Georgia" panose="02040502050405020303" pitchFamily="18" charset="0"/>
            </a:endParaRPr>
          </a:p>
        </p:txBody>
      </p:sp>
      <p:grpSp>
        <p:nvGrpSpPr>
          <p:cNvPr id="3083" name="Group 3082">
            <a:extLst>
              <a:ext uri="{FF2B5EF4-FFF2-40B4-BE49-F238E27FC236}">
                <a16:creationId xmlns:a16="http://schemas.microsoft.com/office/drawing/2014/main" id="{C28A977F-B603-4D81-B0FC-C8DE048A7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8"/>
            <a:chOff x="-305" y="-1"/>
            <a:chExt cx="3832880" cy="2876136"/>
          </a:xfrm>
        </p:grpSpPr>
        <p:sp>
          <p:nvSpPr>
            <p:cNvPr id="3084" name="Freeform: Shape 3083">
              <a:extLst>
                <a:ext uri="{FF2B5EF4-FFF2-40B4-BE49-F238E27FC236}">
                  <a16:creationId xmlns:a16="http://schemas.microsoft.com/office/drawing/2014/main" id="{0183CE8C-E039-4B2F-A36E-5FD5CD5D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Freeform: Shape 3084">
              <a:extLst>
                <a:ext uri="{FF2B5EF4-FFF2-40B4-BE49-F238E27FC236}">
                  <a16:creationId xmlns:a16="http://schemas.microsoft.com/office/drawing/2014/main" id="{3EB77281-FAB4-40D0-B3F3-264EC4AB20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6" name="Freeform: Shape 3085">
              <a:extLst>
                <a:ext uri="{FF2B5EF4-FFF2-40B4-BE49-F238E27FC236}">
                  <a16:creationId xmlns:a16="http://schemas.microsoft.com/office/drawing/2014/main" id="{815E59F3-75FC-494F-8737-5F00A4964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7" name="Freeform: Shape 3086">
              <a:extLst>
                <a:ext uri="{FF2B5EF4-FFF2-40B4-BE49-F238E27FC236}">
                  <a16:creationId xmlns:a16="http://schemas.microsoft.com/office/drawing/2014/main" id="{43ADDCFA-B066-4D79-AB71-062E66E58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Seven Churches of Revelation Bible Study - David Jeremiah Blog">
            <a:extLst>
              <a:ext uri="{FF2B5EF4-FFF2-40B4-BE49-F238E27FC236}">
                <a16:creationId xmlns:a16="http://schemas.microsoft.com/office/drawing/2014/main" id="{7F7E22ED-C4DF-7885-CDBA-44C72CBE19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496" y="2914740"/>
            <a:ext cx="5958351" cy="333667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F0FCFC9-E55C-2610-C6FE-51250CEB4DE5}"/>
              </a:ext>
            </a:extLst>
          </p:cNvPr>
          <p:cNvSpPr>
            <a:spLocks noGrp="1"/>
          </p:cNvSpPr>
          <p:nvPr>
            <p:ph idx="1"/>
          </p:nvPr>
        </p:nvSpPr>
        <p:spPr>
          <a:xfrm>
            <a:off x="6233038" y="2663688"/>
            <a:ext cx="5823127" cy="4075042"/>
          </a:xfrm>
        </p:spPr>
        <p:txBody>
          <a:bodyPr anchor="ctr">
            <a:normAutofit fontScale="92500" lnSpcReduction="20000"/>
          </a:bodyPr>
          <a:lstStyle/>
          <a:p>
            <a:pPr marL="0" indent="0">
              <a:lnSpc>
                <a:spcPct val="110000"/>
              </a:lnSpc>
              <a:spcBef>
                <a:spcPts val="600"/>
              </a:spcBef>
              <a:spcAft>
                <a:spcPts val="600"/>
              </a:spcAft>
              <a:buNone/>
            </a:pPr>
            <a:r>
              <a:rPr lang="en-US" sz="2400" dirty="0">
                <a:solidFill>
                  <a:schemeClr val="tx2"/>
                </a:solidFill>
                <a:latin typeface="Georgia" panose="02040502050405020303" pitchFamily="18" charset="0"/>
              </a:rPr>
              <a:t>John, who lived in a time of Roman persecution, oppression, and idolatry, began by penning his message as “things which must shortly come to pass” (1:1).  Whether the text is interpreted as literal events to take place in the future or a allegorical principles of the kingdom of God, it is clear that initially the text was a prophecy (1:3, 22:18) and a letter (1:4) to the seven churches of Asia Minor, the region we know today as Turkey John writes from the island of Patmos, where he said his visions occurred.  </a:t>
            </a:r>
          </a:p>
        </p:txBody>
      </p:sp>
      <p:grpSp>
        <p:nvGrpSpPr>
          <p:cNvPr id="3089" name="Group 3088">
            <a:extLst>
              <a:ext uri="{FF2B5EF4-FFF2-40B4-BE49-F238E27FC236}">
                <a16:creationId xmlns:a16="http://schemas.microsoft.com/office/drawing/2014/main" id="{C78D9229-E61D-4FEE-8321-2F8B64A8CA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6037" y="4852038"/>
            <a:ext cx="2151670" cy="1860256"/>
            <a:chOff x="-305" y="-4155"/>
            <a:chExt cx="2514948" cy="2174333"/>
          </a:xfrm>
        </p:grpSpPr>
        <p:sp>
          <p:nvSpPr>
            <p:cNvPr id="3090" name="Freeform: Shape 3089">
              <a:extLst>
                <a:ext uri="{FF2B5EF4-FFF2-40B4-BE49-F238E27FC236}">
                  <a16:creationId xmlns:a16="http://schemas.microsoft.com/office/drawing/2014/main" id="{1FDD3CCB-26A3-4D79-AEB6-7A60CF980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1" name="Freeform: Shape 3090">
              <a:extLst>
                <a:ext uri="{FF2B5EF4-FFF2-40B4-BE49-F238E27FC236}">
                  <a16:creationId xmlns:a16="http://schemas.microsoft.com/office/drawing/2014/main" id="{E9AC4470-5113-4709-B29F-CDB937F2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2" name="Freeform: Shape 3091">
              <a:extLst>
                <a:ext uri="{FF2B5EF4-FFF2-40B4-BE49-F238E27FC236}">
                  <a16:creationId xmlns:a16="http://schemas.microsoft.com/office/drawing/2014/main" id="{3E0D146C-9DAB-421E-AE88-5F854BF3F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93" name="Freeform: Shape 3092">
              <a:extLst>
                <a:ext uri="{FF2B5EF4-FFF2-40B4-BE49-F238E27FC236}">
                  <a16:creationId xmlns:a16="http://schemas.microsoft.com/office/drawing/2014/main" id="{12EB32A5-4408-4F6C-84B2-F9A908237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19135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1F5805-A0DE-AE7C-74A7-F177F5D71331}"/>
              </a:ext>
            </a:extLst>
          </p:cNvPr>
          <p:cNvSpPr>
            <a:spLocks noGrp="1"/>
          </p:cNvSpPr>
          <p:nvPr>
            <p:ph type="title"/>
          </p:nvPr>
        </p:nvSpPr>
        <p:spPr>
          <a:xfrm>
            <a:off x="572493" y="238539"/>
            <a:ext cx="11018520" cy="1434415"/>
          </a:xfrm>
        </p:spPr>
        <p:txBody>
          <a:bodyPr anchor="b">
            <a:normAutofit/>
          </a:bodyPr>
          <a:lstStyle/>
          <a:p>
            <a:r>
              <a:rPr lang="en-US" sz="5400" b="1">
                <a:latin typeface="Georgia" panose="02040502050405020303" pitchFamily="18" charset="0"/>
              </a:rPr>
              <a:t>Background</a:t>
            </a:r>
          </a:p>
        </p:txBody>
      </p:sp>
      <p:sp>
        <p:nvSpPr>
          <p:cNvPr id="410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7A6D44-CC3D-EDF3-12E9-D351C6B5011E}"/>
              </a:ext>
            </a:extLst>
          </p:cNvPr>
          <p:cNvSpPr>
            <a:spLocks noGrp="1"/>
          </p:cNvSpPr>
          <p:nvPr>
            <p:ph idx="1"/>
          </p:nvPr>
        </p:nvSpPr>
        <p:spPr>
          <a:xfrm>
            <a:off x="278296" y="1781092"/>
            <a:ext cx="7164125" cy="4820080"/>
          </a:xfrm>
        </p:spPr>
        <p:txBody>
          <a:bodyPr anchor="t">
            <a:normAutofit/>
          </a:bodyPr>
          <a:lstStyle/>
          <a:p>
            <a:pPr marL="0" indent="0">
              <a:lnSpc>
                <a:spcPct val="100000"/>
              </a:lnSpc>
              <a:spcBef>
                <a:spcPts val="600"/>
              </a:spcBef>
              <a:spcAft>
                <a:spcPts val="600"/>
              </a:spcAft>
              <a:buNone/>
            </a:pPr>
            <a:r>
              <a:rPr lang="en-US" sz="2200" dirty="0">
                <a:latin typeface="Georgia" panose="02040502050405020303" pitchFamily="18" charset="0"/>
              </a:rPr>
              <a:t>The book of Revelation is considered apocalyptic writing.  The term “apocalypse” refers to Jewish and Christian literature that uncovers or unveils future events or unseen realms of heaven and hell; conversely, the word is applied to religious events surrounding the anticipated destruction of the world.  Apocalyptic writing is notorious for its use of mysterious language and imagery, which can be perceived and interpreted in many different ways in the Old and New Testaments. There are two full apocalypses (Daniel and Revelation), both of which speak cryptically of corrupt, human political realms in contrast to God’s heavenly and eternal realm.  </a:t>
            </a:r>
          </a:p>
          <a:p>
            <a:endParaRPr lang="en-US" sz="2200" dirty="0"/>
          </a:p>
        </p:txBody>
      </p:sp>
      <p:pic>
        <p:nvPicPr>
          <p:cNvPr id="4098" name="Picture 2" descr="The Book of Revelation Explained - David Jeremiah Blog">
            <a:extLst>
              <a:ext uri="{FF2B5EF4-FFF2-40B4-BE49-F238E27FC236}">
                <a16:creationId xmlns:a16="http://schemas.microsoft.com/office/drawing/2014/main" id="{11FD5374-6EE2-92B6-3B22-D4E353A3C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78" r="28347"/>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450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ook on a table with a picture of a landscape and a calculator&#10;&#10;AI-generated content may be incorrect.">
            <a:extLst>
              <a:ext uri="{FF2B5EF4-FFF2-40B4-BE49-F238E27FC236}">
                <a16:creationId xmlns:a16="http://schemas.microsoft.com/office/drawing/2014/main" id="{C3E650B6-C3DA-3617-1483-3D0CA1D4695A}"/>
              </a:ext>
            </a:extLst>
          </p:cNvPr>
          <p:cNvPicPr>
            <a:picLocks noChangeAspect="1"/>
          </p:cNvPicPr>
          <p:nvPr/>
        </p:nvPicPr>
        <p:blipFill>
          <a:blip r:embed="rId2"/>
          <a:srcRect l="2222" r="3661" b="-1"/>
          <a:stretch>
            <a:fillRect/>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E6FD56-9617-AADC-44DE-31454A1D985C}"/>
              </a:ext>
            </a:extLst>
          </p:cNvPr>
          <p:cNvSpPr>
            <a:spLocks noGrp="1"/>
          </p:cNvSpPr>
          <p:nvPr>
            <p:ph type="title"/>
          </p:nvPr>
        </p:nvSpPr>
        <p:spPr>
          <a:xfrm>
            <a:off x="8255179" y="301514"/>
            <a:ext cx="3822189" cy="1899912"/>
          </a:xfrm>
        </p:spPr>
        <p:txBody>
          <a:bodyPr>
            <a:normAutofit/>
          </a:bodyPr>
          <a:lstStyle/>
          <a:p>
            <a:r>
              <a:rPr lang="en-US" sz="4000" b="1" dirty="0">
                <a:latin typeface="Georgia" panose="02040502050405020303" pitchFamily="18" charset="0"/>
              </a:rPr>
              <a:t>In Depth:</a:t>
            </a:r>
            <a:endParaRPr lang="en-US" sz="4000" dirty="0">
              <a:latin typeface="Georgia" panose="02040502050405020303" pitchFamily="18" charset="0"/>
            </a:endParaRPr>
          </a:p>
        </p:txBody>
      </p:sp>
      <p:sp>
        <p:nvSpPr>
          <p:cNvPr id="3" name="Content Placeholder 2">
            <a:extLst>
              <a:ext uri="{FF2B5EF4-FFF2-40B4-BE49-F238E27FC236}">
                <a16:creationId xmlns:a16="http://schemas.microsoft.com/office/drawing/2014/main" id="{A5351881-DDC5-7F45-72C3-21D2E28B476C}"/>
              </a:ext>
            </a:extLst>
          </p:cNvPr>
          <p:cNvSpPr>
            <a:spLocks noGrp="1"/>
          </p:cNvSpPr>
          <p:nvPr>
            <p:ph idx="1"/>
          </p:nvPr>
        </p:nvSpPr>
        <p:spPr>
          <a:xfrm>
            <a:off x="7949186" y="1933269"/>
            <a:ext cx="3822189" cy="3742762"/>
          </a:xfrm>
        </p:spPr>
        <p:txBody>
          <a:bodyPr>
            <a:normAutofit/>
          </a:bodyPr>
          <a:lstStyle/>
          <a:p>
            <a:pPr lvl="0">
              <a:spcBef>
                <a:spcPts val="600"/>
              </a:spcBef>
              <a:spcAft>
                <a:spcPts val="600"/>
              </a:spcAft>
            </a:pPr>
            <a:r>
              <a:rPr lang="en-US" dirty="0">
                <a:latin typeface="Georgia" panose="02040502050405020303" pitchFamily="18" charset="0"/>
              </a:rPr>
              <a:t>Alpha and Omega (Revelation 22:12-13)</a:t>
            </a:r>
          </a:p>
          <a:p>
            <a:pPr lvl="0">
              <a:spcBef>
                <a:spcPts val="600"/>
              </a:spcBef>
              <a:spcAft>
                <a:spcPts val="600"/>
              </a:spcAft>
            </a:pPr>
            <a:r>
              <a:rPr lang="en-US" dirty="0">
                <a:latin typeface="Georgia" panose="02040502050405020303" pitchFamily="18" charset="0"/>
              </a:rPr>
              <a:t>City Gates (vv. 14-15)</a:t>
            </a:r>
          </a:p>
          <a:p>
            <a:pPr lvl="0">
              <a:spcBef>
                <a:spcPts val="600"/>
              </a:spcBef>
              <a:spcAft>
                <a:spcPts val="600"/>
              </a:spcAft>
            </a:pPr>
            <a:r>
              <a:rPr lang="en-US" dirty="0">
                <a:latin typeface="Georgia" panose="02040502050405020303" pitchFamily="18" charset="0"/>
              </a:rPr>
              <a:t>Root and Descendant of David (vv.16-21)</a:t>
            </a:r>
          </a:p>
          <a:p>
            <a:endParaRPr lang="en-US" sz="2000" dirty="0"/>
          </a:p>
        </p:txBody>
      </p:sp>
    </p:spTree>
    <p:extLst>
      <p:ext uri="{BB962C8B-B14F-4D97-AF65-F5344CB8AC3E}">
        <p14:creationId xmlns:p14="http://schemas.microsoft.com/office/powerpoint/2010/main" val="2537284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0" name="Rectangle 615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CB363-118F-F78E-42A3-C4A0B8615A64}"/>
              </a:ext>
            </a:extLst>
          </p:cNvPr>
          <p:cNvSpPr>
            <a:spLocks noGrp="1"/>
          </p:cNvSpPr>
          <p:nvPr>
            <p:ph type="title"/>
          </p:nvPr>
        </p:nvSpPr>
        <p:spPr>
          <a:xfrm>
            <a:off x="5297762" y="329184"/>
            <a:ext cx="6480108" cy="1396647"/>
          </a:xfrm>
        </p:spPr>
        <p:txBody>
          <a:bodyPr anchor="b">
            <a:normAutofit/>
          </a:bodyPr>
          <a:lstStyle/>
          <a:p>
            <a:r>
              <a:rPr lang="en-US" sz="5400" dirty="0">
                <a:latin typeface="Georgia" panose="02040502050405020303" pitchFamily="18" charset="0"/>
              </a:rPr>
              <a:t>Discussion Question</a:t>
            </a:r>
          </a:p>
        </p:txBody>
      </p:sp>
      <p:pic>
        <p:nvPicPr>
          <p:cNvPr id="6146" name="Picture 2" descr="Studying the Book of Revelation in Small Group Discussions - Discipleship  Evangelism">
            <a:extLst>
              <a:ext uri="{FF2B5EF4-FFF2-40B4-BE49-F238E27FC236}">
                <a16:creationId xmlns:a16="http://schemas.microsoft.com/office/drawing/2014/main" id="{8A1C942E-333F-8103-5146-774D3074E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62" r="-3" b="-3"/>
          <a:stretch>
            <a:fill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16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BA7566-EB47-882A-6B87-702B00C3BA3E}"/>
              </a:ext>
            </a:extLst>
          </p:cNvPr>
          <p:cNvSpPr>
            <a:spLocks noGrp="1"/>
          </p:cNvSpPr>
          <p:nvPr>
            <p:ph idx="1"/>
          </p:nvPr>
        </p:nvSpPr>
        <p:spPr>
          <a:xfrm>
            <a:off x="5242102" y="2483987"/>
            <a:ext cx="6764368" cy="4355725"/>
          </a:xfrm>
        </p:spPr>
        <p:txBody>
          <a:bodyPr>
            <a:noAutofit/>
          </a:bodyPr>
          <a:lstStyle/>
          <a:p>
            <a:pPr marL="457200" indent="-457200">
              <a:lnSpc>
                <a:spcPct val="100000"/>
              </a:lnSpc>
              <a:spcBef>
                <a:spcPts val="600"/>
              </a:spcBef>
              <a:spcAft>
                <a:spcPts val="600"/>
              </a:spcAft>
              <a:buFont typeface="+mj-lt"/>
              <a:buAutoNum type="arabicPeriod"/>
            </a:pPr>
            <a:r>
              <a:rPr lang="en-US" sz="2000" dirty="0">
                <a:latin typeface="Georgia" panose="02040502050405020303" pitchFamily="18" charset="0"/>
              </a:rPr>
              <a:t>What does Jesus mean when He says, “Behold, I am coming soon” (v. 12)?</a:t>
            </a:r>
          </a:p>
          <a:p>
            <a:pPr marL="457200" indent="-457200">
              <a:lnSpc>
                <a:spcPct val="100000"/>
              </a:lnSpc>
              <a:spcBef>
                <a:spcPts val="600"/>
              </a:spcBef>
              <a:spcAft>
                <a:spcPts val="600"/>
              </a:spcAft>
              <a:buFont typeface="+mj-lt"/>
              <a:buAutoNum type="arabicPeriod"/>
            </a:pPr>
            <a:r>
              <a:rPr lang="en-US" sz="2000" dirty="0">
                <a:latin typeface="Georgia" panose="02040502050405020303" pitchFamily="18" charset="0"/>
              </a:rPr>
              <a:t>Why is it important that Jesus identifies Himself as “the Alpha and the Omega, the First and the Last, the Beginning and the End” (v. 13)?</a:t>
            </a:r>
          </a:p>
          <a:p>
            <a:pPr marL="457200" indent="-457200">
              <a:lnSpc>
                <a:spcPct val="100000"/>
              </a:lnSpc>
              <a:spcBef>
                <a:spcPts val="600"/>
              </a:spcBef>
              <a:spcAft>
                <a:spcPts val="600"/>
              </a:spcAft>
              <a:buFont typeface="+mj-lt"/>
              <a:buAutoNum type="arabicPeriod"/>
            </a:pPr>
            <a:r>
              <a:rPr lang="en-US" sz="2000" dirty="0">
                <a:latin typeface="Georgia" panose="02040502050405020303" pitchFamily="18" charset="0"/>
              </a:rPr>
              <a:t>Verse 17 says, “Let the one who is thirsty come.” What does it mean to be spiritually thirsty?</a:t>
            </a:r>
          </a:p>
          <a:p>
            <a:pPr marL="457200" indent="-457200">
              <a:lnSpc>
                <a:spcPct val="100000"/>
              </a:lnSpc>
              <a:spcBef>
                <a:spcPts val="600"/>
              </a:spcBef>
              <a:spcAft>
                <a:spcPts val="600"/>
              </a:spcAft>
              <a:buFont typeface="+mj-lt"/>
              <a:buAutoNum type="arabicPeriod"/>
            </a:pPr>
            <a:r>
              <a:rPr lang="en-US" sz="2000" dirty="0">
                <a:latin typeface="Georgia" panose="02040502050405020303" pitchFamily="18" charset="0"/>
              </a:rPr>
              <a:t>John gives a warning not to add or take away from God’s Word (vv. 18–19). Why do you think this warning is provided at the end of Revelation?</a:t>
            </a:r>
          </a:p>
          <a:p>
            <a:pPr marL="457200" indent="-457200">
              <a:lnSpc>
                <a:spcPct val="100000"/>
              </a:lnSpc>
              <a:spcBef>
                <a:spcPts val="600"/>
              </a:spcBef>
              <a:spcAft>
                <a:spcPts val="600"/>
              </a:spcAft>
              <a:buFont typeface="+mj-lt"/>
              <a:buAutoNum type="arabicPeriod"/>
            </a:pPr>
            <a:r>
              <a:rPr lang="en-US" sz="2000" dirty="0">
                <a:latin typeface="Georgia" panose="02040502050405020303" pitchFamily="18" charset="0"/>
              </a:rPr>
              <a:t>John responds to Jesus’ promise with the prayer, “Amen. Come, Lord Jesus!” (v. 20).</a:t>
            </a:r>
          </a:p>
        </p:txBody>
      </p:sp>
    </p:spTree>
    <p:extLst>
      <p:ext uri="{BB962C8B-B14F-4D97-AF65-F5344CB8AC3E}">
        <p14:creationId xmlns:p14="http://schemas.microsoft.com/office/powerpoint/2010/main" val="4279435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23F15-F5D4-C9BA-6851-211873041A74}"/>
              </a:ext>
            </a:extLst>
          </p:cNvPr>
          <p:cNvSpPr>
            <a:spLocks noGrp="1"/>
          </p:cNvSpPr>
          <p:nvPr>
            <p:ph type="title"/>
          </p:nvPr>
        </p:nvSpPr>
        <p:spPr/>
        <p:txBody>
          <a:bodyPr/>
          <a:lstStyle/>
          <a:p>
            <a:r>
              <a:rPr lang="en-US" dirty="0">
                <a:latin typeface="Georgia" panose="02040502050405020303" pitchFamily="18" charset="0"/>
              </a:rPr>
              <a:t>Next Week – No Books </a:t>
            </a:r>
          </a:p>
        </p:txBody>
      </p:sp>
      <p:sp>
        <p:nvSpPr>
          <p:cNvPr id="3" name="Content Placeholder 2">
            <a:extLst>
              <a:ext uri="{FF2B5EF4-FFF2-40B4-BE49-F238E27FC236}">
                <a16:creationId xmlns:a16="http://schemas.microsoft.com/office/drawing/2014/main" id="{169F764E-9839-C963-3FAC-1782514BF083}"/>
              </a:ext>
            </a:extLst>
          </p:cNvPr>
          <p:cNvSpPr>
            <a:spLocks noGrp="1"/>
          </p:cNvSpPr>
          <p:nvPr>
            <p:ph idx="1"/>
          </p:nvPr>
        </p:nvSpPr>
        <p:spPr/>
        <p:txBody>
          <a:bodyPr/>
          <a:lstStyle/>
          <a:p>
            <a:r>
              <a:rPr lang="en-US" b="1" dirty="0">
                <a:latin typeface="Georgia" panose="02040502050405020303" pitchFamily="18" charset="0"/>
              </a:rPr>
              <a:t>Theme: Mission</a:t>
            </a:r>
          </a:p>
          <a:p>
            <a:r>
              <a:rPr lang="en-US" b="1" dirty="0">
                <a:latin typeface="Georgia" panose="02040502050405020303" pitchFamily="18" charset="0"/>
              </a:rPr>
              <a:t>Topic:</a:t>
            </a:r>
            <a:r>
              <a:rPr lang="en-US" dirty="0">
                <a:latin typeface="Georgia" panose="02040502050405020303" pitchFamily="18" charset="0"/>
              </a:rPr>
              <a:t> </a:t>
            </a:r>
            <a:r>
              <a:rPr lang="en-US" i="1" dirty="0">
                <a:latin typeface="Georgia" panose="02040502050405020303" pitchFamily="18" charset="0"/>
              </a:rPr>
              <a:t>Proclaim the Gospel Until He Comes</a:t>
            </a:r>
            <a:endParaRPr lang="en-US" dirty="0">
              <a:latin typeface="Georgia" panose="02040502050405020303" pitchFamily="18" charset="0"/>
            </a:endParaRPr>
          </a:p>
          <a:p>
            <a:r>
              <a:rPr lang="en-US" b="1" dirty="0">
                <a:latin typeface="Georgia" panose="02040502050405020303" pitchFamily="18" charset="0"/>
              </a:rPr>
              <a:t>Scripture:</a:t>
            </a:r>
            <a:r>
              <a:rPr lang="en-US" dirty="0">
                <a:latin typeface="Georgia" panose="02040502050405020303" pitchFamily="18" charset="0"/>
              </a:rPr>
              <a:t> Matthew 28:18-20; Acts 1:6 11</a:t>
            </a:r>
          </a:p>
          <a:p>
            <a:r>
              <a:rPr lang="en-US" b="1" dirty="0">
                <a:latin typeface="Georgia" panose="02040502050405020303" pitchFamily="18" charset="0"/>
              </a:rPr>
              <a:t>Theme:</a:t>
            </a:r>
            <a:r>
              <a:rPr lang="en-US" dirty="0">
                <a:latin typeface="Georgia" panose="02040502050405020303" pitchFamily="18" charset="0"/>
              </a:rPr>
              <a:t> In light of eternal life, believers are called to live on mission, making disciples of all nations and bearing witness until Christ returns. Eternal life fuels a life of purpose now.</a:t>
            </a:r>
          </a:p>
          <a:p>
            <a:pPr marL="0" indent="0">
              <a:buNone/>
            </a:pPr>
            <a:endParaRPr lang="en-US" b="1" dirty="0">
              <a:solidFill>
                <a:srgbClr val="C00000"/>
              </a:solidFill>
              <a:latin typeface="Georgia" panose="02040502050405020303" pitchFamily="18" charset="0"/>
            </a:endParaRPr>
          </a:p>
          <a:p>
            <a:pPr marL="0" indent="0">
              <a:buNone/>
            </a:pPr>
            <a:r>
              <a:rPr lang="en-US" b="1" dirty="0">
                <a:solidFill>
                  <a:srgbClr val="C00000"/>
                </a:solidFill>
                <a:latin typeface="Georgia" panose="02040502050405020303" pitchFamily="18" charset="0"/>
              </a:rPr>
              <a:t>Books are scheduled to arrive on August 26, 2025.</a:t>
            </a:r>
          </a:p>
          <a:p>
            <a:endParaRPr lang="en-US" dirty="0"/>
          </a:p>
        </p:txBody>
      </p:sp>
    </p:spTree>
    <p:extLst>
      <p:ext uri="{BB962C8B-B14F-4D97-AF65-F5344CB8AC3E}">
        <p14:creationId xmlns:p14="http://schemas.microsoft.com/office/powerpoint/2010/main" val="3175391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547</TotalTime>
  <Words>537</Words>
  <Application>Microsoft Macintosh PowerPoint</Application>
  <PresentationFormat>Widescreen</PresentationFormat>
  <Paragraphs>26</Paragraphs>
  <Slides>8</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Aptos Display</vt:lpstr>
      <vt:lpstr>Arial</vt:lpstr>
      <vt:lpstr>Calibri</vt:lpstr>
      <vt:lpstr>Georgia</vt:lpstr>
      <vt:lpstr>Office Theme</vt:lpstr>
      <vt:lpstr>PowerPoint Presentation</vt:lpstr>
      <vt:lpstr>Eternal Life Eternal Life in the Alpha and Omega</vt:lpstr>
      <vt:lpstr>Aim For Change</vt:lpstr>
      <vt:lpstr>The People, Places and Times </vt:lpstr>
      <vt:lpstr>Background</vt:lpstr>
      <vt:lpstr>In Depth:</vt:lpstr>
      <vt:lpstr>Discussion Question</vt:lpstr>
      <vt:lpstr>Next Week – No Books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 Dilbert</dc:creator>
  <cp:lastModifiedBy>Dan Dilbert</cp:lastModifiedBy>
  <cp:revision>4</cp:revision>
  <dcterms:created xsi:type="dcterms:W3CDTF">2025-08-23T16:37:08Z</dcterms:created>
  <dcterms:modified xsi:type="dcterms:W3CDTF">2025-08-24T01:44:59Z</dcterms:modified>
</cp:coreProperties>
</file>