
<file path=[Content_Types].xml><?xml version="1.0" encoding="utf-8"?>
<Types xmlns="http://schemas.openxmlformats.org/package/2006/content-types">
  <Default Extension="bmp" ContentType="image/bmp"/>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29" r:id="rId3"/>
    <p:sldId id="333" r:id="rId4"/>
    <p:sldId id="330" r:id="rId5"/>
    <p:sldId id="336" r:id="rId6"/>
    <p:sldId id="331" r:id="rId7"/>
    <p:sldId id="337" r:id="rId8"/>
    <p:sldId id="325" r:id="rId9"/>
  </p:sldIdLst>
  <p:sldSz cx="12192000" cy="6858000"/>
  <p:notesSz cx="68580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A3"/>
    <a:srgbClr val="FFF9C9"/>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098D9-5448-4EE8-B94F-ACF158FC5E74}" v="23" dt="2024-05-08T19:09:12.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438" autoAdjust="0"/>
  </p:normalViewPr>
  <p:slideViewPr>
    <p:cSldViewPr snapToGrid="0">
      <p:cViewPr varScale="1">
        <p:scale>
          <a:sx n="118" d="100"/>
          <a:sy n="118" d="100"/>
        </p:scale>
        <p:origin x="12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5499" y="634999"/>
            <a:ext cx="9080500" cy="132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9193">
                <a:solidFill>
                  <a:srgbClr val="353746"/>
                </a:solidFill>
              </a:defRPr>
            </a:lvl1pPr>
          </a:lstStyle>
          <a:p>
            <a:pPr algn="l"/>
            <a:endParaRPr/>
          </a:p>
        </p:txBody>
      </p:sp>
      <p:sp>
        <p:nvSpPr>
          <p:cNvPr id="3" name="New Shape"/>
          <p:cNvSpPr>
            <a:spLocks noGrp="1"/>
          </p:cNvSpPr>
          <p:nvPr>
            <p:ph type="body" idx="1"/>
          </p:nvPr>
        </p:nvSpPr>
        <p:spPr>
          <a:xfrm>
            <a:off x="825499" y="1968500"/>
            <a:ext cx="80010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086">
                <a:solidFill>
                  <a:srgbClr val="52463C"/>
                </a:solidFill>
              </a:defRPr>
            </a:lvl1pPr>
          </a:lstStyle>
          <a:p>
            <a:pPr algn="l"/>
            <a:endParaRPr/>
          </a:p>
        </p:txBody>
      </p:sp>
      <p:sp>
        <p:nvSpPr>
          <p:cNvPr id="4" name="New Shape"/>
          <p:cNvSpPr>
            <a:spLocks noGrp="1"/>
          </p:cNvSpPr>
          <p:nvPr>
            <p:ph type="body" idx="2"/>
          </p:nvPr>
        </p:nvSpPr>
        <p:spPr>
          <a:xfrm>
            <a:off x="825499" y="2857500"/>
            <a:ext cx="7048500" cy="635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593">
                <a:solidFill>
                  <a:srgbClr val="52463C"/>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97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111" y="3210060"/>
            <a:ext cx="12191999" cy="1320800"/>
          </a:xfrm>
          <a:prstGeom prst="rect">
            <a:avLst/>
          </a:prstGeom>
          <a:solidFill>
            <a:schemeClr val="accent2">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9193">
                <a:solidFill>
                  <a:srgbClr val="353746"/>
                </a:solidFill>
              </a:defRPr>
            </a:lvl1pPr>
          </a:lstStyle>
          <a:p>
            <a:pPr algn="ctr"/>
            <a:r>
              <a:rPr lang="en-US" sz="7200" b="0" spc="600" dirty="0">
                <a:solidFill>
                  <a:schemeClr val="bg1"/>
                </a:solidFill>
                <a:effectLst>
                  <a:outerShdw blurRad="38100" dist="38100" dir="2700000" algn="tl">
                    <a:srgbClr val="000000">
                      <a:alpha val="43137"/>
                    </a:srgbClr>
                  </a:outerShdw>
                </a:effectLst>
                <a:latin typeface="Avenir Next LT Pro Light" panose="020B0304020202020204" pitchFamily="34" charset="0"/>
              </a:rPr>
              <a:t>Finding Boldness</a:t>
            </a:r>
            <a:endParaRPr sz="7200" b="0" spc="600" dirty="0">
              <a:solidFill>
                <a:schemeClr val="bg1"/>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New Shape"/>
          <p:cNvSpPr>
            <a:spLocks noGrp="1"/>
          </p:cNvSpPr>
          <p:nvPr>
            <p:ph type="body" idx="1"/>
          </p:nvPr>
        </p:nvSpPr>
        <p:spPr>
          <a:xfrm>
            <a:off x="467306" y="1030115"/>
            <a:ext cx="11251164" cy="1898583"/>
          </a:xfrm>
          <a:prstGeom prst="rect">
            <a:avLst/>
          </a:prstGeom>
          <a:ln w="28575"/>
        </p:spPr>
        <p:style>
          <a:lnRef idx="2">
            <a:schemeClr val="accent2"/>
          </a:lnRef>
          <a:fillRef idx="1">
            <a:schemeClr val="lt1"/>
          </a:fillRef>
          <a:effectRef idx="0">
            <a:schemeClr val="accent2"/>
          </a:effectRef>
          <a:fontRef idx="minor">
            <a:schemeClr val="dk1"/>
          </a:fontRef>
        </p:style>
        <p:txBody>
          <a:bodyPr anchor="ctr">
            <a:normAutofit/>
          </a:bodyPr>
          <a:lstStyle>
            <a:lvl1pPr algn="l">
              <a:defRPr sz="5086">
                <a:solidFill>
                  <a:srgbClr val="52463C"/>
                </a:solidFill>
              </a:defRPr>
            </a:lvl1pPr>
          </a:lstStyle>
          <a:p>
            <a:pPr algn="ctr"/>
            <a:r>
              <a:rPr lang="en-US" sz="6000" b="1" dirty="0">
                <a:ln w="22225">
                  <a:solidFill>
                    <a:schemeClr val="accent2"/>
                  </a:solidFill>
                  <a:prstDash val="solid"/>
                </a:ln>
                <a:solidFill>
                  <a:schemeClr val="accent2">
                    <a:lumMod val="40000"/>
                    <a:lumOff val="60000"/>
                  </a:schemeClr>
                </a:solidFill>
                <a:latin typeface="Avenir Next LT Pro Light" panose="020B0304020202020204" pitchFamily="34" charset="0"/>
              </a:rPr>
              <a:t>Peter’s Earthly Ministry  |  Acts</a:t>
            </a:r>
            <a:endParaRPr sz="6000" b="1" dirty="0">
              <a:ln w="22225">
                <a:solidFill>
                  <a:schemeClr val="accent2"/>
                </a:solidFill>
                <a:prstDash val="solid"/>
              </a:ln>
              <a:solidFill>
                <a:schemeClr val="accent2">
                  <a:lumMod val="40000"/>
                  <a:lumOff val="60000"/>
                </a:schemeClr>
              </a:solidFill>
              <a:latin typeface="Avenir Next LT Pro Light" panose="020B0304020202020204" pitchFamily="34" charset="0"/>
            </a:endParaRPr>
          </a:p>
        </p:txBody>
      </p:sp>
      <p:sp>
        <p:nvSpPr>
          <p:cNvPr id="5" name="TextBox 4">
            <a:extLst>
              <a:ext uri="{FF2B5EF4-FFF2-40B4-BE49-F238E27FC236}">
                <a16:creationId xmlns:a16="http://schemas.microsoft.com/office/drawing/2014/main" id="{7FD9608A-6A7D-EFAE-9FF6-E66A027F66C3}"/>
              </a:ext>
            </a:extLst>
          </p:cNvPr>
          <p:cNvSpPr txBox="1"/>
          <p:nvPr/>
        </p:nvSpPr>
        <p:spPr>
          <a:xfrm>
            <a:off x="3108389" y="4812222"/>
            <a:ext cx="5968998" cy="1015663"/>
          </a:xfrm>
          <a:prstGeom prst="rect">
            <a:avLst/>
          </a:prstGeom>
          <a:ln>
            <a:solidFill>
              <a:schemeClr val="accent2"/>
            </a:solidFill>
          </a:ln>
        </p:spPr>
        <p:style>
          <a:lnRef idx="1">
            <a:schemeClr val="dk1"/>
          </a:lnRef>
          <a:fillRef idx="3">
            <a:schemeClr val="dk1"/>
          </a:fillRef>
          <a:effectRef idx="2">
            <a:schemeClr val="dk1"/>
          </a:effectRef>
          <a:fontRef idx="minor">
            <a:schemeClr val="lt1"/>
          </a:fontRef>
        </p:style>
        <p:txBody>
          <a:bodyPr wrap="square" rtlCol="0" anchor="ctr">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Avenir Next LT Pro Light" panose="020B0304020202020204" pitchFamily="34" charset="0"/>
              </a:rPr>
              <a:t>Acts 4:5-22</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par>
                                <p:cTn id="8" presetID="14" presetClass="entr" presetSubtype="5"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000"/>
                                        <p:tgtEl>
                                          <p:spTgt spid="2"/>
                                        </p:tgtEl>
                                      </p:cBhvr>
                                    </p:animEffect>
                                  </p:childTnLst>
                                </p:cTn>
                              </p:par>
                              <p:par>
                                <p:cTn id="11" presetID="47" presetClass="entr" presetSubtype="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with a golden dome with Mount of Olives in the background">
            <a:extLst>
              <a:ext uri="{FF2B5EF4-FFF2-40B4-BE49-F238E27FC236}">
                <a16:creationId xmlns:a16="http://schemas.microsoft.com/office/drawing/2014/main" id="{9FC5D0DB-3E1E-C872-BE7A-B59A34EA7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218"/>
            <a:ext cx="12192000" cy="6405563"/>
          </a:xfrm>
          <a:prstGeom prst="rect">
            <a:avLst/>
          </a:prstGeom>
        </p:spPr>
      </p:pic>
      <p:pic>
        <p:nvPicPr>
          <p:cNvPr id="9" name="Picture 8" descr="A group of people standing around a large stone building">
            <a:extLst>
              <a:ext uri="{FF2B5EF4-FFF2-40B4-BE49-F238E27FC236}">
                <a16:creationId xmlns:a16="http://schemas.microsoft.com/office/drawing/2014/main" id="{91273DBF-856B-EC1F-3411-299ECEE8C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295509" cy="6858000"/>
          </a:xfrm>
          <a:prstGeom prst="rect">
            <a:avLst/>
          </a:prstGeom>
        </p:spPr>
      </p:pic>
      <p:pic>
        <p:nvPicPr>
          <p:cNvPr id="10" name="Picture 9" descr="A model of a temple with Temple in Jerusalem in the background&#10;&#10;Description automatically generated">
            <a:extLst>
              <a:ext uri="{FF2B5EF4-FFF2-40B4-BE49-F238E27FC236}">
                <a16:creationId xmlns:a16="http://schemas.microsoft.com/office/drawing/2014/main" id="{6CEEC2BA-0974-7318-E7D2-059A0372D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709" y="413890"/>
            <a:ext cx="9624291" cy="6030220"/>
          </a:xfrm>
          <a:prstGeom prst="rect">
            <a:avLst/>
          </a:prstGeom>
        </p:spPr>
      </p:pic>
      <p:pic>
        <p:nvPicPr>
          <p:cNvPr id="5" name="Picture 4" descr="A white building with columns and a stone walkway&#10;&#10;Description automatically generated">
            <a:extLst>
              <a:ext uri="{FF2B5EF4-FFF2-40B4-BE49-F238E27FC236}">
                <a16:creationId xmlns:a16="http://schemas.microsoft.com/office/drawing/2014/main" id="{A9B3CB71-BFF2-D234-970D-8C234FD21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756650" cy="6858000"/>
          </a:xfrm>
          <a:prstGeom prst="rect">
            <a:avLst/>
          </a:prstGeom>
        </p:spPr>
      </p:pic>
    </p:spTree>
    <p:extLst>
      <p:ext uri="{BB962C8B-B14F-4D97-AF65-F5344CB8AC3E}">
        <p14:creationId xmlns:p14="http://schemas.microsoft.com/office/powerpoint/2010/main" val="931241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D0EE87-0494-8213-F116-5842A6EAC2DE}"/>
              </a:ext>
            </a:extLst>
          </p:cNvPr>
          <p:cNvSpPr txBox="1"/>
          <p:nvPr/>
        </p:nvSpPr>
        <p:spPr>
          <a:xfrm>
            <a:off x="0" y="797510"/>
            <a:ext cx="12192000" cy="5262979"/>
          </a:xfrm>
          <a:prstGeom prst="rect">
            <a:avLst/>
          </a:prstGeom>
          <a:solidFill>
            <a:schemeClr val="accent2">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effectLst>
                  <a:outerShdw blurRad="38100" dist="38100" dir="2700000" algn="tl">
                    <a:srgbClr val="000000">
                      <a:alpha val="43137"/>
                    </a:srgbClr>
                  </a:outerShdw>
                </a:effectLst>
                <a:latin typeface="Aptos Light" panose="020B0004020202020204" pitchFamily="34" charset="0"/>
              </a:rPr>
              <a:t>A man so familiar by those within the city walls that he is only part of the backdrop for many of the scenes in the final week of Jesus’s earthly ministry. We are blind to him, and yet Jesus surely sees him, knowing full well that when his time for physical healing comes, it will result in the spiritual healing for thousands.</a:t>
            </a:r>
          </a:p>
        </p:txBody>
      </p:sp>
    </p:spTree>
    <p:extLst>
      <p:ext uri="{BB962C8B-B14F-4D97-AF65-F5344CB8AC3E}">
        <p14:creationId xmlns:p14="http://schemas.microsoft.com/office/powerpoint/2010/main" val="21197654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right)">
                                      <p:cBhvr>
                                        <p:cTn id="7" dur="500"/>
                                        <p:tgtEl>
                                          <p:spTgt spid="2">
                                            <p:bg/>
                                          </p:spTgt>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1F873C-F731-7AEB-84FF-F3F62EE80E5A}"/>
              </a:ext>
            </a:extLst>
          </p:cNvPr>
          <p:cNvSpPr txBox="1"/>
          <p:nvPr/>
        </p:nvSpPr>
        <p:spPr>
          <a:xfrm>
            <a:off x="0" y="354617"/>
            <a:ext cx="12192000" cy="70788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algn="ctr"/>
            <a:r>
              <a:rPr lang="en-US" sz="4000" spc="300" dirty="0">
                <a:effectLst>
                  <a:outerShdw blurRad="38100" dist="38100" dir="2700000" algn="tl">
                    <a:srgbClr val="000000">
                      <a:alpha val="43137"/>
                    </a:srgbClr>
                  </a:outerShdw>
                </a:effectLst>
                <a:latin typeface="Aptos Light" panose="020B0004020202020204" pitchFamily="34" charset="0"/>
              </a:rPr>
              <a:t>God sees you. He knows you. He loves you!</a:t>
            </a:r>
          </a:p>
        </p:txBody>
      </p:sp>
      <p:sp>
        <p:nvSpPr>
          <p:cNvPr id="7" name="TextBox 6">
            <a:extLst>
              <a:ext uri="{FF2B5EF4-FFF2-40B4-BE49-F238E27FC236}">
                <a16:creationId xmlns:a16="http://schemas.microsoft.com/office/drawing/2014/main" id="{BF5DED28-7B61-35CA-B6BC-7BE954D70A5A}"/>
              </a:ext>
            </a:extLst>
          </p:cNvPr>
          <p:cNvSpPr txBox="1"/>
          <p:nvPr/>
        </p:nvSpPr>
        <p:spPr>
          <a:xfrm>
            <a:off x="0" y="1221040"/>
            <a:ext cx="12192000" cy="2308324"/>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800" dirty="0">
                <a:effectLst>
                  <a:outerShdw blurRad="38100" dist="38100" dir="2700000" algn="tl">
                    <a:srgbClr val="000000">
                      <a:alpha val="43137"/>
                    </a:srgbClr>
                  </a:outerShdw>
                </a:effectLst>
                <a:latin typeface="Aptos Light" panose="020B0004020202020204" pitchFamily="34" charset="0"/>
              </a:rPr>
              <a:t>In our waiting, in our pleading, may we remain obedient, trusting His faithful love and relying upon His favorable providence.</a:t>
            </a:r>
          </a:p>
        </p:txBody>
      </p:sp>
      <p:sp>
        <p:nvSpPr>
          <p:cNvPr id="8" name="TextBox 7">
            <a:extLst>
              <a:ext uri="{FF2B5EF4-FFF2-40B4-BE49-F238E27FC236}">
                <a16:creationId xmlns:a16="http://schemas.microsoft.com/office/drawing/2014/main" id="{63E65E27-8C8B-96D4-E994-F27F2E160060}"/>
              </a:ext>
            </a:extLst>
          </p:cNvPr>
          <p:cNvSpPr txBox="1"/>
          <p:nvPr/>
        </p:nvSpPr>
        <p:spPr>
          <a:xfrm>
            <a:off x="0" y="3687901"/>
            <a:ext cx="12192000" cy="31700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algn="l"/>
            <a:r>
              <a:rPr lang="en-US" sz="4000" dirty="0">
                <a:effectLst>
                  <a:outerShdw blurRad="38100" dist="38100" dir="2700000" algn="tl">
                    <a:srgbClr val="000000">
                      <a:alpha val="43137"/>
                    </a:srgbClr>
                  </a:outerShdw>
                </a:effectLst>
                <a:latin typeface="Aptos Light" panose="020B0004020202020204" pitchFamily="34" charset="0"/>
              </a:rPr>
              <a:t>Seek God’s Kingdom first and His righteousness, and all these things that fill our hearts with fear and anxiety will be taken care of. It’s the heathen who seek for earthly provisions void of God’s providence, but we are not to be so distorted.</a:t>
            </a:r>
          </a:p>
        </p:txBody>
      </p:sp>
      <p:sp>
        <p:nvSpPr>
          <p:cNvPr id="2" name="TextBox 1">
            <a:extLst>
              <a:ext uri="{FF2B5EF4-FFF2-40B4-BE49-F238E27FC236}">
                <a16:creationId xmlns:a16="http://schemas.microsoft.com/office/drawing/2014/main" id="{5240C205-385E-3FD3-C07F-66415A05623E}"/>
              </a:ext>
            </a:extLst>
          </p:cNvPr>
          <p:cNvSpPr txBox="1"/>
          <p:nvPr/>
        </p:nvSpPr>
        <p:spPr>
          <a:xfrm>
            <a:off x="5920967" y="6148293"/>
            <a:ext cx="5610130"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Aptos Light" panose="020B0004020202020204" pitchFamily="34" charset="0"/>
              </a:rPr>
              <a:t>(Matthew 6:25-34)</a:t>
            </a:r>
          </a:p>
        </p:txBody>
      </p:sp>
    </p:spTree>
    <p:extLst>
      <p:ext uri="{BB962C8B-B14F-4D97-AF65-F5344CB8AC3E}">
        <p14:creationId xmlns:p14="http://schemas.microsoft.com/office/powerpoint/2010/main" val="2070138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2" fill="hold" grpId="0" nodeType="with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1F873C-F731-7AEB-84FF-F3F62EE80E5A}"/>
              </a:ext>
            </a:extLst>
          </p:cNvPr>
          <p:cNvSpPr txBox="1"/>
          <p:nvPr/>
        </p:nvSpPr>
        <p:spPr>
          <a:xfrm>
            <a:off x="0" y="354617"/>
            <a:ext cx="12192000" cy="13716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457200" algn="l"/>
            <a:r>
              <a:rPr lang="en-US" sz="4000" spc="300" dirty="0">
                <a:effectLst>
                  <a:outerShdw blurRad="38100" dist="38100" dir="2700000" algn="tl">
                    <a:srgbClr val="000000">
                      <a:alpha val="43137"/>
                    </a:srgbClr>
                  </a:outerShdw>
                </a:effectLst>
                <a:latin typeface="Aptos Light" panose="020B0004020202020204" pitchFamily="34" charset="0"/>
              </a:rPr>
              <a:t>					   </a:t>
            </a:r>
            <a:r>
              <a:rPr lang="en-US" sz="4000" spc="300" dirty="0">
                <a:effectLst>
                  <a:outerShdw blurRad="38100" dist="38100" dir="2700000" algn="tl">
                    <a:srgbClr val="000000">
                      <a:alpha val="43137"/>
                    </a:srgbClr>
                  </a:outerShdw>
                </a:effectLst>
                <a:latin typeface="Berlin Sans FB Demi" panose="020E0802020502020306" pitchFamily="34" charset="0"/>
              </a:rPr>
              <a:t>BOLDNESS</a:t>
            </a:r>
            <a:r>
              <a:rPr lang="en-US" sz="4000" spc="300" dirty="0">
                <a:effectLst>
                  <a:outerShdw blurRad="38100" dist="38100" dir="2700000" algn="tl">
                    <a:srgbClr val="000000">
                      <a:alpha val="43137"/>
                    </a:srgbClr>
                  </a:outerShdw>
                </a:effectLst>
                <a:latin typeface="Aptos Light" panose="020B0004020202020204" pitchFamily="34" charset="0"/>
              </a:rPr>
              <a:t>		</a:t>
            </a:r>
            <a:r>
              <a:rPr lang="en-US" sz="4000" spc="300" dirty="0">
                <a:solidFill>
                  <a:schemeClr val="tx1"/>
                </a:solidFill>
                <a:effectLst>
                  <a:outerShdw blurRad="38100" dist="38100" dir="2700000" algn="tl">
                    <a:srgbClr val="000000">
                      <a:alpha val="43137"/>
                    </a:srgbClr>
                  </a:outerShdw>
                </a:effectLst>
                <a:latin typeface="Aptos Light" panose="020B0004020202020204" pitchFamily="34" charset="0"/>
              </a:rPr>
              <a:t>reckless</a:t>
            </a:r>
          </a:p>
        </p:txBody>
      </p:sp>
      <p:sp>
        <p:nvSpPr>
          <p:cNvPr id="7" name="TextBox 6">
            <a:extLst>
              <a:ext uri="{FF2B5EF4-FFF2-40B4-BE49-F238E27FC236}">
                <a16:creationId xmlns:a16="http://schemas.microsoft.com/office/drawing/2014/main" id="{BF5DED28-7B61-35CA-B6BC-7BE954D70A5A}"/>
              </a:ext>
            </a:extLst>
          </p:cNvPr>
          <p:cNvSpPr txBox="1"/>
          <p:nvPr/>
        </p:nvSpPr>
        <p:spPr>
          <a:xfrm>
            <a:off x="0" y="1835228"/>
            <a:ext cx="12192000" cy="1569660"/>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marL="457200" algn="l"/>
            <a:r>
              <a:rPr lang="en-US" sz="4800" dirty="0">
                <a:effectLst>
                  <a:outerShdw blurRad="38100" dist="38100" dir="2700000" algn="tl">
                    <a:srgbClr val="000000">
                      <a:alpha val="43137"/>
                    </a:srgbClr>
                  </a:outerShdw>
                </a:effectLst>
                <a:latin typeface="Aptos Light" panose="020B0004020202020204" pitchFamily="34" charset="0"/>
              </a:rPr>
              <a:t>“…for we cannot but speak of what we have seen and heard.”</a:t>
            </a:r>
          </a:p>
        </p:txBody>
      </p:sp>
      <p:sp>
        <p:nvSpPr>
          <p:cNvPr id="8" name="TextBox 7">
            <a:extLst>
              <a:ext uri="{FF2B5EF4-FFF2-40B4-BE49-F238E27FC236}">
                <a16:creationId xmlns:a16="http://schemas.microsoft.com/office/drawing/2014/main" id="{63E65E27-8C8B-96D4-E994-F27F2E160060}"/>
              </a:ext>
            </a:extLst>
          </p:cNvPr>
          <p:cNvSpPr txBox="1"/>
          <p:nvPr/>
        </p:nvSpPr>
        <p:spPr>
          <a:xfrm>
            <a:off x="0" y="3543547"/>
            <a:ext cx="12192000" cy="31700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27013" algn="l"/>
            <a:r>
              <a:rPr lang="en-US" sz="4000" dirty="0">
                <a:effectLst>
                  <a:outerShdw blurRad="38100" dist="38100" dir="2700000" algn="tl">
                    <a:srgbClr val="000000">
                      <a:alpha val="43137"/>
                    </a:srgbClr>
                  </a:outerShdw>
                </a:effectLst>
                <a:latin typeface="Aptos Light" panose="020B0004020202020204" pitchFamily="34" charset="0"/>
              </a:rPr>
              <a:t>The unseen current that drives all things that are seen is </a:t>
            </a:r>
            <a:r>
              <a:rPr lang="en-US" sz="4000" dirty="0">
                <a:effectLst>
                  <a:outerShdw blurRad="38100" dist="38100" dir="2700000" algn="tl">
                    <a:srgbClr val="000000">
                      <a:alpha val="43137"/>
                    </a:srgbClr>
                  </a:outerShdw>
                </a:effectLst>
                <a:latin typeface="Amasis MT Pro Black" panose="02040A04050005020304" pitchFamily="18" charset="0"/>
              </a:rPr>
              <a:t>faith</a:t>
            </a:r>
            <a:r>
              <a:rPr lang="en-US" sz="4000" dirty="0">
                <a:effectLst>
                  <a:outerShdw blurRad="38100" dist="38100" dir="2700000" algn="tl">
                    <a:srgbClr val="000000">
                      <a:alpha val="43137"/>
                    </a:srgbClr>
                  </a:outerShdw>
                </a:effectLst>
                <a:latin typeface="Aptos Light" panose="020B0004020202020204" pitchFamily="34" charset="0"/>
              </a:rPr>
              <a:t> upon the </a:t>
            </a:r>
            <a:r>
              <a:rPr lang="en-US" sz="4000" dirty="0">
                <a:effectLst>
                  <a:outerShdw blurRad="38100" dist="38100" dir="2700000" algn="tl">
                    <a:srgbClr val="000000">
                      <a:alpha val="43137"/>
                    </a:srgbClr>
                  </a:outerShdw>
                </a:effectLst>
                <a:latin typeface="Amasis MT Pro Black" panose="02040A04050005020304" pitchFamily="18" charset="0"/>
              </a:rPr>
              <a:t>fact</a:t>
            </a:r>
            <a:r>
              <a:rPr lang="en-US" sz="4000" dirty="0">
                <a:effectLst>
                  <a:outerShdw blurRad="38100" dist="38100" dir="2700000" algn="tl">
                    <a:srgbClr val="000000">
                      <a:alpha val="43137"/>
                    </a:srgbClr>
                  </a:outerShdw>
                </a:effectLst>
                <a:latin typeface="Aptos Light" panose="020B0004020202020204" pitchFamily="34" charset="0"/>
              </a:rPr>
              <a:t> of the </a:t>
            </a:r>
            <a:r>
              <a:rPr lang="en-US" sz="4000" dirty="0">
                <a:effectLst>
                  <a:outerShdw blurRad="38100" dist="38100" dir="2700000" algn="tl">
                    <a:srgbClr val="000000">
                      <a:alpha val="43137"/>
                    </a:srgbClr>
                  </a:outerShdw>
                </a:effectLst>
                <a:latin typeface="Amasis MT Pro Black" panose="02040A04050005020304" pitchFamily="18" charset="0"/>
              </a:rPr>
              <a:t>resurrection</a:t>
            </a:r>
            <a:r>
              <a:rPr lang="en-US" sz="4000" dirty="0">
                <a:effectLst>
                  <a:outerShdw blurRad="38100" dist="38100" dir="2700000" algn="tl">
                    <a:srgbClr val="000000">
                      <a:alpha val="43137"/>
                    </a:srgbClr>
                  </a:outerShdw>
                </a:effectLst>
                <a:latin typeface="Aptos Light" panose="020B0004020202020204" pitchFamily="34" charset="0"/>
              </a:rPr>
              <a:t>.</a:t>
            </a:r>
          </a:p>
          <a:p>
            <a:pPr marL="227013" algn="l"/>
            <a:r>
              <a:rPr lang="en-US" sz="4000" dirty="0">
                <a:effectLst>
                  <a:outerShdw blurRad="38100" dist="38100" dir="2700000" algn="tl">
                    <a:srgbClr val="000000">
                      <a:alpha val="43137"/>
                    </a:srgbClr>
                  </a:outerShdw>
                </a:effectLst>
                <a:latin typeface="Aptos Light" panose="020B0004020202020204" pitchFamily="34" charset="0"/>
              </a:rPr>
              <a:t>What changes these men is the finality of Jesus’s purpose in redemption: His death on the cross and the resulting mighty victory in resurrection!</a:t>
            </a:r>
          </a:p>
        </p:txBody>
      </p:sp>
      <p:sp>
        <p:nvSpPr>
          <p:cNvPr id="2" name="TextBox 1">
            <a:extLst>
              <a:ext uri="{FF2B5EF4-FFF2-40B4-BE49-F238E27FC236}">
                <a16:creationId xmlns:a16="http://schemas.microsoft.com/office/drawing/2014/main" id="{5240C205-385E-3FD3-C07F-66415A05623E}"/>
              </a:ext>
            </a:extLst>
          </p:cNvPr>
          <p:cNvSpPr txBox="1"/>
          <p:nvPr/>
        </p:nvSpPr>
        <p:spPr>
          <a:xfrm>
            <a:off x="6486765" y="2629740"/>
            <a:ext cx="4105275"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ptos Light" panose="020B0004020202020204" pitchFamily="34" charset="0"/>
              </a:rPr>
              <a:t>(Acts 4:19-20)</a:t>
            </a:r>
          </a:p>
        </p:txBody>
      </p:sp>
      <p:sp>
        <p:nvSpPr>
          <p:cNvPr id="3" name="TextBox 2">
            <a:extLst>
              <a:ext uri="{FF2B5EF4-FFF2-40B4-BE49-F238E27FC236}">
                <a16:creationId xmlns:a16="http://schemas.microsoft.com/office/drawing/2014/main" id="{96E0C774-75F8-00F3-4E7D-1D46D700A9B2}"/>
              </a:ext>
            </a:extLst>
          </p:cNvPr>
          <p:cNvSpPr txBox="1"/>
          <p:nvPr/>
        </p:nvSpPr>
        <p:spPr>
          <a:xfrm>
            <a:off x="900820" y="354617"/>
            <a:ext cx="2770360" cy="1446550"/>
          </a:xfrm>
          <a:prstGeom prst="rect">
            <a:avLst/>
          </a:prstGeom>
          <a:noFill/>
        </p:spPr>
        <p:txBody>
          <a:bodyPr wrap="square" rtlCol="0">
            <a:spAutoFit/>
          </a:bodyPr>
          <a:lstStyle/>
          <a:p>
            <a:pPr algn="ctr"/>
            <a:r>
              <a:rPr lang="en-US" sz="4400" spc="600" dirty="0">
                <a:solidFill>
                  <a:schemeClr val="bg1"/>
                </a:solidFill>
                <a:effectLst>
                  <a:outerShdw blurRad="38100" dist="38100" dir="2700000" algn="tl">
                    <a:srgbClr val="000000">
                      <a:alpha val="43137"/>
                    </a:srgbClr>
                  </a:outerShdw>
                </a:effectLst>
                <a:latin typeface="Algerian" panose="04020705040A02060702" pitchFamily="82" charset="0"/>
              </a:rPr>
              <a:t>FAITH</a:t>
            </a:r>
          </a:p>
          <a:p>
            <a:pPr algn="ctr"/>
            <a:r>
              <a:rPr lang="en-US" sz="4400" dirty="0">
                <a:latin typeface="Chiller" panose="04020404031007020602" pitchFamily="82" charset="0"/>
              </a:rPr>
              <a:t>fear</a:t>
            </a:r>
          </a:p>
        </p:txBody>
      </p:sp>
      <p:cxnSp>
        <p:nvCxnSpPr>
          <p:cNvPr id="5" name="Straight Connector 4">
            <a:extLst>
              <a:ext uri="{FF2B5EF4-FFF2-40B4-BE49-F238E27FC236}">
                <a16:creationId xmlns:a16="http://schemas.microsoft.com/office/drawing/2014/main" id="{8947DAFE-D604-1243-BED1-9A4FA5E1D636}"/>
              </a:ext>
            </a:extLst>
          </p:cNvPr>
          <p:cNvCxnSpPr>
            <a:cxnSpLocks/>
          </p:cNvCxnSpPr>
          <p:nvPr/>
        </p:nvCxnSpPr>
        <p:spPr>
          <a:xfrm>
            <a:off x="1102937" y="1077892"/>
            <a:ext cx="2328420" cy="0"/>
          </a:xfrm>
          <a:prstGeom prst="line">
            <a:avLst/>
          </a:prstGeom>
          <a:ln w="57150">
            <a:solidFill>
              <a:schemeClr val="accent2"/>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Half Frame 8">
            <a:extLst>
              <a:ext uri="{FF2B5EF4-FFF2-40B4-BE49-F238E27FC236}">
                <a16:creationId xmlns:a16="http://schemas.microsoft.com/office/drawing/2014/main" id="{2A84EAC6-401B-EE33-3A32-E7EF0F4520B2}"/>
              </a:ext>
            </a:extLst>
          </p:cNvPr>
          <p:cNvSpPr/>
          <p:nvPr/>
        </p:nvSpPr>
        <p:spPr>
          <a:xfrm rot="8111112">
            <a:off x="7945212" y="702764"/>
            <a:ext cx="654983" cy="627139"/>
          </a:xfrm>
          <a:prstGeom prst="halfFrame">
            <a:avLst>
              <a:gd name="adj1" fmla="val 10692"/>
              <a:gd name="adj2" fmla="val 9748"/>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a16="http://schemas.microsoft.com/office/drawing/2014/main" id="{DD795D50-B441-DF40-5103-AAB962EBCE19}"/>
              </a:ext>
            </a:extLst>
          </p:cNvPr>
          <p:cNvCxnSpPr/>
          <p:nvPr/>
        </p:nvCxnSpPr>
        <p:spPr>
          <a:xfrm>
            <a:off x="4200808" y="459546"/>
            <a:ext cx="0" cy="1113577"/>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39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outHorizontal)">
                                      <p:cBhvr>
                                        <p:cTn id="7" dur="500"/>
                                        <p:tgtEl>
                                          <p:spTgt spid="6">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500"/>
                                        <p:tgtEl>
                                          <p:spTgt spid="3">
                                            <p:txEl>
                                              <p:pRg st="0" end="0"/>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1000"/>
                                        <p:tgtEl>
                                          <p:spTgt spid="6">
                                            <p:txEl>
                                              <p:pRg st="0" end="0"/>
                                            </p:txEl>
                                          </p:spTgt>
                                        </p:tgtEl>
                                      </p:cBhvr>
                                    </p:animEffect>
                                  </p:childTnLst>
                                </p:cTn>
                              </p:par>
                              <p:par>
                                <p:cTn id="28" presetID="22" presetClass="entr" presetSubtype="1"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vertical)">
                                      <p:cBhvr>
                                        <p:cTn id="35" dur="500"/>
                                        <p:tgtEl>
                                          <p:spTgt spid="7"/>
                                        </p:tgtEl>
                                      </p:cBhvr>
                                    </p:animEffect>
                                  </p:childTnLst>
                                </p:cTn>
                              </p:par>
                              <p:par>
                                <p:cTn id="36" presetID="22" presetClass="entr" presetSubtype="2" fill="hold" grpId="0" nodeType="withEffect">
                                  <p:stCondLst>
                                    <p:cond delay="1000"/>
                                  </p:stCondLst>
                                  <p:childTnLst>
                                    <p:set>
                                      <p:cBhvr>
                                        <p:cTn id="37" dur="1" fill="hold">
                                          <p:stCondLst>
                                            <p:cond delay="0"/>
                                          </p:stCondLst>
                                        </p:cTn>
                                        <p:tgtEl>
                                          <p:spTgt spid="2"/>
                                        </p:tgtEl>
                                        <p:attrNameLst>
                                          <p:attrName>style.visibility</p:attrName>
                                        </p:attrNameLst>
                                      </p:cBhvr>
                                      <p:to>
                                        <p:strVal val="visible"/>
                                      </p:to>
                                    </p:set>
                                    <p:animEffect transition="in" filter="wipe(right)">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wipe(down)">
                                      <p:cBhvr>
                                        <p:cTn id="43" dur="500"/>
                                        <p:tgtEl>
                                          <p:spTgt spid="8">
                                            <p:bg/>
                                          </p:spTgt>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left)">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uiExpand="1" build="p" animBg="1"/>
      <p:bldP spid="2" grpId="0"/>
      <p:bldP spid="3" grpId="0" uiExpand="1"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5DED28-7B61-35CA-B6BC-7BE954D70A5A}"/>
              </a:ext>
            </a:extLst>
          </p:cNvPr>
          <p:cNvSpPr txBox="1"/>
          <p:nvPr/>
        </p:nvSpPr>
        <p:spPr>
          <a:xfrm>
            <a:off x="0" y="1809070"/>
            <a:ext cx="12192000" cy="1077218"/>
          </a:xfrm>
          <a:prstGeom prst="rect">
            <a:avLst/>
          </a:prstGeom>
          <a:solidFill>
            <a:schemeClr val="accent4">
              <a:alpha val="65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dirty="0">
                <a:effectLst>
                  <a:outerShdw blurRad="38100" dist="38100" dir="2700000" algn="tl">
                    <a:srgbClr val="000000">
                      <a:alpha val="43137"/>
                    </a:srgbClr>
                  </a:outerShdw>
                </a:effectLst>
                <a:latin typeface="Aptos Light" panose="020B0004020202020204" pitchFamily="34" charset="0"/>
              </a:rPr>
              <a:t>For our sake He made Him to be sin who knew no sin, so that in Him we might become the righteousness of God.  – 2 Corinthians 5:21</a:t>
            </a:r>
          </a:p>
        </p:txBody>
      </p:sp>
      <p:sp>
        <p:nvSpPr>
          <p:cNvPr id="2" name="TextBox 1">
            <a:extLst>
              <a:ext uri="{FF2B5EF4-FFF2-40B4-BE49-F238E27FC236}">
                <a16:creationId xmlns:a16="http://schemas.microsoft.com/office/drawing/2014/main" id="{7FEB235F-C354-58FA-680D-96E48C18EBE5}"/>
              </a:ext>
            </a:extLst>
          </p:cNvPr>
          <p:cNvSpPr txBox="1"/>
          <p:nvPr/>
        </p:nvSpPr>
        <p:spPr>
          <a:xfrm>
            <a:off x="0" y="235148"/>
            <a:ext cx="12192000" cy="1569660"/>
          </a:xfrm>
          <a:prstGeom prst="rect">
            <a:avLst/>
          </a:prstGeom>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marL="228600" algn="l"/>
            <a:r>
              <a:rPr lang="en-US" sz="3200" dirty="0">
                <a:effectLst>
                  <a:outerShdw blurRad="38100" dist="38100" dir="2700000" algn="tl">
                    <a:srgbClr val="000000">
                      <a:alpha val="43137"/>
                    </a:srgbClr>
                  </a:outerShdw>
                </a:effectLst>
                <a:latin typeface="Aptos Light" panose="020B0004020202020204" pitchFamily="34" charset="0"/>
              </a:rPr>
              <a:t>Romans 6:4 – We were buried therefore with Him by baptism into death, in order that, just as Christ was raised from the dead by the glory of the Father, we too might walk in newness of life.</a:t>
            </a:r>
          </a:p>
        </p:txBody>
      </p:sp>
      <p:sp>
        <p:nvSpPr>
          <p:cNvPr id="3" name="TextBox 2">
            <a:extLst>
              <a:ext uri="{FF2B5EF4-FFF2-40B4-BE49-F238E27FC236}">
                <a16:creationId xmlns:a16="http://schemas.microsoft.com/office/drawing/2014/main" id="{B2C0F78E-6717-E8A0-2BE7-78A344F299F1}"/>
              </a:ext>
            </a:extLst>
          </p:cNvPr>
          <p:cNvSpPr txBox="1"/>
          <p:nvPr/>
        </p:nvSpPr>
        <p:spPr>
          <a:xfrm>
            <a:off x="0" y="4560749"/>
            <a:ext cx="12192000" cy="206210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28600" algn="l"/>
            <a:r>
              <a:rPr lang="en-US" sz="3200" dirty="0">
                <a:effectLst>
                  <a:outerShdw blurRad="38100" dist="38100" dir="2700000" algn="tl">
                    <a:srgbClr val="000000">
                      <a:alpha val="43137"/>
                    </a:srgbClr>
                  </a:outerShdw>
                </a:effectLst>
                <a:latin typeface="Aptos Light" panose="020B0004020202020204" pitchFamily="34" charset="0"/>
              </a:rPr>
              <a:t>He was foreknown before the foundation of the world but was made manifest in the last times for the sake of you who through Him are believers in God, who raised Him from the dead and gave Him glory, so that your faith and hope are in God. – 1 Peter 1:20-21</a:t>
            </a:r>
          </a:p>
        </p:txBody>
      </p:sp>
      <p:sp>
        <p:nvSpPr>
          <p:cNvPr id="8" name="TextBox 7">
            <a:extLst>
              <a:ext uri="{FF2B5EF4-FFF2-40B4-BE49-F238E27FC236}">
                <a16:creationId xmlns:a16="http://schemas.microsoft.com/office/drawing/2014/main" id="{63E65E27-8C8B-96D4-E994-F27F2E160060}"/>
              </a:ext>
            </a:extLst>
          </p:cNvPr>
          <p:cNvSpPr txBox="1"/>
          <p:nvPr/>
        </p:nvSpPr>
        <p:spPr>
          <a:xfrm>
            <a:off x="0" y="2890549"/>
            <a:ext cx="12192000" cy="169164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l"/>
            <a:r>
              <a:rPr lang="en-US" sz="3200" dirty="0">
                <a:effectLst>
                  <a:outerShdw blurRad="38100" dist="38100" dir="2700000" algn="tl">
                    <a:srgbClr val="000000">
                      <a:alpha val="43137"/>
                    </a:srgbClr>
                  </a:outerShdw>
                </a:effectLst>
                <a:latin typeface="Aptos Light" panose="020B0004020202020204" pitchFamily="34" charset="0"/>
              </a:rPr>
              <a:t>Galatians 2:20 – I have been crucified with Christ. It is no longer I who live, but Christ who lives in me. And the life I now live in the flesh I live by faith in the Son of God, who loved me and gave Himself for me.</a:t>
            </a:r>
          </a:p>
        </p:txBody>
      </p:sp>
    </p:spTree>
    <p:extLst>
      <p:ext uri="{BB962C8B-B14F-4D97-AF65-F5344CB8AC3E}">
        <p14:creationId xmlns:p14="http://schemas.microsoft.com/office/powerpoint/2010/main" val="1205088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D0EE87-0494-8213-F116-5842A6EAC2DE}"/>
              </a:ext>
            </a:extLst>
          </p:cNvPr>
          <p:cNvSpPr txBox="1"/>
          <p:nvPr/>
        </p:nvSpPr>
        <p:spPr>
          <a:xfrm>
            <a:off x="0" y="428178"/>
            <a:ext cx="12192000" cy="6001643"/>
          </a:xfrm>
          <a:prstGeom prst="rect">
            <a:avLst/>
          </a:prstGeom>
          <a:solidFill>
            <a:schemeClr val="accent3">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solidFill>
                  <a:schemeClr val="tx1"/>
                </a:solidFill>
                <a:latin typeface="Aptos Light" panose="020B0004020202020204" pitchFamily="34" charset="0"/>
              </a:rPr>
              <a:t>No longer are they driven to panic as in the storm on the Sea of Galilee. No longer are they defined by fear as by their flight from the Garden of Gethsemane. Instead, here they stand, </a:t>
            </a:r>
            <a:r>
              <a:rPr lang="en-US" sz="4800" dirty="0">
                <a:solidFill>
                  <a:schemeClr val="tx1"/>
                </a:solidFill>
                <a:latin typeface="Amasis MT Pro Black" panose="02040A04050005020304" pitchFamily="18" charset="0"/>
              </a:rPr>
              <a:t>resolute</a:t>
            </a:r>
            <a:r>
              <a:rPr lang="en-US" sz="4800" dirty="0">
                <a:solidFill>
                  <a:schemeClr val="tx1"/>
                </a:solidFill>
                <a:latin typeface="Aptos Light" panose="020B0004020202020204" pitchFamily="34" charset="0"/>
              </a:rPr>
              <a:t> upon the fact of Christ’s death and resurrection, replacing recklessness with </a:t>
            </a:r>
            <a:r>
              <a:rPr lang="en-US" sz="4800" dirty="0">
                <a:solidFill>
                  <a:schemeClr val="tx1"/>
                </a:solidFill>
                <a:latin typeface="Amasis MT Pro Black" panose="02040A04050005020304" pitchFamily="18" charset="0"/>
              </a:rPr>
              <a:t>boldness</a:t>
            </a:r>
            <a:r>
              <a:rPr lang="en-US" sz="4800" dirty="0">
                <a:solidFill>
                  <a:schemeClr val="tx1"/>
                </a:solidFill>
                <a:latin typeface="Aptos Light" panose="020B0004020202020204" pitchFamily="34" charset="0"/>
              </a:rPr>
              <a:t> based on history and removing fears with </a:t>
            </a:r>
            <a:r>
              <a:rPr lang="en-US" sz="4800" dirty="0">
                <a:solidFill>
                  <a:schemeClr val="tx1"/>
                </a:solidFill>
                <a:latin typeface="Amasis MT Pro Black" panose="02040A04050005020304" pitchFamily="18" charset="0"/>
              </a:rPr>
              <a:t>faith</a:t>
            </a:r>
            <a:r>
              <a:rPr lang="en-US" sz="4800" dirty="0">
                <a:solidFill>
                  <a:schemeClr val="tx1"/>
                </a:solidFill>
                <a:latin typeface="Aptos Light" panose="020B0004020202020204" pitchFamily="34" charset="0"/>
              </a:rPr>
              <a:t> built on facts.</a:t>
            </a:r>
          </a:p>
        </p:txBody>
      </p:sp>
    </p:spTree>
    <p:extLst>
      <p:ext uri="{BB962C8B-B14F-4D97-AF65-F5344CB8AC3E}">
        <p14:creationId xmlns:p14="http://schemas.microsoft.com/office/powerpoint/2010/main" val="2245450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outHorizontal)">
                                      <p:cBhvr>
                                        <p:cTn id="7" dur="1000"/>
                                        <p:tgtEl>
                                          <p:spTgt spid="2">
                                            <p:bg/>
                                          </p:spTgt>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D0EE87-0494-8213-F116-5842A6EAC2DE}"/>
              </a:ext>
            </a:extLst>
          </p:cNvPr>
          <p:cNvSpPr txBox="1"/>
          <p:nvPr/>
        </p:nvSpPr>
        <p:spPr>
          <a:xfrm>
            <a:off x="0" y="723860"/>
            <a:ext cx="12192000" cy="4247317"/>
          </a:xfrm>
          <a:prstGeom prst="rect">
            <a:avLst/>
          </a:prstGeom>
          <a:solidFill>
            <a:schemeClr val="accent2">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algn="l"/>
            <a:r>
              <a:rPr lang="en-US" sz="5400" dirty="0">
                <a:effectLst>
                  <a:outerShdw blurRad="38100" dist="38100" dir="2700000" algn="tl">
                    <a:srgbClr val="000000">
                      <a:alpha val="43137"/>
                    </a:srgbClr>
                  </a:outerShdw>
                </a:effectLst>
                <a:latin typeface="Aptos Light" panose="020B0004020202020204" pitchFamily="34" charset="0"/>
              </a:rPr>
              <a:t>“And when they had prayed, the place in which they were gathered together was shaken, and they were all filled with the Holy Spirit and continued to speak the word of God with </a:t>
            </a:r>
            <a:r>
              <a:rPr lang="en-US" sz="5400" dirty="0">
                <a:effectLst>
                  <a:outerShdw blurRad="38100" dist="38100" dir="2700000" algn="tl">
                    <a:srgbClr val="000000">
                      <a:alpha val="43137"/>
                    </a:srgbClr>
                  </a:outerShdw>
                </a:effectLst>
                <a:latin typeface="Amasis MT Pro Black" panose="02040A04050005020304" pitchFamily="18" charset="0"/>
              </a:rPr>
              <a:t>boldness</a:t>
            </a:r>
            <a:r>
              <a:rPr lang="en-US" sz="5400" dirty="0">
                <a:effectLst>
                  <a:outerShdw blurRad="38100" dist="38100" dir="2700000" algn="tl">
                    <a:srgbClr val="000000">
                      <a:alpha val="43137"/>
                    </a:srgbClr>
                  </a:outerShdw>
                </a:effectLst>
                <a:latin typeface="Aptos Light" panose="020B0004020202020204" pitchFamily="34" charset="0"/>
              </a:rPr>
              <a:t>.”</a:t>
            </a:r>
          </a:p>
        </p:txBody>
      </p:sp>
      <p:sp>
        <p:nvSpPr>
          <p:cNvPr id="3" name="TextBox 2">
            <a:extLst>
              <a:ext uri="{FF2B5EF4-FFF2-40B4-BE49-F238E27FC236}">
                <a16:creationId xmlns:a16="http://schemas.microsoft.com/office/drawing/2014/main" id="{DBC76382-D65F-85DF-8F8A-97D6D71927D1}"/>
              </a:ext>
            </a:extLst>
          </p:cNvPr>
          <p:cNvSpPr txBox="1"/>
          <p:nvPr/>
        </p:nvSpPr>
        <p:spPr>
          <a:xfrm>
            <a:off x="0" y="5364699"/>
            <a:ext cx="12192000" cy="7694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algn="ctr"/>
            <a:r>
              <a:rPr lang="en-US" sz="4400" spc="300" dirty="0">
                <a:effectLst>
                  <a:outerShdw blurRad="38100" dist="38100" dir="2700000" algn="tl">
                    <a:srgbClr val="000000">
                      <a:alpha val="43137"/>
                    </a:srgbClr>
                  </a:outerShdw>
                </a:effectLst>
                <a:latin typeface="Aptos Light" panose="020B0004020202020204" pitchFamily="34" charset="0"/>
              </a:rPr>
              <a:t>Boldness is found in applying </a:t>
            </a:r>
            <a:r>
              <a:rPr lang="en-US" sz="4400" spc="300" dirty="0">
                <a:effectLst>
                  <a:outerShdw blurRad="38100" dist="38100" dir="2700000" algn="tl">
                    <a:srgbClr val="000000">
                      <a:alpha val="43137"/>
                    </a:srgbClr>
                  </a:outerShdw>
                </a:effectLst>
                <a:latin typeface="Algerian" panose="04020705040A02060702" pitchFamily="82" charset="0"/>
              </a:rPr>
              <a:t>faith</a:t>
            </a:r>
            <a:endParaRPr lang="en-US" sz="4400" spc="300" dirty="0">
              <a:effectLst>
                <a:outerShdw blurRad="38100" dist="38100" dir="2700000" algn="tl">
                  <a:srgbClr val="000000">
                    <a:alpha val="43137"/>
                  </a:srgbClr>
                </a:outerShdw>
              </a:effectLst>
              <a:latin typeface="Aptos Light" panose="020B0004020202020204" pitchFamily="34" charset="0"/>
            </a:endParaRPr>
          </a:p>
        </p:txBody>
      </p:sp>
      <p:sp>
        <p:nvSpPr>
          <p:cNvPr id="4" name="TextBox 3">
            <a:extLst>
              <a:ext uri="{FF2B5EF4-FFF2-40B4-BE49-F238E27FC236}">
                <a16:creationId xmlns:a16="http://schemas.microsoft.com/office/drawing/2014/main" id="{BC76610E-9A2F-5BCF-F343-3FC840B35969}"/>
              </a:ext>
            </a:extLst>
          </p:cNvPr>
          <p:cNvSpPr txBox="1"/>
          <p:nvPr/>
        </p:nvSpPr>
        <p:spPr>
          <a:xfrm>
            <a:off x="8829675" y="4172784"/>
            <a:ext cx="3124200"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ptos Light" panose="020B0004020202020204" pitchFamily="34" charset="0"/>
              </a:rPr>
              <a:t>(Acts 4:31)</a:t>
            </a:r>
          </a:p>
        </p:txBody>
      </p:sp>
    </p:spTree>
    <p:extLst>
      <p:ext uri="{BB962C8B-B14F-4D97-AF65-F5344CB8AC3E}">
        <p14:creationId xmlns:p14="http://schemas.microsoft.com/office/powerpoint/2010/main" val="2354637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8076</TotalTime>
  <Words>533</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Algerian</vt:lpstr>
      <vt:lpstr>Amasis MT Pro Black</vt:lpstr>
      <vt:lpstr>Aptos Light</vt:lpstr>
      <vt:lpstr>Avenir Next LT Pro Light</vt:lpstr>
      <vt:lpstr>Berlin Sans FB Demi</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Warren</cp:lastModifiedBy>
  <cp:revision>2</cp:revision>
  <dcterms:modified xsi:type="dcterms:W3CDTF">2024-05-09T16:20:45Z</dcterms:modified>
</cp:coreProperties>
</file>