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08" r:id="rId3"/>
    <p:sldId id="306" r:id="rId4"/>
    <p:sldId id="307" r:id="rId5"/>
    <p:sldId id="310" r:id="rId6"/>
    <p:sldId id="311" r:id="rId7"/>
    <p:sldId id="313" r:id="rId8"/>
    <p:sldId id="312" r:id="rId9"/>
    <p:sldId id="314" r:id="rId10"/>
  </p:sldIdLst>
  <p:sldSz cx="12192000" cy="6858000"/>
  <p:notesSz cx="6858000" cy="92964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A3"/>
    <a:srgbClr val="FFF9C9"/>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3D8C2-A05C-427D-B79B-842487A89019}" v="1175" dt="2024-03-13T18:01:34.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4" d="100"/>
          <a:sy n="104" d="100"/>
        </p:scale>
        <p:origin x="7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25499" y="634999"/>
            <a:ext cx="9080500" cy="1320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9193">
                <a:solidFill>
                  <a:srgbClr val="353746"/>
                </a:solidFill>
              </a:defRPr>
            </a:lvl1pPr>
          </a:lstStyle>
          <a:p>
            <a:pPr algn="l"/>
            <a:endParaRPr/>
          </a:p>
        </p:txBody>
      </p:sp>
      <p:sp>
        <p:nvSpPr>
          <p:cNvPr id="3" name="New Shape"/>
          <p:cNvSpPr>
            <a:spLocks noGrp="1"/>
          </p:cNvSpPr>
          <p:nvPr>
            <p:ph type="body" idx="1"/>
          </p:nvPr>
        </p:nvSpPr>
        <p:spPr>
          <a:xfrm>
            <a:off x="825499" y="1968500"/>
            <a:ext cx="80010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086">
                <a:solidFill>
                  <a:srgbClr val="52463C"/>
                </a:solidFill>
              </a:defRPr>
            </a:lvl1pPr>
          </a:lstStyle>
          <a:p>
            <a:pPr algn="l"/>
            <a:endParaRPr/>
          </a:p>
        </p:txBody>
      </p:sp>
      <p:sp>
        <p:nvSpPr>
          <p:cNvPr id="4" name="New Shape"/>
          <p:cNvSpPr>
            <a:spLocks noGrp="1"/>
          </p:cNvSpPr>
          <p:nvPr>
            <p:ph type="body" idx="2"/>
          </p:nvPr>
        </p:nvSpPr>
        <p:spPr>
          <a:xfrm>
            <a:off x="825499" y="2857500"/>
            <a:ext cx="7048500" cy="635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593">
                <a:solidFill>
                  <a:srgbClr val="52463C"/>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bmp"/><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 y="2768600"/>
            <a:ext cx="12191999" cy="13208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9193">
                <a:solidFill>
                  <a:srgbClr val="353746"/>
                </a:solidFill>
              </a:defRPr>
            </a:lvl1pPr>
          </a:lstStyle>
          <a:p>
            <a:pPr algn="ctr"/>
            <a:r>
              <a:rPr sz="6000" b="0" dirty="0">
                <a:solidFill>
                  <a:schemeClr val="bg1"/>
                </a:solidFill>
                <a:effectLst>
                  <a:outerShdw blurRad="38100" dist="38100" dir="2700000" algn="tl">
                    <a:srgbClr val="000000">
                      <a:alpha val="43137"/>
                    </a:srgbClr>
                  </a:outerShdw>
                </a:effectLst>
                <a:latin typeface="Avenir Next LT Pro Light" panose="020B0304020202020204" pitchFamily="34" charset="0"/>
              </a:rPr>
              <a:t>A </a:t>
            </a:r>
            <a:r>
              <a:rPr lang="en-US" sz="6000" b="0" dirty="0">
                <a:solidFill>
                  <a:schemeClr val="bg1"/>
                </a:solidFill>
                <a:effectLst>
                  <a:outerShdw blurRad="38100" dist="38100" dir="2700000" algn="tl">
                    <a:srgbClr val="000000">
                      <a:alpha val="43137"/>
                    </a:srgbClr>
                  </a:outerShdw>
                </a:effectLst>
                <a:latin typeface="Avenir Next LT Pro Light" panose="020B0304020202020204" pitchFamily="34" charset="0"/>
              </a:rPr>
              <a:t>Joyful Response (Part 2)</a:t>
            </a:r>
            <a:endParaRPr sz="6000" b="0" dirty="0">
              <a:solidFill>
                <a:schemeClr val="bg1"/>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New Shape"/>
          <p:cNvSpPr>
            <a:spLocks noGrp="1"/>
          </p:cNvSpPr>
          <p:nvPr>
            <p:ph type="body" idx="1"/>
          </p:nvPr>
        </p:nvSpPr>
        <p:spPr>
          <a:xfrm>
            <a:off x="883919" y="1021079"/>
            <a:ext cx="10424160" cy="1320800"/>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anchor="ctr">
            <a:normAutofit/>
          </a:bodyPr>
          <a:lstStyle>
            <a:lvl1pPr algn="l">
              <a:defRPr sz="5086">
                <a:solidFill>
                  <a:srgbClr val="52463C"/>
                </a:solidFill>
              </a:defRPr>
            </a:lvl1pPr>
          </a:lstStyle>
          <a:p>
            <a:pPr algn="ctr"/>
            <a:r>
              <a:rPr lang="en-US" dirty="0">
                <a:solidFill>
                  <a:schemeClr val="tx2"/>
                </a:solidFill>
                <a:effectLst>
                  <a:outerShdw blurRad="38100" dist="38100" dir="2700000" algn="tl">
                    <a:srgbClr val="000000">
                      <a:alpha val="43137"/>
                    </a:srgbClr>
                  </a:outerShdw>
                </a:effectLst>
                <a:latin typeface="Avenir Next LT Pro Light" panose="020B0304020202020204" pitchFamily="34" charset="0"/>
              </a:rPr>
              <a:t>Surrendering to Christ  |  1 Peter</a:t>
            </a:r>
            <a:endParaRPr dirty="0">
              <a:solidFill>
                <a:schemeClr val="tx2"/>
              </a:solidFill>
              <a:effectLst>
                <a:outerShdw blurRad="38100" dist="38100" dir="2700000" algn="tl">
                  <a:srgbClr val="000000">
                    <a:alpha val="43137"/>
                  </a:srgbClr>
                </a:outerShdw>
              </a:effectLst>
              <a:latin typeface="Avenir Next LT Pro Light" panose="020B0304020202020204" pitchFamily="34" charset="0"/>
            </a:endParaRPr>
          </a:p>
        </p:txBody>
      </p:sp>
      <p:sp>
        <p:nvSpPr>
          <p:cNvPr id="5" name="TextBox 4">
            <a:extLst>
              <a:ext uri="{FF2B5EF4-FFF2-40B4-BE49-F238E27FC236}">
                <a16:creationId xmlns:a16="http://schemas.microsoft.com/office/drawing/2014/main" id="{7FD9608A-6A7D-EFAE-9FF6-E66A027F66C3}"/>
              </a:ext>
            </a:extLst>
          </p:cNvPr>
          <p:cNvSpPr txBox="1"/>
          <p:nvPr/>
        </p:nvSpPr>
        <p:spPr>
          <a:xfrm>
            <a:off x="3784598" y="4089400"/>
            <a:ext cx="4622800" cy="769441"/>
          </a:xfrm>
          <a:prstGeom prst="rect">
            <a:avLst/>
          </a:prstGeom>
          <a:noFill/>
        </p:spPr>
        <p:txBody>
          <a:bodyPr wrap="square" rtlCol="0" anchor="ctr">
            <a:spAutoFit/>
          </a:bodyPr>
          <a:lstStyle/>
          <a:p>
            <a:pPr algn="ctr"/>
            <a:r>
              <a:rPr lang="en-US" sz="4400" dirty="0">
                <a:effectLst>
                  <a:outerShdw blurRad="38100" dist="38100" dir="2700000" algn="tl">
                    <a:srgbClr val="000000">
                      <a:alpha val="43137"/>
                    </a:srgbClr>
                  </a:outerShdw>
                </a:effectLst>
                <a:latin typeface="Avenir Next LT Pro Light" panose="020B0304020202020204" pitchFamily="34" charset="0"/>
              </a:rPr>
              <a:t>1 Peter 4:12-19</a:t>
            </a:r>
          </a:p>
        </p:txBody>
      </p:sp>
      <p:cxnSp>
        <p:nvCxnSpPr>
          <p:cNvPr id="6" name="Straight Connector 5">
            <a:extLst>
              <a:ext uri="{FF2B5EF4-FFF2-40B4-BE49-F238E27FC236}">
                <a16:creationId xmlns:a16="http://schemas.microsoft.com/office/drawing/2014/main" id="{873EBAA5-307A-B6EF-9076-0F9216B6C7A0}"/>
              </a:ext>
            </a:extLst>
          </p:cNvPr>
          <p:cNvCxnSpPr>
            <a:cxnSpLocks/>
          </p:cNvCxnSpPr>
          <p:nvPr/>
        </p:nvCxnSpPr>
        <p:spPr>
          <a:xfrm>
            <a:off x="4135120" y="4743891"/>
            <a:ext cx="3962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7"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200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par>
                                <p:cTn id="19" presetID="16" presetClass="entr" presetSubtype="37" fill="hold" nodeType="withEffect">
                                  <p:stCondLst>
                                    <p:cond delay="300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4EE78CB-8994-EA34-8054-A898DD51B5E9}"/>
              </a:ext>
            </a:extLst>
          </p:cNvPr>
          <p:cNvSpPr txBox="1">
            <a:spLocks/>
          </p:cNvSpPr>
          <p:nvPr/>
        </p:nvSpPr>
        <p:spPr>
          <a:xfrm>
            <a:off x="0" y="462701"/>
            <a:ext cx="12192000" cy="707886"/>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anchor="ctr">
            <a:noAutofit/>
          </a:bodyPr>
          <a:lstStyle>
            <a:lvl1pPr algn="l">
              <a:defRPr sz="8120">
                <a:solidFill>
                  <a:srgbClr val="52463C"/>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dirty="0">
                <a:solidFill>
                  <a:schemeClr val="tx1"/>
                </a:solidFill>
                <a:effectLst>
                  <a:outerShdw blurRad="38100" dist="38100" dir="2700000" algn="tl">
                    <a:srgbClr val="000000">
                      <a:alpha val="43137"/>
                    </a:srgbClr>
                  </a:outerShdw>
                </a:effectLst>
                <a:latin typeface="Abadi Extra Light" panose="020B0204020104020204" pitchFamily="34" charset="0"/>
              </a:rPr>
              <a:t>The Heidelberg Catechism</a:t>
            </a:r>
          </a:p>
        </p:txBody>
      </p:sp>
      <p:sp>
        <p:nvSpPr>
          <p:cNvPr id="3" name="TextBox 2">
            <a:extLst>
              <a:ext uri="{FF2B5EF4-FFF2-40B4-BE49-F238E27FC236}">
                <a16:creationId xmlns:a16="http://schemas.microsoft.com/office/drawing/2014/main" id="{941FD018-3476-A46C-74BC-BD227B115D75}"/>
              </a:ext>
            </a:extLst>
          </p:cNvPr>
          <p:cNvSpPr txBox="1"/>
          <p:nvPr/>
        </p:nvSpPr>
        <p:spPr>
          <a:xfrm>
            <a:off x="0" y="1351508"/>
            <a:ext cx="12192000" cy="483209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dirty="0">
                <a:effectLst>
                  <a:outerShdw blurRad="38100" dist="38100" dir="2700000" algn="tl">
                    <a:srgbClr val="000000">
                      <a:alpha val="43137"/>
                    </a:srgbClr>
                  </a:outerShdw>
                </a:effectLst>
                <a:latin typeface="Abadi Extra Light" panose="020B0204020104020204" pitchFamily="34" charset="0"/>
              </a:rPr>
              <a:t>“God’s providence is His almighty and ever present power, whereby, as with His hand, He still upholds heaven and earth and all creatures, and so governs them that leaf and blade, rain and drought, fruitful and barren years, food and drink, health and sickness, riches and poverty, indeed, all things, come not by chance but by His fatherly hand.”</a:t>
            </a:r>
          </a:p>
        </p:txBody>
      </p:sp>
      <p:sp>
        <p:nvSpPr>
          <p:cNvPr id="4" name="Oval 3">
            <a:extLst>
              <a:ext uri="{FF2B5EF4-FFF2-40B4-BE49-F238E27FC236}">
                <a16:creationId xmlns:a16="http://schemas.microsoft.com/office/drawing/2014/main" id="{2FF2050D-F733-CCC8-A985-65732B25580C}"/>
              </a:ext>
            </a:extLst>
          </p:cNvPr>
          <p:cNvSpPr/>
          <p:nvPr/>
        </p:nvSpPr>
        <p:spPr>
          <a:xfrm>
            <a:off x="6545655" y="4734961"/>
            <a:ext cx="2100404" cy="807743"/>
          </a:xfrm>
          <a:prstGeom prst="ellipse">
            <a:avLst/>
          </a:prstGeom>
          <a:noFill/>
          <a:ln w="57150" cap="flat" cmpd="sng" algn="ctr">
            <a:solidFill>
              <a:schemeClr val="accent4"/>
            </a:solidFill>
            <a:prstDash val="solid"/>
            <a:round/>
            <a:headEnd type="none" w="med" len="med"/>
            <a:tailEnd type="none" w="med" len="med"/>
            <a:extLst>
              <a:ext uri="{C807C97D-BFC1-408E-A445-0C87EB9F89A2}">
                <ask:lineSketchStyleProps xmlns:ask="http://schemas.microsoft.com/office/drawing/2018/sketchyshapes" sd="264327539">
                  <a:custGeom>
                    <a:avLst/>
                    <a:gdLst>
                      <a:gd name="connsiteX0" fmla="*/ 0 w 2100404"/>
                      <a:gd name="connsiteY0" fmla="*/ 403872 h 807743"/>
                      <a:gd name="connsiteX1" fmla="*/ 1050202 w 2100404"/>
                      <a:gd name="connsiteY1" fmla="*/ 0 h 807743"/>
                      <a:gd name="connsiteX2" fmla="*/ 2100404 w 2100404"/>
                      <a:gd name="connsiteY2" fmla="*/ 403872 h 807743"/>
                      <a:gd name="connsiteX3" fmla="*/ 1050202 w 2100404"/>
                      <a:gd name="connsiteY3" fmla="*/ 807744 h 807743"/>
                      <a:gd name="connsiteX4" fmla="*/ 0 w 2100404"/>
                      <a:gd name="connsiteY4" fmla="*/ 403872 h 80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404" h="807743" extrusionOk="0">
                        <a:moveTo>
                          <a:pt x="0" y="403872"/>
                        </a:moveTo>
                        <a:cubicBezTo>
                          <a:pt x="-25332" y="110004"/>
                          <a:pt x="464881" y="-64435"/>
                          <a:pt x="1050202" y="0"/>
                        </a:cubicBezTo>
                        <a:cubicBezTo>
                          <a:pt x="1603993" y="-6351"/>
                          <a:pt x="2071003" y="186358"/>
                          <a:pt x="2100404" y="403872"/>
                        </a:cubicBezTo>
                        <a:cubicBezTo>
                          <a:pt x="2109820" y="646845"/>
                          <a:pt x="1738081" y="762936"/>
                          <a:pt x="1050202" y="807744"/>
                        </a:cubicBezTo>
                        <a:cubicBezTo>
                          <a:pt x="510426" y="809648"/>
                          <a:pt x="698" y="634900"/>
                          <a:pt x="0" y="403872"/>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52530B8-B75E-0ED2-504D-82FD341A1A7E}"/>
              </a:ext>
            </a:extLst>
          </p:cNvPr>
          <p:cNvCxnSpPr>
            <a:cxnSpLocks/>
          </p:cNvCxnSpPr>
          <p:nvPr/>
        </p:nvCxnSpPr>
        <p:spPr>
          <a:xfrm>
            <a:off x="5042780" y="5984341"/>
            <a:ext cx="4372824" cy="0"/>
          </a:xfrm>
          <a:prstGeom prst="line">
            <a:avLst/>
          </a:prstGeom>
          <a:ln w="38100">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23" name="Arrow: Bent 22">
            <a:extLst>
              <a:ext uri="{FF2B5EF4-FFF2-40B4-BE49-F238E27FC236}">
                <a16:creationId xmlns:a16="http://schemas.microsoft.com/office/drawing/2014/main" id="{1BFDEED2-729F-AB15-802B-3D845357D2DF}"/>
              </a:ext>
            </a:extLst>
          </p:cNvPr>
          <p:cNvSpPr/>
          <p:nvPr/>
        </p:nvSpPr>
        <p:spPr>
          <a:xfrm rot="2054481">
            <a:off x="8550633" y="4658595"/>
            <a:ext cx="537192" cy="426719"/>
          </a:xfrm>
          <a:prstGeom prst="bentArrow">
            <a:avLst>
              <a:gd name="adj1" fmla="val 14963"/>
              <a:gd name="adj2" fmla="val 25000"/>
              <a:gd name="adj3" fmla="val 45001"/>
              <a:gd name="adj4" fmla="val 79908"/>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4" name="&quot;Not Allowed&quot; Symbol 23">
            <a:extLst>
              <a:ext uri="{FF2B5EF4-FFF2-40B4-BE49-F238E27FC236}">
                <a16:creationId xmlns:a16="http://schemas.microsoft.com/office/drawing/2014/main" id="{F1675AAF-2B21-0C24-6F92-7ECA46E0EB18}"/>
              </a:ext>
            </a:extLst>
          </p:cNvPr>
          <p:cNvSpPr/>
          <p:nvPr/>
        </p:nvSpPr>
        <p:spPr>
          <a:xfrm>
            <a:off x="2776396" y="5314386"/>
            <a:ext cx="980792" cy="979763"/>
          </a:xfrm>
          <a:prstGeom prst="noSmoking">
            <a:avLst>
              <a:gd name="adj" fmla="val 16789"/>
            </a:avLst>
          </a:prstGeom>
          <a:solidFill>
            <a:schemeClr val="accent2">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5" name="Rectangle: Rounded Corners 24">
            <a:extLst>
              <a:ext uri="{FF2B5EF4-FFF2-40B4-BE49-F238E27FC236}">
                <a16:creationId xmlns:a16="http://schemas.microsoft.com/office/drawing/2014/main" id="{4B351918-5E39-6EE6-B205-B97C519F2FD3}"/>
              </a:ext>
            </a:extLst>
          </p:cNvPr>
          <p:cNvSpPr/>
          <p:nvPr/>
        </p:nvSpPr>
        <p:spPr>
          <a:xfrm>
            <a:off x="479834" y="1439501"/>
            <a:ext cx="4101219" cy="660903"/>
          </a:xfrm>
          <a:custGeom>
            <a:avLst/>
            <a:gdLst>
              <a:gd name="connsiteX0" fmla="*/ 0 w 4101219"/>
              <a:gd name="connsiteY0" fmla="*/ 330452 h 660903"/>
              <a:gd name="connsiteX1" fmla="*/ 330452 w 4101219"/>
              <a:gd name="connsiteY1" fmla="*/ 0 h 660903"/>
              <a:gd name="connsiteX2" fmla="*/ 949709 w 4101219"/>
              <a:gd name="connsiteY2" fmla="*/ 0 h 660903"/>
              <a:gd name="connsiteX3" fmla="*/ 1603369 w 4101219"/>
              <a:gd name="connsiteY3" fmla="*/ 0 h 660903"/>
              <a:gd name="connsiteX4" fmla="*/ 2257029 w 4101219"/>
              <a:gd name="connsiteY4" fmla="*/ 0 h 660903"/>
              <a:gd name="connsiteX5" fmla="*/ 2910689 w 4101219"/>
              <a:gd name="connsiteY5" fmla="*/ 0 h 660903"/>
              <a:gd name="connsiteX6" fmla="*/ 3770768 w 4101219"/>
              <a:gd name="connsiteY6" fmla="*/ 0 h 660903"/>
              <a:gd name="connsiteX7" fmla="*/ 4101220 w 4101219"/>
              <a:gd name="connsiteY7" fmla="*/ 330452 h 660903"/>
              <a:gd name="connsiteX8" fmla="*/ 4101219 w 4101219"/>
              <a:gd name="connsiteY8" fmla="*/ 330452 h 660903"/>
              <a:gd name="connsiteX9" fmla="*/ 3770767 w 4101219"/>
              <a:gd name="connsiteY9" fmla="*/ 660904 h 660903"/>
              <a:gd name="connsiteX10" fmla="*/ 3013898 w 4101219"/>
              <a:gd name="connsiteY10" fmla="*/ 660904 h 660903"/>
              <a:gd name="connsiteX11" fmla="*/ 2257028 w 4101219"/>
              <a:gd name="connsiteY11" fmla="*/ 660904 h 660903"/>
              <a:gd name="connsiteX12" fmla="*/ 1568965 w 4101219"/>
              <a:gd name="connsiteY12" fmla="*/ 660903 h 660903"/>
              <a:gd name="connsiteX13" fmla="*/ 330452 w 4101219"/>
              <a:gd name="connsiteY13" fmla="*/ 660903 h 660903"/>
              <a:gd name="connsiteX14" fmla="*/ 0 w 4101219"/>
              <a:gd name="connsiteY14" fmla="*/ 330451 h 660903"/>
              <a:gd name="connsiteX15" fmla="*/ 0 w 4101219"/>
              <a:gd name="connsiteY15" fmla="*/ 330452 h 66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01219" h="660903" extrusionOk="0">
                <a:moveTo>
                  <a:pt x="0" y="330452"/>
                </a:moveTo>
                <a:cubicBezTo>
                  <a:pt x="6185" y="166382"/>
                  <a:pt x="127334" y="31978"/>
                  <a:pt x="330452" y="0"/>
                </a:cubicBezTo>
                <a:cubicBezTo>
                  <a:pt x="462836" y="-21683"/>
                  <a:pt x="714221" y="27709"/>
                  <a:pt x="949709" y="0"/>
                </a:cubicBezTo>
                <a:cubicBezTo>
                  <a:pt x="1185197" y="-27709"/>
                  <a:pt x="1410600" y="-10227"/>
                  <a:pt x="1603369" y="0"/>
                </a:cubicBezTo>
                <a:cubicBezTo>
                  <a:pt x="1796138" y="10227"/>
                  <a:pt x="1984074" y="15131"/>
                  <a:pt x="2257029" y="0"/>
                </a:cubicBezTo>
                <a:cubicBezTo>
                  <a:pt x="2529984" y="-15131"/>
                  <a:pt x="2607133" y="-5050"/>
                  <a:pt x="2910689" y="0"/>
                </a:cubicBezTo>
                <a:cubicBezTo>
                  <a:pt x="3214245" y="5050"/>
                  <a:pt x="3429491" y="10962"/>
                  <a:pt x="3770768" y="0"/>
                </a:cubicBezTo>
                <a:cubicBezTo>
                  <a:pt x="3951779" y="7391"/>
                  <a:pt x="4106244" y="141151"/>
                  <a:pt x="4101220" y="330452"/>
                </a:cubicBezTo>
                <a:lnTo>
                  <a:pt x="4101219" y="330452"/>
                </a:lnTo>
                <a:cubicBezTo>
                  <a:pt x="4085065" y="536906"/>
                  <a:pt x="3912859" y="675253"/>
                  <a:pt x="3770767" y="660904"/>
                </a:cubicBezTo>
                <a:cubicBezTo>
                  <a:pt x="3518420" y="645913"/>
                  <a:pt x="3321368" y="675331"/>
                  <a:pt x="3013898" y="660904"/>
                </a:cubicBezTo>
                <a:cubicBezTo>
                  <a:pt x="2706428" y="646477"/>
                  <a:pt x="2630179" y="646245"/>
                  <a:pt x="2257028" y="660904"/>
                </a:cubicBezTo>
                <a:cubicBezTo>
                  <a:pt x="1883877" y="675563"/>
                  <a:pt x="1847967" y="631633"/>
                  <a:pt x="1568965" y="660903"/>
                </a:cubicBezTo>
                <a:cubicBezTo>
                  <a:pt x="1289963" y="690173"/>
                  <a:pt x="821534" y="669443"/>
                  <a:pt x="330452" y="660903"/>
                </a:cubicBezTo>
                <a:cubicBezTo>
                  <a:pt x="111144" y="654110"/>
                  <a:pt x="-7489" y="510443"/>
                  <a:pt x="0" y="330451"/>
                </a:cubicBezTo>
                <a:lnTo>
                  <a:pt x="0" y="330452"/>
                </a:lnTo>
                <a:close/>
              </a:path>
            </a:pathLst>
          </a:custGeom>
          <a:noFill/>
          <a:ln w="19050" cap="flat" cmpd="sng" algn="ctr">
            <a:solidFill>
              <a:schemeClr val="accent2"/>
            </a:solidFill>
            <a:prstDash val="solid"/>
            <a:round/>
            <a:headEnd type="none" w="med" len="med"/>
            <a:tailEnd type="none" w="med" len="med"/>
            <a:extLst>
              <a:ext uri="{C807C97D-BFC1-408E-A445-0C87EB9F89A2}">
                <ask:lineSketchStyleProps xmlns:ask="http://schemas.microsoft.com/office/drawing/2018/sketchyshapes" sd="1530211083">
                  <a:prstGeom prst="roundRect">
                    <a:avLst>
                      <a:gd name="adj" fmla="val 50000"/>
                    </a:avLst>
                  </a:prstGeom>
                  <ask:type>
                    <ask:lineSketchFreehand/>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E244BBF-A9BB-9940-063A-F200025A7D4C}"/>
              </a:ext>
            </a:extLst>
          </p:cNvPr>
          <p:cNvSpPr/>
          <p:nvPr/>
        </p:nvSpPr>
        <p:spPr>
          <a:xfrm>
            <a:off x="8881450" y="1427190"/>
            <a:ext cx="2830718" cy="660903"/>
          </a:xfrm>
          <a:custGeom>
            <a:avLst/>
            <a:gdLst>
              <a:gd name="connsiteX0" fmla="*/ 0 w 2830718"/>
              <a:gd name="connsiteY0" fmla="*/ 291220 h 660903"/>
              <a:gd name="connsiteX1" fmla="*/ 291220 w 2830718"/>
              <a:gd name="connsiteY1" fmla="*/ 0 h 660903"/>
              <a:gd name="connsiteX2" fmla="*/ 808324 w 2830718"/>
              <a:gd name="connsiteY2" fmla="*/ 0 h 660903"/>
              <a:gd name="connsiteX3" fmla="*/ 1347911 w 2830718"/>
              <a:gd name="connsiteY3" fmla="*/ 0 h 660903"/>
              <a:gd name="connsiteX4" fmla="*/ 1887497 w 2830718"/>
              <a:gd name="connsiteY4" fmla="*/ 0 h 660903"/>
              <a:gd name="connsiteX5" fmla="*/ 2539498 w 2830718"/>
              <a:gd name="connsiteY5" fmla="*/ 0 h 660903"/>
              <a:gd name="connsiteX6" fmla="*/ 2830718 w 2830718"/>
              <a:gd name="connsiteY6" fmla="*/ 291220 h 660903"/>
              <a:gd name="connsiteX7" fmla="*/ 2830718 w 2830718"/>
              <a:gd name="connsiteY7" fmla="*/ 369683 h 660903"/>
              <a:gd name="connsiteX8" fmla="*/ 2539498 w 2830718"/>
              <a:gd name="connsiteY8" fmla="*/ 660903 h 660903"/>
              <a:gd name="connsiteX9" fmla="*/ 1999911 w 2830718"/>
              <a:gd name="connsiteY9" fmla="*/ 660903 h 660903"/>
              <a:gd name="connsiteX10" fmla="*/ 1505290 w 2830718"/>
              <a:gd name="connsiteY10" fmla="*/ 660903 h 660903"/>
              <a:gd name="connsiteX11" fmla="*/ 943221 w 2830718"/>
              <a:gd name="connsiteY11" fmla="*/ 660903 h 660903"/>
              <a:gd name="connsiteX12" fmla="*/ 291220 w 2830718"/>
              <a:gd name="connsiteY12" fmla="*/ 660903 h 660903"/>
              <a:gd name="connsiteX13" fmla="*/ 0 w 2830718"/>
              <a:gd name="connsiteY13" fmla="*/ 369683 h 660903"/>
              <a:gd name="connsiteX14" fmla="*/ 0 w 2830718"/>
              <a:gd name="connsiteY14" fmla="*/ 291220 h 66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0718" h="660903" extrusionOk="0">
                <a:moveTo>
                  <a:pt x="0" y="291220"/>
                </a:moveTo>
                <a:cubicBezTo>
                  <a:pt x="4114" y="142645"/>
                  <a:pt x="119539" y="16825"/>
                  <a:pt x="291220" y="0"/>
                </a:cubicBezTo>
                <a:cubicBezTo>
                  <a:pt x="403684" y="17818"/>
                  <a:pt x="571010" y="-21917"/>
                  <a:pt x="808324" y="0"/>
                </a:cubicBezTo>
                <a:cubicBezTo>
                  <a:pt x="1045638" y="21917"/>
                  <a:pt x="1110864" y="-18375"/>
                  <a:pt x="1347911" y="0"/>
                </a:cubicBezTo>
                <a:cubicBezTo>
                  <a:pt x="1584958" y="18375"/>
                  <a:pt x="1619373" y="-8190"/>
                  <a:pt x="1887497" y="0"/>
                </a:cubicBezTo>
                <a:cubicBezTo>
                  <a:pt x="2155621" y="8190"/>
                  <a:pt x="2368449" y="29838"/>
                  <a:pt x="2539498" y="0"/>
                </a:cubicBezTo>
                <a:cubicBezTo>
                  <a:pt x="2698277" y="3098"/>
                  <a:pt x="2793058" y="123737"/>
                  <a:pt x="2830718" y="291220"/>
                </a:cubicBezTo>
                <a:cubicBezTo>
                  <a:pt x="2827673" y="327278"/>
                  <a:pt x="2833875" y="332763"/>
                  <a:pt x="2830718" y="369683"/>
                </a:cubicBezTo>
                <a:cubicBezTo>
                  <a:pt x="2824512" y="532723"/>
                  <a:pt x="2713907" y="690203"/>
                  <a:pt x="2539498" y="660903"/>
                </a:cubicBezTo>
                <a:cubicBezTo>
                  <a:pt x="2309412" y="687487"/>
                  <a:pt x="2196905" y="635942"/>
                  <a:pt x="1999911" y="660903"/>
                </a:cubicBezTo>
                <a:cubicBezTo>
                  <a:pt x="1802917" y="685864"/>
                  <a:pt x="1742466" y="676253"/>
                  <a:pt x="1505290" y="660903"/>
                </a:cubicBezTo>
                <a:cubicBezTo>
                  <a:pt x="1268114" y="645553"/>
                  <a:pt x="1065544" y="656324"/>
                  <a:pt x="943221" y="660903"/>
                </a:cubicBezTo>
                <a:cubicBezTo>
                  <a:pt x="820898" y="665482"/>
                  <a:pt x="523497" y="682189"/>
                  <a:pt x="291220" y="660903"/>
                </a:cubicBezTo>
                <a:cubicBezTo>
                  <a:pt x="112486" y="654898"/>
                  <a:pt x="-3081" y="554948"/>
                  <a:pt x="0" y="369683"/>
                </a:cubicBezTo>
                <a:cubicBezTo>
                  <a:pt x="675" y="344654"/>
                  <a:pt x="1290" y="318775"/>
                  <a:pt x="0" y="291220"/>
                </a:cubicBezTo>
                <a:close/>
              </a:path>
            </a:pathLst>
          </a:custGeom>
          <a:noFill/>
          <a:ln w="19050" cap="flat" cmpd="sng" algn="ctr">
            <a:solidFill>
              <a:schemeClr val="accent2"/>
            </a:solidFill>
            <a:prstDash val="solid"/>
            <a:round/>
            <a:headEnd type="none" w="med" len="med"/>
            <a:tailEnd type="none" w="med" len="med"/>
            <a:extLst>
              <a:ext uri="{C807C97D-BFC1-408E-A445-0C87EB9F89A2}">
                <ask:lineSketchStyleProps xmlns:ask="http://schemas.microsoft.com/office/drawing/2018/sketchyshapes" sd="1530211083">
                  <a:prstGeom prst="roundRect">
                    <a:avLst>
                      <a:gd name="adj" fmla="val 44064"/>
                    </a:avLst>
                  </a:prstGeom>
                  <ask:type>
                    <ask:lineSketchFreehand/>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765908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5"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1000"/>
                                        <p:tgtEl>
                                          <p:spTgt spid="3"/>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3000" fill="hold"/>
                                        <p:tgtEl>
                                          <p:spTgt spid="25"/>
                                        </p:tgtEl>
                                        <p:attrNameLst>
                                          <p:attrName>ppt_w</p:attrName>
                                        </p:attrNameLst>
                                      </p:cBhvr>
                                      <p:tavLst>
                                        <p:tav tm="0">
                                          <p:val>
                                            <p:fltVal val="0"/>
                                          </p:val>
                                        </p:tav>
                                        <p:tav tm="100000">
                                          <p:val>
                                            <p:strVal val="#ppt_w"/>
                                          </p:val>
                                        </p:tav>
                                      </p:tavLst>
                                    </p:anim>
                                    <p:anim calcmode="lin" valueType="num">
                                      <p:cBhvr>
                                        <p:cTn id="14" dur="3000" fill="hold"/>
                                        <p:tgtEl>
                                          <p:spTgt spid="25"/>
                                        </p:tgtEl>
                                        <p:attrNameLst>
                                          <p:attrName>ppt_h</p:attrName>
                                        </p:attrNameLst>
                                      </p:cBhvr>
                                      <p:tavLst>
                                        <p:tav tm="0">
                                          <p:val>
                                            <p:fltVal val="0"/>
                                          </p:val>
                                        </p:tav>
                                        <p:tav tm="100000">
                                          <p:val>
                                            <p:strVal val="#ppt_h"/>
                                          </p:val>
                                        </p:tav>
                                      </p:tavLst>
                                    </p:anim>
                                    <p:animEffect transition="in" filter="fade">
                                      <p:cBhvr>
                                        <p:cTn id="15" dur="3000"/>
                                        <p:tgtEl>
                                          <p:spTgt spid="25"/>
                                        </p:tgtEl>
                                      </p:cBhvr>
                                    </p:animEffect>
                                  </p:childTnLst>
                                </p:cTn>
                              </p:par>
                              <p:par>
                                <p:cTn id="16" presetID="16" presetClass="entr" presetSubtype="37" fill="hold" grpId="0" nodeType="withEffect">
                                  <p:stCondLst>
                                    <p:cond delay="2000"/>
                                  </p:stCondLst>
                                  <p:childTnLst>
                                    <p:set>
                                      <p:cBhvr>
                                        <p:cTn id="17" dur="1" fill="hold">
                                          <p:stCondLst>
                                            <p:cond delay="0"/>
                                          </p:stCondLst>
                                        </p:cTn>
                                        <p:tgtEl>
                                          <p:spTgt spid="26"/>
                                        </p:tgtEl>
                                        <p:attrNameLst>
                                          <p:attrName>style.visibility</p:attrName>
                                        </p:attrNameLst>
                                      </p:cBhvr>
                                      <p:to>
                                        <p:strVal val="visible"/>
                                      </p:to>
                                    </p:set>
                                    <p:animEffect transition="in" filter="barn(outVertical)">
                                      <p:cBhvr>
                                        <p:cTn id="18" dur="3000"/>
                                        <p:tgtEl>
                                          <p:spTgt spid="26"/>
                                        </p:tgtEl>
                                      </p:cBhvr>
                                    </p:animEffect>
                                  </p:childTnLst>
                                </p:cTn>
                              </p:par>
                              <p:par>
                                <p:cTn id="19" presetID="22" presetClass="entr" presetSubtype="1" fill="hold" grpId="0" nodeType="withEffect">
                                  <p:stCondLst>
                                    <p:cond delay="800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par>
                                <p:cTn id="22" presetID="22" presetClass="entr" presetSubtype="8" fill="hold" grpId="0" nodeType="withEffect">
                                  <p:stCondLst>
                                    <p:cond delay="850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1000"/>
                                        <p:tgtEl>
                                          <p:spTgt spid="23"/>
                                        </p:tgtEl>
                                      </p:cBhvr>
                                    </p:animEffect>
                                  </p:childTnLst>
                                </p:cTn>
                              </p:par>
                              <p:par>
                                <p:cTn id="25" presetID="53" presetClass="entr" presetSubtype="16" fill="hold" grpId="0" nodeType="withEffect">
                                  <p:stCondLst>
                                    <p:cond delay="100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22" presetClass="entr" presetSubtype="2" fill="hold" nodeType="withEffect">
                                  <p:stCondLst>
                                    <p:cond delay="1100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094DD-4C1B-ECFC-047C-CE256B2DC4E1}"/>
              </a:ext>
            </a:extLst>
          </p:cNvPr>
          <p:cNvSpPr txBox="1"/>
          <p:nvPr/>
        </p:nvSpPr>
        <p:spPr>
          <a:xfrm>
            <a:off x="-1" y="790645"/>
            <a:ext cx="12192000" cy="193899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000" dirty="0">
                <a:effectLst>
                  <a:outerShdw blurRad="38100" dist="38100" dir="2700000" algn="tl">
                    <a:srgbClr val="000000">
                      <a:alpha val="43137"/>
                    </a:srgbClr>
                  </a:outerShdw>
                </a:effectLst>
                <a:latin typeface="Aptos" panose="020B0004020202020204" pitchFamily="34" charset="0"/>
              </a:rPr>
              <a:t>“The readers are encouraged to see God’s good purpose behind their difficulties, enabling them to grow stronger in faith and give more glory to God.”</a:t>
            </a:r>
          </a:p>
        </p:txBody>
      </p:sp>
      <p:sp>
        <p:nvSpPr>
          <p:cNvPr id="4" name="TextBox 3">
            <a:extLst>
              <a:ext uri="{FF2B5EF4-FFF2-40B4-BE49-F238E27FC236}">
                <a16:creationId xmlns:a16="http://schemas.microsoft.com/office/drawing/2014/main" id="{65BF6E94-D08A-91DC-BC3A-B5251D05BD9D}"/>
              </a:ext>
            </a:extLst>
          </p:cNvPr>
          <p:cNvSpPr txBox="1"/>
          <p:nvPr/>
        </p:nvSpPr>
        <p:spPr>
          <a:xfrm>
            <a:off x="0" y="258901"/>
            <a:ext cx="6096000"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200" b="1" dirty="0">
                <a:effectLst>
                  <a:outerShdw blurRad="38100" dist="38100" dir="2700000" algn="tl">
                    <a:srgbClr val="000000">
                      <a:alpha val="43137"/>
                    </a:srgbClr>
                  </a:outerShdw>
                </a:effectLst>
                <a:latin typeface="Aptos" panose="020B0004020202020204" pitchFamily="34" charset="0"/>
              </a:rPr>
              <a:t>Wayne Grudem</a:t>
            </a:r>
            <a:endParaRPr lang="en-US" sz="3200" i="1" dirty="0">
              <a:effectLst>
                <a:outerShdw blurRad="38100" dist="38100" dir="2700000" algn="tl">
                  <a:srgbClr val="000000">
                    <a:alpha val="43137"/>
                  </a:srgbClr>
                </a:outerShdw>
              </a:effectLst>
              <a:latin typeface="Aptos" panose="020B0004020202020204" pitchFamily="34" charset="0"/>
            </a:endParaRPr>
          </a:p>
        </p:txBody>
      </p:sp>
      <p:sp>
        <p:nvSpPr>
          <p:cNvPr id="7" name="TextBox 6">
            <a:extLst>
              <a:ext uri="{FF2B5EF4-FFF2-40B4-BE49-F238E27FC236}">
                <a16:creationId xmlns:a16="http://schemas.microsoft.com/office/drawing/2014/main" id="{CDDDF65C-0355-5722-221F-DA4EB4E15E2C}"/>
              </a:ext>
            </a:extLst>
          </p:cNvPr>
          <p:cNvSpPr txBox="1"/>
          <p:nvPr/>
        </p:nvSpPr>
        <p:spPr>
          <a:xfrm>
            <a:off x="1" y="2920028"/>
            <a:ext cx="12191999" cy="3170099"/>
          </a:xfrm>
          <a:prstGeom prst="rect">
            <a:avLst/>
          </a:prstGeom>
          <a:solidFill>
            <a:schemeClr val="accent5">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effectLst>
                  <a:outerShdw blurRad="38100" dist="38100" dir="2700000" algn="tl">
                    <a:srgbClr val="000000">
                      <a:alpha val="43137"/>
                    </a:srgbClr>
                  </a:outerShdw>
                </a:effectLst>
                <a:latin typeface="Abadi" panose="020B0604020104020204" pitchFamily="34" charset="0"/>
              </a:rPr>
              <a:t>“For You, O God, have tested us; You have tried us as silver is tried. You brought us into the net; You laid a crushing burden on our backs; You let men ride over our heads; we went through fire and through water; yet You have brought us out to a place of abundance.”</a:t>
            </a:r>
          </a:p>
        </p:txBody>
      </p:sp>
      <p:sp>
        <p:nvSpPr>
          <p:cNvPr id="2" name="TextBox 1">
            <a:extLst>
              <a:ext uri="{FF2B5EF4-FFF2-40B4-BE49-F238E27FC236}">
                <a16:creationId xmlns:a16="http://schemas.microsoft.com/office/drawing/2014/main" id="{8FFD414D-C951-8A4A-CE14-28E77B670283}"/>
              </a:ext>
            </a:extLst>
          </p:cNvPr>
          <p:cNvSpPr txBox="1"/>
          <p:nvPr/>
        </p:nvSpPr>
        <p:spPr>
          <a:xfrm>
            <a:off x="6096000" y="6014324"/>
            <a:ext cx="6096000"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Psalm 66:10-12 (ESV)</a:t>
            </a:r>
            <a:endParaRPr lang="en-US" sz="3200" i="1" dirty="0">
              <a:effectLst>
                <a:outerShdw blurRad="38100" dist="38100" dir="2700000" algn="tl">
                  <a:srgbClr val="000000">
                    <a:alpha val="43137"/>
                  </a:srgbClr>
                </a:outerShdw>
              </a:effectLst>
              <a:latin typeface="Abadi" panose="020B0604020104020204" pitchFamily="34" charset="0"/>
            </a:endParaRPr>
          </a:p>
        </p:txBody>
      </p:sp>
    </p:spTree>
    <p:extLst>
      <p:ext uri="{BB962C8B-B14F-4D97-AF65-F5344CB8AC3E}">
        <p14:creationId xmlns:p14="http://schemas.microsoft.com/office/powerpoint/2010/main" val="703671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
                                            <p:bg/>
                                          </p:spTgt>
                                        </p:tgtEl>
                                        <p:attrNameLst>
                                          <p:attrName>style.visibility</p:attrName>
                                        </p:attrNameLst>
                                      </p:cBhvr>
                                      <p:to>
                                        <p:strVal val="visible"/>
                                      </p:to>
                                    </p:set>
                                    <p:animEffect transition="in" filter="wipe(up)">
                                      <p:cBhvr>
                                        <p:cTn id="10" dur="1000"/>
                                        <p:tgtEl>
                                          <p:spTgt spid="3">
                                            <p:bg/>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par>
                                <p:cTn id="14" presetID="14" presetClass="entr" presetSubtype="10" fill="hold" grpId="0" nodeType="with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1000"/>
                                        <p:tgtEl>
                                          <p:spTgt spid="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7">
                                            <p:bg/>
                                          </p:spTgt>
                                        </p:tgtEl>
                                        <p:attrNameLst>
                                          <p:attrName>style.visibility</p:attrName>
                                        </p:attrNameLst>
                                      </p:cBhvr>
                                      <p:to>
                                        <p:strVal val="visible"/>
                                      </p:to>
                                    </p:set>
                                    <p:animEffect transition="in" filter="wipe(down)">
                                      <p:cBhvr>
                                        <p:cTn id="19" dur="1000"/>
                                        <p:tgtEl>
                                          <p:spTgt spid="7">
                                            <p:bg/>
                                          </p:spTgt>
                                        </p:tgtEl>
                                      </p:cBhvr>
                                    </p:animEffect>
                                  </p:childTnLst>
                                </p:cTn>
                              </p:par>
                              <p:par>
                                <p:cTn id="20" presetID="22" presetClass="entr" presetSubtype="2" fill="hold" grpId="0" nodeType="withEffect">
                                  <p:stCondLst>
                                    <p:cond delay="200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right)">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7" grpId="0" uiExpand="1" build="p"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4EE78CB-8994-EA34-8054-A898DD51B5E9}"/>
              </a:ext>
            </a:extLst>
          </p:cNvPr>
          <p:cNvSpPr txBox="1">
            <a:spLocks/>
          </p:cNvSpPr>
          <p:nvPr/>
        </p:nvSpPr>
        <p:spPr>
          <a:xfrm>
            <a:off x="0" y="1131073"/>
            <a:ext cx="12192000" cy="79247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rgbClr val="92D050"/>
            </a:solid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8120">
                <a:solidFill>
                  <a:srgbClr val="52463C"/>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bg1"/>
                </a:solidFill>
                <a:effectLst>
                  <a:outerShdw blurRad="38100" dist="38100" dir="2700000" algn="tl">
                    <a:srgbClr val="000000">
                      <a:alpha val="43137"/>
                    </a:srgbClr>
                  </a:outerShdw>
                </a:effectLst>
                <a:latin typeface="Abadi" panose="020B0604020104020204" pitchFamily="34" charset="0"/>
              </a:rPr>
              <a:t>Acts 16:25 – Paul and Silas were praying and singing</a:t>
            </a:r>
          </a:p>
        </p:txBody>
      </p:sp>
      <p:sp>
        <p:nvSpPr>
          <p:cNvPr id="3" name="TextBox 2">
            <a:extLst>
              <a:ext uri="{FF2B5EF4-FFF2-40B4-BE49-F238E27FC236}">
                <a16:creationId xmlns:a16="http://schemas.microsoft.com/office/drawing/2014/main" id="{941FD018-3476-A46C-74BC-BD227B115D75}"/>
              </a:ext>
            </a:extLst>
          </p:cNvPr>
          <p:cNvSpPr txBox="1"/>
          <p:nvPr/>
        </p:nvSpPr>
        <p:spPr>
          <a:xfrm>
            <a:off x="0" y="2101690"/>
            <a:ext cx="12192000" cy="1938992"/>
          </a:xfrm>
          <a:prstGeom prst="rect">
            <a:avLst/>
          </a:prstGeom>
          <a:solidFill>
            <a:schemeClr val="dk1">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spc="300" dirty="0">
                <a:solidFill>
                  <a:schemeClr val="bg1"/>
                </a:solidFill>
                <a:effectLst>
                  <a:outerShdw blurRad="38100" dist="38100" dir="2700000" algn="tl">
                    <a:srgbClr val="000000">
                      <a:alpha val="43137"/>
                    </a:srgbClr>
                  </a:outerShdw>
                </a:effectLst>
                <a:latin typeface="Abadi Extra Light" panose="020B0204020104020204" pitchFamily="34" charset="0"/>
              </a:rPr>
              <a:t>Philippians 2:17 – Even if I am to be poured out as a drink offering upon the sacrificial offering of your faith, I am glad and rejoice with you all.</a:t>
            </a:r>
          </a:p>
        </p:txBody>
      </p:sp>
      <p:sp>
        <p:nvSpPr>
          <p:cNvPr id="5" name="TextBox 4">
            <a:extLst>
              <a:ext uri="{FF2B5EF4-FFF2-40B4-BE49-F238E27FC236}">
                <a16:creationId xmlns:a16="http://schemas.microsoft.com/office/drawing/2014/main" id="{87226996-F896-9C02-26FD-1D4A99084D4D}"/>
              </a:ext>
            </a:extLst>
          </p:cNvPr>
          <p:cNvSpPr txBox="1"/>
          <p:nvPr/>
        </p:nvSpPr>
        <p:spPr>
          <a:xfrm>
            <a:off x="0" y="4249599"/>
            <a:ext cx="12192000" cy="830997"/>
          </a:xfrm>
          <a:custGeom>
            <a:avLst/>
            <a:gdLst>
              <a:gd name="connsiteX0" fmla="*/ 0 w 12192000"/>
              <a:gd name="connsiteY0" fmla="*/ 0 h 830997"/>
              <a:gd name="connsiteX1" fmla="*/ 433493 w 12192000"/>
              <a:gd name="connsiteY1" fmla="*/ 0 h 830997"/>
              <a:gd name="connsiteX2" fmla="*/ 1354667 w 12192000"/>
              <a:gd name="connsiteY2" fmla="*/ 0 h 830997"/>
              <a:gd name="connsiteX3" fmla="*/ 1666240 w 12192000"/>
              <a:gd name="connsiteY3" fmla="*/ 0 h 830997"/>
              <a:gd name="connsiteX4" fmla="*/ 2099733 w 12192000"/>
              <a:gd name="connsiteY4" fmla="*/ 0 h 830997"/>
              <a:gd name="connsiteX5" fmla="*/ 2533227 w 12192000"/>
              <a:gd name="connsiteY5" fmla="*/ 0 h 830997"/>
              <a:gd name="connsiteX6" fmla="*/ 3088640 w 12192000"/>
              <a:gd name="connsiteY6" fmla="*/ 0 h 830997"/>
              <a:gd name="connsiteX7" fmla="*/ 4009813 w 12192000"/>
              <a:gd name="connsiteY7" fmla="*/ 0 h 830997"/>
              <a:gd name="connsiteX8" fmla="*/ 4443307 w 12192000"/>
              <a:gd name="connsiteY8" fmla="*/ 0 h 830997"/>
              <a:gd name="connsiteX9" fmla="*/ 5364480 w 12192000"/>
              <a:gd name="connsiteY9" fmla="*/ 0 h 830997"/>
              <a:gd name="connsiteX10" fmla="*/ 6163733 w 12192000"/>
              <a:gd name="connsiteY10" fmla="*/ 0 h 830997"/>
              <a:gd name="connsiteX11" fmla="*/ 6962987 w 12192000"/>
              <a:gd name="connsiteY11" fmla="*/ 0 h 830997"/>
              <a:gd name="connsiteX12" fmla="*/ 7274560 w 12192000"/>
              <a:gd name="connsiteY12" fmla="*/ 0 h 830997"/>
              <a:gd name="connsiteX13" fmla="*/ 7951893 w 12192000"/>
              <a:gd name="connsiteY13" fmla="*/ 0 h 830997"/>
              <a:gd name="connsiteX14" fmla="*/ 8385387 w 12192000"/>
              <a:gd name="connsiteY14" fmla="*/ 0 h 830997"/>
              <a:gd name="connsiteX15" fmla="*/ 8940800 w 12192000"/>
              <a:gd name="connsiteY15" fmla="*/ 0 h 830997"/>
              <a:gd name="connsiteX16" fmla="*/ 9618133 w 12192000"/>
              <a:gd name="connsiteY16" fmla="*/ 0 h 830997"/>
              <a:gd name="connsiteX17" fmla="*/ 10173547 w 12192000"/>
              <a:gd name="connsiteY17" fmla="*/ 0 h 830997"/>
              <a:gd name="connsiteX18" fmla="*/ 11094720 w 12192000"/>
              <a:gd name="connsiteY18" fmla="*/ 0 h 830997"/>
              <a:gd name="connsiteX19" fmla="*/ 12192000 w 12192000"/>
              <a:gd name="connsiteY19" fmla="*/ 0 h 830997"/>
              <a:gd name="connsiteX20" fmla="*/ 12192000 w 12192000"/>
              <a:gd name="connsiteY20" fmla="*/ 415499 h 830997"/>
              <a:gd name="connsiteX21" fmla="*/ 12192000 w 12192000"/>
              <a:gd name="connsiteY21" fmla="*/ 830997 h 830997"/>
              <a:gd name="connsiteX22" fmla="*/ 11636587 w 12192000"/>
              <a:gd name="connsiteY22" fmla="*/ 830997 h 830997"/>
              <a:gd name="connsiteX23" fmla="*/ 11325013 w 12192000"/>
              <a:gd name="connsiteY23" fmla="*/ 830997 h 830997"/>
              <a:gd name="connsiteX24" fmla="*/ 10891520 w 12192000"/>
              <a:gd name="connsiteY24" fmla="*/ 830997 h 830997"/>
              <a:gd name="connsiteX25" fmla="*/ 10214187 w 12192000"/>
              <a:gd name="connsiteY25" fmla="*/ 830997 h 830997"/>
              <a:gd name="connsiteX26" fmla="*/ 9780693 w 12192000"/>
              <a:gd name="connsiteY26" fmla="*/ 830997 h 830997"/>
              <a:gd name="connsiteX27" fmla="*/ 9347200 w 12192000"/>
              <a:gd name="connsiteY27" fmla="*/ 830997 h 830997"/>
              <a:gd name="connsiteX28" fmla="*/ 8913707 w 12192000"/>
              <a:gd name="connsiteY28" fmla="*/ 830997 h 830997"/>
              <a:gd name="connsiteX29" fmla="*/ 7992533 w 12192000"/>
              <a:gd name="connsiteY29" fmla="*/ 830997 h 830997"/>
              <a:gd name="connsiteX30" fmla="*/ 7437120 w 12192000"/>
              <a:gd name="connsiteY30" fmla="*/ 830997 h 830997"/>
              <a:gd name="connsiteX31" fmla="*/ 6759787 w 12192000"/>
              <a:gd name="connsiteY31" fmla="*/ 830997 h 830997"/>
              <a:gd name="connsiteX32" fmla="*/ 6326293 w 12192000"/>
              <a:gd name="connsiteY32" fmla="*/ 830997 h 830997"/>
              <a:gd name="connsiteX33" fmla="*/ 5770880 w 12192000"/>
              <a:gd name="connsiteY33" fmla="*/ 830997 h 830997"/>
              <a:gd name="connsiteX34" fmla="*/ 4971627 w 12192000"/>
              <a:gd name="connsiteY34" fmla="*/ 830997 h 830997"/>
              <a:gd name="connsiteX35" fmla="*/ 4294293 w 12192000"/>
              <a:gd name="connsiteY35" fmla="*/ 830997 h 830997"/>
              <a:gd name="connsiteX36" fmla="*/ 3860800 w 12192000"/>
              <a:gd name="connsiteY36" fmla="*/ 830997 h 830997"/>
              <a:gd name="connsiteX37" fmla="*/ 2939627 w 12192000"/>
              <a:gd name="connsiteY37" fmla="*/ 830997 h 830997"/>
              <a:gd name="connsiteX38" fmla="*/ 2628053 w 12192000"/>
              <a:gd name="connsiteY38" fmla="*/ 830997 h 830997"/>
              <a:gd name="connsiteX39" fmla="*/ 1706880 w 12192000"/>
              <a:gd name="connsiteY39" fmla="*/ 830997 h 830997"/>
              <a:gd name="connsiteX40" fmla="*/ 907627 w 12192000"/>
              <a:gd name="connsiteY40" fmla="*/ 830997 h 830997"/>
              <a:gd name="connsiteX41" fmla="*/ 0 w 12192000"/>
              <a:gd name="connsiteY41" fmla="*/ 830997 h 830997"/>
              <a:gd name="connsiteX42" fmla="*/ 0 w 12192000"/>
              <a:gd name="connsiteY42" fmla="*/ 432118 h 830997"/>
              <a:gd name="connsiteX43" fmla="*/ 0 w 12192000"/>
              <a:gd name="connsiteY4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92000" h="830997" fill="none" extrusionOk="0">
                <a:moveTo>
                  <a:pt x="0" y="0"/>
                </a:moveTo>
                <a:cubicBezTo>
                  <a:pt x="92619" y="-277"/>
                  <a:pt x="331227" y="-19476"/>
                  <a:pt x="433493" y="0"/>
                </a:cubicBezTo>
                <a:cubicBezTo>
                  <a:pt x="535759" y="19476"/>
                  <a:pt x="1054524" y="8695"/>
                  <a:pt x="1354667" y="0"/>
                </a:cubicBezTo>
                <a:cubicBezTo>
                  <a:pt x="1654810" y="-8695"/>
                  <a:pt x="1521903" y="3444"/>
                  <a:pt x="1666240" y="0"/>
                </a:cubicBezTo>
                <a:cubicBezTo>
                  <a:pt x="1810577" y="-3444"/>
                  <a:pt x="1977259" y="-12676"/>
                  <a:pt x="2099733" y="0"/>
                </a:cubicBezTo>
                <a:cubicBezTo>
                  <a:pt x="2222207" y="12676"/>
                  <a:pt x="2364283" y="-12557"/>
                  <a:pt x="2533227" y="0"/>
                </a:cubicBezTo>
                <a:cubicBezTo>
                  <a:pt x="2702171" y="12557"/>
                  <a:pt x="2936665" y="59"/>
                  <a:pt x="3088640" y="0"/>
                </a:cubicBezTo>
                <a:cubicBezTo>
                  <a:pt x="3240615" y="-59"/>
                  <a:pt x="3566522" y="-40321"/>
                  <a:pt x="4009813" y="0"/>
                </a:cubicBezTo>
                <a:cubicBezTo>
                  <a:pt x="4453104" y="40321"/>
                  <a:pt x="4263996" y="-20677"/>
                  <a:pt x="4443307" y="0"/>
                </a:cubicBezTo>
                <a:cubicBezTo>
                  <a:pt x="4622618" y="20677"/>
                  <a:pt x="4980731" y="11953"/>
                  <a:pt x="5364480" y="0"/>
                </a:cubicBezTo>
                <a:cubicBezTo>
                  <a:pt x="5748229" y="-11953"/>
                  <a:pt x="5841265" y="32743"/>
                  <a:pt x="6163733" y="0"/>
                </a:cubicBezTo>
                <a:cubicBezTo>
                  <a:pt x="6486201" y="-32743"/>
                  <a:pt x="6680914" y="-26327"/>
                  <a:pt x="6962987" y="0"/>
                </a:cubicBezTo>
                <a:cubicBezTo>
                  <a:pt x="7245060" y="26327"/>
                  <a:pt x="7120687" y="6784"/>
                  <a:pt x="7274560" y="0"/>
                </a:cubicBezTo>
                <a:cubicBezTo>
                  <a:pt x="7428433" y="-6784"/>
                  <a:pt x="7696483" y="-4869"/>
                  <a:pt x="7951893" y="0"/>
                </a:cubicBezTo>
                <a:cubicBezTo>
                  <a:pt x="8207303" y="4869"/>
                  <a:pt x="8247236" y="19683"/>
                  <a:pt x="8385387" y="0"/>
                </a:cubicBezTo>
                <a:cubicBezTo>
                  <a:pt x="8523538" y="-19683"/>
                  <a:pt x="8784056" y="12992"/>
                  <a:pt x="8940800" y="0"/>
                </a:cubicBezTo>
                <a:cubicBezTo>
                  <a:pt x="9097544" y="-12992"/>
                  <a:pt x="9460188" y="-25449"/>
                  <a:pt x="9618133" y="0"/>
                </a:cubicBezTo>
                <a:cubicBezTo>
                  <a:pt x="9776078" y="25449"/>
                  <a:pt x="10032983" y="-10812"/>
                  <a:pt x="10173547" y="0"/>
                </a:cubicBezTo>
                <a:cubicBezTo>
                  <a:pt x="10314111" y="10812"/>
                  <a:pt x="10817314" y="38363"/>
                  <a:pt x="11094720" y="0"/>
                </a:cubicBezTo>
                <a:cubicBezTo>
                  <a:pt x="11372126" y="-38363"/>
                  <a:pt x="11669157" y="35657"/>
                  <a:pt x="12192000" y="0"/>
                </a:cubicBezTo>
                <a:cubicBezTo>
                  <a:pt x="12175515" y="141242"/>
                  <a:pt x="12177926" y="244246"/>
                  <a:pt x="12192000" y="415499"/>
                </a:cubicBezTo>
                <a:cubicBezTo>
                  <a:pt x="12206074" y="586752"/>
                  <a:pt x="12184269" y="732915"/>
                  <a:pt x="12192000" y="830997"/>
                </a:cubicBezTo>
                <a:cubicBezTo>
                  <a:pt x="11941076" y="845518"/>
                  <a:pt x="11875190" y="809717"/>
                  <a:pt x="11636587" y="830997"/>
                </a:cubicBezTo>
                <a:cubicBezTo>
                  <a:pt x="11397984" y="852277"/>
                  <a:pt x="11445998" y="828847"/>
                  <a:pt x="11325013" y="830997"/>
                </a:cubicBezTo>
                <a:cubicBezTo>
                  <a:pt x="11204028" y="833147"/>
                  <a:pt x="11008178" y="851833"/>
                  <a:pt x="10891520" y="830997"/>
                </a:cubicBezTo>
                <a:cubicBezTo>
                  <a:pt x="10774862" y="810161"/>
                  <a:pt x="10497059" y="829329"/>
                  <a:pt x="10214187" y="830997"/>
                </a:cubicBezTo>
                <a:cubicBezTo>
                  <a:pt x="9931315" y="832665"/>
                  <a:pt x="9995404" y="832935"/>
                  <a:pt x="9780693" y="830997"/>
                </a:cubicBezTo>
                <a:cubicBezTo>
                  <a:pt x="9565982" y="829059"/>
                  <a:pt x="9501451" y="835400"/>
                  <a:pt x="9347200" y="830997"/>
                </a:cubicBezTo>
                <a:cubicBezTo>
                  <a:pt x="9192949" y="826594"/>
                  <a:pt x="9044676" y="820794"/>
                  <a:pt x="8913707" y="830997"/>
                </a:cubicBezTo>
                <a:cubicBezTo>
                  <a:pt x="8782738" y="841200"/>
                  <a:pt x="8315875" y="801137"/>
                  <a:pt x="7992533" y="830997"/>
                </a:cubicBezTo>
                <a:cubicBezTo>
                  <a:pt x="7669191" y="860857"/>
                  <a:pt x="7689501" y="845648"/>
                  <a:pt x="7437120" y="830997"/>
                </a:cubicBezTo>
                <a:cubicBezTo>
                  <a:pt x="7184739" y="816346"/>
                  <a:pt x="6995829" y="816761"/>
                  <a:pt x="6759787" y="830997"/>
                </a:cubicBezTo>
                <a:cubicBezTo>
                  <a:pt x="6523745" y="845233"/>
                  <a:pt x="6445770" y="847665"/>
                  <a:pt x="6326293" y="830997"/>
                </a:cubicBezTo>
                <a:cubicBezTo>
                  <a:pt x="6206816" y="814329"/>
                  <a:pt x="5957261" y="843941"/>
                  <a:pt x="5770880" y="830997"/>
                </a:cubicBezTo>
                <a:cubicBezTo>
                  <a:pt x="5584499" y="818053"/>
                  <a:pt x="5289981" y="828215"/>
                  <a:pt x="4971627" y="830997"/>
                </a:cubicBezTo>
                <a:cubicBezTo>
                  <a:pt x="4653273" y="833779"/>
                  <a:pt x="4456522" y="817989"/>
                  <a:pt x="4294293" y="830997"/>
                </a:cubicBezTo>
                <a:cubicBezTo>
                  <a:pt x="4132064" y="844005"/>
                  <a:pt x="4075030" y="825143"/>
                  <a:pt x="3860800" y="830997"/>
                </a:cubicBezTo>
                <a:cubicBezTo>
                  <a:pt x="3646570" y="836851"/>
                  <a:pt x="3249073" y="850391"/>
                  <a:pt x="2939627" y="830997"/>
                </a:cubicBezTo>
                <a:cubicBezTo>
                  <a:pt x="2630181" y="811603"/>
                  <a:pt x="2752655" y="834552"/>
                  <a:pt x="2628053" y="830997"/>
                </a:cubicBezTo>
                <a:cubicBezTo>
                  <a:pt x="2503451" y="827442"/>
                  <a:pt x="1917157" y="859028"/>
                  <a:pt x="1706880" y="830997"/>
                </a:cubicBezTo>
                <a:cubicBezTo>
                  <a:pt x="1496603" y="802966"/>
                  <a:pt x="1134709" y="803579"/>
                  <a:pt x="907627" y="830997"/>
                </a:cubicBezTo>
                <a:cubicBezTo>
                  <a:pt x="680545" y="858415"/>
                  <a:pt x="211135" y="819893"/>
                  <a:pt x="0" y="830997"/>
                </a:cubicBezTo>
                <a:cubicBezTo>
                  <a:pt x="-12916" y="695731"/>
                  <a:pt x="15122" y="616431"/>
                  <a:pt x="0" y="432118"/>
                </a:cubicBezTo>
                <a:cubicBezTo>
                  <a:pt x="-15122" y="247805"/>
                  <a:pt x="6733" y="140292"/>
                  <a:pt x="0" y="0"/>
                </a:cubicBezTo>
                <a:close/>
              </a:path>
              <a:path w="12192000" h="830997" stroke="0" extrusionOk="0">
                <a:moveTo>
                  <a:pt x="0" y="0"/>
                </a:moveTo>
                <a:cubicBezTo>
                  <a:pt x="74802" y="6506"/>
                  <a:pt x="194167" y="-7332"/>
                  <a:pt x="311573" y="0"/>
                </a:cubicBezTo>
                <a:cubicBezTo>
                  <a:pt x="428979" y="7332"/>
                  <a:pt x="559932" y="-15654"/>
                  <a:pt x="745067" y="0"/>
                </a:cubicBezTo>
                <a:cubicBezTo>
                  <a:pt x="930202" y="15654"/>
                  <a:pt x="1120711" y="10271"/>
                  <a:pt x="1300480" y="0"/>
                </a:cubicBezTo>
                <a:cubicBezTo>
                  <a:pt x="1480249" y="-10271"/>
                  <a:pt x="1659525" y="5838"/>
                  <a:pt x="1977813" y="0"/>
                </a:cubicBezTo>
                <a:cubicBezTo>
                  <a:pt x="2296101" y="-5838"/>
                  <a:pt x="2490441" y="-23308"/>
                  <a:pt x="2655147" y="0"/>
                </a:cubicBezTo>
                <a:cubicBezTo>
                  <a:pt x="2819853" y="23308"/>
                  <a:pt x="2868677" y="-4934"/>
                  <a:pt x="2966720" y="0"/>
                </a:cubicBezTo>
                <a:cubicBezTo>
                  <a:pt x="3064763" y="4934"/>
                  <a:pt x="3501763" y="27237"/>
                  <a:pt x="3644053" y="0"/>
                </a:cubicBezTo>
                <a:cubicBezTo>
                  <a:pt x="3786343" y="-27237"/>
                  <a:pt x="4152847" y="-22742"/>
                  <a:pt x="4565227" y="0"/>
                </a:cubicBezTo>
                <a:cubicBezTo>
                  <a:pt x="4977607" y="22742"/>
                  <a:pt x="4792939" y="10353"/>
                  <a:pt x="4876800" y="0"/>
                </a:cubicBezTo>
                <a:cubicBezTo>
                  <a:pt x="4960661" y="-10353"/>
                  <a:pt x="5074781" y="13309"/>
                  <a:pt x="5188373" y="0"/>
                </a:cubicBezTo>
                <a:cubicBezTo>
                  <a:pt x="5301965" y="-13309"/>
                  <a:pt x="5403539" y="939"/>
                  <a:pt x="5499947" y="0"/>
                </a:cubicBezTo>
                <a:cubicBezTo>
                  <a:pt x="5596355" y="-939"/>
                  <a:pt x="5998819" y="-4171"/>
                  <a:pt x="6421120" y="0"/>
                </a:cubicBezTo>
                <a:cubicBezTo>
                  <a:pt x="6843421" y="4171"/>
                  <a:pt x="6764723" y="4656"/>
                  <a:pt x="6976533" y="0"/>
                </a:cubicBezTo>
                <a:cubicBezTo>
                  <a:pt x="7188343" y="-4656"/>
                  <a:pt x="7334887" y="9580"/>
                  <a:pt x="7531947" y="0"/>
                </a:cubicBezTo>
                <a:cubicBezTo>
                  <a:pt x="7729007" y="-9580"/>
                  <a:pt x="7961121" y="31358"/>
                  <a:pt x="8331200" y="0"/>
                </a:cubicBezTo>
                <a:cubicBezTo>
                  <a:pt x="8701279" y="-31358"/>
                  <a:pt x="8846942" y="-21548"/>
                  <a:pt x="9130453" y="0"/>
                </a:cubicBezTo>
                <a:cubicBezTo>
                  <a:pt x="9413964" y="21548"/>
                  <a:pt x="9319057" y="9006"/>
                  <a:pt x="9442027" y="0"/>
                </a:cubicBezTo>
                <a:cubicBezTo>
                  <a:pt x="9564997" y="-9006"/>
                  <a:pt x="9993660" y="-23163"/>
                  <a:pt x="10241280" y="0"/>
                </a:cubicBezTo>
                <a:cubicBezTo>
                  <a:pt x="10488900" y="23163"/>
                  <a:pt x="10671379" y="-11479"/>
                  <a:pt x="11040533" y="0"/>
                </a:cubicBezTo>
                <a:cubicBezTo>
                  <a:pt x="11409687" y="11479"/>
                  <a:pt x="11945258" y="-39373"/>
                  <a:pt x="12192000" y="0"/>
                </a:cubicBezTo>
                <a:cubicBezTo>
                  <a:pt x="12188579" y="150326"/>
                  <a:pt x="12210211" y="277661"/>
                  <a:pt x="12192000" y="415499"/>
                </a:cubicBezTo>
                <a:cubicBezTo>
                  <a:pt x="12173789" y="553337"/>
                  <a:pt x="12210653" y="663234"/>
                  <a:pt x="12192000" y="830997"/>
                </a:cubicBezTo>
                <a:cubicBezTo>
                  <a:pt x="11821012" y="836837"/>
                  <a:pt x="11584357" y="832576"/>
                  <a:pt x="11270827" y="830997"/>
                </a:cubicBezTo>
                <a:cubicBezTo>
                  <a:pt x="10957297" y="829418"/>
                  <a:pt x="10902827" y="813330"/>
                  <a:pt x="10715413" y="830997"/>
                </a:cubicBezTo>
                <a:cubicBezTo>
                  <a:pt x="10527999" y="848664"/>
                  <a:pt x="10521263" y="825541"/>
                  <a:pt x="10403840" y="830997"/>
                </a:cubicBezTo>
                <a:cubicBezTo>
                  <a:pt x="10286417" y="836453"/>
                  <a:pt x="10208002" y="838902"/>
                  <a:pt x="10092267" y="830997"/>
                </a:cubicBezTo>
                <a:cubicBezTo>
                  <a:pt x="9976532" y="823092"/>
                  <a:pt x="9555774" y="816224"/>
                  <a:pt x="9414933" y="830997"/>
                </a:cubicBezTo>
                <a:cubicBezTo>
                  <a:pt x="9274092" y="845770"/>
                  <a:pt x="9247258" y="823405"/>
                  <a:pt x="9103360" y="830997"/>
                </a:cubicBezTo>
                <a:cubicBezTo>
                  <a:pt x="8959462" y="838589"/>
                  <a:pt x="8781887" y="810438"/>
                  <a:pt x="8547947" y="830997"/>
                </a:cubicBezTo>
                <a:cubicBezTo>
                  <a:pt x="8314007" y="851556"/>
                  <a:pt x="8228699" y="819668"/>
                  <a:pt x="8114453" y="830997"/>
                </a:cubicBezTo>
                <a:cubicBezTo>
                  <a:pt x="8000207" y="842326"/>
                  <a:pt x="7685032" y="841452"/>
                  <a:pt x="7315200" y="830997"/>
                </a:cubicBezTo>
                <a:cubicBezTo>
                  <a:pt x="6945368" y="820542"/>
                  <a:pt x="6854424" y="815274"/>
                  <a:pt x="6515947" y="830997"/>
                </a:cubicBezTo>
                <a:cubicBezTo>
                  <a:pt x="6177470" y="846720"/>
                  <a:pt x="6084437" y="841207"/>
                  <a:pt x="5838613" y="830997"/>
                </a:cubicBezTo>
                <a:cubicBezTo>
                  <a:pt x="5592789" y="820787"/>
                  <a:pt x="5428720" y="820598"/>
                  <a:pt x="5283200" y="830997"/>
                </a:cubicBezTo>
                <a:cubicBezTo>
                  <a:pt x="5137680" y="841396"/>
                  <a:pt x="4584068" y="868218"/>
                  <a:pt x="4362027" y="830997"/>
                </a:cubicBezTo>
                <a:cubicBezTo>
                  <a:pt x="4139986" y="793776"/>
                  <a:pt x="3771556" y="841159"/>
                  <a:pt x="3562773" y="830997"/>
                </a:cubicBezTo>
                <a:cubicBezTo>
                  <a:pt x="3353990" y="820835"/>
                  <a:pt x="3238092" y="840967"/>
                  <a:pt x="3129280" y="830997"/>
                </a:cubicBezTo>
                <a:cubicBezTo>
                  <a:pt x="3020468" y="821027"/>
                  <a:pt x="2818320" y="836020"/>
                  <a:pt x="2573867" y="830997"/>
                </a:cubicBezTo>
                <a:cubicBezTo>
                  <a:pt x="2329414" y="825974"/>
                  <a:pt x="2020605" y="822620"/>
                  <a:pt x="1774613" y="830997"/>
                </a:cubicBezTo>
                <a:cubicBezTo>
                  <a:pt x="1528621" y="839374"/>
                  <a:pt x="1343730" y="852252"/>
                  <a:pt x="1219200" y="830997"/>
                </a:cubicBezTo>
                <a:cubicBezTo>
                  <a:pt x="1094670" y="809742"/>
                  <a:pt x="1061230" y="846221"/>
                  <a:pt x="907627" y="830997"/>
                </a:cubicBezTo>
                <a:cubicBezTo>
                  <a:pt x="754024" y="815773"/>
                  <a:pt x="451575" y="810913"/>
                  <a:pt x="0" y="830997"/>
                </a:cubicBezTo>
                <a:cubicBezTo>
                  <a:pt x="2702" y="670899"/>
                  <a:pt x="3829" y="553493"/>
                  <a:pt x="0" y="440428"/>
                </a:cubicBezTo>
                <a:cubicBezTo>
                  <a:pt x="-3829" y="327363"/>
                  <a:pt x="6661" y="213304"/>
                  <a:pt x="0" y="0"/>
                </a:cubicBezTo>
                <a:close/>
              </a:path>
            </a:pathLst>
          </a:custGeom>
          <a:ln w="19050">
            <a:extLst>
              <a:ext uri="{C807C97D-BFC1-408E-A445-0C87EB9F89A2}">
                <ask:lineSketchStyleProps xmlns:ask="http://schemas.microsoft.com/office/drawing/2018/sketchyshapes" sd="1610236489">
                  <a:prstGeom prst="rect">
                    <a:avLst/>
                  </a:prstGeom>
                  <ask:type>
                    <ask:lineSketchFreehand/>
                  </ask:type>
                </ask:lineSketchStyleProps>
              </a:ext>
            </a:extLst>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800" b="1" spc="300" dirty="0">
                <a:effectLst>
                  <a:outerShdw blurRad="38100" dist="38100" dir="2700000" algn="tl">
                    <a:srgbClr val="000000">
                      <a:alpha val="43137"/>
                    </a:srgbClr>
                  </a:outerShdw>
                </a:effectLst>
                <a:latin typeface="Abadi" panose="020B0604020104020204" pitchFamily="34" charset="0"/>
              </a:rPr>
              <a:t>James 1:2 – Count it all joy</a:t>
            </a:r>
          </a:p>
        </p:txBody>
      </p:sp>
      <p:sp>
        <p:nvSpPr>
          <p:cNvPr id="6" name="TextBox 5">
            <a:extLst>
              <a:ext uri="{FF2B5EF4-FFF2-40B4-BE49-F238E27FC236}">
                <a16:creationId xmlns:a16="http://schemas.microsoft.com/office/drawing/2014/main" id="{E3983B41-08A6-628F-A543-69B4B7453937}"/>
              </a:ext>
            </a:extLst>
          </p:cNvPr>
          <p:cNvSpPr txBox="1"/>
          <p:nvPr/>
        </p:nvSpPr>
        <p:spPr>
          <a:xfrm>
            <a:off x="0" y="214270"/>
            <a:ext cx="12192000" cy="707886"/>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p>
            <a:pPr lvl="0" algn="ctr" rtl="0" eaLnBrk="0" fontAlgn="base" hangingPunct="0">
              <a:spcBef>
                <a:spcPct val="0"/>
              </a:spcBef>
              <a:spcAft>
                <a:spcPct val="0"/>
              </a:spcAft>
            </a:pPr>
            <a:r>
              <a:rPr lang="en-US" altLang="en-US" sz="4000" b="1" dirty="0">
                <a:solidFill>
                  <a:schemeClr val="bg1"/>
                </a:solidFill>
                <a:effectLst>
                  <a:outerShdw blurRad="38100" dist="38100" dir="2700000" algn="tl">
                    <a:srgbClr val="000000">
                      <a:alpha val="43137"/>
                    </a:srgbClr>
                  </a:outerShdw>
                </a:effectLst>
                <a:latin typeface="Abadi Extra Light" panose="020B0204020104020204" pitchFamily="34" charset="0"/>
              </a:rPr>
              <a:t>Acts 5:41 – they were counted worthy to suffer</a:t>
            </a:r>
          </a:p>
        </p:txBody>
      </p:sp>
      <p:sp>
        <p:nvSpPr>
          <p:cNvPr id="4" name="TextBox 3">
            <a:extLst>
              <a:ext uri="{FF2B5EF4-FFF2-40B4-BE49-F238E27FC236}">
                <a16:creationId xmlns:a16="http://schemas.microsoft.com/office/drawing/2014/main" id="{A3A84728-32D1-1166-4D1C-99989684AF81}"/>
              </a:ext>
            </a:extLst>
          </p:cNvPr>
          <p:cNvSpPr txBox="1"/>
          <p:nvPr/>
        </p:nvSpPr>
        <p:spPr>
          <a:xfrm>
            <a:off x="0" y="5258735"/>
            <a:ext cx="12192000" cy="138499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spc="300" dirty="0">
                <a:effectLst>
                  <a:outerShdw blurRad="38100" dist="38100" dir="2700000" algn="tl">
                    <a:srgbClr val="000000">
                      <a:alpha val="43137"/>
                    </a:srgbClr>
                  </a:outerShdw>
                </a:effectLst>
                <a:latin typeface="Abadi Extra Light" panose="020B0204020104020204" pitchFamily="34" charset="0"/>
              </a:rPr>
              <a:t>Hebrews 12:2 – Jesus, who for the </a:t>
            </a:r>
            <a:r>
              <a:rPr lang="en-US" sz="4400" b="1" spc="300" dirty="0">
                <a:effectLst>
                  <a:outerShdw blurRad="38100" dist="38100" dir="2700000" algn="tl">
                    <a:srgbClr val="000000">
                      <a:alpha val="43137"/>
                    </a:srgbClr>
                  </a:outerShdw>
                </a:effectLst>
                <a:latin typeface="Abadi" panose="020B0604020104020204" pitchFamily="34" charset="0"/>
              </a:rPr>
              <a:t>joy</a:t>
            </a:r>
            <a:r>
              <a:rPr lang="en-US" sz="4000" b="1" spc="300" dirty="0">
                <a:effectLst>
                  <a:outerShdw blurRad="38100" dist="38100" dir="2700000" algn="tl">
                    <a:srgbClr val="000000">
                      <a:alpha val="43137"/>
                    </a:srgbClr>
                  </a:outerShdw>
                </a:effectLst>
                <a:latin typeface="Abadi Extra Light" panose="020B0204020104020204" pitchFamily="34" charset="0"/>
              </a:rPr>
              <a:t> that was set before Him, endured the cross</a:t>
            </a:r>
          </a:p>
        </p:txBody>
      </p:sp>
      <p:sp>
        <p:nvSpPr>
          <p:cNvPr id="9" name="Rectangle: Rounded Corners 8">
            <a:extLst>
              <a:ext uri="{FF2B5EF4-FFF2-40B4-BE49-F238E27FC236}">
                <a16:creationId xmlns:a16="http://schemas.microsoft.com/office/drawing/2014/main" id="{696D61E7-976C-FB44-02F7-3E368AEA20C0}"/>
              </a:ext>
            </a:extLst>
          </p:cNvPr>
          <p:cNvSpPr/>
          <p:nvPr/>
        </p:nvSpPr>
        <p:spPr>
          <a:xfrm>
            <a:off x="6096000" y="3429000"/>
            <a:ext cx="1706880" cy="522419"/>
          </a:xfrm>
          <a:custGeom>
            <a:avLst/>
            <a:gdLst>
              <a:gd name="connsiteX0" fmla="*/ 0 w 1706880"/>
              <a:gd name="connsiteY0" fmla="*/ 87072 h 522419"/>
              <a:gd name="connsiteX1" fmla="*/ 87072 w 1706880"/>
              <a:gd name="connsiteY1" fmla="*/ 0 h 522419"/>
              <a:gd name="connsiteX2" fmla="*/ 552002 w 1706880"/>
              <a:gd name="connsiteY2" fmla="*/ 0 h 522419"/>
              <a:gd name="connsiteX3" fmla="*/ 1078241 w 1706880"/>
              <a:gd name="connsiteY3" fmla="*/ 0 h 522419"/>
              <a:gd name="connsiteX4" fmla="*/ 1619808 w 1706880"/>
              <a:gd name="connsiteY4" fmla="*/ 0 h 522419"/>
              <a:gd name="connsiteX5" fmla="*/ 1706880 w 1706880"/>
              <a:gd name="connsiteY5" fmla="*/ 87072 h 522419"/>
              <a:gd name="connsiteX6" fmla="*/ 1706880 w 1706880"/>
              <a:gd name="connsiteY6" fmla="*/ 435347 h 522419"/>
              <a:gd name="connsiteX7" fmla="*/ 1619808 w 1706880"/>
              <a:gd name="connsiteY7" fmla="*/ 522419 h 522419"/>
              <a:gd name="connsiteX8" fmla="*/ 1154878 w 1706880"/>
              <a:gd name="connsiteY8" fmla="*/ 522419 h 522419"/>
              <a:gd name="connsiteX9" fmla="*/ 689948 w 1706880"/>
              <a:gd name="connsiteY9" fmla="*/ 522419 h 522419"/>
              <a:gd name="connsiteX10" fmla="*/ 87072 w 1706880"/>
              <a:gd name="connsiteY10" fmla="*/ 522419 h 522419"/>
              <a:gd name="connsiteX11" fmla="*/ 0 w 1706880"/>
              <a:gd name="connsiteY11" fmla="*/ 435347 h 522419"/>
              <a:gd name="connsiteX12" fmla="*/ 0 w 1706880"/>
              <a:gd name="connsiteY12" fmla="*/ 87072 h 5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6880" h="522419" fill="none" extrusionOk="0">
                <a:moveTo>
                  <a:pt x="0" y="87072"/>
                </a:moveTo>
                <a:cubicBezTo>
                  <a:pt x="-6013" y="36244"/>
                  <a:pt x="42650" y="2923"/>
                  <a:pt x="87072" y="0"/>
                </a:cubicBezTo>
                <a:cubicBezTo>
                  <a:pt x="258895" y="-55353"/>
                  <a:pt x="398047" y="41481"/>
                  <a:pt x="552002" y="0"/>
                </a:cubicBezTo>
                <a:cubicBezTo>
                  <a:pt x="705957" y="-41481"/>
                  <a:pt x="861682" y="28626"/>
                  <a:pt x="1078241" y="0"/>
                </a:cubicBezTo>
                <a:cubicBezTo>
                  <a:pt x="1294800" y="-28626"/>
                  <a:pt x="1407171" y="51807"/>
                  <a:pt x="1619808" y="0"/>
                </a:cubicBezTo>
                <a:cubicBezTo>
                  <a:pt x="1663934" y="8819"/>
                  <a:pt x="1718671" y="40805"/>
                  <a:pt x="1706880" y="87072"/>
                </a:cubicBezTo>
                <a:cubicBezTo>
                  <a:pt x="1708918" y="209269"/>
                  <a:pt x="1668077" y="337207"/>
                  <a:pt x="1706880" y="435347"/>
                </a:cubicBezTo>
                <a:cubicBezTo>
                  <a:pt x="1693707" y="485313"/>
                  <a:pt x="1661857" y="523927"/>
                  <a:pt x="1619808" y="522419"/>
                </a:cubicBezTo>
                <a:cubicBezTo>
                  <a:pt x="1419192" y="553621"/>
                  <a:pt x="1361097" y="500641"/>
                  <a:pt x="1154878" y="522419"/>
                </a:cubicBezTo>
                <a:cubicBezTo>
                  <a:pt x="948659" y="544197"/>
                  <a:pt x="849192" y="494179"/>
                  <a:pt x="689948" y="522419"/>
                </a:cubicBezTo>
                <a:cubicBezTo>
                  <a:pt x="530704" y="550659"/>
                  <a:pt x="380612" y="507038"/>
                  <a:pt x="87072" y="522419"/>
                </a:cubicBezTo>
                <a:cubicBezTo>
                  <a:pt x="44665" y="516343"/>
                  <a:pt x="4195" y="482351"/>
                  <a:pt x="0" y="435347"/>
                </a:cubicBezTo>
                <a:cubicBezTo>
                  <a:pt x="-34945" y="308713"/>
                  <a:pt x="38053" y="239170"/>
                  <a:pt x="0" y="87072"/>
                </a:cubicBezTo>
                <a:close/>
              </a:path>
              <a:path w="1706880" h="522419" stroke="0" extrusionOk="0">
                <a:moveTo>
                  <a:pt x="0" y="87072"/>
                </a:moveTo>
                <a:cubicBezTo>
                  <a:pt x="-3017" y="39520"/>
                  <a:pt x="45930" y="6307"/>
                  <a:pt x="87072" y="0"/>
                </a:cubicBezTo>
                <a:cubicBezTo>
                  <a:pt x="262047" y="-26312"/>
                  <a:pt x="421186" y="2490"/>
                  <a:pt x="582657" y="0"/>
                </a:cubicBezTo>
                <a:cubicBezTo>
                  <a:pt x="744128" y="-2490"/>
                  <a:pt x="919358" y="8863"/>
                  <a:pt x="1062914" y="0"/>
                </a:cubicBezTo>
                <a:cubicBezTo>
                  <a:pt x="1206470" y="-8863"/>
                  <a:pt x="1378474" y="37727"/>
                  <a:pt x="1619808" y="0"/>
                </a:cubicBezTo>
                <a:cubicBezTo>
                  <a:pt x="1657247" y="-4413"/>
                  <a:pt x="1716123" y="39262"/>
                  <a:pt x="1706880" y="87072"/>
                </a:cubicBezTo>
                <a:cubicBezTo>
                  <a:pt x="1741717" y="157710"/>
                  <a:pt x="1680487" y="289863"/>
                  <a:pt x="1706880" y="435347"/>
                </a:cubicBezTo>
                <a:cubicBezTo>
                  <a:pt x="1711935" y="486419"/>
                  <a:pt x="1664567" y="525466"/>
                  <a:pt x="1619808" y="522419"/>
                </a:cubicBezTo>
                <a:cubicBezTo>
                  <a:pt x="1365749" y="565249"/>
                  <a:pt x="1231463" y="514622"/>
                  <a:pt x="1108896" y="522419"/>
                </a:cubicBezTo>
                <a:cubicBezTo>
                  <a:pt x="986329" y="530216"/>
                  <a:pt x="794811" y="511260"/>
                  <a:pt x="643966" y="522419"/>
                </a:cubicBezTo>
                <a:cubicBezTo>
                  <a:pt x="493121" y="533578"/>
                  <a:pt x="213596" y="514673"/>
                  <a:pt x="87072" y="522419"/>
                </a:cubicBezTo>
                <a:cubicBezTo>
                  <a:pt x="39011" y="517506"/>
                  <a:pt x="1722" y="483960"/>
                  <a:pt x="0" y="435347"/>
                </a:cubicBezTo>
                <a:cubicBezTo>
                  <a:pt x="-9223" y="310150"/>
                  <a:pt x="15226" y="260487"/>
                  <a:pt x="0" y="87072"/>
                </a:cubicBezTo>
                <a:close/>
              </a:path>
            </a:pathLst>
          </a:custGeom>
          <a:ln w="28575">
            <a:extLst>
              <a:ext uri="{C807C97D-BFC1-408E-A445-0C87EB9F89A2}">
                <ask:lineSketchStyleProps xmlns:ask="http://schemas.microsoft.com/office/drawing/2018/sketchyshapes" sd="491092129">
                  <a:prstGeom prst="roundRect">
                    <a:avLst/>
                  </a:prstGeom>
                  <ask:type>
                    <ask:lineSketchScribble/>
                  </ask:type>
                </ask:lineSketchStyleProps>
              </a:ext>
            </a:extLst>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73375A-2630-24C5-EFA9-2AFDCE975980}"/>
              </a:ext>
            </a:extLst>
          </p:cNvPr>
          <p:cNvSpPr/>
          <p:nvPr/>
        </p:nvSpPr>
        <p:spPr>
          <a:xfrm>
            <a:off x="3927565" y="3356581"/>
            <a:ext cx="1166949" cy="684101"/>
          </a:xfrm>
          <a:prstGeom prst="ellipse">
            <a:avLst/>
          </a:prstGeom>
          <a:ln w="28575">
            <a:solidFill>
              <a:schemeClr val="accent6"/>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07F2A0B-1B89-5E0F-9AF8-05EEAE7CEF76}"/>
              </a:ext>
            </a:extLst>
          </p:cNvPr>
          <p:cNvCxnSpPr>
            <a:cxnSpLocks/>
          </p:cNvCxnSpPr>
          <p:nvPr/>
        </p:nvCxnSpPr>
        <p:spPr>
          <a:xfrm>
            <a:off x="7550331" y="804456"/>
            <a:ext cx="1532709" cy="0"/>
          </a:xfrm>
          <a:prstGeom prst="line">
            <a:avLst/>
          </a:prstGeom>
          <a:ln w="28575">
            <a:solidFill>
              <a:srgbClr val="FFF9C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34DEA4E-7378-7D9B-6D3B-2FAF7692A38E}"/>
              </a:ext>
            </a:extLst>
          </p:cNvPr>
          <p:cNvSpPr/>
          <p:nvPr/>
        </p:nvSpPr>
        <p:spPr>
          <a:xfrm>
            <a:off x="10176201" y="1254033"/>
            <a:ext cx="1771959" cy="627017"/>
          </a:xfrm>
          <a:custGeom>
            <a:avLst/>
            <a:gdLst>
              <a:gd name="connsiteX0" fmla="*/ 578885 w 1816092"/>
              <a:gd name="connsiteY0" fmla="*/ 9618 h 680178"/>
              <a:gd name="connsiteX1" fmla="*/ 343753 w 1816092"/>
              <a:gd name="connsiteY1" fmla="*/ 18327 h 680178"/>
              <a:gd name="connsiteX2" fmla="*/ 204416 w 1816092"/>
              <a:gd name="connsiteY2" fmla="*/ 79287 h 680178"/>
              <a:gd name="connsiteX3" fmla="*/ 152165 w 1816092"/>
              <a:gd name="connsiteY3" fmla="*/ 96704 h 680178"/>
              <a:gd name="connsiteX4" fmla="*/ 56370 w 1816092"/>
              <a:gd name="connsiteY4" fmla="*/ 157664 h 680178"/>
              <a:gd name="connsiteX5" fmla="*/ 21536 w 1816092"/>
              <a:gd name="connsiteY5" fmla="*/ 175081 h 680178"/>
              <a:gd name="connsiteX6" fmla="*/ 21536 w 1816092"/>
              <a:gd name="connsiteY6" fmla="*/ 384087 h 680178"/>
              <a:gd name="connsiteX7" fmla="*/ 47662 w 1816092"/>
              <a:gd name="connsiteY7" fmla="*/ 418921 h 680178"/>
              <a:gd name="connsiteX8" fmla="*/ 65079 w 1816092"/>
              <a:gd name="connsiteY8" fmla="*/ 514716 h 680178"/>
              <a:gd name="connsiteX9" fmla="*/ 134748 w 1816092"/>
              <a:gd name="connsiteY9" fmla="*/ 593093 h 680178"/>
              <a:gd name="connsiteX10" fmla="*/ 256668 w 1816092"/>
              <a:gd name="connsiteY10" fmla="*/ 654053 h 680178"/>
              <a:gd name="connsiteX11" fmla="*/ 430839 w 1816092"/>
              <a:gd name="connsiteY11" fmla="*/ 671470 h 680178"/>
              <a:gd name="connsiteX12" fmla="*/ 622428 w 1816092"/>
              <a:gd name="connsiteY12" fmla="*/ 680178 h 680178"/>
              <a:gd name="connsiteX13" fmla="*/ 814016 w 1816092"/>
              <a:gd name="connsiteY13" fmla="*/ 671470 h 680178"/>
              <a:gd name="connsiteX14" fmla="*/ 1719708 w 1816092"/>
              <a:gd name="connsiteY14" fmla="*/ 645344 h 680178"/>
              <a:gd name="connsiteX15" fmla="*/ 1754542 w 1816092"/>
              <a:gd name="connsiteY15" fmla="*/ 593093 h 680178"/>
              <a:gd name="connsiteX16" fmla="*/ 1798085 w 1816092"/>
              <a:gd name="connsiteY16" fmla="*/ 540841 h 680178"/>
              <a:gd name="connsiteX17" fmla="*/ 1815502 w 1816092"/>
              <a:gd name="connsiteY17" fmla="*/ 471173 h 680178"/>
              <a:gd name="connsiteX18" fmla="*/ 1780668 w 1816092"/>
              <a:gd name="connsiteY18" fmla="*/ 253458 h 680178"/>
              <a:gd name="connsiteX19" fmla="*/ 1745833 w 1816092"/>
              <a:gd name="connsiteY19" fmla="*/ 175081 h 680178"/>
              <a:gd name="connsiteX20" fmla="*/ 1693582 w 1816092"/>
              <a:gd name="connsiteY20" fmla="*/ 105413 h 680178"/>
              <a:gd name="connsiteX21" fmla="*/ 1589079 w 1816092"/>
              <a:gd name="connsiteY21" fmla="*/ 61870 h 680178"/>
              <a:gd name="connsiteX22" fmla="*/ 1519410 w 1816092"/>
              <a:gd name="connsiteY22" fmla="*/ 35744 h 680178"/>
              <a:gd name="connsiteX23" fmla="*/ 1336530 w 1816092"/>
              <a:gd name="connsiteY23" fmla="*/ 18327 h 680178"/>
              <a:gd name="connsiteX24" fmla="*/ 970770 w 1816092"/>
              <a:gd name="connsiteY24" fmla="*/ 910 h 680178"/>
              <a:gd name="connsiteX25" fmla="*/ 578885 w 1816092"/>
              <a:gd name="connsiteY25" fmla="*/ 9618 h 68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6092" h="680178">
                <a:moveTo>
                  <a:pt x="578885" y="9618"/>
                </a:moveTo>
                <a:cubicBezTo>
                  <a:pt x="474382" y="12521"/>
                  <a:pt x="421862" y="11226"/>
                  <a:pt x="343753" y="18327"/>
                </a:cubicBezTo>
                <a:cubicBezTo>
                  <a:pt x="303499" y="21987"/>
                  <a:pt x="232286" y="69997"/>
                  <a:pt x="204416" y="79287"/>
                </a:cubicBezTo>
                <a:cubicBezTo>
                  <a:pt x="186999" y="85093"/>
                  <a:pt x="168879" y="89107"/>
                  <a:pt x="152165" y="96704"/>
                </a:cubicBezTo>
                <a:cubicBezTo>
                  <a:pt x="127586" y="107877"/>
                  <a:pt x="77055" y="145253"/>
                  <a:pt x="56370" y="157664"/>
                </a:cubicBezTo>
                <a:cubicBezTo>
                  <a:pt x="45238" y="164343"/>
                  <a:pt x="33147" y="169275"/>
                  <a:pt x="21536" y="175081"/>
                </a:cubicBezTo>
                <a:cubicBezTo>
                  <a:pt x="-4808" y="267287"/>
                  <a:pt x="-9456" y="253922"/>
                  <a:pt x="21536" y="384087"/>
                </a:cubicBezTo>
                <a:cubicBezTo>
                  <a:pt x="24898" y="398207"/>
                  <a:pt x="38953" y="407310"/>
                  <a:pt x="47662" y="418921"/>
                </a:cubicBezTo>
                <a:cubicBezTo>
                  <a:pt x="49560" y="434110"/>
                  <a:pt x="52086" y="491329"/>
                  <a:pt x="65079" y="514716"/>
                </a:cubicBezTo>
                <a:cubicBezTo>
                  <a:pt x="86003" y="552379"/>
                  <a:pt x="98395" y="572897"/>
                  <a:pt x="134748" y="593093"/>
                </a:cubicBezTo>
                <a:cubicBezTo>
                  <a:pt x="174467" y="615159"/>
                  <a:pt x="212113" y="645142"/>
                  <a:pt x="256668" y="654053"/>
                </a:cubicBezTo>
                <a:cubicBezTo>
                  <a:pt x="338739" y="670466"/>
                  <a:pt x="298011" y="664290"/>
                  <a:pt x="430839" y="671470"/>
                </a:cubicBezTo>
                <a:lnTo>
                  <a:pt x="622428" y="680178"/>
                </a:lnTo>
                <a:cubicBezTo>
                  <a:pt x="686291" y="677275"/>
                  <a:pt x="750108" y="673081"/>
                  <a:pt x="814016" y="671470"/>
                </a:cubicBezTo>
                <a:cubicBezTo>
                  <a:pt x="1713033" y="648806"/>
                  <a:pt x="1377481" y="694236"/>
                  <a:pt x="1719708" y="645344"/>
                </a:cubicBezTo>
                <a:cubicBezTo>
                  <a:pt x="1778740" y="605989"/>
                  <a:pt x="1717052" y="655576"/>
                  <a:pt x="1754542" y="593093"/>
                </a:cubicBezTo>
                <a:cubicBezTo>
                  <a:pt x="1766207" y="573652"/>
                  <a:pt x="1783571" y="558258"/>
                  <a:pt x="1798085" y="540841"/>
                </a:cubicBezTo>
                <a:cubicBezTo>
                  <a:pt x="1803891" y="517618"/>
                  <a:pt x="1819284" y="494810"/>
                  <a:pt x="1815502" y="471173"/>
                </a:cubicBezTo>
                <a:cubicBezTo>
                  <a:pt x="1803891" y="398601"/>
                  <a:pt x="1797501" y="324999"/>
                  <a:pt x="1780668" y="253458"/>
                </a:cubicBezTo>
                <a:cubicBezTo>
                  <a:pt x="1774120" y="225628"/>
                  <a:pt x="1758619" y="200653"/>
                  <a:pt x="1745833" y="175081"/>
                </a:cubicBezTo>
                <a:cubicBezTo>
                  <a:pt x="1734574" y="152563"/>
                  <a:pt x="1716250" y="120525"/>
                  <a:pt x="1693582" y="105413"/>
                </a:cubicBezTo>
                <a:cubicBezTo>
                  <a:pt x="1656115" y="80435"/>
                  <a:pt x="1630384" y="76622"/>
                  <a:pt x="1589079" y="61870"/>
                </a:cubicBezTo>
                <a:cubicBezTo>
                  <a:pt x="1565722" y="53528"/>
                  <a:pt x="1543258" y="42558"/>
                  <a:pt x="1519410" y="35744"/>
                </a:cubicBezTo>
                <a:cubicBezTo>
                  <a:pt x="1475909" y="23315"/>
                  <a:pt x="1356763" y="19676"/>
                  <a:pt x="1336530" y="18327"/>
                </a:cubicBezTo>
                <a:cubicBezTo>
                  <a:pt x="1190479" y="-6016"/>
                  <a:pt x="1246743" y="910"/>
                  <a:pt x="970770" y="910"/>
                </a:cubicBezTo>
                <a:cubicBezTo>
                  <a:pt x="845914" y="910"/>
                  <a:pt x="683388" y="6715"/>
                  <a:pt x="578885" y="9618"/>
                </a:cubicBezTo>
                <a:close/>
              </a:path>
            </a:pathLst>
          </a:custGeom>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Left Brace 20">
            <a:extLst>
              <a:ext uri="{FF2B5EF4-FFF2-40B4-BE49-F238E27FC236}">
                <a16:creationId xmlns:a16="http://schemas.microsoft.com/office/drawing/2014/main" id="{5B08A2E0-06C7-C670-FB70-86A0E22BFDAF}"/>
              </a:ext>
            </a:extLst>
          </p:cNvPr>
          <p:cNvSpPr/>
          <p:nvPr/>
        </p:nvSpPr>
        <p:spPr>
          <a:xfrm>
            <a:off x="8177352" y="4371703"/>
            <a:ext cx="226423" cy="592184"/>
          </a:xfrm>
          <a:prstGeom prst="leftBrace">
            <a:avLst>
              <a:gd name="adj1" fmla="val 31410"/>
              <a:gd name="adj2" fmla="val 49048"/>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8A998071-163F-91C1-6A03-89380213FF3D}"/>
              </a:ext>
            </a:extLst>
          </p:cNvPr>
          <p:cNvSpPr/>
          <p:nvPr/>
        </p:nvSpPr>
        <p:spPr>
          <a:xfrm rot="10800000">
            <a:off x="10023562" y="4371702"/>
            <a:ext cx="226423" cy="592184"/>
          </a:xfrm>
          <a:prstGeom prst="leftBrace">
            <a:avLst>
              <a:gd name="adj1" fmla="val 31410"/>
              <a:gd name="adj2" fmla="val 49048"/>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22539ADB-94B7-575F-E79C-E607C56F7A03}"/>
              </a:ext>
            </a:extLst>
          </p:cNvPr>
          <p:cNvSpPr/>
          <p:nvPr/>
        </p:nvSpPr>
        <p:spPr>
          <a:xfrm>
            <a:off x="6975566" y="5367992"/>
            <a:ext cx="2638697" cy="623505"/>
          </a:xfrm>
          <a:prstGeom prst="rect">
            <a:avLst/>
          </a:prstGeom>
          <a:noFill/>
          <a:ln w="571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494319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par>
                                <p:cTn id="13" presetID="16" presetClass="entr" presetSubtype="21" fill="hold" grpId="0" nodeType="with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21" presetClass="entr" presetSubtype="1" fill="hold" grpId="0" nodeType="withEffect">
                                  <p:stCondLst>
                                    <p:cond delay="250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2000"/>
                                        <p:tgtEl>
                                          <p:spTgt spid="20"/>
                                        </p:tgtEl>
                                      </p:cBhvr>
                                    </p:animEffect>
                                  </p:childTnLst>
                                </p:cTn>
                              </p:par>
                              <p:par>
                                <p:cTn id="19" presetID="14" presetClass="entr" presetSubtype="5" fill="hold" grpId="0" nodeType="withEffect">
                                  <p:stCondLst>
                                    <p:cond delay="2500"/>
                                  </p:stCondLst>
                                  <p:childTnLst>
                                    <p:set>
                                      <p:cBhvr>
                                        <p:cTn id="20" dur="1" fill="hold">
                                          <p:stCondLst>
                                            <p:cond delay="0"/>
                                          </p:stCondLst>
                                        </p:cTn>
                                        <p:tgtEl>
                                          <p:spTgt spid="3"/>
                                        </p:tgtEl>
                                        <p:attrNameLst>
                                          <p:attrName>style.visibility</p:attrName>
                                        </p:attrNameLst>
                                      </p:cBhvr>
                                      <p:to>
                                        <p:strVal val="visible"/>
                                      </p:to>
                                    </p:set>
                                    <p:animEffect transition="in" filter="randombar(vertical)">
                                      <p:cBhvr>
                                        <p:cTn id="21" dur="1000"/>
                                        <p:tgtEl>
                                          <p:spTgt spid="3"/>
                                        </p:tgtEl>
                                      </p:cBhvr>
                                    </p:animEffect>
                                  </p:childTnLst>
                                </p:cTn>
                              </p:par>
                              <p:par>
                                <p:cTn id="22" presetID="22" presetClass="entr" presetSubtype="2" fill="hold" grpId="0" nodeType="withEffect">
                                  <p:stCondLst>
                                    <p:cond delay="350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1000"/>
                                        <p:tgtEl>
                                          <p:spTgt spid="12"/>
                                        </p:tgtEl>
                                      </p:cBhvr>
                                    </p:animEffect>
                                  </p:childTnLst>
                                </p:cTn>
                              </p:par>
                              <p:par>
                                <p:cTn id="25" presetID="22" presetClass="entr" presetSubtype="8" fill="hold" grpId="0" nodeType="withEffect">
                                  <p:stCondLst>
                                    <p:cond delay="40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par>
                                <p:cTn id="28" presetID="47" presetClass="entr" presetSubtype="0" fill="hold" grpId="0" nodeType="withEffect">
                                  <p:stCondLst>
                                    <p:cond delay="4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5" presetClass="entr" presetSubtype="0" fill="hold" grpId="0" nodeType="withEffect">
                                  <p:stCondLst>
                                    <p:cond delay="5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anim calcmode="lin" valueType="num">
                                      <p:cBhvr>
                                        <p:cTn id="36" dur="2000" fill="hold"/>
                                        <p:tgtEl>
                                          <p:spTgt spid="23"/>
                                        </p:tgtEl>
                                        <p:attrNameLst>
                                          <p:attrName>ppt_w</p:attrName>
                                        </p:attrNameLst>
                                      </p:cBhvr>
                                      <p:tavLst>
                                        <p:tav tm="0" fmla="#ppt_w*sin(2.5*pi*$)">
                                          <p:val>
                                            <p:fltVal val="0"/>
                                          </p:val>
                                        </p:tav>
                                        <p:tav tm="100000">
                                          <p:val>
                                            <p:fltVal val="1"/>
                                          </p:val>
                                        </p:tav>
                                      </p:tavLst>
                                    </p:anim>
                                    <p:anim calcmode="lin" valueType="num">
                                      <p:cBhvr>
                                        <p:cTn id="37" dur="2000" fill="hold"/>
                                        <p:tgtEl>
                                          <p:spTgt spid="23"/>
                                        </p:tgtEl>
                                        <p:attrNameLst>
                                          <p:attrName>ppt_h</p:attrName>
                                        </p:attrNameLst>
                                      </p:cBhvr>
                                      <p:tavLst>
                                        <p:tav tm="0">
                                          <p:val>
                                            <p:strVal val="#ppt_h"/>
                                          </p:val>
                                        </p:tav>
                                        <p:tav tm="100000">
                                          <p:val>
                                            <p:strVal val="#ppt_h"/>
                                          </p:val>
                                        </p:tav>
                                      </p:tavLst>
                                    </p:anim>
                                  </p:childTnLst>
                                </p:cTn>
                              </p:par>
                              <p:par>
                                <p:cTn id="38" presetID="53" presetClass="entr" presetSubtype="16" fill="hold" grpId="0" nodeType="withEffect">
                                  <p:stCondLst>
                                    <p:cond delay="6000"/>
                                  </p:stCondLst>
                                  <p:childTnLst>
                                    <p:set>
                                      <p:cBhvr>
                                        <p:cTn id="39" dur="1" fill="hold">
                                          <p:stCondLst>
                                            <p:cond delay="0"/>
                                          </p:stCondLst>
                                        </p:cTn>
                                        <p:tgtEl>
                                          <p:spTgt spid="5"/>
                                        </p:tgtEl>
                                        <p:attrNameLst>
                                          <p:attrName>style.visibility</p:attrName>
                                        </p:attrNameLst>
                                      </p:cBhvr>
                                      <p:to>
                                        <p:strVal val="visible"/>
                                      </p:to>
                                    </p:set>
                                    <p:anim calcmode="lin" valueType="num">
                                      <p:cBhvr>
                                        <p:cTn id="40" dur="2000" fill="hold"/>
                                        <p:tgtEl>
                                          <p:spTgt spid="5"/>
                                        </p:tgtEl>
                                        <p:attrNameLst>
                                          <p:attrName>ppt_w</p:attrName>
                                        </p:attrNameLst>
                                      </p:cBhvr>
                                      <p:tavLst>
                                        <p:tav tm="0">
                                          <p:val>
                                            <p:fltVal val="0"/>
                                          </p:val>
                                        </p:tav>
                                        <p:tav tm="100000">
                                          <p:val>
                                            <p:strVal val="#ppt_w"/>
                                          </p:val>
                                        </p:tav>
                                      </p:tavLst>
                                    </p:anim>
                                    <p:anim calcmode="lin" valueType="num">
                                      <p:cBhvr>
                                        <p:cTn id="41" dur="2000" fill="hold"/>
                                        <p:tgtEl>
                                          <p:spTgt spid="5"/>
                                        </p:tgtEl>
                                        <p:attrNameLst>
                                          <p:attrName>ppt_h</p:attrName>
                                        </p:attrNameLst>
                                      </p:cBhvr>
                                      <p:tavLst>
                                        <p:tav tm="0">
                                          <p:val>
                                            <p:fltVal val="0"/>
                                          </p:val>
                                        </p:tav>
                                        <p:tav tm="100000">
                                          <p:val>
                                            <p:strVal val="#ppt_h"/>
                                          </p:val>
                                        </p:tav>
                                      </p:tavLst>
                                    </p:anim>
                                    <p:animEffect transition="in" filter="fade">
                                      <p:cBhvr>
                                        <p:cTn id="42" dur="2000"/>
                                        <p:tgtEl>
                                          <p:spTgt spid="5"/>
                                        </p:tgtEl>
                                      </p:cBhvr>
                                    </p:animEffect>
                                  </p:childTnLst>
                                </p:cTn>
                              </p:par>
                              <p:par>
                                <p:cTn id="43" presetID="2" presetClass="entr" presetSubtype="6" fill="hold" grpId="0" nodeType="withEffect">
                                  <p:stCondLst>
                                    <p:cond delay="75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2000" fill="hold"/>
                                        <p:tgtEl>
                                          <p:spTgt spid="21"/>
                                        </p:tgtEl>
                                        <p:attrNameLst>
                                          <p:attrName>ppt_x</p:attrName>
                                        </p:attrNameLst>
                                      </p:cBhvr>
                                      <p:tavLst>
                                        <p:tav tm="0">
                                          <p:val>
                                            <p:strVal val="1+#ppt_w/2"/>
                                          </p:val>
                                        </p:tav>
                                        <p:tav tm="100000">
                                          <p:val>
                                            <p:strVal val="#ppt_x"/>
                                          </p:val>
                                        </p:tav>
                                      </p:tavLst>
                                    </p:anim>
                                    <p:anim calcmode="lin" valueType="num">
                                      <p:cBhvr additive="base">
                                        <p:cTn id="46" dur="2000" fill="hold"/>
                                        <p:tgtEl>
                                          <p:spTgt spid="21"/>
                                        </p:tgtEl>
                                        <p:attrNameLst>
                                          <p:attrName>ppt_y</p:attrName>
                                        </p:attrNameLst>
                                      </p:cBhvr>
                                      <p:tavLst>
                                        <p:tav tm="0">
                                          <p:val>
                                            <p:strVal val="1+#ppt_h/2"/>
                                          </p:val>
                                        </p:tav>
                                        <p:tav tm="100000">
                                          <p:val>
                                            <p:strVal val="#ppt_y"/>
                                          </p:val>
                                        </p:tav>
                                      </p:tavLst>
                                    </p:anim>
                                  </p:childTnLst>
                                </p:cTn>
                              </p:par>
                              <p:par>
                                <p:cTn id="47" presetID="8" presetClass="emph" presetSubtype="0" fill="hold" grpId="1" nodeType="withEffect">
                                  <p:stCondLst>
                                    <p:cond delay="7500"/>
                                  </p:stCondLst>
                                  <p:childTnLst>
                                    <p:animRot by="21600000">
                                      <p:cBhvr>
                                        <p:cTn id="48" dur="2000" fill="hold"/>
                                        <p:tgtEl>
                                          <p:spTgt spid="21"/>
                                        </p:tgtEl>
                                        <p:attrNameLst>
                                          <p:attrName>r</p:attrName>
                                        </p:attrNameLst>
                                      </p:cBhvr>
                                    </p:animRot>
                                  </p:childTnLst>
                                </p:cTn>
                              </p:par>
                              <p:par>
                                <p:cTn id="49" presetID="2" presetClass="entr" presetSubtype="12" fill="hold" grpId="0" nodeType="withEffect">
                                  <p:stCondLst>
                                    <p:cond delay="800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2000" fill="hold"/>
                                        <p:tgtEl>
                                          <p:spTgt spid="22"/>
                                        </p:tgtEl>
                                        <p:attrNameLst>
                                          <p:attrName>ppt_x</p:attrName>
                                        </p:attrNameLst>
                                      </p:cBhvr>
                                      <p:tavLst>
                                        <p:tav tm="0">
                                          <p:val>
                                            <p:strVal val="0-#ppt_w/2"/>
                                          </p:val>
                                        </p:tav>
                                        <p:tav tm="100000">
                                          <p:val>
                                            <p:strVal val="#ppt_x"/>
                                          </p:val>
                                        </p:tav>
                                      </p:tavLst>
                                    </p:anim>
                                    <p:anim calcmode="lin" valueType="num">
                                      <p:cBhvr additive="base">
                                        <p:cTn id="52" dur="2000" fill="hold"/>
                                        <p:tgtEl>
                                          <p:spTgt spid="22"/>
                                        </p:tgtEl>
                                        <p:attrNameLst>
                                          <p:attrName>ppt_y</p:attrName>
                                        </p:attrNameLst>
                                      </p:cBhvr>
                                      <p:tavLst>
                                        <p:tav tm="0">
                                          <p:val>
                                            <p:strVal val="1+#ppt_h/2"/>
                                          </p:val>
                                        </p:tav>
                                        <p:tav tm="100000">
                                          <p:val>
                                            <p:strVal val="#ppt_y"/>
                                          </p:val>
                                        </p:tav>
                                      </p:tavLst>
                                    </p:anim>
                                  </p:childTnLst>
                                </p:cTn>
                              </p:par>
                              <p:par>
                                <p:cTn id="53" presetID="8" presetClass="emph" presetSubtype="0" fill="hold" grpId="1" nodeType="withEffect">
                                  <p:stCondLst>
                                    <p:cond delay="8000"/>
                                  </p:stCondLst>
                                  <p:childTnLst>
                                    <p:animRot by="-21600000">
                                      <p:cBhvr>
                                        <p:cTn id="54"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4" grpId="0" animBg="1"/>
      <p:bldP spid="9" grpId="0" animBg="1"/>
      <p:bldP spid="12" grpId="0" animBg="1"/>
      <p:bldP spid="20" grpId="0" animBg="1"/>
      <p:bldP spid="21" grpId="0" animBg="1"/>
      <p:bldP spid="21" grpId="1"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pic>
        <p:nvPicPr>
          <p:cNvPr id="6" name="Picture 5" descr="A person and person posing for a picture&#10;&#10;Description automatically generated">
            <a:extLst>
              <a:ext uri="{FF2B5EF4-FFF2-40B4-BE49-F238E27FC236}">
                <a16:creationId xmlns:a16="http://schemas.microsoft.com/office/drawing/2014/main" id="{3A46EE5A-D0D7-5624-E4B3-C6D6F0E99B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66" r="5179"/>
          <a:stretch/>
        </p:blipFill>
        <p:spPr>
          <a:xfrm>
            <a:off x="0" y="-102234"/>
            <a:ext cx="7480663" cy="3427381"/>
          </a:xfrm>
          <a:prstGeom prst="rect">
            <a:avLst/>
          </a:prstGeom>
        </p:spPr>
      </p:pic>
      <p:pic>
        <p:nvPicPr>
          <p:cNvPr id="8" name="Picture 7" descr="A group of people standing in front of ruins&#10;&#10;Description automatically generated">
            <a:extLst>
              <a:ext uri="{FF2B5EF4-FFF2-40B4-BE49-F238E27FC236}">
                <a16:creationId xmlns:a16="http://schemas.microsoft.com/office/drawing/2014/main" id="{C8CE9773-E3B2-8496-CA90-A32B49F328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78" t="14183" r="4421" b="11156"/>
          <a:stretch/>
        </p:blipFill>
        <p:spPr>
          <a:xfrm>
            <a:off x="5261421" y="-1405498"/>
            <a:ext cx="8191776" cy="5096688"/>
          </a:xfrm>
          <a:prstGeom prst="ellipse">
            <a:avLst/>
          </a:prstGeom>
          <a:ln>
            <a:noFill/>
          </a:ln>
          <a:effectLst>
            <a:softEdge rad="112500"/>
          </a:effectLst>
        </p:spPr>
      </p:pic>
      <p:sp>
        <p:nvSpPr>
          <p:cNvPr id="2" name="TextBox 1">
            <a:extLst>
              <a:ext uri="{FF2B5EF4-FFF2-40B4-BE49-F238E27FC236}">
                <a16:creationId xmlns:a16="http://schemas.microsoft.com/office/drawing/2014/main" id="{3DA68DD0-3B26-2D86-989C-0AB9EBF18D54}"/>
              </a:ext>
            </a:extLst>
          </p:cNvPr>
          <p:cNvSpPr txBox="1"/>
          <p:nvPr/>
        </p:nvSpPr>
        <p:spPr>
          <a:xfrm>
            <a:off x="0" y="2672238"/>
            <a:ext cx="12192001" cy="138499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200" spc="-150" dirty="0">
                <a:latin typeface="Abadi Extra Light" panose="020B0204020104020204" pitchFamily="34" charset="0"/>
              </a:rPr>
              <a:t>“…but no matter how hard Rome tried, Christianity didn’t stop. In fact, persecution probably made Christianity even stronger.”</a:t>
            </a:r>
          </a:p>
        </p:txBody>
      </p:sp>
      <p:sp>
        <p:nvSpPr>
          <p:cNvPr id="3" name="TextBox 2">
            <a:extLst>
              <a:ext uri="{FF2B5EF4-FFF2-40B4-BE49-F238E27FC236}">
                <a16:creationId xmlns:a16="http://schemas.microsoft.com/office/drawing/2014/main" id="{8036DCC3-D250-09BB-1B32-619AE6F1C42B}"/>
              </a:ext>
            </a:extLst>
          </p:cNvPr>
          <p:cNvSpPr txBox="1"/>
          <p:nvPr/>
        </p:nvSpPr>
        <p:spPr>
          <a:xfrm>
            <a:off x="0" y="4057233"/>
            <a:ext cx="12192000" cy="28007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spc="-150" dirty="0">
                <a:effectLst>
                  <a:outerShdw blurRad="38100" dist="38100" dir="2700000" algn="tl">
                    <a:srgbClr val="000000">
                      <a:alpha val="43137"/>
                    </a:srgbClr>
                  </a:outerShdw>
                </a:effectLst>
                <a:latin typeface="Abadi Extra Light" panose="020B0204020104020204" pitchFamily="34" charset="0"/>
              </a:rPr>
              <a:t>“As Foxe’s Book of Martyrs notes, ‘Though persecuting malice raged, yet the Gospel shone with resplendent brightness and, firm as an impregnable rock, withstood the attacks of its boisterous enemies with success.’”</a:t>
            </a:r>
          </a:p>
        </p:txBody>
      </p:sp>
      <p:cxnSp>
        <p:nvCxnSpPr>
          <p:cNvPr id="5" name="Straight Connector 4">
            <a:extLst>
              <a:ext uri="{FF2B5EF4-FFF2-40B4-BE49-F238E27FC236}">
                <a16:creationId xmlns:a16="http://schemas.microsoft.com/office/drawing/2014/main" id="{D35D8C55-3AE0-DFD4-3292-CC9297B31E4A}"/>
              </a:ext>
            </a:extLst>
          </p:cNvPr>
          <p:cNvCxnSpPr>
            <a:cxnSpLocks/>
          </p:cNvCxnSpPr>
          <p:nvPr/>
        </p:nvCxnSpPr>
        <p:spPr>
          <a:xfrm>
            <a:off x="3422469" y="6008914"/>
            <a:ext cx="5599611" cy="0"/>
          </a:xfrm>
          <a:prstGeom prst="line">
            <a:avLst/>
          </a:prstGeom>
          <a:ln w="28575">
            <a:solidFill>
              <a:srgbClr val="FFF9C9"/>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404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6" presetClass="entr" presetSubtype="21"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4EE78CB-8994-EA34-8054-A898DD51B5E9}"/>
              </a:ext>
            </a:extLst>
          </p:cNvPr>
          <p:cNvSpPr txBox="1">
            <a:spLocks/>
          </p:cNvSpPr>
          <p:nvPr/>
        </p:nvSpPr>
        <p:spPr>
          <a:xfrm>
            <a:off x="0" y="922493"/>
            <a:ext cx="12192000" cy="707886"/>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anchor="ctr">
            <a:noAutofit/>
          </a:bodyPr>
          <a:lstStyle>
            <a:lvl1pPr algn="l">
              <a:defRPr sz="8120">
                <a:solidFill>
                  <a:srgbClr val="52463C"/>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dirty="0">
                <a:solidFill>
                  <a:schemeClr val="tx1"/>
                </a:solidFill>
                <a:effectLst>
                  <a:outerShdw blurRad="38100" dist="38100" dir="2700000" algn="tl">
                    <a:srgbClr val="000000">
                      <a:alpha val="43137"/>
                    </a:srgbClr>
                  </a:outerShdw>
                </a:effectLst>
                <a:latin typeface="Abadi Extra Light" panose="020B0204020104020204" pitchFamily="34" charset="0"/>
              </a:rPr>
              <a:t>The Heidelberg Catechism</a:t>
            </a:r>
          </a:p>
        </p:txBody>
      </p:sp>
      <p:sp>
        <p:nvSpPr>
          <p:cNvPr id="3" name="TextBox 2">
            <a:extLst>
              <a:ext uri="{FF2B5EF4-FFF2-40B4-BE49-F238E27FC236}">
                <a16:creationId xmlns:a16="http://schemas.microsoft.com/office/drawing/2014/main" id="{941FD018-3476-A46C-74BC-BD227B115D75}"/>
              </a:ext>
            </a:extLst>
          </p:cNvPr>
          <p:cNvSpPr txBox="1"/>
          <p:nvPr/>
        </p:nvSpPr>
        <p:spPr>
          <a:xfrm>
            <a:off x="0" y="2028616"/>
            <a:ext cx="12192000" cy="280076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spc="-150" dirty="0">
                <a:effectLst>
                  <a:outerShdw blurRad="38100" dist="38100" dir="2700000" algn="tl">
                    <a:srgbClr val="000000">
                      <a:alpha val="43137"/>
                    </a:srgbClr>
                  </a:outerShdw>
                </a:effectLst>
                <a:latin typeface="Abadi" panose="020B0604020104020204" pitchFamily="34" charset="0"/>
              </a:rPr>
              <a:t>“We can be patient in adversity, thankful in prosperity, and with a view to the future we can have a firm confidence in our faithful God and Father that no creature shall separate us from His love.”</a:t>
            </a:r>
          </a:p>
        </p:txBody>
      </p:sp>
      <p:sp>
        <p:nvSpPr>
          <p:cNvPr id="4" name="TextBox 3">
            <a:extLst>
              <a:ext uri="{FF2B5EF4-FFF2-40B4-BE49-F238E27FC236}">
                <a16:creationId xmlns:a16="http://schemas.microsoft.com/office/drawing/2014/main" id="{9FB6C2E5-6415-241A-0BCC-189B052FD80F}"/>
              </a:ext>
            </a:extLst>
          </p:cNvPr>
          <p:cNvSpPr txBox="1"/>
          <p:nvPr/>
        </p:nvSpPr>
        <p:spPr>
          <a:xfrm>
            <a:off x="-1" y="5227620"/>
            <a:ext cx="12192001" cy="63094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500" spc="300" dirty="0">
                <a:latin typeface="Abadi Extra Light" panose="020B0204020104020204" pitchFamily="34" charset="0"/>
              </a:rPr>
              <a:t>“In God’s good providence, you’ve called at a bad time.”</a:t>
            </a:r>
          </a:p>
        </p:txBody>
      </p:sp>
      <p:cxnSp>
        <p:nvCxnSpPr>
          <p:cNvPr id="6" name="Straight Connector 5">
            <a:extLst>
              <a:ext uri="{FF2B5EF4-FFF2-40B4-BE49-F238E27FC236}">
                <a16:creationId xmlns:a16="http://schemas.microsoft.com/office/drawing/2014/main" id="{85B290CE-A288-DA93-D947-A8A103E9BF4E}"/>
              </a:ext>
            </a:extLst>
          </p:cNvPr>
          <p:cNvCxnSpPr/>
          <p:nvPr/>
        </p:nvCxnSpPr>
        <p:spPr>
          <a:xfrm>
            <a:off x="2108653" y="2641600"/>
            <a:ext cx="2255520" cy="0"/>
          </a:xfrm>
          <a:prstGeom prst="line">
            <a:avLst/>
          </a:prstGeom>
          <a:ln w="19050">
            <a:solidFill>
              <a:srgbClr val="FFF9C9"/>
            </a:solidFill>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C0F6C94E-A94F-89ED-6BB8-C555CC13C894}"/>
              </a:ext>
            </a:extLst>
          </p:cNvPr>
          <p:cNvCxnSpPr>
            <a:cxnSpLocks/>
          </p:cNvCxnSpPr>
          <p:nvPr/>
        </p:nvCxnSpPr>
        <p:spPr>
          <a:xfrm>
            <a:off x="2871961" y="3322320"/>
            <a:ext cx="4267200" cy="0"/>
          </a:xfrm>
          <a:prstGeom prst="line">
            <a:avLst/>
          </a:prstGeom>
          <a:ln w="19050">
            <a:solidFill>
              <a:srgbClr val="FFF9C9"/>
            </a:solidFill>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CE8A7F1B-96C9-8754-DAC8-65FBB41FC6E0}"/>
              </a:ext>
            </a:extLst>
          </p:cNvPr>
          <p:cNvCxnSpPr>
            <a:cxnSpLocks/>
          </p:cNvCxnSpPr>
          <p:nvPr/>
        </p:nvCxnSpPr>
        <p:spPr>
          <a:xfrm>
            <a:off x="7249814" y="2641600"/>
            <a:ext cx="1788160" cy="0"/>
          </a:xfrm>
          <a:prstGeom prst="line">
            <a:avLst/>
          </a:prstGeom>
          <a:ln w="19050">
            <a:solidFill>
              <a:srgbClr val="FFF9C9"/>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87142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5"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1000"/>
                                        <p:tgtEl>
                                          <p:spTgt spid="3"/>
                                        </p:tgtEl>
                                      </p:cBhvr>
                                    </p:animEffect>
                                  </p:childTnLst>
                                </p:cTn>
                              </p:par>
                              <p:par>
                                <p:cTn id="11" presetID="22" presetClass="entr" presetSubtype="8"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2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22" presetClass="entr" presetSubtype="2" fill="hold" nodeType="withEffect">
                                  <p:stCondLst>
                                    <p:cond delay="350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outVertical)">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DA68DD0-3B26-2D86-989C-0AB9EBF18D54}"/>
              </a:ext>
            </a:extLst>
          </p:cNvPr>
          <p:cNvSpPr txBox="1"/>
          <p:nvPr/>
        </p:nvSpPr>
        <p:spPr>
          <a:xfrm>
            <a:off x="-1" y="3212485"/>
            <a:ext cx="12192001" cy="31700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US" sz="4000" dirty="0">
                <a:effectLst>
                  <a:outerShdw blurRad="38100" dist="38100" dir="2700000" algn="tl">
                    <a:srgbClr val="000000">
                      <a:alpha val="43137"/>
                    </a:srgbClr>
                  </a:outerShdw>
                </a:effectLst>
                <a:latin typeface="Aptos Display" panose="020B0004020202020204" pitchFamily="34" charset="0"/>
              </a:rPr>
              <a:t>“…the glory that rested alone in God, that shekinah presence dwelling among his people [Exodus 40], was first given to his Messiah in Isaiah 11:2 and now rests upon them in further fulfillment of the spread of God’s glory to the church.”</a:t>
            </a:r>
          </a:p>
        </p:txBody>
      </p:sp>
      <p:sp>
        <p:nvSpPr>
          <p:cNvPr id="3" name="TextBox 2">
            <a:extLst>
              <a:ext uri="{FF2B5EF4-FFF2-40B4-BE49-F238E27FC236}">
                <a16:creationId xmlns:a16="http://schemas.microsoft.com/office/drawing/2014/main" id="{8036DCC3-D250-09BB-1B32-619AE6F1C42B}"/>
              </a:ext>
            </a:extLst>
          </p:cNvPr>
          <p:cNvSpPr txBox="1"/>
          <p:nvPr/>
        </p:nvSpPr>
        <p:spPr>
          <a:xfrm>
            <a:off x="0" y="1060191"/>
            <a:ext cx="12192000" cy="2123658"/>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4400" spc="-150" dirty="0">
                <a:solidFill>
                  <a:schemeClr val="tx1"/>
                </a:solidFill>
                <a:effectLst>
                  <a:outerShdw blurRad="38100" dist="38100" dir="2700000" algn="tl">
                    <a:srgbClr val="000000">
                      <a:alpha val="43137"/>
                    </a:srgbClr>
                  </a:outerShdw>
                </a:effectLst>
                <a:latin typeface="Abadi Extra Light" panose="020B0204020104020204" pitchFamily="34" charset="0"/>
              </a:rPr>
              <a:t>“The glory of Christ is more than a future hope, however. It is also a present possession. In the Holy Spirit Christ’s glory is already revealed, for the Spirit is sent from his throne.”</a:t>
            </a:r>
          </a:p>
        </p:txBody>
      </p:sp>
      <p:sp>
        <p:nvSpPr>
          <p:cNvPr id="4" name="TextBox 3">
            <a:extLst>
              <a:ext uri="{FF2B5EF4-FFF2-40B4-BE49-F238E27FC236}">
                <a16:creationId xmlns:a16="http://schemas.microsoft.com/office/drawing/2014/main" id="{1D00798B-5A8E-3119-1700-AE1AFA2DFF94}"/>
              </a:ext>
            </a:extLst>
          </p:cNvPr>
          <p:cNvSpPr txBox="1"/>
          <p:nvPr/>
        </p:nvSpPr>
        <p:spPr>
          <a:xfrm>
            <a:off x="-2" y="475416"/>
            <a:ext cx="12191999"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dirty="0">
                <a:latin typeface="Aptos Display" panose="020B0004020202020204" pitchFamily="34" charset="0"/>
              </a:rPr>
              <a:t>Robert Mulholland, Cornerstone Bible Commentary (CBC) on 1 Peter</a:t>
            </a:r>
          </a:p>
        </p:txBody>
      </p:sp>
      <p:sp>
        <p:nvSpPr>
          <p:cNvPr id="7" name="TextBox 6">
            <a:extLst>
              <a:ext uri="{FF2B5EF4-FFF2-40B4-BE49-F238E27FC236}">
                <a16:creationId xmlns:a16="http://schemas.microsoft.com/office/drawing/2014/main" id="{3267B120-24DF-C61A-9313-8801F4780846}"/>
              </a:ext>
            </a:extLst>
          </p:cNvPr>
          <p:cNvSpPr txBox="1"/>
          <p:nvPr/>
        </p:nvSpPr>
        <p:spPr>
          <a:xfrm>
            <a:off x="3086097" y="5798165"/>
            <a:ext cx="9105900" cy="584775"/>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b="1" dirty="0">
                <a:latin typeface="Abadi Extra Light" panose="020B0204020104020204" pitchFamily="34" charset="0"/>
              </a:rPr>
              <a:t>The Message of 1 Peter, by Edmund </a:t>
            </a:r>
            <a:r>
              <a:rPr lang="en-US" sz="3200" b="1" dirty="0" err="1">
                <a:latin typeface="Abadi Extra Light" panose="020B0204020104020204" pitchFamily="34" charset="0"/>
              </a:rPr>
              <a:t>Clowney</a:t>
            </a:r>
            <a:endParaRPr lang="en-US" sz="3200" b="1" dirty="0">
              <a:latin typeface="Abadi Extra Light" panose="020B0204020104020204" pitchFamily="34" charset="0"/>
            </a:endParaRPr>
          </a:p>
        </p:txBody>
      </p:sp>
    </p:spTree>
    <p:extLst>
      <p:ext uri="{BB962C8B-B14F-4D97-AF65-F5344CB8AC3E}">
        <p14:creationId xmlns:p14="http://schemas.microsoft.com/office/powerpoint/2010/main" val="2656532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par>
                                <p:cTn id="19" presetID="14" presetClass="entr" presetSubtype="5" fill="hold" grpId="0" nodeType="withEffect">
                                  <p:stCondLst>
                                    <p:cond delay="100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randombar(vertical)">
                                      <p:cBhvr>
                                        <p:cTn id="21" dur="500"/>
                                        <p:tgtEl>
                                          <p:spTgt spid="2">
                                            <p:txEl>
                                              <p:pRg st="0" end="0"/>
                                            </p:txEl>
                                          </p:spTgt>
                                        </p:tgtEl>
                                      </p:cBhvr>
                                    </p:animEffect>
                                  </p:childTnLst>
                                </p:cTn>
                              </p:par>
                              <p:par>
                                <p:cTn id="22" presetID="22" presetClass="entr" presetSubtype="2" fill="hold" grpId="0" nodeType="withEffect">
                                  <p:stCondLst>
                                    <p:cond delay="200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094DD-4C1B-ECFC-047C-CE256B2DC4E1}"/>
              </a:ext>
            </a:extLst>
          </p:cNvPr>
          <p:cNvSpPr txBox="1"/>
          <p:nvPr/>
        </p:nvSpPr>
        <p:spPr>
          <a:xfrm>
            <a:off x="0" y="780765"/>
            <a:ext cx="12192000" cy="1938992"/>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4000" spc="-150" dirty="0">
                <a:effectLst>
                  <a:outerShdw blurRad="38100" dist="38100" dir="2700000" algn="tl">
                    <a:srgbClr val="000000">
                      <a:alpha val="43137"/>
                    </a:srgbClr>
                  </a:outerShdw>
                </a:effectLst>
                <a:latin typeface="Abadi Extra Light" panose="020B0204020104020204" pitchFamily="34" charset="0"/>
              </a:rPr>
              <a:t>…looking to Jesus, the founder and perfecter of our faith, who for the joy that was set before Him endured the cross, despising the shame, and is seated at the right hand of the throne of God.</a:t>
            </a:r>
          </a:p>
        </p:txBody>
      </p:sp>
      <p:sp>
        <p:nvSpPr>
          <p:cNvPr id="4" name="TextBox 3">
            <a:extLst>
              <a:ext uri="{FF2B5EF4-FFF2-40B4-BE49-F238E27FC236}">
                <a16:creationId xmlns:a16="http://schemas.microsoft.com/office/drawing/2014/main" id="{65BF6E94-D08A-91DC-BC3A-B5251D05BD9D}"/>
              </a:ext>
            </a:extLst>
          </p:cNvPr>
          <p:cNvSpPr txBox="1"/>
          <p:nvPr/>
        </p:nvSpPr>
        <p:spPr>
          <a:xfrm>
            <a:off x="6096000" y="302354"/>
            <a:ext cx="6096000"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200" b="1" dirty="0">
                <a:effectLst>
                  <a:outerShdw blurRad="38100" dist="38100" dir="2700000" algn="tl">
                    <a:srgbClr val="000000">
                      <a:alpha val="43137"/>
                    </a:srgbClr>
                  </a:outerShdw>
                </a:effectLst>
                <a:latin typeface="Aptos" panose="020B0004020202020204" pitchFamily="34" charset="0"/>
              </a:rPr>
              <a:t>Hebrews 12:2</a:t>
            </a:r>
            <a:endParaRPr lang="en-US" sz="3200" i="1" dirty="0">
              <a:effectLst>
                <a:outerShdw blurRad="38100" dist="38100" dir="2700000" algn="tl">
                  <a:srgbClr val="000000">
                    <a:alpha val="43137"/>
                  </a:srgbClr>
                </a:outerShdw>
              </a:effectLst>
              <a:latin typeface="Aptos" panose="020B0004020202020204" pitchFamily="34" charset="0"/>
            </a:endParaRPr>
          </a:p>
        </p:txBody>
      </p:sp>
      <p:sp>
        <p:nvSpPr>
          <p:cNvPr id="7" name="TextBox 6">
            <a:extLst>
              <a:ext uri="{FF2B5EF4-FFF2-40B4-BE49-F238E27FC236}">
                <a16:creationId xmlns:a16="http://schemas.microsoft.com/office/drawing/2014/main" id="{CDDDF65C-0355-5722-221F-DA4EB4E15E2C}"/>
              </a:ext>
            </a:extLst>
          </p:cNvPr>
          <p:cNvSpPr txBox="1"/>
          <p:nvPr/>
        </p:nvSpPr>
        <p:spPr>
          <a:xfrm>
            <a:off x="0" y="3385547"/>
            <a:ext cx="12191999" cy="3170099"/>
          </a:xfrm>
          <a:prstGeom prst="rect">
            <a:avLst/>
          </a:prstGeom>
          <a:solidFill>
            <a:schemeClr val="accent2">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l"/>
            <a:r>
              <a:rPr lang="en-US" sz="4000" dirty="0">
                <a:effectLst>
                  <a:outerShdw blurRad="38100" dist="38100" dir="2700000" algn="tl">
                    <a:srgbClr val="000000">
                      <a:alpha val="43137"/>
                    </a:srgbClr>
                  </a:outerShdw>
                </a:effectLst>
                <a:latin typeface="Abadi" panose="020B0604020104020204" pitchFamily="34" charset="0"/>
              </a:rPr>
              <a:t>“On the cross Jesus was treated as valueless, being mocked and ridiculed. He, however, turned the experience inside out, ‘scorning the scorn’…”</a:t>
            </a:r>
          </a:p>
          <a:p>
            <a:pPr algn="l"/>
            <a:r>
              <a:rPr lang="en-US" sz="4000" dirty="0">
                <a:effectLst>
                  <a:outerShdw blurRad="38100" dist="38100" dir="2700000" algn="tl">
                    <a:srgbClr val="000000">
                      <a:alpha val="43137"/>
                    </a:srgbClr>
                  </a:outerShdw>
                </a:effectLst>
                <a:latin typeface="Abadi" panose="020B0604020104020204" pitchFamily="34" charset="0"/>
              </a:rPr>
              <a:t>“The cross was insignificant compared to the joy set before our Lord.”</a:t>
            </a:r>
          </a:p>
        </p:txBody>
      </p:sp>
      <p:sp>
        <p:nvSpPr>
          <p:cNvPr id="5" name="TextBox 4">
            <a:extLst>
              <a:ext uri="{FF2B5EF4-FFF2-40B4-BE49-F238E27FC236}">
                <a16:creationId xmlns:a16="http://schemas.microsoft.com/office/drawing/2014/main" id="{9914BEC5-B0DE-E920-2C35-93D4486B19A2}"/>
              </a:ext>
            </a:extLst>
          </p:cNvPr>
          <p:cNvSpPr txBox="1"/>
          <p:nvPr/>
        </p:nvSpPr>
        <p:spPr>
          <a:xfrm>
            <a:off x="0" y="2856896"/>
            <a:ext cx="6096000" cy="64633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600" i="1" dirty="0">
                <a:latin typeface="Aptos Light" panose="020B0004020202020204" pitchFamily="34" charset="0"/>
              </a:rPr>
              <a:t>…despising the shame</a:t>
            </a:r>
          </a:p>
        </p:txBody>
      </p:sp>
      <p:sp>
        <p:nvSpPr>
          <p:cNvPr id="6" name="TextBox 5">
            <a:extLst>
              <a:ext uri="{FF2B5EF4-FFF2-40B4-BE49-F238E27FC236}">
                <a16:creationId xmlns:a16="http://schemas.microsoft.com/office/drawing/2014/main" id="{3970BFAC-B3F5-5A2C-07B5-52F7FB20FC62}"/>
              </a:ext>
            </a:extLst>
          </p:cNvPr>
          <p:cNvSpPr txBox="1"/>
          <p:nvPr/>
        </p:nvSpPr>
        <p:spPr>
          <a:xfrm>
            <a:off x="4409038" y="5958917"/>
            <a:ext cx="7635088"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400" dirty="0">
                <a:effectLst>
                  <a:outerShdw blurRad="38100" dist="38100" dir="2700000" algn="tl">
                    <a:srgbClr val="000000">
                      <a:alpha val="43137"/>
                    </a:srgbClr>
                  </a:outerShdw>
                </a:effectLst>
                <a:latin typeface="Abadi Extra Light" panose="020B0204020104020204" pitchFamily="34" charset="0"/>
              </a:rPr>
              <a:t>NIV Application Commentary (Hebrews), by George Guthrie</a:t>
            </a:r>
          </a:p>
        </p:txBody>
      </p:sp>
      <p:cxnSp>
        <p:nvCxnSpPr>
          <p:cNvPr id="9" name="Straight Connector 8">
            <a:extLst>
              <a:ext uri="{FF2B5EF4-FFF2-40B4-BE49-F238E27FC236}">
                <a16:creationId xmlns:a16="http://schemas.microsoft.com/office/drawing/2014/main" id="{7CB1C430-25D4-B59C-810D-52882E00BC36}"/>
              </a:ext>
            </a:extLst>
          </p:cNvPr>
          <p:cNvCxnSpPr>
            <a:cxnSpLocks/>
          </p:cNvCxnSpPr>
          <p:nvPr/>
        </p:nvCxnSpPr>
        <p:spPr>
          <a:xfrm>
            <a:off x="9334123" y="1982709"/>
            <a:ext cx="1720158"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2" name="Oval 11">
            <a:extLst>
              <a:ext uri="{FF2B5EF4-FFF2-40B4-BE49-F238E27FC236}">
                <a16:creationId xmlns:a16="http://schemas.microsoft.com/office/drawing/2014/main" id="{4BA1754E-D0B3-DF5F-9115-8A9984592CF2}"/>
              </a:ext>
            </a:extLst>
          </p:cNvPr>
          <p:cNvSpPr/>
          <p:nvPr/>
        </p:nvSpPr>
        <p:spPr>
          <a:xfrm>
            <a:off x="36215" y="2082479"/>
            <a:ext cx="1321806" cy="646331"/>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649071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
                                            <p:bg/>
                                          </p:spTgt>
                                        </p:tgtEl>
                                        <p:attrNameLst>
                                          <p:attrName>style.visibility</p:attrName>
                                        </p:attrNameLst>
                                      </p:cBhvr>
                                      <p:to>
                                        <p:strVal val="visible"/>
                                      </p:to>
                                    </p:set>
                                    <p:animEffect transition="in" filter="wipe(up)">
                                      <p:cBhvr>
                                        <p:cTn id="10" dur="1000"/>
                                        <p:tgtEl>
                                          <p:spTgt spid="3">
                                            <p:bg/>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par>
                                <p:cTn id="14" presetID="16" presetClass="entr" presetSubtype="21" fill="hold" nodeType="withEffect">
                                  <p:stCondLst>
                                    <p:cond delay="400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2000"/>
                                        <p:tgtEl>
                                          <p:spTgt spid="9"/>
                                        </p:tgtEl>
                                      </p:cBhvr>
                                    </p:animEffect>
                                  </p:childTnLst>
                                </p:cTn>
                              </p:par>
                              <p:par>
                                <p:cTn id="17" presetID="21" presetClass="entr" presetSubtype="1" fill="hold" grpId="0" nodeType="withEffect">
                                  <p:stCondLst>
                                    <p:cond delay="600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vertical)">
                                      <p:cBhvr>
                                        <p:cTn id="24" dur="1000"/>
                                        <p:tgtEl>
                                          <p:spTgt spid="5"/>
                                        </p:tgtEl>
                                      </p:cBhvr>
                                    </p:animEffect>
                                  </p:childTnLst>
                                </p:cTn>
                              </p:par>
                              <p:par>
                                <p:cTn id="25" presetID="47" presetClass="entr"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bg/>
                                          </p:spTgt>
                                        </p:tgtEl>
                                        <p:attrNameLst>
                                          <p:attrName>style.visibility</p:attrName>
                                        </p:attrNameLst>
                                      </p:cBhvr>
                                      <p:to>
                                        <p:strVal val="visible"/>
                                      </p:to>
                                    </p:set>
                                    <p:animEffect transition="in" filter="wipe(up)">
                                      <p:cBhvr>
                                        <p:cTn id="34" dur="1000"/>
                                        <p:tgtEl>
                                          <p:spTgt spid="7">
                                            <p:bg/>
                                          </p:spTgt>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1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1000"/>
                                        <p:tgtEl>
                                          <p:spTgt spid="7">
                                            <p:txEl>
                                              <p:pRg st="1" end="1"/>
                                            </p:txEl>
                                          </p:spTgt>
                                        </p:tgtEl>
                                      </p:cBhvr>
                                    </p:animEffect>
                                  </p:childTnLst>
                                </p:cTn>
                              </p:par>
                              <p:par>
                                <p:cTn id="43" presetID="22" presetClass="entr" presetSubtype="2" fill="hold" grpId="0" nodeType="withEffect">
                                  <p:stCondLst>
                                    <p:cond delay="200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7" grpId="0" uiExpand="1" build="p" animBg="1"/>
      <p:bldP spid="5" grpId="0" animBg="1"/>
      <p:bldP spid="5" grpId="1" animBg="1"/>
      <p:bldP spid="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1FD018-3476-A46C-74BC-BD227B115D75}"/>
              </a:ext>
            </a:extLst>
          </p:cNvPr>
          <p:cNvSpPr txBox="1"/>
          <p:nvPr/>
        </p:nvSpPr>
        <p:spPr>
          <a:xfrm>
            <a:off x="0" y="3380125"/>
            <a:ext cx="12192000" cy="3477875"/>
          </a:xfrm>
          <a:prstGeom prst="rect">
            <a:avLst/>
          </a:prstGeom>
          <a:solidFill>
            <a:schemeClr val="accent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chemeClr val="bg1"/>
                </a:solidFill>
                <a:effectLst>
                  <a:outerShdw blurRad="38100" dist="38100" dir="2700000" algn="tl">
                    <a:srgbClr val="000000">
                      <a:alpha val="43137"/>
                    </a:srgbClr>
                  </a:outerShdw>
                </a:effectLst>
                <a:latin typeface="Aptos Display" panose="020B0004020202020204" pitchFamily="34" charset="0"/>
              </a:rPr>
              <a:t>“The last days have begun, and the judgment God is sending to earth has been inaugurated. The persecution that has come upon Peter’s readers is part of that ‘refining fire,’ and God is using it to purge his people.”</a:t>
            </a:r>
            <a:endParaRPr kumimoji="0" lang="en-US" altLang="en-US" sz="3600" b="0" i="0" u="none" strike="noStrike" cap="none" normalizeH="0" baseline="0" dirty="0">
              <a:ln>
                <a:noFill/>
              </a:ln>
              <a:solidFill>
                <a:schemeClr val="bg1"/>
              </a:solidFill>
              <a:effectLst>
                <a:outerShdw blurRad="38100" dist="38100" dir="2700000" algn="tl">
                  <a:srgbClr val="000000">
                    <a:alpha val="43137"/>
                  </a:srgbClr>
                </a:outerShdw>
              </a:effectLst>
              <a:latin typeface="Aptos Display" panose="020B0004020202020204" pitchFamily="34" charset="0"/>
            </a:endParaRPr>
          </a:p>
        </p:txBody>
      </p:sp>
      <p:sp>
        <p:nvSpPr>
          <p:cNvPr id="4" name="TextBox 3">
            <a:extLst>
              <a:ext uri="{FF2B5EF4-FFF2-40B4-BE49-F238E27FC236}">
                <a16:creationId xmlns:a16="http://schemas.microsoft.com/office/drawing/2014/main" id="{9FB6C2E5-6415-241A-0BCC-189B052FD80F}"/>
              </a:ext>
            </a:extLst>
          </p:cNvPr>
          <p:cNvSpPr txBox="1"/>
          <p:nvPr/>
        </p:nvSpPr>
        <p:spPr>
          <a:xfrm>
            <a:off x="0" y="0"/>
            <a:ext cx="12192001" cy="2677656"/>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4200" spc="-150" dirty="0">
                <a:solidFill>
                  <a:schemeClr val="bg1"/>
                </a:solidFill>
                <a:effectLst>
                  <a:outerShdw blurRad="38100" dist="38100" dir="2700000" algn="tl">
                    <a:srgbClr val="000000">
                      <a:alpha val="43137"/>
                    </a:srgbClr>
                  </a:outerShdw>
                </a:effectLst>
                <a:latin typeface="Abadi Extra Light" panose="020B0204020104020204" pitchFamily="34" charset="0"/>
              </a:rPr>
              <a:t>“Peter seems to have the prophecy of Malachi particularly in view, for it combines the thought of God’s coming to his temple with the double purpose of his judgment: to purify his worshippers and to consume the wicked.”</a:t>
            </a:r>
          </a:p>
        </p:txBody>
      </p:sp>
      <p:sp>
        <p:nvSpPr>
          <p:cNvPr id="9" name="TextBox 8">
            <a:extLst>
              <a:ext uri="{FF2B5EF4-FFF2-40B4-BE49-F238E27FC236}">
                <a16:creationId xmlns:a16="http://schemas.microsoft.com/office/drawing/2014/main" id="{A7AEB79F-7E9E-1304-B3D0-17199C2E538E}"/>
              </a:ext>
            </a:extLst>
          </p:cNvPr>
          <p:cNvSpPr txBox="1"/>
          <p:nvPr/>
        </p:nvSpPr>
        <p:spPr>
          <a:xfrm>
            <a:off x="5534025" y="6273225"/>
            <a:ext cx="6657975" cy="584775"/>
          </a:xfrm>
          <a:prstGeom prst="rect">
            <a:avLst/>
          </a:prstGeom>
          <a:noFill/>
          <a:ln>
            <a:solidFill>
              <a:schemeClr val="tx1"/>
            </a:solidFill>
          </a:ln>
        </p:spPr>
        <p:txBody>
          <a:bodyPr wrap="square" rtlCol="0">
            <a:spAutoFit/>
          </a:bodyPr>
          <a:lstStyle/>
          <a:p>
            <a:pPr algn="ctr" rtl="0"/>
            <a:r>
              <a:rPr kumimoji="0" lang="en-US" altLang="en-US" sz="3200" b="0" i="0" u="none" strike="noStrike" cap="none" normalizeH="0" baseline="0" dirty="0">
                <a:ln>
                  <a:noFill/>
                </a:ln>
                <a:solidFill>
                  <a:schemeClr val="bg1"/>
                </a:solidFill>
                <a:effectLst>
                  <a:outerShdw blurRad="38100" dist="38100" dir="2700000" algn="tl">
                    <a:srgbClr val="000000">
                      <a:alpha val="43137"/>
                    </a:srgbClr>
                  </a:outerShdw>
                </a:effectLst>
                <a:latin typeface="Aptos Display" panose="020B0004020202020204" pitchFamily="34" charset="0"/>
              </a:rPr>
              <a:t>–1 Peter (CBC, Robert Mulholland)</a:t>
            </a:r>
            <a:endParaRPr lang="en-US" sz="3200" dirty="0"/>
          </a:p>
        </p:txBody>
      </p:sp>
      <p:sp>
        <p:nvSpPr>
          <p:cNvPr id="10" name="TextBox 9">
            <a:extLst>
              <a:ext uri="{FF2B5EF4-FFF2-40B4-BE49-F238E27FC236}">
                <a16:creationId xmlns:a16="http://schemas.microsoft.com/office/drawing/2014/main" id="{AF87E9ED-0A79-13E1-8C6B-4E8686DDDF3C}"/>
              </a:ext>
            </a:extLst>
          </p:cNvPr>
          <p:cNvSpPr txBox="1"/>
          <p:nvPr/>
        </p:nvSpPr>
        <p:spPr>
          <a:xfrm>
            <a:off x="8239125" y="2092881"/>
            <a:ext cx="3952875" cy="584775"/>
          </a:xfrm>
          <a:prstGeom prst="rect">
            <a:avLst/>
          </a:prstGeom>
          <a:noFill/>
          <a:ln>
            <a:solidFill>
              <a:schemeClr val="tx1"/>
            </a:solidFill>
          </a:ln>
        </p:spPr>
        <p:txBody>
          <a:bodyPr wrap="square" rtlCol="0">
            <a:spAutoFit/>
          </a:bodyPr>
          <a:lstStyle/>
          <a:p>
            <a:pPr algn="ctr" rtl="0"/>
            <a:r>
              <a:rPr kumimoji="0" lang="en-US" altLang="en-US" sz="3200" b="0" i="0" u="none" strike="noStrike" cap="none" normalizeH="0" baseline="0" dirty="0">
                <a:ln>
                  <a:noFill/>
                </a:ln>
                <a:solidFill>
                  <a:schemeClr val="bg1"/>
                </a:solidFill>
                <a:effectLst>
                  <a:outerShdw blurRad="38100" dist="38100" dir="2700000" algn="tl">
                    <a:srgbClr val="000000">
                      <a:alpha val="43137"/>
                    </a:srgbClr>
                  </a:outerShdw>
                </a:effectLst>
                <a:latin typeface="Abadi Extra Light" panose="020B0204020104020204" pitchFamily="34" charset="0"/>
              </a:rPr>
              <a:t>–1 Peter (</a:t>
            </a:r>
            <a:r>
              <a:rPr kumimoji="0" lang="en-US" altLang="en-US" sz="3200" b="0" i="0" u="none" strike="noStrike" cap="none" normalizeH="0" baseline="0" dirty="0" err="1">
                <a:ln>
                  <a:noFill/>
                </a:ln>
                <a:solidFill>
                  <a:schemeClr val="bg1"/>
                </a:solidFill>
                <a:effectLst>
                  <a:outerShdw blurRad="38100" dist="38100" dir="2700000" algn="tl">
                    <a:srgbClr val="000000">
                      <a:alpha val="43137"/>
                    </a:srgbClr>
                  </a:outerShdw>
                </a:effectLst>
                <a:latin typeface="Abadi Extra Light" panose="020B0204020104020204" pitchFamily="34" charset="0"/>
              </a:rPr>
              <a:t>Clowney</a:t>
            </a:r>
            <a:r>
              <a:rPr kumimoji="0" lang="en-US" altLang="en-US" sz="3200" b="0" i="0" u="none" strike="noStrike" cap="none" normalizeH="0" baseline="0" dirty="0">
                <a:ln>
                  <a:noFill/>
                </a:ln>
                <a:solidFill>
                  <a:schemeClr val="bg1"/>
                </a:solidFill>
                <a:effectLst>
                  <a:outerShdw blurRad="38100" dist="38100" dir="2700000" algn="tl">
                    <a:srgbClr val="000000">
                      <a:alpha val="43137"/>
                    </a:srgbClr>
                  </a:outerShdw>
                </a:effectLst>
                <a:latin typeface="Abadi Extra Light" panose="020B0204020104020204" pitchFamily="34" charset="0"/>
              </a:rPr>
              <a:t>)</a:t>
            </a:r>
            <a:endParaRPr lang="en-US" sz="3200" dirty="0">
              <a:latin typeface="Abadi Extra Light" panose="020B0204020104020204" pitchFamily="34" charset="0"/>
            </a:endParaRPr>
          </a:p>
        </p:txBody>
      </p:sp>
      <p:sp>
        <p:nvSpPr>
          <p:cNvPr id="12" name="TextBox 11">
            <a:extLst>
              <a:ext uri="{FF2B5EF4-FFF2-40B4-BE49-F238E27FC236}">
                <a16:creationId xmlns:a16="http://schemas.microsoft.com/office/drawing/2014/main" id="{255EC49E-1C69-265E-3D16-31B830CEA687}"/>
              </a:ext>
            </a:extLst>
          </p:cNvPr>
          <p:cNvSpPr txBox="1"/>
          <p:nvPr/>
        </p:nvSpPr>
        <p:spPr>
          <a:xfrm>
            <a:off x="0" y="2677656"/>
            <a:ext cx="3105150" cy="70788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rtl="0"/>
            <a:r>
              <a:rPr kumimoji="0" lang="en-US" altLang="en-US" sz="4000" b="1" i="0" u="none" strike="noStrike" cap="none" spc="-150" normalizeH="0" baseline="0" dirty="0">
                <a:ln>
                  <a:noFill/>
                </a:ln>
                <a:solidFill>
                  <a:schemeClr val="bg1"/>
                </a:solidFill>
                <a:latin typeface="Abadi" panose="020B0604020104020204" pitchFamily="34" charset="0"/>
              </a:rPr>
              <a:t>Malachi 3:1-5</a:t>
            </a:r>
            <a:endParaRPr lang="en-US" sz="4000" b="1" spc="-150" dirty="0">
              <a:latin typeface="Abadi" panose="020B0604020104020204" pitchFamily="34" charset="0"/>
            </a:endParaRPr>
          </a:p>
        </p:txBody>
      </p:sp>
      <p:sp>
        <p:nvSpPr>
          <p:cNvPr id="13" name="TextBox 12">
            <a:extLst>
              <a:ext uri="{FF2B5EF4-FFF2-40B4-BE49-F238E27FC236}">
                <a16:creationId xmlns:a16="http://schemas.microsoft.com/office/drawing/2014/main" id="{B34814F9-B905-6432-9D7F-551DA3BD6AF5}"/>
              </a:ext>
            </a:extLst>
          </p:cNvPr>
          <p:cNvSpPr txBox="1"/>
          <p:nvPr/>
        </p:nvSpPr>
        <p:spPr>
          <a:xfrm>
            <a:off x="8143876" y="2677656"/>
            <a:ext cx="4048124" cy="70788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rtl="0"/>
            <a:r>
              <a:rPr kumimoji="0" lang="en-US" altLang="en-US" sz="4000" b="1" i="0" u="none" strike="noStrike" cap="none" spc="-150" normalizeH="0" baseline="0" dirty="0">
                <a:ln>
                  <a:noFill/>
                </a:ln>
                <a:solidFill>
                  <a:schemeClr val="bg1"/>
                </a:solidFill>
                <a:latin typeface="Abadi" panose="020B0604020104020204" pitchFamily="34" charset="0"/>
              </a:rPr>
              <a:t>Hebrews 10:26-31</a:t>
            </a:r>
            <a:endParaRPr lang="en-US" sz="4000" b="1" spc="-150" dirty="0">
              <a:latin typeface="Abadi" panose="020B0604020104020204" pitchFamily="34" charset="0"/>
            </a:endParaRPr>
          </a:p>
        </p:txBody>
      </p:sp>
      <p:sp>
        <p:nvSpPr>
          <p:cNvPr id="14" name="TextBox 13">
            <a:extLst>
              <a:ext uri="{FF2B5EF4-FFF2-40B4-BE49-F238E27FC236}">
                <a16:creationId xmlns:a16="http://schemas.microsoft.com/office/drawing/2014/main" id="{2B7DA708-F2A7-A883-02AE-6DF5E7D0FBBA}"/>
              </a:ext>
            </a:extLst>
          </p:cNvPr>
          <p:cNvSpPr txBox="1"/>
          <p:nvPr/>
        </p:nvSpPr>
        <p:spPr>
          <a:xfrm>
            <a:off x="3105150" y="2674948"/>
            <a:ext cx="5019670" cy="70788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rtl="0"/>
            <a:r>
              <a:rPr kumimoji="0" lang="en-US" altLang="en-US" sz="4000" b="1" i="0" u="none" strike="noStrike" cap="none" spc="-150" normalizeH="0" baseline="0" dirty="0">
                <a:ln>
                  <a:noFill/>
                </a:ln>
                <a:solidFill>
                  <a:schemeClr val="bg1"/>
                </a:solidFill>
                <a:latin typeface="Abadi" panose="020B0604020104020204" pitchFamily="34" charset="0"/>
              </a:rPr>
              <a:t>2 Thessalonians 1:5-12</a:t>
            </a:r>
            <a:endParaRPr lang="en-US" sz="4000" b="1" spc="-150" dirty="0">
              <a:latin typeface="Abadi" panose="020B0604020104020204" pitchFamily="34" charset="0"/>
            </a:endParaRPr>
          </a:p>
        </p:txBody>
      </p:sp>
      <p:cxnSp>
        <p:nvCxnSpPr>
          <p:cNvPr id="16" name="Straight Connector 15">
            <a:extLst>
              <a:ext uri="{FF2B5EF4-FFF2-40B4-BE49-F238E27FC236}">
                <a16:creationId xmlns:a16="http://schemas.microsoft.com/office/drawing/2014/main" id="{2F9955C4-1360-3E6D-384C-0EEDC695C949}"/>
              </a:ext>
            </a:extLst>
          </p:cNvPr>
          <p:cNvCxnSpPr/>
          <p:nvPr/>
        </p:nvCxnSpPr>
        <p:spPr>
          <a:xfrm>
            <a:off x="3114677" y="2677656"/>
            <a:ext cx="0" cy="702469"/>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E52F4016-8D32-5818-7F67-EAA6D020F603}"/>
              </a:ext>
            </a:extLst>
          </p:cNvPr>
          <p:cNvCxnSpPr/>
          <p:nvPr/>
        </p:nvCxnSpPr>
        <p:spPr>
          <a:xfrm>
            <a:off x="8143876" y="2677656"/>
            <a:ext cx="0" cy="702469"/>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6D96A16C-FCE8-AE4F-84D5-095F346AD193}"/>
              </a:ext>
            </a:extLst>
          </p:cNvPr>
          <p:cNvCxnSpPr>
            <a:cxnSpLocks/>
          </p:cNvCxnSpPr>
          <p:nvPr/>
        </p:nvCxnSpPr>
        <p:spPr>
          <a:xfrm>
            <a:off x="0" y="3380125"/>
            <a:ext cx="12192000" cy="0"/>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13805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1000"/>
                                        <p:tgtEl>
                                          <p:spTgt spid="4">
                                            <p:txEl>
                                              <p:pRg st="0" end="0"/>
                                            </p:txEl>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barn(outHorizontal)">
                                      <p:cBhvr>
                                        <p:cTn id="10" dur="1000"/>
                                        <p:tgtEl>
                                          <p:spTgt spid="4">
                                            <p:bg/>
                                          </p:spTgt>
                                        </p:tgtEl>
                                      </p:cBhvr>
                                    </p:animEffect>
                                  </p:childTnLst>
                                </p:cTn>
                              </p:par>
                              <p:par>
                                <p:cTn id="11" presetID="42" presetClass="entr" presetSubtype="0" fill="hold" grpId="0" nodeType="withEffect">
                                  <p:stCondLst>
                                    <p:cond delay="30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1000"/>
                                        <p:tgtEl>
                                          <p:spTgt spid="10">
                                            <p:bg/>
                                          </p:spTgt>
                                        </p:tgtEl>
                                      </p:cBhvr>
                                    </p:animEffect>
                                    <p:anim calcmode="lin" valueType="num">
                                      <p:cBhvr>
                                        <p:cTn id="14" dur="1000" fill="hold"/>
                                        <p:tgtEl>
                                          <p:spTgt spid="10">
                                            <p:bg/>
                                          </p:spTgt>
                                        </p:tgtEl>
                                        <p:attrNameLst>
                                          <p:attrName>ppt_x</p:attrName>
                                        </p:attrNameLst>
                                      </p:cBhvr>
                                      <p:tavLst>
                                        <p:tav tm="0">
                                          <p:val>
                                            <p:strVal val="#ppt_x"/>
                                          </p:val>
                                        </p:tav>
                                        <p:tav tm="100000">
                                          <p:val>
                                            <p:strVal val="#ppt_x"/>
                                          </p:val>
                                        </p:tav>
                                      </p:tavLst>
                                    </p:anim>
                                    <p:anim calcmode="lin" valueType="num">
                                      <p:cBhvr>
                                        <p:cTn id="15" dur="1000" fill="hold"/>
                                        <p:tgtEl>
                                          <p:spTgt spid="10">
                                            <p:bg/>
                                          </p:spTgt>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450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22" presetClass="entr" presetSubtype="4"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3">
                                            <p:bg/>
                                          </p:spTgt>
                                        </p:tgtEl>
                                        <p:attrNameLst>
                                          <p:attrName>style.visibility</p:attrName>
                                        </p:attrNameLst>
                                      </p:cBhvr>
                                      <p:to>
                                        <p:strVal val="visible"/>
                                      </p:to>
                                    </p:set>
                                    <p:animEffect transition="in" filter="barn(outHorizontal)">
                                      <p:cBhvr>
                                        <p:cTn id="34" dur="1000"/>
                                        <p:tgtEl>
                                          <p:spTgt spid="3">
                                            <p:bg/>
                                          </p:spTgt>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left)">
                                      <p:cBhvr>
                                        <p:cTn id="37" dur="1000"/>
                                        <p:tgtEl>
                                          <p:spTgt spid="3">
                                            <p:txEl>
                                              <p:pRg st="0" end="0"/>
                                            </p:txEl>
                                          </p:spTgt>
                                        </p:tgtEl>
                                      </p:cBhvr>
                                    </p:animEffect>
                                  </p:childTnLst>
                                </p:cTn>
                              </p:par>
                              <p:par>
                                <p:cTn id="38" presetID="42" presetClass="entr" presetSubtype="0" fill="hold" grpId="0" nodeType="withEffect">
                                  <p:stCondLst>
                                    <p:cond delay="3000"/>
                                  </p:stCondLst>
                                  <p:childTnLst>
                                    <p:set>
                                      <p:cBhvr>
                                        <p:cTn id="39" dur="1" fill="hold">
                                          <p:stCondLst>
                                            <p:cond delay="0"/>
                                          </p:stCondLst>
                                        </p:cTn>
                                        <p:tgtEl>
                                          <p:spTgt spid="9">
                                            <p:bg/>
                                          </p:spTgt>
                                        </p:tgtEl>
                                        <p:attrNameLst>
                                          <p:attrName>style.visibility</p:attrName>
                                        </p:attrNameLst>
                                      </p:cBhvr>
                                      <p:to>
                                        <p:strVal val="visible"/>
                                      </p:to>
                                    </p:set>
                                    <p:animEffect transition="in" filter="fade">
                                      <p:cBhvr>
                                        <p:cTn id="40" dur="1000"/>
                                        <p:tgtEl>
                                          <p:spTgt spid="9">
                                            <p:bg/>
                                          </p:spTgt>
                                        </p:tgtEl>
                                      </p:cBhvr>
                                    </p:animEffect>
                                    <p:anim calcmode="lin" valueType="num">
                                      <p:cBhvr>
                                        <p:cTn id="41" dur="1000" fill="hold"/>
                                        <p:tgtEl>
                                          <p:spTgt spid="9">
                                            <p:bg/>
                                          </p:spTgt>
                                        </p:tgtEl>
                                        <p:attrNameLst>
                                          <p:attrName>ppt_x</p:attrName>
                                        </p:attrNameLst>
                                      </p:cBhvr>
                                      <p:tavLst>
                                        <p:tav tm="0">
                                          <p:val>
                                            <p:strVal val="#ppt_x"/>
                                          </p:val>
                                        </p:tav>
                                        <p:tav tm="100000">
                                          <p:val>
                                            <p:strVal val="#ppt_x"/>
                                          </p:val>
                                        </p:tav>
                                      </p:tavLst>
                                    </p:anim>
                                    <p:anim calcmode="lin" valueType="num">
                                      <p:cBhvr>
                                        <p:cTn id="42" dur="1000" fill="hold"/>
                                        <p:tgtEl>
                                          <p:spTgt spid="9">
                                            <p:bg/>
                                          </p:spTgt>
                                        </p:tgtEl>
                                        <p:attrNameLst>
                                          <p:attrName>ppt_y</p:attrName>
                                        </p:attrNameLst>
                                      </p:cBhvr>
                                      <p:tavLst>
                                        <p:tav tm="0">
                                          <p:val>
                                            <p:strVal val="#ppt_y+.1"/>
                                          </p:val>
                                        </p:tav>
                                        <p:tav tm="100000">
                                          <p:val>
                                            <p:strVal val="#ppt_y"/>
                                          </p:val>
                                        </p:tav>
                                      </p:tavLst>
                                    </p:anim>
                                  </p:childTnLst>
                                </p:cTn>
                              </p:par>
                              <p:par>
                                <p:cTn id="43" presetID="2" presetClass="entr" presetSubtype="2" fill="hold" grpId="0" nodeType="withEffect">
                                  <p:stCondLst>
                                    <p:cond delay="4500"/>
                                  </p:stCondLst>
                                  <p:childTnLst>
                                    <p:set>
                                      <p:cBhvr>
                                        <p:cTn id="44" dur="1" fill="hold">
                                          <p:stCondLst>
                                            <p:cond delay="0"/>
                                          </p:stCondLst>
                                        </p:cTn>
                                        <p:tgtEl>
                                          <p:spTgt spid="9">
                                            <p:txEl>
                                              <p:pRg st="0" end="0"/>
                                            </p:txEl>
                                          </p:spTgt>
                                        </p:tgtEl>
                                        <p:attrNameLst>
                                          <p:attrName>style.visibility</p:attrName>
                                        </p:attrNameLst>
                                      </p:cBhvr>
                                      <p:to>
                                        <p:strVal val="visible"/>
                                      </p:to>
                                    </p:set>
                                    <p:anim calcmode="lin" valueType="num">
                                      <p:cBhvr additive="base">
                                        <p:cTn id="45" dur="2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46"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vertical)">
                                      <p:cBhvr>
                                        <p:cTn id="51" dur="1000"/>
                                        <p:tgtEl>
                                          <p:spTgt spid="13"/>
                                        </p:tgtEl>
                                      </p:cBhvr>
                                    </p:animEffect>
                                  </p:childTnLst>
                                </p:cTn>
                              </p:par>
                              <p:par>
                                <p:cTn id="52" presetID="22" presetClass="entr" presetSubtype="4" fill="hold" nodeType="withEffect">
                                  <p:stCondLst>
                                    <p:cond delay="100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1000"/>
                                        <p:tgtEl>
                                          <p:spTgt spid="18"/>
                                        </p:tgtEl>
                                      </p:cBhvr>
                                    </p:animEffect>
                                  </p:childTnLst>
                                </p:cTn>
                              </p:par>
                              <p:par>
                                <p:cTn id="55" presetID="53" presetClass="entr" presetSubtype="16" fill="hold" grpId="0" nodeType="withEffect">
                                  <p:stCondLst>
                                    <p:cond delay="20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2000" fill="hold"/>
                                        <p:tgtEl>
                                          <p:spTgt spid="14"/>
                                        </p:tgtEl>
                                        <p:attrNameLst>
                                          <p:attrName>ppt_w</p:attrName>
                                        </p:attrNameLst>
                                      </p:cBhvr>
                                      <p:tavLst>
                                        <p:tav tm="0">
                                          <p:val>
                                            <p:fltVal val="0"/>
                                          </p:val>
                                        </p:tav>
                                        <p:tav tm="100000">
                                          <p:val>
                                            <p:strVal val="#ppt_w"/>
                                          </p:val>
                                        </p:tav>
                                      </p:tavLst>
                                    </p:anim>
                                    <p:anim calcmode="lin" valueType="num">
                                      <p:cBhvr>
                                        <p:cTn id="58" dur="2000" fill="hold"/>
                                        <p:tgtEl>
                                          <p:spTgt spid="14"/>
                                        </p:tgtEl>
                                        <p:attrNameLst>
                                          <p:attrName>ppt_h</p:attrName>
                                        </p:attrNameLst>
                                      </p:cBhvr>
                                      <p:tavLst>
                                        <p:tav tm="0">
                                          <p:val>
                                            <p:fltVal val="0"/>
                                          </p:val>
                                        </p:tav>
                                        <p:tav tm="100000">
                                          <p:val>
                                            <p:strVal val="#ppt_h"/>
                                          </p:val>
                                        </p:tav>
                                      </p:tavLst>
                                    </p:anim>
                                    <p:animEffect transition="in" filter="fade">
                                      <p:cBhvr>
                                        <p:cTn id="59" dur="2000"/>
                                        <p:tgtEl>
                                          <p:spTgt spid="14"/>
                                        </p:tgtEl>
                                      </p:cBhvr>
                                    </p:animEffect>
                                  </p:childTnLst>
                                </p:cTn>
                              </p:par>
                              <p:par>
                                <p:cTn id="60" presetID="16" presetClass="entr" presetSubtype="37" fill="hold" nodeType="withEffect">
                                  <p:stCondLst>
                                    <p:cond delay="3000"/>
                                  </p:stCondLst>
                                  <p:childTnLst>
                                    <p:set>
                                      <p:cBhvr>
                                        <p:cTn id="61" dur="1" fill="hold">
                                          <p:stCondLst>
                                            <p:cond delay="0"/>
                                          </p:stCondLst>
                                        </p:cTn>
                                        <p:tgtEl>
                                          <p:spTgt spid="19"/>
                                        </p:tgtEl>
                                        <p:attrNameLst>
                                          <p:attrName>style.visibility</p:attrName>
                                        </p:attrNameLst>
                                      </p:cBhvr>
                                      <p:to>
                                        <p:strVal val="visible"/>
                                      </p:to>
                                    </p:set>
                                    <p:animEffect transition="in" filter="barn(outVertical)">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9" grpId="0" uiExpand="1" build="p" animBg="1"/>
      <p:bldP spid="10" grpId="0" uiExpand="1" build="p"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5247</TotalTime>
  <Words>705</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Abadi</vt:lpstr>
      <vt:lpstr>Abadi Extra Light</vt:lpstr>
      <vt:lpstr>Aptos</vt:lpstr>
      <vt:lpstr>Aptos Display</vt:lpstr>
      <vt:lpstr>Aptos Light</vt:lpstr>
      <vt:lpstr>Avenir Next LT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Secretary</dc:creator>
  <cp:lastModifiedBy>Carol Miller</cp:lastModifiedBy>
  <cp:revision>2</cp:revision>
  <dcterms:modified xsi:type="dcterms:W3CDTF">2024-03-20T15:39:13Z</dcterms:modified>
</cp:coreProperties>
</file>