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600" r:id="rId3"/>
    <p:sldId id="610" r:id="rId4"/>
    <p:sldId id="609" r:id="rId5"/>
    <p:sldId id="608" r:id="rId6"/>
    <p:sldId id="607" r:id="rId7"/>
    <p:sldId id="606" r:id="rId8"/>
    <p:sldId id="604" r:id="rId9"/>
    <p:sldId id="603" r:id="rId10"/>
    <p:sldId id="605" r:id="rId11"/>
    <p:sldId id="602" r:id="rId12"/>
    <p:sldId id="612" r:id="rId13"/>
    <p:sldId id="601" r:id="rId14"/>
    <p:sldId id="611" r:id="rId15"/>
    <p:sldId id="613" r:id="rId16"/>
    <p:sldId id="614" r:id="rId17"/>
    <p:sldId id="615" r:id="rId18"/>
    <p:sldId id="618" r:id="rId19"/>
    <p:sldId id="616" r:id="rId20"/>
    <p:sldId id="617" r:id="rId21"/>
    <p:sldId id="619" r:id="rId22"/>
    <p:sldId id="620" r:id="rId23"/>
    <p:sldId id="622" r:id="rId24"/>
    <p:sldId id="632" r:id="rId25"/>
    <p:sldId id="677" r:id="rId26"/>
    <p:sldId id="621" r:id="rId27"/>
    <p:sldId id="625" r:id="rId28"/>
    <p:sldId id="626" r:id="rId29"/>
    <p:sldId id="627" r:id="rId30"/>
    <p:sldId id="628" r:id="rId31"/>
    <p:sldId id="681" r:id="rId32"/>
    <p:sldId id="680" r:id="rId33"/>
    <p:sldId id="679" r:id="rId34"/>
    <p:sldId id="678" r:id="rId35"/>
    <p:sldId id="623" r:id="rId36"/>
    <p:sldId id="630" r:id="rId37"/>
    <p:sldId id="624" r:id="rId38"/>
    <p:sldId id="682" r:id="rId39"/>
    <p:sldId id="629" r:id="rId40"/>
    <p:sldId id="631" r:id="rId41"/>
    <p:sldId id="633" r:id="rId42"/>
    <p:sldId id="634" r:id="rId43"/>
    <p:sldId id="642" r:id="rId44"/>
    <p:sldId id="635" r:id="rId45"/>
    <p:sldId id="636" r:id="rId46"/>
    <p:sldId id="637" r:id="rId47"/>
    <p:sldId id="638" r:id="rId48"/>
    <p:sldId id="639" r:id="rId49"/>
    <p:sldId id="640" r:id="rId50"/>
    <p:sldId id="641" r:id="rId51"/>
    <p:sldId id="643" r:id="rId52"/>
    <p:sldId id="644" r:id="rId53"/>
    <p:sldId id="645" r:id="rId54"/>
    <p:sldId id="646" r:id="rId55"/>
    <p:sldId id="647" r:id="rId5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C10000"/>
    <a:srgbClr val="0000FF"/>
    <a:srgbClr val="D26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57" autoAdjust="0"/>
  </p:normalViewPr>
  <p:slideViewPr>
    <p:cSldViewPr snapToGrid="0">
      <p:cViewPr varScale="1">
        <p:scale>
          <a:sx n="91" d="100"/>
          <a:sy n="91" d="100"/>
        </p:scale>
        <p:origin x="1272" y="306"/>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65" tIns="46233" rIns="92465" bIns="46233"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65" tIns="46233" rIns="92465" bIns="46233" rtlCol="0"/>
          <a:lstStyle>
            <a:lvl1pPr algn="r">
              <a:defRPr sz="1200"/>
            </a:lvl1pPr>
          </a:lstStyle>
          <a:p>
            <a:fld id="{F18BE0D3-CC5D-48F4-B54A-84E5CF4532E3}" type="datetimeFigureOut">
              <a:rPr lang="en-US" smtClean="0"/>
              <a:t>2026-01-05</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65" tIns="46233" rIns="92465" bIns="46233"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65" tIns="46233" rIns="92465" bIns="462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1"/>
            <a:ext cx="3011699" cy="463407"/>
          </a:xfrm>
          <a:prstGeom prst="rect">
            <a:avLst/>
          </a:prstGeom>
        </p:spPr>
        <p:txBody>
          <a:bodyPr vert="horz" lIns="92465" tIns="46233" rIns="92465" bIns="4623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465" tIns="46233" rIns="92465" bIns="46233" rtlCol="0" anchor="b"/>
          <a:lstStyle>
            <a:lvl1pPr algn="r">
              <a:defRPr sz="1200"/>
            </a:lvl1pPr>
          </a:lstStyle>
          <a:p>
            <a:fld id="{21773353-A735-4CE5-AFA3-B6119CBFF067}" type="slidenum">
              <a:rPr lang="en-US" smtClean="0"/>
              <a:t>‹#›</a:t>
            </a:fld>
            <a:endParaRPr lang="en-US"/>
          </a:p>
        </p:txBody>
      </p:sp>
    </p:spTree>
    <p:extLst>
      <p:ext uri="{BB962C8B-B14F-4D97-AF65-F5344CB8AC3E}">
        <p14:creationId xmlns:p14="http://schemas.microsoft.com/office/powerpoint/2010/main" val="16472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74">
              <a:defRPr/>
            </a:pPr>
            <a:r>
              <a:rPr lang="en-US" dirty="0"/>
              <a:t>*Hailey, Home. </a:t>
            </a:r>
            <a:r>
              <a:rPr lang="en-US" i="1" dirty="0"/>
              <a:t>Revelation: An Introduction and Commentary</a:t>
            </a:r>
            <a:r>
              <a:rPr lang="en-US" i="0" dirty="0"/>
              <a:t>. Baker Book House, Grand Rapids, Michigan, 1979. p. 175.</a:t>
            </a:r>
            <a:endParaRPr lang="en-US" dirty="0"/>
          </a:p>
          <a:p>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12</a:t>
            </a:fld>
            <a:endParaRPr lang="en-US"/>
          </a:p>
        </p:txBody>
      </p:sp>
    </p:spTree>
    <p:extLst>
      <p:ext uri="{BB962C8B-B14F-4D97-AF65-F5344CB8AC3E}">
        <p14:creationId xmlns:p14="http://schemas.microsoft.com/office/powerpoint/2010/main" val="41017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*Vine as quoted by Ogden, p. 191.</a:t>
            </a:r>
          </a:p>
        </p:txBody>
      </p:sp>
      <p:sp>
        <p:nvSpPr>
          <p:cNvPr id="4" name="Slide Number Placeholder 3"/>
          <p:cNvSpPr>
            <a:spLocks noGrp="1"/>
          </p:cNvSpPr>
          <p:nvPr>
            <p:ph type="sldNum" sz="quarter" idx="5"/>
          </p:nvPr>
        </p:nvSpPr>
        <p:spPr/>
        <p:txBody>
          <a:bodyPr/>
          <a:lstStyle/>
          <a:p>
            <a:fld id="{21773353-A735-4CE5-AFA3-B6119CBFF067}" type="slidenum">
              <a:rPr lang="en-US" smtClean="0"/>
              <a:t>53</a:t>
            </a:fld>
            <a:endParaRPr lang="en-US"/>
          </a:p>
        </p:txBody>
      </p:sp>
    </p:spTree>
    <p:extLst>
      <p:ext uri="{BB962C8B-B14F-4D97-AF65-F5344CB8AC3E}">
        <p14:creationId xmlns:p14="http://schemas.microsoft.com/office/powerpoint/2010/main" val="33851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13</a:t>
            </a:fld>
            <a:endParaRPr lang="en-US"/>
          </a:p>
        </p:txBody>
      </p:sp>
    </p:spTree>
    <p:extLst>
      <p:ext uri="{BB962C8B-B14F-4D97-AF65-F5344CB8AC3E}">
        <p14:creationId xmlns:p14="http://schemas.microsoft.com/office/powerpoint/2010/main" val="319945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*Hailey, Homer. </a:t>
            </a:r>
            <a:r>
              <a:rPr lang="en-US" i="1" dirty="0"/>
              <a:t>Revelation: An Introduction and Commentary</a:t>
            </a:r>
            <a:r>
              <a:rPr lang="en-US" i="0" dirty="0"/>
              <a:t>. p. 179.</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20</a:t>
            </a:fld>
            <a:endParaRPr lang="en-US"/>
          </a:p>
        </p:txBody>
      </p:sp>
    </p:spTree>
    <p:extLst>
      <p:ext uri="{BB962C8B-B14F-4D97-AF65-F5344CB8AC3E}">
        <p14:creationId xmlns:p14="http://schemas.microsoft.com/office/powerpoint/2010/main" val="140994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quoted by Roper, David L., </a:t>
            </a:r>
            <a:r>
              <a:rPr lang="en-US" i="1" dirty="0"/>
              <a:t>Revelation 1-11</a:t>
            </a:r>
            <a:r>
              <a:rPr lang="en-US" i="0" dirty="0"/>
              <a:t>. Truth for Today Commentary, p. 234.</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21</a:t>
            </a:fld>
            <a:endParaRPr lang="en-US"/>
          </a:p>
        </p:txBody>
      </p:sp>
    </p:spTree>
    <p:extLst>
      <p:ext uri="{BB962C8B-B14F-4D97-AF65-F5344CB8AC3E}">
        <p14:creationId xmlns:p14="http://schemas.microsoft.com/office/powerpoint/2010/main" val="159548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*Smalley, Stephen S. </a:t>
            </a:r>
            <a:r>
              <a:rPr lang="en-US" i="1" dirty="0"/>
              <a:t>The Revelation of John</a:t>
            </a:r>
            <a:r>
              <a:rPr lang="en-US" i="0" dirty="0"/>
              <a:t>. p. 137.</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23</a:t>
            </a:fld>
            <a:endParaRPr lang="en-US"/>
          </a:p>
        </p:txBody>
      </p:sp>
    </p:spTree>
    <p:extLst>
      <p:ext uri="{BB962C8B-B14F-4D97-AF65-F5344CB8AC3E}">
        <p14:creationId xmlns:p14="http://schemas.microsoft.com/office/powerpoint/2010/main" val="361751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*Westcot and Hort here has </a:t>
            </a:r>
            <a:r>
              <a:rPr lang="el-GR" dirty="0"/>
              <a:t>βασιλειον</a:t>
            </a:r>
            <a:r>
              <a:rPr lang="en-US" dirty="0"/>
              <a:t> as does “The Greek NT.”</a:t>
            </a:r>
          </a:p>
          <a:p>
            <a:r>
              <a:rPr lang="en-US" dirty="0"/>
              <a:t>**Westcot and Hort here have </a:t>
            </a:r>
            <a:r>
              <a:rPr lang="el-GR" dirty="0"/>
              <a:t>βασιλευσουσιν</a:t>
            </a:r>
            <a:r>
              <a:rPr lang="en-US" dirty="0"/>
              <a:t> as does “The Greek NT.”</a:t>
            </a:r>
          </a:p>
        </p:txBody>
      </p:sp>
      <p:sp>
        <p:nvSpPr>
          <p:cNvPr id="4" name="Slide Number Placeholder 3"/>
          <p:cNvSpPr>
            <a:spLocks noGrp="1"/>
          </p:cNvSpPr>
          <p:nvPr>
            <p:ph type="sldNum" sz="quarter" idx="5"/>
          </p:nvPr>
        </p:nvSpPr>
        <p:spPr/>
        <p:txBody>
          <a:bodyPr/>
          <a:lstStyle/>
          <a:p>
            <a:fld id="{21773353-A735-4CE5-AFA3-B6119CBFF067}" type="slidenum">
              <a:rPr lang="en-US" smtClean="0"/>
              <a:t>31</a:t>
            </a:fld>
            <a:endParaRPr lang="en-US"/>
          </a:p>
        </p:txBody>
      </p:sp>
    </p:spTree>
    <p:extLst>
      <p:ext uri="{BB962C8B-B14F-4D97-AF65-F5344CB8AC3E}">
        <p14:creationId xmlns:p14="http://schemas.microsoft.com/office/powerpoint/2010/main" val="11420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Pulpit Commentary was first published between 1880 and 1919 and created under the direction of Joseph S. Exell and Henry Donald Maurice Spence-Jones.</a:t>
            </a:r>
          </a:p>
        </p:txBody>
      </p:sp>
      <p:sp>
        <p:nvSpPr>
          <p:cNvPr id="4" name="Slide Number Placeholder 3"/>
          <p:cNvSpPr>
            <a:spLocks noGrp="1"/>
          </p:cNvSpPr>
          <p:nvPr>
            <p:ph type="sldNum" sz="quarter" idx="5"/>
          </p:nvPr>
        </p:nvSpPr>
        <p:spPr/>
        <p:txBody>
          <a:bodyPr/>
          <a:lstStyle/>
          <a:p>
            <a:fld id="{21773353-A735-4CE5-AFA3-B6119CBFF067}" type="slidenum">
              <a:rPr lang="en-US" smtClean="0"/>
              <a:t>32</a:t>
            </a:fld>
            <a:endParaRPr lang="en-US"/>
          </a:p>
        </p:txBody>
      </p:sp>
    </p:spTree>
    <p:extLst>
      <p:ext uri="{BB962C8B-B14F-4D97-AF65-F5344CB8AC3E}">
        <p14:creationId xmlns:p14="http://schemas.microsoft.com/office/powerpoint/2010/main" val="145046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*Terry, Milton S. </a:t>
            </a:r>
            <a:r>
              <a:rPr lang="en-US" i="1" dirty="0"/>
              <a:t>The Apocalypse of John: A Preterist Commentary on the Book of Revelation</a:t>
            </a:r>
            <a:r>
              <a:rPr lang="en-US" i="0" dirty="0"/>
              <a:t>. Victorious Hope Publishing, Chesnee, SC, 2021. p.85.</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37</a:t>
            </a:fld>
            <a:endParaRPr lang="en-US"/>
          </a:p>
        </p:txBody>
      </p:sp>
    </p:spTree>
    <p:extLst>
      <p:ext uri="{BB962C8B-B14F-4D97-AF65-F5344CB8AC3E}">
        <p14:creationId xmlns:p14="http://schemas.microsoft.com/office/powerpoint/2010/main" val="407638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*Palmer, Earl, </a:t>
            </a:r>
            <a:r>
              <a:rPr lang="en-US" i="1" dirty="0"/>
              <a:t>Revelation</a:t>
            </a:r>
            <a:r>
              <a:rPr lang="en-US" i="0" dirty="0"/>
              <a:t>. “Preacher Commentary.  edited by Lloyd J Oglivie.</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38</a:t>
            </a:fld>
            <a:endParaRPr lang="en-US"/>
          </a:p>
        </p:txBody>
      </p:sp>
    </p:spTree>
    <p:extLst>
      <p:ext uri="{BB962C8B-B14F-4D97-AF65-F5344CB8AC3E}">
        <p14:creationId xmlns:p14="http://schemas.microsoft.com/office/powerpoint/2010/main" val="73357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B4E-F295-AFAC-A410-1008C9004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1AFC8-0E74-79A8-40E3-F080E39CD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F9900-34C9-9D99-D17C-A7C9EAE2FF15}"/>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C3FEB07E-EB73-2EE4-6D51-39879FBE9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9B686-5C8F-FA8F-64D2-0505F00556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9619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A45-4FD8-D6FE-7406-5265E9C74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96801-BB91-D1D9-F18B-3264759A9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A906-64AE-74D7-34E9-D73B5F0F7B8B}"/>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5FA2D79B-6221-488D-F00D-FDA403186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57E0-8E53-774B-98BA-500803BBA80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36046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1BD11-515F-1C2F-1FF9-FF093A0CD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16F3B-55F7-5E62-81F8-FEF49020C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DDB81-DF54-A46F-8708-41460CCCFD51}"/>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E7EA351E-DA8A-CCF0-F806-127774E6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7CFA-DB7A-D65A-8ADD-72685B888E7B}"/>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1887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9798-C6F7-7210-A7B8-D8133006A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A408A-F4CA-13F2-BAAD-4286F425B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9BC54-034C-900E-DA75-366FE74AB933}"/>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BF3459B2-80F5-6679-1267-63576932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29B00-408D-FDC3-DC43-B058263532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41462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5F5-68C5-1C84-F877-49F0648FA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D3F0E-CAB6-238E-2212-227A0327B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4CD69-F62A-47E0-EAFD-662FAB4A8A2D}"/>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C0D953FB-3597-6D99-A9D8-ECA94C0F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314BA-8265-555F-9A3D-92C17B49E79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9438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4C8C-F3FE-3878-CAEE-C7767BA14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A55E-A27C-AE9C-01A9-8AACFC6E8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0A57F-B627-ADF6-7D79-C627C7F44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F0EEC-9384-DD9B-F2A7-089E1DC58640}"/>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6" name="Footer Placeholder 5">
            <a:extLst>
              <a:ext uri="{FF2B5EF4-FFF2-40B4-BE49-F238E27FC236}">
                <a16:creationId xmlns:a16="http://schemas.microsoft.com/office/drawing/2014/main" id="{774B7B73-B78D-EB7C-1C1F-BFB47B692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3A316-CC97-83A8-E1EB-F8F92068849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89525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566E-A6C5-FB08-5A10-4603A9308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F8AC81-BD0C-6E8D-E91E-AEC7EDDDF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AE528-0417-0F65-FB86-416178BF8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BCF2F-0FC8-EA05-3F4B-36BB5E829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541D8-EE49-1B5C-D00B-75BE6F690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2D4E-B6C1-F830-A4D9-A5E04B95E68F}"/>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8" name="Footer Placeholder 7">
            <a:extLst>
              <a:ext uri="{FF2B5EF4-FFF2-40B4-BE49-F238E27FC236}">
                <a16:creationId xmlns:a16="http://schemas.microsoft.com/office/drawing/2014/main" id="{D3A0E861-5A3F-0B77-7E85-E9716EDB3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62F0-992C-9034-E3F7-3E70F27DEBCA}"/>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2085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498-F806-8FA5-9BC2-1018F34A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80276-2046-681F-452C-C57CC6413F6C}"/>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4" name="Footer Placeholder 3">
            <a:extLst>
              <a:ext uri="{FF2B5EF4-FFF2-40B4-BE49-F238E27FC236}">
                <a16:creationId xmlns:a16="http://schemas.microsoft.com/office/drawing/2014/main" id="{E8F32375-4B43-510E-D7D7-B4B7662B5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88717-3FA4-02B5-32D8-9DF2CD3A1C61}"/>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9642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4481B-6F68-9FAF-2369-63D587E1906B}"/>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3" name="Footer Placeholder 2">
            <a:extLst>
              <a:ext uri="{FF2B5EF4-FFF2-40B4-BE49-F238E27FC236}">
                <a16:creationId xmlns:a16="http://schemas.microsoft.com/office/drawing/2014/main" id="{05DFB446-E9B2-E155-AF2B-BC55EA6C6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9D90E-FA18-8926-D5FB-2C8D64E1BA3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310046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718-5B86-CCAA-4B71-51FF6DE9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0A05C-9C73-F148-D789-71D80F508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D172F-CA0B-FE57-3024-0F3EAC37C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B3B53-5F4E-D900-2F8D-850388801870}"/>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6" name="Footer Placeholder 5">
            <a:extLst>
              <a:ext uri="{FF2B5EF4-FFF2-40B4-BE49-F238E27FC236}">
                <a16:creationId xmlns:a16="http://schemas.microsoft.com/office/drawing/2014/main" id="{E01BD03A-F896-A064-3E94-8A1CE6DE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CEADD-EE2B-9864-48B4-4B7379D299EE}"/>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518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7307-BB7A-76F5-F074-47B142F53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06055-0E3A-B52D-7821-E28664203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77BCC-6F99-1AFA-B63A-2895049A5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FE6BF-EEDE-85B9-9006-B82677A969E2}"/>
              </a:ext>
            </a:extLst>
          </p:cNvPr>
          <p:cNvSpPr>
            <a:spLocks noGrp="1"/>
          </p:cNvSpPr>
          <p:nvPr>
            <p:ph type="dt" sz="half" idx="10"/>
          </p:nvPr>
        </p:nvSpPr>
        <p:spPr/>
        <p:txBody>
          <a:bodyPr/>
          <a:lstStyle/>
          <a:p>
            <a:fld id="{1B372847-49C7-4878-9016-F37A1E16544E}" type="datetimeFigureOut">
              <a:rPr lang="en-US" smtClean="0"/>
              <a:t>2026-01-05</a:t>
            </a:fld>
            <a:endParaRPr lang="en-US"/>
          </a:p>
        </p:txBody>
      </p:sp>
      <p:sp>
        <p:nvSpPr>
          <p:cNvPr id="6" name="Footer Placeholder 5">
            <a:extLst>
              <a:ext uri="{FF2B5EF4-FFF2-40B4-BE49-F238E27FC236}">
                <a16:creationId xmlns:a16="http://schemas.microsoft.com/office/drawing/2014/main" id="{A6398243-B489-E633-820F-8BFFC2DE1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9F8AA-BD85-BFA4-0F95-5EF911B84BB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6738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6151E-2413-A1A9-873A-6F6BC6A02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FB95A-7EFC-37C8-BD5C-2FE9CB88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4C40E-B9B0-7641-9B96-4D48E8B03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72847-49C7-4878-9016-F37A1E16544E}" type="datetimeFigureOut">
              <a:rPr lang="en-US" smtClean="0"/>
              <a:t>2026-01-05</a:t>
            </a:fld>
            <a:endParaRPr lang="en-US"/>
          </a:p>
        </p:txBody>
      </p:sp>
      <p:sp>
        <p:nvSpPr>
          <p:cNvPr id="5" name="Footer Placeholder 4">
            <a:extLst>
              <a:ext uri="{FF2B5EF4-FFF2-40B4-BE49-F238E27FC236}">
                <a16:creationId xmlns:a16="http://schemas.microsoft.com/office/drawing/2014/main" id="{32B0B107-2460-F0A9-497D-6E299BCC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84D92-A13E-4BC8-5DD7-62E99E795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2AF6-C5E6-45E2-9A2B-A982692BB7F1}" type="slidenum">
              <a:rPr lang="en-US" smtClean="0"/>
              <a:t>‹#›</a:t>
            </a:fld>
            <a:endParaRPr lang="en-US"/>
          </a:p>
        </p:txBody>
      </p:sp>
    </p:spTree>
    <p:extLst>
      <p:ext uri="{BB962C8B-B14F-4D97-AF65-F5344CB8AC3E}">
        <p14:creationId xmlns:p14="http://schemas.microsoft.com/office/powerpoint/2010/main" val="3757353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3FFB-B0BD-C359-6323-A5AEF3269BC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REVELATION</a:t>
            </a:r>
          </a:p>
        </p:txBody>
      </p:sp>
      <p:sp>
        <p:nvSpPr>
          <p:cNvPr id="3" name="Subtitle 2">
            <a:extLst>
              <a:ext uri="{FF2B5EF4-FFF2-40B4-BE49-F238E27FC236}">
                <a16:creationId xmlns:a16="http://schemas.microsoft.com/office/drawing/2014/main" id="{2BD468E4-8709-7868-F9F9-2A298786E48E}"/>
              </a:ext>
            </a:extLst>
          </p:cNvPr>
          <p:cNvSpPr>
            <a:spLocks noGrp="1"/>
          </p:cNvSpPr>
          <p:nvPr>
            <p:ph type="subTitle" idx="1"/>
          </p:nvPr>
        </p:nvSpPr>
        <p:spPr/>
        <p:txBody>
          <a:bodyPr>
            <a:normAutofit/>
          </a:bodyPr>
          <a:lstStyle/>
          <a:p>
            <a:r>
              <a:rPr lang="en-US" sz="4000" dirty="0">
                <a:latin typeface="Times New Roman" panose="02020603050405020304" pitchFamily="18" charset="0"/>
                <a:cs typeface="Times New Roman" panose="02020603050405020304" pitchFamily="18" charset="0"/>
              </a:rPr>
              <a:t>The Scroll and the Lamb</a:t>
            </a:r>
          </a:p>
          <a:p>
            <a:r>
              <a:rPr lang="en-US" sz="4000" dirty="0">
                <a:latin typeface="Times New Roman" panose="02020603050405020304" pitchFamily="18" charset="0"/>
                <a:cs typeface="Times New Roman" panose="02020603050405020304" pitchFamily="18" charset="0"/>
              </a:rPr>
              <a:t>Revelation 5:1 to 14</a:t>
            </a:r>
          </a:p>
        </p:txBody>
      </p:sp>
    </p:spTree>
    <p:extLst>
      <p:ext uri="{BB962C8B-B14F-4D97-AF65-F5344CB8AC3E}">
        <p14:creationId xmlns:p14="http://schemas.microsoft.com/office/powerpoint/2010/main" val="179109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2F393-B993-189F-8465-E5A13FC0B9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22C6D-F914-26E7-A1D0-4A839CE5DCCE}"/>
              </a:ext>
            </a:extLst>
          </p:cNvPr>
          <p:cNvSpPr>
            <a:spLocks noGrp="1"/>
          </p:cNvSpPr>
          <p:nvPr>
            <p:ph idx="1"/>
          </p:nvPr>
        </p:nvSpPr>
        <p:spPr>
          <a:xfrm>
            <a:off x="148283" y="1776248"/>
            <a:ext cx="11895436" cy="2648947"/>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At times scrolls were sealed for security purposes.</a:t>
            </a:r>
          </a:p>
          <a:p>
            <a:pPr marL="0" indent="0">
              <a:buNone/>
            </a:pPr>
            <a:r>
              <a:rPr lang="en-US" sz="4000" dirty="0">
                <a:latin typeface="Times New Roman" panose="02020603050405020304" pitchFamily="18" charset="0"/>
                <a:cs typeface="Times New Roman" panose="02020603050405020304" pitchFamily="18" charset="0"/>
              </a:rPr>
              <a:t>A seal ensured the integrity of the scroll and its contents.</a:t>
            </a:r>
          </a:p>
          <a:p>
            <a:pPr marL="0" indent="0">
              <a:buNone/>
            </a:pPr>
            <a:r>
              <a:rPr lang="en-US" sz="4000" dirty="0">
                <a:latin typeface="Times New Roman" panose="02020603050405020304" pitchFamily="18" charset="0"/>
                <a:cs typeface="Times New Roman" panose="02020603050405020304" pitchFamily="18" charset="0"/>
              </a:rPr>
              <a:t>Sometimes with a simple tie, sometimes with a tie AND a wax seal, and sometimes with a band or ribbons with a wax seal securing the outer end of the band or ribbon.</a:t>
            </a:r>
          </a:p>
        </p:txBody>
      </p:sp>
      <p:pic>
        <p:nvPicPr>
          <p:cNvPr id="6" name="Picture 5" descr="A row of wax seals&#10;&#10;AI-generated content may be incorrect.">
            <a:extLst>
              <a:ext uri="{FF2B5EF4-FFF2-40B4-BE49-F238E27FC236}">
                <a16:creationId xmlns:a16="http://schemas.microsoft.com/office/drawing/2014/main" id="{7AA2B476-6C0D-501F-60D2-A93AA9D4A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1" y="4425195"/>
            <a:ext cx="10593278" cy="2333951"/>
          </a:xfrm>
          <a:prstGeom prst="rect">
            <a:avLst/>
          </a:prstGeom>
        </p:spPr>
      </p:pic>
      <p:pic>
        <p:nvPicPr>
          <p:cNvPr id="17" name="Picture 16">
            <a:extLst>
              <a:ext uri="{FF2B5EF4-FFF2-40B4-BE49-F238E27FC236}">
                <a16:creationId xmlns:a16="http://schemas.microsoft.com/office/drawing/2014/main" id="{CE467892-F8EC-17D4-38B0-88BD07777AFF}"/>
              </a:ext>
            </a:extLst>
          </p:cNvPr>
          <p:cNvPicPr>
            <a:picLocks noChangeAspect="1"/>
          </p:cNvPicPr>
          <p:nvPr/>
        </p:nvPicPr>
        <p:blipFill>
          <a:blip r:embed="rId3"/>
          <a:stretch>
            <a:fillRect/>
          </a:stretch>
        </p:blipFill>
        <p:spPr>
          <a:xfrm>
            <a:off x="4424129" y="194877"/>
            <a:ext cx="3343742" cy="1581371"/>
          </a:xfrm>
          <a:prstGeom prst="rect">
            <a:avLst/>
          </a:prstGeom>
        </p:spPr>
      </p:pic>
    </p:spTree>
    <p:extLst>
      <p:ext uri="{BB962C8B-B14F-4D97-AF65-F5344CB8AC3E}">
        <p14:creationId xmlns:p14="http://schemas.microsoft.com/office/powerpoint/2010/main" val="192405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F934-B01B-5A48-A33E-6112AA5386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563C0-579A-FC38-337D-B7098C3166F8}"/>
              </a:ext>
            </a:extLst>
          </p:cNvPr>
          <p:cNvSpPr>
            <a:spLocks noGrp="1"/>
          </p:cNvSpPr>
          <p:nvPr>
            <p:ph idx="1"/>
          </p:nvPr>
        </p:nvSpPr>
        <p:spPr>
          <a:xfrm>
            <a:off x="168167" y="123568"/>
            <a:ext cx="11875552"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The scroll John sees is different from the vast majority of scrolls: it is written on both the front and the back indicating how precious, and expensive, the scroll itself is, AND it is sealed with not one simple seal to secure it but with seven to ensure the integrity of its contents.</a:t>
            </a:r>
          </a:p>
          <a:p>
            <a:pPr marL="0" indent="0">
              <a:buNone/>
            </a:pPr>
            <a:r>
              <a:rPr lang="en-US" sz="4000" dirty="0">
                <a:latin typeface="Times New Roman" panose="02020603050405020304" pitchFamily="18" charset="0"/>
                <a:cs typeface="Times New Roman" panose="02020603050405020304" pitchFamily="18" charset="0"/>
              </a:rPr>
              <a:t>In the presence of a strong angel God is extending this treasured, cherished scroll.</a:t>
            </a:r>
          </a:p>
          <a:p>
            <a:pPr marL="0" indent="0">
              <a:buNone/>
            </a:pPr>
            <a:r>
              <a:rPr lang="en-US" sz="4000" dirty="0">
                <a:latin typeface="Times New Roman" panose="02020603050405020304" pitchFamily="18" charset="0"/>
                <a:cs typeface="Times New Roman" panose="02020603050405020304" pitchFamily="18" charset="0"/>
              </a:rPr>
              <a:t>The word “</a:t>
            </a:r>
            <a:r>
              <a:rPr lang="en-US" sz="4000" dirty="0">
                <a:solidFill>
                  <a:srgbClr val="C00000"/>
                </a:solidFill>
                <a:latin typeface="Times New Roman" panose="02020603050405020304" pitchFamily="18" charset="0"/>
                <a:cs typeface="Times New Roman" panose="02020603050405020304" pitchFamily="18" charset="0"/>
              </a:rPr>
              <a:t>strong</a:t>
            </a:r>
            <a:r>
              <a:rPr lang="en-US" sz="4000" dirty="0">
                <a:latin typeface="Times New Roman" panose="02020603050405020304" pitchFamily="18" charset="0"/>
                <a:cs typeface="Times New Roman" panose="02020603050405020304" pitchFamily="18" charset="0"/>
              </a:rPr>
              <a:t>” is translated almost an equal number of times in the New Testament as “</a:t>
            </a:r>
            <a:r>
              <a:rPr lang="en-US" sz="4000" dirty="0">
                <a:solidFill>
                  <a:srgbClr val="C00000"/>
                </a:solidFill>
                <a:latin typeface="Times New Roman" panose="02020603050405020304" pitchFamily="18" charset="0"/>
                <a:cs typeface="Times New Roman" panose="02020603050405020304" pitchFamily="18" charset="0"/>
              </a:rPr>
              <a:t>mighty</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This “strong” or “mighty angel” is so strong, so mighty that in the midst of all the lightening, the thunder and the praises being given he is heard “</a:t>
            </a:r>
            <a:r>
              <a:rPr lang="en-US" sz="4000" dirty="0">
                <a:solidFill>
                  <a:srgbClr val="C00000"/>
                </a:solidFill>
                <a:latin typeface="Times New Roman" panose="02020603050405020304" pitchFamily="18" charset="0"/>
                <a:cs typeface="Times New Roman" panose="02020603050405020304" pitchFamily="18" charset="0"/>
              </a:rPr>
              <a:t>in heaven</a:t>
            </a:r>
            <a:r>
              <a:rPr lang="en-US" sz="4000" dirty="0">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on the earth</a:t>
            </a:r>
            <a:r>
              <a:rPr lang="en-US" sz="4000" dirty="0">
                <a:latin typeface="Times New Roman" panose="02020603050405020304" pitchFamily="18" charset="0"/>
                <a:cs typeface="Times New Roman" panose="02020603050405020304" pitchFamily="18" charset="0"/>
              </a:rPr>
              <a:t>,” and “</a:t>
            </a:r>
            <a:r>
              <a:rPr lang="en-US" sz="4000" dirty="0">
                <a:solidFill>
                  <a:srgbClr val="C00000"/>
                </a:solidFill>
                <a:latin typeface="Times New Roman" panose="02020603050405020304" pitchFamily="18" charset="0"/>
                <a:cs typeface="Times New Roman" panose="02020603050405020304" pitchFamily="18" charset="0"/>
              </a:rPr>
              <a:t>under the earth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He is powerful and his voice is heard throughout the realm.</a:t>
            </a:r>
          </a:p>
        </p:txBody>
      </p:sp>
    </p:spTree>
    <p:extLst>
      <p:ext uri="{BB962C8B-B14F-4D97-AF65-F5344CB8AC3E}">
        <p14:creationId xmlns:p14="http://schemas.microsoft.com/office/powerpoint/2010/main" val="328756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7941-479F-708B-C73E-C55F3131FE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443D3-1D20-8E74-FDEF-1ABAEF34E985}"/>
              </a:ext>
            </a:extLst>
          </p:cNvPr>
          <p:cNvSpPr>
            <a:spLocks noGrp="1"/>
          </p:cNvSpPr>
          <p:nvPr>
            <p:ph idx="1"/>
          </p:nvPr>
        </p:nvSpPr>
        <p:spPr>
          <a:xfrm>
            <a:off x="157655" y="123568"/>
            <a:ext cx="11886063"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To open the book is to look into it.</a:t>
            </a:r>
          </a:p>
          <a:p>
            <a:pPr marL="0" indent="0">
              <a:buNone/>
            </a:pPr>
            <a:r>
              <a:rPr lang="en-US" sz="4000" dirty="0">
                <a:latin typeface="Times New Roman" panose="02020603050405020304" pitchFamily="18" charset="0"/>
                <a:cs typeface="Times New Roman" panose="02020603050405020304" pitchFamily="18" charset="0"/>
              </a:rPr>
              <a:t>John had already seen the scroll: it was laying on God’s outstretched hand.</a:t>
            </a:r>
          </a:p>
          <a:p>
            <a:pPr marL="0" indent="0">
              <a:buNone/>
            </a:pPr>
            <a:r>
              <a:rPr lang="en-US" sz="4000" dirty="0">
                <a:latin typeface="Times New Roman" panose="02020603050405020304" pitchFamily="18" charset="0"/>
                <a:cs typeface="Times New Roman" panose="02020603050405020304" pitchFamily="18" charset="0"/>
              </a:rPr>
              <a:t>So, to “</a:t>
            </a:r>
            <a:r>
              <a:rPr lang="en-US" sz="4000" dirty="0">
                <a:solidFill>
                  <a:srgbClr val="C00000"/>
                </a:solidFill>
                <a:latin typeface="Times New Roman" panose="02020603050405020304" pitchFamily="18" charset="0"/>
                <a:cs typeface="Times New Roman" panose="02020603050405020304" pitchFamily="18" charset="0"/>
              </a:rPr>
              <a:t>look into it</a:t>
            </a:r>
            <a:r>
              <a:rPr lang="en-US" sz="4000" dirty="0">
                <a:latin typeface="Times New Roman" panose="02020603050405020304" pitchFamily="18" charset="0"/>
                <a:cs typeface="Times New Roman" panose="02020603050405020304" pitchFamily="18" charset="0"/>
              </a:rPr>
              <a:t>” obviously meant more that to merely gaze at it.  To look into it meant to read it, “</a:t>
            </a:r>
            <a:r>
              <a:rPr lang="en-US" sz="4000" dirty="0">
                <a:solidFill>
                  <a:srgbClr val="0070C0"/>
                </a:solidFill>
                <a:latin typeface="Times New Roman" panose="02020603050405020304" pitchFamily="18" charset="0"/>
                <a:cs typeface="Times New Roman" panose="02020603050405020304" pitchFamily="18" charset="0"/>
              </a:rPr>
              <a:t>comprehend it, disclose, and execute its </a:t>
            </a:r>
            <a:r>
              <a:rPr lang="en-US" sz="4000" dirty="0" err="1">
                <a:solidFill>
                  <a:srgbClr val="0070C0"/>
                </a:solidFill>
                <a:latin typeface="Times New Roman" panose="02020603050405020304" pitchFamily="18" charset="0"/>
                <a:cs typeface="Times New Roman" panose="02020603050405020304" pitchFamily="18" charset="0"/>
              </a:rPr>
              <a:t>conents</a:t>
            </a:r>
            <a:r>
              <a:rPr lang="en-US" sz="4000" dirty="0">
                <a:solidFill>
                  <a:srgbClr val="0070C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No one, not the living creatures, the elders, the strong angel, the mighty men of earth, the High Priest, the Roman Emperor, none of the apostles, nor those who had lived and were now dead, i.e. Abraham, Isaac, Jacob, Moses, Joshua, David, etc. – NONE stepped forward because none were worthy in their own right to take the scroll, open it and declare and execute its contents.</a:t>
            </a:r>
          </a:p>
          <a:p>
            <a:pPr marL="0" indent="0">
              <a:buNone/>
            </a:pPr>
            <a:r>
              <a:rPr lang="en-US" sz="4000" dirty="0">
                <a:latin typeface="Times New Roman" panose="02020603050405020304" pitchFamily="18" charset="0"/>
                <a:cs typeface="Times New Roman" panose="02020603050405020304" pitchFamily="18" charset="0"/>
              </a:rPr>
              <a:t>John then began to “</a:t>
            </a:r>
            <a:r>
              <a:rPr lang="en-US" sz="4000" dirty="0">
                <a:solidFill>
                  <a:srgbClr val="C00000"/>
                </a:solidFill>
                <a:latin typeface="Times New Roman" panose="02020603050405020304" pitchFamily="18" charset="0"/>
                <a:cs typeface="Times New Roman" panose="02020603050405020304" pitchFamily="18" charset="0"/>
              </a:rPr>
              <a:t>weep greatly</a:t>
            </a:r>
            <a:r>
              <a:rPr lang="en-US" sz="4000" dirty="0">
                <a:latin typeface="Times New Roman" panose="02020603050405020304" pitchFamily="18" charset="0"/>
                <a:cs typeface="Times New Roman" panose="02020603050405020304" pitchFamily="18" charset="0"/>
              </a:rPr>
              <a:t>” because no one was found who was “</a:t>
            </a:r>
            <a:r>
              <a:rPr lang="en-US" sz="4000" dirty="0">
                <a:solidFill>
                  <a:srgbClr val="C00000"/>
                </a:solidFill>
                <a:latin typeface="Times New Roman" panose="02020603050405020304" pitchFamily="18" charset="0"/>
                <a:cs typeface="Times New Roman" panose="02020603050405020304" pitchFamily="18" charset="0"/>
              </a:rPr>
              <a:t>worthy to open the scroll and break its seals.</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227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6F78-0753-BDC8-215D-A4F31FFD27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B591D-248E-2979-2007-3BBE51B0A29E}"/>
              </a:ext>
            </a:extLst>
          </p:cNvPr>
          <p:cNvSpPr>
            <a:spLocks noGrp="1"/>
          </p:cNvSpPr>
          <p:nvPr>
            <p:ph idx="1"/>
          </p:nvPr>
        </p:nvSpPr>
        <p:spPr>
          <a:xfrm>
            <a:off x="168167" y="123568"/>
            <a:ext cx="11875552" cy="6635578"/>
          </a:xfrm>
        </p:spPr>
        <p:txBody>
          <a:bodyPr anchor="ct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To “</a:t>
            </a:r>
            <a:r>
              <a:rPr lang="en-US" sz="4000" dirty="0">
                <a:solidFill>
                  <a:srgbClr val="C00000"/>
                </a:solidFill>
                <a:latin typeface="Times New Roman" panose="02020603050405020304" pitchFamily="18" charset="0"/>
                <a:cs typeface="Times New Roman" panose="02020603050405020304" pitchFamily="18" charset="0"/>
              </a:rPr>
              <a:t>open the book</a:t>
            </a:r>
            <a:r>
              <a:rPr lang="en-US" sz="4000" dirty="0">
                <a:latin typeface="Times New Roman" panose="02020603050405020304" pitchFamily="18" charset="0"/>
                <a:cs typeface="Times New Roman" panose="02020603050405020304" pitchFamily="18" charset="0"/>
              </a:rPr>
              <a:t>” one must first “</a:t>
            </a:r>
            <a:r>
              <a:rPr lang="en-US" sz="4000" dirty="0">
                <a:solidFill>
                  <a:srgbClr val="C00000"/>
                </a:solidFill>
                <a:latin typeface="Times New Roman" panose="02020603050405020304" pitchFamily="18" charset="0"/>
                <a:cs typeface="Times New Roman" panose="02020603050405020304" pitchFamily="18" charset="0"/>
              </a:rPr>
              <a:t>break its seals</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These two phrases are saying the same thing and thus emphasizing the worthiness of the one who is to open the book, i.e. break the seals and then unroll the scroll.</a:t>
            </a:r>
          </a:p>
          <a:p>
            <a:pPr marL="0" indent="0">
              <a:buNone/>
            </a:pPr>
            <a:r>
              <a:rPr lang="en-US" sz="4000" dirty="0">
                <a:latin typeface="Times New Roman" panose="02020603050405020304" pitchFamily="18" charset="0"/>
                <a:cs typeface="Times New Roman" panose="02020603050405020304" pitchFamily="18" charset="0"/>
              </a:rPr>
              <a:t>NO ONE is found, as the question is posed at first.</a:t>
            </a:r>
          </a:p>
          <a:p>
            <a:pPr marL="0" indent="0">
              <a:buNone/>
            </a:pPr>
            <a:r>
              <a:rPr lang="en-US" sz="4000" dirty="0">
                <a:latin typeface="Times New Roman" panose="02020603050405020304" pitchFamily="18" charset="0"/>
                <a:cs typeface="Times New Roman" panose="02020603050405020304" pitchFamily="18" charset="0"/>
              </a:rPr>
              <a:t>No one </a:t>
            </a:r>
            <a:r>
              <a:rPr lang="en-US" sz="4000" dirty="0">
                <a:solidFill>
                  <a:srgbClr val="C00000"/>
                </a:solidFill>
                <a:latin typeface="Times New Roman" panose="02020603050405020304" pitchFamily="18" charset="0"/>
                <a:cs typeface="Times New Roman" panose="02020603050405020304" pitchFamily="18" charset="0"/>
              </a:rPr>
              <a:t>in heaven, … earth, … under the earth</a:t>
            </a:r>
            <a:r>
              <a:rPr lang="en-US" sz="4000" dirty="0">
                <a:latin typeface="Times New Roman" panose="02020603050405020304" pitchFamily="18" charset="0"/>
                <a:cs typeface="Times New Roman" panose="02020603050405020304" pitchFamily="18" charset="0"/>
              </a:rPr>
              <a:t> is found: a phrase found only five times in Scripture.</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Exodus 20:4</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You shall not make for yourself an idol, or any likeness of what is in heaven above or on the earth beneath or in the water under the earth.</a:t>
            </a:r>
            <a:r>
              <a:rPr lang="en-US" sz="4000" dirty="0">
                <a:latin typeface="Times New Roman" panose="02020603050405020304" pitchFamily="18" charset="0"/>
                <a:cs typeface="Times New Roman" panose="02020603050405020304" pitchFamily="18" charset="0"/>
              </a:rPr>
              <a:t> Repeated in </a:t>
            </a:r>
            <a:r>
              <a:rPr lang="en-US" sz="4000" b="1" dirty="0">
                <a:solidFill>
                  <a:srgbClr val="C00000"/>
                </a:solidFill>
                <a:latin typeface="Times New Roman" panose="02020603050405020304" pitchFamily="18" charset="0"/>
                <a:cs typeface="Times New Roman" panose="02020603050405020304" pitchFamily="18" charset="0"/>
              </a:rPr>
              <a:t>Deuteronomy 5:8</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Philippians 2:10</a:t>
            </a:r>
            <a:r>
              <a:rPr lang="en-US" sz="4000" dirty="0">
                <a:latin typeface="Times New Roman" panose="02020603050405020304" pitchFamily="18" charset="0"/>
                <a:cs typeface="Times New Roman" panose="02020603050405020304" pitchFamily="18" charset="0"/>
              </a:rPr>
              <a:t> – … </a:t>
            </a:r>
            <a:r>
              <a:rPr lang="en-US" sz="4000" dirty="0">
                <a:solidFill>
                  <a:srgbClr val="C00000"/>
                </a:solidFill>
                <a:latin typeface="Times New Roman" panose="02020603050405020304" pitchFamily="18" charset="0"/>
                <a:cs typeface="Times New Roman" panose="02020603050405020304" pitchFamily="18" charset="0"/>
              </a:rPr>
              <a:t>that at the name of Jesus EVERY KNEE SHOULD BOW, of those who are in heaven, and on earth, and under the earth</a:t>
            </a:r>
            <a:r>
              <a:rPr lang="en-US" sz="4000" dirty="0">
                <a:latin typeface="Times New Roman" panose="02020603050405020304" pitchFamily="18" charset="0"/>
                <a:cs typeface="Times New Roman" panose="02020603050405020304" pitchFamily="18" charset="0"/>
              </a:rPr>
              <a:t> …</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5:13</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And every created thing which is in heaven and on the earth and under the earth and on the sea, and all things in them, I heard saying, “To Him who sits on the throne, and to the Lamb, be blessing and honor and glory and dominion forever and ever.”</a:t>
            </a:r>
          </a:p>
        </p:txBody>
      </p:sp>
    </p:spTree>
    <p:extLst>
      <p:ext uri="{BB962C8B-B14F-4D97-AF65-F5344CB8AC3E}">
        <p14:creationId xmlns:p14="http://schemas.microsoft.com/office/powerpoint/2010/main" val="96837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773D-2C66-3502-F55A-375714D011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02A26-B869-3F20-0E01-0C6AAC10D53E}"/>
              </a:ext>
            </a:extLst>
          </p:cNvPr>
          <p:cNvSpPr>
            <a:spLocks noGrp="1"/>
          </p:cNvSpPr>
          <p:nvPr>
            <p:ph idx="1"/>
          </p:nvPr>
        </p:nvSpPr>
        <p:spPr>
          <a:xfrm>
            <a:off x="157655" y="123568"/>
            <a:ext cx="11886063"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The question that booms to the entire realm is, “</a:t>
            </a:r>
            <a:r>
              <a:rPr lang="en-US" sz="4000" dirty="0">
                <a:solidFill>
                  <a:srgbClr val="C00000"/>
                </a:solidFill>
                <a:latin typeface="Times New Roman" panose="02020603050405020304" pitchFamily="18" charset="0"/>
                <a:cs typeface="Times New Roman" panose="02020603050405020304" pitchFamily="18" charset="0"/>
              </a:rPr>
              <a:t>Who is worthy to open the book and to break its seals?</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WHO IS WORTHY</a:t>
            </a:r>
            <a:r>
              <a:rPr lang="en-US" sz="4000" dirty="0">
                <a:latin typeface="Times New Roman" panose="02020603050405020304" pitchFamily="18" charset="0"/>
                <a:cs typeface="Times New Roman" panose="02020603050405020304" pitchFamily="18" charset="0"/>
              </a:rPr>
              <a:t>?” has nothing to do with strength, might, or power: it points to the one who is deserving, who is morally pure and just.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Psalms 40:6-8</a:t>
            </a:r>
          </a:p>
          <a:p>
            <a:pPr marL="0" indent="0">
              <a:spcBef>
                <a:spcPts val="0"/>
              </a:spcBef>
              <a:buNone/>
            </a:pPr>
            <a:r>
              <a:rPr lang="en-US" sz="4000" dirty="0">
                <a:solidFill>
                  <a:srgbClr val="C00000"/>
                </a:solidFill>
                <a:latin typeface="Times New Roman" panose="02020603050405020304" pitchFamily="18" charset="0"/>
                <a:cs typeface="Times New Roman" panose="02020603050405020304" pitchFamily="18" charset="0"/>
              </a:rPr>
              <a:t>Sacrifice and meal offering Thou hast not desired; My ears Thou hast opened; Burnt offering and sin offering Thou hast not required. Then I said, “Behold, I come; In the scroll of the book it is written of me; I delight to do Thy will, O my God; Thy Law is within my heart.”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John 4:34</a:t>
            </a:r>
            <a:r>
              <a:rPr lang="en-US" sz="4000" dirty="0">
                <a:solidFill>
                  <a:srgbClr val="C00000"/>
                </a:solidFill>
                <a:latin typeface="Times New Roman" panose="02020603050405020304" pitchFamily="18" charset="0"/>
                <a:cs typeface="Times New Roman" panose="02020603050405020304" pitchFamily="18" charset="0"/>
              </a:rPr>
              <a:t> – Jesus said to them, “My food is to do the will of Him who sent Me, and to accomplish His work.”</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John 6:38</a:t>
            </a:r>
            <a:r>
              <a:rPr lang="en-US" sz="4000" dirty="0">
                <a:solidFill>
                  <a:srgbClr val="C00000"/>
                </a:solidFill>
                <a:latin typeface="Times New Roman" panose="02020603050405020304" pitchFamily="18" charset="0"/>
                <a:cs typeface="Times New Roman" panose="02020603050405020304" pitchFamily="18" charset="0"/>
              </a:rPr>
              <a:t> – For I have come down from heaven, not to do My own will, but the will of Him who sent Me.</a:t>
            </a:r>
          </a:p>
        </p:txBody>
      </p:sp>
    </p:spTree>
    <p:extLst>
      <p:ext uri="{BB962C8B-B14F-4D97-AF65-F5344CB8AC3E}">
        <p14:creationId xmlns:p14="http://schemas.microsoft.com/office/powerpoint/2010/main" val="288252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25397-05D3-28A0-B735-820EE85A1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21869-4DFE-785E-07F8-A383FAB95CE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 KNOW A GUY!”</a:t>
            </a:r>
          </a:p>
        </p:txBody>
      </p:sp>
      <p:sp>
        <p:nvSpPr>
          <p:cNvPr id="3" name="Content Placeholder 2">
            <a:extLst>
              <a:ext uri="{FF2B5EF4-FFF2-40B4-BE49-F238E27FC236}">
                <a16:creationId xmlns:a16="http://schemas.microsoft.com/office/drawing/2014/main" id="{455ACC13-EA69-A030-15C2-1BB59D9D9E69}"/>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One of the elders, while not able to open the scroll himself directs John’s attention to a new vision and explains the One who is able to open the scroll.</a:t>
            </a:r>
          </a:p>
          <a:p>
            <a:pPr marL="0" indent="0">
              <a:buNone/>
            </a:pPr>
            <a:r>
              <a:rPr lang="en-US" sz="4000" dirty="0">
                <a:latin typeface="Times New Roman" panose="02020603050405020304" pitchFamily="18" charset="0"/>
                <a:cs typeface="Times New Roman" panose="02020603050405020304" pitchFamily="18" charset="0"/>
              </a:rPr>
              <a:t>That one is:</a:t>
            </a:r>
          </a:p>
          <a:p>
            <a:r>
              <a:rPr lang="en-US" sz="4000" dirty="0">
                <a:latin typeface="Times New Roman" panose="02020603050405020304" pitchFamily="18" charset="0"/>
                <a:cs typeface="Times New Roman" panose="02020603050405020304" pitchFamily="18" charset="0"/>
              </a:rPr>
              <a:t>the Lion from the tribe of Judah – this goes back to Genesis 49:9 and the blessing Israel (Jacob) gave to his sons;</a:t>
            </a:r>
          </a:p>
          <a:p>
            <a:r>
              <a:rPr lang="en-US" sz="4000" dirty="0">
                <a:latin typeface="Times New Roman" panose="02020603050405020304" pitchFamily="18" charset="0"/>
                <a:cs typeface="Times New Roman" panose="02020603050405020304" pitchFamily="18" charset="0"/>
              </a:rPr>
              <a:t>the Root of David – this takes us back to the promise given unconditionally to David in </a:t>
            </a:r>
            <a:r>
              <a:rPr lang="en-US" sz="4000" b="1" dirty="0">
                <a:solidFill>
                  <a:srgbClr val="C00000"/>
                </a:solidFill>
                <a:latin typeface="Times New Roman" panose="02020603050405020304" pitchFamily="18" charset="0"/>
                <a:cs typeface="Times New Roman" panose="02020603050405020304" pitchFamily="18" charset="0"/>
              </a:rPr>
              <a:t>II Samuel 8:7 to 18</a:t>
            </a:r>
            <a:r>
              <a:rPr lang="en-US" sz="4000" dirty="0">
                <a:latin typeface="Times New Roman" panose="02020603050405020304" pitchFamily="18" charset="0"/>
                <a:cs typeface="Times New Roman" panose="02020603050405020304" pitchFamily="18" charset="0"/>
              </a:rPr>
              <a:t>; David was from Jesse (</a:t>
            </a:r>
            <a:r>
              <a:rPr lang="en-US" sz="4000" b="1" dirty="0">
                <a:solidFill>
                  <a:srgbClr val="C00000"/>
                </a:solidFill>
                <a:latin typeface="Times New Roman" panose="02020603050405020304" pitchFamily="18" charset="0"/>
                <a:cs typeface="Times New Roman" panose="02020603050405020304" pitchFamily="18" charset="0"/>
              </a:rPr>
              <a:t>Isahiah 11:1 to 10</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Isaiah 53:1 to 3</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027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C81B-DF5B-9189-E201-FDC2DF993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6CEB1-5034-5CBB-6C5E-26128792F50D}"/>
              </a:ext>
            </a:extLst>
          </p:cNvPr>
          <p:cNvSpPr>
            <a:spLocks noGrp="1"/>
          </p:cNvSpPr>
          <p:nvPr>
            <p:ph type="title"/>
          </p:nvPr>
        </p:nvSpPr>
        <p:spPr>
          <a:xfrm>
            <a:off x="148282" y="74141"/>
            <a:ext cx="1149177" cy="6685005"/>
          </a:xfrm>
        </p:spPr>
        <p:txBody>
          <a:bodyPr vert="vert270">
            <a:normAutofit fontScale="90000"/>
          </a:bodyPr>
          <a:lstStyle/>
          <a:p>
            <a:pPr algn="ct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the Lion … the Root … has overcome!</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F9D1F97-32DA-ADA2-CE9F-74F9C61A0AB1}"/>
              </a:ext>
            </a:extLst>
          </p:cNvPr>
          <p:cNvSpPr>
            <a:spLocks noGrp="1"/>
          </p:cNvSpPr>
          <p:nvPr>
            <p:ph idx="1"/>
          </p:nvPr>
        </p:nvSpPr>
        <p:spPr>
          <a:xfrm>
            <a:off x="1297459" y="123568"/>
            <a:ext cx="10746259" cy="6635578"/>
          </a:xfrm>
        </p:spPr>
        <p:txBody>
          <a:bodyPr anchor="ctr">
            <a:noAutofit/>
          </a:bodyPr>
          <a:lstStyle/>
          <a:p>
            <a:pPr marL="0" indent="0">
              <a:lnSpc>
                <a:spcPct val="100000"/>
              </a:lnSpc>
              <a:buNone/>
            </a:pPr>
            <a:r>
              <a:rPr lang="en-US" sz="2600" b="1" dirty="0">
                <a:solidFill>
                  <a:srgbClr val="C00000"/>
                </a:solidFill>
                <a:latin typeface="Times New Roman" panose="02020603050405020304" pitchFamily="18" charset="0"/>
                <a:cs typeface="Times New Roman" panose="02020603050405020304" pitchFamily="18" charset="0"/>
              </a:rPr>
              <a:t>Hebrews 4:15</a:t>
            </a:r>
          </a:p>
          <a:p>
            <a:pPr marL="0" indent="0">
              <a:lnSpc>
                <a:spcPct val="100000"/>
              </a:lnSpc>
              <a:spcBef>
                <a:spcPts val="0"/>
              </a:spcBef>
              <a:buNone/>
            </a:pPr>
            <a:r>
              <a:rPr lang="en-US" sz="2600" dirty="0">
                <a:solidFill>
                  <a:srgbClr val="C00000"/>
                </a:solidFill>
                <a:latin typeface="Times New Roman" panose="02020603050405020304" pitchFamily="18" charset="0"/>
                <a:cs typeface="Times New Roman" panose="02020603050405020304" pitchFamily="18" charset="0"/>
              </a:rPr>
              <a:t>For we do not have a high priest who cannot sympathize with our weaknesses, but </a:t>
            </a:r>
            <a:r>
              <a:rPr lang="en-US" sz="2600" u="sng" dirty="0">
                <a:solidFill>
                  <a:srgbClr val="C00000"/>
                </a:solidFill>
                <a:latin typeface="Times New Roman" panose="02020603050405020304" pitchFamily="18" charset="0"/>
                <a:cs typeface="Times New Roman" panose="02020603050405020304" pitchFamily="18" charset="0"/>
              </a:rPr>
              <a:t>One who has been tempted in all things</a:t>
            </a:r>
            <a:r>
              <a:rPr lang="en-US" sz="2600" dirty="0">
                <a:solidFill>
                  <a:srgbClr val="C00000"/>
                </a:solidFill>
                <a:latin typeface="Times New Roman" panose="02020603050405020304" pitchFamily="18" charset="0"/>
                <a:cs typeface="Times New Roman" panose="02020603050405020304" pitchFamily="18" charset="0"/>
              </a:rPr>
              <a:t> as we are, </a:t>
            </a:r>
            <a:r>
              <a:rPr lang="en-US" sz="2600" u="sng" dirty="0">
                <a:solidFill>
                  <a:srgbClr val="C00000"/>
                </a:solidFill>
                <a:latin typeface="Times New Roman" panose="02020603050405020304" pitchFamily="18" charset="0"/>
                <a:cs typeface="Times New Roman" panose="02020603050405020304" pitchFamily="18" charset="0"/>
              </a:rPr>
              <a:t>yet without sin</a:t>
            </a:r>
            <a:r>
              <a:rPr lang="en-US" sz="2600" dirty="0">
                <a:solidFill>
                  <a:srgbClr val="C00000"/>
                </a:solidFill>
                <a:latin typeface="Times New Roman" panose="02020603050405020304" pitchFamily="18" charset="0"/>
                <a:cs typeface="Times New Roman" panose="02020603050405020304" pitchFamily="18" charset="0"/>
              </a:rPr>
              <a:t>.</a:t>
            </a:r>
            <a:endParaRPr lang="en-US" sz="2600" b="1" dirty="0">
              <a:solidFill>
                <a:srgbClr val="C00000"/>
              </a:solidFill>
              <a:latin typeface="Times New Roman" panose="02020603050405020304" pitchFamily="18" charset="0"/>
              <a:cs typeface="Times New Roman" panose="02020603050405020304" pitchFamily="18" charset="0"/>
            </a:endParaRPr>
          </a:p>
          <a:p>
            <a:pPr marL="0" indent="0">
              <a:lnSpc>
                <a:spcPct val="120000"/>
              </a:lnSpc>
              <a:buNone/>
            </a:pPr>
            <a:r>
              <a:rPr lang="en-US" sz="2600" b="1" dirty="0">
                <a:solidFill>
                  <a:srgbClr val="C00000"/>
                </a:solidFill>
                <a:latin typeface="Times New Roman" panose="02020603050405020304" pitchFamily="18" charset="0"/>
                <a:cs typeface="Times New Roman" panose="02020603050405020304" pitchFamily="18" charset="0"/>
              </a:rPr>
              <a:t>Philippians 2:5 to 11</a:t>
            </a:r>
          </a:p>
          <a:p>
            <a:pPr marL="0" indent="0">
              <a:lnSpc>
                <a:spcPct val="120000"/>
              </a:lnSpc>
              <a:spcBef>
                <a:spcPts val="0"/>
              </a:spcBef>
              <a:buNone/>
            </a:pPr>
            <a:r>
              <a:rPr lang="en-US" sz="2600" dirty="0">
                <a:solidFill>
                  <a:srgbClr val="C00000"/>
                </a:solidFill>
                <a:latin typeface="Times New Roman" panose="02020603050405020304" pitchFamily="18" charset="0"/>
                <a:cs typeface="Times New Roman" panose="02020603050405020304" pitchFamily="18" charset="0"/>
              </a:rPr>
              <a:t>Have this attitude in yourselves which was also in Christ Jesus, who, although He existed in the form of God, did not regard equality with God a thing to be grasped, but emptied Himself, taking the form of a bond-servant, and being made in the likeness of men. And being found in appearance as a man, He humbled Himself by </a:t>
            </a:r>
            <a:r>
              <a:rPr lang="en-US" sz="2600" u="sng" dirty="0">
                <a:solidFill>
                  <a:srgbClr val="C00000"/>
                </a:solidFill>
                <a:latin typeface="Times New Roman" panose="02020603050405020304" pitchFamily="18" charset="0"/>
                <a:cs typeface="Times New Roman" panose="02020603050405020304" pitchFamily="18" charset="0"/>
              </a:rPr>
              <a:t>becoming obedient to the point of death, even death on a cross</a:t>
            </a:r>
            <a:r>
              <a:rPr lang="en-US" sz="2600" dirty="0">
                <a:solidFill>
                  <a:srgbClr val="C00000"/>
                </a:solidFill>
                <a:latin typeface="Times New Roman" panose="02020603050405020304" pitchFamily="18" charset="0"/>
                <a:cs typeface="Times New Roman" panose="02020603050405020304" pitchFamily="18" charset="0"/>
              </a:rPr>
              <a:t>. </a:t>
            </a:r>
            <a:r>
              <a:rPr lang="en-US" sz="2600" b="1" dirty="0">
                <a:solidFill>
                  <a:srgbClr val="C00000"/>
                </a:solidFill>
                <a:latin typeface="Times New Roman" panose="02020603050405020304" pitchFamily="18" charset="0"/>
                <a:cs typeface="Times New Roman" panose="02020603050405020304" pitchFamily="18" charset="0"/>
              </a:rPr>
              <a:t>Therefore</a:t>
            </a:r>
            <a:r>
              <a:rPr lang="en-US" sz="2600" dirty="0">
                <a:solidFill>
                  <a:srgbClr val="C00000"/>
                </a:solidFill>
                <a:latin typeface="Times New Roman" panose="02020603050405020304" pitchFamily="18" charset="0"/>
                <a:cs typeface="Times New Roman" panose="02020603050405020304" pitchFamily="18" charset="0"/>
              </a:rPr>
              <a:t> also God highly exalted Him, and bestowed on Him the name which is above every name, that at the name of Jesus EVERY KNEE SHOULD BOW, of those who are in heaven, and on earth, and under the earth, and that every tongue should confess that Jesus Christ is Lord, to the glory of God the Father.</a:t>
            </a:r>
          </a:p>
        </p:txBody>
      </p:sp>
    </p:spTree>
    <p:extLst>
      <p:ext uri="{BB962C8B-B14F-4D97-AF65-F5344CB8AC3E}">
        <p14:creationId xmlns:p14="http://schemas.microsoft.com/office/powerpoint/2010/main" val="174002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8AD2-C46F-0733-8162-80A8F2DC48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3D5C43-53D0-3714-47F7-E5DCAD6D7CAC}"/>
              </a:ext>
            </a:extLst>
          </p:cNvPr>
          <p:cNvSpPr>
            <a:spLocks noGrp="1"/>
          </p:cNvSpPr>
          <p:nvPr>
            <p:ph idx="1"/>
          </p:nvPr>
        </p:nvSpPr>
        <p:spPr>
          <a:xfrm>
            <a:off x="147145" y="123568"/>
            <a:ext cx="11896573"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As the elder is explaining and indicating the ONE worthy to open the scroll a figure appears between the four creatures and the elders: not a Lion, not a root but a Lamb who appears to have been slain.</a:t>
            </a:r>
          </a:p>
          <a:p>
            <a:pPr marL="0" indent="0">
              <a:buNone/>
            </a:pPr>
            <a:r>
              <a:rPr lang="en-US" sz="4000" dirty="0">
                <a:latin typeface="Times New Roman" panose="02020603050405020304" pitchFamily="18" charset="0"/>
                <a:cs typeface="Times New Roman" panose="02020603050405020304" pitchFamily="18" charset="0"/>
              </a:rPr>
              <a:t>The Lamb, of course is Jesus.</a:t>
            </a:r>
          </a:p>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as if slain</a:t>
            </a:r>
            <a:r>
              <a:rPr lang="en-US" sz="4000" dirty="0">
                <a:latin typeface="Times New Roman" panose="02020603050405020304" pitchFamily="18" charset="0"/>
                <a:cs typeface="Times New Roman" panose="02020603050405020304" pitchFamily="18" charset="0"/>
              </a:rPr>
              <a:t>” does not question whether or not the lamb was slain, it means the lamb looked like in His appearance a lamb that had been slain.</a:t>
            </a:r>
          </a:p>
          <a:p>
            <a:pPr marL="0" indent="0">
              <a:buNone/>
            </a:pPr>
            <a:r>
              <a:rPr lang="en-US" sz="4000" dirty="0">
                <a:latin typeface="Times New Roman" panose="02020603050405020304" pitchFamily="18" charset="0"/>
                <a:cs typeface="Times New Roman" panose="02020603050405020304" pitchFamily="18" charset="0"/>
              </a:rPr>
              <a:t>The idea here is that by all rights and human logic the lamb should be dead, yet here He is alive, well and coming forth to take the scroll and look at its contents!</a:t>
            </a:r>
          </a:p>
          <a:p>
            <a:pPr marL="0" indent="0">
              <a:buNone/>
            </a:pPr>
            <a:r>
              <a:rPr lang="en-US" sz="4000" dirty="0">
                <a:latin typeface="Times New Roman" panose="02020603050405020304" pitchFamily="18" charset="0"/>
                <a:cs typeface="Times New Roman" panose="02020603050405020304" pitchFamily="18" charset="0"/>
              </a:rPr>
              <a:t>Roper expounds on this vision, </a:t>
            </a:r>
            <a:r>
              <a:rPr lang="en-US" sz="4000" dirty="0">
                <a:solidFill>
                  <a:srgbClr val="7030A0"/>
                </a:solidFill>
                <a:latin typeface="Times New Roman" panose="02020603050405020304" pitchFamily="18" charset="0"/>
                <a:cs typeface="Times New Roman" panose="02020603050405020304" pitchFamily="18" charset="0"/>
              </a:rPr>
              <a:t>“… visualize a lamb ....  Then imagine that lamb with its throat cut, “with the gapping wound still open and unhealed,” it fleece stained red with its own blood.</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53819-5352-03A4-9C53-6E56355C0E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DB08F-BCD6-FEAF-34F2-1E97D5E5B1D2}"/>
              </a:ext>
            </a:extLst>
          </p:cNvPr>
          <p:cNvSpPr>
            <a:spLocks noGrp="1"/>
          </p:cNvSpPr>
          <p:nvPr>
            <p:ph idx="1"/>
          </p:nvPr>
        </p:nvSpPr>
        <p:spPr>
          <a:xfrm>
            <a:off x="157655" y="123568"/>
            <a:ext cx="11886063"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The Lamb is different from normal Lambs because it has seven horns and seven eyes.</a:t>
            </a:r>
          </a:p>
          <a:p>
            <a:pPr marL="0" indent="0">
              <a:buNone/>
            </a:pPr>
            <a:r>
              <a:rPr lang="en-US" sz="4000" dirty="0">
                <a:latin typeface="Times New Roman" panose="02020603050405020304" pitchFamily="18" charset="0"/>
                <a:cs typeface="Times New Roman" panose="02020603050405020304" pitchFamily="18" charset="0"/>
              </a:rPr>
              <a:t>Horns signify power and might, </a:t>
            </a:r>
            <a:r>
              <a:rPr lang="en-US" sz="4000" b="1" dirty="0">
                <a:solidFill>
                  <a:srgbClr val="C00000"/>
                </a:solidFill>
                <a:latin typeface="Times New Roman" panose="02020603050405020304" pitchFamily="18" charset="0"/>
                <a:cs typeface="Times New Roman" panose="02020603050405020304" pitchFamily="18" charset="0"/>
              </a:rPr>
              <a:t>I Samuel 2:10</a:t>
            </a:r>
            <a:r>
              <a:rPr lang="en-US" sz="4000" dirty="0">
                <a:latin typeface="Times New Roman" panose="02020603050405020304" pitchFamily="18" charset="0"/>
                <a:cs typeface="Times New Roman" panose="02020603050405020304" pitchFamily="18" charset="0"/>
              </a:rPr>
              <a:t>.  This Lamb has seven horns indicating the omnipotence – the perfect might, the perfect, complete power.</a:t>
            </a:r>
          </a:p>
          <a:p>
            <a:pPr marL="0" indent="0">
              <a:buNone/>
            </a:pPr>
            <a:r>
              <a:rPr lang="en-US" sz="4000" dirty="0">
                <a:latin typeface="Times New Roman" panose="02020603050405020304" pitchFamily="18" charset="0"/>
                <a:cs typeface="Times New Roman" panose="02020603050405020304" pitchFamily="18" charset="0"/>
              </a:rPr>
              <a:t>The lamb also had seven eyes indicating His omniscience which comes from “</a:t>
            </a:r>
            <a:r>
              <a:rPr lang="en-US" sz="4000" dirty="0">
                <a:solidFill>
                  <a:srgbClr val="C00000"/>
                </a:solidFill>
                <a:latin typeface="Times New Roman" panose="02020603050405020304" pitchFamily="18" charset="0"/>
                <a:cs typeface="Times New Roman" panose="02020603050405020304" pitchFamily="18" charset="0"/>
              </a:rPr>
              <a:t>the seven spirits of God</a:t>
            </a:r>
            <a:r>
              <a:rPr lang="en-US" sz="4000" dirty="0">
                <a:latin typeface="Times New Roman" panose="02020603050405020304" pitchFamily="18" charset="0"/>
                <a:cs typeface="Times New Roman" panose="02020603050405020304" pitchFamily="18" charset="0"/>
              </a:rPr>
              <a:t>”, the Holy Spirit.</a:t>
            </a:r>
          </a:p>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For the eyes of the LORD move to and </a:t>
            </a:r>
            <a:r>
              <a:rPr lang="en-US" sz="4000" dirty="0" err="1">
                <a:solidFill>
                  <a:srgbClr val="C00000"/>
                </a:solidFill>
                <a:latin typeface="Times New Roman" panose="02020603050405020304" pitchFamily="18" charset="0"/>
                <a:cs typeface="Times New Roman" panose="02020603050405020304" pitchFamily="18" charset="0"/>
              </a:rPr>
              <a:t>fro</a:t>
            </a:r>
            <a:r>
              <a:rPr lang="en-US" sz="4000" dirty="0">
                <a:solidFill>
                  <a:srgbClr val="C00000"/>
                </a:solidFill>
                <a:latin typeface="Times New Roman" panose="02020603050405020304" pitchFamily="18" charset="0"/>
                <a:cs typeface="Times New Roman" panose="02020603050405020304" pitchFamily="18" charset="0"/>
              </a:rPr>
              <a:t> throughout the earth that He may strongly support those whose heart is completely His. You have acted foolishly in this. Indeed, from now on you will surely have wars.</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2 Chronicles 16:9</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While Jesus was on earth He had, “</a:t>
            </a:r>
            <a:r>
              <a:rPr lang="en-US" sz="4000" dirty="0">
                <a:solidFill>
                  <a:srgbClr val="C00000"/>
                </a:solidFill>
                <a:latin typeface="Times New Roman" panose="02020603050405020304" pitchFamily="18" charset="0"/>
                <a:cs typeface="Times New Roman" panose="02020603050405020304" pitchFamily="18" charset="0"/>
              </a:rPr>
              <a:t>the Spirit without measure</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John 3:34</a:t>
            </a:r>
            <a:r>
              <a:rPr lang="en-US" sz="4000" dirty="0">
                <a:latin typeface="Times New Roman" panose="02020603050405020304" pitchFamily="18" charset="0"/>
                <a:cs typeface="Times New Roman" panose="02020603050405020304" pitchFamily="18" charset="0"/>
              </a:rPr>
              <a:t>) and the Holy Spirit is identified by inspiration as, “</a:t>
            </a:r>
            <a:r>
              <a:rPr lang="en-US" sz="4000" dirty="0">
                <a:solidFill>
                  <a:srgbClr val="C00000"/>
                </a:solidFill>
                <a:latin typeface="Times New Roman" panose="02020603050405020304" pitchFamily="18" charset="0"/>
                <a:cs typeface="Times New Roman" panose="02020603050405020304" pitchFamily="18" charset="0"/>
              </a:rPr>
              <a:t>the Spirit of Jesus Christ</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Philippians 1:19</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Jesus, of course, had promised to send the Holy Spirit on several occasions.</a:t>
            </a:r>
          </a:p>
        </p:txBody>
      </p:sp>
    </p:spTree>
    <p:extLst>
      <p:ext uri="{BB962C8B-B14F-4D97-AF65-F5344CB8AC3E}">
        <p14:creationId xmlns:p14="http://schemas.microsoft.com/office/powerpoint/2010/main" val="295767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63744-E4D3-96DE-99C0-852B2B82B4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95FB3-1BD1-E10E-D3AB-6441CE6B53BC}"/>
              </a:ext>
            </a:extLst>
          </p:cNvPr>
          <p:cNvSpPr>
            <a:spLocks noGrp="1"/>
          </p:cNvSpPr>
          <p:nvPr>
            <p:ph idx="1"/>
          </p:nvPr>
        </p:nvSpPr>
        <p:spPr>
          <a:xfrm>
            <a:off x="157655" y="123568"/>
            <a:ext cx="11886063" cy="6635578"/>
          </a:xfrm>
        </p:spPr>
        <p:txBody>
          <a:bodyPr anchor="ct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Jesus appointed the twelve specifically to “</a:t>
            </a:r>
            <a:r>
              <a:rPr lang="en-US" sz="4000" dirty="0">
                <a:solidFill>
                  <a:srgbClr val="C00000"/>
                </a:solidFill>
                <a:latin typeface="Times New Roman" panose="02020603050405020304" pitchFamily="18" charset="0"/>
                <a:cs typeface="Times New Roman" panose="02020603050405020304" pitchFamily="18" charset="0"/>
              </a:rPr>
              <a:t>send them out to preach</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Mark 3:14</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His final earthly instruction was, “</a:t>
            </a:r>
            <a:r>
              <a:rPr lang="en-US" sz="4000" dirty="0">
                <a:solidFill>
                  <a:srgbClr val="C00000"/>
                </a:solidFill>
                <a:latin typeface="Times New Roman" panose="02020603050405020304" pitchFamily="18" charset="0"/>
                <a:cs typeface="Times New Roman" panose="02020603050405020304" pitchFamily="18" charset="0"/>
              </a:rPr>
              <a:t>Go therefore and make disciples of all the nations</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Matthew 28:19</a:t>
            </a:r>
            <a:r>
              <a:rPr lang="en-US" sz="4000" dirty="0">
                <a:latin typeface="Times New Roman" panose="02020603050405020304" pitchFamily="18" charset="0"/>
                <a:cs typeface="Times New Roman" panose="02020603050405020304" pitchFamily="18" charset="0"/>
              </a:rPr>
              <a:t>) and “</a:t>
            </a:r>
            <a:r>
              <a:rPr lang="en-US" sz="4000" dirty="0">
                <a:solidFill>
                  <a:srgbClr val="C00000"/>
                </a:solidFill>
                <a:latin typeface="Times New Roman" panose="02020603050405020304" pitchFamily="18" charset="0"/>
                <a:cs typeface="Times New Roman" panose="02020603050405020304" pitchFamily="18" charset="0"/>
              </a:rPr>
              <a:t>Go into all the world and preach the gospel to all creation</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Mark 16:15</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reason for the preaching, was so “</a:t>
            </a:r>
            <a:r>
              <a:rPr lang="en-US" sz="4000" dirty="0">
                <a:solidFill>
                  <a:srgbClr val="C00000"/>
                </a:solidFill>
                <a:latin typeface="Times New Roman" panose="02020603050405020304" pitchFamily="18" charset="0"/>
                <a:cs typeface="Times New Roman" panose="02020603050405020304" pitchFamily="18" charset="0"/>
              </a:rPr>
              <a:t>that repentance for forgiveness of sins should be proclaimed in His name to all the nations, beginning from Jerusalem</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Luke 24:47</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In order to accomplish that mission Jesus promised and provided an Helper – </a:t>
            </a:r>
            <a:r>
              <a:rPr lang="en-US" sz="4000" b="1" dirty="0">
                <a:solidFill>
                  <a:srgbClr val="C00000"/>
                </a:solidFill>
                <a:latin typeface="Times New Roman" panose="02020603050405020304" pitchFamily="18" charset="0"/>
                <a:cs typeface="Times New Roman" panose="02020603050405020304" pitchFamily="18" charset="0"/>
              </a:rPr>
              <a:t>John 14:16 &amp; 26</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John 15:26</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John 16:7 </a:t>
            </a:r>
            <a:r>
              <a:rPr lang="en-US" sz="4000" dirty="0">
                <a:latin typeface="Times New Roman" panose="02020603050405020304" pitchFamily="18" charset="0"/>
                <a:cs typeface="Times New Roman" panose="02020603050405020304" pitchFamily="18" charset="0"/>
              </a:rPr>
              <a:t>and </a:t>
            </a:r>
            <a:r>
              <a:rPr lang="en-US" sz="4000" b="1" dirty="0">
                <a:solidFill>
                  <a:srgbClr val="C00000"/>
                </a:solidFill>
                <a:latin typeface="Times New Roman" panose="02020603050405020304" pitchFamily="18" charset="0"/>
                <a:cs typeface="Times New Roman" panose="02020603050405020304" pitchFamily="18" charset="0"/>
              </a:rPr>
              <a:t>Acts 1:7 &amp; 8</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That promise was fulfilled when the apostles were “</a:t>
            </a:r>
            <a:r>
              <a:rPr lang="en-US" sz="4000" dirty="0">
                <a:solidFill>
                  <a:srgbClr val="C00000"/>
                </a:solidFill>
                <a:latin typeface="Times New Roman" panose="02020603050405020304" pitchFamily="18" charset="0"/>
                <a:cs typeface="Times New Roman" panose="02020603050405020304" pitchFamily="18" charset="0"/>
              </a:rPr>
              <a:t>filled with the Holy Spirit</a:t>
            </a:r>
            <a:r>
              <a:rPr lang="en-US" sz="4000" dirty="0">
                <a:latin typeface="Times New Roman" panose="02020603050405020304" pitchFamily="18" charset="0"/>
                <a:cs typeface="Times New Roman" panose="02020603050405020304" pitchFamily="18" charset="0"/>
              </a:rPr>
              <a:t>” allowing them to speak in tongues (languages) – and perform miracles and healing, etc. – of all men presenting the gospel message, that is Jesus crucified and raised from the dead.</a:t>
            </a:r>
          </a:p>
          <a:p>
            <a:pPr marL="0" indent="0">
              <a:buNone/>
            </a:pPr>
            <a:r>
              <a:rPr lang="en-US" sz="4000" dirty="0">
                <a:latin typeface="Times New Roman" panose="02020603050405020304" pitchFamily="18" charset="0"/>
                <a:cs typeface="Times New Roman" panose="02020603050405020304" pitchFamily="18" charset="0"/>
              </a:rPr>
              <a:t>The message spread and thus the Holy Spirit WAS in “</a:t>
            </a:r>
            <a:r>
              <a:rPr lang="en-US" sz="4000" dirty="0">
                <a:solidFill>
                  <a:srgbClr val="C00000"/>
                </a:solidFill>
                <a:latin typeface="Times New Roman" panose="02020603050405020304" pitchFamily="18" charset="0"/>
                <a:cs typeface="Times New Roman" panose="02020603050405020304" pitchFamily="18" charset="0"/>
              </a:rPr>
              <a:t>all the earth</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Acts 17:6</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Acts 24:5</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293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5:1 to 7</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solidFill>
                  <a:srgbClr val="C00000"/>
                </a:solidFill>
                <a:latin typeface="Times New Roman" panose="02020603050405020304" pitchFamily="18" charset="0"/>
                <a:cs typeface="Times New Roman" panose="02020603050405020304" pitchFamily="18" charset="0"/>
              </a:rPr>
              <a:t>And I saw in the right hand of Him who sat on the throne a book written inside and on the back, sealed up with seven seals. And I saw a strong angel proclaiming with a loud voice, “Who is worthy to open the book and to break its seals?” And no one in heaven, or on the earth, or under the earth, was able to open the book, or to look into it. And I began to weep greatly, because no one was found worthy to open the book, or to look into it; and one of the elders said to me, “Stop weeping; behold, the Lion that is from the tribe of Judah, the Root of David, has overcome so as to open the book and its seven seals.” And I saw between the throne (with the four living creatures) and the elders a Lamb standing, as if slain, having seven horns and seven eyes, which are the seven Spirits of God, sent out into all the earth. And He came, and He took it out of the right hand of Him who sat on the throne.</a:t>
            </a:r>
          </a:p>
        </p:txBody>
      </p:sp>
    </p:spTree>
    <p:extLst>
      <p:ext uri="{BB962C8B-B14F-4D97-AF65-F5344CB8AC3E}">
        <p14:creationId xmlns:p14="http://schemas.microsoft.com/office/powerpoint/2010/main" val="403398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64C9-F5AB-AC46-A4C1-5686EB489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6BB67-59E9-8FFE-3A27-257E3FFF1523}"/>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Taking the Scroll</a:t>
            </a:r>
          </a:p>
        </p:txBody>
      </p:sp>
      <p:sp>
        <p:nvSpPr>
          <p:cNvPr id="3" name="Content Placeholder 2">
            <a:extLst>
              <a:ext uri="{FF2B5EF4-FFF2-40B4-BE49-F238E27FC236}">
                <a16:creationId xmlns:a16="http://schemas.microsoft.com/office/drawing/2014/main" id="{885A0C35-AB5D-D124-2690-B3FE3C1FDB12}"/>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And he came</a:t>
            </a:r>
            <a:r>
              <a:rPr lang="en-US" sz="4000" dirty="0">
                <a:latin typeface="Times New Roman" panose="02020603050405020304" pitchFamily="18" charset="0"/>
                <a:cs typeface="Times New Roman" panose="02020603050405020304" pitchFamily="18" charset="0"/>
              </a:rPr>
              <a:t>” shows beyond doubt that the Lamb is alive and is able to move about.</a:t>
            </a:r>
          </a:p>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and He took </a:t>
            </a:r>
            <a:r>
              <a:rPr lang="en-US" sz="4000" i="1" dirty="0">
                <a:solidFill>
                  <a:srgbClr val="C00000"/>
                </a:solidFill>
                <a:latin typeface="Times New Roman" panose="02020603050405020304" pitchFamily="18" charset="0"/>
                <a:cs typeface="Times New Roman" panose="02020603050405020304" pitchFamily="18" charset="0"/>
              </a:rPr>
              <a:t>it</a:t>
            </a:r>
            <a:r>
              <a:rPr lang="en-US" sz="4000" dirty="0">
                <a:latin typeface="Times New Roman" panose="02020603050405020304" pitchFamily="18" charset="0"/>
                <a:cs typeface="Times New Roman" panose="02020603050405020304" pitchFamily="18" charset="0"/>
              </a:rPr>
              <a:t>” is literally “</a:t>
            </a:r>
            <a:r>
              <a:rPr lang="en-US" sz="4000" dirty="0">
                <a:solidFill>
                  <a:srgbClr val="C00000"/>
                </a:solidFill>
                <a:latin typeface="Times New Roman" panose="02020603050405020304" pitchFamily="18" charset="0"/>
                <a:cs typeface="Times New Roman" panose="02020603050405020304" pitchFamily="18" charset="0"/>
              </a:rPr>
              <a:t>and He has taken </a:t>
            </a:r>
            <a:r>
              <a:rPr lang="en-US" sz="4000" i="1" dirty="0">
                <a:solidFill>
                  <a:srgbClr val="C00000"/>
                </a:solidFill>
                <a:latin typeface="Times New Roman" panose="02020603050405020304" pitchFamily="18" charset="0"/>
                <a:cs typeface="Times New Roman" panose="02020603050405020304" pitchFamily="18" charset="0"/>
              </a:rPr>
              <a:t>it</a:t>
            </a:r>
            <a:r>
              <a:rPr lang="en-US" sz="4000" dirty="0">
                <a:latin typeface="Times New Roman" panose="02020603050405020304" pitchFamily="18" charset="0"/>
                <a:cs typeface="Times New Roman" panose="02020603050405020304" pitchFamily="18" charset="0"/>
              </a:rPr>
              <a:t>” as this is written in the perfect tense.  This occurred when Jesus was raised from the dead and ascended back into heaven to be with the Father and take His seat at the Father’s right hand.*</a:t>
            </a:r>
          </a:p>
          <a:p>
            <a:pPr marL="0" indent="0">
              <a:buNone/>
            </a:pPr>
            <a:r>
              <a:rPr lang="en-US" sz="4000" dirty="0">
                <a:latin typeface="Times New Roman" panose="02020603050405020304" pitchFamily="18" charset="0"/>
                <a:cs typeface="Times New Roman" panose="02020603050405020304" pitchFamily="18" charset="0"/>
              </a:rPr>
              <a:t>We know the Lamb took the scroll not only from context but because “</a:t>
            </a:r>
            <a:r>
              <a:rPr lang="en-US" sz="4000" dirty="0">
                <a:solidFill>
                  <a:srgbClr val="C00000"/>
                </a:solidFill>
                <a:latin typeface="Times New Roman" panose="02020603050405020304" pitchFamily="18" charset="0"/>
                <a:cs typeface="Times New Roman" panose="02020603050405020304" pitchFamily="18" charset="0"/>
              </a:rPr>
              <a:t>He took it out of the right hand of Him who sat on the throne</a:t>
            </a:r>
            <a:r>
              <a:rPr lang="en-US" sz="4000" dirty="0">
                <a:latin typeface="Times New Roman" panose="02020603050405020304" pitchFamily="18" charset="0"/>
                <a:cs typeface="Times New Roman" panose="02020603050405020304" pitchFamily="18" charset="0"/>
              </a:rPr>
              <a:t>” referring to </a:t>
            </a:r>
            <a:r>
              <a:rPr lang="en-US" sz="4000" b="1" dirty="0">
                <a:solidFill>
                  <a:srgbClr val="C00000"/>
                </a:solidFill>
                <a:latin typeface="Times New Roman" panose="02020603050405020304" pitchFamily="18" charset="0"/>
                <a:cs typeface="Times New Roman" panose="02020603050405020304" pitchFamily="18" charset="0"/>
              </a:rPr>
              <a:t>Revelation 5:1</a:t>
            </a:r>
            <a:r>
              <a:rPr lang="en-US" sz="4000" dirty="0">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And I saw in the right hand of Him who sat on the throne a book written inside and on the back, sealed up with seven seals.</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175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6A404-6B03-197D-1016-6761910B8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4CAE9-4711-8356-86E3-18180600E0AD}"/>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Worshipping the Lamb</a:t>
            </a:r>
          </a:p>
        </p:txBody>
      </p:sp>
      <p:sp>
        <p:nvSpPr>
          <p:cNvPr id="3" name="Content Placeholder 2">
            <a:extLst>
              <a:ext uri="{FF2B5EF4-FFF2-40B4-BE49-F238E27FC236}">
                <a16:creationId xmlns:a16="http://schemas.microsoft.com/office/drawing/2014/main" id="{7E97971C-B4A9-BBEC-5C9F-8917402BA736}"/>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When Jesus took the book from God’s hand, both the four living creatures and the twenty-four elders fell down before the Lamb showing He is equal with God, worthy of all the same praise, adulation, and honor.</a:t>
            </a:r>
          </a:p>
          <a:p>
            <a:pPr marL="0" indent="0">
              <a:buNone/>
            </a:pPr>
            <a:r>
              <a:rPr lang="en-US" sz="4000" dirty="0">
                <a:latin typeface="Times New Roman" panose="02020603050405020304" pitchFamily="18" charset="0"/>
                <a:cs typeface="Times New Roman" panose="02020603050405020304" pitchFamily="18" charset="0"/>
              </a:rPr>
              <a:t>Because we are told that the harp and golden bowls full of incense each elder had symbolizes “</a:t>
            </a:r>
            <a:r>
              <a:rPr lang="en-US" sz="4000" dirty="0">
                <a:solidFill>
                  <a:srgbClr val="C00000"/>
                </a:solidFill>
                <a:latin typeface="Times New Roman" panose="02020603050405020304" pitchFamily="18" charset="0"/>
                <a:cs typeface="Times New Roman" panose="02020603050405020304" pitchFamily="18" charset="0"/>
              </a:rPr>
              <a:t>prayers of the saints</a:t>
            </a:r>
            <a:r>
              <a:rPr lang="en-US" sz="4000" dirty="0">
                <a:latin typeface="Times New Roman" panose="02020603050405020304" pitchFamily="18" charset="0"/>
                <a:cs typeface="Times New Roman" panose="02020603050405020304" pitchFamily="18" charset="0"/>
              </a:rPr>
              <a:t>” there is no justification to be found here for using instrumental music in Christian worship: the harp here is simply symbolic of praise.</a:t>
            </a:r>
          </a:p>
          <a:p>
            <a:pPr marL="0" indent="0">
              <a:buNone/>
            </a:pPr>
            <a:r>
              <a:rPr lang="en-US" sz="4000" dirty="0">
                <a:latin typeface="Times New Roman" panose="02020603050405020304" pitchFamily="18" charset="0"/>
                <a:cs typeface="Times New Roman" panose="02020603050405020304" pitchFamily="18" charset="0"/>
              </a:rPr>
              <a:t>Henry Swete wrote, “</a:t>
            </a:r>
            <a:r>
              <a:rPr lang="en-US" sz="4000" dirty="0">
                <a:solidFill>
                  <a:srgbClr val="7030A0"/>
                </a:solidFill>
                <a:latin typeface="Times New Roman" panose="02020603050405020304" pitchFamily="18" charset="0"/>
                <a:cs typeface="Times New Roman" panose="02020603050405020304" pitchFamily="18" charset="0"/>
              </a:rPr>
              <a:t>The prayers of the Church are symbolized by the incense … as it psalmody (singing of praises) … is represented by the lyres</a:t>
            </a:r>
            <a:r>
              <a:rPr lang="en-US" sz="4000" dirty="0">
                <a:latin typeface="Times New Roman" panose="02020603050405020304" pitchFamily="18" charset="0"/>
                <a:cs typeface="Times New Roman" panose="02020603050405020304" pitchFamily="18" charset="0"/>
              </a:rPr>
              <a:t> </a:t>
            </a:r>
            <a:r>
              <a:rPr lang="en-US" sz="4000" dirty="0">
                <a:solidFill>
                  <a:srgbClr val="00B0F0"/>
                </a:solidFill>
                <a:latin typeface="Times New Roman" panose="02020603050405020304" pitchFamily="18" charset="0"/>
                <a:cs typeface="Times New Roman" panose="02020603050405020304" pitchFamily="18" charset="0"/>
              </a:rPr>
              <a:t>[harps – </a:t>
            </a:r>
            <a:r>
              <a:rPr lang="en-US" sz="4000" dirty="0" err="1">
                <a:solidFill>
                  <a:srgbClr val="00B0F0"/>
                </a:solidFill>
                <a:latin typeface="Times New Roman" panose="02020603050405020304" pitchFamily="18" charset="0"/>
                <a:cs typeface="Times New Roman" panose="02020603050405020304" pitchFamily="18" charset="0"/>
              </a:rPr>
              <a:t>jrr</a:t>
            </a:r>
            <a:r>
              <a:rPr lang="en-US" sz="4000" dirty="0">
                <a:solidFill>
                  <a:srgbClr val="00B0F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This shows further that the beasts and the elders were prepared and did give praise to the Lord.</a:t>
            </a:r>
          </a:p>
        </p:txBody>
      </p:sp>
    </p:spTree>
    <p:extLst>
      <p:ext uri="{BB962C8B-B14F-4D97-AF65-F5344CB8AC3E}">
        <p14:creationId xmlns:p14="http://schemas.microsoft.com/office/powerpoint/2010/main" val="173586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D42DA-61E3-D15F-FB5C-5F7E20A6E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007D6-C853-146A-3A0C-51A6B0E541C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 New Song</a:t>
            </a:r>
          </a:p>
        </p:txBody>
      </p:sp>
      <p:sp>
        <p:nvSpPr>
          <p:cNvPr id="3" name="Content Placeholder 2">
            <a:extLst>
              <a:ext uri="{FF2B5EF4-FFF2-40B4-BE49-F238E27FC236}">
                <a16:creationId xmlns:a16="http://schemas.microsoft.com/office/drawing/2014/main" id="{C05AD024-2141-4C6D-B46D-8130E7C24D5E}"/>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sang</a:t>
            </a:r>
            <a:r>
              <a:rPr lang="en-US" sz="4000" dirty="0">
                <a:latin typeface="Times New Roman" panose="02020603050405020304" pitchFamily="18" charset="0"/>
                <a:cs typeface="Times New Roman" panose="02020603050405020304" pitchFamily="18" charset="0"/>
              </a:rPr>
              <a:t>” here should be “</a:t>
            </a:r>
            <a:r>
              <a:rPr lang="en-US" sz="4000" dirty="0">
                <a:solidFill>
                  <a:srgbClr val="C00000"/>
                </a:solidFill>
                <a:latin typeface="Times New Roman" panose="02020603050405020304" pitchFamily="18" charset="0"/>
                <a:cs typeface="Times New Roman" panose="02020603050405020304" pitchFamily="18" charset="0"/>
              </a:rPr>
              <a:t>are singing</a:t>
            </a:r>
            <a:r>
              <a:rPr lang="en-US" sz="4000" dirty="0">
                <a:latin typeface="Times New Roman" panose="02020603050405020304" pitchFamily="18" charset="0"/>
                <a:cs typeface="Times New Roman" panose="02020603050405020304" pitchFamily="18" charset="0"/>
              </a:rPr>
              <a:t>” as it is written in the present active tense.  The angels “</a:t>
            </a:r>
            <a:r>
              <a:rPr lang="en-US" sz="4000" dirty="0">
                <a:solidFill>
                  <a:srgbClr val="C00000"/>
                </a:solidFill>
                <a:latin typeface="Times New Roman" panose="02020603050405020304" pitchFamily="18" charset="0"/>
                <a:cs typeface="Times New Roman" panose="02020603050405020304" pitchFamily="18" charset="0"/>
              </a:rPr>
              <a:t>are singing</a:t>
            </a:r>
            <a:r>
              <a:rPr lang="en-US" sz="4000" dirty="0">
                <a:latin typeface="Times New Roman" panose="02020603050405020304" pitchFamily="18" charset="0"/>
                <a:cs typeface="Times New Roman" panose="02020603050405020304" pitchFamily="18" charset="0"/>
              </a:rPr>
              <a:t>” about something that, from their perspective in heaven is happening NOW.</a:t>
            </a:r>
          </a:p>
          <a:p>
            <a:pPr marL="0" indent="0">
              <a:buNone/>
            </a:pPr>
            <a:r>
              <a:rPr lang="en-US" sz="4000" dirty="0">
                <a:latin typeface="Times New Roman" panose="02020603050405020304" pitchFamily="18" charset="0"/>
                <a:cs typeface="Times New Roman" panose="02020603050405020304" pitchFamily="18" charset="0"/>
              </a:rPr>
              <a:t>John’s vision here is a vision of something happening in heaven on that day recorded in </a:t>
            </a:r>
            <a:r>
              <a:rPr lang="en-US" sz="4000" b="1" dirty="0">
                <a:solidFill>
                  <a:srgbClr val="C00000"/>
                </a:solidFill>
                <a:latin typeface="Times New Roman" panose="02020603050405020304" pitchFamily="18" charset="0"/>
                <a:cs typeface="Times New Roman" panose="02020603050405020304" pitchFamily="18" charset="0"/>
              </a:rPr>
              <a:t>Matthew 28:1 to 10</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Mark 16:1 to 8</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Luke 24:1 to 12</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John 20:1 to 10</a:t>
            </a:r>
            <a:r>
              <a:rPr lang="en-US" sz="4000" dirty="0">
                <a:latin typeface="Times New Roman" panose="02020603050405020304" pitchFamily="18" charset="0"/>
                <a:cs typeface="Times New Roman" panose="02020603050405020304" pitchFamily="18" charset="0"/>
              </a:rPr>
              <a:t> when Jesus arose from the dead.</a:t>
            </a:r>
          </a:p>
          <a:p>
            <a:pPr marL="0" indent="0">
              <a:buNone/>
            </a:pPr>
            <a:r>
              <a:rPr lang="en-US" sz="4000" dirty="0">
                <a:latin typeface="Times New Roman" panose="02020603050405020304" pitchFamily="18" charset="0"/>
                <a:cs typeface="Times New Roman" panose="02020603050405020304" pitchFamily="18" charset="0"/>
              </a:rPr>
              <a:t>The “</a:t>
            </a:r>
            <a:r>
              <a:rPr lang="en-US" sz="4000" dirty="0">
                <a:solidFill>
                  <a:srgbClr val="C00000"/>
                </a:solidFill>
                <a:latin typeface="Times New Roman" panose="02020603050405020304" pitchFamily="18" charset="0"/>
                <a:cs typeface="Times New Roman" panose="02020603050405020304" pitchFamily="18" charset="0"/>
              </a:rPr>
              <a:t>new song</a:t>
            </a:r>
            <a:r>
              <a:rPr lang="en-US" sz="4000" dirty="0">
                <a:latin typeface="Times New Roman" panose="02020603050405020304" pitchFamily="18" charset="0"/>
                <a:cs typeface="Times New Roman" panose="02020603050405020304" pitchFamily="18" charset="0"/>
              </a:rPr>
              <a:t>” is a song that could not be sung prior to the sacrifice – the crucifixion and resurrection – of Jesus because prior to that no saving blood had been shed – </a:t>
            </a:r>
            <a:r>
              <a:rPr lang="en-US" sz="4000" b="1" dirty="0">
                <a:solidFill>
                  <a:srgbClr val="C00000"/>
                </a:solidFill>
                <a:latin typeface="Times New Roman" panose="02020603050405020304" pitchFamily="18" charset="0"/>
                <a:cs typeface="Times New Roman" panose="02020603050405020304" pitchFamily="18" charset="0"/>
              </a:rPr>
              <a:t>Hebrews 10:4</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Now with the death and the resurrection of Jesus “</a:t>
            </a:r>
            <a:r>
              <a:rPr lang="en-US" sz="4000" dirty="0">
                <a:solidFill>
                  <a:srgbClr val="C00000"/>
                </a:solidFill>
                <a:latin typeface="Times New Roman" panose="02020603050405020304" pitchFamily="18" charset="0"/>
                <a:cs typeface="Times New Roman" panose="02020603050405020304" pitchFamily="18" charset="0"/>
              </a:rPr>
              <a:t>men from every tribe</a:t>
            </a:r>
            <a:r>
              <a:rPr lang="en-US" sz="4000" dirty="0">
                <a:latin typeface="Times New Roman" panose="02020603050405020304" pitchFamily="18" charset="0"/>
                <a:cs typeface="Times New Roman" panose="02020603050405020304" pitchFamily="18" charset="0"/>
              </a:rPr>
              <a:t> </a:t>
            </a:r>
            <a:r>
              <a:rPr lang="en-US" sz="4000" dirty="0">
                <a:solidFill>
                  <a:srgbClr val="00B0F0"/>
                </a:solidFill>
                <a:latin typeface="Times New Roman" panose="02020603050405020304" pitchFamily="18" charset="0"/>
                <a:cs typeface="Times New Roman" panose="02020603050405020304" pitchFamily="18" charset="0"/>
              </a:rPr>
              <a:t>[of Israel – </a:t>
            </a:r>
            <a:r>
              <a:rPr lang="en-US" sz="4000" dirty="0" err="1">
                <a:solidFill>
                  <a:srgbClr val="00B0F0"/>
                </a:solidFill>
                <a:latin typeface="Times New Roman" panose="02020603050405020304" pitchFamily="18" charset="0"/>
                <a:cs typeface="Times New Roman" panose="02020603050405020304" pitchFamily="18" charset="0"/>
              </a:rPr>
              <a:t>jrr</a:t>
            </a:r>
            <a:r>
              <a:rPr lang="en-US" sz="4000" dirty="0">
                <a:solidFill>
                  <a:srgbClr val="00B0F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and tongue and people and nation </a:t>
            </a:r>
            <a:r>
              <a:rPr lang="en-US" sz="4000" dirty="0">
                <a:solidFill>
                  <a:srgbClr val="00B0F0"/>
                </a:solidFill>
                <a:latin typeface="Times New Roman" panose="02020603050405020304" pitchFamily="18" charset="0"/>
                <a:cs typeface="Times New Roman" panose="02020603050405020304" pitchFamily="18" charset="0"/>
              </a:rPr>
              <a:t>[Gentiles – </a:t>
            </a:r>
            <a:r>
              <a:rPr lang="en-US" sz="4000" dirty="0" err="1">
                <a:solidFill>
                  <a:srgbClr val="00B0F0"/>
                </a:solidFill>
                <a:latin typeface="Times New Roman" panose="02020603050405020304" pitchFamily="18" charset="0"/>
                <a:cs typeface="Times New Roman" panose="02020603050405020304" pitchFamily="18" charset="0"/>
              </a:rPr>
              <a:t>jrr</a:t>
            </a:r>
            <a:r>
              <a:rPr lang="en-US" sz="4000" dirty="0">
                <a:solidFill>
                  <a:srgbClr val="00B0F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could be saved: what could be more praiseworthy!?</a:t>
            </a:r>
          </a:p>
        </p:txBody>
      </p:sp>
    </p:spTree>
    <p:extLst>
      <p:ext uri="{BB962C8B-B14F-4D97-AF65-F5344CB8AC3E}">
        <p14:creationId xmlns:p14="http://schemas.microsoft.com/office/powerpoint/2010/main" val="315160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1A1C-2328-498E-2A1F-8075C5094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EA701-CE2A-1C51-F8F6-9C6C7EA677DA}"/>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they will reign</a:t>
            </a:r>
          </a:p>
        </p:txBody>
      </p:sp>
      <p:sp>
        <p:nvSpPr>
          <p:cNvPr id="3" name="Content Placeholder 2">
            <a:extLst>
              <a:ext uri="{FF2B5EF4-FFF2-40B4-BE49-F238E27FC236}">
                <a16:creationId xmlns:a16="http://schemas.microsoft.com/office/drawing/2014/main" id="{8AF3DAB4-90D7-344B-9EE0-E174F1D88FE8}"/>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solidFill>
                  <a:srgbClr val="7030A0"/>
                </a:solidFill>
                <a:latin typeface="Times New Roman" panose="02020603050405020304" pitchFamily="18" charset="0"/>
                <a:cs typeface="Times New Roman" panose="02020603050405020304" pitchFamily="18" charset="0"/>
              </a:rPr>
              <a:t>The new song which is being chanted in the heavenly court clearly refers in the end to the redeemed.  Christian believers have been given a new status: they have been created ‘a royal house and priests of God’, in order to ‘reign on earth’ (verse 10).  ...  What was promised to the Israelites at Sinai is fulfilled in the establishment of the Church through the death of Christ (Mounce 136).</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Exodus 19:5 &amp; 6</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Now then, if you will indeed obey My voice and keep My covenant, then you shall be My own possession among all the peoples, for all the earth is Mine; and you shall be to Me a kingdom of priests and a holy nation.' These are the words that you shall speak to the sons of Israel.</a:t>
            </a:r>
          </a:p>
        </p:txBody>
      </p:sp>
    </p:spTree>
    <p:extLst>
      <p:ext uri="{BB962C8B-B14F-4D97-AF65-F5344CB8AC3E}">
        <p14:creationId xmlns:p14="http://schemas.microsoft.com/office/powerpoint/2010/main" val="4015444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288D-9448-7579-AB08-55512C082A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0DF0C-35BD-EE61-2B46-184C31819981}"/>
              </a:ext>
            </a:extLst>
          </p:cNvPr>
          <p:cNvSpPr>
            <a:spLocks noGrp="1"/>
          </p:cNvSpPr>
          <p:nvPr>
            <p:ph idx="1"/>
          </p:nvPr>
        </p:nvSpPr>
        <p:spPr>
          <a:xfrm>
            <a:off x="94593" y="123568"/>
            <a:ext cx="11949125"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What the throng is singing is key.</a:t>
            </a:r>
          </a:p>
          <a:p>
            <a:pPr marL="0" indent="0">
              <a:buNone/>
            </a:pPr>
            <a:r>
              <a:rPr lang="en-US" sz="4000" dirty="0">
                <a:latin typeface="Times New Roman" panose="02020603050405020304" pitchFamily="18" charset="0"/>
                <a:cs typeface="Times New Roman" panose="02020603050405020304" pitchFamily="18" charset="0"/>
              </a:rPr>
              <a:t>The song is “a new song” a phrase which has deep roots in the Old Testament and particularly in the messianic psalms.</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Psalms 144:9</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I will sing a new song to Thee, O God; Upon a harp of ten strings I will sing praises to Thee</a:t>
            </a:r>
            <a:r>
              <a:rPr lang="en-US" sz="4000" dirty="0">
                <a:latin typeface="Times New Roman" panose="02020603050405020304" pitchFamily="18" charset="0"/>
                <a:cs typeface="Times New Roman" panose="02020603050405020304" pitchFamily="18" charset="0"/>
              </a:rPr>
              <a:t> …</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Psalms 96:1 &amp; 2</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Sing to the LORD a new song; Sing to the LORD, all the earth. Sing to the LORD, bless His name; Proclaim good tidings of His salvation from day to day.</a:t>
            </a:r>
          </a:p>
          <a:p>
            <a:pPr marL="0" indent="0">
              <a:buNone/>
            </a:pPr>
            <a:r>
              <a:rPr lang="en-US" sz="4000" dirty="0">
                <a:latin typeface="Times New Roman" panose="02020603050405020304" pitchFamily="18" charset="0"/>
                <a:cs typeface="Times New Roman" panose="02020603050405020304" pitchFamily="18" charset="0"/>
              </a:rPr>
              <a:t>The “new,” in these Psalms and in other places in the Old Testament, carries with it a nuance, a surprise: the gift of life and hope in the face of physical danger which carries over to the surprise of eternal life to those overcoming in Revelation as they face the possibility of physical danger.</a:t>
            </a:r>
          </a:p>
        </p:txBody>
      </p:sp>
    </p:spTree>
    <p:extLst>
      <p:ext uri="{BB962C8B-B14F-4D97-AF65-F5344CB8AC3E}">
        <p14:creationId xmlns:p14="http://schemas.microsoft.com/office/powerpoint/2010/main" val="259788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88193-833B-F3C1-EACA-07A2F4B856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5AA80-7455-3488-F4DD-DE0ECCEF6BB7}"/>
              </a:ext>
            </a:extLst>
          </p:cNvPr>
          <p:cNvSpPr>
            <a:spLocks noGrp="1"/>
          </p:cNvSpPr>
          <p:nvPr>
            <p:ph idx="1"/>
          </p:nvPr>
        </p:nvSpPr>
        <p:spPr>
          <a:xfrm>
            <a:off x="189187" y="123568"/>
            <a:ext cx="11854532" cy="6635578"/>
          </a:xfrm>
        </p:spPr>
        <p:txBody>
          <a:bodyPr anchor="ct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Consider what Arthur Ogden says concerning this:</a:t>
            </a:r>
          </a:p>
          <a:p>
            <a:pPr marL="0" indent="0">
              <a:buNone/>
            </a:pPr>
            <a:r>
              <a:rPr lang="en-US" sz="4000" dirty="0">
                <a:solidFill>
                  <a:srgbClr val="7030A0"/>
                </a:solidFill>
                <a:latin typeface="Times New Roman" panose="02020603050405020304" pitchFamily="18" charset="0"/>
                <a:cs typeface="Times New Roman" panose="02020603050405020304" pitchFamily="18" charset="0"/>
              </a:rPr>
              <a:t>There was something new to sing about.  The transition from the Old Testament to the New Testament order had just been observed.  The atonement for the sins of the whole world had just been presented to God, and a song could now be sung that could not have been sung under the Old Testament system.  The Lamb was praised for His sinless life and for His sacrifice for the sins of the world.  </a:t>
            </a:r>
            <a:r>
              <a:rPr lang="en-US" sz="4000" dirty="0">
                <a:solidFill>
                  <a:srgbClr val="00B0F0"/>
                </a:solidFill>
                <a:latin typeface="Times New Roman" panose="02020603050405020304" pitchFamily="18" charset="0"/>
                <a:cs typeface="Times New Roman" panose="02020603050405020304" pitchFamily="18" charset="0"/>
              </a:rPr>
              <a:t>[And I will add here, for the power demonstrated in His resurrection – </a:t>
            </a:r>
            <a:r>
              <a:rPr lang="en-US" sz="4000" dirty="0" err="1">
                <a:solidFill>
                  <a:srgbClr val="00B0F0"/>
                </a:solidFill>
                <a:latin typeface="Times New Roman" panose="02020603050405020304" pitchFamily="18" charset="0"/>
                <a:cs typeface="Times New Roman" panose="02020603050405020304" pitchFamily="18" charset="0"/>
              </a:rPr>
              <a:t>jrr</a:t>
            </a:r>
            <a:r>
              <a:rPr lang="en-US" sz="4000" dirty="0">
                <a:solidFill>
                  <a:srgbClr val="00B0F0"/>
                </a:solidFill>
                <a:latin typeface="Times New Roman" panose="02020603050405020304" pitchFamily="18" charset="0"/>
                <a:cs typeface="Times New Roman" panose="02020603050405020304" pitchFamily="18" charset="0"/>
              </a:rPr>
              <a:t>]</a:t>
            </a:r>
            <a:r>
              <a:rPr lang="en-US" sz="4000" dirty="0">
                <a:solidFill>
                  <a:srgbClr val="7030A0"/>
                </a:solidFill>
                <a:latin typeface="Times New Roman" panose="02020603050405020304" pitchFamily="18" charset="0"/>
                <a:cs typeface="Times New Roman" panose="02020603050405020304" pitchFamily="18" charset="0"/>
              </a:rPr>
              <a:t> He was found worthy.  We, along with John, are privileged to see a picture fulfillment of Daniel’s 600-year-old vision”</a:t>
            </a:r>
            <a:r>
              <a:rPr lang="en-US" sz="4000" dirty="0">
                <a:latin typeface="Times New Roman" panose="02020603050405020304" pitchFamily="18" charset="0"/>
                <a:cs typeface="Times New Roman" panose="02020603050405020304" pitchFamily="18" charset="0"/>
              </a:rPr>
              <a:t> from </a:t>
            </a:r>
            <a:r>
              <a:rPr lang="en-US" sz="4000" b="1" dirty="0">
                <a:solidFill>
                  <a:srgbClr val="C00000"/>
                </a:solidFill>
                <a:latin typeface="Times New Roman" panose="02020603050405020304" pitchFamily="18" charset="0"/>
                <a:cs typeface="Times New Roman" panose="02020603050405020304" pitchFamily="18" charset="0"/>
              </a:rPr>
              <a:t>Daniel 7:13-14</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685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5757-0AA9-C276-C258-7BBE84DA1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CB2A3-F456-AEFD-7DE5-225A243B3A52}"/>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Blood of the Lamb</a:t>
            </a:r>
          </a:p>
        </p:txBody>
      </p:sp>
      <p:sp>
        <p:nvSpPr>
          <p:cNvPr id="3" name="Content Placeholder 2">
            <a:extLst>
              <a:ext uri="{FF2B5EF4-FFF2-40B4-BE49-F238E27FC236}">
                <a16:creationId xmlns:a16="http://schemas.microsoft.com/office/drawing/2014/main" id="{553BF77D-0E89-D8CD-0100-0D323FB49D20}"/>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This is a commentary on </a:t>
            </a:r>
            <a:r>
              <a:rPr lang="en-US" sz="4000" b="1" dirty="0">
                <a:solidFill>
                  <a:srgbClr val="C00000"/>
                </a:solidFill>
                <a:latin typeface="Times New Roman" panose="02020603050405020304" pitchFamily="18" charset="0"/>
                <a:cs typeface="Times New Roman" panose="02020603050405020304" pitchFamily="18" charset="0"/>
              </a:rPr>
              <a:t>Revelation 1:5b &amp; 6a</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To Him who loves us, and released us from our sins by His blood, and He has made us to be a kingdom, priests to His God and Father</a:t>
            </a:r>
            <a:r>
              <a:rPr lang="en-US" sz="4000" dirty="0">
                <a:latin typeface="Times New Roman" panose="02020603050405020304" pitchFamily="18" charset="0"/>
                <a:cs typeface="Times New Roman" panose="02020603050405020304" pitchFamily="18" charset="0"/>
              </a:rPr>
              <a:t> (NASB) – and vice versa.</a:t>
            </a:r>
          </a:p>
          <a:p>
            <a:pPr marL="0" indent="0">
              <a:buNone/>
            </a:pPr>
            <a:r>
              <a:rPr lang="en-US" sz="4000" dirty="0">
                <a:latin typeface="Times New Roman" panose="02020603050405020304" pitchFamily="18" charset="0"/>
                <a:cs typeface="Times New Roman" panose="02020603050405020304" pitchFamily="18" charset="0"/>
              </a:rPr>
              <a:t>In both </a:t>
            </a:r>
            <a:r>
              <a:rPr lang="en-US" sz="4000" b="1" dirty="0">
                <a:solidFill>
                  <a:srgbClr val="C00000"/>
                </a:solidFill>
                <a:latin typeface="Times New Roman" panose="02020603050405020304" pitchFamily="18" charset="0"/>
                <a:cs typeface="Times New Roman" panose="02020603050405020304" pitchFamily="18" charset="0"/>
              </a:rPr>
              <a:t>Revelation 1</a:t>
            </a:r>
            <a:r>
              <a:rPr lang="en-US" sz="4000" dirty="0">
                <a:latin typeface="Times New Roman" panose="02020603050405020304" pitchFamily="18" charset="0"/>
                <a:cs typeface="Times New Roman" panose="02020603050405020304" pitchFamily="18" charset="0"/>
              </a:rPr>
              <a:t> and in </a:t>
            </a:r>
            <a:r>
              <a:rPr lang="en-US" sz="4000" b="1" dirty="0">
                <a:solidFill>
                  <a:srgbClr val="C00000"/>
                </a:solidFill>
                <a:latin typeface="Times New Roman" panose="02020603050405020304" pitchFamily="18" charset="0"/>
                <a:cs typeface="Times New Roman" panose="02020603050405020304" pitchFamily="18" charset="0"/>
              </a:rPr>
              <a:t>Revelation 5</a:t>
            </a:r>
            <a:r>
              <a:rPr lang="en-US" sz="4000" dirty="0">
                <a:latin typeface="Times New Roman" panose="02020603050405020304" pitchFamily="18" charset="0"/>
                <a:cs typeface="Times New Roman" panose="02020603050405020304" pitchFamily="18" charset="0"/>
              </a:rPr>
              <a:t> it is clear that redemption, salvation, remission of sins, etc., is made possible ONLY by the blood of the Lamb slain yet resurrected and living and reigning in heaven at the right hand of God the Father.</a:t>
            </a:r>
          </a:p>
          <a:p>
            <a:pPr marL="0" indent="0">
              <a:buNone/>
            </a:pPr>
            <a:r>
              <a:rPr lang="en-US" sz="4000" dirty="0">
                <a:latin typeface="Times New Roman" panose="02020603050405020304" pitchFamily="18" charset="0"/>
                <a:cs typeface="Times New Roman" panose="02020603050405020304" pitchFamily="18" charset="0"/>
              </a:rPr>
              <a:t>Additionally, notice men “</a:t>
            </a:r>
            <a:r>
              <a:rPr lang="en-US" sz="4000" dirty="0">
                <a:solidFill>
                  <a:srgbClr val="C00000"/>
                </a:solidFill>
                <a:latin typeface="Times New Roman" panose="02020603050405020304" pitchFamily="18" charset="0"/>
                <a:cs typeface="Times New Roman" panose="02020603050405020304" pitchFamily="18" charset="0"/>
              </a:rPr>
              <a:t>from every tribe and tongue and people and nation</a:t>
            </a:r>
            <a:r>
              <a:rPr lang="en-US" sz="4000" dirty="0">
                <a:latin typeface="Times New Roman" panose="02020603050405020304" pitchFamily="18" charset="0"/>
                <a:cs typeface="Times New Roman" panose="02020603050405020304" pitchFamily="18" charset="0"/>
              </a:rPr>
              <a:t>.”  Thus, every Israelite – tribes – AND every Gentile – tongue and people and nation – is included and purchased for God with the blood of the Lamb.</a:t>
            </a:r>
          </a:p>
        </p:txBody>
      </p:sp>
    </p:spTree>
    <p:extLst>
      <p:ext uri="{BB962C8B-B14F-4D97-AF65-F5344CB8AC3E}">
        <p14:creationId xmlns:p14="http://schemas.microsoft.com/office/powerpoint/2010/main" val="323909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FA7F3-A29B-6F9D-0580-563EBBB2D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A644C-D1F1-698E-A4D0-36BE75B6754B}"/>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5:10</a:t>
            </a:r>
          </a:p>
        </p:txBody>
      </p:sp>
      <p:sp>
        <p:nvSpPr>
          <p:cNvPr id="3" name="Content Placeholder 2">
            <a:extLst>
              <a:ext uri="{FF2B5EF4-FFF2-40B4-BE49-F238E27FC236}">
                <a16:creationId xmlns:a16="http://schemas.microsoft.com/office/drawing/2014/main" id="{7F8EFD37-556B-D4AE-AC48-D9375163C4E7}"/>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First, I love what Burton Coffman said as he began his commentary on this verse:</a:t>
            </a:r>
          </a:p>
          <a:p>
            <a:pPr marL="0" indent="0">
              <a:lnSpc>
                <a:spcPct val="120000"/>
              </a:lnSpc>
              <a:buNone/>
            </a:pPr>
            <a:r>
              <a:rPr lang="en-US" sz="4000" dirty="0">
                <a:latin typeface="Times New Roman" panose="02020603050405020304" pitchFamily="18" charset="0"/>
                <a:cs typeface="Times New Roman" panose="02020603050405020304" pitchFamily="18" charset="0"/>
              </a:rPr>
              <a:t>“</a:t>
            </a:r>
            <a:r>
              <a:rPr lang="en-US" sz="4000" dirty="0">
                <a:solidFill>
                  <a:srgbClr val="7030A0"/>
                </a:solidFill>
                <a:latin typeface="Times New Roman" panose="02020603050405020304" pitchFamily="18" charset="0"/>
                <a:cs typeface="Times New Roman" panose="02020603050405020304" pitchFamily="18" charset="0"/>
              </a:rPr>
              <a:t>This is a disputed text, there being even some question of the translation; but despite this, the meaning comes through with absolute clarity. The saints of Jesus Christ, the Christians of all tribes </a:t>
            </a:r>
            <a:r>
              <a:rPr lang="en-US" sz="4000" dirty="0">
                <a:solidFill>
                  <a:srgbClr val="00B0F0"/>
                </a:solidFill>
                <a:latin typeface="Times New Roman" panose="02020603050405020304" pitchFamily="18" charset="0"/>
                <a:cs typeface="Times New Roman" panose="02020603050405020304" pitchFamily="18" charset="0"/>
              </a:rPr>
              <a:t>[and tongues and people – </a:t>
            </a:r>
            <a:r>
              <a:rPr lang="en-US" sz="4000" dirty="0" err="1">
                <a:solidFill>
                  <a:srgbClr val="00B0F0"/>
                </a:solidFill>
                <a:latin typeface="Times New Roman" panose="02020603050405020304" pitchFamily="18" charset="0"/>
                <a:cs typeface="Times New Roman" panose="02020603050405020304" pitchFamily="18" charset="0"/>
              </a:rPr>
              <a:t>jrr</a:t>
            </a:r>
            <a:r>
              <a:rPr lang="en-US" sz="4000" dirty="0">
                <a:solidFill>
                  <a:srgbClr val="00B0F0"/>
                </a:solidFill>
                <a:latin typeface="Times New Roman" panose="02020603050405020304" pitchFamily="18" charset="0"/>
                <a:cs typeface="Times New Roman" panose="02020603050405020304" pitchFamily="18" charset="0"/>
              </a:rPr>
              <a:t>]</a:t>
            </a:r>
            <a:r>
              <a:rPr lang="en-US" sz="4000" dirty="0">
                <a:solidFill>
                  <a:srgbClr val="7030A0"/>
                </a:solidFill>
                <a:latin typeface="Times New Roman" panose="02020603050405020304" pitchFamily="18" charset="0"/>
                <a:cs typeface="Times New Roman" panose="02020603050405020304" pitchFamily="18" charset="0"/>
              </a:rPr>
              <a:t> and nations, are now reigning upon the earth with Jesus Christ. Some people do not wish to believe this, but the dogmatic power of this verse refutes the unbelievers. The Christians in this current dispensation reign with Christ. Their reign is exactly in the same sense as that of the apostles "reigning with Christ" (</a:t>
            </a:r>
            <a:r>
              <a:rPr lang="en-US" sz="4000" b="1" dirty="0">
                <a:solidFill>
                  <a:srgbClr val="C00000"/>
                </a:solidFill>
                <a:latin typeface="Times New Roman" panose="02020603050405020304" pitchFamily="18" charset="0"/>
                <a:cs typeface="Times New Roman" panose="02020603050405020304" pitchFamily="18" charset="0"/>
              </a:rPr>
              <a:t>Matthew 19:28</a:t>
            </a:r>
            <a:r>
              <a:rPr lang="en-US" sz="4000" dirty="0">
                <a:solidFill>
                  <a:srgbClr val="7030A0"/>
                </a:solidFill>
                <a:latin typeface="Times New Roman" panose="02020603050405020304" pitchFamily="18" charset="0"/>
                <a:cs typeface="Times New Roman" panose="02020603050405020304" pitchFamily="18" charset="0"/>
              </a:rPr>
              <a:t>), a reign which Jesus Christ himself affirmed would occur during “</a:t>
            </a:r>
            <a:r>
              <a:rPr lang="en-US" sz="4000" dirty="0">
                <a:solidFill>
                  <a:srgbClr val="0070C0"/>
                </a:solidFill>
                <a:latin typeface="Times New Roman" panose="02020603050405020304" pitchFamily="18" charset="0"/>
                <a:cs typeface="Times New Roman" panose="02020603050405020304" pitchFamily="18" charset="0"/>
              </a:rPr>
              <a:t>the times of the regeneration”; that is, the “times of the new birth,” </a:t>
            </a:r>
            <a:r>
              <a:rPr lang="en-US" sz="4000" dirty="0">
                <a:solidFill>
                  <a:srgbClr val="7030A0"/>
                </a:solidFill>
                <a:latin typeface="Times New Roman" panose="02020603050405020304" pitchFamily="18" charset="0"/>
                <a:cs typeface="Times New Roman" panose="02020603050405020304" pitchFamily="18" charset="0"/>
              </a:rPr>
              <a:t>meaning the current gospel age. …</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2721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6823-E56E-2332-1A20-4EC877DD1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2B04E-86A0-B791-97D8-7FFD14CC469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a kingdom</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6EC5E0BA-21B0-944B-E184-8BBBEC32D78B}"/>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The “disputed text” is over the Greek text: older </a:t>
            </a:r>
            <a:r>
              <a:rPr lang="en-US" sz="4000" dirty="0" err="1">
                <a:latin typeface="Times New Roman" panose="02020603050405020304" pitchFamily="18" charset="0"/>
                <a:cs typeface="Times New Roman" panose="02020603050405020304" pitchFamily="18" charset="0"/>
              </a:rPr>
              <a:t>mauscripts</a:t>
            </a:r>
            <a:r>
              <a:rPr lang="en-US" sz="4000" dirty="0">
                <a:latin typeface="Times New Roman" panose="02020603050405020304" pitchFamily="18" charset="0"/>
                <a:cs typeface="Times New Roman" panose="02020603050405020304" pitchFamily="18" charset="0"/>
              </a:rPr>
              <a:t> have the word </a:t>
            </a:r>
            <a:r>
              <a:rPr lang="el-GR" sz="4000" dirty="0">
                <a:latin typeface="Times New Roman" panose="02020603050405020304" pitchFamily="18" charset="0"/>
                <a:cs typeface="Times New Roman" panose="02020603050405020304" pitchFamily="18" charset="0"/>
              </a:rPr>
              <a:t>βασιλειαν </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basileian</a:t>
            </a:r>
            <a:r>
              <a:rPr lang="en-US" sz="4000" dirty="0">
                <a:latin typeface="Times New Roman" panose="02020603050405020304" pitchFamily="18" charset="0"/>
                <a:cs typeface="Times New Roman" panose="02020603050405020304" pitchFamily="18" charset="0"/>
              </a:rPr>
              <a:t>) meaning kingdom while newer manuscripts have the Greek word </a:t>
            </a:r>
            <a:r>
              <a:rPr lang="el-GR" sz="4000" dirty="0">
                <a:latin typeface="Times New Roman" panose="02020603050405020304" pitchFamily="18" charset="0"/>
                <a:cs typeface="Times New Roman" panose="02020603050405020304" pitchFamily="18" charset="0"/>
              </a:rPr>
              <a:t>βασιλεις</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basileis</a:t>
            </a:r>
            <a:r>
              <a:rPr lang="en-US" sz="4000" dirty="0">
                <a:latin typeface="Times New Roman" panose="02020603050405020304" pitchFamily="18" charset="0"/>
                <a:cs typeface="Times New Roman" panose="02020603050405020304" pitchFamily="18" charset="0"/>
              </a:rPr>
              <a:t>) meaning king or kings.</a:t>
            </a:r>
          </a:p>
          <a:p>
            <a:pPr marL="0" indent="0">
              <a:buNone/>
            </a:pPr>
            <a:r>
              <a:rPr lang="en-US" sz="4000" dirty="0">
                <a:latin typeface="Times New Roman" panose="02020603050405020304" pitchFamily="18" charset="0"/>
                <a:cs typeface="Times New Roman" panose="02020603050405020304" pitchFamily="18" charset="0"/>
              </a:rPr>
              <a:t>Most “modern” versions – which are based on more recent manuscript discoveries, which are actually older than those available to the older translations, than were available to the KJV and the men who did the literal translations – here as in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prefer the Greek text that use the word </a:t>
            </a:r>
            <a:r>
              <a:rPr lang="el-GR" sz="4000" dirty="0">
                <a:latin typeface="Times New Roman" panose="02020603050405020304" pitchFamily="18" charset="0"/>
                <a:cs typeface="Times New Roman" panose="02020603050405020304" pitchFamily="18" charset="0"/>
              </a:rPr>
              <a:t>βασιλειαν </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basileian</a:t>
            </a:r>
            <a:r>
              <a:rPr lang="en-US" sz="4000" dirty="0">
                <a:latin typeface="Times New Roman" panose="02020603050405020304" pitchFamily="18" charset="0"/>
                <a:cs typeface="Times New Roman" panose="02020603050405020304" pitchFamily="18" charset="0"/>
              </a:rPr>
              <a:t>) – kingdom – while the KJV, the NKJV and the older Literal versions including the Living Oracles by Alexander Campbell use the Greek texts that have </a:t>
            </a:r>
            <a:r>
              <a:rPr lang="el-GR" sz="4000" dirty="0">
                <a:latin typeface="Times New Roman" panose="02020603050405020304" pitchFamily="18" charset="0"/>
                <a:cs typeface="Times New Roman" panose="02020603050405020304" pitchFamily="18" charset="0"/>
              </a:rPr>
              <a:t>βασιλεις</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basileis</a:t>
            </a:r>
            <a:r>
              <a:rPr lang="en-US" sz="4000" dirty="0">
                <a:latin typeface="Times New Roman" panose="02020603050405020304" pitchFamily="18" charset="0"/>
                <a:cs typeface="Times New Roman" panose="02020603050405020304" pitchFamily="18" charset="0"/>
              </a:rPr>
              <a:t>) – king or kings.</a:t>
            </a:r>
          </a:p>
          <a:p>
            <a:pPr marL="0" indent="0">
              <a:buNone/>
            </a:pPr>
            <a:r>
              <a:rPr lang="el-GR" sz="4000" dirty="0">
                <a:latin typeface="Times New Roman" panose="02020603050405020304" pitchFamily="18" charset="0"/>
                <a:cs typeface="Times New Roman" panose="02020603050405020304" pitchFamily="18" charset="0"/>
              </a:rPr>
              <a:t>βασιλεις</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basileis</a:t>
            </a:r>
            <a:r>
              <a:rPr lang="en-US" sz="4000" dirty="0">
                <a:latin typeface="Times New Roman" panose="02020603050405020304" pitchFamily="18" charset="0"/>
                <a:cs typeface="Times New Roman" panose="02020603050405020304" pitchFamily="18" charset="0"/>
              </a:rPr>
              <a:t>) – king or kings – is used in the New Testament in </a:t>
            </a:r>
            <a:r>
              <a:rPr lang="en-US" sz="4000" b="1" dirty="0">
                <a:solidFill>
                  <a:srgbClr val="C00000"/>
                </a:solidFill>
                <a:latin typeface="Times New Roman" panose="02020603050405020304" pitchFamily="18" charset="0"/>
                <a:cs typeface="Times New Roman" panose="02020603050405020304" pitchFamily="18" charset="0"/>
              </a:rPr>
              <a:t>Matthew 10:18, 17:25; Luke 10:24, 21:12, 22:25; Acts 4:26; Revelation 1:6, 5:10, 6:15, 16:14, 17:2,10,12, 18:3,9; 19:19, and 21:24</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Every time </a:t>
            </a:r>
            <a:r>
              <a:rPr lang="el-GR" sz="4000" dirty="0">
                <a:latin typeface="Times New Roman" panose="02020603050405020304" pitchFamily="18" charset="0"/>
                <a:cs typeface="Times New Roman" panose="02020603050405020304" pitchFamily="18" charset="0"/>
              </a:rPr>
              <a:t>βασιλεις</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basileis</a:t>
            </a:r>
            <a:r>
              <a:rPr lang="en-US" sz="4000" dirty="0">
                <a:latin typeface="Times New Roman" panose="02020603050405020304" pitchFamily="18" charset="0"/>
                <a:cs typeface="Times New Roman" panose="02020603050405020304" pitchFamily="18" charset="0"/>
              </a:rPr>
              <a:t>) – king or kings – is used, regardless of the translation, it is translated “king” or if used in its plural form, “kings.”</a:t>
            </a:r>
          </a:p>
          <a:p>
            <a:pPr marL="0" indent="0">
              <a:buNone/>
            </a:pPr>
            <a:r>
              <a:rPr lang="en-US" sz="4000" dirty="0">
                <a:latin typeface="Times New Roman" panose="02020603050405020304" pitchFamily="18" charset="0"/>
                <a:cs typeface="Times New Roman" panose="02020603050405020304" pitchFamily="18" charset="0"/>
              </a:rPr>
              <a:t>On the other hands, </a:t>
            </a:r>
            <a:r>
              <a:rPr lang="el-GR" sz="4000" dirty="0">
                <a:latin typeface="Times New Roman" panose="02020603050405020304" pitchFamily="18" charset="0"/>
                <a:cs typeface="Times New Roman" panose="02020603050405020304" pitchFamily="18" charset="0"/>
              </a:rPr>
              <a:t>βασιλειαν </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basileian</a:t>
            </a:r>
            <a:r>
              <a:rPr lang="en-US" sz="4000" dirty="0">
                <a:latin typeface="Times New Roman" panose="02020603050405020304" pitchFamily="18" charset="0"/>
                <a:cs typeface="Times New Roman" panose="02020603050405020304" pitchFamily="18" charset="0"/>
              </a:rPr>
              <a:t>) is translated “kingdom.”</a:t>
            </a:r>
          </a:p>
        </p:txBody>
      </p:sp>
    </p:spTree>
    <p:extLst>
      <p:ext uri="{BB962C8B-B14F-4D97-AF65-F5344CB8AC3E}">
        <p14:creationId xmlns:p14="http://schemas.microsoft.com/office/powerpoint/2010/main" val="292621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28419-9871-2481-998A-4BCE8C4D31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4CB37-8076-7B12-8785-18C4ABA0E7B8}"/>
              </a:ext>
            </a:extLst>
          </p:cNvPr>
          <p:cNvSpPr>
            <a:spLocks noGrp="1"/>
          </p:cNvSpPr>
          <p:nvPr>
            <p:ph idx="1"/>
          </p:nvPr>
        </p:nvSpPr>
        <p:spPr>
          <a:xfrm>
            <a:off x="168167" y="123568"/>
            <a:ext cx="11875552" cy="6635578"/>
          </a:xfrm>
        </p:spPr>
        <p:txBody>
          <a:bodyPr anchor="ctr">
            <a:normAutofit fontScale="85000" lnSpcReduction="10000"/>
          </a:bodyPr>
          <a:lstStyle/>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according to the NASB reads, “</a:t>
            </a:r>
            <a:r>
              <a:rPr lang="en-US" sz="4000" dirty="0">
                <a:solidFill>
                  <a:srgbClr val="C00000"/>
                </a:solidFill>
                <a:latin typeface="Times New Roman" panose="02020603050405020304" pitchFamily="18" charset="0"/>
                <a:cs typeface="Times New Roman" panose="02020603050405020304" pitchFamily="18" charset="0"/>
              </a:rPr>
              <a:t>and He has made us </a:t>
            </a:r>
            <a:r>
              <a:rPr lang="en-US" sz="4000" i="1" dirty="0">
                <a:solidFill>
                  <a:srgbClr val="C00000"/>
                </a:solidFill>
                <a:latin typeface="Times New Roman" panose="02020603050405020304" pitchFamily="18" charset="0"/>
                <a:cs typeface="Times New Roman" panose="02020603050405020304" pitchFamily="18" charset="0"/>
              </a:rPr>
              <a:t>to be</a:t>
            </a:r>
            <a:r>
              <a:rPr lang="en-US" sz="4000" dirty="0">
                <a:solidFill>
                  <a:srgbClr val="C00000"/>
                </a:solidFill>
                <a:latin typeface="Times New Roman" panose="02020603050405020304" pitchFamily="18" charset="0"/>
                <a:cs typeface="Times New Roman" panose="02020603050405020304" pitchFamily="18" charset="0"/>
              </a:rPr>
              <a:t> </a:t>
            </a:r>
            <a:r>
              <a:rPr lang="en-US" sz="4000" u="sng" dirty="0">
                <a:solidFill>
                  <a:srgbClr val="C00000"/>
                </a:solidFill>
                <a:latin typeface="Times New Roman" panose="02020603050405020304" pitchFamily="18" charset="0"/>
                <a:cs typeface="Times New Roman" panose="02020603050405020304" pitchFamily="18" charset="0"/>
              </a:rPr>
              <a:t>a kingdom</a:t>
            </a:r>
            <a:r>
              <a:rPr lang="en-US" sz="4000" dirty="0">
                <a:solidFill>
                  <a:srgbClr val="C00000"/>
                </a:solidFill>
                <a:latin typeface="Times New Roman" panose="02020603050405020304" pitchFamily="18" charset="0"/>
                <a:cs typeface="Times New Roman" panose="02020603050405020304" pitchFamily="18" charset="0"/>
              </a:rPr>
              <a:t>, priests to His God and Father; to Him be the glory and the dominion forever and ever. Amen.</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according to the NASB reads, “</a:t>
            </a:r>
            <a:r>
              <a:rPr lang="en-US" sz="4000" dirty="0">
                <a:solidFill>
                  <a:srgbClr val="C00000"/>
                </a:solidFill>
                <a:latin typeface="Times New Roman" panose="02020603050405020304" pitchFamily="18" charset="0"/>
                <a:cs typeface="Times New Roman" panose="02020603050405020304" pitchFamily="18" charset="0"/>
              </a:rPr>
              <a:t>And Thou hast made them </a:t>
            </a:r>
            <a:r>
              <a:rPr lang="en-US" sz="4000" i="1" dirty="0">
                <a:solidFill>
                  <a:srgbClr val="C00000"/>
                </a:solidFill>
                <a:latin typeface="Times New Roman" panose="02020603050405020304" pitchFamily="18" charset="0"/>
                <a:cs typeface="Times New Roman" panose="02020603050405020304" pitchFamily="18" charset="0"/>
              </a:rPr>
              <a:t>to be</a:t>
            </a:r>
            <a:r>
              <a:rPr lang="en-US" sz="4000" dirty="0">
                <a:solidFill>
                  <a:srgbClr val="C00000"/>
                </a:solidFill>
                <a:latin typeface="Times New Roman" panose="02020603050405020304" pitchFamily="18" charset="0"/>
                <a:cs typeface="Times New Roman" panose="02020603050405020304" pitchFamily="18" charset="0"/>
              </a:rPr>
              <a:t> </a:t>
            </a:r>
            <a:r>
              <a:rPr lang="en-US" sz="4000" u="sng" dirty="0">
                <a:solidFill>
                  <a:srgbClr val="C00000"/>
                </a:solidFill>
                <a:latin typeface="Times New Roman" panose="02020603050405020304" pitchFamily="18" charset="0"/>
                <a:cs typeface="Times New Roman" panose="02020603050405020304" pitchFamily="18" charset="0"/>
              </a:rPr>
              <a:t>a kingdom</a:t>
            </a:r>
            <a:r>
              <a:rPr lang="en-US" sz="4000" dirty="0">
                <a:solidFill>
                  <a:srgbClr val="C00000"/>
                </a:solidFill>
                <a:latin typeface="Times New Roman" panose="02020603050405020304" pitchFamily="18" charset="0"/>
                <a:cs typeface="Times New Roman" panose="02020603050405020304" pitchFamily="18" charset="0"/>
              </a:rPr>
              <a:t> and priests to our God; and they will reign upon the earth.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NKJV – “</a:t>
            </a:r>
            <a:r>
              <a:rPr lang="en-US" sz="4000" dirty="0">
                <a:solidFill>
                  <a:srgbClr val="C00000"/>
                </a:solidFill>
                <a:latin typeface="Times New Roman" panose="02020603050405020304" pitchFamily="18" charset="0"/>
                <a:cs typeface="Times New Roman" panose="02020603050405020304" pitchFamily="18" charset="0"/>
              </a:rPr>
              <a:t>and has made us kings and priests</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and “</a:t>
            </a:r>
            <a:r>
              <a:rPr lang="en-US" sz="4000" dirty="0">
                <a:solidFill>
                  <a:srgbClr val="C00000"/>
                </a:solidFill>
                <a:latin typeface="Times New Roman" panose="02020603050405020304" pitchFamily="18" charset="0"/>
                <a:cs typeface="Times New Roman" panose="02020603050405020304" pitchFamily="18" charset="0"/>
              </a:rPr>
              <a:t>and have made us kings and priests</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Living Oracles (Alexander Campbell) in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has, “</a:t>
            </a:r>
            <a:r>
              <a:rPr lang="en-US" sz="4000" dirty="0">
                <a:solidFill>
                  <a:srgbClr val="C00000"/>
                </a:solidFill>
                <a:latin typeface="Times New Roman" panose="02020603050405020304" pitchFamily="18" charset="0"/>
                <a:cs typeface="Times New Roman" panose="02020603050405020304" pitchFamily="18" charset="0"/>
              </a:rPr>
              <a:t>and has made us kings and priests to his God and Father</a:t>
            </a:r>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the Living Oracles reads, “</a:t>
            </a:r>
            <a:r>
              <a:rPr lang="en-US" sz="4000" dirty="0">
                <a:solidFill>
                  <a:srgbClr val="C00000"/>
                </a:solidFill>
                <a:latin typeface="Times New Roman" panose="02020603050405020304" pitchFamily="18" charset="0"/>
                <a:cs typeface="Times New Roman" panose="02020603050405020304" pitchFamily="18" charset="0"/>
              </a:rPr>
              <a:t>and hast made us, to our God, kings and priests: and we shall reign on earth.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literal translations ALL agree with the KJV, the NKJV and the Living Oracles translating </a:t>
            </a:r>
            <a:r>
              <a:rPr lang="el-GR" sz="4000" dirty="0"/>
              <a:t>βασιλεις </a:t>
            </a:r>
            <a:r>
              <a:rPr lang="en-US" sz="4000" dirty="0">
                <a:latin typeface="Times New Roman" panose="02020603050405020304" pitchFamily="18" charset="0"/>
                <a:cs typeface="Times New Roman" panose="02020603050405020304" pitchFamily="18" charset="0"/>
              </a:rPr>
              <a:t>as “kings.”</a:t>
            </a:r>
          </a:p>
        </p:txBody>
      </p:sp>
    </p:spTree>
    <p:extLst>
      <p:ext uri="{BB962C8B-B14F-4D97-AF65-F5344CB8AC3E}">
        <p14:creationId xmlns:p14="http://schemas.microsoft.com/office/powerpoint/2010/main" val="270330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BDF2-8047-1BBA-E6DD-192F08AC7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E45AB-88B6-565E-C3C0-031110436E2F}"/>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5:8 to 10</a:t>
            </a:r>
          </a:p>
        </p:txBody>
      </p:sp>
      <p:sp>
        <p:nvSpPr>
          <p:cNvPr id="3" name="Content Placeholder 2">
            <a:extLst>
              <a:ext uri="{FF2B5EF4-FFF2-40B4-BE49-F238E27FC236}">
                <a16:creationId xmlns:a16="http://schemas.microsoft.com/office/drawing/2014/main" id="{D5AEF9AD-12C9-B324-8F29-0DAB358ACB1C}"/>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solidFill>
                  <a:srgbClr val="C00000"/>
                </a:solidFill>
                <a:latin typeface="Times New Roman" panose="02020603050405020304" pitchFamily="18" charset="0"/>
                <a:cs typeface="Times New Roman" panose="02020603050405020304" pitchFamily="18" charset="0"/>
              </a:rPr>
              <a:t>And when He had taken the book, the four living creatures and the twenty-four elders fell down before the Lamb, having each one a harp, and golden bowls full of incense, which are the prayers of the saints. And they sang a new song, saying, “Worthy art Thou to take the book, and to break its seals; for Thou </a:t>
            </a:r>
            <a:r>
              <a:rPr lang="en-US" sz="4000" dirty="0" err="1">
                <a:solidFill>
                  <a:srgbClr val="C00000"/>
                </a:solidFill>
                <a:latin typeface="Times New Roman" panose="02020603050405020304" pitchFamily="18" charset="0"/>
                <a:cs typeface="Times New Roman" panose="02020603050405020304" pitchFamily="18" charset="0"/>
              </a:rPr>
              <a:t>wast</a:t>
            </a:r>
            <a:r>
              <a:rPr lang="en-US" sz="4000" dirty="0">
                <a:solidFill>
                  <a:srgbClr val="C00000"/>
                </a:solidFill>
                <a:latin typeface="Times New Roman" panose="02020603050405020304" pitchFamily="18" charset="0"/>
                <a:cs typeface="Times New Roman" panose="02020603050405020304" pitchFamily="18" charset="0"/>
              </a:rPr>
              <a:t> slain, and didst purchase for God with Thy blood men from every tribe and tongue and people and nation.  And Thou hast made them to be a kingdom and priests to our God; and they will reign upon the earth.”</a:t>
            </a:r>
            <a:endParaRPr lang="en-US" sz="6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99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EEE3-521B-A1A9-AB82-98C0AB7A4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048C6-EF9A-5121-39FB-586AD5F15420}"/>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Old Testament Promise</a:t>
            </a:r>
          </a:p>
        </p:txBody>
      </p:sp>
      <p:sp>
        <p:nvSpPr>
          <p:cNvPr id="3" name="Content Placeholder 2">
            <a:extLst>
              <a:ext uri="{FF2B5EF4-FFF2-40B4-BE49-F238E27FC236}">
                <a16:creationId xmlns:a16="http://schemas.microsoft.com/office/drawing/2014/main" id="{CF7E9AD1-63CF-411C-EB39-6D8EB3B44853}"/>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This all traces back to </a:t>
            </a:r>
            <a:r>
              <a:rPr lang="en-US" sz="4000" b="1" dirty="0">
                <a:solidFill>
                  <a:srgbClr val="C00000"/>
                </a:solidFill>
                <a:latin typeface="Times New Roman" panose="02020603050405020304" pitchFamily="18" charset="0"/>
                <a:cs typeface="Times New Roman" panose="02020603050405020304" pitchFamily="18" charset="0"/>
              </a:rPr>
              <a:t>Exodus 19:6</a:t>
            </a:r>
            <a:r>
              <a:rPr lang="en-US" sz="4000" dirty="0">
                <a:latin typeface="Times New Roman" panose="02020603050405020304" pitchFamily="18" charset="0"/>
                <a:cs typeface="Times New Roman" panose="02020603050405020304" pitchFamily="18" charset="0"/>
              </a:rPr>
              <a:t> where the LORD at Mt. Sinai promised the Israelites, “</a:t>
            </a:r>
            <a:r>
              <a:rPr lang="en-US" sz="4000" dirty="0">
                <a:solidFill>
                  <a:srgbClr val="C00000"/>
                </a:solidFill>
                <a:latin typeface="Times New Roman" panose="02020603050405020304" pitchFamily="18" charset="0"/>
                <a:cs typeface="Times New Roman" panose="02020603050405020304" pitchFamily="18" charset="0"/>
              </a:rPr>
              <a:t>And ye shall be unto me a kingdom of priests, and an holy nation. These are the words which thou shalt speak unto the children of Israel.</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I have found NO dispute concerning the original text or the translation concerning </a:t>
            </a:r>
            <a:r>
              <a:rPr lang="en-US" sz="4000" b="1" dirty="0">
                <a:solidFill>
                  <a:srgbClr val="C00000"/>
                </a:solidFill>
                <a:latin typeface="Times New Roman" panose="02020603050405020304" pitchFamily="18" charset="0"/>
                <a:cs typeface="Times New Roman" panose="02020603050405020304" pitchFamily="18" charset="0"/>
              </a:rPr>
              <a:t>Exodus 19:6</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Additionally, </a:t>
            </a:r>
            <a:r>
              <a:rPr lang="en-US" sz="4000" b="1" dirty="0">
                <a:solidFill>
                  <a:srgbClr val="C00000"/>
                </a:solidFill>
                <a:latin typeface="Times New Roman" panose="02020603050405020304" pitchFamily="18" charset="0"/>
                <a:cs typeface="Times New Roman" panose="02020603050405020304" pitchFamily="18" charset="0"/>
              </a:rPr>
              <a:t>Isaiah 61:6 says</a:t>
            </a:r>
            <a:r>
              <a:rPr lang="en-US" sz="4000" dirty="0">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But you will be called the priests of the LORD; You will be spoken of </a:t>
            </a:r>
            <a:r>
              <a:rPr lang="en-US" sz="4000" i="1" dirty="0">
                <a:solidFill>
                  <a:srgbClr val="C00000"/>
                </a:solidFill>
                <a:latin typeface="Times New Roman" panose="02020603050405020304" pitchFamily="18" charset="0"/>
                <a:cs typeface="Times New Roman" panose="02020603050405020304" pitchFamily="18" charset="0"/>
              </a:rPr>
              <a:t>as</a:t>
            </a:r>
            <a:r>
              <a:rPr lang="en-US" sz="4000" dirty="0">
                <a:solidFill>
                  <a:srgbClr val="C00000"/>
                </a:solidFill>
                <a:latin typeface="Times New Roman" panose="02020603050405020304" pitchFamily="18" charset="0"/>
                <a:cs typeface="Times New Roman" panose="02020603050405020304" pitchFamily="18" charset="0"/>
              </a:rPr>
              <a:t> ministers of our God. You will eat the wealth of nations, And in their riches you will boast.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3039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28E0-E7AC-4067-D2BD-AB09043B1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9C4B6-AA63-7B43-4330-9B6F5747D6C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New Testament Reality</a:t>
            </a:r>
          </a:p>
        </p:txBody>
      </p:sp>
      <p:sp>
        <p:nvSpPr>
          <p:cNvPr id="3" name="Content Placeholder 2">
            <a:extLst>
              <a:ext uri="{FF2B5EF4-FFF2-40B4-BE49-F238E27FC236}">
                <a16:creationId xmlns:a16="http://schemas.microsoft.com/office/drawing/2014/main" id="{6F5A2DB0-1D0F-5E7E-4C00-6B20C99C7E5C}"/>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nb-NO" sz="4000" b="1" dirty="0">
                <a:solidFill>
                  <a:srgbClr val="C00000"/>
                </a:solidFill>
                <a:latin typeface="Times New Roman" panose="02020603050405020304" pitchFamily="18" charset="0"/>
                <a:cs typeface="Times New Roman" panose="02020603050405020304" pitchFamily="18" charset="0"/>
              </a:rPr>
              <a:t>Romans 12:1</a:t>
            </a:r>
            <a:r>
              <a:rPr lang="nb-NO" sz="40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I urge you therefore, brethren, by the mercies of God, to present your bodies a living and holy sacrifice, acceptable to God, </a:t>
            </a:r>
            <a:r>
              <a:rPr lang="en-US" sz="4000" i="1" dirty="0">
                <a:solidFill>
                  <a:srgbClr val="C00000"/>
                </a:solidFill>
                <a:latin typeface="Times New Roman" panose="02020603050405020304" pitchFamily="18" charset="0"/>
                <a:cs typeface="Times New Roman" panose="02020603050405020304" pitchFamily="18" charset="0"/>
              </a:rPr>
              <a:t>which</a:t>
            </a:r>
            <a:r>
              <a:rPr lang="en-US" sz="4000" dirty="0">
                <a:solidFill>
                  <a:srgbClr val="C00000"/>
                </a:solidFill>
                <a:latin typeface="Times New Roman" panose="02020603050405020304" pitchFamily="18" charset="0"/>
                <a:cs typeface="Times New Roman" panose="02020603050405020304" pitchFamily="18" charset="0"/>
              </a:rPr>
              <a:t> is your spiritual service of worship.</a:t>
            </a:r>
            <a:r>
              <a:rPr lang="en-US" sz="4000" dirty="0">
                <a:latin typeface="Times New Roman" panose="02020603050405020304" pitchFamily="18" charset="0"/>
                <a:cs typeface="Times New Roman" panose="02020603050405020304" pitchFamily="18" charset="0"/>
              </a:rPr>
              <a:t>”</a:t>
            </a:r>
            <a:endParaRPr lang="nb-NO" sz="4000" dirty="0">
              <a:latin typeface="Times New Roman" panose="02020603050405020304" pitchFamily="18" charset="0"/>
              <a:cs typeface="Times New Roman" panose="02020603050405020304" pitchFamily="18" charset="0"/>
            </a:endParaRPr>
          </a:p>
          <a:p>
            <a:pPr marL="0" indent="0">
              <a:buNone/>
            </a:pPr>
            <a:r>
              <a:rPr lang="nb-NO" sz="4000" b="1" dirty="0">
                <a:solidFill>
                  <a:srgbClr val="C00000"/>
                </a:solidFill>
                <a:latin typeface="Times New Roman" panose="02020603050405020304" pitchFamily="18" charset="0"/>
                <a:cs typeface="Times New Roman" panose="02020603050405020304" pitchFamily="18" charset="0"/>
              </a:rPr>
              <a:t>1Peter 2:5</a:t>
            </a:r>
            <a:r>
              <a:rPr lang="nb-NO" sz="40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you also, as living stones, are being built up as a spiritual house for a holy priesthood, to offer up spiritual sacrifices acceptable to God through Jesus Christ.</a:t>
            </a:r>
            <a:r>
              <a:rPr lang="en-US" sz="4000" dirty="0">
                <a:latin typeface="Times New Roman" panose="02020603050405020304" pitchFamily="18" charset="0"/>
                <a:cs typeface="Times New Roman" panose="02020603050405020304" pitchFamily="18" charset="0"/>
              </a:rPr>
              <a:t>”</a:t>
            </a:r>
            <a:endParaRPr lang="nb-NO" sz="4000" dirty="0">
              <a:latin typeface="Times New Roman" panose="02020603050405020304" pitchFamily="18" charset="0"/>
              <a:cs typeface="Times New Roman" panose="02020603050405020304" pitchFamily="18" charset="0"/>
            </a:endParaRPr>
          </a:p>
          <a:p>
            <a:pPr marL="0" indent="0">
              <a:buNone/>
            </a:pPr>
            <a:r>
              <a:rPr lang="nb-NO" sz="4000" b="1" dirty="0">
                <a:solidFill>
                  <a:srgbClr val="C00000"/>
                </a:solidFill>
                <a:latin typeface="Times New Roman" panose="02020603050405020304" pitchFamily="18" charset="0"/>
                <a:cs typeface="Times New Roman" panose="02020603050405020304" pitchFamily="18" charset="0"/>
              </a:rPr>
              <a:t>1Peter 2:9</a:t>
            </a:r>
            <a:r>
              <a:rPr lang="nb-NO" sz="40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But you are A CHOSEN RACE, A royal</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 PRIESTHOOD, A HOLY NATION, A PEOPLE FOR </a:t>
            </a:r>
            <a:r>
              <a:rPr lang="en-US" sz="4000" i="1" dirty="0">
                <a:solidFill>
                  <a:srgbClr val="C00000"/>
                </a:solidFill>
                <a:latin typeface="Times New Roman" panose="02020603050405020304" pitchFamily="18" charset="0"/>
                <a:cs typeface="Times New Roman" panose="02020603050405020304" pitchFamily="18" charset="0"/>
              </a:rPr>
              <a:t>God's</a:t>
            </a:r>
            <a:r>
              <a:rPr lang="en-US" sz="4000" dirty="0">
                <a:solidFill>
                  <a:srgbClr val="C00000"/>
                </a:solidFill>
                <a:latin typeface="Times New Roman" panose="02020603050405020304" pitchFamily="18" charset="0"/>
                <a:cs typeface="Times New Roman" panose="02020603050405020304" pitchFamily="18" charset="0"/>
              </a:rPr>
              <a:t> OWN POSSESSION, that you may proclaim the excellencies of Him who has called you out of darkness into His marvelous light</a:t>
            </a:r>
            <a:r>
              <a:rPr lang="en-US" sz="4000" dirty="0">
                <a:latin typeface="Times New Roman" panose="02020603050405020304" pitchFamily="18" charset="0"/>
                <a:cs typeface="Times New Roman" panose="02020603050405020304" pitchFamily="18" charset="0"/>
              </a:rPr>
              <a:t> …”</a:t>
            </a:r>
            <a:endParaRPr lang="nb-NO" sz="4000" dirty="0">
              <a:latin typeface="Times New Roman" panose="02020603050405020304" pitchFamily="18" charset="0"/>
              <a:cs typeface="Times New Roman" panose="02020603050405020304" pitchFamily="18" charset="0"/>
            </a:endParaRPr>
          </a:p>
          <a:p>
            <a:pPr marL="0" indent="0">
              <a:buNone/>
            </a:pPr>
            <a:r>
              <a:rPr lang="nb-NO" sz="4000" b="1" dirty="0">
                <a:solidFill>
                  <a:srgbClr val="C00000"/>
                </a:solidFill>
                <a:latin typeface="Times New Roman" panose="02020603050405020304" pitchFamily="18" charset="0"/>
                <a:cs typeface="Times New Roman" panose="02020603050405020304" pitchFamily="18" charset="0"/>
              </a:rPr>
              <a:t>Revlation 20:6</a:t>
            </a:r>
            <a:r>
              <a:rPr lang="nb-NO" sz="4000" dirty="0">
                <a:latin typeface="Times New Roman" panose="02020603050405020304" pitchFamily="18" charset="0"/>
                <a:cs typeface="Times New Roman" panose="02020603050405020304" pitchFamily="18" charset="0"/>
              </a:rPr>
              <a:t> – </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Blessed and holy is the one who has a part in the first resurrection; over these the second death has no power, but they will be priests of God and of Christ and will reign</a:t>
            </a: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 with Him for a thousand years.</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ALL these  verses point to the priestly duties of the Christian – they say NOTHING about Christians serving as kings.</a:t>
            </a:r>
          </a:p>
        </p:txBody>
      </p:sp>
    </p:spTree>
    <p:extLst>
      <p:ext uri="{BB962C8B-B14F-4D97-AF65-F5344CB8AC3E}">
        <p14:creationId xmlns:p14="http://schemas.microsoft.com/office/powerpoint/2010/main" val="341979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E084-BBE0-DD9C-3338-3ABF232F66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ACE74-FB37-4BF7-135C-8320FA41D3BF}"/>
              </a:ext>
            </a:extLst>
          </p:cNvPr>
          <p:cNvSpPr>
            <a:spLocks noGrp="1"/>
          </p:cNvSpPr>
          <p:nvPr>
            <p:ph idx="1"/>
          </p:nvPr>
        </p:nvSpPr>
        <p:spPr>
          <a:xfrm>
            <a:off x="94593" y="123568"/>
            <a:ext cx="11949125" cy="6635578"/>
          </a:xfrm>
        </p:spPr>
        <p:txBody>
          <a:bodyPr anchor="ctr">
            <a:normAutofit fontScale="85000" lnSpcReduction="10000"/>
          </a:bodyPr>
          <a:lstStyle/>
          <a:p>
            <a:pPr marL="0" indent="0">
              <a:buNone/>
            </a:pPr>
            <a:r>
              <a:rPr lang="en-US" sz="4000" i="1" dirty="0">
                <a:latin typeface="Times New Roman" panose="02020603050405020304" pitchFamily="18" charset="0"/>
                <a:cs typeface="Times New Roman" panose="02020603050405020304" pitchFamily="18" charset="0"/>
              </a:rPr>
              <a:t>The Pulpit Commentary*</a:t>
            </a:r>
            <a:r>
              <a:rPr lang="en-US" sz="4000" dirty="0">
                <a:latin typeface="Times New Roman" panose="02020603050405020304" pitchFamily="18" charset="0"/>
                <a:cs typeface="Times New Roman" panose="02020603050405020304" pitchFamily="18" charset="0"/>
              </a:rPr>
              <a:t> on Revelation makes the following statement concerning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a:t>
            </a:r>
            <a:r>
              <a:rPr lang="en-US" sz="4000" dirty="0">
                <a:solidFill>
                  <a:srgbClr val="7030A0"/>
                </a:solidFill>
                <a:latin typeface="Times New Roman" panose="02020603050405020304" pitchFamily="18" charset="0"/>
                <a:cs typeface="Times New Roman" panose="02020603050405020304" pitchFamily="18" charset="0"/>
              </a:rPr>
              <a:t>‘Kingdom,’ not ‘kings,’ is the right reading. Christians are nowhere said to be kings. Collectively they are a kingdom – ‘a kingdom of priests’ (</a:t>
            </a:r>
            <a:r>
              <a:rPr lang="en-US" sz="4000" b="1" dirty="0">
                <a:solidFill>
                  <a:srgbClr val="C00000"/>
                </a:solidFill>
                <a:latin typeface="Times New Roman" panose="02020603050405020304" pitchFamily="18" charset="0"/>
                <a:cs typeface="Times New Roman" panose="02020603050405020304" pitchFamily="18" charset="0"/>
              </a:rPr>
              <a:t>Exodus 19:6</a:t>
            </a:r>
            <a:r>
              <a:rPr lang="en-US" sz="4000" dirty="0">
                <a:solidFill>
                  <a:srgbClr val="7030A0"/>
                </a:solidFill>
                <a:latin typeface="Times New Roman" panose="02020603050405020304" pitchFamily="18" charset="0"/>
                <a:cs typeface="Times New Roman" panose="02020603050405020304" pitchFamily="18" charset="0"/>
              </a:rPr>
              <a:t>), or, as St. Peter, following the LXX., gives it, ‘a royal priesthood’ (</a:t>
            </a:r>
            <a:r>
              <a:rPr lang="en-US" sz="4000" b="1" dirty="0">
                <a:solidFill>
                  <a:srgbClr val="C00000"/>
                </a:solidFill>
                <a:latin typeface="Times New Roman" panose="02020603050405020304" pitchFamily="18" charset="0"/>
                <a:cs typeface="Times New Roman" panose="02020603050405020304" pitchFamily="18" charset="0"/>
              </a:rPr>
              <a:t>1Peter 2:9</a:t>
            </a:r>
            <a:r>
              <a:rPr lang="en-US" sz="4000" dirty="0">
                <a:solidFill>
                  <a:srgbClr val="7030A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The Pulpit Commentary</a:t>
            </a:r>
            <a:r>
              <a:rPr lang="en-US" sz="4000" dirty="0">
                <a:latin typeface="Times New Roman" panose="02020603050405020304" pitchFamily="18" charset="0"/>
                <a:cs typeface="Times New Roman" panose="02020603050405020304" pitchFamily="18" charset="0"/>
              </a:rPr>
              <a:t> quotes the KJV – the basic text used throughout its commentaries – but then changes the wording to “</a:t>
            </a:r>
            <a:r>
              <a:rPr lang="en-US" sz="4000" dirty="0">
                <a:solidFill>
                  <a:srgbClr val="7030A0"/>
                </a:solidFill>
                <a:latin typeface="Times New Roman" panose="02020603050405020304" pitchFamily="18" charset="0"/>
                <a:cs typeface="Times New Roman" panose="02020603050405020304" pitchFamily="18" charset="0"/>
              </a:rPr>
              <a:t>and didst make them to be unto our God a kingdom and priests</a:t>
            </a:r>
            <a:r>
              <a:rPr lang="en-US" sz="4000" dirty="0">
                <a:latin typeface="Times New Roman" panose="02020603050405020304" pitchFamily="18" charset="0"/>
                <a:cs typeface="Times New Roman" panose="02020603050405020304" pitchFamily="18" charset="0"/>
              </a:rPr>
              <a:t>” without any comment concerning the change.</a:t>
            </a:r>
          </a:p>
          <a:p>
            <a:pPr marL="0" indent="0">
              <a:buNone/>
            </a:pPr>
            <a:r>
              <a:rPr lang="en-US" sz="4000" dirty="0">
                <a:latin typeface="Times New Roman" panose="02020603050405020304" pitchFamily="18" charset="0"/>
                <a:cs typeface="Times New Roman" panose="02020603050405020304" pitchFamily="18" charset="0"/>
              </a:rPr>
              <a:t>When I did a search for a verse that would indicate that Christians are kings, anyone affirming that ALWAYS directed me to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a couple of times the ones affirming Christians are kings pointed to </a:t>
            </a:r>
            <a:r>
              <a:rPr lang="en-US" sz="4000" b="1" dirty="0">
                <a:solidFill>
                  <a:srgbClr val="C00000"/>
                </a:solidFill>
                <a:latin typeface="Times New Roman" panose="02020603050405020304" pitchFamily="18" charset="0"/>
                <a:cs typeface="Times New Roman" panose="02020603050405020304" pitchFamily="18" charset="0"/>
              </a:rPr>
              <a:t>Romans 8:17</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6722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18F6-B5FF-B21A-E7B6-ADDB54FBBC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B5147-CE4D-B651-7041-5ABF120D143D}"/>
              </a:ext>
            </a:extLst>
          </p:cNvPr>
          <p:cNvSpPr>
            <a:spLocks noGrp="1"/>
          </p:cNvSpPr>
          <p:nvPr>
            <p:ph idx="1"/>
          </p:nvPr>
        </p:nvSpPr>
        <p:spPr>
          <a:xfrm>
            <a:off x="105103" y="123568"/>
            <a:ext cx="11938615" cy="6635578"/>
          </a:xfrm>
        </p:spPr>
        <p:txBody>
          <a:bodyPr anchor="ctr">
            <a:normAutofit fontScale="77500" lnSpcReduction="20000"/>
          </a:bodyPr>
          <a:lstStyle/>
          <a:p>
            <a:pPr marL="0" indent="0">
              <a:buNone/>
            </a:pPr>
            <a:r>
              <a:rPr lang="en-US" sz="4000" b="1" dirty="0">
                <a:solidFill>
                  <a:srgbClr val="C00000"/>
                </a:solidFill>
                <a:latin typeface="Times New Roman" panose="02020603050405020304" pitchFamily="18" charset="0"/>
                <a:cs typeface="Times New Roman" panose="02020603050405020304" pitchFamily="18" charset="0"/>
              </a:rPr>
              <a:t>Romans 8:16 &amp;17</a:t>
            </a:r>
            <a:r>
              <a:rPr lang="en-US" sz="4000" dirty="0">
                <a:latin typeface="Times New Roman" panose="02020603050405020304" pitchFamily="18" charset="0"/>
                <a:cs typeface="Times New Roman" panose="02020603050405020304" pitchFamily="18" charset="0"/>
              </a:rPr>
              <a:t> says, “</a:t>
            </a:r>
            <a:r>
              <a:rPr lang="en-US" sz="4000" dirty="0">
                <a:solidFill>
                  <a:srgbClr val="C00000"/>
                </a:solidFill>
                <a:latin typeface="Times New Roman" panose="02020603050405020304" pitchFamily="18" charset="0"/>
                <a:cs typeface="Times New Roman" panose="02020603050405020304" pitchFamily="18" charset="0"/>
              </a:rPr>
              <a:t>The Spirit Himself bears witness with our spirit that we are children of God, and if children, heirs also, heirs of God and fellow heirs with Christ, if indeed we suffer with </a:t>
            </a:r>
            <a:r>
              <a:rPr lang="en-US" sz="4000" i="1" dirty="0">
                <a:solidFill>
                  <a:srgbClr val="C00000"/>
                </a:solidFill>
                <a:latin typeface="Times New Roman" panose="02020603050405020304" pitchFamily="18" charset="0"/>
                <a:cs typeface="Times New Roman" panose="02020603050405020304" pitchFamily="18" charset="0"/>
              </a:rPr>
              <a:t>Him</a:t>
            </a:r>
            <a:r>
              <a:rPr lang="en-US" sz="4000" dirty="0">
                <a:solidFill>
                  <a:srgbClr val="C00000"/>
                </a:solidFill>
                <a:latin typeface="Times New Roman" panose="02020603050405020304" pitchFamily="18" charset="0"/>
                <a:cs typeface="Times New Roman" panose="02020603050405020304" pitchFamily="18" charset="0"/>
              </a:rPr>
              <a:t> in order that we may also be glorified with </a:t>
            </a:r>
            <a:r>
              <a:rPr lang="en-US" sz="4000" i="1" dirty="0">
                <a:solidFill>
                  <a:srgbClr val="C00000"/>
                </a:solidFill>
                <a:latin typeface="Times New Roman" panose="02020603050405020304" pitchFamily="18" charset="0"/>
                <a:cs typeface="Times New Roman" panose="02020603050405020304" pitchFamily="18" charset="0"/>
              </a:rPr>
              <a:t>Him</a:t>
            </a:r>
            <a:r>
              <a:rPr lang="en-US" sz="4000" dirty="0">
                <a:solidFill>
                  <a:srgbClr val="C0000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idea here, for those saying Christians are kings, is that since Christians are “</a:t>
            </a:r>
            <a:r>
              <a:rPr lang="en-US" sz="4000" dirty="0">
                <a:solidFill>
                  <a:srgbClr val="C00000"/>
                </a:solidFill>
                <a:latin typeface="Times New Roman" panose="02020603050405020304" pitchFamily="18" charset="0"/>
                <a:cs typeface="Times New Roman" panose="02020603050405020304" pitchFamily="18" charset="0"/>
              </a:rPr>
              <a:t>fellow heirs with Christ</a:t>
            </a:r>
            <a:r>
              <a:rPr lang="en-US" sz="4000" dirty="0">
                <a:latin typeface="Times New Roman" panose="02020603050405020304" pitchFamily="18" charset="0"/>
                <a:cs typeface="Times New Roman" panose="02020603050405020304" pitchFamily="18" charset="0"/>
              </a:rPr>
              <a:t>” and since Christ is king, so we also are kings as fellow heirs.</a:t>
            </a:r>
          </a:p>
          <a:p>
            <a:pPr marL="0" indent="0">
              <a:buNone/>
            </a:pPr>
            <a:r>
              <a:rPr lang="en-US" sz="4000" dirty="0">
                <a:latin typeface="Times New Roman" panose="02020603050405020304" pitchFamily="18" charset="0"/>
                <a:cs typeface="Times New Roman" panose="02020603050405020304" pitchFamily="18" charset="0"/>
              </a:rPr>
              <a:t>Two points to be made here:</a:t>
            </a:r>
          </a:p>
          <a:p>
            <a:pPr marL="742950" indent="-742950">
              <a:buAutoNum type="arabicParenR"/>
            </a:pPr>
            <a:r>
              <a:rPr lang="en-US" sz="4000" b="1" dirty="0">
                <a:solidFill>
                  <a:srgbClr val="C00000"/>
                </a:solidFill>
                <a:latin typeface="Times New Roman" panose="02020603050405020304" pitchFamily="18" charset="0"/>
                <a:cs typeface="Times New Roman" panose="02020603050405020304" pitchFamily="18" charset="0"/>
              </a:rPr>
              <a:t>Romans 8:16 &amp; 17</a:t>
            </a:r>
            <a:r>
              <a:rPr lang="en-US" sz="4000" dirty="0">
                <a:latin typeface="Times New Roman" panose="02020603050405020304" pitchFamily="18" charset="0"/>
                <a:cs typeface="Times New Roman" panose="02020603050405020304" pitchFamily="18" charset="0"/>
              </a:rPr>
              <a:t> is speaking of us being spiritual heirs with Christ of the Holy Spirit showing that if we have been raised with Jesus, we “</a:t>
            </a:r>
            <a:r>
              <a:rPr lang="en-US" sz="4000" dirty="0">
                <a:solidFill>
                  <a:srgbClr val="C00000"/>
                </a:solidFill>
                <a:latin typeface="Times New Roman" panose="02020603050405020304" pitchFamily="18" charset="0"/>
                <a:cs typeface="Times New Roman" panose="02020603050405020304" pitchFamily="18" charset="0"/>
              </a:rPr>
              <a:t>too might walk in newness of life</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Romans 6:4</a:t>
            </a:r>
            <a:r>
              <a:rPr lang="en-US" sz="4000" dirty="0">
                <a:latin typeface="Times New Roman" panose="02020603050405020304" pitchFamily="18" charset="0"/>
                <a:cs typeface="Times New Roman" panose="02020603050405020304" pitchFamily="18" charset="0"/>
              </a:rPr>
              <a:t>, we are now heirs of that Spirit which Christ had;</a:t>
            </a:r>
          </a:p>
          <a:p>
            <a:pPr marL="742950" indent="-742950">
              <a:buAutoNum type="arabicParenR"/>
            </a:pPr>
            <a:r>
              <a:rPr lang="en-US" sz="4000" dirty="0">
                <a:latin typeface="Times New Roman" panose="02020603050405020304" pitchFamily="18" charset="0"/>
                <a:cs typeface="Times New Roman" panose="02020603050405020304" pitchFamily="18" charset="0"/>
              </a:rPr>
              <a:t>Not all offspring of a king inherited the kingship, the reign, the power and authority of a king: only ONE – usually the oldest – inherited that position.  IF more than one offspring inherited the kingship it was because something – usually death – happened to the older.</a:t>
            </a:r>
          </a:p>
        </p:txBody>
      </p:sp>
    </p:spTree>
    <p:extLst>
      <p:ext uri="{BB962C8B-B14F-4D97-AF65-F5344CB8AC3E}">
        <p14:creationId xmlns:p14="http://schemas.microsoft.com/office/powerpoint/2010/main" val="388081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15455-9078-761F-AEDB-58DBAC7680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A100F-1794-CF58-98A9-C213F9E65957}"/>
              </a:ext>
            </a:extLst>
          </p:cNvPr>
          <p:cNvSpPr>
            <a:spLocks noGrp="1"/>
          </p:cNvSpPr>
          <p:nvPr>
            <p:ph idx="1"/>
          </p:nvPr>
        </p:nvSpPr>
        <p:spPr>
          <a:xfrm>
            <a:off x="157655" y="123568"/>
            <a:ext cx="11886063"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I struggled with this verse and the translations provided for several days.</a:t>
            </a:r>
          </a:p>
          <a:p>
            <a:pPr marL="0" indent="0">
              <a:buNone/>
            </a:pPr>
            <a:r>
              <a:rPr lang="en-US" sz="4000" dirty="0">
                <a:latin typeface="Times New Roman" panose="02020603050405020304" pitchFamily="18" charset="0"/>
                <a:cs typeface="Times New Roman" panose="02020603050405020304" pitchFamily="18" charset="0"/>
              </a:rPr>
              <a:t>My final decision, after much study, research and prayer, is to go with the NASB, “</a:t>
            </a:r>
            <a:r>
              <a:rPr lang="en-US" sz="4000" dirty="0">
                <a:solidFill>
                  <a:srgbClr val="C00000"/>
                </a:solidFill>
                <a:latin typeface="Times New Roman" panose="02020603050405020304" pitchFamily="18" charset="0"/>
                <a:cs typeface="Times New Roman" panose="02020603050405020304" pitchFamily="18" charset="0"/>
              </a:rPr>
              <a:t>And Thou hast made them </a:t>
            </a:r>
            <a:r>
              <a:rPr lang="en-US" sz="4000" i="1" dirty="0">
                <a:solidFill>
                  <a:srgbClr val="C00000"/>
                </a:solidFill>
                <a:latin typeface="Times New Roman" panose="02020603050405020304" pitchFamily="18" charset="0"/>
                <a:cs typeface="Times New Roman" panose="02020603050405020304" pitchFamily="18" charset="0"/>
              </a:rPr>
              <a:t>to be</a:t>
            </a:r>
            <a:r>
              <a:rPr lang="en-US" sz="4000" dirty="0">
                <a:solidFill>
                  <a:srgbClr val="C00000"/>
                </a:solidFill>
                <a:latin typeface="Times New Roman" panose="02020603050405020304" pitchFamily="18" charset="0"/>
                <a:cs typeface="Times New Roman" panose="02020603050405020304" pitchFamily="18" charset="0"/>
              </a:rPr>
              <a:t> a kingdom and priests to our God; and they will reign upon the earth</a:t>
            </a:r>
            <a:r>
              <a:rPr lang="en-US" sz="4000" dirty="0">
                <a:latin typeface="Times New Roman" panose="02020603050405020304" pitchFamily="18" charset="0"/>
                <a:cs typeface="Times New Roman" panose="02020603050405020304" pitchFamily="18" charset="0"/>
              </a:rPr>
              <a:t>” </a:t>
            </a:r>
            <a:r>
              <a:rPr lang="en-US" sz="4000" dirty="0">
                <a:solidFill>
                  <a:srgbClr val="0070C0"/>
                </a:solidFill>
                <a:latin typeface="Times New Roman" panose="02020603050405020304" pitchFamily="18" charset="0"/>
                <a:cs typeface="Times New Roman" panose="02020603050405020304" pitchFamily="18" charset="0"/>
              </a:rPr>
              <a:t>[although I would leave out the italicized “</a:t>
            </a:r>
            <a:r>
              <a:rPr lang="en-US" sz="4000" i="1" dirty="0">
                <a:solidFill>
                  <a:srgbClr val="0070C0"/>
                </a:solidFill>
                <a:latin typeface="Times New Roman" panose="02020603050405020304" pitchFamily="18" charset="0"/>
                <a:cs typeface="Times New Roman" panose="02020603050405020304" pitchFamily="18" charset="0"/>
              </a:rPr>
              <a:t>to be</a:t>
            </a:r>
            <a:r>
              <a:rPr lang="en-US" sz="4000" dirty="0">
                <a:solidFill>
                  <a:srgbClr val="0070C0"/>
                </a:solidFill>
                <a:latin typeface="Times New Roman" panose="02020603050405020304" pitchFamily="18" charset="0"/>
                <a:cs typeface="Times New Roman" panose="02020603050405020304" pitchFamily="18" charset="0"/>
              </a:rPr>
              <a:t>” – </a:t>
            </a:r>
            <a:r>
              <a:rPr lang="en-US" sz="4000" dirty="0" err="1">
                <a:solidFill>
                  <a:srgbClr val="0070C0"/>
                </a:solidFill>
                <a:latin typeface="Times New Roman" panose="02020603050405020304" pitchFamily="18" charset="0"/>
                <a:cs typeface="Times New Roman" panose="02020603050405020304" pitchFamily="18" charset="0"/>
              </a:rPr>
              <a:t>jrr</a:t>
            </a:r>
            <a:r>
              <a:rPr lang="en-US" sz="4000" dirty="0">
                <a:solidFill>
                  <a:srgbClr val="0070C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is based on two things:</a:t>
            </a:r>
          </a:p>
          <a:p>
            <a:pPr marL="742950" indent="-742950">
              <a:buAutoNum type="arabicPeriod"/>
            </a:pPr>
            <a:r>
              <a:rPr lang="en-US" sz="4000" dirty="0">
                <a:latin typeface="Times New Roman" panose="02020603050405020304" pitchFamily="18" charset="0"/>
                <a:cs typeface="Times New Roman" panose="02020603050405020304" pitchFamily="18" charset="0"/>
              </a:rPr>
              <a:t>As the Pulpit Commentary said, I could find NO place in scripture, outside </a:t>
            </a:r>
            <a:r>
              <a:rPr lang="en-US" sz="4000" b="1" dirty="0">
                <a:solidFill>
                  <a:srgbClr val="C00000"/>
                </a:solidFill>
                <a:latin typeface="Times New Roman" panose="02020603050405020304" pitchFamily="18" charset="0"/>
                <a:cs typeface="Times New Roman" panose="02020603050405020304" pitchFamily="18" charset="0"/>
              </a:rPr>
              <a:t>Revelation 1:6 and 5:10</a:t>
            </a:r>
            <a:r>
              <a:rPr lang="en-US" sz="4000" dirty="0">
                <a:latin typeface="Times New Roman" panose="02020603050405020304" pitchFamily="18" charset="0"/>
                <a:cs typeface="Times New Roman" panose="02020603050405020304" pitchFamily="18" charset="0"/>
              </a:rPr>
              <a:t> – according to the early manuscripts, which were discovered later – that even hinted that Christians are kings;</a:t>
            </a:r>
          </a:p>
          <a:p>
            <a:pPr marL="742950" indent="-742950">
              <a:buAutoNum type="arabicPeriod"/>
            </a:pPr>
            <a:r>
              <a:rPr lang="en-US" sz="4000" dirty="0">
                <a:latin typeface="Times New Roman" panose="02020603050405020304" pitchFamily="18" charset="0"/>
                <a:cs typeface="Times New Roman" panose="02020603050405020304" pitchFamily="18" charset="0"/>
              </a:rPr>
              <a:t>Going back to the rules we pointed out concerning the study of Revelation in our very first power point, the second point was, “</a:t>
            </a:r>
            <a:r>
              <a:rPr lang="en-US" sz="4000" dirty="0">
                <a:solidFill>
                  <a:srgbClr val="0070C0"/>
                </a:solidFill>
                <a:latin typeface="Times New Roman" panose="02020603050405020304" pitchFamily="18" charset="0"/>
                <a:cs typeface="Times New Roman" panose="02020603050405020304" pitchFamily="18" charset="0"/>
              </a:rPr>
              <a:t>Whatever position one takes concerning the Book of Revelation, that position must completely harmonize with everything else taught in the Bible</a:t>
            </a:r>
            <a:r>
              <a:rPr lang="en-US" sz="4000" dirty="0">
                <a:latin typeface="Times New Roman" panose="02020603050405020304" pitchFamily="18" charset="0"/>
                <a:cs typeface="Times New Roman" panose="02020603050405020304" pitchFamily="18" charset="0"/>
              </a:rPr>
              <a:t>” and the third points was, “</a:t>
            </a:r>
            <a:r>
              <a:rPr lang="en-US" sz="4000" dirty="0">
                <a:solidFill>
                  <a:srgbClr val="0070C0"/>
                </a:solidFill>
                <a:latin typeface="Times New Roman" panose="02020603050405020304" pitchFamily="18" charset="0"/>
                <a:cs typeface="Times New Roman" panose="02020603050405020304" pitchFamily="18" charset="0"/>
              </a:rPr>
              <a:t>There is nothing new in Revelation</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3434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3F67-EA9A-64E3-6197-F8ED2E5A3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7E470-35C8-48E9-EC5A-74CE0FA2AC93}"/>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to be</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D0CA4C8-67A6-164B-7361-AC372DC9E96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In both </a:t>
            </a: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and here in </a:t>
            </a: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the words “</a:t>
            </a:r>
            <a:r>
              <a:rPr lang="en-US" sz="4000" i="1" dirty="0">
                <a:latin typeface="Times New Roman" panose="02020603050405020304" pitchFamily="18" charset="0"/>
                <a:cs typeface="Times New Roman" panose="02020603050405020304" pitchFamily="18" charset="0"/>
              </a:rPr>
              <a:t>to be</a:t>
            </a:r>
            <a:r>
              <a:rPr lang="en-US" sz="4000" dirty="0">
                <a:latin typeface="Times New Roman" panose="02020603050405020304" pitchFamily="18" charset="0"/>
                <a:cs typeface="Times New Roman" panose="02020603050405020304" pitchFamily="18" charset="0"/>
              </a:rPr>
              <a:t>” in the NASB are in italics indicating they are not in the original text.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1:6</a:t>
            </a:r>
            <a:r>
              <a:rPr lang="en-US" sz="4000" dirty="0">
                <a:latin typeface="Times New Roman" panose="02020603050405020304" pitchFamily="18" charset="0"/>
                <a:cs typeface="Times New Roman" panose="02020603050405020304" pitchFamily="18" charset="0"/>
              </a:rPr>
              <a:t> translated literally reads, “</a:t>
            </a:r>
            <a:r>
              <a:rPr lang="en-US" sz="4000" dirty="0">
                <a:solidFill>
                  <a:srgbClr val="C00000"/>
                </a:solidFill>
                <a:latin typeface="Times New Roman" panose="02020603050405020304" pitchFamily="18" charset="0"/>
                <a:cs typeface="Times New Roman" panose="02020603050405020304" pitchFamily="18" charset="0"/>
              </a:rPr>
              <a:t>and to make us royalty and priests</a:t>
            </a:r>
            <a:r>
              <a:rPr lang="en-US" sz="4000" dirty="0">
                <a:latin typeface="Times New Roman" panose="02020603050405020304" pitchFamily="18" charset="0"/>
                <a:cs typeface="Times New Roman" panose="02020603050405020304" pitchFamily="18" charset="0"/>
              </a:rPr>
              <a:t>” – Westcott and Hort or WH.</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5:10</a:t>
            </a:r>
            <a:r>
              <a:rPr lang="en-US" sz="4000" dirty="0">
                <a:latin typeface="Times New Roman" panose="02020603050405020304" pitchFamily="18" charset="0"/>
                <a:cs typeface="Times New Roman" panose="02020603050405020304" pitchFamily="18" charset="0"/>
              </a:rPr>
              <a:t> literally reads, “</a:t>
            </a:r>
            <a:r>
              <a:rPr lang="en-US" sz="4000" dirty="0">
                <a:solidFill>
                  <a:srgbClr val="C00000"/>
                </a:solidFill>
                <a:latin typeface="Times New Roman" panose="02020603050405020304" pitchFamily="18" charset="0"/>
                <a:cs typeface="Times New Roman" panose="02020603050405020304" pitchFamily="18" charset="0"/>
              </a:rPr>
              <a:t>and to make ourselves to God of us royalty and priests</a:t>
            </a:r>
            <a:r>
              <a:rPr lang="en-US" sz="4000" dirty="0">
                <a:latin typeface="Times New Roman" panose="02020603050405020304" pitchFamily="18" charset="0"/>
                <a:cs typeface="Times New Roman" panose="02020603050405020304" pitchFamily="18" charset="0"/>
              </a:rPr>
              <a:t>” – WH.</a:t>
            </a:r>
          </a:p>
          <a:p>
            <a:pPr marL="0" indent="0">
              <a:buNone/>
            </a:pPr>
            <a:r>
              <a:rPr lang="en-US" sz="4000" dirty="0">
                <a:latin typeface="Times New Roman" panose="02020603050405020304" pitchFamily="18" charset="0"/>
                <a:cs typeface="Times New Roman" panose="02020603050405020304" pitchFamily="18" charset="0"/>
              </a:rPr>
              <a:t>Basically, the same wording and both are written in aorist active meaning it is something that happened in the past – as the time of our salvation, our conversion, at immersion – and has continuing results.</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Colossians 1:13</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For He delivered us from the domain of darkness, and transferred us to the kingdom of His beloved Son.</a:t>
            </a:r>
          </a:p>
          <a:p>
            <a:pPr marL="0" indent="0">
              <a:buNone/>
            </a:pPr>
            <a:r>
              <a:rPr lang="en-US" sz="4000" dirty="0">
                <a:latin typeface="Times New Roman" panose="02020603050405020304" pitchFamily="18" charset="0"/>
                <a:cs typeface="Times New Roman" panose="02020603050405020304" pitchFamily="18" charset="0"/>
              </a:rPr>
              <a:t>Thus, kingdom is not something in the future, it was current in the 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century, and it is current NOW and it is a kingdom – a reign – open to everyone worldwide IF they will obey Him.</a:t>
            </a:r>
          </a:p>
        </p:txBody>
      </p:sp>
    </p:spTree>
    <p:extLst>
      <p:ext uri="{BB962C8B-B14F-4D97-AF65-F5344CB8AC3E}">
        <p14:creationId xmlns:p14="http://schemas.microsoft.com/office/powerpoint/2010/main" val="1492859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1E3A4-C54F-13D7-19FE-EE4043798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713A2-452D-FBB2-13A0-706D820F45B9}"/>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they will reign</a:t>
            </a:r>
          </a:p>
        </p:txBody>
      </p:sp>
      <p:sp>
        <p:nvSpPr>
          <p:cNvPr id="3" name="Content Placeholder 2">
            <a:extLst>
              <a:ext uri="{FF2B5EF4-FFF2-40B4-BE49-F238E27FC236}">
                <a16:creationId xmlns:a16="http://schemas.microsoft.com/office/drawing/2014/main" id="{DBBBE8B6-11C3-A217-9EE5-A94ED913A46C}"/>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The phrase, “</a:t>
            </a:r>
            <a:r>
              <a:rPr lang="en-US" sz="4000" dirty="0">
                <a:solidFill>
                  <a:srgbClr val="C00000"/>
                </a:solidFill>
                <a:latin typeface="Times New Roman" panose="02020603050405020304" pitchFamily="18" charset="0"/>
                <a:cs typeface="Times New Roman" panose="02020603050405020304" pitchFamily="18" charset="0"/>
              </a:rPr>
              <a:t>they will reign upon the earth</a:t>
            </a:r>
            <a:r>
              <a:rPr lang="en-US" sz="4000" dirty="0">
                <a:latin typeface="Times New Roman" panose="02020603050405020304" pitchFamily="18" charset="0"/>
                <a:cs typeface="Times New Roman" panose="02020603050405020304" pitchFamily="18" charset="0"/>
              </a:rPr>
              <a:t>” in the original, actually has the word translated “</a:t>
            </a:r>
            <a:r>
              <a:rPr lang="en-US" sz="4000" dirty="0">
                <a:solidFill>
                  <a:srgbClr val="C00000"/>
                </a:solidFill>
                <a:latin typeface="Times New Roman" panose="02020603050405020304" pitchFamily="18" charset="0"/>
                <a:cs typeface="Times New Roman" panose="02020603050405020304" pitchFamily="18" charset="0"/>
              </a:rPr>
              <a:t>and they will reign</a:t>
            </a:r>
            <a:r>
              <a:rPr lang="en-US" sz="4000" dirty="0">
                <a:latin typeface="Times New Roman" panose="02020603050405020304" pitchFamily="18" charset="0"/>
                <a:cs typeface="Times New Roman" panose="02020603050405020304" pitchFamily="18" charset="0"/>
              </a:rPr>
              <a:t>,” used twice in a row in the original: “</a:t>
            </a:r>
            <a:r>
              <a:rPr lang="en-US" sz="4000" dirty="0">
                <a:solidFill>
                  <a:srgbClr val="C00000"/>
                </a:solidFill>
                <a:latin typeface="Times New Roman" panose="02020603050405020304" pitchFamily="18" charset="0"/>
                <a:cs typeface="Times New Roman" panose="02020603050405020304" pitchFamily="18" charset="0"/>
              </a:rPr>
              <a:t>and they will reign, they will reign on earth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word “</a:t>
            </a:r>
            <a:r>
              <a:rPr lang="en-US" sz="4000" dirty="0">
                <a:solidFill>
                  <a:srgbClr val="C00000"/>
                </a:solidFill>
                <a:latin typeface="Times New Roman" panose="02020603050405020304" pitchFamily="18" charset="0"/>
                <a:cs typeface="Times New Roman" panose="02020603050405020304" pitchFamily="18" charset="0"/>
              </a:rPr>
              <a:t>and</a:t>
            </a:r>
            <a:r>
              <a:rPr lang="en-US" sz="4000" dirty="0">
                <a:latin typeface="Times New Roman" panose="02020603050405020304" pitchFamily="18" charset="0"/>
                <a:cs typeface="Times New Roman" panose="02020603050405020304" pitchFamily="18" charset="0"/>
              </a:rPr>
              <a:t>” beginning this phrase ties the whole thing back to the previous phrase, “</a:t>
            </a:r>
            <a:r>
              <a:rPr lang="en-US" sz="4000" dirty="0">
                <a:solidFill>
                  <a:srgbClr val="C00000"/>
                </a:solidFill>
                <a:latin typeface="Times New Roman" panose="02020603050405020304" pitchFamily="18" charset="0"/>
                <a:cs typeface="Times New Roman" panose="02020603050405020304" pitchFamily="18" charset="0"/>
              </a:rPr>
              <a:t>And Thou hast made them to be a kingdom and priests to our God</a:t>
            </a:r>
            <a:r>
              <a:rPr lang="en-US" sz="4000" dirty="0">
                <a:latin typeface="Times New Roman" panose="02020603050405020304" pitchFamily="18" charset="0"/>
                <a:cs typeface="Times New Roman" panose="02020603050405020304" pitchFamily="18" charset="0"/>
              </a:rPr>
              <a:t>” remembering that “</a:t>
            </a:r>
            <a:r>
              <a:rPr lang="en-US" sz="4000" dirty="0">
                <a:solidFill>
                  <a:srgbClr val="C00000"/>
                </a:solidFill>
                <a:latin typeface="Times New Roman" panose="02020603050405020304" pitchFamily="18" charset="0"/>
                <a:cs typeface="Times New Roman" panose="02020603050405020304" pitchFamily="18" charset="0"/>
              </a:rPr>
              <a:t>kingdom</a:t>
            </a:r>
            <a:r>
              <a:rPr lang="en-US" sz="4000" dirty="0">
                <a:latin typeface="Times New Roman" panose="02020603050405020304" pitchFamily="18" charset="0"/>
                <a:cs typeface="Times New Roman" panose="02020603050405020304" pitchFamily="18" charset="0"/>
              </a:rPr>
              <a:t>” and “</a:t>
            </a:r>
            <a:r>
              <a:rPr lang="en-US" sz="4000" dirty="0">
                <a:solidFill>
                  <a:srgbClr val="C00000"/>
                </a:solidFill>
                <a:latin typeface="Times New Roman" panose="02020603050405020304" pitchFamily="18" charset="0"/>
                <a:cs typeface="Times New Roman" panose="02020603050405020304" pitchFamily="18" charset="0"/>
              </a:rPr>
              <a:t>reign</a:t>
            </a:r>
            <a:r>
              <a:rPr lang="en-US" sz="4000" dirty="0">
                <a:latin typeface="Times New Roman" panose="02020603050405020304" pitchFamily="18" charset="0"/>
                <a:cs typeface="Times New Roman" panose="02020603050405020304" pitchFamily="18" charset="0"/>
              </a:rPr>
              <a:t>” in the two phrases come from the same root word.</a:t>
            </a:r>
          </a:p>
          <a:p>
            <a:pPr marL="0" indent="0">
              <a:buNone/>
            </a:pPr>
            <a:r>
              <a:rPr lang="en-US" sz="4000" dirty="0">
                <a:latin typeface="Times New Roman" panose="02020603050405020304" pitchFamily="18" charset="0"/>
                <a:cs typeface="Times New Roman" panose="02020603050405020304" pitchFamily="18" charset="0"/>
              </a:rPr>
              <a:t>The first time “</a:t>
            </a:r>
            <a:r>
              <a:rPr lang="en-US" sz="4000" dirty="0">
                <a:solidFill>
                  <a:srgbClr val="C00000"/>
                </a:solidFill>
                <a:latin typeface="Times New Roman" panose="02020603050405020304" pitchFamily="18" charset="0"/>
                <a:cs typeface="Times New Roman" panose="02020603050405020304" pitchFamily="18" charset="0"/>
              </a:rPr>
              <a:t>reign</a:t>
            </a:r>
            <a:r>
              <a:rPr lang="en-US" sz="4000" dirty="0">
                <a:latin typeface="Times New Roman" panose="02020603050405020304" pitchFamily="18" charset="0"/>
                <a:cs typeface="Times New Roman" panose="02020603050405020304" pitchFamily="18" charset="0"/>
              </a:rPr>
              <a:t>” is used it is in the Present Active Indicative, while it is used in the Future Active Indicative the second time.</a:t>
            </a:r>
          </a:p>
          <a:p>
            <a:pPr marL="0" indent="0">
              <a:buNone/>
            </a:pPr>
            <a:r>
              <a:rPr lang="en-US" sz="4000" dirty="0">
                <a:latin typeface="Times New Roman" panose="02020603050405020304" pitchFamily="18" charset="0"/>
                <a:cs typeface="Times New Roman" panose="02020603050405020304" pitchFamily="18" charset="0"/>
              </a:rPr>
              <a:t>Most translations choose to translate this phrase using the future tense, but the ASV has the present tense, “</a:t>
            </a:r>
            <a:r>
              <a:rPr lang="en-US" sz="4000" dirty="0">
                <a:solidFill>
                  <a:srgbClr val="C00000"/>
                </a:solidFill>
                <a:latin typeface="Times New Roman" panose="02020603050405020304" pitchFamily="18" charset="0"/>
                <a:cs typeface="Times New Roman" panose="02020603050405020304" pitchFamily="18" charset="0"/>
              </a:rPr>
              <a:t>and they reign upon the earth</a:t>
            </a:r>
            <a:r>
              <a:rPr lang="en-US" sz="4000" dirty="0">
                <a:latin typeface="Times New Roman" panose="02020603050405020304" pitchFamily="18" charset="0"/>
                <a:cs typeface="Times New Roman" panose="02020603050405020304" pitchFamily="18" charset="0"/>
              </a:rPr>
              <a:t>.”</a:t>
            </a:r>
          </a:p>
          <a:p>
            <a:pPr marL="0"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0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B8874-2E5F-F5FA-CC4A-469599D064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F808F-EA94-8405-F568-BE0D73690E7A}"/>
              </a:ext>
            </a:extLst>
          </p:cNvPr>
          <p:cNvSpPr>
            <a:spLocks noGrp="1"/>
          </p:cNvSpPr>
          <p:nvPr>
            <p:ph idx="1"/>
          </p:nvPr>
        </p:nvSpPr>
        <p:spPr>
          <a:xfrm>
            <a:off x="84083" y="123568"/>
            <a:ext cx="11959635"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As far as I can tell this double use of the verb indicates “</a:t>
            </a:r>
            <a:r>
              <a:rPr lang="en-US" sz="4000" dirty="0">
                <a:solidFill>
                  <a:srgbClr val="7030A0"/>
                </a:solidFill>
                <a:latin typeface="Times New Roman" panose="02020603050405020304" pitchFamily="18" charset="0"/>
                <a:cs typeface="Times New Roman" panose="02020603050405020304" pitchFamily="18" charset="0"/>
              </a:rPr>
              <a:t>emphasis, intensification, or emotional appeal</a:t>
            </a:r>
            <a:r>
              <a:rPr lang="en-US" sz="4000" dirty="0">
                <a:latin typeface="Times New Roman" panose="02020603050405020304" pitchFamily="18" charset="0"/>
                <a:cs typeface="Times New Roman" panose="02020603050405020304" pitchFamily="18" charset="0"/>
              </a:rPr>
              <a:t>” very much like when Jesus said, “</a:t>
            </a:r>
            <a:r>
              <a:rPr lang="en-US" sz="4000" dirty="0">
                <a:solidFill>
                  <a:srgbClr val="C00000"/>
                </a:solidFill>
                <a:latin typeface="Times New Roman" panose="02020603050405020304" pitchFamily="18" charset="0"/>
                <a:cs typeface="Times New Roman" panose="02020603050405020304" pitchFamily="18" charset="0"/>
              </a:rPr>
              <a:t>Verily, verily</a:t>
            </a:r>
            <a:r>
              <a:rPr lang="en-US" sz="4000" dirty="0">
                <a:latin typeface="Times New Roman" panose="02020603050405020304" pitchFamily="18" charset="0"/>
                <a:cs typeface="Times New Roman" panose="02020603050405020304" pitchFamily="18" charset="0"/>
              </a:rPr>
              <a:t>” or “</a:t>
            </a:r>
            <a:r>
              <a:rPr lang="en-US" sz="4000" dirty="0">
                <a:solidFill>
                  <a:srgbClr val="C00000"/>
                </a:solidFill>
                <a:latin typeface="Times New Roman" panose="02020603050405020304" pitchFamily="18" charset="0"/>
                <a:cs typeface="Times New Roman" panose="02020603050405020304" pitchFamily="18" charset="0"/>
              </a:rPr>
              <a:t>Martha, Martha</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In this case, it shows that the people purchased “</a:t>
            </a:r>
            <a:r>
              <a:rPr lang="en-US" sz="4000" dirty="0">
                <a:solidFill>
                  <a:srgbClr val="C00000"/>
                </a:solidFill>
                <a:latin typeface="Times New Roman" panose="02020603050405020304" pitchFamily="18" charset="0"/>
                <a:cs typeface="Times New Roman" panose="02020603050405020304" pitchFamily="18" charset="0"/>
              </a:rPr>
              <a:t>unto God with thy blood</a:t>
            </a:r>
            <a:r>
              <a:rPr lang="en-US" sz="4000" dirty="0">
                <a:latin typeface="Times New Roman" panose="02020603050405020304" pitchFamily="18" charset="0"/>
                <a:cs typeface="Times New Roman" panose="02020603050405020304" pitchFamily="18" charset="0"/>
              </a:rPr>
              <a:t>” reign now upon the earth as the first use of “</a:t>
            </a:r>
            <a:r>
              <a:rPr lang="en-US" sz="4000" dirty="0">
                <a:solidFill>
                  <a:srgbClr val="C00000"/>
                </a:solidFill>
                <a:latin typeface="Times New Roman" panose="02020603050405020304" pitchFamily="18" charset="0"/>
                <a:cs typeface="Times New Roman" panose="02020603050405020304" pitchFamily="18" charset="0"/>
              </a:rPr>
              <a:t>they will reign</a:t>
            </a:r>
            <a:r>
              <a:rPr lang="en-US" sz="4000" dirty="0">
                <a:latin typeface="Times New Roman" panose="02020603050405020304" pitchFamily="18" charset="0"/>
                <a:cs typeface="Times New Roman" panose="02020603050405020304" pitchFamily="18" charset="0"/>
              </a:rPr>
              <a:t>” is in the present active indicative verb form.</a:t>
            </a:r>
          </a:p>
          <a:p>
            <a:pPr marL="0" indent="0">
              <a:buNone/>
            </a:pPr>
            <a:r>
              <a:rPr lang="en-US" sz="4000" dirty="0">
                <a:latin typeface="Times New Roman" panose="02020603050405020304" pitchFamily="18" charset="0"/>
                <a:cs typeface="Times New Roman" panose="02020603050405020304" pitchFamily="18" charset="0"/>
              </a:rPr>
              <a:t>HOWEVER, those who are purchased “</a:t>
            </a:r>
            <a:r>
              <a:rPr lang="en-US" sz="4000" dirty="0">
                <a:solidFill>
                  <a:srgbClr val="C00000"/>
                </a:solidFill>
                <a:latin typeface="Times New Roman" panose="02020603050405020304" pitchFamily="18" charset="0"/>
                <a:cs typeface="Times New Roman" panose="02020603050405020304" pitchFamily="18" charset="0"/>
              </a:rPr>
              <a:t>unto God with thy blood</a:t>
            </a:r>
            <a:r>
              <a:rPr lang="en-US" sz="4000" dirty="0">
                <a:latin typeface="Times New Roman" panose="02020603050405020304" pitchFamily="18" charset="0"/>
                <a:cs typeface="Times New Roman" panose="02020603050405020304" pitchFamily="18" charset="0"/>
              </a:rPr>
              <a:t>” at some point in the future will also reign upon the earth just as those who preceded them were reigning when John saw this vision because the second use of the word is in the future active indicative.*</a:t>
            </a:r>
          </a:p>
          <a:p>
            <a:pPr marL="0" indent="0">
              <a:buNone/>
            </a:pPr>
            <a:r>
              <a:rPr lang="en-US" sz="4000" dirty="0">
                <a:latin typeface="Times New Roman" panose="02020603050405020304" pitchFamily="18" charset="0"/>
                <a:cs typeface="Times New Roman" panose="02020603050405020304" pitchFamily="18" charset="0"/>
              </a:rPr>
              <a:t>Thus, the reigning is tied directly to one being purchased “</a:t>
            </a:r>
            <a:r>
              <a:rPr lang="en-US" sz="4000" dirty="0">
                <a:solidFill>
                  <a:srgbClr val="C00000"/>
                </a:solidFill>
                <a:latin typeface="Times New Roman" panose="02020603050405020304" pitchFamily="18" charset="0"/>
                <a:cs typeface="Times New Roman" panose="02020603050405020304" pitchFamily="18" charset="0"/>
              </a:rPr>
              <a:t>for God with thy blood</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9424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38B27-34AE-55EF-196C-4B53186A2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A2EBE-933C-2B0D-D325-CF4FC65B437E}"/>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Ugh,! What!?</a:t>
            </a:r>
          </a:p>
        </p:txBody>
      </p:sp>
      <p:sp>
        <p:nvSpPr>
          <p:cNvPr id="3" name="Content Placeholder 2">
            <a:extLst>
              <a:ext uri="{FF2B5EF4-FFF2-40B4-BE49-F238E27FC236}">
                <a16:creationId xmlns:a16="http://schemas.microsoft.com/office/drawing/2014/main" id="{490DC05B-7D91-3307-3C43-1A5269B4B5CD}"/>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It seems as if, while John concentrating on the Lamb, John is distracted by the volume of the NEW SONG and he then “</a:t>
            </a:r>
            <a:r>
              <a:rPr lang="en-US" sz="4000" dirty="0">
                <a:solidFill>
                  <a:srgbClr val="C00000"/>
                </a:solidFill>
                <a:latin typeface="Times New Roman" panose="02020603050405020304" pitchFamily="18" charset="0"/>
                <a:cs typeface="Times New Roman" panose="02020603050405020304" pitchFamily="18" charset="0"/>
              </a:rPr>
              <a:t>looked</a:t>
            </a:r>
            <a:r>
              <a:rPr lang="en-US" sz="4000" dirty="0">
                <a:latin typeface="Times New Roman" panose="02020603050405020304" pitchFamily="18" charset="0"/>
                <a:cs typeface="Times New Roman" panose="02020603050405020304" pitchFamily="18" charset="0"/>
              </a:rPr>
              <a:t>” and noticed the great multitude surrounding the throne.</a:t>
            </a:r>
          </a:p>
          <a:p>
            <a:pPr marL="0" indent="0">
              <a:buNone/>
            </a:pPr>
            <a:r>
              <a:rPr lang="en-US" sz="4000" dirty="0">
                <a:latin typeface="Times New Roman" panose="02020603050405020304" pitchFamily="18" charset="0"/>
                <a:cs typeface="Times New Roman" panose="02020603050405020304" pitchFamily="18" charset="0"/>
              </a:rPr>
              <a:t>The four living creatures and the twenty-four elders along with “</a:t>
            </a:r>
            <a:r>
              <a:rPr lang="en-US" sz="4000" dirty="0">
                <a:solidFill>
                  <a:srgbClr val="C00000"/>
                </a:solidFill>
                <a:latin typeface="Times New Roman" panose="02020603050405020304" pitchFamily="18" charset="0"/>
                <a:cs typeface="Times New Roman" panose="02020603050405020304" pitchFamily="18" charset="0"/>
              </a:rPr>
              <a:t>many angels</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verse 11</a:t>
            </a:r>
            <a:r>
              <a:rPr lang="en-US" sz="4000" dirty="0">
                <a:latin typeface="Times New Roman" panose="02020603050405020304" pitchFamily="18" charset="0"/>
                <a:cs typeface="Times New Roman" panose="02020603050405020304" pitchFamily="18" charset="0"/>
              </a:rPr>
              <a:t>), at this point, rejoice before John, singing the new song.</a:t>
            </a:r>
          </a:p>
          <a:p>
            <a:pPr marL="0" indent="0">
              <a:buNone/>
            </a:pPr>
            <a:r>
              <a:rPr lang="en-US" sz="4000" dirty="0">
                <a:latin typeface="Times New Roman" panose="02020603050405020304" pitchFamily="18" charset="0"/>
                <a:cs typeface="Times New Roman" panose="02020603050405020304" pitchFamily="18" charset="0"/>
              </a:rPr>
              <a:t>A lot has been made about the numbers of angels but the original text “</a:t>
            </a:r>
            <a:r>
              <a:rPr lang="en-US" sz="4000" dirty="0">
                <a:solidFill>
                  <a:srgbClr val="7030A0"/>
                </a:solidFill>
                <a:latin typeface="Times New Roman" panose="02020603050405020304" pitchFamily="18" charset="0"/>
                <a:cs typeface="Times New Roman" panose="02020603050405020304" pitchFamily="18" charset="0"/>
              </a:rPr>
              <a:t>is constructed in a way to discourage any precise numbering of the great company.</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important thing to notice here is that while the number of the host around the throne was innumerable, John has eyes only for the Lamb and it is the Lamb that is being celebrated as the ONE who “</a:t>
            </a:r>
            <a:r>
              <a:rPr lang="en-US" sz="4000" dirty="0">
                <a:solidFill>
                  <a:srgbClr val="C00000"/>
                </a:solidFill>
                <a:latin typeface="Times New Roman" panose="02020603050405020304" pitchFamily="18" charset="0"/>
                <a:cs typeface="Times New Roman" panose="02020603050405020304" pitchFamily="18" charset="0"/>
              </a:rPr>
              <a:t>didst purchase for God with thy blood </a:t>
            </a:r>
            <a:r>
              <a:rPr lang="en-US" sz="4000" i="1" dirty="0">
                <a:solidFill>
                  <a:srgbClr val="C00000"/>
                </a:solidFill>
                <a:latin typeface="Times New Roman" panose="02020603050405020304" pitchFamily="18" charset="0"/>
                <a:cs typeface="Times New Roman" panose="02020603050405020304" pitchFamily="18" charset="0"/>
              </a:rPr>
              <a:t>men</a:t>
            </a:r>
            <a:r>
              <a:rPr lang="en-US" sz="4000" dirty="0">
                <a:solidFill>
                  <a:srgbClr val="C00000"/>
                </a:solidFill>
                <a:latin typeface="Times New Roman" panose="02020603050405020304" pitchFamily="18" charset="0"/>
                <a:cs typeface="Times New Roman" panose="02020603050405020304" pitchFamily="18" charset="0"/>
              </a:rPr>
              <a:t> from every tribe and tongue and people and nation</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5751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DF51-BD89-433B-1D46-A490ABDBB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9D696-2EA7-57A5-AA6F-1A8D41A748F7}"/>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Worthy is the LAMB</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C022DF4-E808-FA12-8780-24D1147BF25C}"/>
              </a:ext>
            </a:extLst>
          </p:cNvPr>
          <p:cNvSpPr>
            <a:spLocks noGrp="1"/>
          </p:cNvSpPr>
          <p:nvPr>
            <p:ph idx="1"/>
          </p:nvPr>
        </p:nvSpPr>
        <p:spPr>
          <a:xfrm>
            <a:off x="1297459" y="123568"/>
            <a:ext cx="10746259" cy="6635578"/>
          </a:xfrm>
        </p:spPr>
        <p:txBody>
          <a:bodyPr anchor="ctr">
            <a:noAutofit/>
          </a:bodyPr>
          <a:lstStyle/>
          <a:p>
            <a:pPr marL="0" indent="0">
              <a:buNone/>
            </a:pPr>
            <a:r>
              <a:rPr lang="en-US" sz="3150" dirty="0">
                <a:latin typeface="Times New Roman" panose="02020603050405020304" pitchFamily="18" charset="0"/>
                <a:cs typeface="Times New Roman" panose="02020603050405020304" pitchFamily="18" charset="0"/>
              </a:rPr>
              <a:t>John hears the voices </a:t>
            </a:r>
            <a:r>
              <a:rPr lang="en-US" sz="3150" dirty="0">
                <a:solidFill>
                  <a:srgbClr val="C00000"/>
                </a:solidFill>
                <a:latin typeface="Times New Roman" panose="02020603050405020304" pitchFamily="18" charset="0"/>
                <a:cs typeface="Times New Roman" panose="02020603050405020304" pitchFamily="18" charset="0"/>
              </a:rPr>
              <a:t>of many angels</a:t>
            </a:r>
            <a:r>
              <a:rPr lang="en-US" sz="3150" dirty="0">
                <a:latin typeface="Times New Roman" panose="02020603050405020304" pitchFamily="18" charset="0"/>
                <a:cs typeface="Times New Roman" panose="02020603050405020304" pitchFamily="18" charset="0"/>
              </a:rPr>
              <a:t> (</a:t>
            </a:r>
            <a:r>
              <a:rPr lang="en-US" sz="3150" dirty="0" err="1">
                <a:solidFill>
                  <a:srgbClr val="C00000"/>
                </a:solidFill>
                <a:latin typeface="Times New Roman" panose="02020603050405020304" pitchFamily="18" charset="0"/>
                <a:cs typeface="Times New Roman" panose="02020603050405020304" pitchFamily="18" charset="0"/>
              </a:rPr>
              <a:t>myraids</a:t>
            </a:r>
            <a:r>
              <a:rPr lang="en-US" sz="3150" dirty="0">
                <a:solidFill>
                  <a:srgbClr val="C00000"/>
                </a:solidFill>
                <a:latin typeface="Times New Roman" panose="02020603050405020304" pitchFamily="18" charset="0"/>
                <a:cs typeface="Times New Roman" panose="02020603050405020304" pitchFamily="18" charset="0"/>
              </a:rPr>
              <a:t> of myriads and thousands of thousands</a:t>
            </a:r>
            <a:r>
              <a:rPr lang="en-US" sz="3150" dirty="0">
                <a:latin typeface="Times New Roman" panose="02020603050405020304" pitchFamily="18" charset="0"/>
                <a:cs typeface="Times New Roman" panose="02020603050405020304" pitchFamily="18" charset="0"/>
              </a:rPr>
              <a:t>) along with the four </a:t>
            </a:r>
            <a:r>
              <a:rPr lang="en-US" sz="3150" dirty="0">
                <a:solidFill>
                  <a:srgbClr val="C00000"/>
                </a:solidFill>
                <a:latin typeface="Times New Roman" panose="02020603050405020304" pitchFamily="18" charset="0"/>
                <a:cs typeface="Times New Roman" panose="02020603050405020304" pitchFamily="18" charset="0"/>
              </a:rPr>
              <a:t>living creatures</a:t>
            </a:r>
            <a:r>
              <a:rPr lang="en-US" sz="3150" dirty="0">
                <a:latin typeface="Times New Roman" panose="02020603050405020304" pitchFamily="18" charset="0"/>
                <a:cs typeface="Times New Roman" panose="02020603050405020304" pitchFamily="18" charset="0"/>
              </a:rPr>
              <a:t> and the twenty-four </a:t>
            </a:r>
            <a:r>
              <a:rPr lang="en-US" sz="3150" dirty="0">
                <a:solidFill>
                  <a:srgbClr val="C00000"/>
                </a:solidFill>
                <a:latin typeface="Times New Roman" panose="02020603050405020304" pitchFamily="18" charset="0"/>
                <a:cs typeface="Times New Roman" panose="02020603050405020304" pitchFamily="18" charset="0"/>
              </a:rPr>
              <a:t>elders</a:t>
            </a:r>
            <a:r>
              <a:rPr lang="en-US" sz="3150" dirty="0">
                <a:latin typeface="Times New Roman" panose="02020603050405020304" pitchFamily="18" charset="0"/>
                <a:cs typeface="Times New Roman" panose="02020603050405020304" pitchFamily="18" charset="0"/>
              </a:rPr>
              <a:t> of chapter 4 all with a loud voice, as if it were a single voice give praise to the “</a:t>
            </a:r>
            <a:r>
              <a:rPr lang="en-US" sz="3150" dirty="0">
                <a:solidFill>
                  <a:srgbClr val="C00000"/>
                </a:solidFill>
                <a:latin typeface="Times New Roman" panose="02020603050405020304" pitchFamily="18" charset="0"/>
                <a:cs typeface="Times New Roman" panose="02020603050405020304" pitchFamily="18" charset="0"/>
              </a:rPr>
              <a:t>Lamb standing, as if slain</a:t>
            </a:r>
            <a:r>
              <a:rPr lang="en-US" sz="3150" dirty="0">
                <a:latin typeface="Times New Roman" panose="02020603050405020304" pitchFamily="18" charset="0"/>
                <a:cs typeface="Times New Roman" panose="02020603050405020304" pitchFamily="18" charset="0"/>
              </a:rPr>
              <a:t>.”</a:t>
            </a:r>
          </a:p>
          <a:p>
            <a:pPr marL="0" indent="0">
              <a:buNone/>
            </a:pPr>
            <a:r>
              <a:rPr lang="en-US" sz="3150" dirty="0">
                <a:solidFill>
                  <a:srgbClr val="C00000"/>
                </a:solidFill>
                <a:latin typeface="Times New Roman" panose="02020603050405020304" pitchFamily="18" charset="0"/>
                <a:cs typeface="Times New Roman" panose="02020603050405020304" pitchFamily="18" charset="0"/>
              </a:rPr>
              <a:t>The Lamb that was slain</a:t>
            </a:r>
            <a:r>
              <a:rPr lang="en-US" sz="3150" dirty="0">
                <a:latin typeface="Times New Roman" panose="02020603050405020304" pitchFamily="18" charset="0"/>
                <a:cs typeface="Times New Roman" panose="02020603050405020304" pitchFamily="18" charset="0"/>
              </a:rPr>
              <a:t> – Jesus, without a doubt was slain, He was crucified and suffered death, </a:t>
            </a:r>
            <a:r>
              <a:rPr lang="en-US" sz="3150" dirty="0">
                <a:solidFill>
                  <a:srgbClr val="C00000"/>
                </a:solidFill>
                <a:latin typeface="Times New Roman" panose="02020603050405020304" pitchFamily="18" charset="0"/>
                <a:cs typeface="Times New Roman" panose="02020603050405020304" pitchFamily="18" charset="0"/>
              </a:rPr>
              <a:t>even death on the cross</a:t>
            </a:r>
            <a:r>
              <a:rPr lang="en-US" sz="315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150" dirty="0">
                <a:latin typeface="Times New Roman" panose="02020603050405020304" pitchFamily="18" charset="0"/>
                <a:cs typeface="Times New Roman" panose="02020603050405020304" pitchFamily="18" charset="0"/>
              </a:rPr>
              <a:t>We have the testimony of Matthew (</a:t>
            </a:r>
            <a:r>
              <a:rPr lang="en-US" sz="3150" b="1" dirty="0">
                <a:solidFill>
                  <a:srgbClr val="C00000"/>
                </a:solidFill>
                <a:latin typeface="Times New Roman" panose="02020603050405020304" pitchFamily="18" charset="0"/>
                <a:cs typeface="Times New Roman" panose="02020603050405020304" pitchFamily="18" charset="0"/>
              </a:rPr>
              <a:t>Matthew 27:50</a:t>
            </a:r>
            <a:r>
              <a:rPr lang="en-US" sz="3150" dirty="0">
                <a:latin typeface="Times New Roman" panose="02020603050405020304" pitchFamily="18" charset="0"/>
                <a:cs typeface="Times New Roman" panose="02020603050405020304" pitchFamily="18" charset="0"/>
              </a:rPr>
              <a:t>), Mark (</a:t>
            </a:r>
            <a:r>
              <a:rPr lang="en-US" sz="3150" b="1" dirty="0">
                <a:solidFill>
                  <a:srgbClr val="C00000"/>
                </a:solidFill>
                <a:latin typeface="Times New Roman" panose="02020603050405020304" pitchFamily="18" charset="0"/>
                <a:cs typeface="Times New Roman" panose="02020603050405020304" pitchFamily="18" charset="0"/>
              </a:rPr>
              <a:t>Mark 15:27</a:t>
            </a:r>
            <a:r>
              <a:rPr lang="en-US" sz="3150" dirty="0">
                <a:latin typeface="Times New Roman" panose="02020603050405020304" pitchFamily="18" charset="0"/>
                <a:cs typeface="Times New Roman" panose="02020603050405020304" pitchFamily="18" charset="0"/>
              </a:rPr>
              <a:t>), Luke (</a:t>
            </a:r>
            <a:r>
              <a:rPr lang="en-US" sz="3150" b="1" dirty="0">
                <a:solidFill>
                  <a:srgbClr val="C00000"/>
                </a:solidFill>
                <a:latin typeface="Times New Roman" panose="02020603050405020304" pitchFamily="18" charset="0"/>
                <a:cs typeface="Times New Roman" panose="02020603050405020304" pitchFamily="18" charset="0"/>
              </a:rPr>
              <a:t>Luke 23:47</a:t>
            </a:r>
            <a:r>
              <a:rPr lang="en-US" sz="3150" dirty="0">
                <a:latin typeface="Times New Roman" panose="02020603050405020304" pitchFamily="18" charset="0"/>
                <a:cs typeface="Times New Roman" panose="02020603050405020304" pitchFamily="18" charset="0"/>
              </a:rPr>
              <a:t>), John (</a:t>
            </a:r>
            <a:r>
              <a:rPr lang="en-US" sz="3150" b="1" dirty="0">
                <a:solidFill>
                  <a:srgbClr val="C00000"/>
                </a:solidFill>
                <a:latin typeface="Times New Roman" panose="02020603050405020304" pitchFamily="18" charset="0"/>
                <a:cs typeface="Times New Roman" panose="02020603050405020304" pitchFamily="18" charset="0"/>
              </a:rPr>
              <a:t>John 19:30</a:t>
            </a:r>
            <a:r>
              <a:rPr lang="en-US" sz="3150" dirty="0">
                <a:latin typeface="Times New Roman" panose="02020603050405020304" pitchFamily="18" charset="0"/>
                <a:cs typeface="Times New Roman" panose="02020603050405020304" pitchFamily="18" charset="0"/>
              </a:rPr>
              <a:t>) and Paul (</a:t>
            </a:r>
            <a:r>
              <a:rPr lang="en-US" sz="3150" b="1" dirty="0">
                <a:solidFill>
                  <a:srgbClr val="C00000"/>
                </a:solidFill>
                <a:latin typeface="Times New Roman" panose="02020603050405020304" pitchFamily="18" charset="0"/>
                <a:cs typeface="Times New Roman" panose="02020603050405020304" pitchFamily="18" charset="0"/>
              </a:rPr>
              <a:t>Philippians 2:8</a:t>
            </a:r>
            <a:r>
              <a:rPr lang="en-US" sz="3150" dirty="0">
                <a:latin typeface="Times New Roman" panose="02020603050405020304" pitchFamily="18" charset="0"/>
                <a:cs typeface="Times New Roman" panose="02020603050405020304" pitchFamily="18" charset="0"/>
              </a:rPr>
              <a:t>).</a:t>
            </a:r>
          </a:p>
          <a:p>
            <a:pPr marL="742950" indent="-742950">
              <a:buFont typeface="+mj-lt"/>
              <a:buAutoNum type="arabicParenR"/>
            </a:pPr>
            <a:r>
              <a:rPr lang="en-US" sz="3150" dirty="0">
                <a:latin typeface="Times New Roman" panose="02020603050405020304" pitchFamily="18" charset="0"/>
                <a:cs typeface="Times New Roman" panose="02020603050405020304" pitchFamily="18" charset="0"/>
              </a:rPr>
              <a:t>The Jews, </a:t>
            </a:r>
            <a:r>
              <a:rPr lang="en-US" sz="3150" dirty="0">
                <a:solidFill>
                  <a:srgbClr val="C00000"/>
                </a:solidFill>
                <a:latin typeface="Times New Roman" panose="02020603050405020304" pitchFamily="18" charset="0"/>
                <a:cs typeface="Times New Roman" panose="02020603050405020304" pitchFamily="18" charset="0"/>
              </a:rPr>
              <a:t>the chief priests and the Pharisees</a:t>
            </a:r>
            <a:r>
              <a:rPr lang="en-US" sz="3150" dirty="0">
                <a:latin typeface="Times New Roman" panose="02020603050405020304" pitchFamily="18" charset="0"/>
                <a:cs typeface="Times New Roman" panose="02020603050405020304" pitchFamily="18" charset="0"/>
              </a:rPr>
              <a:t>, requested a guard to be placed on the grave in which Jesus was buried: notice their language, “</a:t>
            </a:r>
            <a:r>
              <a:rPr lang="en-US" sz="3150" dirty="0">
                <a:solidFill>
                  <a:srgbClr val="C00000"/>
                </a:solidFill>
                <a:latin typeface="Times New Roman" panose="02020603050405020304" pitchFamily="18" charset="0"/>
                <a:cs typeface="Times New Roman" panose="02020603050405020304" pitchFamily="18" charset="0"/>
              </a:rPr>
              <a:t>Sir, we remember that when He was still alive</a:t>
            </a:r>
            <a:r>
              <a:rPr lang="en-US" sz="3150" dirty="0">
                <a:latin typeface="Times New Roman" panose="02020603050405020304" pitchFamily="18" charset="0"/>
                <a:cs typeface="Times New Roman" panose="02020603050405020304" pitchFamily="18" charset="0"/>
              </a:rPr>
              <a:t>” – they, the Jews, KNEW Jesus was dead or they would not have said, “</a:t>
            </a:r>
            <a:r>
              <a:rPr lang="en-US" sz="3150" dirty="0">
                <a:solidFill>
                  <a:srgbClr val="C00000"/>
                </a:solidFill>
                <a:latin typeface="Times New Roman" panose="02020603050405020304" pitchFamily="18" charset="0"/>
                <a:cs typeface="Times New Roman" panose="02020603050405020304" pitchFamily="18" charset="0"/>
              </a:rPr>
              <a:t>when He was still alive</a:t>
            </a:r>
            <a:r>
              <a:rPr lang="en-US" sz="315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08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A54BD-F498-D57E-76D3-1B95909A1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314D2-FF87-8958-BBF6-49CE46F0B4E6}"/>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5:11 to 14</a:t>
            </a:r>
          </a:p>
        </p:txBody>
      </p:sp>
      <p:sp>
        <p:nvSpPr>
          <p:cNvPr id="3" name="Content Placeholder 2">
            <a:extLst>
              <a:ext uri="{FF2B5EF4-FFF2-40B4-BE49-F238E27FC236}">
                <a16:creationId xmlns:a16="http://schemas.microsoft.com/office/drawing/2014/main" id="{9FEFF1D6-6CDD-A5AA-5DC7-2568D913FDB8}"/>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solidFill>
                  <a:srgbClr val="C00000"/>
                </a:solidFill>
                <a:latin typeface="Times New Roman" panose="02020603050405020304" pitchFamily="18" charset="0"/>
                <a:cs typeface="Times New Roman" panose="02020603050405020304" pitchFamily="18" charset="0"/>
              </a:rPr>
              <a:t>And I looked, and I heard the voice of many angels around the throne and the living creatures and the elders; and the number of them was myriads of myriads, and thousands of thousands, saying with a loud voice, “Worthy is the Lamb that was slain to receive power and riches and wisdom and might and honor and glory and blessing.” And every created thing which is in heaven and on the earth and under the earth and on the sea, and all things in them, I heard saying, “To Him who sits on the throne, and to the Lamb, be blessing and honor and glory and dominion forever and ever.” And the four living creatures kept saying, “Amen.” And the elders fell down and worshiped.</a:t>
            </a:r>
          </a:p>
        </p:txBody>
      </p:sp>
    </p:spTree>
    <p:extLst>
      <p:ext uri="{BB962C8B-B14F-4D97-AF65-F5344CB8AC3E}">
        <p14:creationId xmlns:p14="http://schemas.microsoft.com/office/powerpoint/2010/main" val="13715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8511-90CD-43E1-6812-6CEBE1853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C7044-3AD3-94A1-5488-ECC09C6B010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HUB of the Bible</a:t>
            </a:r>
          </a:p>
        </p:txBody>
      </p:sp>
      <p:sp>
        <p:nvSpPr>
          <p:cNvPr id="3" name="Content Placeholder 2">
            <a:extLst>
              <a:ext uri="{FF2B5EF4-FFF2-40B4-BE49-F238E27FC236}">
                <a16:creationId xmlns:a16="http://schemas.microsoft.com/office/drawing/2014/main" id="{00DD9E3A-A22A-C57D-0816-A0A47FFFFEF7}"/>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The Hub of the Bible – the center piece – is not found in </a:t>
            </a:r>
            <a:r>
              <a:rPr lang="en-US" sz="4000" b="1" dirty="0">
                <a:solidFill>
                  <a:srgbClr val="C00000"/>
                </a:solidFill>
                <a:latin typeface="Times New Roman" panose="02020603050405020304" pitchFamily="18" charset="0"/>
                <a:cs typeface="Times New Roman" panose="02020603050405020304" pitchFamily="18" charset="0"/>
              </a:rPr>
              <a:t>Acts 2</a:t>
            </a:r>
            <a:r>
              <a:rPr lang="en-US" sz="4000" dirty="0">
                <a:latin typeface="Times New Roman" panose="02020603050405020304" pitchFamily="18" charset="0"/>
                <a:cs typeface="Times New Roman" panose="02020603050405020304" pitchFamily="18" charset="0"/>
              </a:rPr>
              <a:t> as some have it: it is found in the death, the burial, and the resurrection of Jesus Christ found in </a:t>
            </a:r>
            <a:r>
              <a:rPr lang="en-US" sz="4000" b="1" dirty="0">
                <a:solidFill>
                  <a:srgbClr val="C00000"/>
                </a:solidFill>
                <a:latin typeface="Times New Roman" panose="02020603050405020304" pitchFamily="18" charset="0"/>
                <a:cs typeface="Times New Roman" panose="02020603050405020304" pitchFamily="18" charset="0"/>
              </a:rPr>
              <a:t>Matthew 27 &amp; 28</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Mark 15 &amp; 16</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Luke 23 &amp; 24</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John 19 &amp; 20</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death, the burial, and the resurrection of Jesus cannot be separated one from the other: although each of the three were separate, sequential events in human history they are one in the gospel, </a:t>
            </a:r>
            <a:r>
              <a:rPr lang="en-US" sz="4000" dirty="0">
                <a:solidFill>
                  <a:srgbClr val="C00000"/>
                </a:solidFill>
                <a:latin typeface="Times New Roman" panose="02020603050405020304" pitchFamily="18" charset="0"/>
                <a:cs typeface="Times New Roman" panose="02020603050405020304" pitchFamily="18" charset="0"/>
              </a:rPr>
              <a:t>the power of God for salvation</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Romans 1:16</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There would have been no </a:t>
            </a:r>
            <a:r>
              <a:rPr lang="en-US" sz="4000" b="1" dirty="0">
                <a:solidFill>
                  <a:srgbClr val="C00000"/>
                </a:solidFill>
                <a:latin typeface="Times New Roman" panose="02020603050405020304" pitchFamily="18" charset="0"/>
                <a:cs typeface="Times New Roman" panose="02020603050405020304" pitchFamily="18" charset="0"/>
              </a:rPr>
              <a:t>Acts 2</a:t>
            </a:r>
            <a:r>
              <a:rPr lang="en-US" sz="4000" dirty="0">
                <a:latin typeface="Times New Roman" panose="02020603050405020304" pitchFamily="18" charset="0"/>
                <a:cs typeface="Times New Roman" panose="02020603050405020304" pitchFamily="18" charset="0"/>
              </a:rPr>
              <a:t> if it had not been for the death, burial and resurrection.</a:t>
            </a:r>
          </a:p>
        </p:txBody>
      </p:sp>
    </p:spTree>
    <p:extLst>
      <p:ext uri="{BB962C8B-B14F-4D97-AF65-F5344CB8AC3E}">
        <p14:creationId xmlns:p14="http://schemas.microsoft.com/office/powerpoint/2010/main" val="163337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9EC32-4711-E6EB-D5EA-C08925922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A7325-5221-3C9A-EEFC-8590361A8F78}"/>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I Corinthians 15</a:t>
            </a:r>
          </a:p>
        </p:txBody>
      </p:sp>
      <p:sp>
        <p:nvSpPr>
          <p:cNvPr id="3" name="Content Placeholder 2">
            <a:extLst>
              <a:ext uri="{FF2B5EF4-FFF2-40B4-BE49-F238E27FC236}">
                <a16:creationId xmlns:a16="http://schemas.microsoft.com/office/drawing/2014/main" id="{9303C54F-0481-5349-4B4E-881C14AAF2DD}"/>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Paul, writing by inspiration, lays this all out in no uncertain terms in </a:t>
            </a:r>
            <a:r>
              <a:rPr lang="en-US" sz="4000" b="1" dirty="0">
                <a:solidFill>
                  <a:srgbClr val="C00000"/>
                </a:solidFill>
                <a:latin typeface="Times New Roman" panose="02020603050405020304" pitchFamily="18" charset="0"/>
                <a:cs typeface="Times New Roman" panose="02020603050405020304" pitchFamily="18" charset="0"/>
              </a:rPr>
              <a:t>I Corinthians 15</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Notice Paul says, “</a:t>
            </a:r>
            <a:r>
              <a:rPr lang="en-US" sz="4000" dirty="0">
                <a:solidFill>
                  <a:srgbClr val="C00000"/>
                </a:solidFill>
                <a:latin typeface="Times New Roman" panose="02020603050405020304" pitchFamily="18" charset="0"/>
                <a:cs typeface="Times New Roman" panose="02020603050405020304" pitchFamily="18" charset="0"/>
              </a:rPr>
              <a:t>I make known unto you brethren, the gospel which I preached unto you</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He then defines specially what he means when he writes, “</a:t>
            </a:r>
            <a:r>
              <a:rPr lang="en-US" sz="4000" dirty="0">
                <a:solidFill>
                  <a:srgbClr val="C00000"/>
                </a:solidFill>
                <a:latin typeface="Times New Roman" panose="02020603050405020304" pitchFamily="18" charset="0"/>
                <a:cs typeface="Times New Roman" panose="02020603050405020304" pitchFamily="18" charset="0"/>
              </a:rPr>
              <a:t>For I delivered unto you first of all that which also I received: that Christ died for our sins according to the scriptures; and that he was buried; and that he hath been raised on the third day according to the scriptures</a:t>
            </a:r>
            <a:r>
              <a:rPr lang="en-US" sz="4000" dirty="0">
                <a:latin typeface="Times New Roman" panose="02020603050405020304" pitchFamily="18" charset="0"/>
                <a:cs typeface="Times New Roman" panose="02020603050405020304" pitchFamily="18" charset="0"/>
              </a:rPr>
              <a:t> …” – </a:t>
            </a:r>
            <a:r>
              <a:rPr lang="en-US" sz="4000" b="1" dirty="0">
                <a:solidFill>
                  <a:srgbClr val="C00000"/>
                </a:solidFill>
                <a:latin typeface="Times New Roman" panose="02020603050405020304" pitchFamily="18" charset="0"/>
                <a:cs typeface="Times New Roman" panose="02020603050405020304" pitchFamily="18" charset="0"/>
              </a:rPr>
              <a:t>I Corinthians 15:3 &amp; 4</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Then in </a:t>
            </a:r>
            <a:r>
              <a:rPr lang="en-US" sz="4000" b="1" dirty="0">
                <a:solidFill>
                  <a:srgbClr val="C00000"/>
                </a:solidFill>
                <a:latin typeface="Times New Roman" panose="02020603050405020304" pitchFamily="18" charset="0"/>
                <a:cs typeface="Times New Roman" panose="02020603050405020304" pitchFamily="18" charset="0"/>
              </a:rPr>
              <a:t>verses 5 to 15</a:t>
            </a:r>
            <a:r>
              <a:rPr lang="en-US" sz="4000" dirty="0">
                <a:latin typeface="Times New Roman" panose="02020603050405020304" pitchFamily="18" charset="0"/>
                <a:cs typeface="Times New Roman" panose="02020603050405020304" pitchFamily="18" charset="0"/>
              </a:rPr>
              <a:t> Paul provides witnesses to the resurrection of Jesus, Cephas, the twelve, five hundred brethren, then to James and then all the apostles, and finally to Paul himself.</a:t>
            </a:r>
          </a:p>
        </p:txBody>
      </p:sp>
    </p:spTree>
    <p:extLst>
      <p:ext uri="{BB962C8B-B14F-4D97-AF65-F5344CB8AC3E}">
        <p14:creationId xmlns:p14="http://schemas.microsoft.com/office/powerpoint/2010/main" val="2555893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36E1-07CE-8402-B360-0B72AEE40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191D2-6E0F-3C2F-5202-20A5964A381D}"/>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I Corinthians 15:12 to 17</a:t>
            </a:r>
          </a:p>
        </p:txBody>
      </p:sp>
      <p:sp>
        <p:nvSpPr>
          <p:cNvPr id="3" name="Content Placeholder 2">
            <a:extLst>
              <a:ext uri="{FF2B5EF4-FFF2-40B4-BE49-F238E27FC236}">
                <a16:creationId xmlns:a16="http://schemas.microsoft.com/office/drawing/2014/main" id="{D3E1A047-13B2-215C-CCE8-3F2893936F8B}"/>
              </a:ext>
            </a:extLst>
          </p:cNvPr>
          <p:cNvSpPr>
            <a:spLocks noGrp="1"/>
          </p:cNvSpPr>
          <p:nvPr>
            <p:ph idx="1"/>
          </p:nvPr>
        </p:nvSpPr>
        <p:spPr>
          <a:xfrm>
            <a:off x="1297459" y="123568"/>
            <a:ext cx="10746259" cy="6635578"/>
          </a:xfrm>
        </p:spPr>
        <p:txBody>
          <a:bodyPr anchor="ctr">
            <a:normAutofit fontScale="85000" lnSpcReduction="10000"/>
          </a:bodyPr>
          <a:lstStyle/>
          <a:p>
            <a:pPr marL="0" indent="0">
              <a:spcBef>
                <a:spcPts val="0"/>
              </a:spcBef>
              <a:buNone/>
            </a:pPr>
            <a:r>
              <a:rPr lang="en-US" sz="4000" dirty="0">
                <a:latin typeface="Times New Roman" panose="02020603050405020304" pitchFamily="18" charset="0"/>
                <a:cs typeface="Times New Roman" panose="02020603050405020304" pitchFamily="18" charset="0"/>
              </a:rPr>
              <a:t>Then in </a:t>
            </a:r>
            <a:r>
              <a:rPr lang="en-US" sz="4000" b="1" dirty="0">
                <a:solidFill>
                  <a:srgbClr val="C00000"/>
                </a:solidFill>
                <a:latin typeface="Times New Roman" panose="02020603050405020304" pitchFamily="18" charset="0"/>
                <a:cs typeface="Times New Roman" panose="02020603050405020304" pitchFamily="18" charset="0"/>
              </a:rPr>
              <a:t>verses 12 to 34</a:t>
            </a:r>
            <a:r>
              <a:rPr lang="en-US" sz="4000" dirty="0">
                <a:latin typeface="Times New Roman" panose="02020603050405020304" pitchFamily="18" charset="0"/>
                <a:cs typeface="Times New Roman" panose="02020603050405020304" pitchFamily="18" charset="0"/>
              </a:rPr>
              <a:t> Paul explains the results of the resurrection the crux of which is found in verses 12 to 14:</a:t>
            </a:r>
          </a:p>
          <a:p>
            <a:pPr marL="0" indent="0">
              <a:spcBef>
                <a:spcPts val="0"/>
              </a:spcBef>
              <a:buNone/>
            </a:pPr>
            <a:r>
              <a:rPr lang="en-US" sz="4000" dirty="0">
                <a:solidFill>
                  <a:srgbClr val="C00000"/>
                </a:solidFill>
                <a:latin typeface="Times New Roman" panose="02020603050405020304" pitchFamily="18" charset="0"/>
                <a:cs typeface="Times New Roman" panose="02020603050405020304" pitchFamily="18" charset="0"/>
              </a:rPr>
              <a:t>Now if Christ is preached that he hath been raised from the dead, how say some among you that there is no resurrection of the dead? But if there is no resurrection of the dead, neither hath Christ been raised: and if Christ hath not been raised, then is our preaching vain, your faith also is vain.</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Then, pay attention to </a:t>
            </a:r>
            <a:r>
              <a:rPr lang="en-US" sz="4000" b="1" dirty="0">
                <a:solidFill>
                  <a:srgbClr val="C00000"/>
                </a:solidFill>
                <a:latin typeface="Times New Roman" panose="02020603050405020304" pitchFamily="18" charset="0"/>
                <a:cs typeface="Times New Roman" panose="02020603050405020304" pitchFamily="18" charset="0"/>
              </a:rPr>
              <a:t>verses 15 to 17</a:t>
            </a:r>
            <a:r>
              <a:rPr lang="en-US" sz="4000" dirty="0">
                <a:latin typeface="Times New Roman" panose="02020603050405020304" pitchFamily="18" charset="0"/>
                <a:cs typeface="Times New Roman" panose="02020603050405020304" pitchFamily="18" charset="0"/>
              </a:rPr>
              <a:t>:</a:t>
            </a:r>
          </a:p>
          <a:p>
            <a:pPr marL="0" indent="0">
              <a:spcBef>
                <a:spcPts val="0"/>
              </a:spcBef>
              <a:buNone/>
            </a:pPr>
            <a:r>
              <a:rPr lang="en-US" sz="4000" dirty="0">
                <a:solidFill>
                  <a:srgbClr val="C00000"/>
                </a:solidFill>
                <a:latin typeface="Times New Roman" panose="02020603050405020304" pitchFamily="18" charset="0"/>
                <a:cs typeface="Times New Roman" panose="02020603050405020304" pitchFamily="18" charset="0"/>
              </a:rPr>
              <a:t>Yea, and we are found false witnesses of God; because we witnessed of God that he raised up Christ: whom he raised not up, if so be that the dead are not raised. For if the dead are not raised, neither hath Christ been raised: and if Christ hath not been raised, your faith is vain; ye are yet in your sins. Then they also that are fallen asleep in Christ have perished.</a:t>
            </a:r>
          </a:p>
        </p:txBody>
      </p:sp>
    </p:spTree>
    <p:extLst>
      <p:ext uri="{BB962C8B-B14F-4D97-AF65-F5344CB8AC3E}">
        <p14:creationId xmlns:p14="http://schemas.microsoft.com/office/powerpoint/2010/main" val="665425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E9E3-5D43-1FC6-F298-666AC644C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5BD07-01F9-8FD8-91EC-CBD3A0D0B034}"/>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Perfectly Worthy</a:t>
            </a:r>
          </a:p>
        </p:txBody>
      </p:sp>
      <p:sp>
        <p:nvSpPr>
          <p:cNvPr id="3" name="Content Placeholder 2">
            <a:extLst>
              <a:ext uri="{FF2B5EF4-FFF2-40B4-BE49-F238E27FC236}">
                <a16:creationId xmlns:a16="http://schemas.microsoft.com/office/drawing/2014/main" id="{56D4252B-3805-9A1C-E4D6-33E6C0973B76}"/>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Jesus, the Lamb that was slain but now lives, IS (present indicative) worthy to receive worship and all those present at His appearing “</a:t>
            </a:r>
            <a:r>
              <a:rPr lang="en-US" sz="4000" dirty="0">
                <a:solidFill>
                  <a:srgbClr val="7030A0"/>
                </a:solidFill>
                <a:latin typeface="Times New Roman" panose="02020603050405020304" pitchFamily="18" charset="0"/>
                <a:cs typeface="Times New Roman" panose="02020603050405020304" pitchFamily="18" charset="0"/>
              </a:rPr>
              <a:t>lifted their voices as one in a seven-fold concert of praise for the Lamb.  It is symbolic of the fulness of their praise and submission to the Christ and elevates Him in praise to his honored position as King of Kings and Lord of Lords.</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He is worthy to receive all the seven (indicating fullness, completeness) following attributes and many more: these indicate the total worthiness of Jesus as the Christ, the Lamb that was slain but Who now lives by the power of God.</a:t>
            </a:r>
          </a:p>
        </p:txBody>
      </p:sp>
    </p:spTree>
    <p:extLst>
      <p:ext uri="{BB962C8B-B14F-4D97-AF65-F5344CB8AC3E}">
        <p14:creationId xmlns:p14="http://schemas.microsoft.com/office/powerpoint/2010/main" val="3940347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60171-C827-F47B-44E8-6AAB3D73E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2AC76-DA9D-1EF4-342C-459ABD8E481D}"/>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POWER</a:t>
            </a:r>
          </a:p>
        </p:txBody>
      </p:sp>
      <p:sp>
        <p:nvSpPr>
          <p:cNvPr id="3" name="Content Placeholder 2">
            <a:extLst>
              <a:ext uri="{FF2B5EF4-FFF2-40B4-BE49-F238E27FC236}">
                <a16:creationId xmlns:a16="http://schemas.microsoft.com/office/drawing/2014/main" id="{865A74EC-4C9A-1CEF-D9AA-2EB85EB6E79D}"/>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Romans 1:1 to 4</a:t>
            </a:r>
            <a:r>
              <a:rPr lang="en-US" sz="4000" dirty="0">
                <a:latin typeface="Times New Roman" panose="02020603050405020304" pitchFamily="18" charset="0"/>
                <a:cs typeface="Times New Roman" panose="02020603050405020304" pitchFamily="18" charset="0"/>
              </a:rPr>
              <a:t> Paul wrote:</a:t>
            </a:r>
          </a:p>
          <a:p>
            <a:pPr marL="0" indent="0">
              <a:spcBef>
                <a:spcPts val="0"/>
              </a:spcBef>
              <a:spcAft>
                <a:spcPts val="1000"/>
              </a:spcAft>
              <a:buNone/>
            </a:pPr>
            <a:r>
              <a:rPr lang="en-US" sz="4000" dirty="0">
                <a:solidFill>
                  <a:srgbClr val="C00000"/>
                </a:solidFill>
                <a:latin typeface="Times New Roman" panose="02020603050405020304" pitchFamily="18" charset="0"/>
                <a:cs typeface="Times New Roman" panose="02020603050405020304" pitchFamily="18" charset="0"/>
              </a:rPr>
              <a:t>Paul, a bond-servant of Christ Jesus, called as an apostle, set apart for the gospel of God, which He promised beforehand through His prophets in the holy Scriptures, concerning His Son, who was born of a descendant of David according to the flesh, </a:t>
            </a:r>
            <a:r>
              <a:rPr lang="en-US" sz="4000" u="sng" dirty="0">
                <a:solidFill>
                  <a:srgbClr val="C00000"/>
                </a:solidFill>
                <a:latin typeface="Times New Roman" panose="02020603050405020304" pitchFamily="18" charset="0"/>
                <a:cs typeface="Times New Roman" panose="02020603050405020304" pitchFamily="18" charset="0"/>
              </a:rPr>
              <a:t>who was declared the Son of God with power by the resurrection from the dead</a:t>
            </a:r>
            <a:r>
              <a:rPr lang="en-US" sz="4000" dirty="0">
                <a:solidFill>
                  <a:srgbClr val="C00000"/>
                </a:solidFill>
                <a:latin typeface="Times New Roman" panose="02020603050405020304" pitchFamily="18" charset="0"/>
                <a:cs typeface="Times New Roman" panose="02020603050405020304" pitchFamily="18" charset="0"/>
              </a:rPr>
              <a:t>, according to the Spirit of holiness, Jesus Christ our Lord</a:t>
            </a:r>
            <a:r>
              <a:rPr lang="en-US" sz="4000" dirty="0">
                <a:latin typeface="Times New Roman" panose="02020603050405020304" pitchFamily="18" charset="0"/>
                <a:cs typeface="Times New Roman" panose="02020603050405020304" pitchFamily="18" charset="0"/>
              </a:rPr>
              <a:t> …</a:t>
            </a:r>
          </a:p>
          <a:p>
            <a:pPr marL="0" indent="0">
              <a:spcBef>
                <a:spcPts val="0"/>
              </a:spcBef>
              <a:buNone/>
            </a:pPr>
            <a:r>
              <a:rPr lang="en-US" sz="4000" dirty="0">
                <a:latin typeface="Times New Roman" panose="02020603050405020304" pitchFamily="18" charset="0"/>
                <a:cs typeface="Times New Roman" panose="02020603050405020304" pitchFamily="18" charset="0"/>
              </a:rPr>
              <a:t>Then in </a:t>
            </a:r>
            <a:r>
              <a:rPr lang="en-US" sz="4000" b="1" dirty="0">
                <a:solidFill>
                  <a:srgbClr val="C00000"/>
                </a:solidFill>
                <a:latin typeface="Times New Roman" panose="02020603050405020304" pitchFamily="18" charset="0"/>
                <a:cs typeface="Times New Roman" panose="02020603050405020304" pitchFamily="18" charset="0"/>
              </a:rPr>
              <a:t>Romans 1:16</a:t>
            </a:r>
            <a:r>
              <a:rPr lang="en-US" sz="4000" dirty="0">
                <a:latin typeface="Times New Roman" panose="02020603050405020304" pitchFamily="18" charset="0"/>
                <a:cs typeface="Times New Roman" panose="02020603050405020304" pitchFamily="18" charset="0"/>
              </a:rPr>
              <a:t> he writes, - based on </a:t>
            </a:r>
            <a:r>
              <a:rPr lang="en-US" sz="4000" b="1" dirty="0">
                <a:solidFill>
                  <a:srgbClr val="C00000"/>
                </a:solidFill>
                <a:latin typeface="Times New Roman" panose="02020603050405020304" pitchFamily="18" charset="0"/>
                <a:cs typeface="Times New Roman" panose="02020603050405020304" pitchFamily="18" charset="0"/>
              </a:rPr>
              <a:t>verses 1 to 4</a:t>
            </a:r>
            <a:r>
              <a:rPr lang="en-US" sz="4000" dirty="0">
                <a:latin typeface="Times New Roman" panose="02020603050405020304" pitchFamily="18" charset="0"/>
                <a:cs typeface="Times New Roman" panose="02020603050405020304" pitchFamily="18" charset="0"/>
              </a:rPr>
              <a:t>:</a:t>
            </a:r>
          </a:p>
          <a:p>
            <a:pPr marL="0" indent="0">
              <a:spcBef>
                <a:spcPts val="0"/>
              </a:spcBef>
              <a:buNone/>
            </a:pPr>
            <a:r>
              <a:rPr lang="en-US" sz="4000" dirty="0">
                <a:solidFill>
                  <a:srgbClr val="C00000"/>
                </a:solidFill>
                <a:latin typeface="Times New Roman" panose="02020603050405020304" pitchFamily="18" charset="0"/>
                <a:cs typeface="Times New Roman" panose="02020603050405020304" pitchFamily="18" charset="0"/>
              </a:rPr>
              <a:t>For I am not ashamed of the gospel, for it is the power of God for salvation to everyone who believes, to the Jew first and also to the Greek.</a:t>
            </a:r>
          </a:p>
        </p:txBody>
      </p:sp>
    </p:spTree>
    <p:extLst>
      <p:ext uri="{BB962C8B-B14F-4D97-AF65-F5344CB8AC3E}">
        <p14:creationId xmlns:p14="http://schemas.microsoft.com/office/powerpoint/2010/main" val="888257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570BA-53D7-2626-1BBC-E010EB47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3170F-A7A7-860A-2729-B0268C99F3A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POWER</a:t>
            </a:r>
          </a:p>
        </p:txBody>
      </p:sp>
      <p:sp>
        <p:nvSpPr>
          <p:cNvPr id="3" name="Content Placeholder 2">
            <a:extLst>
              <a:ext uri="{FF2B5EF4-FFF2-40B4-BE49-F238E27FC236}">
                <a16:creationId xmlns:a16="http://schemas.microsoft.com/office/drawing/2014/main" id="{97B000CA-3538-F668-B19F-EB01B55069A7}"/>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The Lamb that was slain is worthy to receive the seven attributes which follow, the first of which is power as we looked at it in </a:t>
            </a:r>
            <a:r>
              <a:rPr lang="en-US" sz="4000" b="1" dirty="0">
                <a:solidFill>
                  <a:srgbClr val="C00000"/>
                </a:solidFill>
                <a:latin typeface="Times New Roman" panose="02020603050405020304" pitchFamily="18" charset="0"/>
                <a:cs typeface="Times New Roman" panose="02020603050405020304" pitchFamily="18" charset="0"/>
              </a:rPr>
              <a:t>Romans 1</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Hebrews 2:14</a:t>
            </a:r>
            <a:r>
              <a:rPr lang="en-US" sz="4000" dirty="0">
                <a:latin typeface="Times New Roman" panose="02020603050405020304" pitchFamily="18" charset="0"/>
                <a:cs typeface="Times New Roman" panose="02020603050405020304" pitchFamily="18" charset="0"/>
              </a:rPr>
              <a:t> puts it this way:</a:t>
            </a:r>
          </a:p>
          <a:p>
            <a:pPr marL="0" indent="0">
              <a:spcBef>
                <a:spcPts val="0"/>
              </a:spcBef>
              <a:spcAft>
                <a:spcPts val="1000"/>
              </a:spcAft>
              <a:buNone/>
            </a:pPr>
            <a:r>
              <a:rPr lang="en-US" sz="4000" dirty="0">
                <a:solidFill>
                  <a:srgbClr val="C00000"/>
                </a:solidFill>
                <a:latin typeface="Times New Roman" panose="02020603050405020304" pitchFamily="18" charset="0"/>
                <a:cs typeface="Times New Roman" panose="02020603050405020304" pitchFamily="18" charset="0"/>
              </a:rPr>
              <a:t>Since then the children share in flesh and blood, He Himself likewise also partook of the same, that through death He might render powerless him who had the power of death, that is, the devil.</a:t>
            </a:r>
          </a:p>
          <a:p>
            <a:pPr marL="0" indent="0">
              <a:spcBef>
                <a:spcPts val="0"/>
              </a:spcBef>
              <a:buNone/>
            </a:pPr>
            <a:r>
              <a:rPr lang="en-US" sz="4000" dirty="0">
                <a:latin typeface="Times New Roman" panose="02020603050405020304" pitchFamily="18" charset="0"/>
                <a:cs typeface="Times New Roman" panose="02020603050405020304" pitchFamily="18" charset="0"/>
              </a:rPr>
              <a:t>This power is then passed on to us as </a:t>
            </a:r>
            <a:r>
              <a:rPr lang="en-US" sz="4000" b="1" dirty="0">
                <a:solidFill>
                  <a:srgbClr val="C00000"/>
                </a:solidFill>
                <a:latin typeface="Times New Roman" panose="02020603050405020304" pitchFamily="18" charset="0"/>
                <a:cs typeface="Times New Roman" panose="02020603050405020304" pitchFamily="18" charset="0"/>
              </a:rPr>
              <a:t>II Timothy 1:7</a:t>
            </a:r>
            <a:r>
              <a:rPr lang="en-US" sz="4000" dirty="0">
                <a:latin typeface="Times New Roman" panose="02020603050405020304" pitchFamily="18" charset="0"/>
                <a:cs typeface="Times New Roman" panose="02020603050405020304" pitchFamily="18" charset="0"/>
              </a:rPr>
              <a:t> says:</a:t>
            </a:r>
          </a:p>
          <a:p>
            <a:pPr marL="0" indent="0">
              <a:spcBef>
                <a:spcPts val="0"/>
              </a:spcBef>
              <a:spcAft>
                <a:spcPts val="1000"/>
              </a:spcAft>
              <a:buNone/>
            </a:pPr>
            <a:r>
              <a:rPr lang="en-US" sz="4000" dirty="0">
                <a:solidFill>
                  <a:srgbClr val="C00000"/>
                </a:solidFill>
                <a:latin typeface="Times New Roman" panose="02020603050405020304" pitchFamily="18" charset="0"/>
                <a:cs typeface="Times New Roman" panose="02020603050405020304" pitchFamily="18" charset="0"/>
              </a:rPr>
              <a:t>For God has not given us a spirit of timidity, but of power and love and discipline.</a:t>
            </a:r>
          </a:p>
          <a:p>
            <a:pPr marL="0" indent="0">
              <a:spcBef>
                <a:spcPts val="0"/>
              </a:spcBef>
              <a:buNone/>
            </a:pPr>
            <a:r>
              <a:rPr lang="en-US" sz="4000" b="1" dirty="0">
                <a:solidFill>
                  <a:srgbClr val="C00000"/>
                </a:solidFill>
                <a:latin typeface="Times New Roman" panose="02020603050405020304" pitchFamily="18" charset="0"/>
                <a:cs typeface="Times New Roman" panose="02020603050405020304" pitchFamily="18" charset="0"/>
              </a:rPr>
              <a:t>II Peter 1:16</a:t>
            </a:r>
            <a:r>
              <a:rPr lang="en-US" sz="4000" dirty="0">
                <a:solidFill>
                  <a:srgbClr val="C00000"/>
                </a:solidFill>
                <a:latin typeface="Times New Roman" panose="02020603050405020304" pitchFamily="18" charset="0"/>
                <a:cs typeface="Times New Roman" panose="02020603050405020304" pitchFamily="18" charset="0"/>
              </a:rPr>
              <a:t>:</a:t>
            </a:r>
          </a:p>
          <a:p>
            <a:pPr marL="0" indent="0">
              <a:spcBef>
                <a:spcPts val="0"/>
              </a:spcBef>
              <a:buNone/>
            </a:pPr>
            <a:r>
              <a:rPr lang="en-US" sz="4000" dirty="0">
                <a:solidFill>
                  <a:srgbClr val="C00000"/>
                </a:solidFill>
                <a:latin typeface="Times New Roman" panose="02020603050405020304" pitchFamily="18" charset="0"/>
                <a:cs typeface="Times New Roman" panose="02020603050405020304" pitchFamily="18" charset="0"/>
              </a:rPr>
              <a:t>For we did not follow cleverly devised tales when we made known to you the power and coming of our Lord Jesus Christ, but we were eyewitnesses of His majesty.</a:t>
            </a:r>
          </a:p>
        </p:txBody>
      </p:sp>
    </p:spTree>
    <p:extLst>
      <p:ext uri="{BB962C8B-B14F-4D97-AF65-F5344CB8AC3E}">
        <p14:creationId xmlns:p14="http://schemas.microsoft.com/office/powerpoint/2010/main" val="72972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BF7D-1F5C-2939-5E0C-CB8104B57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BB646-9E0F-B0CD-8C25-B1988B0AA49E}"/>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RICHES</a:t>
            </a:r>
          </a:p>
        </p:txBody>
      </p:sp>
      <p:sp>
        <p:nvSpPr>
          <p:cNvPr id="3" name="Content Placeholder 2">
            <a:extLst>
              <a:ext uri="{FF2B5EF4-FFF2-40B4-BE49-F238E27FC236}">
                <a16:creationId xmlns:a16="http://schemas.microsoft.com/office/drawing/2014/main" id="{0A545851-9A0B-59D6-3908-BA6FF9DC42D6}"/>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Riches, wealth, is not something I normally associate with Jesus.  Are there riches, wealth, in heaven?</a:t>
            </a:r>
          </a:p>
          <a:p>
            <a:pPr marL="0" indent="0">
              <a:buNone/>
            </a:pPr>
            <a:r>
              <a:rPr lang="en-US" sz="4000" dirty="0">
                <a:latin typeface="Times New Roman" panose="02020603050405020304" pitchFamily="18" charset="0"/>
                <a:cs typeface="Times New Roman" panose="02020603050405020304" pitchFamily="18" charset="0"/>
              </a:rPr>
              <a:t>Prior to coming to this earth Jesus, “</a:t>
            </a:r>
            <a:r>
              <a:rPr lang="en-US" sz="4000" dirty="0">
                <a:solidFill>
                  <a:srgbClr val="C00000"/>
                </a:solidFill>
                <a:latin typeface="Times New Roman" panose="02020603050405020304" pitchFamily="18" charset="0"/>
                <a:cs typeface="Times New Roman" panose="02020603050405020304" pitchFamily="18" charset="0"/>
              </a:rPr>
              <a:t>was with God and was God</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John 1:1</a:t>
            </a:r>
            <a:r>
              <a:rPr lang="en-US" sz="4000" dirty="0">
                <a:latin typeface="Times New Roman" panose="02020603050405020304" pitchFamily="18" charset="0"/>
                <a:cs typeface="Times New Roman" panose="02020603050405020304" pitchFamily="18" charset="0"/>
              </a:rPr>
              <a:t>, and had all the might and glory that went with that.</a:t>
            </a:r>
          </a:p>
          <a:p>
            <a:pPr marL="0" indent="0">
              <a:buNone/>
            </a:pPr>
            <a:r>
              <a:rPr lang="en-US" sz="4000" dirty="0">
                <a:latin typeface="Times New Roman" panose="02020603050405020304" pitchFamily="18" charset="0"/>
                <a:cs typeface="Times New Roman" panose="02020603050405020304" pitchFamily="18" charset="0"/>
              </a:rPr>
              <a:t>When Jesus left heave and came to earth, He “</a:t>
            </a:r>
            <a:r>
              <a:rPr lang="en-US" sz="4000" dirty="0">
                <a:solidFill>
                  <a:srgbClr val="C00000"/>
                </a:solidFill>
                <a:latin typeface="Times New Roman" panose="02020603050405020304" pitchFamily="18" charset="0"/>
                <a:cs typeface="Times New Roman" panose="02020603050405020304" pitchFamily="18" charset="0"/>
              </a:rPr>
              <a:t>did not regard equality with God a thing to be grasped but emptied Himself, taking the form of a bond-servant, and being made in the likeness of men. And being found in appearance as a man, He humbled Himself by becoming obedient to the point of death, even death on a cross</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Philippians 2:6 to 8</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While on this earth Jesus was, from a human point of view, the poorest of the poor.  “</a:t>
            </a:r>
            <a:r>
              <a:rPr lang="en-US" sz="4000" dirty="0">
                <a:solidFill>
                  <a:srgbClr val="C00000"/>
                </a:solidFill>
                <a:latin typeface="Times New Roman" panose="02020603050405020304" pitchFamily="18" charset="0"/>
                <a:cs typeface="Times New Roman" panose="02020603050405020304" pitchFamily="18" charset="0"/>
              </a:rPr>
              <a:t>And Jesus said to him, ‘The foxes have holes, and the birds of the air have nests, but the Son of Man has nowhere to lay His head.’</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Matthew 8:20</a:t>
            </a:r>
            <a:r>
              <a:rPr lang="en-US" sz="4000" dirty="0">
                <a:latin typeface="Times New Roman" panose="02020603050405020304" pitchFamily="18" charset="0"/>
                <a:cs typeface="Times New Roman" panose="02020603050405020304" pitchFamily="18" charset="0"/>
              </a:rPr>
              <a:t> &amp; </a:t>
            </a:r>
            <a:r>
              <a:rPr lang="en-US" sz="4000" b="1" dirty="0">
                <a:solidFill>
                  <a:srgbClr val="C00000"/>
                </a:solidFill>
                <a:latin typeface="Times New Roman" panose="02020603050405020304" pitchFamily="18" charset="0"/>
                <a:cs typeface="Times New Roman" panose="02020603050405020304" pitchFamily="18" charset="0"/>
              </a:rPr>
              <a:t>Luke 9:58</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BUT, because He humbled Himself and was obedient even to the point of death on a cross, “</a:t>
            </a:r>
            <a:r>
              <a:rPr lang="en-US" sz="4000" dirty="0">
                <a:solidFill>
                  <a:srgbClr val="C00000"/>
                </a:solidFill>
                <a:latin typeface="Times New Roman" panose="02020603050405020304" pitchFamily="18" charset="0"/>
                <a:cs typeface="Times New Roman" panose="02020603050405020304" pitchFamily="18" charset="0"/>
              </a:rPr>
              <a:t>God highly exalted Him, and bestowed on Him the name which is above every name, that at the name of Jesus EVERY KNEE SHOULD BOW, of those who are in heaven, and on earth, and under the earth, and that every tongue should confess that Jesus Christ is Lord, to the glory of God the Father.</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Philippians 2:9 to 11</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0367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875E-3BDE-6B8B-FDEA-D14D4F69D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6E0DD-7474-391D-00AB-CAA2880AB678}"/>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WEALTH</a:t>
            </a:r>
          </a:p>
        </p:txBody>
      </p:sp>
      <p:sp>
        <p:nvSpPr>
          <p:cNvPr id="3" name="Content Placeholder 2">
            <a:extLst>
              <a:ext uri="{FF2B5EF4-FFF2-40B4-BE49-F238E27FC236}">
                <a16:creationId xmlns:a16="http://schemas.microsoft.com/office/drawing/2014/main" id="{1B48BBBB-34CC-B763-8C33-4E6BD76A9133}"/>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Jesus constantly taught “</a:t>
            </a:r>
            <a:r>
              <a:rPr lang="en-US" sz="4000" dirty="0">
                <a:solidFill>
                  <a:srgbClr val="C00000"/>
                </a:solidFill>
                <a:latin typeface="Times New Roman" panose="02020603050405020304" pitchFamily="18" charset="0"/>
                <a:cs typeface="Times New Roman" panose="02020603050405020304" pitchFamily="18" charset="0"/>
              </a:rPr>
              <a:t>Do not lay up for yourselves treasures upon earth, where moth and rust destroy, and where thieves break in and steal.  But lay up for yourselves treasures in heaven, where neither moth nor rust destroys, and where thieves do not break in or steal; for where your treasure is, there will your heart be also.</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Matthew 6:19 to 21</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 whole point of the Parable of the Rich Fool was, “</a:t>
            </a:r>
            <a:r>
              <a:rPr lang="en-US" sz="4000" dirty="0">
                <a:solidFill>
                  <a:srgbClr val="C00000"/>
                </a:solidFill>
                <a:latin typeface="Times New Roman" panose="02020603050405020304" pitchFamily="18" charset="0"/>
                <a:cs typeface="Times New Roman" panose="02020603050405020304" pitchFamily="18" charset="0"/>
              </a:rPr>
              <a:t>You fool! This very night your soul is required of you; and now who will own what you have prepared?  So is the man who lays up treasure for himself, and is not rich toward God.</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Luke 12:20 &amp; 21</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8461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A6689-888E-D319-339C-E1003ECEE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BE794-1DC9-36EC-2000-5236027A99C8}"/>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WISDOM</a:t>
            </a:r>
          </a:p>
        </p:txBody>
      </p:sp>
      <p:sp>
        <p:nvSpPr>
          <p:cNvPr id="3" name="Content Placeholder 2">
            <a:extLst>
              <a:ext uri="{FF2B5EF4-FFF2-40B4-BE49-F238E27FC236}">
                <a16:creationId xmlns:a16="http://schemas.microsoft.com/office/drawing/2014/main" id="{7F930DC1-E32A-7D5C-1D23-F7C7800ED4E7}"/>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4000" dirty="0">
                <a:latin typeface="Times New Roman" panose="02020603050405020304" pitchFamily="18" charset="0"/>
                <a:cs typeface="Times New Roman" panose="02020603050405020304" pitchFamily="18" charset="0"/>
              </a:rPr>
              <a:t>Ogden, quoting Thayer says, “</a:t>
            </a:r>
            <a:r>
              <a:rPr lang="en-US" sz="4000" dirty="0">
                <a:solidFill>
                  <a:srgbClr val="7030A0"/>
                </a:solidFill>
                <a:latin typeface="Times New Roman" panose="02020603050405020304" pitchFamily="18" charset="0"/>
                <a:cs typeface="Times New Roman" panose="02020603050405020304" pitchFamily="18" charset="0"/>
              </a:rPr>
              <a:t>broad and full intelligence</a:t>
            </a:r>
            <a:r>
              <a:rPr lang="en-US" sz="4000" dirty="0">
                <a:latin typeface="Times New Roman" panose="02020603050405020304" pitchFamily="18" charset="0"/>
                <a:cs typeface="Times New Roman" panose="02020603050405020304" pitchFamily="18" charset="0"/>
              </a:rPr>
              <a:t>,” “</a:t>
            </a:r>
            <a:r>
              <a:rPr lang="en-US" sz="4000" dirty="0">
                <a:solidFill>
                  <a:srgbClr val="7030A0"/>
                </a:solidFill>
                <a:latin typeface="Times New Roman" panose="02020603050405020304" pitchFamily="18" charset="0"/>
                <a:cs typeface="Times New Roman" panose="02020603050405020304" pitchFamily="18" charset="0"/>
              </a:rPr>
              <a:t>supreme intelligence</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Job 28:20 to 28</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Where then does wisdom come from? And where is the place of understanding?  Thus, it is hidden from the eyes of all living And concealed from the birds of the sky.  Abaddon and Death say, ‘With our ears we have heard a report of it.’  God understands its way, And He knows its place.  For He looks to the ends of the earth And sees everything under the heavens.  When He imparted weight to the wind and meted out the waters by measure, when He set a limit for the rain and a course for the thunderbolt, then He saw it and declared it; He established it and also searched it out.  And to man He said, ‘Behold, the fear of the Lord, that is wisdom; And to depart from evil is understanding.’</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838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07F7-A3E5-AADF-3974-3FCF244AE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C07D-921F-176F-68A9-1DF4750F87B4}"/>
              </a:ext>
            </a:extLst>
          </p:cNvPr>
          <p:cNvSpPr>
            <a:spLocks noGrp="1"/>
          </p:cNvSpPr>
          <p:nvPr>
            <p:ph type="title"/>
          </p:nvPr>
        </p:nvSpPr>
        <p:spPr>
          <a:xfrm>
            <a:off x="148282" y="74141"/>
            <a:ext cx="1149177" cy="6685005"/>
          </a:xfrm>
        </p:spPr>
        <p:txBody>
          <a:bodyPr vert="vert270">
            <a:normAutofit fontScale="90000"/>
          </a:bodyPr>
          <a:lstStyle/>
          <a:p>
            <a:pPr algn="ctr"/>
            <a:r>
              <a:rPr lang="en-US" dirty="0">
                <a:solidFill>
                  <a:srgbClr val="C00000"/>
                </a:solidFill>
                <a:latin typeface="Times New Roman" panose="02020603050405020304" pitchFamily="18" charset="0"/>
                <a:cs typeface="Times New Roman" panose="02020603050405020304" pitchFamily="18" charset="0"/>
              </a:rPr>
              <a:t>the word of the cross is foolishness</a:t>
            </a:r>
          </a:p>
        </p:txBody>
      </p:sp>
      <p:sp>
        <p:nvSpPr>
          <p:cNvPr id="3" name="Content Placeholder 2">
            <a:extLst>
              <a:ext uri="{FF2B5EF4-FFF2-40B4-BE49-F238E27FC236}">
                <a16:creationId xmlns:a16="http://schemas.microsoft.com/office/drawing/2014/main" id="{7BA01441-DF29-CAC2-5302-3A601813CB67}"/>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From </a:t>
            </a:r>
            <a:r>
              <a:rPr lang="en-US" sz="4000" b="1" dirty="0">
                <a:solidFill>
                  <a:srgbClr val="C00000"/>
                </a:solidFill>
                <a:latin typeface="Times New Roman" panose="02020603050405020304" pitchFamily="18" charset="0"/>
                <a:cs typeface="Times New Roman" panose="02020603050405020304" pitchFamily="18" charset="0"/>
              </a:rPr>
              <a:t>II Chronicles 9:23</a:t>
            </a:r>
            <a:r>
              <a:rPr lang="en-US" sz="4000" dirty="0">
                <a:latin typeface="Times New Roman" panose="02020603050405020304" pitchFamily="18" charset="0"/>
                <a:cs typeface="Times New Roman" panose="02020603050405020304" pitchFamily="18" charset="0"/>
              </a:rPr>
              <a:t> we learn that all the wisdom possessed by Solomon came from God.</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Daniel 2:20</a:t>
            </a:r>
            <a:r>
              <a:rPr lang="en-US" sz="4000" dirty="0">
                <a:latin typeface="Times New Roman" panose="02020603050405020304" pitchFamily="18" charset="0"/>
                <a:cs typeface="Times New Roman" panose="02020603050405020304" pitchFamily="18" charset="0"/>
              </a:rPr>
              <a:t> informs us, “</a:t>
            </a:r>
            <a:r>
              <a:rPr lang="en-US" sz="4000" dirty="0">
                <a:solidFill>
                  <a:srgbClr val="C00000"/>
                </a:solidFill>
                <a:latin typeface="Times New Roman" panose="02020603050405020304" pitchFamily="18" charset="0"/>
                <a:cs typeface="Times New Roman" panose="02020603050405020304" pitchFamily="18" charset="0"/>
              </a:rPr>
              <a:t>for wisdom and might are his.</a:t>
            </a:r>
            <a:r>
              <a:rPr lang="en-US" sz="4000" dirty="0">
                <a:latin typeface="Times New Roman" panose="02020603050405020304" pitchFamily="18" charset="0"/>
                <a:cs typeface="Times New Roman" panose="02020603050405020304" pitchFamily="18" charset="0"/>
              </a:rPr>
              <a:t>”</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James 1:5</a:t>
            </a:r>
            <a:r>
              <a:rPr lang="en-US" sz="4000" dirty="0">
                <a:latin typeface="Times New Roman" panose="02020603050405020304" pitchFamily="18" charset="0"/>
                <a:cs typeface="Times New Roman" panose="02020603050405020304" pitchFamily="18" charset="0"/>
              </a:rPr>
              <a:t> tells us wisdom still comes from God “</a:t>
            </a:r>
            <a:r>
              <a:rPr lang="en-US" sz="4000" dirty="0">
                <a:solidFill>
                  <a:srgbClr val="C00000"/>
                </a:solidFill>
                <a:latin typeface="Times New Roman" panose="02020603050405020304" pitchFamily="18" charset="0"/>
                <a:cs typeface="Times New Roman" panose="02020603050405020304" pitchFamily="18" charset="0"/>
              </a:rPr>
              <a:t>who gives to all generously and without reproach.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Moreover, </a:t>
            </a:r>
            <a:r>
              <a:rPr lang="en-US" sz="4000" b="1" dirty="0">
                <a:solidFill>
                  <a:srgbClr val="C00000"/>
                </a:solidFill>
                <a:latin typeface="Times New Roman" panose="02020603050405020304" pitchFamily="18" charset="0"/>
                <a:cs typeface="Times New Roman" panose="02020603050405020304" pitchFamily="18" charset="0"/>
              </a:rPr>
              <a:t>I Corinthians 1:18 to 31</a:t>
            </a:r>
            <a:r>
              <a:rPr lang="en-US" sz="4000" dirty="0">
                <a:latin typeface="Times New Roman" panose="02020603050405020304" pitchFamily="18" charset="0"/>
                <a:cs typeface="Times New Roman" panose="02020603050405020304" pitchFamily="18" charset="0"/>
              </a:rPr>
              <a:t> instructs us that man’s wisdom, the wisdom of this world, is a shame, and is nothing more than weakness compared to the wisdom of God.  However, the wisdom of God is revealed in the foolishness of the cross because in that foolishness rests the power of God to save: </a:t>
            </a:r>
            <a:r>
              <a:rPr lang="en-US" sz="4000" dirty="0">
                <a:solidFill>
                  <a:srgbClr val="C00000"/>
                </a:solidFill>
                <a:latin typeface="Times New Roman" panose="02020603050405020304" pitchFamily="18" charset="0"/>
                <a:cs typeface="Times New Roman" panose="02020603050405020304" pitchFamily="18" charset="0"/>
              </a:rPr>
              <a:t>I WILL DESTROY THE WISDOM OF THE WISE, AND THE CLEVERNESS OF THE CLEVER I WILL SET ASIDE</a:t>
            </a:r>
            <a:r>
              <a:rPr lang="en-US" sz="4000" dirty="0">
                <a:latin typeface="Times New Roman" panose="02020603050405020304" pitchFamily="18" charset="0"/>
                <a:cs typeface="Times New Roman" panose="02020603050405020304" pitchFamily="18" charset="0"/>
              </a:rPr>
              <a:t>. (See </a:t>
            </a:r>
            <a:r>
              <a:rPr lang="en-US" sz="4000" b="1" dirty="0">
                <a:solidFill>
                  <a:srgbClr val="C00000"/>
                </a:solidFill>
                <a:latin typeface="Times New Roman" panose="02020603050405020304" pitchFamily="18" charset="0"/>
                <a:cs typeface="Times New Roman" panose="02020603050405020304" pitchFamily="18" charset="0"/>
              </a:rPr>
              <a:t>Isaiah 29:14</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059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04CB-A63D-A4C1-EF0B-283FBF466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E4B99-6EF1-54CB-3854-C1877045787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AA2FC238-91EE-F856-B9B9-53ECD0090B8C}"/>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In chapter 4 we saw God in all His glory and majesty enthroned in heaven with all creation subject to Him and praise and honor being given to Him.</a:t>
            </a:r>
          </a:p>
          <a:p>
            <a:pPr marL="0" indent="0">
              <a:buNone/>
            </a:pPr>
            <a:r>
              <a:rPr lang="en-US" sz="4000" dirty="0">
                <a:latin typeface="Times New Roman" panose="02020603050405020304" pitchFamily="18" charset="0"/>
                <a:cs typeface="Times New Roman" panose="02020603050405020304" pitchFamily="18" charset="0"/>
              </a:rPr>
              <a:t>Now, in </a:t>
            </a:r>
            <a:r>
              <a:rPr lang="en-US" sz="4000" b="1" dirty="0">
                <a:solidFill>
                  <a:srgbClr val="C00000"/>
                </a:solidFill>
                <a:latin typeface="Times New Roman" panose="02020603050405020304" pitchFamily="18" charset="0"/>
                <a:cs typeface="Times New Roman" panose="02020603050405020304" pitchFamily="18" charset="0"/>
              </a:rPr>
              <a:t>Revelation 5</a:t>
            </a:r>
            <a:r>
              <a:rPr lang="en-US" sz="4000" dirty="0">
                <a:latin typeface="Times New Roman" panose="02020603050405020304" pitchFamily="18" charset="0"/>
                <a:cs typeface="Times New Roman" panose="02020603050405020304" pitchFamily="18" charset="0"/>
              </a:rPr>
              <a:t> we will see two things introduced: a </a:t>
            </a:r>
            <a:r>
              <a:rPr lang="en-US" sz="4000" dirty="0">
                <a:solidFill>
                  <a:srgbClr val="C00000"/>
                </a:solidFill>
                <a:latin typeface="Times New Roman" panose="02020603050405020304" pitchFamily="18" charset="0"/>
                <a:cs typeface="Times New Roman" panose="02020603050405020304" pitchFamily="18" charset="0"/>
              </a:rPr>
              <a:t>scroll</a:t>
            </a:r>
            <a:r>
              <a:rPr lang="en-US" sz="4000" dirty="0">
                <a:latin typeface="Times New Roman" panose="02020603050405020304" pitchFamily="18" charset="0"/>
                <a:cs typeface="Times New Roman" panose="02020603050405020304" pitchFamily="18" charset="0"/>
              </a:rPr>
              <a:t> and </a:t>
            </a:r>
            <a:r>
              <a:rPr lang="en-US" sz="4000" dirty="0">
                <a:solidFill>
                  <a:srgbClr val="C00000"/>
                </a:solidFill>
                <a:latin typeface="Times New Roman" panose="02020603050405020304" pitchFamily="18" charset="0"/>
                <a:cs typeface="Times New Roman" panose="02020603050405020304" pitchFamily="18" charset="0"/>
              </a:rPr>
              <a:t>the Lion that is from the tribe of Judah, the Root of David</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a Lamb</a:t>
            </a:r>
            <a:r>
              <a:rPr lang="en-US" sz="4000" dirty="0">
                <a:latin typeface="Times New Roman" panose="02020603050405020304" pitchFamily="18" charset="0"/>
                <a:cs typeface="Times New Roman" panose="02020603050405020304" pitchFamily="18" charset="0"/>
              </a:rPr>
              <a:t>: introduced because ONLY He is worthy and able to open the book which contains God’s word: His promises, His judgement, and His condemnation.</a:t>
            </a:r>
          </a:p>
        </p:txBody>
      </p:sp>
    </p:spTree>
    <p:extLst>
      <p:ext uri="{BB962C8B-B14F-4D97-AF65-F5344CB8AC3E}">
        <p14:creationId xmlns:p14="http://schemas.microsoft.com/office/powerpoint/2010/main" val="3563657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F07A-5FAE-D3EE-06C3-7079BD71F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9CF75-8328-6B0D-1206-6AFF79BF84C7}"/>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MIGHT</a:t>
            </a:r>
          </a:p>
        </p:txBody>
      </p:sp>
      <p:sp>
        <p:nvSpPr>
          <p:cNvPr id="3" name="Content Placeholder 2">
            <a:extLst>
              <a:ext uri="{FF2B5EF4-FFF2-40B4-BE49-F238E27FC236}">
                <a16:creationId xmlns:a16="http://schemas.microsoft.com/office/drawing/2014/main" id="{45AE1DF5-61EF-24C5-3AE6-386F50C76200}"/>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This is not the “power” we read about in </a:t>
            </a:r>
            <a:r>
              <a:rPr lang="en-US" sz="4000" b="1" dirty="0">
                <a:solidFill>
                  <a:srgbClr val="C00000"/>
                </a:solidFill>
                <a:latin typeface="Times New Roman" panose="02020603050405020304" pitchFamily="18" charset="0"/>
                <a:cs typeface="Times New Roman" panose="02020603050405020304" pitchFamily="18" charset="0"/>
              </a:rPr>
              <a:t>Romans 1:16</a:t>
            </a:r>
            <a:r>
              <a:rPr lang="en-US" sz="4000" dirty="0">
                <a:latin typeface="Times New Roman" panose="02020603050405020304" pitchFamily="18" charset="0"/>
                <a:cs typeface="Times New Roman" panose="02020603050405020304" pitchFamily="18" charset="0"/>
              </a:rPr>
              <a:t> or in </a:t>
            </a:r>
            <a:r>
              <a:rPr lang="en-US" sz="4000" b="1" dirty="0">
                <a:solidFill>
                  <a:srgbClr val="C00000"/>
                </a:solidFill>
                <a:latin typeface="Times New Roman" panose="02020603050405020304" pitchFamily="18" charset="0"/>
                <a:cs typeface="Times New Roman" panose="02020603050405020304" pitchFamily="18" charset="0"/>
              </a:rPr>
              <a:t>II Timothy 1:7</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This is our ability, our faculty to perform: </a:t>
            </a:r>
            <a:r>
              <a:rPr lang="en-US" sz="4000" b="1" dirty="0">
                <a:solidFill>
                  <a:srgbClr val="C00000"/>
                </a:solidFill>
                <a:latin typeface="Times New Roman" panose="02020603050405020304" pitchFamily="18" charset="0"/>
                <a:cs typeface="Times New Roman" panose="02020603050405020304" pitchFamily="18" charset="0"/>
              </a:rPr>
              <a:t>Mark 12:30 &amp; 33</a:t>
            </a:r>
            <a:r>
              <a:rPr lang="en-US" sz="4000" dirty="0">
                <a:latin typeface="Times New Roman" panose="02020603050405020304" pitchFamily="18" charset="0"/>
                <a:cs typeface="Times New Roman" panose="02020603050405020304" pitchFamily="18" charset="0"/>
              </a:rPr>
              <a:t> and </a:t>
            </a:r>
            <a:r>
              <a:rPr lang="en-US" sz="4000" b="1" dirty="0">
                <a:solidFill>
                  <a:srgbClr val="C00000"/>
                </a:solidFill>
                <a:latin typeface="Times New Roman" panose="02020603050405020304" pitchFamily="18" charset="0"/>
                <a:cs typeface="Times New Roman" panose="02020603050405020304" pitchFamily="18" charset="0"/>
              </a:rPr>
              <a:t>Luke 10:27</a:t>
            </a:r>
            <a:r>
              <a:rPr lang="en-US" sz="4000" dirty="0">
                <a:latin typeface="Times New Roman" panose="02020603050405020304" pitchFamily="18" charset="0"/>
                <a:cs typeface="Times New Roman" panose="02020603050405020304" pitchFamily="18" charset="0"/>
              </a:rPr>
              <a:t> all indicate we are to love God </a:t>
            </a:r>
            <a:r>
              <a:rPr lang="en-US" sz="4000" dirty="0">
                <a:solidFill>
                  <a:srgbClr val="C00000"/>
                </a:solidFill>
                <a:latin typeface="Times New Roman" panose="02020603050405020304" pitchFamily="18" charset="0"/>
                <a:cs typeface="Times New Roman" panose="02020603050405020304" pitchFamily="18" charset="0"/>
              </a:rPr>
              <a:t>with all your strength</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This strength, while it is an ability we as individuals possess, comes from God: </a:t>
            </a:r>
            <a:r>
              <a:rPr lang="en-US" sz="4000" b="1" dirty="0">
                <a:solidFill>
                  <a:srgbClr val="C00000"/>
                </a:solidFill>
                <a:latin typeface="Times New Roman" panose="02020603050405020304" pitchFamily="18" charset="0"/>
                <a:cs typeface="Times New Roman" panose="02020603050405020304" pitchFamily="18" charset="0"/>
              </a:rPr>
              <a:t>I Peter 4:11</a:t>
            </a:r>
            <a:r>
              <a:rPr lang="en-US" sz="4000" dirty="0">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Whoever speaks, let him speak, as it were, the utterances of God; whoever serves, let him do so as by the </a:t>
            </a:r>
            <a:r>
              <a:rPr lang="en-US" sz="4000" u="sng" dirty="0">
                <a:solidFill>
                  <a:srgbClr val="C00000"/>
                </a:solidFill>
                <a:latin typeface="Times New Roman" panose="02020603050405020304" pitchFamily="18" charset="0"/>
                <a:cs typeface="Times New Roman" panose="02020603050405020304" pitchFamily="18" charset="0"/>
              </a:rPr>
              <a:t>strength</a:t>
            </a:r>
            <a:r>
              <a:rPr lang="en-US" sz="4000" dirty="0">
                <a:solidFill>
                  <a:srgbClr val="C00000"/>
                </a:solidFill>
                <a:latin typeface="Times New Roman" panose="02020603050405020304" pitchFamily="18" charset="0"/>
                <a:cs typeface="Times New Roman" panose="02020603050405020304" pitchFamily="18" charset="0"/>
              </a:rPr>
              <a:t> which God supplies; so that in all things God may be glorified through Jesus Christ, to whom belongs the glory and dominion forever and ever. Amen.</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12117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3055-6722-4CEA-628E-9A6821A5E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40825-15E7-A83F-4553-572CC503203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HONOR</a:t>
            </a:r>
          </a:p>
        </p:txBody>
      </p:sp>
      <p:sp>
        <p:nvSpPr>
          <p:cNvPr id="3" name="Content Placeholder 2">
            <a:extLst>
              <a:ext uri="{FF2B5EF4-FFF2-40B4-BE49-F238E27FC236}">
                <a16:creationId xmlns:a16="http://schemas.microsoft.com/office/drawing/2014/main" id="{86E97219-5FF9-1030-B74C-43F8F24C5973}"/>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According to Thayer honor has two aspects:</a:t>
            </a:r>
          </a:p>
          <a:p>
            <a:pPr marL="0" indent="0">
              <a:buNone/>
            </a:pPr>
            <a:r>
              <a:rPr lang="en-US" sz="4000" dirty="0">
                <a:solidFill>
                  <a:srgbClr val="7030A0"/>
                </a:solidFill>
                <a:latin typeface="Times New Roman" panose="02020603050405020304" pitchFamily="18" charset="0"/>
                <a:cs typeface="Times New Roman" panose="02020603050405020304" pitchFamily="18" charset="0"/>
              </a:rPr>
              <a:t>1) a valuing by which the price is fixed:</a:t>
            </a:r>
          </a:p>
          <a:p>
            <a:pPr marL="457200" lvl="1" indent="0">
              <a:buNone/>
            </a:pPr>
            <a:r>
              <a:rPr lang="en-US" sz="3600" dirty="0">
                <a:solidFill>
                  <a:srgbClr val="7030A0"/>
                </a:solidFill>
                <a:latin typeface="Times New Roman" panose="02020603050405020304" pitchFamily="18" charset="0"/>
                <a:cs typeface="Times New Roman" panose="02020603050405020304" pitchFamily="18" charset="0"/>
              </a:rPr>
              <a:t>1a) of the price itself;</a:t>
            </a:r>
          </a:p>
          <a:p>
            <a:pPr marL="457200" lvl="1" indent="0">
              <a:buNone/>
            </a:pPr>
            <a:r>
              <a:rPr lang="en-US" sz="3600" dirty="0">
                <a:solidFill>
                  <a:srgbClr val="7030A0"/>
                </a:solidFill>
                <a:latin typeface="Times New Roman" panose="02020603050405020304" pitchFamily="18" charset="0"/>
                <a:cs typeface="Times New Roman" panose="02020603050405020304" pitchFamily="18" charset="0"/>
              </a:rPr>
              <a:t>1b) of the price paid or received for a person or thing bought or sold;</a:t>
            </a:r>
          </a:p>
          <a:p>
            <a:pPr marL="457200" lvl="1" indent="0">
              <a:buNone/>
            </a:pPr>
            <a:r>
              <a:rPr lang="en-US" sz="3600" b="1" dirty="0">
                <a:solidFill>
                  <a:srgbClr val="C00000"/>
                </a:solidFill>
                <a:latin typeface="Times New Roman" panose="02020603050405020304" pitchFamily="18" charset="0"/>
                <a:cs typeface="Times New Roman" panose="02020603050405020304" pitchFamily="18" charset="0"/>
              </a:rPr>
              <a:t>Philippians 3:8</a:t>
            </a:r>
            <a:r>
              <a:rPr lang="en-US" sz="3600" dirty="0">
                <a:latin typeface="Times New Roman" panose="02020603050405020304" pitchFamily="18" charset="0"/>
                <a:cs typeface="Times New Roman" panose="02020603050405020304" pitchFamily="18" charset="0"/>
              </a:rPr>
              <a:t> – </a:t>
            </a:r>
            <a:r>
              <a:rPr lang="en-US" sz="3600" dirty="0">
                <a:solidFill>
                  <a:srgbClr val="C00000"/>
                </a:solidFill>
                <a:latin typeface="Times New Roman" panose="02020603050405020304" pitchFamily="18" charset="0"/>
                <a:cs typeface="Times New Roman" panose="02020603050405020304" pitchFamily="18" charset="0"/>
              </a:rPr>
              <a:t>More than that, I count all things to be loss in view of the surpassing value of knowing Christ Jesus my Lord, for whom I have suffered the loss of all things, and count them but rubbish in order that I may gain Christ</a:t>
            </a:r>
            <a:r>
              <a:rPr lang="en-US" sz="3600" dirty="0">
                <a:latin typeface="Times New Roman" panose="02020603050405020304" pitchFamily="18" charset="0"/>
                <a:cs typeface="Times New Roman" panose="02020603050405020304" pitchFamily="18" charset="0"/>
              </a:rPr>
              <a:t>.</a:t>
            </a:r>
          </a:p>
          <a:p>
            <a:pPr marL="0" indent="0">
              <a:buNone/>
            </a:pPr>
            <a:r>
              <a:rPr lang="en-US" sz="4000" dirty="0">
                <a:solidFill>
                  <a:srgbClr val="7030A0"/>
                </a:solidFill>
                <a:latin typeface="Times New Roman" panose="02020603050405020304" pitchFamily="18" charset="0"/>
                <a:cs typeface="Times New Roman" panose="02020603050405020304" pitchFamily="18" charset="0"/>
              </a:rPr>
              <a:t>2) </a:t>
            </a:r>
            <a:r>
              <a:rPr lang="en-US" sz="4000" dirty="0" err="1">
                <a:solidFill>
                  <a:srgbClr val="7030A0"/>
                </a:solidFill>
                <a:latin typeface="Times New Roman" panose="02020603050405020304" pitchFamily="18" charset="0"/>
                <a:cs typeface="Times New Roman" panose="02020603050405020304" pitchFamily="18" charset="0"/>
              </a:rPr>
              <a:t>honour</a:t>
            </a:r>
            <a:r>
              <a:rPr lang="en-US" sz="4000" dirty="0">
                <a:solidFill>
                  <a:srgbClr val="7030A0"/>
                </a:solidFill>
                <a:latin typeface="Times New Roman" panose="02020603050405020304" pitchFamily="18" charset="0"/>
                <a:cs typeface="Times New Roman" panose="02020603050405020304" pitchFamily="18" charset="0"/>
              </a:rPr>
              <a:t> which belongs or is shown to one:</a:t>
            </a:r>
          </a:p>
          <a:p>
            <a:pPr marL="457200" lvl="1" indent="0">
              <a:buNone/>
            </a:pPr>
            <a:r>
              <a:rPr lang="en-US" sz="3600" dirty="0">
                <a:solidFill>
                  <a:srgbClr val="7030A0"/>
                </a:solidFill>
                <a:latin typeface="Times New Roman" panose="02020603050405020304" pitchFamily="18" charset="0"/>
                <a:cs typeface="Times New Roman" panose="02020603050405020304" pitchFamily="18" charset="0"/>
              </a:rPr>
              <a:t>2a) of the </a:t>
            </a:r>
            <a:r>
              <a:rPr lang="en-US" sz="3600" dirty="0" err="1">
                <a:solidFill>
                  <a:srgbClr val="7030A0"/>
                </a:solidFill>
                <a:latin typeface="Times New Roman" panose="02020603050405020304" pitchFamily="18" charset="0"/>
                <a:cs typeface="Times New Roman" panose="02020603050405020304" pitchFamily="18" charset="0"/>
              </a:rPr>
              <a:t>honour</a:t>
            </a:r>
            <a:r>
              <a:rPr lang="en-US" sz="3600" dirty="0">
                <a:solidFill>
                  <a:srgbClr val="7030A0"/>
                </a:solidFill>
                <a:latin typeface="Times New Roman" panose="02020603050405020304" pitchFamily="18" charset="0"/>
                <a:cs typeface="Times New Roman" panose="02020603050405020304" pitchFamily="18" charset="0"/>
              </a:rPr>
              <a:t> which one has by reason of rank and state of office which he holds;</a:t>
            </a:r>
          </a:p>
          <a:p>
            <a:pPr marL="457200" lvl="1" indent="0">
              <a:buNone/>
            </a:pPr>
            <a:r>
              <a:rPr lang="en-US" sz="3600" dirty="0">
                <a:solidFill>
                  <a:srgbClr val="7030A0"/>
                </a:solidFill>
                <a:latin typeface="Times New Roman" panose="02020603050405020304" pitchFamily="18" charset="0"/>
                <a:cs typeface="Times New Roman" panose="02020603050405020304" pitchFamily="18" charset="0"/>
              </a:rPr>
              <a:t>2b) deference, reverence</a:t>
            </a:r>
            <a:r>
              <a:rPr lang="en-US" sz="3600" dirty="0">
                <a:latin typeface="Times New Roman" panose="02020603050405020304" pitchFamily="18" charset="0"/>
                <a:cs typeface="Times New Roman" panose="02020603050405020304" pitchFamily="18" charset="0"/>
              </a:rPr>
              <a:t>.</a:t>
            </a:r>
          </a:p>
          <a:p>
            <a:pPr marL="457200" lvl="1" indent="0">
              <a:buNone/>
            </a:pPr>
            <a:r>
              <a:rPr lang="en-US" sz="3600" b="1" dirty="0">
                <a:solidFill>
                  <a:srgbClr val="C00000"/>
                </a:solidFill>
                <a:latin typeface="Times New Roman" panose="02020603050405020304" pitchFamily="18" charset="0"/>
                <a:cs typeface="Times New Roman" panose="02020603050405020304" pitchFamily="18" charset="0"/>
              </a:rPr>
              <a:t>Philippians_2:10</a:t>
            </a:r>
            <a:r>
              <a:rPr lang="en-US" sz="3600" dirty="0">
                <a:latin typeface="Times New Roman" panose="02020603050405020304" pitchFamily="18" charset="0"/>
                <a:cs typeface="Times New Roman" panose="02020603050405020304" pitchFamily="18" charset="0"/>
              </a:rPr>
              <a:t> – “</a:t>
            </a:r>
            <a:r>
              <a:rPr lang="en-US" sz="3600" dirty="0">
                <a:solidFill>
                  <a:srgbClr val="C00000"/>
                </a:solidFill>
                <a:latin typeface="Times New Roman" panose="02020603050405020304" pitchFamily="18" charset="0"/>
                <a:cs typeface="Times New Roman" panose="02020603050405020304" pitchFamily="18" charset="0"/>
              </a:rPr>
              <a:t>that at the name of Jesus EVERY KNEE SHOULD BOW, of those who are in heaven, and on earth, and under the earth</a:t>
            </a:r>
            <a:r>
              <a:rPr lang="en-US" sz="36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952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29A72-CC48-854F-19B0-D0FA37FB5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CB3C6-A061-CB25-FA4F-1C0637347F9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GLORY</a:t>
            </a:r>
          </a:p>
        </p:txBody>
      </p:sp>
      <p:sp>
        <p:nvSpPr>
          <p:cNvPr id="3" name="Content Placeholder 2">
            <a:extLst>
              <a:ext uri="{FF2B5EF4-FFF2-40B4-BE49-F238E27FC236}">
                <a16:creationId xmlns:a16="http://schemas.microsoft.com/office/drawing/2014/main" id="{932442EC-248A-8EA1-EEB2-7DFAE46DC099}"/>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This is very close to “honor.”  In fact Thayer says, “</a:t>
            </a:r>
            <a:r>
              <a:rPr lang="en-US" sz="4000" dirty="0">
                <a:solidFill>
                  <a:srgbClr val="7030A0"/>
                </a:solidFill>
                <a:latin typeface="Times New Roman" panose="02020603050405020304" pitchFamily="18" charset="0"/>
                <a:cs typeface="Times New Roman" panose="02020603050405020304" pitchFamily="18" charset="0"/>
              </a:rPr>
              <a:t>an opinion, estimate, and hence, </a:t>
            </a:r>
            <a:r>
              <a:rPr lang="en-US" sz="4000" u="sng" dirty="0">
                <a:solidFill>
                  <a:srgbClr val="7030A0"/>
                </a:solidFill>
                <a:latin typeface="Times New Roman" panose="02020603050405020304" pitchFamily="18" charset="0"/>
                <a:cs typeface="Times New Roman" panose="02020603050405020304" pitchFamily="18" charset="0"/>
              </a:rPr>
              <a:t>the </a:t>
            </a:r>
            <a:r>
              <a:rPr lang="en-US" sz="4000" u="sng" dirty="0" err="1">
                <a:solidFill>
                  <a:srgbClr val="7030A0"/>
                </a:solidFill>
                <a:latin typeface="Times New Roman" panose="02020603050405020304" pitchFamily="18" charset="0"/>
                <a:cs typeface="Times New Roman" panose="02020603050405020304" pitchFamily="18" charset="0"/>
              </a:rPr>
              <a:t>honour</a:t>
            </a:r>
            <a:r>
              <a:rPr lang="en-US" sz="4000" dirty="0">
                <a:solidFill>
                  <a:srgbClr val="7030A0"/>
                </a:solidFill>
                <a:latin typeface="Times New Roman" panose="02020603050405020304" pitchFamily="18" charset="0"/>
                <a:cs typeface="Times New Roman" panose="02020603050405020304" pitchFamily="18" charset="0"/>
              </a:rPr>
              <a:t> resulting from a good opinion.</a:t>
            </a:r>
            <a:r>
              <a:rPr lang="en-US" sz="4000" dirty="0">
                <a:latin typeface="Times New Roman" panose="02020603050405020304" pitchFamily="18" charset="0"/>
                <a:cs typeface="Times New Roman" panose="02020603050405020304" pitchFamily="18" charset="0"/>
              </a:rPr>
              <a:t>”  In fact, this word is sometimes translated “honor.”</a:t>
            </a:r>
          </a:p>
          <a:p>
            <a:pPr marL="0" indent="0">
              <a:buNone/>
            </a:pPr>
            <a:r>
              <a:rPr lang="en-US" sz="4000" dirty="0">
                <a:latin typeface="Times New Roman" panose="02020603050405020304" pitchFamily="18" charset="0"/>
                <a:cs typeface="Times New Roman" panose="02020603050405020304" pitchFamily="18" charset="0"/>
              </a:rPr>
              <a:t>Thirteen times the words are used together in the New Testament.</a:t>
            </a:r>
          </a:p>
          <a:p>
            <a:pPr marL="0" indent="0">
              <a:buNone/>
            </a:pPr>
            <a:r>
              <a:rPr lang="en-US" sz="4000" dirty="0">
                <a:latin typeface="Times New Roman" panose="02020603050405020304" pitchFamily="18" charset="0"/>
                <a:cs typeface="Times New Roman" panose="02020603050405020304" pitchFamily="18" charset="0"/>
              </a:rPr>
              <a:t>I don’t know that I can actually see a difference between “honor” and “glory” other than, at times, “honor” seems to be something given where “glory” is something one has.</a:t>
            </a:r>
          </a:p>
          <a:p>
            <a:pPr marL="0" indent="0">
              <a:buNone/>
            </a:pPr>
            <a:r>
              <a:rPr lang="en-US" sz="4000" dirty="0">
                <a:latin typeface="Times New Roman" panose="02020603050405020304" pitchFamily="18" charset="0"/>
                <a:cs typeface="Times New Roman" panose="02020603050405020304" pitchFamily="18" charset="0"/>
              </a:rPr>
              <a:t>However, if one is “honored” one is the recipient of “glory,” and if one has “glory” then that one is usually given “honor.”</a:t>
            </a:r>
          </a:p>
        </p:txBody>
      </p:sp>
    </p:spTree>
    <p:extLst>
      <p:ext uri="{BB962C8B-B14F-4D97-AF65-F5344CB8AC3E}">
        <p14:creationId xmlns:p14="http://schemas.microsoft.com/office/powerpoint/2010/main" val="1349162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548BC-E93E-7738-EE95-F44B69E10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60EB-6D1B-E4FB-7464-5C3E3E21BE6D}"/>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BLESSING</a:t>
            </a:r>
          </a:p>
        </p:txBody>
      </p:sp>
      <p:sp>
        <p:nvSpPr>
          <p:cNvPr id="3" name="Content Placeholder 2">
            <a:extLst>
              <a:ext uri="{FF2B5EF4-FFF2-40B4-BE49-F238E27FC236}">
                <a16:creationId xmlns:a16="http://schemas.microsoft.com/office/drawing/2014/main" id="{0BBA819F-5AC9-D64D-DADA-8266A3AAABDC}"/>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Jesus is “</a:t>
            </a:r>
            <a:r>
              <a:rPr lang="en-US" sz="4000" dirty="0">
                <a:solidFill>
                  <a:srgbClr val="C00000"/>
                </a:solidFill>
                <a:latin typeface="Times New Roman" panose="02020603050405020304" pitchFamily="18" charset="0"/>
                <a:cs typeface="Times New Roman" panose="02020603050405020304" pitchFamily="18" charset="0"/>
              </a:rPr>
              <a:t>blessed forever</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II Corinthians 22:31</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Jesus is blessed by God for eternity – </a:t>
            </a:r>
            <a:r>
              <a:rPr lang="en-US" sz="4000" b="1" dirty="0">
                <a:solidFill>
                  <a:srgbClr val="C00000"/>
                </a:solidFill>
                <a:latin typeface="Times New Roman" panose="02020603050405020304" pitchFamily="18" charset="0"/>
                <a:cs typeface="Times New Roman" panose="02020603050405020304" pitchFamily="18" charset="0"/>
              </a:rPr>
              <a:t>Romans 9:5</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This word “blessing” means “</a:t>
            </a:r>
            <a:r>
              <a:rPr lang="en-US" sz="4000" dirty="0">
                <a:solidFill>
                  <a:srgbClr val="7030A0"/>
                </a:solidFill>
                <a:latin typeface="Times New Roman" panose="02020603050405020304" pitchFamily="18" charset="0"/>
                <a:cs typeface="Times New Roman" panose="02020603050405020304" pitchFamily="18" charset="0"/>
              </a:rPr>
              <a:t>to praise, to celebrate with praises.</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When Jesus was exalted by God at the resurrection and ascension back into heaven to sit at the right hand of God, the name of Jesus was magnified “</a:t>
            </a:r>
            <a:r>
              <a:rPr lang="en-US" sz="4000" dirty="0">
                <a:solidFill>
                  <a:srgbClr val="C00000"/>
                </a:solidFill>
                <a:latin typeface="Times New Roman" panose="02020603050405020304" pitchFamily="18" charset="0"/>
                <a:cs typeface="Times New Roman" panose="02020603050405020304" pitchFamily="18" charset="0"/>
              </a:rPr>
              <a:t>not only in this age, but also in the one to come</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Ephesians 1:21</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So, here in </a:t>
            </a:r>
            <a:r>
              <a:rPr lang="en-US" sz="4000" b="1" dirty="0">
                <a:solidFill>
                  <a:srgbClr val="C00000"/>
                </a:solidFill>
                <a:latin typeface="Times New Roman" panose="02020603050405020304" pitchFamily="18" charset="0"/>
                <a:cs typeface="Times New Roman" panose="02020603050405020304" pitchFamily="18" charset="0"/>
              </a:rPr>
              <a:t>Revelation 5:12</a:t>
            </a:r>
            <a:r>
              <a:rPr lang="en-US" sz="4000" dirty="0">
                <a:latin typeface="Times New Roman" panose="02020603050405020304" pitchFamily="18" charset="0"/>
                <a:cs typeface="Times New Roman" panose="02020603050405020304" pitchFamily="18" charset="0"/>
              </a:rPr>
              <a:t> we see, through John’s vision, angels in heaven accepting Jesus as the crowned King willingly submitting to Him and praising – blessing – Him for who He is, and for what He did.</a:t>
            </a:r>
          </a:p>
        </p:txBody>
      </p:sp>
    </p:spTree>
    <p:extLst>
      <p:ext uri="{BB962C8B-B14F-4D97-AF65-F5344CB8AC3E}">
        <p14:creationId xmlns:p14="http://schemas.microsoft.com/office/powerpoint/2010/main" val="252132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83D09-8758-C2B5-0E83-63D636C82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AF234-A281-441F-F193-8DCD80834778}"/>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God and the Lamb</a:t>
            </a:r>
          </a:p>
        </p:txBody>
      </p:sp>
      <p:sp>
        <p:nvSpPr>
          <p:cNvPr id="3" name="Content Placeholder 2">
            <a:extLst>
              <a:ext uri="{FF2B5EF4-FFF2-40B4-BE49-F238E27FC236}">
                <a16:creationId xmlns:a16="http://schemas.microsoft.com/office/drawing/2014/main" id="{4533CECE-96DE-DCC8-D5FA-959B308A94AD}"/>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Thus, the seven-fold praise is complete and that complete, full praise is raised and vocalized by all creation.</a:t>
            </a:r>
          </a:p>
          <a:p>
            <a:pPr marL="0" indent="0">
              <a:buNone/>
            </a:pPr>
            <a:r>
              <a:rPr lang="en-US" sz="4000" dirty="0">
                <a:latin typeface="Times New Roman" panose="02020603050405020304" pitchFamily="18" charset="0"/>
                <a:cs typeface="Times New Roman" panose="02020603050405020304" pitchFamily="18" charset="0"/>
              </a:rPr>
              <a:t>Not a single realm is left which does not give “</a:t>
            </a:r>
            <a:r>
              <a:rPr lang="en-US" sz="4000" dirty="0">
                <a:solidFill>
                  <a:srgbClr val="C00000"/>
                </a:solidFill>
                <a:latin typeface="Times New Roman" panose="02020603050405020304" pitchFamily="18" charset="0"/>
                <a:cs typeface="Times New Roman" panose="02020603050405020304" pitchFamily="18" charset="0"/>
              </a:rPr>
              <a:t>blessing and honor and glory and dominion forever and ever</a:t>
            </a:r>
            <a:r>
              <a:rPr lang="en-US" sz="4000" dirty="0">
                <a:latin typeface="Times New Roman" panose="02020603050405020304" pitchFamily="18" charset="0"/>
                <a:cs typeface="Times New Roman" panose="02020603050405020304" pitchFamily="18" charset="0"/>
              </a:rPr>
              <a:t>” to “</a:t>
            </a:r>
            <a:r>
              <a:rPr lang="en-US" sz="4000" dirty="0">
                <a:solidFill>
                  <a:srgbClr val="C00000"/>
                </a:solidFill>
                <a:latin typeface="Times New Roman" panose="02020603050405020304" pitchFamily="18" charset="0"/>
                <a:cs typeface="Times New Roman" panose="02020603050405020304" pitchFamily="18" charset="0"/>
              </a:rPr>
              <a:t>Him who sits on the throne</a:t>
            </a:r>
            <a:r>
              <a:rPr lang="en-US" sz="4000" dirty="0">
                <a:latin typeface="Times New Roman" panose="02020603050405020304" pitchFamily="18" charset="0"/>
                <a:cs typeface="Times New Roman" panose="02020603050405020304" pitchFamily="18" charset="0"/>
              </a:rPr>
              <a:t>,” God, and “</a:t>
            </a:r>
            <a:r>
              <a:rPr lang="en-US" sz="4000" dirty="0">
                <a:solidFill>
                  <a:srgbClr val="C00000"/>
                </a:solidFill>
                <a:latin typeface="Times New Roman" panose="02020603050405020304" pitchFamily="18" charset="0"/>
                <a:cs typeface="Times New Roman" panose="02020603050405020304" pitchFamily="18" charset="0"/>
              </a:rPr>
              <a:t>to the Lamb</a:t>
            </a:r>
            <a:r>
              <a:rPr lang="en-US" sz="4000" dirty="0">
                <a:latin typeface="Times New Roman" panose="02020603050405020304" pitchFamily="18" charset="0"/>
                <a:cs typeface="Times New Roman" panose="02020603050405020304" pitchFamily="18" charset="0"/>
              </a:rPr>
              <a:t>,” Jesus.</a:t>
            </a:r>
          </a:p>
          <a:p>
            <a:pPr marL="0" indent="0">
              <a:buNone/>
            </a:pPr>
            <a:r>
              <a:rPr lang="en-US" sz="4000" dirty="0">
                <a:latin typeface="Times New Roman" panose="02020603050405020304" pitchFamily="18" charset="0"/>
                <a:cs typeface="Times New Roman" panose="02020603050405020304" pitchFamily="18" charset="0"/>
              </a:rPr>
              <a:t>When all creation voice their praise to God and to the Lamb, all the four living creatures can do is say, “</a:t>
            </a:r>
            <a:r>
              <a:rPr lang="en-US" sz="4000" dirty="0">
                <a:solidFill>
                  <a:srgbClr val="C00000"/>
                </a:solidFill>
                <a:latin typeface="Times New Roman" panose="02020603050405020304" pitchFamily="18" charset="0"/>
                <a:cs typeface="Times New Roman" panose="02020603050405020304" pitchFamily="18" charset="0"/>
              </a:rPr>
              <a:t>Amen</a:t>
            </a:r>
            <a:r>
              <a:rPr lang="en-US" sz="4000" dirty="0">
                <a:latin typeface="Times New Roman" panose="02020603050405020304" pitchFamily="18" charset="0"/>
                <a:cs typeface="Times New Roman" panose="02020603050405020304" pitchFamily="18" charset="0"/>
              </a:rPr>
              <a:t>” while the elders fall down and worship.</a:t>
            </a:r>
          </a:p>
        </p:txBody>
      </p:sp>
    </p:spTree>
    <p:extLst>
      <p:ext uri="{BB962C8B-B14F-4D97-AF65-F5344CB8AC3E}">
        <p14:creationId xmlns:p14="http://schemas.microsoft.com/office/powerpoint/2010/main" val="3476029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276B-3C9E-CA30-3C01-690D419BC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BA59D-0453-00F0-92DB-1D3F2F47C34A}"/>
              </a:ext>
            </a:extLst>
          </p:cNvPr>
          <p:cNvSpPr>
            <a:spLocks noGrp="1"/>
          </p:cNvSpPr>
          <p:nvPr>
            <p:ph type="title"/>
          </p:nvPr>
        </p:nvSpPr>
        <p:spPr>
          <a:xfrm>
            <a:off x="148282" y="74141"/>
            <a:ext cx="1149177" cy="6685005"/>
          </a:xfrm>
        </p:spPr>
        <p:txBody>
          <a:bodyPr vert="vert270"/>
          <a:lstStyle/>
          <a:p>
            <a:pPr algn="ctr"/>
            <a:r>
              <a:rPr lang="en-US">
                <a:latin typeface="Times New Roman" panose="02020603050405020304" pitchFamily="18" charset="0"/>
                <a:cs typeface="Times New Roman" panose="02020603050405020304" pitchFamily="18" charset="0"/>
              </a:rPr>
              <a:t>Recap</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8CBA30-6E10-E88E-1FFE-05A040838C0C}"/>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Thus, we saw in </a:t>
            </a:r>
            <a:r>
              <a:rPr lang="en-US" sz="4000" b="1" dirty="0">
                <a:solidFill>
                  <a:srgbClr val="C00000"/>
                </a:solidFill>
                <a:latin typeface="Times New Roman" panose="02020603050405020304" pitchFamily="18" charset="0"/>
                <a:cs typeface="Times New Roman" panose="02020603050405020304" pitchFamily="18" charset="0"/>
              </a:rPr>
              <a:t>Revelation 4</a:t>
            </a:r>
            <a:r>
              <a:rPr lang="en-US" sz="4000" dirty="0">
                <a:latin typeface="Times New Roman" panose="02020603050405020304" pitchFamily="18" charset="0"/>
                <a:cs typeface="Times New Roman" panose="02020603050405020304" pitchFamily="18" charset="0"/>
              </a:rPr>
              <a:t>, God on His throne as presented in an Old Testament throne scene: God in all His glory, in all His might, in His omnipotence, His omnipresence, His omniscience extending a scroll.  But who will open the scroll?</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5</a:t>
            </a:r>
            <a:r>
              <a:rPr lang="en-US" sz="4000" dirty="0">
                <a:latin typeface="Times New Roman" panose="02020603050405020304" pitchFamily="18" charset="0"/>
                <a:cs typeface="Times New Roman" panose="02020603050405020304" pitchFamily="18" charset="0"/>
              </a:rPr>
              <a:t> we see the Lamb, invested with the “</a:t>
            </a:r>
            <a:r>
              <a:rPr lang="en-US" sz="4000" dirty="0">
                <a:solidFill>
                  <a:srgbClr val="C00000"/>
                </a:solidFill>
                <a:latin typeface="Times New Roman" panose="02020603050405020304" pitchFamily="18" charset="0"/>
                <a:cs typeface="Times New Roman" panose="02020603050405020304" pitchFamily="18" charset="0"/>
              </a:rPr>
              <a:t>seven spirits of God</a:t>
            </a:r>
            <a:r>
              <a:rPr lang="en-US" sz="4000" dirty="0">
                <a:latin typeface="Times New Roman" panose="02020603050405020304" pitchFamily="18" charset="0"/>
                <a:cs typeface="Times New Roman" panose="02020603050405020304" pitchFamily="18" charset="0"/>
              </a:rPr>
              <a:t>” that was slain but which now lives come forth, and being proven worthy, takes the scroll.</a:t>
            </a:r>
          </a:p>
          <a:p>
            <a:pPr marL="0" indent="0">
              <a:buNone/>
            </a:pPr>
            <a:r>
              <a:rPr lang="en-US" sz="4000" dirty="0">
                <a:latin typeface="Times New Roman" panose="02020603050405020304" pitchFamily="18" charset="0"/>
                <a:cs typeface="Times New Roman" panose="02020603050405020304" pitchFamily="18" charset="0"/>
              </a:rPr>
              <a:t>And, having taken the scroll out of God’s hand, all creation presents a seven-fold praise to God and to the Lamb, while the living creatures repeatedly say “</a:t>
            </a:r>
            <a:r>
              <a:rPr lang="en-US" sz="4000" dirty="0">
                <a:solidFill>
                  <a:srgbClr val="C00000"/>
                </a:solidFill>
                <a:latin typeface="Times New Roman" panose="02020603050405020304" pitchFamily="18" charset="0"/>
                <a:cs typeface="Times New Roman" panose="02020603050405020304" pitchFamily="18" charset="0"/>
              </a:rPr>
              <a:t>Amen</a:t>
            </a:r>
            <a:r>
              <a:rPr lang="en-US" sz="4000" dirty="0">
                <a:latin typeface="Times New Roman" panose="02020603050405020304" pitchFamily="18" charset="0"/>
                <a:cs typeface="Times New Roman" panose="02020603050405020304" pitchFamily="18" charset="0"/>
              </a:rPr>
              <a:t>” and the elders fall down and worship.</a:t>
            </a:r>
          </a:p>
          <a:p>
            <a:pPr marL="0" indent="0">
              <a:buNone/>
            </a:pPr>
            <a:r>
              <a:rPr lang="en-US" sz="4000" dirty="0">
                <a:latin typeface="Times New Roman" panose="02020603050405020304" pitchFamily="18" charset="0"/>
                <a:cs typeface="Times New Roman" panose="02020603050405020304" pitchFamily="18" charset="0"/>
              </a:rPr>
              <a:t>ALL this to show the magnificence, the glory, and the honor due the Father, the Son and the Holy Spirit.</a:t>
            </a:r>
          </a:p>
        </p:txBody>
      </p:sp>
    </p:spTree>
    <p:extLst>
      <p:ext uri="{BB962C8B-B14F-4D97-AF65-F5344CB8AC3E}">
        <p14:creationId xmlns:p14="http://schemas.microsoft.com/office/powerpoint/2010/main" val="327272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D262-2EB8-A697-DFD0-6C3ECB763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8282B-EB8A-EC7A-E948-2CD592B8F9C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Scroll </a:t>
            </a:r>
            <a:r>
              <a:rPr lang="en-US" u="sng" dirty="0">
                <a:latin typeface="Times New Roman" panose="02020603050405020304" pitchFamily="18" charset="0"/>
                <a:cs typeface="Times New Roman" panose="02020603050405020304" pitchFamily="18" charset="0"/>
              </a:rPr>
              <a:t>on</a:t>
            </a:r>
            <a:r>
              <a:rPr lang="en-US" dirty="0">
                <a:latin typeface="Times New Roman" panose="02020603050405020304" pitchFamily="18" charset="0"/>
                <a:cs typeface="Times New Roman" panose="02020603050405020304" pitchFamily="18" charset="0"/>
              </a:rPr>
              <a:t> Right Hand</a:t>
            </a:r>
          </a:p>
        </p:txBody>
      </p:sp>
      <p:sp>
        <p:nvSpPr>
          <p:cNvPr id="3" name="Content Placeholder 2">
            <a:extLst>
              <a:ext uri="{FF2B5EF4-FFF2-40B4-BE49-F238E27FC236}">
                <a16:creationId xmlns:a16="http://schemas.microsoft.com/office/drawing/2014/main" id="{B3E65C14-03D3-5EA0-E144-BCAE835BBC3B}"/>
              </a:ext>
            </a:extLst>
          </p:cNvPr>
          <p:cNvSpPr>
            <a:spLocks noGrp="1"/>
          </p:cNvSpPr>
          <p:nvPr>
            <p:ph idx="1"/>
          </p:nvPr>
        </p:nvSpPr>
        <p:spPr>
          <a:xfrm>
            <a:off x="1297459" y="997304"/>
            <a:ext cx="10746259" cy="2031053"/>
          </a:xfrm>
        </p:spPr>
        <p:txBody>
          <a:bodyPr anchor="ctr">
            <a:noAutofit/>
          </a:bodyPr>
          <a:lstStyle/>
          <a:p>
            <a:pPr marL="0" indent="0">
              <a:buNone/>
            </a:pPr>
            <a:r>
              <a:rPr lang="en-US" sz="3200" dirty="0">
                <a:latin typeface="Times New Roman" panose="02020603050405020304" pitchFamily="18" charset="0"/>
                <a:cs typeface="Times New Roman" panose="02020603050405020304" pitchFamily="18" charset="0"/>
              </a:rPr>
              <a:t>As John continues to gaze upon the One seated on the throne, he sees “</a:t>
            </a:r>
            <a:r>
              <a:rPr lang="en-US" sz="3200" dirty="0">
                <a:solidFill>
                  <a:srgbClr val="C00000"/>
                </a:solidFill>
                <a:latin typeface="Times New Roman" panose="02020603050405020304" pitchFamily="18" charset="0"/>
                <a:cs typeface="Times New Roman" panose="02020603050405020304" pitchFamily="18" charset="0"/>
              </a:rPr>
              <a:t>a book</a:t>
            </a:r>
            <a:r>
              <a:rPr lang="en-US" sz="3200" dirty="0">
                <a:latin typeface="Times New Roman" panose="02020603050405020304" pitchFamily="18" charset="0"/>
                <a:cs typeface="Times New Roman" panose="02020603050405020304" pitchFamily="18" charset="0"/>
              </a:rPr>
              <a:t>” – properly translated “</a:t>
            </a:r>
            <a:r>
              <a:rPr lang="en-US" sz="3200" dirty="0">
                <a:solidFill>
                  <a:srgbClr val="C00000"/>
                </a:solidFill>
                <a:latin typeface="Times New Roman" panose="02020603050405020304" pitchFamily="18" charset="0"/>
                <a:cs typeface="Times New Roman" panose="02020603050405020304" pitchFamily="18" charset="0"/>
              </a:rPr>
              <a:t>scroll</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in</a:t>
            </a:r>
            <a:r>
              <a:rPr lang="en-US" sz="3200" dirty="0">
                <a:latin typeface="Times New Roman" panose="02020603050405020304" pitchFamily="18" charset="0"/>
                <a:cs typeface="Times New Roman" panose="02020603050405020304" pitchFamily="18" charset="0"/>
              </a:rPr>
              <a:t>” – properly translated “</a:t>
            </a:r>
            <a:r>
              <a:rPr lang="en-US" sz="3200" dirty="0">
                <a:solidFill>
                  <a:srgbClr val="C00000"/>
                </a:solidFill>
                <a:latin typeface="Times New Roman" panose="02020603050405020304" pitchFamily="18" charset="0"/>
                <a:cs typeface="Times New Roman" panose="02020603050405020304" pitchFamily="18" charset="0"/>
              </a:rPr>
              <a:t>on</a:t>
            </a:r>
            <a:r>
              <a:rPr lang="en-US" sz="3200" dirty="0">
                <a:latin typeface="Times New Roman" panose="02020603050405020304" pitchFamily="18" charset="0"/>
                <a:cs typeface="Times New Roman" panose="02020603050405020304" pitchFamily="18" charset="0"/>
              </a:rPr>
              <a:t>” or “</a:t>
            </a:r>
            <a:r>
              <a:rPr lang="en-US" sz="3200" dirty="0">
                <a:solidFill>
                  <a:srgbClr val="C00000"/>
                </a:solidFill>
                <a:latin typeface="Times New Roman" panose="02020603050405020304" pitchFamily="18" charset="0"/>
                <a:cs typeface="Times New Roman" panose="02020603050405020304" pitchFamily="18" charset="0"/>
              </a:rPr>
              <a:t>upon</a:t>
            </a:r>
            <a:r>
              <a:rPr lang="en-US" sz="3200" dirty="0">
                <a:latin typeface="Times New Roman" panose="02020603050405020304" pitchFamily="18" charset="0"/>
                <a:cs typeface="Times New Roman" panose="02020603050405020304" pitchFamily="18" charset="0"/>
              </a:rPr>
              <a:t>” – His right hand.</a:t>
            </a:r>
          </a:p>
          <a:p>
            <a:pPr marL="0" indent="0">
              <a:buNone/>
            </a:pPr>
            <a:r>
              <a:rPr lang="en-US" sz="3200" dirty="0">
                <a:latin typeface="Times New Roman" panose="02020603050405020304" pitchFamily="18" charset="0"/>
                <a:cs typeface="Times New Roman" panose="02020603050405020304" pitchFamily="18" charset="0"/>
              </a:rPr>
              <a:t>As previously noted, the right hand is symbolic of power and control: </a:t>
            </a:r>
            <a:r>
              <a:rPr lang="en-US" sz="3200" b="1" dirty="0">
                <a:solidFill>
                  <a:srgbClr val="C00000"/>
                </a:solidFill>
                <a:latin typeface="Times New Roman" panose="02020603050405020304" pitchFamily="18" charset="0"/>
                <a:cs typeface="Times New Roman" panose="02020603050405020304" pitchFamily="18" charset="0"/>
              </a:rPr>
              <a:t>Exodus 15:6; Psalms 118:15 &amp; 16</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The word “</a:t>
            </a:r>
            <a:r>
              <a:rPr lang="en-US" sz="3200" dirty="0">
                <a:solidFill>
                  <a:srgbClr val="C00000"/>
                </a:solidFill>
                <a:latin typeface="Times New Roman" panose="02020603050405020304" pitchFamily="18" charset="0"/>
                <a:cs typeface="Times New Roman" panose="02020603050405020304" pitchFamily="18" charset="0"/>
              </a:rPr>
              <a:t>book</a:t>
            </a:r>
            <a:r>
              <a:rPr lang="en-US" sz="3200" dirty="0">
                <a:latin typeface="Times New Roman" panose="02020603050405020304" pitchFamily="18" charset="0"/>
                <a:cs typeface="Times New Roman" panose="02020603050405020304" pitchFamily="18" charset="0"/>
              </a:rPr>
              <a:t>” here and then throughout this chapter is the word from which we get our word Bible and in the 1</a:t>
            </a:r>
            <a:r>
              <a:rPr lang="en-US" sz="3200" baseline="30000" dirty="0">
                <a:latin typeface="Times New Roman" panose="02020603050405020304" pitchFamily="18" charset="0"/>
                <a:cs typeface="Times New Roman" panose="02020603050405020304" pitchFamily="18" charset="0"/>
              </a:rPr>
              <a:t>st</a:t>
            </a:r>
            <a:r>
              <a:rPr lang="en-US" sz="3200" dirty="0">
                <a:latin typeface="Times New Roman" panose="02020603050405020304" pitchFamily="18" charset="0"/>
                <a:cs typeface="Times New Roman" panose="02020603050405020304" pitchFamily="18" charset="0"/>
              </a:rPr>
              <a:t> century would have properly been scroll.</a:t>
            </a:r>
          </a:p>
        </p:txBody>
      </p:sp>
      <p:pic>
        <p:nvPicPr>
          <p:cNvPr id="5" name="Picture 4" descr="A hand holding a scroll&#10;&#10;AI-generated content may be incorrect.">
            <a:extLst>
              <a:ext uri="{FF2B5EF4-FFF2-40B4-BE49-F238E27FC236}">
                <a16:creationId xmlns:a16="http://schemas.microsoft.com/office/drawing/2014/main" id="{ECA3030A-D9F3-52A7-969B-30429C3EA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219" y="4317362"/>
            <a:ext cx="3535499" cy="2441784"/>
          </a:xfrm>
          <a:prstGeom prst="rect">
            <a:avLst/>
          </a:prstGeom>
        </p:spPr>
      </p:pic>
      <p:sp>
        <p:nvSpPr>
          <p:cNvPr id="6" name="TextBox 5">
            <a:extLst>
              <a:ext uri="{FF2B5EF4-FFF2-40B4-BE49-F238E27FC236}">
                <a16:creationId xmlns:a16="http://schemas.microsoft.com/office/drawing/2014/main" id="{67958239-285E-479C-39A0-ECA275574C42}"/>
              </a:ext>
            </a:extLst>
          </p:cNvPr>
          <p:cNvSpPr txBox="1"/>
          <p:nvPr/>
        </p:nvSpPr>
        <p:spPr>
          <a:xfrm>
            <a:off x="1297459" y="3829643"/>
            <a:ext cx="7075772"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scroll was not “in” God’s right hand but rather laying on God’s open right hand, see </a:t>
            </a:r>
            <a:r>
              <a:rPr lang="en-US" sz="3200" b="1" dirty="0">
                <a:solidFill>
                  <a:srgbClr val="C00000"/>
                </a:solidFill>
                <a:latin typeface="Times New Roman" panose="02020603050405020304" pitchFamily="18" charset="0"/>
                <a:cs typeface="Times New Roman" panose="02020603050405020304" pitchFamily="18" charset="0"/>
              </a:rPr>
              <a:t>Revelation 20:1</a:t>
            </a:r>
            <a:r>
              <a:rPr lang="en-US" sz="3200" dirty="0">
                <a:latin typeface="Times New Roman" panose="02020603050405020304" pitchFamily="18" charset="0"/>
                <a:cs typeface="Times New Roman" panose="02020603050405020304" pitchFamily="18" charset="0"/>
              </a:rPr>
              <a:t>, which was open to hold and extend the scroll, showing that God is giving the scroll to the One worthy to open it.</a:t>
            </a:r>
          </a:p>
        </p:txBody>
      </p:sp>
    </p:spTree>
    <p:extLst>
      <p:ext uri="{BB962C8B-B14F-4D97-AF65-F5344CB8AC3E}">
        <p14:creationId xmlns:p14="http://schemas.microsoft.com/office/powerpoint/2010/main" val="2321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957E-0229-DAB3-E41D-1B4BDF330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A6C89-9E97-A7DF-9F62-1C53CF0FAEAC}"/>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Pronouncing a </a:t>
            </a:r>
            <a:r>
              <a:rPr lang="en-US" dirty="0" err="1">
                <a:latin typeface="Times New Roman" panose="02020603050405020304" pitchFamily="18" charset="0"/>
                <a:cs typeface="Times New Roman" panose="02020603050405020304" pitchFamily="18" charset="0"/>
              </a:rPr>
              <a:t>Seige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BBD119-F03C-ACF9-336E-501E458E0285}"/>
              </a:ext>
            </a:extLst>
          </p:cNvPr>
          <p:cNvSpPr>
            <a:spLocks noGrp="1"/>
          </p:cNvSpPr>
          <p:nvPr>
            <p:ph idx="1"/>
          </p:nvPr>
        </p:nvSpPr>
        <p:spPr>
          <a:xfrm>
            <a:off x="1297459" y="74140"/>
            <a:ext cx="10746259" cy="6685005"/>
          </a:xfrm>
        </p:spPr>
        <p:txBody>
          <a:bodyPr anchor="ctr">
            <a:normAutofit fontScale="85000" lnSpcReduction="10000"/>
          </a:bodyPr>
          <a:lstStyle/>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Isaiah 29</a:t>
            </a:r>
            <a:r>
              <a:rPr lang="en-US" sz="4000" dirty="0">
                <a:latin typeface="Times New Roman" panose="02020603050405020304" pitchFamily="18" charset="0"/>
                <a:cs typeface="Times New Roman" panose="02020603050405020304" pitchFamily="18" charset="0"/>
              </a:rPr>
              <a:t> God is pronouncing judgement on Jerusalem: He is telling and warning the prophet about the coming siege of Jerusalem.</a:t>
            </a:r>
          </a:p>
          <a:p>
            <a:pPr marL="0" indent="0">
              <a:buNone/>
            </a:pPr>
            <a:r>
              <a:rPr lang="en-US" sz="4000" dirty="0">
                <a:latin typeface="Times New Roman" panose="02020603050405020304" pitchFamily="18" charset="0"/>
                <a:cs typeface="Times New Roman" panose="02020603050405020304" pitchFamily="18" charset="0"/>
              </a:rPr>
              <a:t>After pronouncing the siege in </a:t>
            </a:r>
            <a:r>
              <a:rPr lang="en-US" sz="4000" b="1" dirty="0">
                <a:solidFill>
                  <a:srgbClr val="C00000"/>
                </a:solidFill>
                <a:latin typeface="Times New Roman" panose="02020603050405020304" pitchFamily="18" charset="0"/>
                <a:cs typeface="Times New Roman" panose="02020603050405020304" pitchFamily="18" charset="0"/>
              </a:rPr>
              <a:t>verses 1 to 7</a:t>
            </a:r>
            <a:r>
              <a:rPr lang="en-US" sz="4000" dirty="0">
                <a:latin typeface="Times New Roman" panose="02020603050405020304" pitchFamily="18" charset="0"/>
                <a:cs typeface="Times New Roman" panose="02020603050405020304" pitchFamily="18" charset="0"/>
              </a:rPr>
              <a:t> the LORD then explains what the consequences will be in </a:t>
            </a:r>
            <a:r>
              <a:rPr lang="en-US" sz="4000" b="1" dirty="0">
                <a:solidFill>
                  <a:srgbClr val="C00000"/>
                </a:solidFill>
                <a:latin typeface="Times New Roman" panose="02020603050405020304" pitchFamily="18" charset="0"/>
                <a:cs typeface="Times New Roman" panose="02020603050405020304" pitchFamily="18" charset="0"/>
              </a:rPr>
              <a:t>verses 8 to 10</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Then in </a:t>
            </a:r>
            <a:r>
              <a:rPr lang="en-US" sz="4000" b="1" dirty="0">
                <a:solidFill>
                  <a:srgbClr val="C00000"/>
                </a:solidFill>
                <a:latin typeface="Times New Roman" panose="02020603050405020304" pitchFamily="18" charset="0"/>
                <a:cs typeface="Times New Roman" panose="02020603050405020304" pitchFamily="18" charset="0"/>
              </a:rPr>
              <a:t>Isaiah 29:11 &amp; 12</a:t>
            </a:r>
            <a:r>
              <a:rPr lang="en-US" sz="4000" dirty="0">
                <a:latin typeface="Times New Roman" panose="02020603050405020304" pitchFamily="18" charset="0"/>
                <a:cs typeface="Times New Roman" panose="02020603050405020304" pitchFamily="18" charset="0"/>
              </a:rPr>
              <a:t> the LORD explains the significance of a sealed scroll: </a:t>
            </a:r>
            <a:r>
              <a:rPr lang="en-US" sz="4000" dirty="0">
                <a:solidFill>
                  <a:srgbClr val="C00000"/>
                </a:solidFill>
                <a:latin typeface="Times New Roman" panose="02020603050405020304" pitchFamily="18" charset="0"/>
                <a:cs typeface="Times New Roman" panose="02020603050405020304" pitchFamily="18" charset="0"/>
              </a:rPr>
              <a:t>And the entire vision shall be to you like the words of a sealed book, which when they give it to the one who is literate, saying, “Please read this,” he will say, “I cannot, for it is sealed.” Then the book will be given to the one who is illiterate, saying, “Please read this.” And he will say, “I cannot read.”</a:t>
            </a:r>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A sealed scroll could be read ONLY by the one to whom the scroll was addressed, to whom it was intended.</a:t>
            </a:r>
          </a:p>
        </p:txBody>
      </p:sp>
    </p:spTree>
    <p:extLst>
      <p:ext uri="{BB962C8B-B14F-4D97-AF65-F5344CB8AC3E}">
        <p14:creationId xmlns:p14="http://schemas.microsoft.com/office/powerpoint/2010/main" val="324777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6808-05E3-DAE4-6F73-06F6C7003A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97D6A-6986-9681-D39A-A232387840E6}"/>
              </a:ext>
            </a:extLst>
          </p:cNvPr>
          <p:cNvSpPr>
            <a:spLocks noGrp="1"/>
          </p:cNvSpPr>
          <p:nvPr>
            <p:ph idx="1"/>
          </p:nvPr>
        </p:nvSpPr>
        <p:spPr>
          <a:xfrm>
            <a:off x="5623034" y="3794234"/>
            <a:ext cx="6420684" cy="2964912"/>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Scrolls could be oriented vertical or horizontal.</a:t>
            </a:r>
          </a:p>
        </p:txBody>
      </p:sp>
      <p:pic>
        <p:nvPicPr>
          <p:cNvPr id="5" name="Picture 4" descr="A white scroll with gold handles&#10;&#10;AI-generated content may be incorrect.">
            <a:extLst>
              <a:ext uri="{FF2B5EF4-FFF2-40B4-BE49-F238E27FC236}">
                <a16:creationId xmlns:a16="http://schemas.microsoft.com/office/drawing/2014/main" id="{854A870F-BDE1-2833-7A94-793496DCD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82" y="193377"/>
            <a:ext cx="3583480" cy="6536866"/>
          </a:xfrm>
          <a:prstGeom prst="rect">
            <a:avLst/>
          </a:prstGeom>
        </p:spPr>
      </p:pic>
      <p:pic>
        <p:nvPicPr>
          <p:cNvPr id="9" name="Picture 8" descr="A white scroll with gold handles&#10;&#10;AI-generated content may be incorrect.">
            <a:extLst>
              <a:ext uri="{FF2B5EF4-FFF2-40B4-BE49-F238E27FC236}">
                <a16:creationId xmlns:a16="http://schemas.microsoft.com/office/drawing/2014/main" id="{25F7C1E8-743F-231A-4347-0E44C5A74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43116" y="-1526628"/>
            <a:ext cx="3583480" cy="7914292"/>
          </a:xfrm>
          <a:prstGeom prst="rect">
            <a:avLst/>
          </a:prstGeom>
        </p:spPr>
      </p:pic>
    </p:spTree>
    <p:extLst>
      <p:ext uri="{BB962C8B-B14F-4D97-AF65-F5344CB8AC3E}">
        <p14:creationId xmlns:p14="http://schemas.microsoft.com/office/powerpoint/2010/main" val="292402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F3CD-328A-3799-920A-D2B93524F1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0F95B6-4D42-C19D-B0A1-88129006F147}"/>
              </a:ext>
            </a:extLst>
          </p:cNvPr>
          <p:cNvSpPr>
            <a:spLocks noGrp="1"/>
          </p:cNvSpPr>
          <p:nvPr>
            <p:ph idx="1"/>
          </p:nvPr>
        </p:nvSpPr>
        <p:spPr>
          <a:xfrm>
            <a:off x="241739" y="3857296"/>
            <a:ext cx="11801980" cy="2901849"/>
          </a:xfrm>
        </p:spPr>
        <p:txBody>
          <a:bodyPr anchor="ct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Normally, writing was present only on one side of the scroll because of the way paper was made and because of the difficulty presented in opening and handling the scroll if writing was present on both sides whether the scroll was read top to bottom, left to right or bottom to top, right to left.</a:t>
            </a:r>
          </a:p>
        </p:txBody>
      </p:sp>
      <p:pic>
        <p:nvPicPr>
          <p:cNvPr id="9" name="Picture 8" descr="A scroll of a manuscript&#10;&#10;AI-generated content may be incorrect.">
            <a:extLst>
              <a:ext uri="{FF2B5EF4-FFF2-40B4-BE49-F238E27FC236}">
                <a16:creationId xmlns:a16="http://schemas.microsoft.com/office/drawing/2014/main" id="{6E4945C6-324D-650E-5291-1AADDDE52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441" y="278312"/>
            <a:ext cx="4289118" cy="3459889"/>
          </a:xfrm>
          <a:prstGeom prst="rect">
            <a:avLst/>
          </a:prstGeom>
        </p:spPr>
      </p:pic>
    </p:spTree>
    <p:extLst>
      <p:ext uri="{BB962C8B-B14F-4D97-AF65-F5344CB8AC3E}">
        <p14:creationId xmlns:p14="http://schemas.microsoft.com/office/powerpoint/2010/main" val="2945162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31110</TotalTime>
  <Words>8517</Words>
  <Application>Microsoft Office PowerPoint</Application>
  <PresentationFormat>Widescreen</PresentationFormat>
  <Paragraphs>270</Paragraphs>
  <Slides>55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Aptos</vt:lpstr>
      <vt:lpstr>Arial</vt:lpstr>
      <vt:lpstr>Calibri</vt:lpstr>
      <vt:lpstr>Calibri Light</vt:lpstr>
      <vt:lpstr>Times New Roman</vt:lpstr>
      <vt:lpstr>Office Theme</vt:lpstr>
      <vt:lpstr>REVELATION</vt:lpstr>
      <vt:lpstr>Revelation 5:1 to 7</vt:lpstr>
      <vt:lpstr>Revelation 5:8 to 10</vt:lpstr>
      <vt:lpstr>Revelation 5:11 to 14</vt:lpstr>
      <vt:lpstr>Introduction</vt:lpstr>
      <vt:lpstr>The Scroll on Right Hand</vt:lpstr>
      <vt:lpstr>Pronouncing a Seige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KNOW A GUY!”</vt:lpstr>
      <vt:lpstr>“the Lion … the Root … has overcome!”</vt:lpstr>
      <vt:lpstr>PowerPoint Presentation</vt:lpstr>
      <vt:lpstr>PowerPoint Presentation</vt:lpstr>
      <vt:lpstr>PowerPoint Presentation</vt:lpstr>
      <vt:lpstr>Taking the Scroll</vt:lpstr>
      <vt:lpstr>Worshipping the Lamb</vt:lpstr>
      <vt:lpstr>A New Song</vt:lpstr>
      <vt:lpstr>they will reign</vt:lpstr>
      <vt:lpstr>PowerPoint Presentation</vt:lpstr>
      <vt:lpstr>PowerPoint Presentation</vt:lpstr>
      <vt:lpstr>The Blood of the Lamb</vt:lpstr>
      <vt:lpstr>Revelation 5:10</vt:lpstr>
      <vt:lpstr>“a kingdom”</vt:lpstr>
      <vt:lpstr>PowerPoint Presentation</vt:lpstr>
      <vt:lpstr>The Old Testament Promise</vt:lpstr>
      <vt:lpstr>New Testament Reality</vt:lpstr>
      <vt:lpstr>PowerPoint Presentation</vt:lpstr>
      <vt:lpstr>PowerPoint Presentation</vt:lpstr>
      <vt:lpstr>PowerPoint Presentation</vt:lpstr>
      <vt:lpstr>“to be”</vt:lpstr>
      <vt:lpstr>they will reign</vt:lpstr>
      <vt:lpstr>PowerPoint Presentation</vt:lpstr>
      <vt:lpstr>Ugh,! What!?</vt:lpstr>
      <vt:lpstr>Worthy is the LAMB!</vt:lpstr>
      <vt:lpstr>The HUB of the Bible</vt:lpstr>
      <vt:lpstr>I Corinthians 15</vt:lpstr>
      <vt:lpstr>I Corinthians 15:12 to 17</vt:lpstr>
      <vt:lpstr>Perfectly Worthy</vt:lpstr>
      <vt:lpstr>THE POWER</vt:lpstr>
      <vt:lpstr>POWER</vt:lpstr>
      <vt:lpstr>RICHES</vt:lpstr>
      <vt:lpstr>WEALTH</vt:lpstr>
      <vt:lpstr>WISDOM</vt:lpstr>
      <vt:lpstr>the word of the cross is foolishness</vt:lpstr>
      <vt:lpstr>MIGHT</vt:lpstr>
      <vt:lpstr>HONOR</vt:lpstr>
      <vt:lpstr>GLORY</vt:lpstr>
      <vt:lpstr>BLESSING</vt:lpstr>
      <vt:lpstr>God and the Lamb</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James Reynolds</dc:creator>
  <cp:lastModifiedBy>James Reynolds</cp:lastModifiedBy>
  <cp:revision>535</cp:revision>
  <cp:lastPrinted>2025-12-20T18:08:33Z</cp:lastPrinted>
  <dcterms:created xsi:type="dcterms:W3CDTF">2024-01-21T04:16:59Z</dcterms:created>
  <dcterms:modified xsi:type="dcterms:W3CDTF">2026-01-06T05:19:09Z</dcterms:modified>
</cp:coreProperties>
</file>