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563" r:id="rId3"/>
    <p:sldId id="316" r:id="rId4"/>
    <p:sldId id="552" r:id="rId5"/>
    <p:sldId id="623" r:id="rId6"/>
    <p:sldId id="613" r:id="rId7"/>
    <p:sldId id="636" r:id="rId8"/>
    <p:sldId id="562" r:id="rId9"/>
    <p:sldId id="635" r:id="rId10"/>
    <p:sldId id="634" r:id="rId11"/>
    <p:sldId id="633" r:id="rId12"/>
    <p:sldId id="676" r:id="rId13"/>
    <p:sldId id="677" r:id="rId14"/>
    <p:sldId id="691" r:id="rId15"/>
    <p:sldId id="680" r:id="rId16"/>
    <p:sldId id="679" r:id="rId17"/>
    <p:sldId id="678" r:id="rId18"/>
    <p:sldId id="683" r:id="rId19"/>
    <p:sldId id="682" r:id="rId20"/>
    <p:sldId id="681" r:id="rId21"/>
    <p:sldId id="684" r:id="rId22"/>
    <p:sldId id="685" r:id="rId23"/>
    <p:sldId id="690" r:id="rId24"/>
    <p:sldId id="689" r:id="rId25"/>
    <p:sldId id="688" r:id="rId26"/>
    <p:sldId id="686" r:id="rId27"/>
    <p:sldId id="694" r:id="rId28"/>
    <p:sldId id="693" r:id="rId29"/>
    <p:sldId id="692" r:id="rId30"/>
    <p:sldId id="696" r:id="rId31"/>
    <p:sldId id="695" r:id="rId32"/>
    <p:sldId id="697" r:id="rId33"/>
    <p:sldId id="698" r:id="rId34"/>
    <p:sldId id="687" r:id="rId35"/>
    <p:sldId id="632" r:id="rId36"/>
    <p:sldId id="631" r:id="rId37"/>
    <p:sldId id="630" r:id="rId38"/>
    <p:sldId id="616" r:id="rId39"/>
    <p:sldId id="617" r:id="rId40"/>
    <p:sldId id="627" r:id="rId41"/>
    <p:sldId id="629" r:id="rId42"/>
    <p:sldId id="628" r:id="rId43"/>
    <p:sldId id="622" r:id="rId44"/>
    <p:sldId id="621" r:id="rId45"/>
    <p:sldId id="620" r:id="rId46"/>
    <p:sldId id="619" r:id="rId47"/>
    <p:sldId id="646" r:id="rId48"/>
    <p:sldId id="645" r:id="rId49"/>
    <p:sldId id="644" r:id="rId50"/>
    <p:sldId id="643" r:id="rId51"/>
    <p:sldId id="590" r:id="rId52"/>
    <p:sldId id="647" r:id="rId53"/>
    <p:sldId id="648" r:id="rId54"/>
    <p:sldId id="649" r:id="rId55"/>
    <p:sldId id="642" r:id="rId56"/>
    <p:sldId id="641" r:id="rId57"/>
    <p:sldId id="640" r:id="rId58"/>
    <p:sldId id="639" r:id="rId59"/>
    <p:sldId id="638" r:id="rId60"/>
    <p:sldId id="637" r:id="rId61"/>
    <p:sldId id="604" r:id="rId62"/>
    <p:sldId id="618" r:id="rId63"/>
    <p:sldId id="605" r:id="rId64"/>
    <p:sldId id="699" r:id="rId65"/>
    <p:sldId id="606" r:id="rId66"/>
    <p:sldId id="607" r:id="rId67"/>
    <p:sldId id="608" r:id="rId68"/>
    <p:sldId id="609" r:id="rId69"/>
    <p:sldId id="610" r:id="rId70"/>
    <p:sldId id="611" r:id="rId71"/>
    <p:sldId id="612" r:id="rId72"/>
    <p:sldId id="659" r:id="rId73"/>
    <p:sldId id="658" r:id="rId74"/>
    <p:sldId id="657" r:id="rId75"/>
    <p:sldId id="656" r:id="rId76"/>
    <p:sldId id="655" r:id="rId77"/>
    <p:sldId id="668" r:id="rId78"/>
    <p:sldId id="670" r:id="rId79"/>
    <p:sldId id="671" r:id="rId80"/>
    <p:sldId id="672" r:id="rId81"/>
    <p:sldId id="673" r:id="rId82"/>
    <p:sldId id="674" r:id="rId83"/>
    <p:sldId id="675" r:id="rId84"/>
    <p:sldId id="654" r:id="rId85"/>
    <p:sldId id="653" r:id="rId86"/>
    <p:sldId id="652" r:id="rId87"/>
    <p:sldId id="651" r:id="rId88"/>
    <p:sldId id="669" r:id="rId89"/>
    <p:sldId id="667" r:id="rId90"/>
    <p:sldId id="666" r:id="rId9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800000"/>
    <a:srgbClr val="C10000"/>
    <a:srgbClr val="0000FF"/>
    <a:srgbClr val="D26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57" autoAdjust="0"/>
  </p:normalViewPr>
  <p:slideViewPr>
    <p:cSldViewPr snapToGrid="0">
      <p:cViewPr varScale="1">
        <p:scale>
          <a:sx n="91" d="100"/>
          <a:sy n="91" d="100"/>
        </p:scale>
        <p:origin x="1272" y="306"/>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77" tIns="46238" rIns="92477" bIns="46238"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77" tIns="46238" rIns="92477" bIns="46238" rtlCol="0"/>
          <a:lstStyle>
            <a:lvl1pPr algn="r">
              <a:defRPr sz="1200"/>
            </a:lvl1pPr>
          </a:lstStyle>
          <a:p>
            <a:fld id="{F18BE0D3-CC5D-48F4-B54A-84E5CF4532E3}" type="datetimeFigureOut">
              <a:rPr lang="en-US" smtClean="0"/>
              <a:t>2025-10-14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7" tIns="46238" rIns="92477" bIns="46238"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77" tIns="46238" rIns="92477" bIns="46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77" tIns="46238" rIns="92477" bIns="46238"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77" tIns="46238" rIns="92477" bIns="46238" rtlCol="0" anchor="b"/>
          <a:lstStyle>
            <a:lvl1pPr algn="r">
              <a:defRPr sz="1200"/>
            </a:lvl1pPr>
          </a:lstStyle>
          <a:p>
            <a:fld id="{21773353-A735-4CE5-AFA3-B6119CBFF067}" type="slidenum">
              <a:rPr lang="en-US" smtClean="0"/>
              <a:t>‹#›</a:t>
            </a:fld>
            <a:endParaRPr lang="en-US"/>
          </a:p>
        </p:txBody>
      </p:sp>
    </p:spTree>
    <p:extLst>
      <p:ext uri="{BB962C8B-B14F-4D97-AF65-F5344CB8AC3E}">
        <p14:creationId xmlns:p14="http://schemas.microsoft.com/office/powerpoint/2010/main" val="16472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believe Revelation to have been written at the early, Neronian, date.</a:t>
            </a:r>
          </a:p>
          <a:p>
            <a:r>
              <a:rPr lang="en-US" dirty="0"/>
              <a:t>**If you believe Revelation to have been written at the later, Domitian, date.</a:t>
            </a:r>
          </a:p>
        </p:txBody>
      </p:sp>
      <p:sp>
        <p:nvSpPr>
          <p:cNvPr id="4" name="Slide Number Placeholder 3"/>
          <p:cNvSpPr>
            <a:spLocks noGrp="1"/>
          </p:cNvSpPr>
          <p:nvPr>
            <p:ph type="sldNum" sz="quarter" idx="5"/>
          </p:nvPr>
        </p:nvSpPr>
        <p:spPr/>
        <p:txBody>
          <a:bodyPr/>
          <a:lstStyle/>
          <a:p>
            <a:fld id="{21773353-A735-4CE5-AFA3-B6119CBFF067}" type="slidenum">
              <a:rPr lang="en-US" smtClean="0"/>
              <a:t>2</a:t>
            </a:fld>
            <a:endParaRPr lang="en-US"/>
          </a:p>
        </p:txBody>
      </p:sp>
    </p:spTree>
    <p:extLst>
      <p:ext uri="{BB962C8B-B14F-4D97-AF65-F5344CB8AC3E}">
        <p14:creationId xmlns:p14="http://schemas.microsoft.com/office/powerpoint/2010/main" val="78177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29</a:t>
            </a:fld>
            <a:endParaRPr lang="en-US"/>
          </a:p>
        </p:txBody>
      </p:sp>
    </p:spTree>
    <p:extLst>
      <p:ext uri="{BB962C8B-B14F-4D97-AF65-F5344CB8AC3E}">
        <p14:creationId xmlns:p14="http://schemas.microsoft.com/office/powerpoint/2010/main" val="255164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Miller as quoted by Myers, Pryor, and Rechtin in </a:t>
            </a:r>
            <a:r>
              <a:rPr lang="en-US" i="1" dirty="0"/>
              <a:t>Daniel</a:t>
            </a:r>
            <a:r>
              <a:rPr lang="en-US" i="0" dirty="0"/>
              <a:t>, “Truth for Today Commentary” p. 232.</a:t>
            </a:r>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33</a:t>
            </a:fld>
            <a:endParaRPr lang="en-US"/>
          </a:p>
        </p:txBody>
      </p:sp>
    </p:spTree>
    <p:extLst>
      <p:ext uri="{BB962C8B-B14F-4D97-AF65-F5344CB8AC3E}">
        <p14:creationId xmlns:p14="http://schemas.microsoft.com/office/powerpoint/2010/main" val="411380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83</a:t>
            </a:fld>
            <a:endParaRPr lang="en-US"/>
          </a:p>
        </p:txBody>
      </p:sp>
    </p:spTree>
    <p:extLst>
      <p:ext uri="{BB962C8B-B14F-4D97-AF65-F5344CB8AC3E}">
        <p14:creationId xmlns:p14="http://schemas.microsoft.com/office/powerpoint/2010/main" val="224239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B4E-F295-AFAC-A410-1008C9004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1AFC8-0E74-79A8-40E3-F080E39CD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F9900-34C9-9D99-D17C-A7C9EAE2FF15}"/>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C3FEB07E-EB73-2EE4-6D51-39879FBE9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9B686-5C8F-FA8F-64D2-0505F00556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9619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A45-4FD8-D6FE-7406-5265E9C74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96801-BB91-D1D9-F18B-3264759A9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A906-64AE-74D7-34E9-D73B5F0F7B8B}"/>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5FA2D79B-6221-488D-F00D-FDA403186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57E0-8E53-774B-98BA-500803BBA80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36046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1BD11-515F-1C2F-1FF9-FF093A0CD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16F3B-55F7-5E62-81F8-FEF49020C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DDB81-DF54-A46F-8708-41460CCCFD51}"/>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E7EA351E-DA8A-CCF0-F806-127774E6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7CFA-DB7A-D65A-8ADD-72685B888E7B}"/>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1887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9798-C6F7-7210-A7B8-D8133006A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A408A-F4CA-13F2-BAAD-4286F425B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9BC54-034C-900E-DA75-366FE74AB933}"/>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BF3459B2-80F5-6679-1267-63576932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29B00-408D-FDC3-DC43-B058263532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41462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5F5-68C5-1C84-F877-49F0648FA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D3F0E-CAB6-238E-2212-227A0327B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4CD69-F62A-47E0-EAFD-662FAB4A8A2D}"/>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C0D953FB-3597-6D99-A9D8-ECA94C0F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314BA-8265-555F-9A3D-92C17B49E79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9438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4C8C-F3FE-3878-CAEE-C7767BA14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A55E-A27C-AE9C-01A9-8AACFC6E8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0A57F-B627-ADF6-7D79-C627C7F44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F0EEC-9384-DD9B-F2A7-089E1DC58640}"/>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6" name="Footer Placeholder 5">
            <a:extLst>
              <a:ext uri="{FF2B5EF4-FFF2-40B4-BE49-F238E27FC236}">
                <a16:creationId xmlns:a16="http://schemas.microsoft.com/office/drawing/2014/main" id="{774B7B73-B78D-EB7C-1C1F-BFB47B692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3A316-CC97-83A8-E1EB-F8F92068849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89525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566E-A6C5-FB08-5A10-4603A9308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F8AC81-BD0C-6E8D-E91E-AEC7EDDDF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AE528-0417-0F65-FB86-416178BF8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BCF2F-0FC8-EA05-3F4B-36BB5E829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541D8-EE49-1B5C-D00B-75BE6F690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2D4E-B6C1-F830-A4D9-A5E04B95E68F}"/>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8" name="Footer Placeholder 7">
            <a:extLst>
              <a:ext uri="{FF2B5EF4-FFF2-40B4-BE49-F238E27FC236}">
                <a16:creationId xmlns:a16="http://schemas.microsoft.com/office/drawing/2014/main" id="{D3A0E861-5A3F-0B77-7E85-E9716EDB3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62F0-992C-9034-E3F7-3E70F27DEBCA}"/>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2085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498-F806-8FA5-9BC2-1018F34A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80276-2046-681F-452C-C57CC6413F6C}"/>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4" name="Footer Placeholder 3">
            <a:extLst>
              <a:ext uri="{FF2B5EF4-FFF2-40B4-BE49-F238E27FC236}">
                <a16:creationId xmlns:a16="http://schemas.microsoft.com/office/drawing/2014/main" id="{E8F32375-4B43-510E-D7D7-B4B7662B5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88717-3FA4-02B5-32D8-9DF2CD3A1C61}"/>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9642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4481B-6F68-9FAF-2369-63D587E1906B}"/>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3" name="Footer Placeholder 2">
            <a:extLst>
              <a:ext uri="{FF2B5EF4-FFF2-40B4-BE49-F238E27FC236}">
                <a16:creationId xmlns:a16="http://schemas.microsoft.com/office/drawing/2014/main" id="{05DFB446-E9B2-E155-AF2B-BC55EA6C6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9D90E-FA18-8926-D5FB-2C8D64E1BA3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310046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718-5B86-CCAA-4B71-51FF6DE9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0A05C-9C73-F148-D789-71D80F508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D172F-CA0B-FE57-3024-0F3EAC37C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B3B53-5F4E-D900-2F8D-850388801870}"/>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6" name="Footer Placeholder 5">
            <a:extLst>
              <a:ext uri="{FF2B5EF4-FFF2-40B4-BE49-F238E27FC236}">
                <a16:creationId xmlns:a16="http://schemas.microsoft.com/office/drawing/2014/main" id="{E01BD03A-F896-A064-3E94-8A1CE6DE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CEADD-EE2B-9864-48B4-4B7379D299EE}"/>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518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7307-BB7A-76F5-F074-47B142F53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06055-0E3A-B52D-7821-E28664203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77BCC-6F99-1AFA-B63A-2895049A5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FE6BF-EEDE-85B9-9006-B82677A969E2}"/>
              </a:ext>
            </a:extLst>
          </p:cNvPr>
          <p:cNvSpPr>
            <a:spLocks noGrp="1"/>
          </p:cNvSpPr>
          <p:nvPr>
            <p:ph type="dt" sz="half" idx="10"/>
          </p:nvPr>
        </p:nvSpPr>
        <p:spPr/>
        <p:txBody>
          <a:bodyPr/>
          <a:lstStyle/>
          <a:p>
            <a:fld id="{1B372847-49C7-4878-9016-F37A1E16544E}" type="datetimeFigureOut">
              <a:rPr lang="en-US" smtClean="0"/>
              <a:t>2025-10-14</a:t>
            </a:fld>
            <a:endParaRPr lang="en-US"/>
          </a:p>
        </p:txBody>
      </p:sp>
      <p:sp>
        <p:nvSpPr>
          <p:cNvPr id="6" name="Footer Placeholder 5">
            <a:extLst>
              <a:ext uri="{FF2B5EF4-FFF2-40B4-BE49-F238E27FC236}">
                <a16:creationId xmlns:a16="http://schemas.microsoft.com/office/drawing/2014/main" id="{A6398243-B489-E633-820F-8BFFC2DE1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9F8AA-BD85-BFA4-0F95-5EF911B84BB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6738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6151E-2413-A1A9-873A-6F6BC6A02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FB95A-7EFC-37C8-BD5C-2FE9CB88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4C40E-B9B0-7641-9B96-4D48E8B03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72847-49C7-4878-9016-F37A1E16544E}" type="datetimeFigureOut">
              <a:rPr lang="en-US" smtClean="0"/>
              <a:t>2025-10-14</a:t>
            </a:fld>
            <a:endParaRPr lang="en-US"/>
          </a:p>
        </p:txBody>
      </p:sp>
      <p:sp>
        <p:nvSpPr>
          <p:cNvPr id="5" name="Footer Placeholder 4">
            <a:extLst>
              <a:ext uri="{FF2B5EF4-FFF2-40B4-BE49-F238E27FC236}">
                <a16:creationId xmlns:a16="http://schemas.microsoft.com/office/drawing/2014/main" id="{32B0B107-2460-F0A9-497D-6E299BCC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84D92-A13E-4BC8-5DD7-62E99E795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2AF6-C5E6-45E2-9A2B-A982692BB7F1}" type="slidenum">
              <a:rPr lang="en-US" smtClean="0"/>
              <a:t>‹#›</a:t>
            </a:fld>
            <a:endParaRPr lang="en-US"/>
          </a:p>
        </p:txBody>
      </p:sp>
    </p:spTree>
    <p:extLst>
      <p:ext uri="{BB962C8B-B14F-4D97-AF65-F5344CB8AC3E}">
        <p14:creationId xmlns:p14="http://schemas.microsoft.com/office/powerpoint/2010/main" val="3757353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3FFB-B0BD-C359-6323-A5AEF3269BC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REVELATION</a:t>
            </a:r>
          </a:p>
        </p:txBody>
      </p:sp>
      <p:sp>
        <p:nvSpPr>
          <p:cNvPr id="3" name="Subtitle 2">
            <a:extLst>
              <a:ext uri="{FF2B5EF4-FFF2-40B4-BE49-F238E27FC236}">
                <a16:creationId xmlns:a16="http://schemas.microsoft.com/office/drawing/2014/main" id="{2BD468E4-8709-7868-F9F9-2A298786E48E}"/>
              </a:ext>
            </a:extLst>
          </p:cNvPr>
          <p:cNvSpPr>
            <a:spLocks noGrp="1"/>
          </p:cNvSpPr>
          <p:nvPr>
            <p:ph type="subTitle" idx="1"/>
          </p:nvPr>
        </p:nvSpPr>
        <p:spPr/>
        <p:txBody>
          <a:bodyPr>
            <a:normAutofit/>
          </a:bodyPr>
          <a:lstStyle/>
          <a:p>
            <a:r>
              <a:rPr lang="en-US" sz="4000">
                <a:latin typeface="Times New Roman" panose="02020603050405020304" pitchFamily="18" charset="0"/>
                <a:cs typeface="Times New Roman" panose="02020603050405020304" pitchFamily="18" charset="0"/>
              </a:rPr>
              <a:t>God on His </a:t>
            </a:r>
            <a:r>
              <a:rPr lang="en-US" sz="4000" dirty="0">
                <a:latin typeface="Times New Roman" panose="02020603050405020304" pitchFamily="18" charset="0"/>
                <a:cs typeface="Times New Roman" panose="02020603050405020304" pitchFamily="18" charset="0"/>
              </a:rPr>
              <a:t>Throne</a:t>
            </a:r>
          </a:p>
          <a:p>
            <a:r>
              <a:rPr lang="en-US" sz="4000" dirty="0">
                <a:latin typeface="Times New Roman" panose="02020603050405020304" pitchFamily="18" charset="0"/>
                <a:cs typeface="Times New Roman" panose="02020603050405020304" pitchFamily="18" charset="0"/>
              </a:rPr>
              <a:t>Revelation 4:1 to 11</a:t>
            </a:r>
          </a:p>
        </p:txBody>
      </p:sp>
    </p:spTree>
    <p:extLst>
      <p:ext uri="{BB962C8B-B14F-4D97-AF65-F5344CB8AC3E}">
        <p14:creationId xmlns:p14="http://schemas.microsoft.com/office/powerpoint/2010/main" val="179109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Forever King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47</a:t>
            </a:r>
            <a:r>
              <a:rPr lang="en-US" sz="5400" dirty="0">
                <a:latin typeface="Times New Roman" panose="02020603050405020304" pitchFamily="18" charset="0"/>
                <a:cs typeface="Times New Roman" panose="02020603050405020304" pitchFamily="18" charset="0"/>
              </a:rPr>
              <a:t> – “… </a:t>
            </a:r>
            <a:r>
              <a:rPr lang="en-US" sz="5400" dirty="0">
                <a:solidFill>
                  <a:srgbClr val="C00000"/>
                </a:solidFill>
                <a:latin typeface="Times New Roman" panose="02020603050405020304" pitchFamily="18" charset="0"/>
                <a:cs typeface="Times New Roman" panose="02020603050405020304" pitchFamily="18" charset="0"/>
              </a:rPr>
              <a:t>For the LORD Most High is to be feared, A great King over all the earth. … For God is the King of all the earth; Sing praises with a skillful psalm. God reigns over the nations, God sits on His holy throne. The princes of the people have assembled themselves as the people of the God of Abraham; For the shields of the earth belong to God; He is highly exalted.</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93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The LORD reigns, He is clothed with majesty; The LORD has clothed and girded Himself with strength; Indeed, the world is firmly established, it will not be moved. Thy throne is established from of old; Thou art from everlasting. … Holiness befits Thy house, O LORD, forevermore.</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30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Giving God His Due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5400" dirty="0">
                <a:latin typeface="Times New Roman" panose="02020603050405020304" pitchFamily="18" charset="0"/>
                <a:cs typeface="Times New Roman" panose="02020603050405020304" pitchFamily="18" charset="0"/>
              </a:rPr>
              <a:t>On a personal note, and in my humble opinion, we need more of this in our assemblies today.</a:t>
            </a:r>
          </a:p>
          <a:p>
            <a:pPr marL="0" indent="0">
              <a:buNone/>
            </a:pPr>
            <a:r>
              <a:rPr lang="en-US" sz="5400" dirty="0">
                <a:latin typeface="Times New Roman" panose="02020603050405020304" pitchFamily="18" charset="0"/>
                <a:cs typeface="Times New Roman" panose="02020603050405020304" pitchFamily="18" charset="0"/>
              </a:rPr>
              <a:t>We need to remember and express to God and to one another that we acknowledge His majesty, His magnificence, His wonder, His glory, His brilliance, His holiness, His reign.</a:t>
            </a:r>
          </a:p>
          <a:p>
            <a:pPr marL="0" indent="0">
              <a:buNone/>
            </a:pPr>
            <a:r>
              <a:rPr lang="en-US" sz="5400" dirty="0">
                <a:latin typeface="Times New Roman" panose="02020603050405020304" pitchFamily="18" charset="0"/>
                <a:cs typeface="Times New Roman" panose="02020603050405020304" pitchFamily="18" charset="0"/>
              </a:rPr>
              <a:t>We may not fully understand or appreciate Him completely; however, we need to express who and what HE is as best we can more often.</a:t>
            </a:r>
          </a:p>
        </p:txBody>
      </p:sp>
    </p:spTree>
    <p:extLst>
      <p:ext uri="{BB962C8B-B14F-4D97-AF65-F5344CB8AC3E}">
        <p14:creationId xmlns:p14="http://schemas.microsoft.com/office/powerpoint/2010/main" val="372455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BD274-F625-EA27-35B2-2892E4954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7E234-70A0-B19E-D25A-080A670E969D}"/>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Throne Scenes</a:t>
            </a:r>
          </a:p>
        </p:txBody>
      </p:sp>
      <p:sp>
        <p:nvSpPr>
          <p:cNvPr id="3" name="Content Placeholder 2">
            <a:extLst>
              <a:ext uri="{FF2B5EF4-FFF2-40B4-BE49-F238E27FC236}">
                <a16:creationId xmlns:a16="http://schemas.microsoft.com/office/drawing/2014/main" id="{989517E7-FE1D-6B6F-1C0E-9D80E028C47D}"/>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God’s throne is referenced many times in scripture but only four times are we provided with any type of insight concerning the heavenly throne and He who sits on that throne in heaven.</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Kings 22:19</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Isaiah 6:1</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Ezekiel 1:26</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Daniel 7:9</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Revelation 4:1</a:t>
            </a:r>
          </a:p>
        </p:txBody>
      </p:sp>
    </p:spTree>
    <p:extLst>
      <p:ext uri="{BB962C8B-B14F-4D97-AF65-F5344CB8AC3E}">
        <p14:creationId xmlns:p14="http://schemas.microsoft.com/office/powerpoint/2010/main" val="389312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2E16C-A263-8F1D-8FE6-9DB5FF099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36CA4-FE85-EC1E-C999-C406052A5991}"/>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Micaiah’s Vision</a:t>
            </a:r>
          </a:p>
        </p:txBody>
      </p:sp>
      <p:sp>
        <p:nvSpPr>
          <p:cNvPr id="3" name="Content Placeholder 2">
            <a:extLst>
              <a:ext uri="{FF2B5EF4-FFF2-40B4-BE49-F238E27FC236}">
                <a16:creationId xmlns:a16="http://schemas.microsoft.com/office/drawing/2014/main" id="{ED3A4CF9-2538-20DA-FA55-AE5C07B0F290}"/>
              </a:ext>
            </a:extLst>
          </p:cNvPr>
          <p:cNvSpPr>
            <a:spLocks noGrp="1"/>
          </p:cNvSpPr>
          <p:nvPr>
            <p:ph idx="1"/>
          </p:nvPr>
        </p:nvSpPr>
        <p:spPr>
          <a:xfrm>
            <a:off x="1297459" y="123568"/>
            <a:ext cx="10746259" cy="6635578"/>
          </a:xfrm>
        </p:spPr>
        <p:txBody>
          <a:bodyPr anchor="ctr">
            <a:normAutofit fontScale="55000" lnSpcReduction="20000"/>
          </a:bodyPr>
          <a:lstStyle/>
          <a:p>
            <a:pPr marL="0" indent="0">
              <a:buNone/>
            </a:pPr>
            <a:r>
              <a:rPr lang="en-US" sz="5400" dirty="0">
                <a:latin typeface="Times New Roman" panose="02020603050405020304" pitchFamily="18" charset="0"/>
                <a:cs typeface="Times New Roman" panose="02020603050405020304" pitchFamily="18" charset="0"/>
              </a:rPr>
              <a:t>Between 873 and 853 Ahab was king of Israel (the northern kingdom) while Jehoshaphat was king of Judah (the southern kingdom).</a:t>
            </a:r>
          </a:p>
          <a:p>
            <a:pPr marL="0" indent="0">
              <a:buNone/>
            </a:pPr>
            <a:r>
              <a:rPr lang="en-US" sz="5400" dirty="0">
                <a:latin typeface="Times New Roman" panose="02020603050405020304" pitchFamily="18" charset="0"/>
                <a:cs typeface="Times New Roman" panose="02020603050405020304" pitchFamily="18" charset="0"/>
              </a:rPr>
              <a:t>In the last year of his reign, Ahab attempted to convince Jehoshaphat to join with him to attack Ramoth-</a:t>
            </a:r>
            <a:r>
              <a:rPr lang="en-US" sz="5400" dirty="0" err="1">
                <a:latin typeface="Times New Roman" panose="02020603050405020304" pitchFamily="18" charset="0"/>
                <a:cs typeface="Times New Roman" panose="02020603050405020304" pitchFamily="18" charset="0"/>
              </a:rPr>
              <a:t>gilead</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to take it out of the hand of the king of Aram</a:t>
            </a:r>
            <a:r>
              <a:rPr lang="en-US" sz="5400" dirty="0">
                <a:latin typeface="Times New Roman" panose="02020603050405020304" pitchFamily="18" charset="0"/>
                <a:cs typeface="Times New Roman" panose="02020603050405020304" pitchFamily="18" charset="0"/>
              </a:rPr>
              <a:t>” – </a:t>
            </a:r>
            <a:r>
              <a:rPr lang="en-US" sz="5400" b="1" dirty="0">
                <a:solidFill>
                  <a:srgbClr val="C00000"/>
                </a:solidFill>
                <a:latin typeface="Times New Roman" panose="02020603050405020304" pitchFamily="18" charset="0"/>
                <a:cs typeface="Times New Roman" panose="02020603050405020304" pitchFamily="18" charset="0"/>
              </a:rPr>
              <a:t>I Kings 22:3</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Jehoshaphat, after 400 men prophesy, “</a:t>
            </a:r>
            <a:r>
              <a:rPr lang="en-US" sz="5400" dirty="0">
                <a:solidFill>
                  <a:srgbClr val="C00000"/>
                </a:solidFill>
                <a:latin typeface="Times New Roman" panose="02020603050405020304" pitchFamily="18" charset="0"/>
                <a:cs typeface="Times New Roman" panose="02020603050405020304" pitchFamily="18" charset="0"/>
              </a:rPr>
              <a:t>Go up, for the Lord will give it into the hand of the king</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Kings 22:6</a:t>
            </a:r>
            <a:r>
              <a:rPr lang="en-US" sz="5400" dirty="0">
                <a:latin typeface="Times New Roman" panose="02020603050405020304" pitchFamily="18" charset="0"/>
                <a:cs typeface="Times New Roman" panose="02020603050405020304" pitchFamily="18" charset="0"/>
              </a:rPr>
              <a:t>) insists that they seek out a prophet of the LORD, so Ahab sends for Micaiah who promptly prophesies, “</a:t>
            </a:r>
            <a:r>
              <a:rPr lang="en-US" sz="5400" dirty="0">
                <a:solidFill>
                  <a:srgbClr val="C00000"/>
                </a:solidFill>
                <a:latin typeface="Times New Roman" panose="02020603050405020304" pitchFamily="18" charset="0"/>
                <a:cs typeface="Times New Roman" panose="02020603050405020304" pitchFamily="18" charset="0"/>
              </a:rPr>
              <a:t>I saw all Israel Scattered on the mountains, Like sheep which have no shepherd. And the LORD said, ‘These have no master. Let each of them return to his house in peace.’”</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Kings 22:19</a:t>
            </a:r>
            <a:r>
              <a:rPr lang="en-US" sz="5400" dirty="0">
                <a:latin typeface="Times New Roman" panose="02020603050405020304" pitchFamily="18" charset="0"/>
                <a:cs typeface="Times New Roman" panose="02020603050405020304" pitchFamily="18" charset="0"/>
              </a:rPr>
              <a:t> we read, “</a:t>
            </a:r>
            <a:r>
              <a:rPr lang="en-US" sz="5400" dirty="0">
                <a:solidFill>
                  <a:srgbClr val="C00000"/>
                </a:solidFill>
                <a:latin typeface="Times New Roman" panose="02020603050405020304" pitchFamily="18" charset="0"/>
                <a:cs typeface="Times New Roman" panose="02020603050405020304" pitchFamily="18" charset="0"/>
              </a:rPr>
              <a:t>And Micaiah said, "Therefore, hear the word of the LORD. I saw the LORD sitting on His throne, and all the host of heaven standing by Him on His right and on His left.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636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9F22-9231-1FF5-14FE-37A39F997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D1097-EDD4-10E9-5E5C-8E453E37877C}"/>
              </a:ext>
            </a:extLst>
          </p:cNvPr>
          <p:cNvSpPr>
            <a:spLocks noGrp="1"/>
          </p:cNvSpPr>
          <p:nvPr>
            <p:ph type="title"/>
          </p:nvPr>
        </p:nvSpPr>
        <p:spPr>
          <a:xfrm>
            <a:off x="148282" y="74141"/>
            <a:ext cx="1149177" cy="6685005"/>
          </a:xfrm>
        </p:spPr>
        <p:txBody>
          <a:bodyPr vert="vert270">
            <a:normAutofit/>
          </a:bodyPr>
          <a:lstStyle/>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9B38EA-B5C3-A4B6-533F-D0A03874A4C4}"/>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Ahab then tries to explain that the prophet simply did not like him, saying, “</a:t>
            </a:r>
            <a:r>
              <a:rPr lang="en-US" sz="5400" dirty="0">
                <a:solidFill>
                  <a:srgbClr val="C00000"/>
                </a:solidFill>
                <a:latin typeface="Times New Roman" panose="02020603050405020304" pitchFamily="18" charset="0"/>
                <a:cs typeface="Times New Roman" panose="02020603050405020304" pitchFamily="18" charset="0"/>
              </a:rPr>
              <a:t>Did I not tell you that he would not prophesy good concerning me, but evil?</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prophet then explains what he says has nothing to do with personal prejudices, like or dislikes: it has to do with speaking as directed from the thorn of God.</a:t>
            </a:r>
          </a:p>
          <a:p>
            <a:pPr marL="0" indent="0">
              <a:buNone/>
            </a:pPr>
            <a:r>
              <a:rPr lang="en-US" sz="5400" dirty="0">
                <a:latin typeface="Times New Roman" panose="02020603050405020304" pitchFamily="18" charset="0"/>
                <a:cs typeface="Times New Roman" panose="02020603050405020304" pitchFamily="18" charset="0"/>
              </a:rPr>
              <a:t>What we learn here is that the LORD is on His throne and there is a great host standing on His right and left and the prophet MUST speak as directed from that throne regardless of whether that message is “good” or “bad” concerning the king.</a:t>
            </a:r>
          </a:p>
        </p:txBody>
      </p:sp>
    </p:spTree>
    <p:extLst>
      <p:ext uri="{BB962C8B-B14F-4D97-AF65-F5344CB8AC3E}">
        <p14:creationId xmlns:p14="http://schemas.microsoft.com/office/powerpoint/2010/main" val="4900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FFE3-2101-949A-35E9-192E789B0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1463F-3B59-F9F9-DA94-DE4E2168CFD3}"/>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Isaiah’s Vision</a:t>
            </a:r>
          </a:p>
        </p:txBody>
      </p:sp>
      <p:sp>
        <p:nvSpPr>
          <p:cNvPr id="3" name="Content Placeholder 2">
            <a:extLst>
              <a:ext uri="{FF2B5EF4-FFF2-40B4-BE49-F238E27FC236}">
                <a16:creationId xmlns:a16="http://schemas.microsoft.com/office/drawing/2014/main" id="{B8D3215B-EDED-6251-3121-7ADF7D2586FE}"/>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Isaiah prophesied between 740 and 690 Isaiah 6 was probably written in either 735 or 727.</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Isaiah 6:1 to 4</a:t>
            </a:r>
            <a:r>
              <a:rPr lang="en-US" sz="5400" dirty="0">
                <a:latin typeface="Times New Roman" panose="02020603050405020304" pitchFamily="18" charset="0"/>
                <a:cs typeface="Times New Roman" panose="02020603050405020304" pitchFamily="18" charset="0"/>
              </a:rPr>
              <a:t> we read:</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In the year of King Uzziah's death, I saw the Lord sitting on a throne, lofty and exalted, with the train of His robe filling the temple. Seraphim stood above Him, each having six wings; with two he covered his face, and with two he covered his feet, and with two he flew. And one called out to another and said, "Holy, Holy, Holy, is the LORD of hosts, The whole earth is full of His glory." And the foundations of the thresholds trembled at the voice of him who called out, while the temple was filling with smoke.</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298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7BE3-D0CC-A85C-BC51-450041BBB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0DA81-0392-74C9-321D-9AAC422760AE}"/>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Seraphim</a:t>
            </a:r>
          </a:p>
        </p:txBody>
      </p:sp>
      <p:sp>
        <p:nvSpPr>
          <p:cNvPr id="3" name="Content Placeholder 2">
            <a:extLst>
              <a:ext uri="{FF2B5EF4-FFF2-40B4-BE49-F238E27FC236}">
                <a16:creationId xmlns:a16="http://schemas.microsoft.com/office/drawing/2014/main" id="{E7905988-6951-C143-7F0B-BE6CA081752B}"/>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Seraphim is plural – there were more than one.</a:t>
            </a:r>
          </a:p>
          <a:p>
            <a:pPr marL="0" indent="0">
              <a:buNone/>
            </a:pPr>
            <a:r>
              <a:rPr lang="en-US" sz="5400" dirty="0">
                <a:latin typeface="Times New Roman" panose="02020603050405020304" pitchFamily="18" charset="0"/>
                <a:cs typeface="Times New Roman" panose="02020603050405020304" pitchFamily="18" charset="0"/>
              </a:rPr>
              <a:t>This is the only time – here in </a:t>
            </a:r>
            <a:r>
              <a:rPr lang="en-US" sz="5400" b="1" dirty="0">
                <a:solidFill>
                  <a:srgbClr val="C00000"/>
                </a:solidFill>
                <a:latin typeface="Times New Roman" panose="02020603050405020304" pitchFamily="18" charset="0"/>
                <a:cs typeface="Times New Roman" panose="02020603050405020304" pitchFamily="18" charset="0"/>
              </a:rPr>
              <a:t>verse 2</a:t>
            </a:r>
            <a:r>
              <a:rPr lang="en-US" sz="5400" dirty="0">
                <a:latin typeface="Times New Roman" panose="02020603050405020304" pitchFamily="18" charset="0"/>
                <a:cs typeface="Times New Roman" panose="02020603050405020304" pitchFamily="18" charset="0"/>
              </a:rPr>
              <a:t> and again in </a:t>
            </a:r>
            <a:r>
              <a:rPr lang="en-US" sz="5400" b="1" dirty="0">
                <a:solidFill>
                  <a:srgbClr val="C00000"/>
                </a:solidFill>
                <a:latin typeface="Times New Roman" panose="02020603050405020304" pitchFamily="18" charset="0"/>
                <a:cs typeface="Times New Roman" panose="02020603050405020304" pitchFamily="18" charset="0"/>
              </a:rPr>
              <a:t>verse 6</a:t>
            </a:r>
            <a:r>
              <a:rPr lang="en-US" sz="5400" dirty="0">
                <a:latin typeface="Times New Roman" panose="02020603050405020304" pitchFamily="18" charset="0"/>
                <a:cs typeface="Times New Roman" panose="02020603050405020304" pitchFamily="18" charset="0"/>
              </a:rPr>
              <a:t> – this word is used in scripture.</a:t>
            </a:r>
          </a:p>
          <a:p>
            <a:pPr marL="0" indent="0">
              <a:buNone/>
            </a:pPr>
            <a:r>
              <a:rPr lang="en-US" sz="5400" dirty="0">
                <a:latin typeface="Times New Roman" panose="02020603050405020304" pitchFamily="18" charset="0"/>
                <a:cs typeface="Times New Roman" panose="02020603050405020304" pitchFamily="18" charset="0"/>
              </a:rPr>
              <a:t>According to the ISBE, the root is used in </a:t>
            </a:r>
            <a:r>
              <a:rPr lang="en-US" sz="5400" b="1" dirty="0">
                <a:solidFill>
                  <a:srgbClr val="C00000"/>
                </a:solidFill>
                <a:latin typeface="Times New Roman" panose="02020603050405020304" pitchFamily="18" charset="0"/>
                <a:cs typeface="Times New Roman" panose="02020603050405020304" pitchFamily="18" charset="0"/>
              </a:rPr>
              <a:t>Numbers 21:6, 8, Deuteronomy 8:15</a:t>
            </a:r>
            <a:r>
              <a:rPr lang="en-US" sz="5400" dirty="0">
                <a:latin typeface="Times New Roman" panose="02020603050405020304" pitchFamily="18" charset="0"/>
                <a:cs typeface="Times New Roman" panose="02020603050405020304" pitchFamily="18" charset="0"/>
              </a:rPr>
              <a:t> where the word is rendered “fiery serpent” and in </a:t>
            </a:r>
            <a:r>
              <a:rPr lang="en-US" sz="5400" b="1" dirty="0">
                <a:solidFill>
                  <a:srgbClr val="C00000"/>
                </a:solidFill>
                <a:latin typeface="Times New Roman" panose="02020603050405020304" pitchFamily="18" charset="0"/>
                <a:cs typeface="Times New Roman" panose="02020603050405020304" pitchFamily="18" charset="0"/>
              </a:rPr>
              <a:t>Isaiah 14:29, </a:t>
            </a:r>
            <a:r>
              <a:rPr lang="en-US" sz="5400" dirty="0">
                <a:latin typeface="Times New Roman" panose="02020603050405020304" pitchFamily="18" charset="0"/>
                <a:cs typeface="Times New Roman" panose="02020603050405020304" pitchFamily="18" charset="0"/>
              </a:rPr>
              <a:t>and</a:t>
            </a:r>
            <a:r>
              <a:rPr lang="en-US" sz="5400" b="1" dirty="0">
                <a:solidFill>
                  <a:srgbClr val="C00000"/>
                </a:solidFill>
                <a:latin typeface="Times New Roman" panose="02020603050405020304" pitchFamily="18" charset="0"/>
                <a:cs typeface="Times New Roman" panose="02020603050405020304" pitchFamily="18" charset="0"/>
              </a:rPr>
              <a:t> 30:6</a:t>
            </a:r>
            <a:r>
              <a:rPr lang="en-US" sz="5400" dirty="0">
                <a:latin typeface="Times New Roman" panose="02020603050405020304" pitchFamily="18" charset="0"/>
                <a:cs typeface="Times New Roman" panose="02020603050405020304" pitchFamily="18" charset="0"/>
              </a:rPr>
              <a:t> where it is translated simply “serpent” by the NASB but “flying fiery serpent” by most other translations.</a:t>
            </a:r>
          </a:p>
          <a:p>
            <a:pPr marL="0" indent="0">
              <a:buNone/>
            </a:pPr>
            <a:r>
              <a:rPr lang="en-US" sz="5400" dirty="0">
                <a:latin typeface="Times New Roman" panose="02020603050405020304" pitchFamily="18" charset="0"/>
                <a:cs typeface="Times New Roman" panose="02020603050405020304" pitchFamily="18" charset="0"/>
              </a:rPr>
              <a:t>Nergal, meaning “the burner or destroying flame” an epithet of which was </a:t>
            </a:r>
            <a:r>
              <a:rPr lang="en-US" sz="5400" dirty="0" err="1">
                <a:latin typeface="Times New Roman" panose="02020603050405020304" pitchFamily="18" charset="0"/>
                <a:cs typeface="Times New Roman" panose="02020603050405020304" pitchFamily="18" charset="0"/>
              </a:rPr>
              <a:t>sharrapu</a:t>
            </a:r>
            <a:r>
              <a:rPr lang="en-US" sz="5400" dirty="0">
                <a:latin typeface="Times New Roman" panose="02020603050405020304" pitchFamily="18" charset="0"/>
                <a:cs typeface="Times New Roman" panose="02020603050405020304" pitchFamily="18" charset="0"/>
              </a:rPr>
              <a:t>, was the Babylonian god of war, death, and scorching heat.</a:t>
            </a:r>
          </a:p>
          <a:p>
            <a:pPr marL="0" indent="0">
              <a:buNone/>
            </a:pPr>
            <a:r>
              <a:rPr lang="en-US" sz="5400" dirty="0">
                <a:latin typeface="Times New Roman" panose="02020603050405020304" pitchFamily="18" charset="0"/>
                <a:cs typeface="Times New Roman" panose="02020603050405020304" pitchFamily="18" charset="0"/>
              </a:rPr>
              <a:t>In Egypt eagle-lion-shaped figures called </a:t>
            </a:r>
            <a:r>
              <a:rPr lang="en-US" sz="5400" dirty="0" err="1">
                <a:latin typeface="Times New Roman" panose="02020603050405020304" pitchFamily="18" charset="0"/>
                <a:cs typeface="Times New Roman" panose="02020603050405020304" pitchFamily="18" charset="0"/>
              </a:rPr>
              <a:t>seref</a:t>
            </a:r>
            <a:r>
              <a:rPr lang="en-US" sz="5400" dirty="0">
                <a:latin typeface="Times New Roman" panose="02020603050405020304" pitchFamily="18" charset="0"/>
                <a:cs typeface="Times New Roman" panose="02020603050405020304" pitchFamily="18" charset="0"/>
              </a:rPr>
              <a:t> have been discovered guarding a grave.</a:t>
            </a:r>
          </a:p>
        </p:txBody>
      </p:sp>
    </p:spTree>
    <p:extLst>
      <p:ext uri="{BB962C8B-B14F-4D97-AF65-F5344CB8AC3E}">
        <p14:creationId xmlns:p14="http://schemas.microsoft.com/office/powerpoint/2010/main" val="120955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5E33-C149-48E9-3B9D-AEDCE42DC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E2F1D-504B-8BE6-6F19-CBF9161129D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“above HIM”</a:t>
            </a:r>
          </a:p>
        </p:txBody>
      </p:sp>
      <p:sp>
        <p:nvSpPr>
          <p:cNvPr id="3" name="Content Placeholder 2">
            <a:extLst>
              <a:ext uri="{FF2B5EF4-FFF2-40B4-BE49-F238E27FC236}">
                <a16:creationId xmlns:a16="http://schemas.microsoft.com/office/drawing/2014/main" id="{0A358400-1DC8-8D34-A628-3E3AA4A3325C}"/>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What is so interesting is the link fire has with:</a:t>
            </a:r>
          </a:p>
          <a:p>
            <a:pPr>
              <a:spcBef>
                <a:spcPts val="0"/>
              </a:spcBef>
            </a:pPr>
            <a:r>
              <a:rPr lang="en-US" sz="5400" dirty="0">
                <a:latin typeface="Times New Roman" panose="02020603050405020304" pitchFamily="18" charset="0"/>
                <a:cs typeface="Times New Roman" panose="02020603050405020304" pitchFamily="18" charset="0"/>
              </a:rPr>
              <a:t>purification (</a:t>
            </a:r>
            <a:r>
              <a:rPr lang="en-US" sz="5400" b="1" dirty="0">
                <a:solidFill>
                  <a:srgbClr val="C00000"/>
                </a:solidFill>
                <a:latin typeface="Times New Roman" panose="02020603050405020304" pitchFamily="18" charset="0"/>
                <a:cs typeface="Times New Roman" panose="02020603050405020304" pitchFamily="18" charset="0"/>
              </a:rPr>
              <a:t>Revelation 3:18</a:t>
            </a:r>
            <a:r>
              <a:rPr lang="en-US" sz="5400" dirty="0">
                <a:latin typeface="Times New Roman" panose="02020603050405020304" pitchFamily="18" charset="0"/>
                <a:cs typeface="Times New Roman" panose="02020603050405020304" pitchFamily="18" charset="0"/>
              </a:rPr>
              <a:t> and I </a:t>
            </a:r>
            <a:r>
              <a:rPr lang="en-US" sz="5400" b="1" dirty="0">
                <a:solidFill>
                  <a:srgbClr val="C00000"/>
                </a:solidFill>
                <a:latin typeface="Times New Roman" panose="02020603050405020304" pitchFamily="18" charset="0"/>
                <a:cs typeface="Times New Roman" panose="02020603050405020304" pitchFamily="18" charset="0"/>
              </a:rPr>
              <a:t>Peter 1:7</a:t>
            </a:r>
            <a:r>
              <a:rPr lang="en-US" sz="5400" dirty="0">
                <a:latin typeface="Times New Roman" panose="02020603050405020304" pitchFamily="18" charset="0"/>
                <a:cs typeface="Times New Roman" panose="02020603050405020304" pitchFamily="18" charset="0"/>
              </a:rPr>
              <a:t>)</a:t>
            </a:r>
          </a:p>
          <a:p>
            <a:pPr>
              <a:spcBef>
                <a:spcPts val="0"/>
              </a:spcBef>
            </a:pPr>
            <a:r>
              <a:rPr lang="en-US" sz="5400" dirty="0">
                <a:latin typeface="Times New Roman" panose="02020603050405020304" pitchFamily="18" charset="0"/>
                <a:cs typeface="Times New Roman" panose="02020603050405020304" pitchFamily="18" charset="0"/>
              </a:rPr>
              <a:t>destruction (</a:t>
            </a:r>
            <a:r>
              <a:rPr lang="en-US" sz="5400" b="1" dirty="0">
                <a:solidFill>
                  <a:srgbClr val="C00000"/>
                </a:solidFill>
                <a:latin typeface="Times New Roman" panose="02020603050405020304" pitchFamily="18" charset="0"/>
                <a:cs typeface="Times New Roman" panose="02020603050405020304" pitchFamily="18" charset="0"/>
              </a:rPr>
              <a:t>II Peter 3:7</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Matthew 13:40</a:t>
            </a:r>
            <a:r>
              <a:rPr lang="en-US" sz="5400" dirty="0">
                <a:latin typeface="Times New Roman" panose="02020603050405020304" pitchFamily="18" charset="0"/>
                <a:cs typeface="Times New Roman" panose="02020603050405020304" pitchFamily="18" charset="0"/>
              </a:rPr>
              <a:t>)</a:t>
            </a:r>
          </a:p>
          <a:p>
            <a:pPr>
              <a:spcBef>
                <a:spcPts val="0"/>
              </a:spcBef>
            </a:pPr>
            <a:r>
              <a:rPr lang="en-US" sz="5400" dirty="0">
                <a:latin typeface="Times New Roman" panose="02020603050405020304" pitchFamily="18" charset="0"/>
                <a:cs typeface="Times New Roman" panose="02020603050405020304" pitchFamily="18" charset="0"/>
              </a:rPr>
              <a:t>and punishment (</a:t>
            </a:r>
            <a:r>
              <a:rPr lang="en-US" sz="5400" b="1" dirty="0">
                <a:solidFill>
                  <a:srgbClr val="C00000"/>
                </a:solidFill>
                <a:latin typeface="Times New Roman" panose="02020603050405020304" pitchFamily="18" charset="0"/>
                <a:cs typeface="Times New Roman" panose="02020603050405020304" pitchFamily="18" charset="0"/>
              </a:rPr>
              <a:t>Revelation 20:14 &amp; 15</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Revelation 21:8</a:t>
            </a:r>
            <a:r>
              <a:rPr lang="en-US" sz="5400" dirty="0">
                <a:latin typeface="Times New Roman" panose="02020603050405020304" pitchFamily="18" charset="0"/>
                <a:cs typeface="Times New Roman" panose="02020603050405020304" pitchFamily="18" charset="0"/>
              </a:rPr>
              <a:t>) in scripture.</a:t>
            </a:r>
          </a:p>
          <a:p>
            <a:pPr marL="0" indent="0">
              <a:spcBef>
                <a:spcPts val="0"/>
              </a:spcBef>
              <a:buNone/>
            </a:pPr>
            <a:r>
              <a:rPr lang="en-US" sz="5400" dirty="0">
                <a:latin typeface="Times New Roman" panose="02020603050405020304" pitchFamily="18" charset="0"/>
                <a:cs typeface="Times New Roman" panose="02020603050405020304" pitchFamily="18" charset="0"/>
              </a:rPr>
              <a:t>While we learned in I Kings that the LORD sat on a throne and the throne was surrounded by “</a:t>
            </a:r>
            <a:r>
              <a:rPr lang="en-US" sz="5400" dirty="0">
                <a:solidFill>
                  <a:srgbClr val="C00000"/>
                </a:solidFill>
                <a:latin typeface="Times New Roman" panose="02020603050405020304" pitchFamily="18" charset="0"/>
                <a:cs typeface="Times New Roman" panose="02020603050405020304" pitchFamily="18" charset="0"/>
              </a:rPr>
              <a:t>all the host of heaven standing by Him on His right and on His left</a:t>
            </a:r>
            <a:r>
              <a:rPr lang="en-US" sz="5400" dirty="0">
                <a:latin typeface="Times New Roman" panose="02020603050405020304" pitchFamily="18" charset="0"/>
                <a:cs typeface="Times New Roman" panose="02020603050405020304" pitchFamily="18" charset="0"/>
              </a:rPr>
              <a:t>,” here in Isaiah these seraphim “</a:t>
            </a:r>
            <a:r>
              <a:rPr lang="en-US" sz="5400" b="1" dirty="0">
                <a:solidFill>
                  <a:srgbClr val="C00000"/>
                </a:solidFill>
                <a:latin typeface="Times New Roman" panose="02020603050405020304" pitchFamily="18" charset="0"/>
                <a:cs typeface="Times New Roman" panose="02020603050405020304" pitchFamily="18" charset="0"/>
              </a:rPr>
              <a:t>Stood above HIM</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090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39D90-11D5-C3CB-8CC7-BB2B3E85E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50146-F93D-80A0-1EE0-5ABAD5C931B3}"/>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Position not Rank</a:t>
            </a:r>
          </a:p>
        </p:txBody>
      </p:sp>
      <p:sp>
        <p:nvSpPr>
          <p:cNvPr id="3" name="Content Placeholder 2">
            <a:extLst>
              <a:ext uri="{FF2B5EF4-FFF2-40B4-BE49-F238E27FC236}">
                <a16:creationId xmlns:a16="http://schemas.microsoft.com/office/drawing/2014/main" id="{847D4531-05AA-2AFA-E021-89089EE45406}"/>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word used here for “</a:t>
            </a:r>
            <a:r>
              <a:rPr lang="en-US" sz="5400" dirty="0">
                <a:solidFill>
                  <a:srgbClr val="C00000"/>
                </a:solidFill>
                <a:latin typeface="Times New Roman" panose="02020603050405020304" pitchFamily="18" charset="0"/>
                <a:cs typeface="Times New Roman" panose="02020603050405020304" pitchFamily="18" charset="0"/>
              </a:rPr>
              <a:t>above</a:t>
            </a:r>
            <a:r>
              <a:rPr lang="en-US" sz="5400" dirty="0">
                <a:latin typeface="Times New Roman" panose="02020603050405020304" pitchFamily="18" charset="0"/>
                <a:cs typeface="Times New Roman" panose="02020603050405020304" pitchFamily="18" charset="0"/>
              </a:rPr>
              <a:t>” is used 9 times in Isaiah and is translated by the NASB as, “above,” three times,  “heaven,” four times, and “upward,” twice. </a:t>
            </a:r>
          </a:p>
          <a:p>
            <a:pPr marL="0" indent="0">
              <a:buNone/>
            </a:pPr>
            <a:r>
              <a:rPr lang="en-US" sz="5400" dirty="0">
                <a:latin typeface="Times New Roman" panose="02020603050405020304" pitchFamily="18" charset="0"/>
                <a:cs typeface="Times New Roman" panose="02020603050405020304" pitchFamily="18" charset="0"/>
              </a:rPr>
              <a:t>The Expositors Bible say, “Around (not above, as in the English version) were ranged the hovering courtiers, of what shape and appearance we know not, except that they veiled their faces and their feet before the awful Holiness.”</a:t>
            </a:r>
          </a:p>
          <a:p>
            <a:pPr marL="0" indent="0">
              <a:buNone/>
            </a:pPr>
            <a:r>
              <a:rPr lang="en-US" sz="5400" dirty="0">
                <a:latin typeface="Times New Roman" panose="02020603050405020304" pitchFamily="18" charset="0"/>
                <a:cs typeface="Times New Roman" panose="02020603050405020304" pitchFamily="18" charset="0"/>
              </a:rPr>
              <a:t>The position of the seraphim is not intended to show superiority or rank, it is simply stating the position, geographically, of the seraphim in relation to Him who was seated: if superiority or rank is indicated it is much more important to observe HE is seated while the seraphim “</a:t>
            </a:r>
            <a:r>
              <a:rPr lang="en-US" sz="5400" dirty="0">
                <a:solidFill>
                  <a:srgbClr val="C00000"/>
                </a:solidFill>
                <a:latin typeface="Times New Roman" panose="02020603050405020304" pitchFamily="18" charset="0"/>
                <a:cs typeface="Times New Roman" panose="02020603050405020304" pitchFamily="18" charset="0"/>
              </a:rPr>
              <a:t>stood</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922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5988-3AFF-7C5D-C8F1-0DB8FFAEA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16432-846A-CFA5-9578-5626CAB7E0B8}"/>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Message and Call</a:t>
            </a:r>
          </a:p>
        </p:txBody>
      </p:sp>
      <p:sp>
        <p:nvSpPr>
          <p:cNvPr id="3" name="Content Placeholder 2">
            <a:extLst>
              <a:ext uri="{FF2B5EF4-FFF2-40B4-BE49-F238E27FC236}">
                <a16:creationId xmlns:a16="http://schemas.microsoft.com/office/drawing/2014/main" id="{B64B02C0-168D-93FF-E94B-EF04108EDDC5}"/>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In Isaiah the first five chapters are concerned with why the book was written: Judah is about to be taken into captivity because, “</a:t>
            </a:r>
            <a:r>
              <a:rPr lang="en-US" sz="5400" dirty="0">
                <a:solidFill>
                  <a:srgbClr val="C00000"/>
                </a:solidFill>
                <a:latin typeface="Times New Roman" panose="02020603050405020304" pitchFamily="18" charset="0"/>
                <a:cs typeface="Times New Roman" panose="02020603050405020304" pitchFamily="18" charset="0"/>
              </a:rPr>
              <a:t>they have revolted against Me … My people do not understand … Alas, sinful nation, People weighed down with iniquity, Offspring of evildoers, Sons who act corruptly! They have abandoned the LORD, They have despised the Holy One of Israel, They have turned away from Him. Where will you be stricken again, As you continue in your rebellion?</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Isaiah 1:1 to 5</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Chapter 6 of Isaiah looks at and describes the call of Isaiah to preach to those about to go into captivity: imagine being raised and believing the promises of an everlasting throne in Jerusalem and then the walls fall, the temple is destroyed, and the people are captives of a foreign king.</a:t>
            </a:r>
          </a:p>
        </p:txBody>
      </p:sp>
    </p:spTree>
    <p:extLst>
      <p:ext uri="{BB962C8B-B14F-4D97-AF65-F5344CB8AC3E}">
        <p14:creationId xmlns:p14="http://schemas.microsoft.com/office/powerpoint/2010/main" val="165590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Reading Chapter 4</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We are going to read chapter 4 of Revelation in its entirety.</a:t>
            </a:r>
          </a:p>
          <a:p>
            <a:pPr marL="0" indent="0">
              <a:buNone/>
            </a:pPr>
            <a:r>
              <a:rPr lang="en-US" sz="5400" dirty="0">
                <a:latin typeface="Times New Roman" panose="02020603050405020304" pitchFamily="18" charset="0"/>
                <a:cs typeface="Times New Roman" panose="02020603050405020304" pitchFamily="18" charset="0"/>
              </a:rPr>
              <a:t>As we do, I want you to put aside interpretations, meanings, and symbols and concentrate on what is actually being shown to John in this passage, GOD IN ALL HIS GLORY; GOD SEATED HIS THRONE.</a:t>
            </a:r>
          </a:p>
          <a:p>
            <a:pPr marL="0" indent="0">
              <a:buNone/>
            </a:pPr>
            <a:r>
              <a:rPr lang="en-US" sz="5400" dirty="0">
                <a:latin typeface="Times New Roman" panose="02020603050405020304" pitchFamily="18" charset="0"/>
                <a:cs typeface="Times New Roman" panose="02020603050405020304" pitchFamily="18" charset="0"/>
              </a:rPr>
              <a:t>The emphasis is GOD, not creatures, or elders or surroundings, or environment, </a:t>
            </a:r>
            <a:r>
              <a:rPr lang="en-US" sz="5400" u="sng" dirty="0">
                <a:latin typeface="Times New Roman" panose="02020603050405020304" pitchFamily="18" charset="0"/>
                <a:cs typeface="Times New Roman" panose="02020603050405020304" pitchFamily="18" charset="0"/>
              </a:rPr>
              <a:t>GOD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Chapters 2 &amp; 3 have revealed that Jesus was aware of the tribulation to which the 1</a:t>
            </a:r>
            <a:r>
              <a:rPr lang="en-US" sz="5400" baseline="30000" dirty="0">
                <a:latin typeface="Times New Roman" panose="02020603050405020304" pitchFamily="18" charset="0"/>
                <a:cs typeface="Times New Roman" panose="02020603050405020304" pitchFamily="18" charset="0"/>
              </a:rPr>
              <a:t>st</a:t>
            </a:r>
            <a:r>
              <a:rPr lang="en-US" sz="5400" dirty="0">
                <a:latin typeface="Times New Roman" panose="02020603050405020304" pitchFamily="18" charset="0"/>
                <a:cs typeface="Times New Roman" panose="02020603050405020304" pitchFamily="18" charset="0"/>
              </a:rPr>
              <a:t> Century Christians in Asia Minor were being subjected.</a:t>
            </a:r>
          </a:p>
          <a:p>
            <a:pPr marL="0" indent="0">
              <a:buNone/>
            </a:pPr>
            <a:r>
              <a:rPr lang="en-US" sz="5400" dirty="0">
                <a:latin typeface="Times New Roman" panose="02020603050405020304" pitchFamily="18" charset="0"/>
                <a:cs typeface="Times New Roman" panose="02020603050405020304" pitchFamily="18" charset="0"/>
              </a:rPr>
              <a:t>In chapters 4 and 5 the revelation will be that neither the Jewish High Priest* nor the Roman Emperor** is in control: GOD is all powerful, aware and in complete control regardless of events occurring on earth.</a:t>
            </a:r>
          </a:p>
          <a:p>
            <a:pPr marL="0" indent="0">
              <a:buNone/>
            </a:pPr>
            <a:r>
              <a:rPr lang="en-US" sz="5400" dirty="0">
                <a:latin typeface="Times New Roman" panose="02020603050405020304" pitchFamily="18" charset="0"/>
                <a:cs typeface="Times New Roman" panose="02020603050405020304" pitchFamily="18" charset="0"/>
              </a:rPr>
              <a:t>GOD has His plans and purposes, and He </a:t>
            </a:r>
            <a:r>
              <a:rPr lang="en-US" sz="5400" b="1" u="sng" dirty="0">
                <a:latin typeface="Times New Roman" panose="02020603050405020304" pitchFamily="18" charset="0"/>
                <a:cs typeface="Times New Roman" panose="02020603050405020304" pitchFamily="18" charset="0"/>
              </a:rPr>
              <a:t>will</a:t>
            </a:r>
            <a:r>
              <a:rPr lang="en-US" sz="5400" dirty="0">
                <a:latin typeface="Times New Roman" panose="02020603050405020304" pitchFamily="18" charset="0"/>
                <a:cs typeface="Times New Roman" panose="02020603050405020304" pitchFamily="18" charset="0"/>
              </a:rPr>
              <a:t>, ultimately, carry out those plan and purposes.</a:t>
            </a:r>
          </a:p>
        </p:txBody>
      </p:sp>
    </p:spTree>
    <p:extLst>
      <p:ext uri="{BB962C8B-B14F-4D97-AF65-F5344CB8AC3E}">
        <p14:creationId xmlns:p14="http://schemas.microsoft.com/office/powerpoint/2010/main" val="324930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C592-FE1C-1D2D-DFCF-B858F39A9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7BB1C-4BD1-3F66-50DF-E996B489640F}"/>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Seraphim</a:t>
            </a:r>
          </a:p>
        </p:txBody>
      </p:sp>
      <p:sp>
        <p:nvSpPr>
          <p:cNvPr id="3" name="Content Placeholder 2">
            <a:extLst>
              <a:ext uri="{FF2B5EF4-FFF2-40B4-BE49-F238E27FC236}">
                <a16:creationId xmlns:a16="http://schemas.microsoft.com/office/drawing/2014/main" id="{FE10A5E1-3DDD-1A00-7171-96BACEB9C42B}"/>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seraphim “stood.”  This indicates that they are ready to serve the One on the throne, to do His bidding, His will.</a:t>
            </a:r>
          </a:p>
          <a:p>
            <a:pPr marL="0" indent="0">
              <a:buNone/>
            </a:pPr>
            <a:r>
              <a:rPr lang="en-US" sz="5400" dirty="0">
                <a:latin typeface="Times New Roman" panose="02020603050405020304" pitchFamily="18" charset="0"/>
                <a:cs typeface="Times New Roman" panose="02020603050405020304" pitchFamily="18" charset="0"/>
              </a:rPr>
              <a:t>Other than to say that each of the seraphim had six wings, a face, and feet we are offered no other physical description.</a:t>
            </a:r>
          </a:p>
          <a:p>
            <a:pPr marL="0" indent="0">
              <a:buNone/>
            </a:pPr>
            <a:r>
              <a:rPr lang="en-US" sz="5400" dirty="0">
                <a:latin typeface="Times New Roman" panose="02020603050405020304" pitchFamily="18" charset="0"/>
                <a:cs typeface="Times New Roman" panose="02020603050405020304" pitchFamily="18" charset="0"/>
              </a:rPr>
              <a:t>We know that with two wings they covered their face and with another two covered their feet while two were used to fly.</a:t>
            </a:r>
          </a:p>
          <a:p>
            <a:pPr marL="0" indent="0">
              <a:buNone/>
            </a:pPr>
            <a:r>
              <a:rPr lang="en-US" sz="5400" dirty="0">
                <a:latin typeface="Times New Roman" panose="02020603050405020304" pitchFamily="18" charset="0"/>
                <a:cs typeface="Times New Roman" panose="02020603050405020304" pitchFamily="18" charset="0"/>
              </a:rPr>
              <a:t>Concerning these six wings most commentators agree, “</a:t>
            </a:r>
            <a:r>
              <a:rPr lang="en-US" sz="5400" dirty="0">
                <a:solidFill>
                  <a:srgbClr val="7030A0"/>
                </a:solidFill>
                <a:latin typeface="Times New Roman" panose="02020603050405020304" pitchFamily="18" charset="0"/>
                <a:cs typeface="Times New Roman" panose="02020603050405020304" pitchFamily="18" charset="0"/>
              </a:rPr>
              <a:t>Six wings – rapidity in carrying out God’s orders, God’s will. In the Holy Presence, however, the Seraphim covered his face with his wings from the intolerable effulgence of Divine Glory; another pair of wings covered the feet, soiled in their various ministrations, unmeet for all pure presence; while the third pair of wings sustained him in his place near the throne. Ceaseless activity in God’s service.</a:t>
            </a:r>
            <a:r>
              <a:rPr lang="en-US" sz="5400" dirty="0">
                <a:latin typeface="Times New Roman" panose="02020603050405020304" pitchFamily="18" charset="0"/>
                <a:cs typeface="Times New Roman" panose="02020603050405020304" pitchFamily="18" charset="0"/>
              </a:rPr>
              <a:t>” (Butler)</a:t>
            </a:r>
          </a:p>
        </p:txBody>
      </p:sp>
    </p:spTree>
    <p:extLst>
      <p:ext uri="{BB962C8B-B14F-4D97-AF65-F5344CB8AC3E}">
        <p14:creationId xmlns:p14="http://schemas.microsoft.com/office/powerpoint/2010/main" val="1142683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83D-FEDD-4B62-DBE1-35ABD2BEE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CA9A5-D4F7-81DD-2FD1-88983873C406}"/>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Emphasis</a:t>
            </a:r>
          </a:p>
        </p:txBody>
      </p:sp>
      <p:sp>
        <p:nvSpPr>
          <p:cNvPr id="3" name="Content Placeholder 2">
            <a:extLst>
              <a:ext uri="{FF2B5EF4-FFF2-40B4-BE49-F238E27FC236}">
                <a16:creationId xmlns:a16="http://schemas.microsoft.com/office/drawing/2014/main" id="{38F9786B-711E-75FE-FB4D-8CF0B8EFBA76}"/>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As Jim McGuiggan overserves, “</a:t>
            </a:r>
            <a:r>
              <a:rPr lang="en-US" sz="5400" dirty="0">
                <a:solidFill>
                  <a:srgbClr val="7030A0"/>
                </a:solidFill>
                <a:latin typeface="Times New Roman" panose="02020603050405020304" pitchFamily="18" charset="0"/>
                <a:cs typeface="Times New Roman" panose="02020603050405020304" pitchFamily="18" charset="0"/>
              </a:rPr>
              <a:t>What had been filling Isaiah’s eye until now was the throne on which Uzziah sat. What God shows him is his throne on which he sits. Isaiah has been believing in God and the king. He needs to trust in God as or who is the King!</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emphasis here in </a:t>
            </a:r>
            <a:r>
              <a:rPr lang="en-US" sz="5400" b="1" dirty="0">
                <a:solidFill>
                  <a:srgbClr val="C00000"/>
                </a:solidFill>
                <a:latin typeface="Times New Roman" panose="02020603050405020304" pitchFamily="18" charset="0"/>
                <a:cs typeface="Times New Roman" panose="02020603050405020304" pitchFamily="18" charset="0"/>
              </a:rPr>
              <a:t>Isaiah 6:1 to 7</a:t>
            </a:r>
            <a:r>
              <a:rPr lang="en-US" sz="5400" dirty="0">
                <a:latin typeface="Times New Roman" panose="02020603050405020304" pitchFamily="18" charset="0"/>
                <a:cs typeface="Times New Roman" panose="02020603050405020304" pitchFamily="18" charset="0"/>
              </a:rPr>
              <a:t> is that the LORD remains on His throne despite what is occurring in Judah, and the Supreme One is calling, directing and inspiring Isaiah to preach to a people about to undergo great tragedy and tribulation.</a:t>
            </a:r>
          </a:p>
        </p:txBody>
      </p:sp>
    </p:spTree>
    <p:extLst>
      <p:ext uri="{BB962C8B-B14F-4D97-AF65-F5344CB8AC3E}">
        <p14:creationId xmlns:p14="http://schemas.microsoft.com/office/powerpoint/2010/main" val="155986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2AED-024C-83D9-4B6D-0D0A76031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53C6-12C9-E625-354F-9AEA943775AF}"/>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Ezekiel’s Vision</a:t>
            </a:r>
          </a:p>
        </p:txBody>
      </p:sp>
      <p:sp>
        <p:nvSpPr>
          <p:cNvPr id="3" name="Content Placeholder 2">
            <a:extLst>
              <a:ext uri="{FF2B5EF4-FFF2-40B4-BE49-F238E27FC236}">
                <a16:creationId xmlns:a16="http://schemas.microsoft.com/office/drawing/2014/main" id="{E99F038A-78AA-3D17-7926-4308365D662E}"/>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While Ezekiel’s vision is included in the entire first chapter, </a:t>
            </a:r>
            <a:r>
              <a:rPr lang="en-US" sz="5400" b="1" dirty="0">
                <a:solidFill>
                  <a:srgbClr val="C00000"/>
                </a:solidFill>
                <a:latin typeface="Times New Roman" panose="02020603050405020304" pitchFamily="18" charset="0"/>
                <a:cs typeface="Times New Roman" panose="02020603050405020304" pitchFamily="18" charset="0"/>
              </a:rPr>
              <a:t>verses 26 to 28</a:t>
            </a:r>
            <a:r>
              <a:rPr lang="en-US" sz="5400" dirty="0">
                <a:latin typeface="Times New Roman" panose="02020603050405020304" pitchFamily="18" charset="0"/>
                <a:cs typeface="Times New Roman" panose="02020603050405020304" pitchFamily="18" charset="0"/>
              </a:rPr>
              <a:t>, the fourth part of the vision specifically describes the throne of God and the One who sits on that throne.</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Now above the expanse that was over their heads there was something resembling a throne, like lapis lazuli in appearance; and on that which resembled a throne, high up, was a figure with the appearance of a man. Then I noticed from the appearance of His loins and upward something like glowing metal that looked like fire all around within it, and from the appearance of His loins and downward I saw something like fire; and there was a radiance around Him. As the appearance of the rainbow in the clouds on a rainy day, so was the appearance of the surrounding radiance. Such was the appearance of the likeness of the glory of the LORD. And when I saw it, I fell on my face and heard a voice speaking.</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904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C389-A0F7-DED4-C619-B19671BF0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20191-5C42-512D-9780-EB06F301752E}"/>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Ezekiel’s Lifetime</a:t>
            </a:r>
          </a:p>
        </p:txBody>
      </p:sp>
      <p:sp>
        <p:nvSpPr>
          <p:cNvPr id="3" name="Content Placeholder 2">
            <a:extLst>
              <a:ext uri="{FF2B5EF4-FFF2-40B4-BE49-F238E27FC236}">
                <a16:creationId xmlns:a16="http://schemas.microsoft.com/office/drawing/2014/main" id="{42954E10-9468-4C3F-9546-9BA0646FFEC0}"/>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While Isaiah had prophesied and warned the people of Judah captivity was coming, Ezekiel was one of those Jews who experienced and lived through the defeat and fall.</a:t>
            </a:r>
          </a:p>
          <a:p>
            <a:pPr marL="0" indent="0">
              <a:buNone/>
            </a:pPr>
            <a:r>
              <a:rPr lang="en-US" sz="5400" dirty="0">
                <a:latin typeface="Times New Roman" panose="02020603050405020304" pitchFamily="18" charset="0"/>
                <a:cs typeface="Times New Roman" panose="02020603050405020304" pitchFamily="18" charset="0"/>
              </a:rPr>
              <a:t>Having been born in 627/26 at the age of 17 Ezekiel would have witnessed:</a:t>
            </a:r>
          </a:p>
          <a:p>
            <a:r>
              <a:rPr lang="en-US" sz="5400" dirty="0">
                <a:latin typeface="Times New Roman" panose="02020603050405020304" pitchFamily="18" charset="0"/>
                <a:cs typeface="Times New Roman" panose="02020603050405020304" pitchFamily="18" charset="0"/>
              </a:rPr>
              <a:t>Jeremiah and his prophesying concerning the coming judgment of Jerusalem and the people of Judah;</a:t>
            </a:r>
          </a:p>
          <a:p>
            <a:r>
              <a:rPr lang="en-US" sz="5400" dirty="0">
                <a:latin typeface="Times New Roman" panose="02020603050405020304" pitchFamily="18" charset="0"/>
                <a:cs typeface="Times New Roman" panose="02020603050405020304" pitchFamily="18" charset="0"/>
              </a:rPr>
              <a:t>the coming of Nebuchadnezzar fresh off his victory over the Egyptian and Assyrians under Pharoah Necho at the battle of </a:t>
            </a:r>
            <a:r>
              <a:rPr lang="en-US" sz="5400" dirty="0" err="1">
                <a:latin typeface="Times New Roman" panose="02020603050405020304" pitchFamily="18" charset="0"/>
                <a:cs typeface="Times New Roman" panose="02020603050405020304" pitchFamily="18" charset="0"/>
              </a:rPr>
              <a:t>Carchermish</a:t>
            </a:r>
            <a:r>
              <a:rPr lang="en-US" sz="5400" dirty="0">
                <a:latin typeface="Times New Roman" panose="02020603050405020304" pitchFamily="18" charset="0"/>
                <a:cs typeface="Times New Roman" panose="02020603050405020304" pitchFamily="18" charset="0"/>
              </a:rPr>
              <a:t>;</a:t>
            </a:r>
          </a:p>
          <a:p>
            <a:r>
              <a:rPr lang="en-US" sz="5400" dirty="0">
                <a:latin typeface="Times New Roman" panose="02020603050405020304" pitchFamily="18" charset="0"/>
                <a:cs typeface="Times New Roman" panose="02020603050405020304" pitchFamily="18" charset="0"/>
              </a:rPr>
              <a:t>Ezekiel, if he did not personally witness certainly was aware of the deportations in 605 and 597 including that of Daniel and his three companions;</a:t>
            </a:r>
          </a:p>
          <a:p>
            <a:r>
              <a:rPr lang="en-US" sz="5400" dirty="0">
                <a:latin typeface="Times New Roman" panose="02020603050405020304" pitchFamily="18" charset="0"/>
                <a:cs typeface="Times New Roman" panose="02020603050405020304" pitchFamily="18" charset="0"/>
              </a:rPr>
              <a:t>the complete defeat and fall of Jerusalem including the destruction of the temple in 587.</a:t>
            </a:r>
          </a:p>
        </p:txBody>
      </p:sp>
    </p:spTree>
    <p:extLst>
      <p:ext uri="{BB962C8B-B14F-4D97-AF65-F5344CB8AC3E}">
        <p14:creationId xmlns:p14="http://schemas.microsoft.com/office/powerpoint/2010/main" val="689451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4C6D-2CE1-58FC-3B96-A3A466132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5737C-ADF3-21CE-BA4F-4B0E8560F649}"/>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RESEMBLING</a:t>
            </a:r>
          </a:p>
        </p:txBody>
      </p:sp>
      <p:sp>
        <p:nvSpPr>
          <p:cNvPr id="3" name="Content Placeholder 2">
            <a:extLst>
              <a:ext uri="{FF2B5EF4-FFF2-40B4-BE49-F238E27FC236}">
                <a16:creationId xmlns:a16="http://schemas.microsoft.com/office/drawing/2014/main" id="{14399C16-3AA0-65E5-6ABD-4874A3F1A8CD}"/>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First note that Ezekiel describes this whole thing as something resembling.</a:t>
            </a:r>
          </a:p>
          <a:p>
            <a:pPr marL="0" indent="0">
              <a:buNone/>
            </a:pPr>
            <a:r>
              <a:rPr lang="en-US" sz="5400" dirty="0">
                <a:latin typeface="Times New Roman" panose="02020603050405020304" pitchFamily="18" charset="0"/>
                <a:cs typeface="Times New Roman" panose="02020603050405020304" pitchFamily="18" charset="0"/>
              </a:rPr>
              <a:t>We have to remember, </a:t>
            </a:r>
            <a:r>
              <a:rPr lang="en-US" sz="5400" dirty="0">
                <a:solidFill>
                  <a:srgbClr val="C00000"/>
                </a:solidFill>
                <a:latin typeface="Times New Roman" panose="02020603050405020304" pitchFamily="18" charset="0"/>
                <a:cs typeface="Times New Roman" panose="02020603050405020304" pitchFamily="18" charset="0"/>
              </a:rPr>
              <a:t>God is spirit</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John 4:24</a:t>
            </a:r>
            <a:r>
              <a:rPr lang="en-US" sz="5400" dirty="0">
                <a:latin typeface="Times New Roman" panose="02020603050405020304" pitchFamily="18" charset="0"/>
                <a:cs typeface="Times New Roman" panose="02020603050405020304" pitchFamily="18" charset="0"/>
              </a:rPr>
              <a:t>, and we mortals, occupants of the physical world cannot know or understand fully the “spirit world.”</a:t>
            </a:r>
          </a:p>
          <a:p>
            <a:pPr marL="0" indent="0">
              <a:buNone/>
            </a:pPr>
            <a:r>
              <a:rPr lang="en-US" sz="5400" dirty="0">
                <a:latin typeface="Times New Roman" panose="02020603050405020304" pitchFamily="18" charset="0"/>
                <a:cs typeface="Times New Roman" panose="02020603050405020304" pitchFamily="18" charset="0"/>
              </a:rPr>
              <a:t>The best we can do is imagine using imagery that we know and understand and that is what happens in all these visions of God and His throne.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Ezekiel 1 to 7</a:t>
            </a:r>
            <a:r>
              <a:rPr lang="en-US" sz="5400" dirty="0">
                <a:latin typeface="Times New Roman" panose="02020603050405020304" pitchFamily="18" charset="0"/>
                <a:cs typeface="Times New Roman" panose="02020603050405020304" pitchFamily="18" charset="0"/>
              </a:rPr>
              <a:t> was, in all probability, written in 593, AFTER the first and second </a:t>
            </a:r>
            <a:r>
              <a:rPr lang="en-US" sz="5400" dirty="0" err="1">
                <a:latin typeface="Times New Roman" panose="02020603050405020304" pitchFamily="18" charset="0"/>
                <a:cs typeface="Times New Roman" panose="02020603050405020304" pitchFamily="18" charset="0"/>
              </a:rPr>
              <a:t>deportions</a:t>
            </a:r>
            <a:r>
              <a:rPr lang="en-US" sz="5400" dirty="0">
                <a:latin typeface="Times New Roman" panose="02020603050405020304" pitchFamily="18" charset="0"/>
                <a:cs typeface="Times New Roman" panose="02020603050405020304" pitchFamily="18" charset="0"/>
              </a:rPr>
              <a:t> but PRIOR to the final defeat and complete (not UTTER) destruction of Jerusalem and the temple.</a:t>
            </a:r>
          </a:p>
          <a:p>
            <a:pPr marL="0" indent="0">
              <a:buNone/>
            </a:pPr>
            <a:r>
              <a:rPr lang="en-US" sz="5400" dirty="0">
                <a:latin typeface="Times New Roman" panose="02020603050405020304" pitchFamily="18" charset="0"/>
                <a:cs typeface="Times New Roman" panose="02020603050405020304" pitchFamily="18" charset="0"/>
              </a:rPr>
              <a:t>Many Jews continued to believe God would never destroy the city and remove the glory from the temple.</a:t>
            </a:r>
          </a:p>
          <a:p>
            <a:pPr marL="0" indent="0">
              <a:buNone/>
            </a:pPr>
            <a:r>
              <a:rPr lang="en-US" sz="5400" dirty="0">
                <a:latin typeface="Times New Roman" panose="02020603050405020304" pitchFamily="18" charset="0"/>
                <a:cs typeface="Times New Roman" panose="02020603050405020304" pitchFamily="18" charset="0"/>
              </a:rPr>
              <a:t>Others were downcast and despondent having lost all hope in the LORD who, they felt had abandoned them.</a:t>
            </a:r>
          </a:p>
        </p:txBody>
      </p:sp>
    </p:spTree>
    <p:extLst>
      <p:ext uri="{BB962C8B-B14F-4D97-AF65-F5344CB8AC3E}">
        <p14:creationId xmlns:p14="http://schemas.microsoft.com/office/powerpoint/2010/main" val="105016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72EB-F3F2-D620-C350-946495B2D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AF387-DD5E-51BF-40DD-D41071418C83}"/>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Trusting in God</a:t>
            </a:r>
          </a:p>
        </p:txBody>
      </p:sp>
      <p:sp>
        <p:nvSpPr>
          <p:cNvPr id="3" name="Content Placeholder 2">
            <a:extLst>
              <a:ext uri="{FF2B5EF4-FFF2-40B4-BE49-F238E27FC236}">
                <a16:creationId xmlns:a16="http://schemas.microsoft.com/office/drawing/2014/main" id="{12E3197B-C8AE-6D18-F83D-AD91D092E9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Ezekiel, however, while declaring the final fall and destruction of Jerusalem and the temple, is a book of hope and promise: God IS in control and while He will allow His chosen people to be led captive (</a:t>
            </a:r>
            <a:r>
              <a:rPr lang="en-US" sz="5400" b="1" dirty="0">
                <a:solidFill>
                  <a:srgbClr val="C00000"/>
                </a:solidFill>
                <a:latin typeface="Times New Roman" panose="02020603050405020304" pitchFamily="18" charset="0"/>
                <a:cs typeface="Times New Roman" panose="02020603050405020304" pitchFamily="18" charset="0"/>
              </a:rPr>
              <a:t>chapters 1 to 24</a:t>
            </a:r>
            <a:r>
              <a:rPr lang="en-US" sz="5400" dirty="0">
                <a:latin typeface="Times New Roman" panose="02020603050405020304" pitchFamily="18" charset="0"/>
                <a:cs typeface="Times New Roman" panose="02020603050405020304" pitchFamily="18" charset="0"/>
              </a:rPr>
              <a:t>) He WILL eventually destroy the nations (</a:t>
            </a:r>
            <a:r>
              <a:rPr lang="en-US" sz="5400" b="1" dirty="0">
                <a:solidFill>
                  <a:srgbClr val="C00000"/>
                </a:solidFill>
                <a:latin typeface="Times New Roman" panose="02020603050405020304" pitchFamily="18" charset="0"/>
                <a:cs typeface="Times New Roman" panose="02020603050405020304" pitchFamily="18" charset="0"/>
              </a:rPr>
              <a:t>chapters 25 to 32</a:t>
            </a:r>
            <a:r>
              <a:rPr lang="en-US" sz="5400" dirty="0">
                <a:latin typeface="Times New Roman" panose="02020603050405020304" pitchFamily="18" charset="0"/>
                <a:cs typeface="Times New Roman" panose="02020603050405020304" pitchFamily="18" charset="0"/>
              </a:rPr>
              <a:t>) and comfort and restore the people who will believe and trust in Him (</a:t>
            </a:r>
            <a:r>
              <a:rPr lang="en-US" sz="5400" b="1" dirty="0">
                <a:solidFill>
                  <a:srgbClr val="C00000"/>
                </a:solidFill>
                <a:latin typeface="Times New Roman" panose="02020603050405020304" pitchFamily="18" charset="0"/>
                <a:cs typeface="Times New Roman" panose="02020603050405020304" pitchFamily="18" charset="0"/>
              </a:rPr>
              <a:t>chapters 34 to 48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So, once again we see God allowing His prophet to see a representation of the heavenly throne and He who occupies that throne, to sanctify and authorize the message of that prophet.</a:t>
            </a:r>
          </a:p>
        </p:txBody>
      </p:sp>
    </p:spTree>
    <p:extLst>
      <p:ext uri="{BB962C8B-B14F-4D97-AF65-F5344CB8AC3E}">
        <p14:creationId xmlns:p14="http://schemas.microsoft.com/office/powerpoint/2010/main" val="12230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3905-1085-765D-E86A-1594E1945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4F3EF-3171-22CD-3BC0-B707EE72A230}"/>
              </a:ext>
            </a:extLst>
          </p:cNvPr>
          <p:cNvSpPr>
            <a:spLocks noGrp="1"/>
          </p:cNvSpPr>
          <p:nvPr>
            <p:ph type="title"/>
          </p:nvPr>
        </p:nvSpPr>
        <p:spPr>
          <a:xfrm>
            <a:off x="148282" y="74141"/>
            <a:ext cx="1149177" cy="6685005"/>
          </a:xfrm>
        </p:spPr>
        <p:txBody>
          <a:bodyPr vert="vert270">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Daniel 7</a:t>
            </a:r>
          </a:p>
        </p:txBody>
      </p:sp>
      <p:sp>
        <p:nvSpPr>
          <p:cNvPr id="3" name="Content Placeholder 2">
            <a:extLst>
              <a:ext uri="{FF2B5EF4-FFF2-40B4-BE49-F238E27FC236}">
                <a16:creationId xmlns:a16="http://schemas.microsoft.com/office/drawing/2014/main" id="{4B221EF7-43C3-26A1-DA02-71F8BE57AE9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Daniel 7</a:t>
            </a:r>
            <a:r>
              <a:rPr lang="en-US" sz="5400" dirty="0">
                <a:latin typeface="Times New Roman" panose="02020603050405020304" pitchFamily="18" charset="0"/>
                <a:cs typeface="Times New Roman" panose="02020603050405020304" pitchFamily="18" charset="0"/>
              </a:rPr>
              <a:t> contains, as its primary subject, the future history of the kingdoms of Babylon, Mede/Persia, Greece, Rome and the Kingdom of God in a “dream and vision” of Daniel sometime around 540 BC.</a:t>
            </a:r>
          </a:p>
          <a:p>
            <a:pPr marL="0" indent="0">
              <a:buNone/>
            </a:pPr>
            <a:r>
              <a:rPr lang="en-US" sz="5400" dirty="0">
                <a:latin typeface="Times New Roman" panose="02020603050405020304" pitchFamily="18" charset="0"/>
                <a:cs typeface="Times New Roman" panose="02020603050405020304" pitchFamily="18" charset="0"/>
              </a:rPr>
              <a:t>Daniel’s dream and vision is parallel to the dream Nebuchadnezzar had in Daniel 2 although the symbols are different.</a:t>
            </a:r>
          </a:p>
          <a:p>
            <a:pPr marL="0" indent="0">
              <a:buNone/>
            </a:pPr>
            <a:r>
              <a:rPr lang="en-US" sz="5400" dirty="0">
                <a:latin typeface="Times New Roman" panose="02020603050405020304" pitchFamily="18" charset="0"/>
                <a:cs typeface="Times New Roman" panose="02020603050405020304" pitchFamily="18" charset="0"/>
              </a:rPr>
              <a:t>Where Nebuchadnezzar saw a statue of gold, silver, bronze and iron &amp; clay, Daniels saw four beasts: one was like a lion with wings, one resembled a bear, one was like a leopard with four wings and four heads, while the last, the fourth, was described simply as “</a:t>
            </a:r>
            <a:r>
              <a:rPr lang="en-US" sz="5400" dirty="0">
                <a:solidFill>
                  <a:srgbClr val="C00000"/>
                </a:solidFill>
                <a:latin typeface="Times New Roman" panose="02020603050405020304" pitchFamily="18" charset="0"/>
                <a:cs typeface="Times New Roman" panose="02020603050405020304" pitchFamily="18" charset="0"/>
              </a:rPr>
              <a:t>dreadful and terrifying and extremely strong; and it had large iron teeth</a:t>
            </a:r>
            <a:r>
              <a:rPr lang="en-US" sz="5400" dirty="0">
                <a:latin typeface="Times New Roman" panose="02020603050405020304" pitchFamily="18" charset="0"/>
                <a:cs typeface="Times New Roman" panose="02020603050405020304" pitchFamily="18" charset="0"/>
              </a:rPr>
              <a:t>” and, “</a:t>
            </a:r>
            <a:r>
              <a:rPr lang="en-US" sz="5400" dirty="0">
                <a:solidFill>
                  <a:srgbClr val="C00000"/>
                </a:solidFill>
                <a:latin typeface="Times New Roman" panose="02020603050405020304" pitchFamily="18" charset="0"/>
                <a:cs typeface="Times New Roman" panose="02020603050405020304" pitchFamily="18" charset="0"/>
              </a:rPr>
              <a:t>it has ten horns</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949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C7264-8DF9-B3B3-ABBF-8F7730074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D4ADE-D93D-5C91-3C42-6005147F30AA}"/>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Two Visions</a:t>
            </a:r>
          </a:p>
        </p:txBody>
      </p:sp>
      <p:pic>
        <p:nvPicPr>
          <p:cNvPr id="1028" name="Picture 4" descr="‘The first was like a lion and had eagles' wings. Then as I looked its wings were plucked off, and it was lifted up from the ground and made to stand on two feet like a man, and the mind of a man was given to it.’ – Slide 2">
            <a:extLst>
              <a:ext uri="{FF2B5EF4-FFF2-40B4-BE49-F238E27FC236}">
                <a16:creationId xmlns:a16="http://schemas.microsoft.com/office/drawing/2014/main" id="{8891A809-7C52-69D9-9963-76B89DB93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170" y="153934"/>
            <a:ext cx="2138857" cy="1604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d behold, another beast, a second one, like a bear. It was raised up on one side. It had three ribs in its mouth between its teeth; and it was told, “Arise, devour much flesh.”’ – Slide 3">
            <a:extLst>
              <a:ext uri="{FF2B5EF4-FFF2-40B4-BE49-F238E27FC236}">
                <a16:creationId xmlns:a16="http://schemas.microsoft.com/office/drawing/2014/main" id="{9D428DA2-8592-95C1-0268-04212FC64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170" y="1812502"/>
            <a:ext cx="2138855" cy="1604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ter this I looked, and behold, another, like a leopard, with four wings of a bird on its back. And the beast had four heads, and dominion was given to it.’ – Slide 4">
            <a:extLst>
              <a:ext uri="{FF2B5EF4-FFF2-40B4-BE49-F238E27FC236}">
                <a16:creationId xmlns:a16="http://schemas.microsoft.com/office/drawing/2014/main" id="{82890681-49F9-6020-13A6-703088A9D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7171" y="3494035"/>
            <a:ext cx="2138854" cy="1604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C2C4D8-3379-80D5-31A7-E39AD4E12453}"/>
              </a:ext>
            </a:extLst>
          </p:cNvPr>
          <p:cNvSpPr txBox="1"/>
          <p:nvPr/>
        </p:nvSpPr>
        <p:spPr>
          <a:xfrm>
            <a:off x="9827172" y="5202621"/>
            <a:ext cx="2216546" cy="1569660"/>
          </a:xfrm>
          <a:prstGeom prst="rect">
            <a:avLst/>
          </a:prstGeom>
          <a:solidFill>
            <a:srgbClr val="FF0000"/>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fourth undescribed beast</a:t>
            </a:r>
          </a:p>
        </p:txBody>
      </p:sp>
      <p:pic>
        <p:nvPicPr>
          <p:cNvPr id="6" name="Picture 5">
            <a:extLst>
              <a:ext uri="{FF2B5EF4-FFF2-40B4-BE49-F238E27FC236}">
                <a16:creationId xmlns:a16="http://schemas.microsoft.com/office/drawing/2014/main" id="{2E2963EE-8070-1A93-C8DB-97FE2B2BBC05}"/>
              </a:ext>
            </a:extLst>
          </p:cNvPr>
          <p:cNvPicPr>
            <a:picLocks noChangeAspect="1"/>
          </p:cNvPicPr>
          <p:nvPr/>
        </p:nvPicPr>
        <p:blipFill>
          <a:blip r:embed="rId5"/>
          <a:stretch>
            <a:fillRect/>
          </a:stretch>
        </p:blipFill>
        <p:spPr>
          <a:xfrm>
            <a:off x="1378182" y="74141"/>
            <a:ext cx="2710342" cy="6650485"/>
          </a:xfrm>
          <a:prstGeom prst="rect">
            <a:avLst/>
          </a:prstGeom>
        </p:spPr>
      </p:pic>
      <p:pic>
        <p:nvPicPr>
          <p:cNvPr id="9" name="Content Placeholder 8">
            <a:extLst>
              <a:ext uri="{FF2B5EF4-FFF2-40B4-BE49-F238E27FC236}">
                <a16:creationId xmlns:a16="http://schemas.microsoft.com/office/drawing/2014/main" id="{D28CB1FB-BFF5-471C-B559-393E6228E769}"/>
              </a:ext>
            </a:extLst>
          </p:cNvPr>
          <p:cNvPicPr>
            <a:picLocks noGrp="1" noChangeAspect="1"/>
          </p:cNvPicPr>
          <p:nvPr>
            <p:ph idx="1"/>
          </p:nvPr>
        </p:nvPicPr>
        <p:blipFill>
          <a:blip r:embed="rId6"/>
          <a:stretch>
            <a:fillRect/>
          </a:stretch>
        </p:blipFill>
        <p:spPr>
          <a:xfrm>
            <a:off x="6096000" y="646399"/>
            <a:ext cx="1600423" cy="619211"/>
          </a:xfrm>
          <a:prstGeom prst="rect">
            <a:avLst/>
          </a:prstGeom>
          <a:solidFill>
            <a:srgbClr val="ED7D31"/>
          </a:solidFill>
        </p:spPr>
      </p:pic>
      <p:pic>
        <p:nvPicPr>
          <p:cNvPr id="11" name="Picture 10">
            <a:extLst>
              <a:ext uri="{FF2B5EF4-FFF2-40B4-BE49-F238E27FC236}">
                <a16:creationId xmlns:a16="http://schemas.microsoft.com/office/drawing/2014/main" id="{649AFC18-1F46-C8BF-CEE9-354B996FF81A}"/>
              </a:ext>
            </a:extLst>
          </p:cNvPr>
          <p:cNvPicPr>
            <a:picLocks noChangeAspect="1"/>
          </p:cNvPicPr>
          <p:nvPr/>
        </p:nvPicPr>
        <p:blipFill>
          <a:blip r:embed="rId7"/>
          <a:stretch>
            <a:fillRect/>
          </a:stretch>
        </p:blipFill>
        <p:spPr>
          <a:xfrm>
            <a:off x="5426155" y="1812502"/>
            <a:ext cx="3219899" cy="981212"/>
          </a:xfrm>
          <a:prstGeom prst="rect">
            <a:avLst/>
          </a:prstGeom>
        </p:spPr>
      </p:pic>
      <p:pic>
        <p:nvPicPr>
          <p:cNvPr id="13" name="Picture 12">
            <a:extLst>
              <a:ext uri="{FF2B5EF4-FFF2-40B4-BE49-F238E27FC236}">
                <a16:creationId xmlns:a16="http://schemas.microsoft.com/office/drawing/2014/main" id="{82A11435-0DB9-3FF5-08E7-EE91A0A04A7D}"/>
              </a:ext>
            </a:extLst>
          </p:cNvPr>
          <p:cNvPicPr>
            <a:picLocks noChangeAspect="1"/>
          </p:cNvPicPr>
          <p:nvPr/>
        </p:nvPicPr>
        <p:blipFill>
          <a:blip r:embed="rId8"/>
          <a:stretch>
            <a:fillRect/>
          </a:stretch>
        </p:blipFill>
        <p:spPr>
          <a:xfrm>
            <a:off x="5690845" y="3564376"/>
            <a:ext cx="2534004" cy="495369"/>
          </a:xfrm>
          <a:prstGeom prst="rect">
            <a:avLst/>
          </a:prstGeom>
        </p:spPr>
      </p:pic>
      <p:pic>
        <p:nvPicPr>
          <p:cNvPr id="15" name="Picture 14">
            <a:extLst>
              <a:ext uri="{FF2B5EF4-FFF2-40B4-BE49-F238E27FC236}">
                <a16:creationId xmlns:a16="http://schemas.microsoft.com/office/drawing/2014/main" id="{09B39506-F6E5-7046-F4DB-BCE6F2D7C0D5}"/>
              </a:ext>
            </a:extLst>
          </p:cNvPr>
          <p:cNvPicPr>
            <a:picLocks noChangeAspect="1"/>
          </p:cNvPicPr>
          <p:nvPr/>
        </p:nvPicPr>
        <p:blipFill>
          <a:blip r:embed="rId9"/>
          <a:stretch>
            <a:fillRect/>
          </a:stretch>
        </p:blipFill>
        <p:spPr>
          <a:xfrm>
            <a:off x="5820592" y="5959153"/>
            <a:ext cx="2467319" cy="504895"/>
          </a:xfrm>
          <a:prstGeom prst="rect">
            <a:avLst/>
          </a:prstGeom>
        </p:spPr>
      </p:pic>
    </p:spTree>
    <p:extLst>
      <p:ext uri="{BB962C8B-B14F-4D97-AF65-F5344CB8AC3E}">
        <p14:creationId xmlns:p14="http://schemas.microsoft.com/office/powerpoint/2010/main" val="246526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CAC5-1DB1-921D-B22B-56CBB42D49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4D27B-C732-8571-824B-6C498DDCF63F}"/>
              </a:ext>
            </a:extLst>
          </p:cNvPr>
          <p:cNvSpPr>
            <a:spLocks noGrp="1"/>
          </p:cNvSpPr>
          <p:nvPr>
            <p:ph idx="1"/>
          </p:nvPr>
        </p:nvSpPr>
        <p:spPr>
          <a:xfrm>
            <a:off x="178677" y="123568"/>
            <a:ext cx="11865042" cy="6635578"/>
          </a:xfrm>
        </p:spPr>
        <p:txBody>
          <a:bodyPr anchor="ctr">
            <a:normAutofit fontScale="92500" lnSpcReduction="10000"/>
          </a:bodyPr>
          <a:lstStyle/>
          <a:p>
            <a:pPr marL="0" indent="0">
              <a:buNone/>
            </a:pPr>
            <a:r>
              <a:rPr lang="en-US" sz="5400" dirty="0">
                <a:latin typeface="Times New Roman" panose="02020603050405020304" pitchFamily="18" charset="0"/>
                <a:cs typeface="Times New Roman" panose="02020603050405020304" pitchFamily="18" charset="0"/>
              </a:rPr>
              <a:t>Daniel’s dream also includes a brief description of the 11</a:t>
            </a:r>
            <a:r>
              <a:rPr lang="en-US" sz="5400" baseline="30000" dirty="0">
                <a:latin typeface="Times New Roman" panose="02020603050405020304" pitchFamily="18" charset="0"/>
                <a:cs typeface="Times New Roman" panose="02020603050405020304" pitchFamily="18" charset="0"/>
              </a:rPr>
              <a:t>th</a:t>
            </a:r>
            <a:r>
              <a:rPr lang="en-US" sz="5400" dirty="0">
                <a:latin typeface="Times New Roman" panose="02020603050405020304" pitchFamily="18" charset="0"/>
                <a:cs typeface="Times New Roman" panose="02020603050405020304" pitchFamily="18" charset="0"/>
              </a:rPr>
              <a:t> king of the Roman kingdom: “</a:t>
            </a:r>
            <a:r>
              <a:rPr lang="en-US" sz="5400" dirty="0">
                <a:solidFill>
                  <a:srgbClr val="C00000"/>
                </a:solidFill>
                <a:latin typeface="Times New Roman" panose="02020603050405020304" pitchFamily="18" charset="0"/>
                <a:cs typeface="Times New Roman" panose="02020603050405020304" pitchFamily="18" charset="0"/>
              </a:rPr>
              <a:t>While I was contemplating the horns</a:t>
            </a:r>
            <a:r>
              <a:rPr lang="en-US" sz="5400" dirty="0">
                <a:latin typeface="Times New Roman" panose="02020603050405020304" pitchFamily="18" charset="0"/>
                <a:cs typeface="Times New Roman" panose="02020603050405020304" pitchFamily="18" charset="0"/>
              </a:rPr>
              <a:t> </a:t>
            </a:r>
            <a:r>
              <a:rPr lang="en-US" sz="5400" dirty="0">
                <a:solidFill>
                  <a:srgbClr val="0070C0"/>
                </a:solidFill>
                <a:latin typeface="Times New Roman" panose="02020603050405020304" pitchFamily="18" charset="0"/>
                <a:cs typeface="Times New Roman" panose="02020603050405020304" pitchFamily="18" charset="0"/>
              </a:rPr>
              <a:t>(the ten horns of the final beast or kingdom – </a:t>
            </a:r>
            <a:r>
              <a:rPr lang="en-US" sz="5400" dirty="0" err="1">
                <a:solidFill>
                  <a:srgbClr val="0070C0"/>
                </a:solidFill>
                <a:latin typeface="Times New Roman" panose="02020603050405020304" pitchFamily="18" charset="0"/>
                <a:cs typeface="Times New Roman" panose="02020603050405020304" pitchFamily="18" charset="0"/>
              </a:rPr>
              <a:t>jrr</a:t>
            </a:r>
            <a:r>
              <a:rPr lang="en-US" sz="5400" dirty="0">
                <a:solidFill>
                  <a:srgbClr val="0070C0"/>
                </a:solidFill>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behold, another horn, a little one, came up among them, and three of the first horns were pulled out by the roots before it; and behold, this horn possessed eyes like the eyes of a man, and a mouth uttering great </a:t>
            </a:r>
            <a:r>
              <a:rPr lang="en-US" sz="5400" i="1" dirty="0">
                <a:solidFill>
                  <a:srgbClr val="C00000"/>
                </a:solidFill>
                <a:latin typeface="Times New Roman" panose="02020603050405020304" pitchFamily="18" charset="0"/>
                <a:cs typeface="Times New Roman" panose="02020603050405020304" pitchFamily="18" charset="0"/>
              </a:rPr>
              <a:t>boasts</a:t>
            </a:r>
            <a:r>
              <a:rPr lang="en-US" sz="5400" dirty="0">
                <a:solidFill>
                  <a:srgbClr val="C00000"/>
                </a:solidFill>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45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A5D5F-0162-52DD-241C-ED0E8505F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398D1-29E7-3816-8D8F-E0E913212219}"/>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Throne Scene of Daniel</a:t>
            </a:r>
          </a:p>
        </p:txBody>
      </p:sp>
      <p:sp>
        <p:nvSpPr>
          <p:cNvPr id="3" name="Content Placeholder 2">
            <a:extLst>
              <a:ext uri="{FF2B5EF4-FFF2-40B4-BE49-F238E27FC236}">
                <a16:creationId xmlns:a16="http://schemas.microsoft.com/office/drawing/2014/main" id="{F05013D8-2DBF-977F-571B-F101E8BC511E}"/>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I kept looking Until thrones were set up, And the Ancient of Days took His seat; His vesture was like white snow, And the hair of His head like pure wool. His throne was ablaze with flames, Its wheels were a burning fire.  A river of fire was flowing And coming out from before Him; Thousands upon thousands were attending Him, And myriads upon myriads were standing before Him; The court sat, And the books were opened.</a:t>
            </a:r>
            <a:r>
              <a:rPr lang="en-US" sz="5400" dirty="0">
                <a:latin typeface="Times New Roman" panose="02020603050405020304" pitchFamily="18" charset="0"/>
                <a:cs typeface="Times New Roman" panose="02020603050405020304" pitchFamily="18" charset="0"/>
              </a:rPr>
              <a:t>”(</a:t>
            </a:r>
            <a:r>
              <a:rPr lang="en-US" sz="5400" b="1" dirty="0">
                <a:solidFill>
                  <a:srgbClr val="C00000"/>
                </a:solidFill>
                <a:latin typeface="Times New Roman" panose="02020603050405020304" pitchFamily="18" charset="0"/>
                <a:cs typeface="Times New Roman" panose="02020603050405020304" pitchFamily="18" charset="0"/>
              </a:rPr>
              <a:t>Daniel 7:9-10</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786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4:1 to 3</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After these things I looked, and behold, a door standing open in heaven, and the first voice which I had heard, like the sound of a trumpet speaking with me, said, “Come up here, and I will show you what must take place after these things.”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Immediately I was in the Spirit; and behold, a throne was standing in heaven, and One sitting on the throne.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  And He who was sitting was like a jasper stone and a sardius in appearance; and there was a rainbow around the throne, like an emerald in appearance.</a:t>
            </a:r>
          </a:p>
        </p:txBody>
      </p:sp>
    </p:spTree>
    <p:extLst>
      <p:ext uri="{BB962C8B-B14F-4D97-AF65-F5344CB8AC3E}">
        <p14:creationId xmlns:p14="http://schemas.microsoft.com/office/powerpoint/2010/main" val="21042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79B2-CF48-77FC-051B-DC086E932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BCE78-161C-4750-1C87-B216529EE76E}"/>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Ancient of Days</a:t>
            </a:r>
          </a:p>
        </p:txBody>
      </p:sp>
      <p:sp>
        <p:nvSpPr>
          <p:cNvPr id="3" name="Content Placeholder 2">
            <a:extLst>
              <a:ext uri="{FF2B5EF4-FFF2-40B4-BE49-F238E27FC236}">
                <a16:creationId xmlns:a16="http://schemas.microsoft.com/office/drawing/2014/main" id="{E816C8A6-7805-ED72-1D8D-8295657DD215}"/>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Thrones is plural and is </a:t>
            </a:r>
            <a:r>
              <a:rPr lang="en-US" sz="5400" dirty="0" err="1">
                <a:latin typeface="Times New Roman" panose="02020603050405020304" pitchFamily="18" charset="0"/>
                <a:cs typeface="Times New Roman" panose="02020603050405020304" pitchFamily="18" charset="0"/>
              </a:rPr>
              <a:t>puzzeling</a:t>
            </a:r>
            <a:r>
              <a:rPr lang="en-US" sz="5400" dirty="0">
                <a:latin typeface="Times New Roman" panose="02020603050405020304" pitchFamily="18" charset="0"/>
                <a:cs typeface="Times New Roman" panose="02020603050405020304" pitchFamily="18" charset="0"/>
              </a:rPr>
              <a:t> because we never find out who occupies these throne other than the One Throne of </a:t>
            </a:r>
            <a:r>
              <a:rPr lang="en-US" sz="5400" dirty="0">
                <a:solidFill>
                  <a:srgbClr val="C00000"/>
                </a:solidFill>
                <a:latin typeface="Times New Roman" panose="02020603050405020304" pitchFamily="18" charset="0"/>
                <a:cs typeface="Times New Roman" panose="02020603050405020304" pitchFamily="18" charset="0"/>
              </a:rPr>
              <a:t>the Ancient of Days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a:t>
            </a:r>
            <a:r>
              <a:rPr lang="en-US" sz="5400" dirty="0">
                <a:solidFill>
                  <a:srgbClr val="C00000"/>
                </a:solidFill>
                <a:latin typeface="Times New Roman" panose="02020603050405020304" pitchFamily="18" charset="0"/>
                <a:cs typeface="Times New Roman" panose="02020603050405020304" pitchFamily="18" charset="0"/>
              </a:rPr>
              <a:t>Ancient of Days</a:t>
            </a:r>
            <a:r>
              <a:rPr lang="en-US" sz="5400" dirty="0">
                <a:latin typeface="Times New Roman" panose="02020603050405020304" pitchFamily="18" charset="0"/>
                <a:cs typeface="Times New Roman" panose="02020603050405020304" pitchFamily="18" charset="0"/>
              </a:rPr>
              <a:t> signifies the LORD: </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Job 36:26</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The number of His years is unsearchable.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90:2</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Even from everlasting to everlasting, Thou art God.</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93:3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Thy throne is established from of old: Thou are from everlasting.</a:t>
            </a:r>
            <a:endParaRPr lang="en-US" sz="5400" dirty="0">
              <a:latin typeface="Times New Roman" panose="02020603050405020304" pitchFamily="18" charset="0"/>
              <a:cs typeface="Times New Roman" panose="02020603050405020304" pitchFamily="18" charset="0"/>
            </a:endParaRP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102: 24 to 27</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Thy years are throughout all generations … But Thou art the same, and Thy years will not come to an end.</a:t>
            </a:r>
            <a:endParaRPr lang="en-US" sz="5400" dirty="0">
              <a:latin typeface="Times New Roman" panose="02020603050405020304" pitchFamily="18" charset="0"/>
              <a:cs typeface="Times New Roman" panose="02020603050405020304" pitchFamily="18" charset="0"/>
            </a:endParaRP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Isaish 41:4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I, the Lord, and the first and with the last, I am He.</a:t>
            </a:r>
          </a:p>
        </p:txBody>
      </p:sp>
    </p:spTree>
    <p:extLst>
      <p:ext uri="{BB962C8B-B14F-4D97-AF65-F5344CB8AC3E}">
        <p14:creationId xmlns:p14="http://schemas.microsoft.com/office/powerpoint/2010/main" val="1069928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80EE-8127-CC29-A462-8A7079619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2178E-7FA1-BF7B-EDC7-AEF24ED75D39}"/>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Dress White</a:t>
            </a:r>
          </a:p>
        </p:txBody>
      </p:sp>
      <p:sp>
        <p:nvSpPr>
          <p:cNvPr id="3" name="Content Placeholder 2">
            <a:extLst>
              <a:ext uri="{FF2B5EF4-FFF2-40B4-BE49-F238E27FC236}">
                <a16:creationId xmlns:a16="http://schemas.microsoft.com/office/drawing/2014/main" id="{0699534D-9C04-8E59-D5C4-B4CB82AA630B}"/>
              </a:ext>
            </a:extLst>
          </p:cNvPr>
          <p:cNvSpPr>
            <a:spLocks noGrp="1"/>
          </p:cNvSpPr>
          <p:nvPr>
            <p:ph idx="1"/>
          </p:nvPr>
        </p:nvSpPr>
        <p:spPr>
          <a:xfrm>
            <a:off x="1297459" y="123568"/>
            <a:ext cx="10746259" cy="6635578"/>
          </a:xfrm>
        </p:spPr>
        <p:txBody>
          <a:bodyPr anchor="ctr">
            <a:noAutofit/>
          </a:bodyPr>
          <a:lstStyle/>
          <a:p>
            <a:pPr marL="0" indent="0">
              <a:buNone/>
            </a:pPr>
            <a:r>
              <a:rPr lang="en-US" sz="3200" dirty="0">
                <a:latin typeface="Times New Roman" panose="02020603050405020304" pitchFamily="18" charset="0"/>
                <a:cs typeface="Times New Roman" panose="02020603050405020304" pitchFamily="18" charset="0"/>
              </a:rPr>
              <a:t>As God takes His seat, He is dressed in clothes that are white as snow, signifying His total purity and His celestial glory.</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Psalms 51:7</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Purify me with hyssop, and I shall be clean; Wash me, and I shall be whiter than snow.</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Isaiah 1:18</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Come now, and let us reason together," says the LORD, Though your sins are as scarlet, They will be as white as snow; Though they are red like crimson, They will be like wool.</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Matthew 17:2</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And He was transfigured before them; and His face shone like the sun, and His garments became as white as light.</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Matthew 28:3</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And his appearance was like lightning, and his garment as white as snow</a:t>
            </a:r>
          </a:p>
          <a:p>
            <a:pPr marL="0" indent="0">
              <a:buNone/>
            </a:pPr>
            <a:r>
              <a:rPr lang="en-US" sz="3200" b="1" dirty="0">
                <a:solidFill>
                  <a:srgbClr val="C00000"/>
                </a:solidFill>
                <a:latin typeface="Times New Roman" panose="02020603050405020304" pitchFamily="18" charset="0"/>
                <a:cs typeface="Times New Roman" panose="02020603050405020304" pitchFamily="18" charset="0"/>
              </a:rPr>
              <a:t>Revelation 1:14</a:t>
            </a:r>
            <a:r>
              <a:rPr lang="en-US" sz="3200" dirty="0">
                <a:latin typeface="Times New Roman" panose="02020603050405020304" pitchFamily="18" charset="0"/>
                <a:cs typeface="Times New Roman" panose="02020603050405020304" pitchFamily="18" charset="0"/>
              </a:rPr>
              <a:t> – </a:t>
            </a:r>
            <a:r>
              <a:rPr lang="en-US" sz="3200" dirty="0">
                <a:solidFill>
                  <a:srgbClr val="C00000"/>
                </a:solidFill>
                <a:latin typeface="Times New Roman" panose="02020603050405020304" pitchFamily="18" charset="0"/>
                <a:cs typeface="Times New Roman" panose="02020603050405020304" pitchFamily="18" charset="0"/>
              </a:rPr>
              <a:t>And His head and His hair were white like white wool, like snow; and His eyes were like a flame of fire;</a:t>
            </a:r>
          </a:p>
        </p:txBody>
      </p:sp>
    </p:spTree>
    <p:extLst>
      <p:ext uri="{BB962C8B-B14F-4D97-AF65-F5344CB8AC3E}">
        <p14:creationId xmlns:p14="http://schemas.microsoft.com/office/powerpoint/2010/main" val="19861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4340-7EAC-E443-7EB0-EF2FC74E57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59AF2-59FE-EFEA-4298-78BD094C1C52}"/>
              </a:ext>
            </a:extLst>
          </p:cNvPr>
          <p:cNvSpPr>
            <a:spLocks noGrp="1"/>
          </p:cNvSpPr>
          <p:nvPr>
            <p:ph idx="1"/>
          </p:nvPr>
        </p:nvSpPr>
        <p:spPr>
          <a:xfrm>
            <a:off x="168167" y="123568"/>
            <a:ext cx="11875552" cy="6635578"/>
          </a:xfrm>
        </p:spPr>
        <p:txBody>
          <a:bodyPr anchor="ctr">
            <a:normAutofit fontScale="55000" lnSpcReduction="20000"/>
          </a:bodyPr>
          <a:lstStyle/>
          <a:p>
            <a:pPr marL="0" indent="0">
              <a:buNone/>
            </a:pPr>
            <a:r>
              <a:rPr lang="en-US" sz="5400" dirty="0">
                <a:latin typeface="Times New Roman" panose="02020603050405020304" pitchFamily="18" charset="0"/>
                <a:cs typeface="Times New Roman" panose="02020603050405020304" pitchFamily="18" charset="0"/>
              </a:rPr>
              <a:t>His head was like pour wool symbolizing the wisdom of an aged one.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Revelation 1:14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And His head and His hair were white like white wool, like snow; and His eyes were like a flame of fire;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Job 12:12</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Wisdom is with aged men, With long life is understanding.</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Luke 11:49</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For this reason also the wisdom of God said, 'I will send to them prophets and apostles, and some of them they will kill and some they will persecute,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1Corinthians 1:21</a:t>
            </a:r>
            <a:r>
              <a:rPr lang="en-US" sz="5400" dirty="0">
                <a:solidFill>
                  <a:srgbClr val="C00000"/>
                </a:solidFill>
                <a:latin typeface="Times New Roman" panose="02020603050405020304" pitchFamily="18" charset="0"/>
                <a:cs typeface="Times New Roman" panose="02020603050405020304" pitchFamily="18" charset="0"/>
              </a:rPr>
              <a:t> – For since in the wisdom of God the world through its wisdom did not come to know God, God was well-pleased through the foolishness of the message preached to save those who believe.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1Corinthians1:24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but to those who are the called, both Jews and Greeks, Christ the power of God and the wisdom of God.</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1Corinthians 2:7</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but we speak God's wisdom in a mystery, the hidden wisdom, which God predestined before the ages to our glory;</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Ephesians 3:10</a:t>
            </a:r>
            <a:r>
              <a:rPr lang="en-US" sz="5400" dirty="0">
                <a:solidFill>
                  <a:srgbClr val="C00000"/>
                </a:solidFill>
                <a:latin typeface="Times New Roman" panose="02020603050405020304" pitchFamily="18" charset="0"/>
                <a:cs typeface="Times New Roman" panose="02020603050405020304" pitchFamily="18" charset="0"/>
              </a:rPr>
              <a:t> – in order that the manifold wisdom of God might now be made known through the church to the rulers and the authorities in the heavenly places.</a:t>
            </a:r>
          </a:p>
        </p:txBody>
      </p:sp>
    </p:spTree>
    <p:extLst>
      <p:ext uri="{BB962C8B-B14F-4D97-AF65-F5344CB8AC3E}">
        <p14:creationId xmlns:p14="http://schemas.microsoft.com/office/powerpoint/2010/main" val="32370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5163-9F1C-13E2-228F-78F7AEBD88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31298-68F2-5D9C-3244-F7B46990837F}"/>
              </a:ext>
            </a:extLst>
          </p:cNvPr>
          <p:cNvSpPr>
            <a:spLocks noGrp="1"/>
          </p:cNvSpPr>
          <p:nvPr>
            <p:ph idx="1"/>
          </p:nvPr>
        </p:nvSpPr>
        <p:spPr>
          <a:xfrm>
            <a:off x="283779" y="123568"/>
            <a:ext cx="1175993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throne in Daniel’s vision was ablaze, and its wheels were a </a:t>
            </a:r>
            <a:r>
              <a:rPr lang="en-US" sz="5400" dirty="0" err="1">
                <a:latin typeface="Times New Roman" panose="02020603050405020304" pitchFamily="18" charset="0"/>
                <a:cs typeface="Times New Roman" panose="02020603050405020304" pitchFamily="18" charset="0"/>
              </a:rPr>
              <a:t>burining</a:t>
            </a:r>
            <a:r>
              <a:rPr lang="en-US" sz="5400" dirty="0">
                <a:latin typeface="Times New Roman" panose="02020603050405020304" pitchFamily="18" charset="0"/>
                <a:cs typeface="Times New Roman" panose="02020603050405020304" pitchFamily="18" charset="0"/>
              </a:rPr>
              <a:t> fire.</a:t>
            </a:r>
          </a:p>
          <a:p>
            <a:pPr marL="0" indent="0">
              <a:buNone/>
            </a:pPr>
            <a:r>
              <a:rPr lang="en-US" sz="5400" dirty="0">
                <a:latin typeface="Times New Roman" panose="02020603050405020304" pitchFamily="18" charset="0"/>
                <a:cs typeface="Times New Roman" panose="02020603050405020304" pitchFamily="18" charset="0"/>
              </a:rPr>
              <a:t>This is an indication that His righteous but ferocious judgement is about to be doled out.</a:t>
            </a:r>
          </a:p>
          <a:p>
            <a:pPr marL="0" indent="0">
              <a:buNone/>
            </a:pPr>
            <a:r>
              <a:rPr lang="en-US" sz="5400" dirty="0">
                <a:latin typeface="Times New Roman" panose="02020603050405020304" pitchFamily="18" charset="0"/>
                <a:cs typeface="Times New Roman" panose="02020603050405020304" pitchFamily="18" charset="0"/>
              </a:rPr>
              <a:t>It was not uncommon “</a:t>
            </a:r>
            <a:r>
              <a:rPr lang="en-US" sz="5400" dirty="0">
                <a:solidFill>
                  <a:srgbClr val="7030A0"/>
                </a:solidFill>
                <a:latin typeface="Times New Roman" panose="02020603050405020304" pitchFamily="18" charset="0"/>
                <a:cs typeface="Times New Roman" panose="02020603050405020304" pitchFamily="18" charset="0"/>
              </a:rPr>
              <a:t>in ancient Near East for thrones of kings and gods to have wheels.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Additionally a river of fire flows from the throne indicating the wrath of God that is to be poured out on the fourth empire (Rome), </a:t>
            </a:r>
            <a:r>
              <a:rPr lang="en-US" sz="5400" b="1" dirty="0">
                <a:solidFill>
                  <a:srgbClr val="C00000"/>
                </a:solidFill>
                <a:latin typeface="Times New Roman" panose="02020603050405020304" pitchFamily="18" charset="0"/>
                <a:cs typeface="Times New Roman" panose="02020603050405020304" pitchFamily="18" charset="0"/>
              </a:rPr>
              <a:t>Daniel 7:11</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18:8</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Smoke went up out of His nostrils, And fire from His mouth devoured; Coals were kindled by it.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50:3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May our God come and not keep silence; Fire devours before Him, And it is very tempestuous around Him.</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97:3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Fire goes before Him, And burns up His adversaries round about.</a:t>
            </a:r>
          </a:p>
        </p:txBody>
      </p:sp>
    </p:spTree>
    <p:extLst>
      <p:ext uri="{BB962C8B-B14F-4D97-AF65-F5344CB8AC3E}">
        <p14:creationId xmlns:p14="http://schemas.microsoft.com/office/powerpoint/2010/main" val="307629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3CF8-46B2-02D2-2A14-88AF0C80E2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805AB-151E-C4B1-176A-4D963C022C21}"/>
              </a:ext>
            </a:extLst>
          </p:cNvPr>
          <p:cNvSpPr>
            <a:spLocks noGrp="1"/>
          </p:cNvSpPr>
          <p:nvPr>
            <p:ph idx="1"/>
          </p:nvPr>
        </p:nvSpPr>
        <p:spPr>
          <a:xfrm>
            <a:off x="189187" y="123568"/>
            <a:ext cx="11854532" cy="6635578"/>
          </a:xfrm>
        </p:spPr>
        <p:txBody>
          <a:bodyPr anchor="ctr">
            <a:normAutofit fontScale="92500" lnSpcReduction="10000"/>
          </a:bodyPr>
          <a:lstStyle/>
          <a:p>
            <a:pPr marL="0" indent="0">
              <a:buNone/>
            </a:pPr>
            <a:r>
              <a:rPr lang="en-US" sz="5400" dirty="0">
                <a:latin typeface="Times New Roman" panose="02020603050405020304" pitchFamily="18" charset="0"/>
                <a:cs typeface="Times New Roman" panose="02020603050405020304" pitchFamily="18" charset="0"/>
              </a:rPr>
              <a:t>Thus, what we see is that each and every time man is provided with a likeness of God and His throne, it is used to verify, certify, and authenticate that:</a:t>
            </a:r>
          </a:p>
          <a:p>
            <a:r>
              <a:rPr lang="en-US" sz="5400" dirty="0">
                <a:latin typeface="Times New Roman" panose="02020603050405020304" pitchFamily="18" charset="0"/>
                <a:cs typeface="Times New Roman" panose="02020603050405020304" pitchFamily="18" charset="0"/>
              </a:rPr>
              <a:t>God is in control, and all things are done with His knowledge, foresight and oversight;</a:t>
            </a:r>
          </a:p>
          <a:p>
            <a:r>
              <a:rPr lang="en-US" sz="5400" dirty="0">
                <a:latin typeface="Times New Roman" panose="02020603050405020304" pitchFamily="18" charset="0"/>
                <a:cs typeface="Times New Roman" panose="02020603050405020304" pitchFamily="18" charset="0"/>
              </a:rPr>
              <a:t>the message following that image is from God the omnipotent, omniscience, omnipresent.</a:t>
            </a:r>
          </a:p>
        </p:txBody>
      </p:sp>
    </p:spTree>
    <p:extLst>
      <p:ext uri="{BB962C8B-B14F-4D97-AF65-F5344CB8AC3E}">
        <p14:creationId xmlns:p14="http://schemas.microsoft.com/office/powerpoint/2010/main" val="171425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Looking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After these things</a:t>
            </a:r>
            <a:r>
              <a:rPr lang="en-US" sz="5400" dirty="0">
                <a:latin typeface="Times New Roman" panose="02020603050405020304" pitchFamily="18" charset="0"/>
                <a:cs typeface="Times New Roman" panose="02020603050405020304" pitchFamily="18" charset="0"/>
              </a:rPr>
              <a:t>” indicates, very simply, that what John is about to see in chapter 4 comes after the vision of Jesus among the lampstands and after he, John, had been given the seven letters: chronology is not the aim here, the order in which he received the vision is.</a:t>
            </a:r>
          </a:p>
          <a:p>
            <a:pPr marL="0" indent="0">
              <a:buNone/>
            </a:pPr>
            <a:r>
              <a:rPr lang="en-US" sz="5400" dirty="0">
                <a:latin typeface="Times New Roman" panose="02020603050405020304" pitchFamily="18" charset="0"/>
                <a:cs typeface="Times New Roman" panose="02020603050405020304" pitchFamily="18" charset="0"/>
              </a:rPr>
              <a:t>John “</a:t>
            </a:r>
            <a:r>
              <a:rPr lang="en-US" sz="5400" dirty="0">
                <a:solidFill>
                  <a:srgbClr val="C00000"/>
                </a:solidFill>
                <a:latin typeface="Times New Roman" panose="02020603050405020304" pitchFamily="18" charset="0"/>
                <a:cs typeface="Times New Roman" panose="02020603050405020304" pitchFamily="18" charset="0"/>
              </a:rPr>
              <a:t>looked</a:t>
            </a:r>
            <a:r>
              <a:rPr lang="en-US" sz="5400" dirty="0">
                <a:latin typeface="Times New Roman" panose="02020603050405020304" pitchFamily="18" charset="0"/>
                <a:cs typeface="Times New Roman" panose="02020603050405020304" pitchFamily="18" charset="0"/>
              </a:rPr>
              <a:t>.”  This is another indication of how the message from God was received.</a:t>
            </a:r>
          </a:p>
          <a:p>
            <a:pPr marL="0" indent="0">
              <a:buNone/>
            </a:pPr>
            <a:r>
              <a:rPr lang="en-US" sz="5400" dirty="0">
                <a:latin typeface="Times New Roman" panose="02020603050405020304" pitchFamily="18" charset="0"/>
                <a:cs typeface="Times New Roman" panose="02020603050405020304" pitchFamily="18" charset="0"/>
              </a:rPr>
              <a:t>This message did not come forth on the breath of God (inspiration – </a:t>
            </a:r>
            <a:r>
              <a:rPr lang="en-US" sz="5400" b="1" dirty="0">
                <a:solidFill>
                  <a:srgbClr val="C00000"/>
                </a:solidFill>
                <a:latin typeface="Times New Roman" panose="02020603050405020304" pitchFamily="18" charset="0"/>
                <a:cs typeface="Times New Roman" panose="02020603050405020304" pitchFamily="18" charset="0"/>
              </a:rPr>
              <a:t>II Timothy 3:16 &amp; 17</a:t>
            </a:r>
            <a:r>
              <a:rPr lang="en-US" sz="5400" dirty="0">
                <a:latin typeface="Times New Roman" panose="02020603050405020304" pitchFamily="18" charset="0"/>
                <a:cs typeface="Times New Roman" panose="02020603050405020304" pitchFamily="18" charset="0"/>
              </a:rPr>
              <a:t>) but it was delivered in visions that John could see as he looked.</a:t>
            </a:r>
          </a:p>
        </p:txBody>
      </p:sp>
    </p:spTree>
    <p:extLst>
      <p:ext uri="{BB962C8B-B14F-4D97-AF65-F5344CB8AC3E}">
        <p14:creationId xmlns:p14="http://schemas.microsoft.com/office/powerpoint/2010/main" val="60233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What Heaven?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first thing John sees is “</a:t>
            </a:r>
            <a:r>
              <a:rPr lang="en-US" sz="5400" dirty="0">
                <a:solidFill>
                  <a:srgbClr val="C00000"/>
                </a:solidFill>
                <a:latin typeface="Times New Roman" panose="02020603050405020304" pitchFamily="18" charset="0"/>
                <a:cs typeface="Times New Roman" panose="02020603050405020304" pitchFamily="18" charset="0"/>
              </a:rPr>
              <a:t>a door open in heaven</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As Ogden observes, “</a:t>
            </a:r>
            <a:r>
              <a:rPr lang="en-US" sz="5400" dirty="0">
                <a:solidFill>
                  <a:srgbClr val="0070C0"/>
                </a:solidFill>
                <a:latin typeface="Times New Roman" panose="02020603050405020304" pitchFamily="18" charset="0"/>
                <a:cs typeface="Times New Roman" panose="02020603050405020304" pitchFamily="18" charset="0"/>
              </a:rPr>
              <a:t>The vision John saw was heavenly or spiritual; not earthly.  He saw a door opened in heaven.  The door was in heaven; not into heaven.  The door was opened to invite John’s presence.</a:t>
            </a:r>
            <a:r>
              <a:rPr lang="en-US" sz="5400" dirty="0">
                <a:latin typeface="Times New Roman" panose="02020603050405020304" pitchFamily="18" charset="0"/>
                <a:cs typeface="Times New Roman" panose="02020603050405020304" pitchFamily="18" charset="0"/>
              </a:rPr>
              <a:t>”</a:t>
            </a:r>
          </a:p>
          <a:p>
            <a:pPr marL="0" indent="0">
              <a:buNone/>
            </a:pPr>
            <a:r>
              <a:rPr lang="en-US" sz="5400" dirty="0" err="1">
                <a:latin typeface="Times New Roman" panose="02020603050405020304" pitchFamily="18" charset="0"/>
                <a:cs typeface="Times New Roman" panose="02020603050405020304" pitchFamily="18" charset="0"/>
              </a:rPr>
              <a:t>McGuiggan</a:t>
            </a:r>
            <a:r>
              <a:rPr lang="en-US" sz="5400" dirty="0">
                <a:latin typeface="Times New Roman" panose="02020603050405020304" pitchFamily="18" charset="0"/>
                <a:cs typeface="Times New Roman" panose="02020603050405020304" pitchFamily="18" charset="0"/>
              </a:rPr>
              <a:t> makes the argument that here heaven is not simply a location where God is but “</a:t>
            </a:r>
            <a:r>
              <a:rPr lang="en-US" sz="5400" dirty="0">
                <a:solidFill>
                  <a:srgbClr val="0070C0"/>
                </a:solidFill>
                <a:latin typeface="Times New Roman" panose="02020603050405020304" pitchFamily="18" charset="0"/>
                <a:cs typeface="Times New Roman" panose="02020603050405020304" pitchFamily="18" charset="0"/>
              </a:rPr>
              <a:t>it means a state rather than a locality.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McGuiggan</a:t>
            </a:r>
            <a:r>
              <a:rPr lang="en-US" sz="5400" dirty="0">
                <a:latin typeface="Times New Roman" panose="02020603050405020304" pitchFamily="18" charset="0"/>
                <a:cs typeface="Times New Roman" panose="02020603050405020304" pitchFamily="18" charset="0"/>
              </a:rPr>
              <a:t> points out that in </a:t>
            </a:r>
            <a:r>
              <a:rPr lang="en-US" sz="5400" b="1" dirty="0">
                <a:solidFill>
                  <a:srgbClr val="C00000"/>
                </a:solidFill>
                <a:latin typeface="Times New Roman" panose="02020603050405020304" pitchFamily="18" charset="0"/>
                <a:cs typeface="Times New Roman" panose="02020603050405020304" pitchFamily="18" charset="0"/>
              </a:rPr>
              <a:t>Revelation 12:12</a:t>
            </a:r>
            <a:r>
              <a:rPr lang="en-US" sz="5400" dirty="0">
                <a:latin typeface="Times New Roman" panose="02020603050405020304" pitchFamily="18" charset="0"/>
                <a:cs typeface="Times New Roman" panose="02020603050405020304" pitchFamily="18" charset="0"/>
              </a:rPr>
              <a:t> John is told, “</a:t>
            </a:r>
            <a:r>
              <a:rPr lang="en-US" sz="5400" dirty="0">
                <a:solidFill>
                  <a:srgbClr val="C00000"/>
                </a:solidFill>
                <a:latin typeface="Times New Roman" panose="02020603050405020304" pitchFamily="18" charset="0"/>
                <a:cs typeface="Times New Roman" panose="02020603050405020304" pitchFamily="18" charset="0"/>
              </a:rPr>
              <a:t>Therefore rejoice heavens and ye that dwell in them</a:t>
            </a:r>
            <a:r>
              <a:rPr lang="en-US" sz="5400" dirty="0">
                <a:latin typeface="Times New Roman" panose="02020603050405020304" pitchFamily="18" charset="0"/>
                <a:cs typeface="Times New Roman" panose="02020603050405020304" pitchFamily="18" charset="0"/>
              </a:rPr>
              <a:t>” further pointing out that in </a:t>
            </a:r>
            <a:r>
              <a:rPr lang="en-US" sz="5400" b="1" dirty="0">
                <a:solidFill>
                  <a:srgbClr val="C00000"/>
                </a:solidFill>
                <a:latin typeface="Times New Roman" panose="02020603050405020304" pitchFamily="18" charset="0"/>
                <a:cs typeface="Times New Roman" panose="02020603050405020304" pitchFamily="18" charset="0"/>
              </a:rPr>
              <a:t>Revelation 13:6</a:t>
            </a:r>
            <a:r>
              <a:rPr lang="en-US" sz="5400" dirty="0">
                <a:latin typeface="Times New Roman" panose="02020603050405020304" pitchFamily="18" charset="0"/>
                <a:cs typeface="Times New Roman" panose="02020603050405020304" pitchFamily="18" charset="0"/>
              </a:rPr>
              <a:t> the beast “</a:t>
            </a:r>
            <a:r>
              <a:rPr lang="en-US" sz="5400" dirty="0">
                <a:solidFill>
                  <a:srgbClr val="C00000"/>
                </a:solidFill>
                <a:latin typeface="Times New Roman" panose="02020603050405020304" pitchFamily="18" charset="0"/>
                <a:cs typeface="Times New Roman" panose="02020603050405020304" pitchFamily="18" charset="0"/>
              </a:rPr>
              <a:t>opened his mouth in blasphemies against God, to blaspheme His name, and His tabernacle, </a:t>
            </a:r>
            <a:r>
              <a:rPr lang="en-US" sz="5400" i="1" dirty="0">
                <a:solidFill>
                  <a:srgbClr val="C00000"/>
                </a:solidFill>
                <a:latin typeface="Times New Roman" panose="02020603050405020304" pitchFamily="18" charset="0"/>
                <a:cs typeface="Times New Roman" panose="02020603050405020304" pitchFamily="18" charset="0"/>
              </a:rPr>
              <a:t>that is</a:t>
            </a:r>
            <a:r>
              <a:rPr lang="en-US" sz="5400" dirty="0">
                <a:solidFill>
                  <a:srgbClr val="C00000"/>
                </a:solidFill>
                <a:latin typeface="Times New Roman" panose="02020603050405020304" pitchFamily="18" charset="0"/>
                <a:cs typeface="Times New Roman" panose="02020603050405020304" pitchFamily="18" charset="0"/>
              </a:rPr>
              <a:t>, them that dwell in heaven.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168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Context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Mounce points out “</a:t>
            </a:r>
            <a:r>
              <a:rPr lang="en-US" sz="5400" dirty="0">
                <a:solidFill>
                  <a:srgbClr val="0070C0"/>
                </a:solidFill>
                <a:latin typeface="Times New Roman" panose="02020603050405020304" pitchFamily="18" charset="0"/>
                <a:cs typeface="Times New Roman" panose="02020603050405020304" pitchFamily="18" charset="0"/>
              </a:rPr>
              <a:t>To slander the name of God is to speak evil of all that He is and stands for.  The name sums up the person.  His dwelling place is His ‘tabernacle’ (KJV and others).  In</a:t>
            </a:r>
            <a:r>
              <a:rPr lang="en-US" sz="5400" dirty="0">
                <a:solidFill>
                  <a:srgbClr val="002060"/>
                </a:solidFill>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Revelation 21:3</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a:solidFill>
                  <a:srgbClr val="0070C0"/>
                </a:solidFill>
                <a:latin typeface="Times New Roman" panose="02020603050405020304" pitchFamily="18" charset="0"/>
                <a:cs typeface="Times New Roman" panose="02020603050405020304" pitchFamily="18" charset="0"/>
              </a:rPr>
              <a:t>a loud voice from the throne declares, </a:t>
            </a:r>
            <a:r>
              <a:rPr lang="en-US" sz="5400" dirty="0">
                <a:solidFill>
                  <a:srgbClr val="002060"/>
                </a:solidFill>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Behold! the tabernacle of God is among men, and He shall dwell among them</a:t>
            </a:r>
            <a:r>
              <a:rPr lang="en-US" sz="5400" dirty="0">
                <a:latin typeface="Times New Roman" panose="02020603050405020304" pitchFamily="18" charset="0"/>
                <a:cs typeface="Times New Roman" panose="02020603050405020304" pitchFamily="18" charset="0"/>
              </a:rPr>
              <a:t> …” </a:t>
            </a:r>
          </a:p>
          <a:p>
            <a:pPr marL="0" indent="0">
              <a:buNone/>
            </a:pPr>
            <a:r>
              <a:rPr lang="en-US" sz="5400" dirty="0">
                <a:latin typeface="Times New Roman" panose="02020603050405020304" pitchFamily="18" charset="0"/>
                <a:cs typeface="Times New Roman" panose="02020603050405020304" pitchFamily="18" charset="0"/>
              </a:rPr>
              <a:t>Wallace however takes this to be “</a:t>
            </a:r>
            <a:r>
              <a:rPr lang="en-US" sz="5400" dirty="0">
                <a:solidFill>
                  <a:srgbClr val="0070C0"/>
                </a:solidFill>
                <a:latin typeface="Times New Roman" panose="02020603050405020304" pitchFamily="18" charset="0"/>
                <a:cs typeface="Times New Roman" panose="02020603050405020304" pitchFamily="18" charset="0"/>
              </a:rPr>
              <a:t>the place of God’s residence</a:t>
            </a:r>
            <a:r>
              <a:rPr lang="en-US" sz="5400" dirty="0">
                <a:latin typeface="Times New Roman" panose="02020603050405020304" pitchFamily="18" charset="0"/>
                <a:cs typeface="Times New Roman" panose="02020603050405020304" pitchFamily="18" charset="0"/>
              </a:rPr>
              <a:t>” and “</a:t>
            </a:r>
            <a:r>
              <a:rPr lang="en-US" sz="5400" dirty="0">
                <a:solidFill>
                  <a:srgbClr val="0070C0"/>
                </a:solidFill>
                <a:latin typeface="Times New Roman" panose="02020603050405020304" pitchFamily="18" charset="0"/>
                <a:cs typeface="Times New Roman" panose="02020603050405020304" pitchFamily="18" charset="0"/>
              </a:rPr>
              <a:t>the source of all revelation</a:t>
            </a:r>
            <a:r>
              <a:rPr lang="en-US" sz="5400" dirty="0">
                <a:solidFill>
                  <a:srgbClr val="002060"/>
                </a:solidFill>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Daniel 4:26</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John 1:51</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John 3:27</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Romans 1:18</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Peter 1:12</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Matthew 16:17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While I acknowledge </a:t>
            </a:r>
            <a:r>
              <a:rPr lang="en-US" sz="5400" dirty="0" err="1">
                <a:latin typeface="Times New Roman" panose="02020603050405020304" pitchFamily="18" charset="0"/>
                <a:cs typeface="Times New Roman" panose="02020603050405020304" pitchFamily="18" charset="0"/>
              </a:rPr>
              <a:t>McGuiggan’s</a:t>
            </a:r>
            <a:r>
              <a:rPr lang="en-US" sz="5400" dirty="0">
                <a:latin typeface="Times New Roman" panose="02020603050405020304" pitchFamily="18" charset="0"/>
                <a:cs typeface="Times New Roman" panose="02020603050405020304" pitchFamily="18" charset="0"/>
              </a:rPr>
              <a:t> argument and realize that the spirit of God dwells in us, </a:t>
            </a:r>
            <a:r>
              <a:rPr lang="en-US" sz="5400" b="1" dirty="0">
                <a:solidFill>
                  <a:srgbClr val="C00000"/>
                </a:solidFill>
                <a:latin typeface="Times New Roman" panose="02020603050405020304" pitchFamily="18" charset="0"/>
                <a:cs typeface="Times New Roman" panose="02020603050405020304" pitchFamily="18" charset="0"/>
              </a:rPr>
              <a:t>Romans 8:9</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I Corinthians 3:16</a:t>
            </a:r>
            <a:r>
              <a:rPr lang="en-US" sz="5400" dirty="0">
                <a:latin typeface="Times New Roman" panose="02020603050405020304" pitchFamily="18" charset="0"/>
                <a:cs typeface="Times New Roman" panose="02020603050405020304" pitchFamily="18" charset="0"/>
              </a:rPr>
              <a:t>, because of the vision and what is revealed in the following verses of </a:t>
            </a:r>
            <a:r>
              <a:rPr lang="en-US" sz="5400" b="1" dirty="0">
                <a:solidFill>
                  <a:srgbClr val="C00000"/>
                </a:solidFill>
                <a:latin typeface="Times New Roman" panose="02020603050405020304" pitchFamily="18" charset="0"/>
                <a:cs typeface="Times New Roman" panose="02020603050405020304" pitchFamily="18" charset="0"/>
              </a:rPr>
              <a:t>chapter 4</a:t>
            </a:r>
            <a:r>
              <a:rPr lang="en-US" sz="5400" dirty="0">
                <a:latin typeface="Times New Roman" panose="02020603050405020304" pitchFamily="18" charset="0"/>
                <a:cs typeface="Times New Roman" panose="02020603050405020304" pitchFamily="18" charset="0"/>
              </a:rPr>
              <a:t> I tend to lean toward Wallace’s position.</a:t>
            </a:r>
          </a:p>
        </p:txBody>
      </p:sp>
    </p:spTree>
    <p:extLst>
      <p:ext uri="{BB962C8B-B14F-4D97-AF65-F5344CB8AC3E}">
        <p14:creationId xmlns:p14="http://schemas.microsoft.com/office/powerpoint/2010/main" val="1571874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LORD’S Throne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LORD’s throne is in heaven: even as David sat on the throne in Jerusalem </a:t>
            </a:r>
            <a:r>
              <a:rPr lang="en-US" sz="5400" b="1" dirty="0">
                <a:solidFill>
                  <a:srgbClr val="C00000"/>
                </a:solidFill>
                <a:latin typeface="Times New Roman" panose="02020603050405020304" pitchFamily="18" charset="0"/>
                <a:cs typeface="Times New Roman" panose="02020603050405020304" pitchFamily="18" charset="0"/>
              </a:rPr>
              <a:t>Psalms 11:4</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The LORD is in His holy temple; the LORD'S throne is in heaven; His eyes behold, His eyelids test the sons of men.</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LORD’s throne was always intended to be in heaven with God ruling over His creation.</a:t>
            </a:r>
          </a:p>
          <a:p>
            <a:pPr marL="0" indent="0">
              <a:buNone/>
            </a:pPr>
            <a:r>
              <a:rPr lang="en-US" sz="5400" dirty="0">
                <a:latin typeface="Times New Roman" panose="02020603050405020304" pitchFamily="18" charset="0"/>
                <a:cs typeface="Times New Roman" panose="02020603050405020304" pitchFamily="18" charset="0"/>
              </a:rPr>
              <a:t>However, because of the free will of man God set a king over His people and established His throne and temple in Jerusalem. (</a:t>
            </a:r>
            <a:r>
              <a:rPr lang="en-US" sz="5400" b="1" dirty="0">
                <a:solidFill>
                  <a:srgbClr val="C00000"/>
                </a:solidFill>
                <a:latin typeface="Times New Roman" panose="02020603050405020304" pitchFamily="18" charset="0"/>
                <a:cs typeface="Times New Roman" panose="02020603050405020304" pitchFamily="18" charset="0"/>
              </a:rPr>
              <a:t>Deuteronomy 17:14 &amp; 15</a:t>
            </a:r>
            <a:r>
              <a:rPr lang="en-US" sz="5400" dirty="0">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Samuel 8:5-7</a:t>
            </a:r>
            <a:r>
              <a:rPr lang="en-US" sz="5400" dirty="0">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Samuel 8:19-20</a:t>
            </a:r>
            <a:r>
              <a:rPr lang="en-US" sz="5400" dirty="0">
                <a:latin typeface="Times New Roman" panose="02020603050405020304" pitchFamily="18" charset="0"/>
                <a:cs typeface="Times New Roman" panose="02020603050405020304" pitchFamily="18" charset="0"/>
              </a:rPr>
              <a:t>;</a:t>
            </a:r>
            <a:r>
              <a:rPr lang="en-US" sz="5400" b="1"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Samuel 12:19</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It was not that man forced God to change His plans and place a king over His people: the fact is God had His predetermined plan (</a:t>
            </a:r>
            <a:r>
              <a:rPr lang="en-US" sz="5400" b="1" dirty="0">
                <a:solidFill>
                  <a:srgbClr val="C00000"/>
                </a:solidFill>
                <a:latin typeface="Times New Roman" panose="02020603050405020304" pitchFamily="18" charset="0"/>
                <a:cs typeface="Times New Roman" panose="02020603050405020304" pitchFamily="18" charset="0"/>
              </a:rPr>
              <a:t>Ephesians 1:3 to 6</a:t>
            </a:r>
            <a:r>
              <a:rPr lang="en-US" sz="5400" dirty="0">
                <a:latin typeface="Times New Roman" panose="02020603050405020304" pitchFamily="18" charset="0"/>
                <a:cs typeface="Times New Roman" panose="02020603050405020304" pitchFamily="18" charset="0"/>
              </a:rPr>
              <a:t>) which included the rebelliousness of the people and the ascension of David and ultimately David’s offspring, Jesus, the Christ, the Messiah.</a:t>
            </a:r>
          </a:p>
        </p:txBody>
      </p:sp>
    </p:spTree>
    <p:extLst>
      <p:ext uri="{BB962C8B-B14F-4D97-AF65-F5344CB8AC3E}">
        <p14:creationId xmlns:p14="http://schemas.microsoft.com/office/powerpoint/2010/main" val="2493859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fontScale="90000"/>
          </a:bodyPr>
          <a:lstStyle/>
          <a:p>
            <a:pPr algn="ctr"/>
            <a:r>
              <a:rPr lang="en-US" dirty="0">
                <a:latin typeface="Times New Roman" panose="02020603050405020304" pitchFamily="18" charset="0"/>
                <a:cs typeface="Times New Roman" panose="02020603050405020304" pitchFamily="18" charset="0"/>
              </a:rPr>
              <a:t>Be Careful What You Ask For</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free will of man is seen vividly in </a:t>
            </a:r>
            <a:r>
              <a:rPr lang="en-US" sz="5400" b="1" dirty="0">
                <a:solidFill>
                  <a:srgbClr val="C00000"/>
                </a:solidFill>
                <a:latin typeface="Times New Roman" panose="02020603050405020304" pitchFamily="18" charset="0"/>
                <a:cs typeface="Times New Roman" panose="02020603050405020304" pitchFamily="18" charset="0"/>
              </a:rPr>
              <a:t>I Samuel 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that chapter Samuel has grown old, his sons have been appointed judges over Israel and they, Samuel’s sons, are turning “</a:t>
            </a:r>
            <a:r>
              <a:rPr lang="en-US" sz="5400" dirty="0">
                <a:solidFill>
                  <a:srgbClr val="C00000"/>
                </a:solidFill>
                <a:latin typeface="Times New Roman" panose="02020603050405020304" pitchFamily="18" charset="0"/>
                <a:cs typeface="Times New Roman" panose="02020603050405020304" pitchFamily="18" charset="0"/>
              </a:rPr>
              <a:t>aside after dishonest gain</a:t>
            </a:r>
            <a:r>
              <a:rPr lang="en-US" sz="5400" dirty="0">
                <a:latin typeface="Times New Roman" panose="02020603050405020304" pitchFamily="18" charset="0"/>
                <a:cs typeface="Times New Roman" panose="02020603050405020304" pitchFamily="18" charset="0"/>
              </a:rPr>
              <a:t>,” taking “</a:t>
            </a:r>
            <a:r>
              <a:rPr lang="en-US" sz="5400" dirty="0">
                <a:solidFill>
                  <a:srgbClr val="C00000"/>
                </a:solidFill>
                <a:latin typeface="Times New Roman" panose="02020603050405020304" pitchFamily="18" charset="0"/>
                <a:cs typeface="Times New Roman" panose="02020603050405020304" pitchFamily="18" charset="0"/>
              </a:rPr>
              <a:t>bribes</a:t>
            </a: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and perverting “</a:t>
            </a:r>
            <a:r>
              <a:rPr lang="en-US" sz="5400" dirty="0">
                <a:solidFill>
                  <a:srgbClr val="C00000"/>
                </a:solidFill>
                <a:latin typeface="Times New Roman" panose="02020603050405020304" pitchFamily="18" charset="0"/>
                <a:cs typeface="Times New Roman" panose="02020603050405020304" pitchFamily="18" charset="0"/>
              </a:rPr>
              <a:t>justice,</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Samuel 8:3.</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verse 5</a:t>
            </a:r>
            <a:r>
              <a:rPr lang="en-US" sz="5400" dirty="0">
                <a:latin typeface="Times New Roman" panose="02020603050405020304" pitchFamily="18" charset="0"/>
                <a:cs typeface="Times New Roman" panose="02020603050405020304" pitchFamily="18" charset="0"/>
              </a:rPr>
              <a:t> the elders of Israel say, “</a:t>
            </a:r>
            <a:r>
              <a:rPr lang="en-US" sz="5400" dirty="0">
                <a:solidFill>
                  <a:srgbClr val="C00000"/>
                </a:solidFill>
                <a:latin typeface="Times New Roman" panose="02020603050405020304" pitchFamily="18" charset="0"/>
                <a:cs typeface="Times New Roman" panose="02020603050405020304" pitchFamily="18" charset="0"/>
              </a:rPr>
              <a:t>Now appoint a king for us to judge us like all the nations.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When Samuel voiced his displeasure to God, God responded in </a:t>
            </a:r>
            <a:r>
              <a:rPr lang="en-US" sz="5400" b="1" dirty="0">
                <a:solidFill>
                  <a:srgbClr val="C00000"/>
                </a:solidFill>
                <a:latin typeface="Times New Roman" panose="02020603050405020304" pitchFamily="18" charset="0"/>
                <a:cs typeface="Times New Roman" panose="02020603050405020304" pitchFamily="18" charset="0"/>
              </a:rPr>
              <a:t>verse 7</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Listen to the voice of the people in regard to all that they say to you, for they have not rejected you, but they have rejected Me from being king over them.</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1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3:4 to 6</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  Around the throne were twenty-four thrones; and upon the thrones I saw twenty-four elders sitting, clothed in white garments, and golden crowns on their heads.</a:t>
            </a:r>
          </a:p>
          <a:p>
            <a:pPr marL="0" indent="0">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(5)  Out from the throne come flashes of lightning and sounds and peals of thunder. And there were seven lamps of fire burning before the throne, which are the seven Spirits of God;</a:t>
            </a:r>
          </a:p>
          <a:p>
            <a:pPr marL="0" indent="0">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(6)  and before the throne there was something like a sea of glass, like crystal; and in the center and around the throne, four living creatures full of eyes in front and behind</a:t>
            </a:r>
          </a:p>
        </p:txBody>
      </p:sp>
    </p:spTree>
    <p:extLst>
      <p:ext uri="{BB962C8B-B14F-4D97-AF65-F5344CB8AC3E}">
        <p14:creationId xmlns:p14="http://schemas.microsoft.com/office/powerpoint/2010/main" val="347397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Man’s Way vs. God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Despite the warning from God given through Samuel in </a:t>
            </a:r>
            <a:r>
              <a:rPr lang="en-US" sz="5400" b="1" dirty="0">
                <a:solidFill>
                  <a:srgbClr val="C00000"/>
                </a:solidFill>
                <a:latin typeface="Times New Roman" panose="02020603050405020304" pitchFamily="18" charset="0"/>
                <a:cs typeface="Times New Roman" panose="02020603050405020304" pitchFamily="18" charset="0"/>
              </a:rPr>
              <a:t>verses 11 to 18</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the people refused to listen to the voice of Samuel, and they said, ‘No, but there shall be a king over us, that we also may be like all the nations, that our king may judge us and go out before us and fight our battles’</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Samuel 8:19 &amp; 20</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God allowed man to have His way, but it was not God’s way: </a:t>
            </a:r>
            <a:r>
              <a:rPr lang="en-US" sz="5400" b="1" dirty="0">
                <a:solidFill>
                  <a:srgbClr val="C00000"/>
                </a:solidFill>
                <a:latin typeface="Times New Roman" panose="02020603050405020304" pitchFamily="18" charset="0"/>
                <a:cs typeface="Times New Roman" panose="02020603050405020304" pitchFamily="18" charset="0"/>
              </a:rPr>
              <a:t>Hosea 13:11</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I gave you a king in My anger, And took him away in My wrath.</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is another example of man and his free will and man using that free will to turn from dependence on God to dependence on something else: in this case an earthly king.</a:t>
            </a:r>
          </a:p>
          <a:p>
            <a:pPr marL="0" indent="0">
              <a:buNone/>
            </a:pPr>
            <a:r>
              <a:rPr lang="en-US" sz="5400" dirty="0">
                <a:latin typeface="Times New Roman" panose="02020603050405020304" pitchFamily="18" charset="0"/>
                <a:cs typeface="Times New Roman" panose="02020603050405020304" pitchFamily="18" charset="0"/>
              </a:rPr>
              <a:t>God knew the results of man’s desire but because God allows man to have free will God granted them a king.</a:t>
            </a:r>
          </a:p>
        </p:txBody>
      </p:sp>
    </p:spTree>
    <p:extLst>
      <p:ext uri="{BB962C8B-B14F-4D97-AF65-F5344CB8AC3E}">
        <p14:creationId xmlns:p14="http://schemas.microsoft.com/office/powerpoint/2010/main" val="2164634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Instructions for a King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Deuteronomy 17:16 &amp; 17</a:t>
            </a:r>
            <a:r>
              <a:rPr lang="en-US" sz="5400" dirty="0">
                <a:solidFill>
                  <a:srgbClr val="C00000"/>
                </a:solidFill>
                <a:latin typeface="Times New Roman" panose="02020603050405020304" pitchFamily="18" charset="0"/>
                <a:cs typeface="Times New Roman" panose="02020603050405020304" pitchFamily="18" charset="0"/>
              </a:rPr>
              <a:t>:</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But he </a:t>
            </a:r>
            <a:r>
              <a:rPr lang="en-US" sz="5400" dirty="0">
                <a:solidFill>
                  <a:srgbClr val="7030A0"/>
                </a:solidFill>
                <a:latin typeface="Times New Roman" panose="02020603050405020304" pitchFamily="18" charset="0"/>
                <a:cs typeface="Times New Roman" panose="02020603050405020304" pitchFamily="18" charset="0"/>
              </a:rPr>
              <a:t>[the king – </a:t>
            </a:r>
            <a:r>
              <a:rPr lang="en-US" sz="5400" dirty="0" err="1">
                <a:solidFill>
                  <a:srgbClr val="7030A0"/>
                </a:solidFill>
                <a:latin typeface="Times New Roman" panose="02020603050405020304" pitchFamily="18" charset="0"/>
                <a:cs typeface="Times New Roman" panose="02020603050405020304" pitchFamily="18" charset="0"/>
              </a:rPr>
              <a:t>jrr</a:t>
            </a:r>
            <a:r>
              <a:rPr lang="en-US" sz="5400" dirty="0">
                <a:solidFill>
                  <a:srgbClr val="7030A0"/>
                </a:solidFill>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 shall not multiply horses to himself, nor cause the people to return to Egypt, to the end that he should multiply horses: forasmuch as the LORD hath said unto you, Ye shall henceforth return no more that way. Neither shall he multiply wives to himself, that his heart turn not away: neither shall he greatly multiply to himself silver and gold.</a:t>
            </a:r>
          </a:p>
        </p:txBody>
      </p:sp>
    </p:spTree>
    <p:extLst>
      <p:ext uri="{BB962C8B-B14F-4D97-AF65-F5344CB8AC3E}">
        <p14:creationId xmlns:p14="http://schemas.microsoft.com/office/powerpoint/2010/main" val="130575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Foretelling the King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I Samuel 8:11 to 14</a:t>
            </a:r>
            <a:r>
              <a:rPr lang="en-US" sz="5400" dirty="0">
                <a:solidFill>
                  <a:srgbClr val="C00000"/>
                </a:solidFill>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(11) </a:t>
            </a:r>
            <a:r>
              <a:rPr lang="en-US" sz="5400" dirty="0">
                <a:solidFill>
                  <a:srgbClr val="C00000"/>
                </a:solidFill>
                <a:latin typeface="Times New Roman" panose="02020603050405020304" pitchFamily="18" charset="0"/>
                <a:cs typeface="Times New Roman" panose="02020603050405020304" pitchFamily="18" charset="0"/>
              </a:rPr>
              <a:t>This will be the procedure of the king who will reign over you: he will take your sons and place them for himself in his chariots and among his horsemen and they will run before his chariots.</a:t>
            </a:r>
          </a:p>
          <a:p>
            <a:pPr marL="0" indent="0">
              <a:buNone/>
            </a:pPr>
            <a:r>
              <a:rPr lang="en-US" sz="5400" dirty="0">
                <a:latin typeface="Times New Roman" panose="02020603050405020304" pitchFamily="18" charset="0"/>
                <a:cs typeface="Times New Roman" panose="02020603050405020304" pitchFamily="18" charset="0"/>
              </a:rPr>
              <a:t>(12) </a:t>
            </a:r>
            <a:r>
              <a:rPr lang="en-US" sz="5400" dirty="0">
                <a:solidFill>
                  <a:srgbClr val="C00000"/>
                </a:solidFill>
                <a:latin typeface="Times New Roman" panose="02020603050405020304" pitchFamily="18" charset="0"/>
                <a:cs typeface="Times New Roman" panose="02020603050405020304" pitchFamily="18" charset="0"/>
              </a:rPr>
              <a:t>And he will appoint for himself commanders of thousands and of fifties, and some to do his plowing and to reap his harvest and to make his weapons of war and equipment for his chariots.</a:t>
            </a:r>
          </a:p>
          <a:p>
            <a:pPr marL="0" indent="0">
              <a:buNone/>
            </a:pPr>
            <a:r>
              <a:rPr lang="en-US" sz="5400" dirty="0">
                <a:latin typeface="Times New Roman" panose="02020603050405020304" pitchFamily="18" charset="0"/>
                <a:cs typeface="Times New Roman" panose="02020603050405020304" pitchFamily="18" charset="0"/>
              </a:rPr>
              <a:t>(13) </a:t>
            </a:r>
            <a:r>
              <a:rPr lang="en-US" sz="5400" dirty="0">
                <a:solidFill>
                  <a:srgbClr val="C00000"/>
                </a:solidFill>
                <a:latin typeface="Times New Roman" panose="02020603050405020304" pitchFamily="18" charset="0"/>
                <a:cs typeface="Times New Roman" panose="02020603050405020304" pitchFamily="18" charset="0"/>
              </a:rPr>
              <a:t>He will also take your daughters for perfumers and cooks and bakers.</a:t>
            </a:r>
          </a:p>
          <a:p>
            <a:pPr marL="0" indent="0">
              <a:buNone/>
            </a:pPr>
            <a:r>
              <a:rPr lang="en-US" sz="5400" dirty="0">
                <a:latin typeface="Times New Roman" panose="02020603050405020304" pitchFamily="18" charset="0"/>
                <a:cs typeface="Times New Roman" panose="02020603050405020304" pitchFamily="18" charset="0"/>
              </a:rPr>
              <a:t>(14) </a:t>
            </a:r>
            <a:r>
              <a:rPr lang="en-US" sz="5400" dirty="0">
                <a:solidFill>
                  <a:srgbClr val="C00000"/>
                </a:solidFill>
                <a:latin typeface="Times New Roman" panose="02020603050405020304" pitchFamily="18" charset="0"/>
                <a:cs typeface="Times New Roman" panose="02020603050405020304" pitchFamily="18" charset="0"/>
              </a:rPr>
              <a:t>And he will take the best of your fields and your vineyards and your olive groves and give them to his servants.</a:t>
            </a:r>
          </a:p>
        </p:txBody>
      </p:sp>
    </p:spTree>
    <p:extLst>
      <p:ext uri="{BB962C8B-B14F-4D97-AF65-F5344CB8AC3E}">
        <p14:creationId xmlns:p14="http://schemas.microsoft.com/office/powerpoint/2010/main" val="337100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Continued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I Samuel 8:15 to 18</a:t>
            </a:r>
            <a:r>
              <a:rPr lang="en-US" sz="5400" dirty="0">
                <a:solidFill>
                  <a:srgbClr val="C00000"/>
                </a:solidFill>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(15) </a:t>
            </a:r>
            <a:r>
              <a:rPr lang="en-US" sz="5400" dirty="0">
                <a:solidFill>
                  <a:srgbClr val="C00000"/>
                </a:solidFill>
                <a:latin typeface="Times New Roman" panose="02020603050405020304" pitchFamily="18" charset="0"/>
                <a:cs typeface="Times New Roman" panose="02020603050405020304" pitchFamily="18" charset="0"/>
              </a:rPr>
              <a:t>And he will take a tenth of your seed and of your vineyards and give to his officers and to his servants.</a:t>
            </a:r>
          </a:p>
          <a:p>
            <a:pPr marL="0" indent="0">
              <a:buNone/>
            </a:pPr>
            <a:r>
              <a:rPr lang="en-US" sz="5400" dirty="0">
                <a:latin typeface="Times New Roman" panose="02020603050405020304" pitchFamily="18" charset="0"/>
                <a:cs typeface="Times New Roman" panose="02020603050405020304" pitchFamily="18" charset="0"/>
              </a:rPr>
              <a:t>(16) </a:t>
            </a:r>
            <a:r>
              <a:rPr lang="en-US" sz="5400" dirty="0">
                <a:solidFill>
                  <a:srgbClr val="C00000"/>
                </a:solidFill>
                <a:latin typeface="Times New Roman" panose="02020603050405020304" pitchFamily="18" charset="0"/>
                <a:cs typeface="Times New Roman" panose="02020603050405020304" pitchFamily="18" charset="0"/>
              </a:rPr>
              <a:t>He will also take your male servants and your female servants and your best young men and your donkeys, and use them for his work.</a:t>
            </a:r>
          </a:p>
          <a:p>
            <a:pPr marL="0" indent="0">
              <a:buNone/>
            </a:pPr>
            <a:r>
              <a:rPr lang="en-US" sz="5400" dirty="0">
                <a:latin typeface="Times New Roman" panose="02020603050405020304" pitchFamily="18" charset="0"/>
                <a:cs typeface="Times New Roman" panose="02020603050405020304" pitchFamily="18" charset="0"/>
              </a:rPr>
              <a:t>(17) </a:t>
            </a:r>
            <a:r>
              <a:rPr lang="en-US" sz="5400" dirty="0">
                <a:solidFill>
                  <a:srgbClr val="C00000"/>
                </a:solidFill>
                <a:latin typeface="Times New Roman" panose="02020603050405020304" pitchFamily="18" charset="0"/>
                <a:cs typeface="Times New Roman" panose="02020603050405020304" pitchFamily="18" charset="0"/>
              </a:rPr>
              <a:t>He will take a tenth of your flocks, and you yourselves will become his servants</a:t>
            </a:r>
          </a:p>
          <a:p>
            <a:pPr marL="0" indent="0">
              <a:buNone/>
            </a:pPr>
            <a:r>
              <a:rPr lang="en-US" sz="5400" dirty="0">
                <a:latin typeface="Times New Roman" panose="02020603050405020304" pitchFamily="18" charset="0"/>
                <a:cs typeface="Times New Roman" panose="02020603050405020304" pitchFamily="18" charset="0"/>
              </a:rPr>
              <a:t>(18) </a:t>
            </a:r>
            <a:r>
              <a:rPr lang="en-US" sz="5400" dirty="0">
                <a:solidFill>
                  <a:srgbClr val="C00000"/>
                </a:solidFill>
                <a:latin typeface="Times New Roman" panose="02020603050405020304" pitchFamily="18" charset="0"/>
                <a:cs typeface="Times New Roman" panose="02020603050405020304" pitchFamily="18" charset="0"/>
              </a:rPr>
              <a:t>Then you will cry out in that day because of your king whom you have chosen for yourselves, but the LORD will not answer you in that day.</a:t>
            </a:r>
          </a:p>
        </p:txBody>
      </p:sp>
    </p:spTree>
    <p:extLst>
      <p:ext uri="{BB962C8B-B14F-4D97-AF65-F5344CB8AC3E}">
        <p14:creationId xmlns:p14="http://schemas.microsoft.com/office/powerpoint/2010/main" val="4284835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Man and his way!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Despite these dire warnings, all of which were fulfilled, we read in </a:t>
            </a:r>
            <a:r>
              <a:rPr lang="en-US" sz="5400" b="1" dirty="0">
                <a:solidFill>
                  <a:srgbClr val="C00000"/>
                </a:solidFill>
                <a:latin typeface="Times New Roman" panose="02020603050405020304" pitchFamily="18" charset="0"/>
                <a:cs typeface="Times New Roman" panose="02020603050405020304" pitchFamily="18" charset="0"/>
              </a:rPr>
              <a:t>I Samuel 8:19 &amp; 20</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Nevertheless, the people refused to listen to the voice of Samuel, and they said, ‘No, but there shall be a king over us, that we also may be like all the nations, that our king may judge us and go out before us and fight our battles.’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Sometime idols are not made of wood, stone, gold, or silver.</a:t>
            </a:r>
          </a:p>
          <a:p>
            <a:pPr marL="0" indent="0">
              <a:buNone/>
            </a:pPr>
            <a:r>
              <a:rPr lang="en-US" sz="5400" dirty="0">
                <a:latin typeface="Times New Roman" panose="02020603050405020304" pitchFamily="18" charset="0"/>
                <a:cs typeface="Times New Roman" panose="02020603050405020304" pitchFamily="18" charset="0"/>
              </a:rPr>
              <a:t>Remember Laodicea: the sin lay in dependence on something other that God and the same is true here as the people put their hope, their trust, and their </a:t>
            </a:r>
            <a:r>
              <a:rPr lang="en-US" sz="5400" dirty="0" err="1">
                <a:latin typeface="Times New Roman" panose="02020603050405020304" pitchFamily="18" charset="0"/>
                <a:cs typeface="Times New Roman" panose="02020603050405020304" pitchFamily="18" charset="0"/>
              </a:rPr>
              <a:t>alligence</a:t>
            </a:r>
            <a:r>
              <a:rPr lang="en-US" sz="5400" dirty="0">
                <a:latin typeface="Times New Roman" panose="02020603050405020304" pitchFamily="18" charset="0"/>
                <a:cs typeface="Times New Roman" panose="02020603050405020304" pitchFamily="18" charset="0"/>
              </a:rPr>
              <a:t> in a human, earthly, physical king instead of in the LORD.</a:t>
            </a:r>
          </a:p>
          <a:p>
            <a:pPr marL="0" indent="0">
              <a:buNone/>
            </a:pPr>
            <a:r>
              <a:rPr lang="en-US" sz="5400" dirty="0">
                <a:latin typeface="Times New Roman" panose="02020603050405020304" pitchFamily="18" charset="0"/>
                <a:cs typeface="Times New Roman" panose="02020603050405020304" pitchFamily="18" charset="0"/>
              </a:rPr>
              <a:t>This vision shows us that the LORD is, in fact, on His everlasting throne in heaven and all – everything – is in His control.</a:t>
            </a:r>
          </a:p>
        </p:txBody>
      </p:sp>
    </p:spTree>
    <p:extLst>
      <p:ext uri="{BB962C8B-B14F-4D97-AF65-F5344CB8AC3E}">
        <p14:creationId xmlns:p14="http://schemas.microsoft.com/office/powerpoint/2010/main" val="85361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Trumpet Speaks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The voice which John hears here in </a:t>
            </a:r>
            <a:r>
              <a:rPr lang="en-US" sz="5400" b="1" dirty="0">
                <a:solidFill>
                  <a:srgbClr val="C00000"/>
                </a:solidFill>
                <a:latin typeface="Times New Roman" panose="02020603050405020304" pitchFamily="18" charset="0"/>
                <a:cs typeface="Times New Roman" panose="02020603050405020304" pitchFamily="18" charset="0"/>
              </a:rPr>
              <a:t>Revelation 4:1</a:t>
            </a:r>
            <a:r>
              <a:rPr lang="en-US" sz="5400" dirty="0">
                <a:latin typeface="Times New Roman" panose="02020603050405020304" pitchFamily="18" charset="0"/>
                <a:cs typeface="Times New Roman" panose="02020603050405020304" pitchFamily="18" charset="0"/>
              </a:rPr>
              <a:t> is the same voice he heard in </a:t>
            </a:r>
            <a:r>
              <a:rPr lang="en-US" sz="5400" b="1" dirty="0">
                <a:solidFill>
                  <a:srgbClr val="C00000"/>
                </a:solidFill>
                <a:latin typeface="Times New Roman" panose="02020603050405020304" pitchFamily="18" charset="0"/>
                <a:cs typeface="Times New Roman" panose="02020603050405020304" pitchFamily="18" charset="0"/>
              </a:rPr>
              <a:t>Revelation 1:10</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I was in the Spirit on the Lord's day, and I heard behind me a loud voice like the sound of a trumpet</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Again, the sound of a trumpet is to gain ones attention but it also serves as a warning! PAY ATTENTION!</a:t>
            </a:r>
          </a:p>
        </p:txBody>
      </p:sp>
    </p:spTree>
    <p:extLst>
      <p:ext uri="{BB962C8B-B14F-4D97-AF65-F5344CB8AC3E}">
        <p14:creationId xmlns:p14="http://schemas.microsoft.com/office/powerpoint/2010/main" val="1317749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Voice Speaks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Come up here, and I will show you what must take place after these things.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Come up here</a:t>
            </a:r>
            <a:r>
              <a:rPr lang="en-US" sz="5400" dirty="0">
                <a:latin typeface="Times New Roman" panose="02020603050405020304" pitchFamily="18" charset="0"/>
                <a:cs typeface="Times New Roman" panose="02020603050405020304" pitchFamily="18" charset="0"/>
              </a:rPr>
              <a:t>:  From the following verses we see John is allowed to “</a:t>
            </a:r>
            <a:r>
              <a:rPr lang="en-US" sz="5400" dirty="0">
                <a:solidFill>
                  <a:srgbClr val="C00000"/>
                </a:solidFill>
                <a:latin typeface="Times New Roman" panose="02020603050405020304" pitchFamily="18" charset="0"/>
                <a:cs typeface="Times New Roman" panose="02020603050405020304" pitchFamily="18" charset="0"/>
              </a:rPr>
              <a:t>come up</a:t>
            </a:r>
            <a:r>
              <a:rPr lang="en-US" sz="5400" dirty="0">
                <a:latin typeface="Times New Roman" panose="02020603050405020304" pitchFamily="18" charset="0"/>
                <a:cs typeface="Times New Roman" panose="02020603050405020304" pitchFamily="18" charset="0"/>
              </a:rPr>
              <a:t>” and to see from where these visions originate, the throne of God.</a:t>
            </a:r>
          </a:p>
          <a:p>
            <a:pPr marL="0" indent="0">
              <a:buNone/>
            </a:pPr>
            <a:r>
              <a:rPr lang="en-US" sz="5400" dirty="0">
                <a:latin typeface="Times New Roman" panose="02020603050405020304" pitchFamily="18" charset="0"/>
                <a:cs typeface="Times New Roman" panose="02020603050405020304" pitchFamily="18" charset="0"/>
              </a:rPr>
              <a:t>Haley points our, “</a:t>
            </a:r>
            <a:r>
              <a:rPr lang="en-US" sz="5400" dirty="0">
                <a:solidFill>
                  <a:srgbClr val="0070C0"/>
                </a:solidFill>
                <a:latin typeface="Times New Roman" panose="02020603050405020304" pitchFamily="18" charset="0"/>
                <a:cs typeface="Times New Roman" panose="02020603050405020304" pitchFamily="18" charset="0"/>
              </a:rPr>
              <a:t>Since these events would affect the inhabitants of the earth – the saints of God and the sinners of Satan – but be controlled from heaven, the seer would be able to understand and make know from the viewpoint of both heaven and earth.</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208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7FC07-E025-B86D-5A1F-E66AA856E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E9EB7-F5F5-0936-1BC5-D64B1C0806E2}"/>
              </a:ext>
            </a:extLst>
          </p:cNvPr>
          <p:cNvSpPr>
            <a:spLocks noGrp="1"/>
          </p:cNvSpPr>
          <p:nvPr>
            <p:ph type="title"/>
          </p:nvPr>
        </p:nvSpPr>
        <p:spPr>
          <a:xfrm>
            <a:off x="148282" y="74141"/>
            <a:ext cx="1149177" cy="6685005"/>
          </a:xfrm>
        </p:spPr>
        <p:txBody>
          <a:bodyPr vert="vert270">
            <a:normAutofit/>
          </a:bodyPr>
          <a:lstStyle/>
          <a:p>
            <a:pPr algn="ctr"/>
            <a:r>
              <a:rPr lang="en-US" dirty="0">
                <a:solidFill>
                  <a:srgbClr val="C00000"/>
                </a:solidFill>
                <a:latin typeface="Times New Roman" panose="02020603050405020304" pitchFamily="18" charset="0"/>
                <a:cs typeface="Times New Roman" panose="02020603050405020304" pitchFamily="18" charset="0"/>
              </a:rPr>
              <a:t>I will show you</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855DBCC-AC69-8AA5-C6F1-7561488F4D3E}"/>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Again, we see the manner in which the message is unveiled.</a:t>
            </a:r>
          </a:p>
          <a:p>
            <a:pPr marL="0" indent="0">
              <a:buNone/>
            </a:pPr>
            <a:r>
              <a:rPr lang="en-US" sz="5400" dirty="0">
                <a:latin typeface="Times New Roman" panose="02020603050405020304" pitchFamily="18" charset="0"/>
                <a:cs typeface="Times New Roman" panose="02020603050405020304" pitchFamily="18" charset="0"/>
              </a:rPr>
              <a:t>It is not inspired in the sense of the remainder of the Bible, but it is to be shown, to be signified.</a:t>
            </a:r>
          </a:p>
          <a:p>
            <a:pPr marL="0" indent="0">
              <a:buNone/>
            </a:pPr>
            <a:r>
              <a:rPr lang="en-US" sz="5400" dirty="0">
                <a:latin typeface="Times New Roman" panose="02020603050405020304" pitchFamily="18" charset="0"/>
                <a:cs typeface="Times New Roman" panose="02020603050405020304" pitchFamily="18" charset="0"/>
              </a:rPr>
              <a:t>And the signs come from the throne of God.</a:t>
            </a:r>
          </a:p>
          <a:p>
            <a:pPr marL="0" indent="0">
              <a:buNone/>
            </a:pPr>
            <a:r>
              <a:rPr lang="en-US" sz="5400" dirty="0">
                <a:latin typeface="Times New Roman" panose="02020603050405020304" pitchFamily="18" charset="0"/>
                <a:cs typeface="Times New Roman" panose="02020603050405020304" pitchFamily="18" charset="0"/>
              </a:rPr>
              <a:t>Thus these signs and visions are just as true, just as trustworthy, just as much from God as the rest of the inspired scripture.</a:t>
            </a:r>
          </a:p>
        </p:txBody>
      </p:sp>
    </p:spTree>
    <p:extLst>
      <p:ext uri="{BB962C8B-B14F-4D97-AF65-F5344CB8AC3E}">
        <p14:creationId xmlns:p14="http://schemas.microsoft.com/office/powerpoint/2010/main" val="212517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0957-5EF7-3DCD-896D-2A4EC36D4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40E03-2E81-1F5F-A851-36BE4892E5E8}"/>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what must take place</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51344A5-CCA7-1AEE-C2FD-EE54F912666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Mounce says the word “must” here means, “</a:t>
            </a:r>
            <a:r>
              <a:rPr lang="en-US" sz="5400" dirty="0">
                <a:solidFill>
                  <a:srgbClr val="0070C0"/>
                </a:solidFill>
                <a:latin typeface="Times New Roman" panose="02020603050405020304" pitchFamily="18" charset="0"/>
                <a:cs typeface="Times New Roman" panose="02020603050405020304" pitchFamily="18" charset="0"/>
              </a:rPr>
              <a:t>it is binding, it is necessary, it is proper; it is inevitable</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Matthew used this word in </a:t>
            </a:r>
            <a:r>
              <a:rPr lang="en-US" sz="5400" b="1" dirty="0">
                <a:solidFill>
                  <a:srgbClr val="C00000"/>
                </a:solidFill>
                <a:latin typeface="Times New Roman" panose="02020603050405020304" pitchFamily="18" charset="0"/>
                <a:cs typeface="Times New Roman" panose="02020603050405020304" pitchFamily="18" charset="0"/>
              </a:rPr>
              <a:t>Matthew 16:21</a:t>
            </a:r>
            <a:r>
              <a:rPr lang="en-US" sz="5400" dirty="0">
                <a:latin typeface="Times New Roman" panose="02020603050405020304" pitchFamily="18" charset="0"/>
                <a:cs typeface="Times New Roman" panose="02020603050405020304" pitchFamily="18" charset="0"/>
              </a:rPr>
              <a:t> when he wrote, “</a:t>
            </a:r>
            <a:r>
              <a:rPr lang="en-US" sz="5400" dirty="0">
                <a:solidFill>
                  <a:srgbClr val="C00000"/>
                </a:solidFill>
                <a:latin typeface="Times New Roman" panose="02020603050405020304" pitchFamily="18" charset="0"/>
                <a:cs typeface="Times New Roman" panose="02020603050405020304" pitchFamily="18" charset="0"/>
              </a:rPr>
              <a:t>From that time Jesus Christ began to show His disciples that He must go to Jerusalem, and suffer many things from the elders and chief priests and scribes, and be killed, and be raised up on the third day.</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Matthew is indicating that while it was necessary, it is an absolute certainty.</a:t>
            </a:r>
          </a:p>
          <a:p>
            <a:pPr marL="0" indent="0">
              <a:buNone/>
            </a:pPr>
            <a:r>
              <a:rPr lang="en-US" sz="5400" dirty="0">
                <a:latin typeface="Times New Roman" panose="02020603050405020304" pitchFamily="18" charset="0"/>
                <a:cs typeface="Times New Roman" panose="02020603050405020304" pitchFamily="18" charset="0"/>
              </a:rPr>
              <a:t>Just a surely as Jesus was going to go to Jerusalem to suffer, be killed and to be raised up on the third day, just as surely the things unveiled to John are going to happen.</a:t>
            </a:r>
          </a:p>
        </p:txBody>
      </p:sp>
    </p:spTree>
    <p:extLst>
      <p:ext uri="{BB962C8B-B14F-4D97-AF65-F5344CB8AC3E}">
        <p14:creationId xmlns:p14="http://schemas.microsoft.com/office/powerpoint/2010/main" val="1761477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CDF9-48B7-FFB8-9082-46E4A64A0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88F31-4F2C-4DC6-F56C-D2831956C7FB}"/>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after these things</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14E0B85-70AE-97FB-BD8C-E56BD63B9ACB}"/>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This indicates that, from John’s perspective the things shown him will occur in the future.</a:t>
            </a:r>
          </a:p>
          <a:p>
            <a:pPr marL="0" indent="0">
              <a:buNone/>
            </a:pPr>
            <a:r>
              <a:rPr lang="en-US" sz="5400" dirty="0">
                <a:latin typeface="Times New Roman" panose="02020603050405020304" pitchFamily="18" charset="0"/>
                <a:cs typeface="Times New Roman" panose="02020603050405020304" pitchFamily="18" charset="0"/>
              </a:rPr>
              <a:t>Couple this with </a:t>
            </a:r>
            <a:r>
              <a:rPr lang="en-US" sz="5400" b="1" dirty="0">
                <a:solidFill>
                  <a:srgbClr val="C00000"/>
                </a:solidFill>
                <a:latin typeface="Times New Roman" panose="02020603050405020304" pitchFamily="18" charset="0"/>
                <a:cs typeface="Times New Roman" panose="02020603050405020304" pitchFamily="18" charset="0"/>
              </a:rPr>
              <a:t>Revelation 1:1</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The Revelation of Jesus Christ, which God gave Him to show to His bond-servants, the things which must shortly take place</a:t>
            </a:r>
            <a:r>
              <a:rPr lang="en-US" sz="5400" dirty="0">
                <a:latin typeface="Times New Roman" panose="02020603050405020304" pitchFamily="18" charset="0"/>
                <a:cs typeface="Times New Roman" panose="02020603050405020304" pitchFamily="18" charset="0"/>
              </a:rPr>
              <a:t> …” and </a:t>
            </a:r>
            <a:r>
              <a:rPr lang="en-US" sz="5400" b="1" dirty="0">
                <a:solidFill>
                  <a:srgbClr val="C00000"/>
                </a:solidFill>
                <a:latin typeface="Times New Roman" panose="02020603050405020304" pitchFamily="18" charset="0"/>
                <a:cs typeface="Times New Roman" panose="02020603050405020304" pitchFamily="18" charset="0"/>
              </a:rPr>
              <a:t>Revelation 22:6</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These words are faithful and true"; and the Lord, the God of the spirits of the prophets, sent His angel to show to His bond-servants the things which must shortly take place.</a:t>
            </a:r>
            <a:r>
              <a:rPr lang="en-US" sz="5400" dirty="0">
                <a:latin typeface="Times New Roman" panose="02020603050405020304" pitchFamily="18" charset="0"/>
                <a:cs typeface="Times New Roman" panose="02020603050405020304" pitchFamily="18" charset="0"/>
              </a:rPr>
              <a:t>” we see the events of the entire book of Revelation are going to occur, without failure, in the near future, not decades or centuries later.</a:t>
            </a:r>
          </a:p>
          <a:p>
            <a:pPr marL="0" indent="0">
              <a:buNone/>
            </a:pPr>
            <a:r>
              <a:rPr lang="en-US" sz="5400" dirty="0">
                <a:latin typeface="Times New Roman" panose="02020603050405020304" pitchFamily="18" charset="0"/>
                <a:cs typeface="Times New Roman" panose="02020603050405020304" pitchFamily="18" charset="0"/>
              </a:rPr>
              <a:t>This will be a foretelling of events that will take place just as surely as Jesus going to Jerusalem to face the cross.</a:t>
            </a:r>
          </a:p>
          <a:p>
            <a:pPr marL="0" indent="0">
              <a:buNone/>
            </a:pPr>
            <a:r>
              <a:rPr lang="en-US" sz="5400" dirty="0">
                <a:latin typeface="Times New Roman" panose="02020603050405020304" pitchFamily="18" charset="0"/>
                <a:cs typeface="Times New Roman" panose="02020603050405020304" pitchFamily="18" charset="0"/>
              </a:rPr>
              <a:t>It is dictated from God, and nothing is going to stop these events from occurring, and nothing is going to change them.</a:t>
            </a:r>
          </a:p>
        </p:txBody>
      </p:sp>
    </p:spTree>
    <p:extLst>
      <p:ext uri="{BB962C8B-B14F-4D97-AF65-F5344CB8AC3E}">
        <p14:creationId xmlns:p14="http://schemas.microsoft.com/office/powerpoint/2010/main" val="327547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(7)  The first creature was like a lion, and the second creature like a calf, and the third creature had a face like that of a man, and the fourth creature was like a flying eagle.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(8)  And the four living creatures, each one of them having six wings, are full of eyes around and within; and day and night they do not cease to say, “HOLY, HOLY, HOLY is THE LORD GOD, THE ALMIGHTY, WHO WAS AND WHO IS AND WHO IS TO COME.”</a:t>
            </a:r>
          </a:p>
          <a:p>
            <a:pPr marL="0" indent="0">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(9)  And when the living creatures give glory and honor and thanks to Him who sits on the throne, to Him who lives forever and ever,</a:t>
            </a:r>
          </a:p>
        </p:txBody>
      </p:sp>
    </p:spTree>
    <p:extLst>
      <p:ext uri="{BB962C8B-B14F-4D97-AF65-F5344CB8AC3E}">
        <p14:creationId xmlns:p14="http://schemas.microsoft.com/office/powerpoint/2010/main" val="2185998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840B-9F2B-3D08-EAFA-AE3796D89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794C4-8386-0703-811C-5856C2521E1E}"/>
              </a:ext>
            </a:extLst>
          </p:cNvPr>
          <p:cNvSpPr>
            <a:spLocks noGrp="1"/>
          </p:cNvSpPr>
          <p:nvPr>
            <p:ph type="title"/>
          </p:nvPr>
        </p:nvSpPr>
        <p:spPr>
          <a:xfrm>
            <a:off x="148282" y="74141"/>
            <a:ext cx="1149177" cy="6685005"/>
          </a:xfrm>
        </p:spPr>
        <p:txBody>
          <a:bodyPr vert="vert270">
            <a:normAutofit fontScale="90000"/>
          </a:bodyPr>
          <a:lstStyle/>
          <a:p>
            <a:pPr algn="ctr"/>
            <a:r>
              <a:rPr lang="en-US" dirty="0">
                <a:solidFill>
                  <a:srgbClr val="C00000"/>
                </a:solidFill>
                <a:latin typeface="Times New Roman" panose="02020603050405020304" pitchFamily="18" charset="0"/>
                <a:cs typeface="Times New Roman" panose="02020603050405020304" pitchFamily="18" charset="0"/>
              </a:rPr>
              <a:t>Immediately I was in the Spirit</a:t>
            </a:r>
          </a:p>
        </p:txBody>
      </p:sp>
      <p:sp>
        <p:nvSpPr>
          <p:cNvPr id="3" name="Content Placeholder 2">
            <a:extLst>
              <a:ext uri="{FF2B5EF4-FFF2-40B4-BE49-F238E27FC236}">
                <a16:creationId xmlns:a16="http://schemas.microsoft.com/office/drawing/2014/main" id="{71A6AB69-7411-94B4-9103-4C59C205E071}"/>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As soon as John hear the voice and the instructions from the voice, without any type of delay – instantaneously – John was “</a:t>
            </a:r>
            <a:r>
              <a:rPr lang="en-US" sz="5400" dirty="0">
                <a:solidFill>
                  <a:srgbClr val="C00000"/>
                </a:solidFill>
                <a:latin typeface="Times New Roman" panose="02020603050405020304" pitchFamily="18" charset="0"/>
                <a:cs typeface="Times New Roman" panose="02020603050405020304" pitchFamily="18" charset="0"/>
              </a:rPr>
              <a:t>in the Spirit</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saw – and considered – this phrase in </a:t>
            </a:r>
            <a:r>
              <a:rPr lang="en-US" sz="5400" b="1" dirty="0">
                <a:solidFill>
                  <a:srgbClr val="C00000"/>
                </a:solidFill>
                <a:latin typeface="Times New Roman" panose="02020603050405020304" pitchFamily="18" charset="0"/>
                <a:cs typeface="Times New Roman" panose="02020603050405020304" pitchFamily="18" charset="0"/>
              </a:rPr>
              <a:t>Revelation 1:10</a:t>
            </a:r>
            <a:r>
              <a:rPr lang="en-US" sz="5400" dirty="0">
                <a:latin typeface="Times New Roman" panose="02020603050405020304" pitchFamily="18" charset="0"/>
                <a:cs typeface="Times New Roman" panose="02020603050405020304" pitchFamily="18" charset="0"/>
              </a:rPr>
              <a:t> where John was “</a:t>
            </a:r>
            <a:r>
              <a:rPr lang="en-US" sz="5400" dirty="0">
                <a:solidFill>
                  <a:srgbClr val="C00000"/>
                </a:solidFill>
                <a:latin typeface="Times New Roman" panose="02020603050405020304" pitchFamily="18" charset="0"/>
                <a:cs typeface="Times New Roman" panose="02020603050405020304" pitchFamily="18" charset="0"/>
              </a:rPr>
              <a:t>in the Spirit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3233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I was in the Spirit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3600" dirty="0">
                <a:latin typeface="Times New Roman" panose="02020603050405020304" pitchFamily="18" charset="0"/>
                <a:cs typeface="Times New Roman" panose="02020603050405020304" pitchFamily="18" charset="0"/>
              </a:rPr>
              <a:t>What does this mean?  Well, it could mean,</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John was attuned to the teaching of the Spirit (see </a:t>
            </a:r>
            <a:r>
              <a:rPr lang="en-US" sz="3600" b="1" dirty="0">
                <a:solidFill>
                  <a:srgbClr val="C00000"/>
                </a:solidFill>
                <a:latin typeface="Times New Roman" panose="02020603050405020304" pitchFamily="18" charset="0"/>
                <a:cs typeface="Times New Roman" panose="02020603050405020304" pitchFamily="18" charset="0"/>
              </a:rPr>
              <a:t>Galatians 5:16, 25; I Peter 4:6; Revelation 2:7, 11, 17, 29, 3:16, 13, 22</a:t>
            </a:r>
            <a:r>
              <a:rPr lang="en-US" sz="3600" dirty="0">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John was worshipping “in the spirit” (see </a:t>
            </a:r>
            <a:r>
              <a:rPr lang="en-US" sz="3600" b="1" dirty="0">
                <a:solidFill>
                  <a:srgbClr val="C00000"/>
                </a:solidFill>
                <a:latin typeface="Times New Roman" panose="02020603050405020304" pitchFamily="18" charset="0"/>
                <a:cs typeface="Times New Roman" panose="02020603050405020304" pitchFamily="18" charset="0"/>
              </a:rPr>
              <a:t>John 4:23-24, Philippians 3:3</a:t>
            </a:r>
            <a:r>
              <a:rPr lang="en-US" sz="3600" dirty="0">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John was in the process of receiving a revelation from the Holy Spirit (see </a:t>
            </a:r>
            <a:r>
              <a:rPr lang="en-US" sz="3600" b="1" dirty="0">
                <a:solidFill>
                  <a:srgbClr val="C00000"/>
                </a:solidFill>
                <a:latin typeface="Times New Roman" panose="02020603050405020304" pitchFamily="18" charset="0"/>
                <a:cs typeface="Times New Roman" panose="02020603050405020304" pitchFamily="18" charset="0"/>
              </a:rPr>
              <a:t>I Corinthians 14:2, 32</a:t>
            </a:r>
            <a:r>
              <a:rPr lang="en-US" sz="3600" dirty="0">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sz="3600" dirty="0">
                <a:latin typeface="Times New Roman" panose="02020603050405020304" pitchFamily="18" charset="0"/>
                <a:cs typeface="Times New Roman" panose="02020603050405020304" pitchFamily="18" charset="0"/>
              </a:rPr>
              <a:t>John could be identifying John’s visionary posture (see </a:t>
            </a:r>
            <a:r>
              <a:rPr lang="en-US" sz="3600" b="1" dirty="0">
                <a:solidFill>
                  <a:srgbClr val="C00000"/>
                </a:solidFill>
                <a:latin typeface="Times New Roman" panose="02020603050405020304" pitchFamily="18" charset="0"/>
                <a:cs typeface="Times New Roman" panose="02020603050405020304" pitchFamily="18" charset="0"/>
              </a:rPr>
              <a:t>Revelation 4:2, 17:3, 21:10 </a:t>
            </a:r>
            <a:r>
              <a:rPr lang="en-US" sz="3600" dirty="0">
                <a:latin typeface="Times New Roman" panose="02020603050405020304" pitchFamily="18" charset="0"/>
                <a:cs typeface="Times New Roman" panose="02020603050405020304" pitchFamily="18" charset="0"/>
              </a:rPr>
              <a:t>– see also </a:t>
            </a:r>
            <a:r>
              <a:rPr lang="en-US" sz="3600" b="1" dirty="0">
                <a:solidFill>
                  <a:srgbClr val="C00000"/>
                </a:solidFill>
                <a:latin typeface="Times New Roman" panose="02020603050405020304" pitchFamily="18" charset="0"/>
                <a:cs typeface="Times New Roman" panose="02020603050405020304" pitchFamily="18" charset="0"/>
              </a:rPr>
              <a:t>II Corinthians 12:2 to 4</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9530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In the Revelation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This phrase, </a:t>
            </a:r>
            <a:r>
              <a:rPr lang="en-US" sz="4000" dirty="0">
                <a:solidFill>
                  <a:srgbClr val="C00000"/>
                </a:solidFill>
                <a:latin typeface="Times New Roman" panose="02020603050405020304" pitchFamily="18" charset="0"/>
                <a:cs typeface="Times New Roman" panose="02020603050405020304" pitchFamily="18" charset="0"/>
              </a:rPr>
              <a:t>in the spirit</a:t>
            </a:r>
            <a:r>
              <a:rPr lang="en-US" sz="4000" dirty="0">
                <a:latin typeface="Times New Roman" panose="02020603050405020304" pitchFamily="18" charset="0"/>
                <a:cs typeface="Times New Roman" panose="02020603050405020304" pitchFamily="18" charset="0"/>
              </a:rPr>
              <a:t> is used twenty times in the New Testament, four in Revelation:</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1:10 </a:t>
            </a:r>
            <a:r>
              <a:rPr lang="en-US" sz="4000" dirty="0">
                <a:solidFill>
                  <a:srgbClr val="C00000"/>
                </a:solidFill>
                <a:latin typeface="Times New Roman" panose="02020603050405020304" pitchFamily="18" charset="0"/>
                <a:cs typeface="Times New Roman" panose="02020603050405020304" pitchFamily="18" charset="0"/>
              </a:rPr>
              <a:t>– I was in the Spirit on the Lord's day, and I heard behind me a loud voice like the sound of a trumpet …</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4:2</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Immediately I was in the Spirit; and behold, a throne was standing in heaven, and One sitting on the throne.</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17:3</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And he carried me away in the Spirit into a wilderness; and I saw a woman sitting on a scarlet beast, full of blasphemous names, having seven heads and ten horns.</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Revelation 21:10</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And he carried me away in the Spirit to a great and high mountain, and showed me the holy city, Jerusalem, coming down out of heaven from God, having the glory of God.</a:t>
            </a:r>
          </a:p>
        </p:txBody>
      </p:sp>
    </p:spTree>
    <p:extLst>
      <p:ext uri="{BB962C8B-B14F-4D97-AF65-F5344CB8AC3E}">
        <p14:creationId xmlns:p14="http://schemas.microsoft.com/office/powerpoint/2010/main" val="2324545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In the spirit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Because of the capitalization of the letter “S” in “Spirit” many immediately jump to the conclusion that this means the Holy Spirit and therefore John was under the influence of the Holy Spirit – i.e. in the process of being inspired.</a:t>
            </a:r>
          </a:p>
          <a:p>
            <a:pPr marL="0" indent="0">
              <a:buNone/>
            </a:pPr>
            <a:r>
              <a:rPr lang="en-US" sz="4000" dirty="0">
                <a:latin typeface="Times New Roman" panose="02020603050405020304" pitchFamily="18" charset="0"/>
                <a:cs typeface="Times New Roman" panose="02020603050405020304" pitchFamily="18" charset="0"/>
              </a:rPr>
              <a:t>There is no punctuation in the original and the individual letters of the words are all capital letters.</a:t>
            </a:r>
          </a:p>
          <a:p>
            <a:pPr marL="0" indent="0">
              <a:buNone/>
            </a:pPr>
            <a:r>
              <a:rPr lang="en-US" sz="4000" dirty="0">
                <a:latin typeface="Times New Roman" panose="02020603050405020304" pitchFamily="18" charset="0"/>
                <a:cs typeface="Times New Roman" panose="02020603050405020304" pitchFamily="18" charset="0"/>
              </a:rPr>
              <a:t>This message was not inspired but signified – while both are from God, there is a vast difference.</a:t>
            </a:r>
          </a:p>
          <a:p>
            <a:pPr marL="0" indent="0">
              <a:buNone/>
            </a:pPr>
            <a:r>
              <a:rPr lang="en-US" sz="4000" dirty="0">
                <a:latin typeface="Times New Roman" panose="02020603050405020304" pitchFamily="18" charset="0"/>
                <a:cs typeface="Times New Roman" panose="02020603050405020304" pitchFamily="18" charset="0"/>
              </a:rPr>
              <a:t>In each case when this phrase is used in Revelation, John immediately receives a vision.</a:t>
            </a:r>
          </a:p>
        </p:txBody>
      </p:sp>
    </p:spTree>
    <p:extLst>
      <p:ext uri="{BB962C8B-B14F-4D97-AF65-F5344CB8AC3E}">
        <p14:creationId xmlns:p14="http://schemas.microsoft.com/office/powerpoint/2010/main" val="3576247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Visions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1:10</a:t>
            </a:r>
            <a:r>
              <a:rPr lang="en-US" sz="4000" dirty="0">
                <a:latin typeface="Times New Roman" panose="02020603050405020304" pitchFamily="18" charset="0"/>
                <a:cs typeface="Times New Roman" panose="02020603050405020304" pitchFamily="18" charset="0"/>
              </a:rPr>
              <a:t> John is about to see Jesus among the lampstands.</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4:2</a:t>
            </a:r>
            <a:r>
              <a:rPr lang="en-US" sz="4000" dirty="0">
                <a:latin typeface="Times New Roman" panose="02020603050405020304" pitchFamily="18" charset="0"/>
                <a:cs typeface="Times New Roman" panose="02020603050405020304" pitchFamily="18" charset="0"/>
              </a:rPr>
              <a:t> John sees the throne of God in all His splendor.</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17:3</a:t>
            </a:r>
            <a:r>
              <a:rPr lang="en-US" sz="4000" dirty="0">
                <a:latin typeface="Times New Roman" panose="02020603050405020304" pitchFamily="18" charset="0"/>
                <a:cs typeface="Times New Roman" panose="02020603050405020304" pitchFamily="18" charset="0"/>
              </a:rPr>
              <a:t> John is going to see the vision of the woman sitting on the scarlet beast.</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Revelation 21:10</a:t>
            </a:r>
            <a:r>
              <a:rPr lang="en-US" sz="4000" dirty="0">
                <a:latin typeface="Times New Roman" panose="02020603050405020304" pitchFamily="18" charset="0"/>
                <a:cs typeface="Times New Roman" panose="02020603050405020304" pitchFamily="18" charset="0"/>
              </a:rPr>
              <a:t> John is going to see the “</a:t>
            </a:r>
            <a:r>
              <a:rPr lang="en-US" sz="4000" dirty="0">
                <a:solidFill>
                  <a:srgbClr val="C00000"/>
                </a:solidFill>
                <a:latin typeface="Times New Roman" panose="02020603050405020304" pitchFamily="18" charset="0"/>
                <a:cs typeface="Times New Roman" panose="02020603050405020304" pitchFamily="18" charset="0"/>
              </a:rPr>
              <a:t>the holy city, Jerusalem, coming down out of heaven from God.”</a:t>
            </a:r>
          </a:p>
          <a:p>
            <a:pPr marL="0" indent="0">
              <a:buNone/>
            </a:pPr>
            <a:r>
              <a:rPr lang="en-US" sz="4000" dirty="0">
                <a:latin typeface="Times New Roman" panose="02020603050405020304" pitchFamily="18" charset="0"/>
                <a:cs typeface="Times New Roman" panose="02020603050405020304" pitchFamily="18" charset="0"/>
              </a:rPr>
              <a:t>Based on these instances John is in a situation, in a position, in a posture, and in an attitude which would allow him to receive a vision.</a:t>
            </a:r>
          </a:p>
        </p:txBody>
      </p:sp>
    </p:spTree>
    <p:extLst>
      <p:ext uri="{BB962C8B-B14F-4D97-AF65-F5344CB8AC3E}">
        <p14:creationId xmlns:p14="http://schemas.microsoft.com/office/powerpoint/2010/main" val="3572788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4702E-E837-8D80-C6AA-75461012E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E4497-2CB8-CCCE-B3DC-A3DF05C8101E}"/>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Centerpiece</a:t>
            </a:r>
          </a:p>
        </p:txBody>
      </p:sp>
      <p:sp>
        <p:nvSpPr>
          <p:cNvPr id="3" name="Content Placeholder 2">
            <a:extLst>
              <a:ext uri="{FF2B5EF4-FFF2-40B4-BE49-F238E27FC236}">
                <a16:creationId xmlns:a16="http://schemas.microsoft.com/office/drawing/2014/main" id="{E8D3B3AD-B273-591D-C1F3-B9CBB8D4BCF1}"/>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What John sees, as described in the last portion of verse 2 and then in verse 3 is the centerpiece, the heart, the focus of the vision: GOD on His throne surrounded by all the majesty, wonder, and awe one can possibly imagine.</a:t>
            </a:r>
          </a:p>
          <a:p>
            <a:pPr marL="0" indent="0">
              <a:buNone/>
            </a:pPr>
            <a:r>
              <a:rPr lang="en-US" sz="5400" dirty="0">
                <a:latin typeface="Times New Roman" panose="02020603050405020304" pitchFamily="18" charset="0"/>
                <a:cs typeface="Times New Roman" panose="02020603050405020304" pitchFamily="18" charset="0"/>
              </a:rPr>
              <a:t>Again, try to describe God in all his majestic glory!</a:t>
            </a:r>
          </a:p>
          <a:p>
            <a:pPr marL="0" indent="0">
              <a:buNone/>
            </a:pPr>
            <a:r>
              <a:rPr lang="en-US" sz="5400" dirty="0">
                <a:latin typeface="Times New Roman" panose="02020603050405020304" pitchFamily="18" charset="0"/>
                <a:cs typeface="Times New Roman" panose="02020603050405020304" pitchFamily="18" charset="0"/>
              </a:rPr>
              <a:t>We cannot because we are human, and we do not understand the spiritual world.</a:t>
            </a:r>
          </a:p>
          <a:p>
            <a:pPr marL="0" indent="0">
              <a:buNone/>
            </a:pPr>
            <a:r>
              <a:rPr lang="en-US" sz="5400" dirty="0">
                <a:latin typeface="Times New Roman" panose="02020603050405020304" pitchFamily="18" charset="0"/>
                <a:cs typeface="Times New Roman" panose="02020603050405020304" pitchFamily="18" charset="0"/>
              </a:rPr>
              <a:t>What is being revealed to John in this image is then described to us in human terms so we can try to understand just how majestic, regal and imposing God is.</a:t>
            </a:r>
          </a:p>
        </p:txBody>
      </p:sp>
    </p:spTree>
    <p:extLst>
      <p:ext uri="{BB962C8B-B14F-4D97-AF65-F5344CB8AC3E}">
        <p14:creationId xmlns:p14="http://schemas.microsoft.com/office/powerpoint/2010/main" val="4042009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00A8-059E-334D-5842-1DFB2FEBA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D3709-0B64-F188-E6E2-6823CE088B07}"/>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Jasper and Sardius</a:t>
            </a:r>
          </a:p>
        </p:txBody>
      </p:sp>
      <p:sp>
        <p:nvSpPr>
          <p:cNvPr id="3" name="Content Placeholder 2">
            <a:extLst>
              <a:ext uri="{FF2B5EF4-FFF2-40B4-BE49-F238E27FC236}">
                <a16:creationId xmlns:a16="http://schemas.microsoft.com/office/drawing/2014/main" id="{4BDFD1F8-372F-EBFE-3A13-69ED912083E7}"/>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One sitting on the throne – John DOES NOT identify Him specifically at this point as God but readily accepts Him as such – is described as being in appearance “</a:t>
            </a:r>
            <a:r>
              <a:rPr lang="en-US" sz="5400" dirty="0">
                <a:solidFill>
                  <a:srgbClr val="C00000"/>
                </a:solidFill>
                <a:latin typeface="Times New Roman" panose="02020603050405020304" pitchFamily="18" charset="0"/>
                <a:cs typeface="Times New Roman" panose="02020603050405020304" pitchFamily="18" charset="0"/>
              </a:rPr>
              <a:t>like a jasper stone and a sardius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 jasper stone was the last stone in the fourth row of stones and precious minerals found in the breastplate worn by the Jewish High Priest – </a:t>
            </a:r>
            <a:r>
              <a:rPr lang="en-US" sz="5400" b="1" dirty="0">
                <a:solidFill>
                  <a:srgbClr val="C00000"/>
                </a:solidFill>
                <a:latin typeface="Times New Roman" panose="02020603050405020304" pitchFamily="18" charset="0"/>
                <a:cs typeface="Times New Roman" panose="02020603050405020304" pitchFamily="18" charset="0"/>
              </a:rPr>
              <a:t>Exodus 28:17 to 21</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Some speculate that the “ruby,” the first stone in the first row of the breastplate is identified here in </a:t>
            </a:r>
            <a:r>
              <a:rPr lang="en-US" sz="5400" b="1" dirty="0">
                <a:solidFill>
                  <a:srgbClr val="C00000"/>
                </a:solidFill>
                <a:latin typeface="Times New Roman" panose="02020603050405020304" pitchFamily="18" charset="0"/>
                <a:cs typeface="Times New Roman" panose="02020603050405020304" pitchFamily="18" charset="0"/>
              </a:rPr>
              <a:t>Revelation 4:3</a:t>
            </a:r>
            <a:r>
              <a:rPr lang="en-US" sz="5400" dirty="0">
                <a:latin typeface="Times New Roman" panose="02020603050405020304" pitchFamily="18" charset="0"/>
                <a:cs typeface="Times New Roman" panose="02020603050405020304" pitchFamily="18" charset="0"/>
              </a:rPr>
              <a:t> as the sardius, or the carnelian depending on the translation.  The NIV actually translates the Greek word here as ruby.</a:t>
            </a:r>
          </a:p>
        </p:txBody>
      </p:sp>
    </p:spTree>
    <p:extLst>
      <p:ext uri="{BB962C8B-B14F-4D97-AF65-F5344CB8AC3E}">
        <p14:creationId xmlns:p14="http://schemas.microsoft.com/office/powerpoint/2010/main" val="383461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B55E-54B3-4716-79B0-E048DBE67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B12E1-F317-7A73-CB58-44153590843B}"/>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Jasper</a:t>
            </a:r>
          </a:p>
        </p:txBody>
      </p:sp>
      <p:sp>
        <p:nvSpPr>
          <p:cNvPr id="3" name="Content Placeholder 2">
            <a:extLst>
              <a:ext uri="{FF2B5EF4-FFF2-40B4-BE49-F238E27FC236}">
                <a16:creationId xmlns:a16="http://schemas.microsoft.com/office/drawing/2014/main" id="{FB2F8815-7B3E-B245-1C5E-518D295D88BA}"/>
              </a:ext>
            </a:extLst>
          </p:cNvPr>
          <p:cNvSpPr>
            <a:spLocks noGrp="1"/>
          </p:cNvSpPr>
          <p:nvPr>
            <p:ph idx="1"/>
          </p:nvPr>
        </p:nvSpPr>
        <p:spPr>
          <a:xfrm>
            <a:off x="1297459" y="123569"/>
            <a:ext cx="10746259" cy="4217204"/>
          </a:xfrm>
        </p:spPr>
        <p:txBody>
          <a:bodyPr anchor="ctr">
            <a:normAutofit fontScale="85000" lnSpcReduction="20000"/>
          </a:bodyPr>
          <a:lstStyle/>
          <a:p>
            <a:pPr marL="0" indent="0">
              <a:buNone/>
            </a:pPr>
            <a:r>
              <a:rPr lang="en-US" sz="4400" dirty="0">
                <a:latin typeface="Times New Roman" panose="02020603050405020304" pitchFamily="18" charset="0"/>
                <a:cs typeface="Times New Roman" panose="02020603050405020304" pitchFamily="18" charset="0"/>
              </a:rPr>
              <a:t>Jasper is both a stone and gemstone, a stone which can be cut and used in jewelry.</a:t>
            </a:r>
          </a:p>
          <a:p>
            <a:pPr marL="0" indent="0">
              <a:buNone/>
            </a:pPr>
            <a:r>
              <a:rPr lang="en-US" sz="4400" dirty="0">
                <a:latin typeface="Times New Roman" panose="02020603050405020304" pitchFamily="18" charset="0"/>
                <a:cs typeface="Times New Roman" panose="02020603050405020304" pitchFamily="18" charset="0"/>
              </a:rPr>
              <a:t>It is a microcrystalline variety of quartz and thus a stone, but it can also be cut and polished making it a gemstone.</a:t>
            </a:r>
          </a:p>
          <a:p>
            <a:pPr marL="0" indent="0">
              <a:buNone/>
            </a:pPr>
            <a:r>
              <a:rPr lang="en-US" sz="4400" dirty="0">
                <a:latin typeface="Times New Roman" panose="02020603050405020304" pitchFamily="18" charset="0"/>
                <a:cs typeface="Times New Roman" panose="02020603050405020304" pitchFamily="18" charset="0"/>
              </a:rPr>
              <a:t>Jasper is known for its opaque appearance and can be found in several different colors including red, yellow, brown, and green.</a:t>
            </a:r>
          </a:p>
          <a:p>
            <a:pPr marL="0" indent="0">
              <a:buNone/>
            </a:pPr>
            <a:r>
              <a:rPr lang="en-US" sz="4400" dirty="0">
                <a:latin typeface="Times New Roman" panose="02020603050405020304" pitchFamily="18" charset="0"/>
                <a:cs typeface="Times New Roman" panose="02020603050405020304" pitchFamily="18" charset="0"/>
              </a:rPr>
              <a:t>It supposedly represents absolute purity and perfection.</a:t>
            </a:r>
            <a:endParaRPr lang="en-US" sz="4400" dirty="0"/>
          </a:p>
        </p:txBody>
      </p:sp>
      <p:pic>
        <p:nvPicPr>
          <p:cNvPr id="8" name="Picture 7" descr="A red stone with black veins&#10;&#10;AI-generated content may be incorrect.">
            <a:extLst>
              <a:ext uri="{FF2B5EF4-FFF2-40B4-BE49-F238E27FC236}">
                <a16:creationId xmlns:a16="http://schemas.microsoft.com/office/drawing/2014/main" id="{1103F806-B3ED-EBF7-CECB-4CF282F3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455" y="4356355"/>
            <a:ext cx="3224545" cy="2402791"/>
          </a:xfrm>
          <a:prstGeom prst="rect">
            <a:avLst/>
          </a:prstGeom>
        </p:spPr>
      </p:pic>
      <p:pic>
        <p:nvPicPr>
          <p:cNvPr id="10" name="Picture 9" descr="A group of different colored stones&#10;&#10;AI-generated content may be incorrect.">
            <a:extLst>
              <a:ext uri="{FF2B5EF4-FFF2-40B4-BE49-F238E27FC236}">
                <a16:creationId xmlns:a16="http://schemas.microsoft.com/office/drawing/2014/main" id="{54F4BDF3-6627-DF6B-C8A4-FD5BC8824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4340773"/>
            <a:ext cx="2795752" cy="2426713"/>
          </a:xfrm>
          <a:prstGeom prst="rect">
            <a:avLst/>
          </a:prstGeom>
        </p:spPr>
      </p:pic>
    </p:spTree>
    <p:extLst>
      <p:ext uri="{BB962C8B-B14F-4D97-AF65-F5344CB8AC3E}">
        <p14:creationId xmlns:p14="http://schemas.microsoft.com/office/powerpoint/2010/main" val="3718449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AB46-9D88-D0F9-F26C-450BF88F4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5653F-3A88-4B13-992D-165F2D48B1C4}"/>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Sardius</a:t>
            </a:r>
          </a:p>
        </p:txBody>
      </p:sp>
      <p:sp>
        <p:nvSpPr>
          <p:cNvPr id="3" name="Content Placeholder 2">
            <a:extLst>
              <a:ext uri="{FF2B5EF4-FFF2-40B4-BE49-F238E27FC236}">
                <a16:creationId xmlns:a16="http://schemas.microsoft.com/office/drawing/2014/main" id="{A47F2EB4-CB87-60F9-C636-8CBC15F1249D}"/>
              </a:ext>
            </a:extLst>
          </p:cNvPr>
          <p:cNvSpPr>
            <a:spLocks noGrp="1"/>
          </p:cNvSpPr>
          <p:nvPr>
            <p:ph idx="1"/>
          </p:nvPr>
        </p:nvSpPr>
        <p:spPr>
          <a:xfrm>
            <a:off x="1297459" y="123568"/>
            <a:ext cx="10746259" cy="3849342"/>
          </a:xfrm>
        </p:spPr>
        <p:txBody>
          <a:bodyPr anchor="ctr">
            <a:normAutofit fontScale="92500"/>
          </a:bodyPr>
          <a:lstStyle/>
          <a:p>
            <a:pPr marL="0" indent="0">
              <a:buNone/>
            </a:pPr>
            <a:r>
              <a:rPr lang="en-US" sz="5400" dirty="0">
                <a:latin typeface="Times New Roman" panose="02020603050405020304" pitchFamily="18" charset="0"/>
                <a:cs typeface="Times New Roman" panose="02020603050405020304" pitchFamily="18" charset="0"/>
              </a:rPr>
              <a:t>The sardius was ruby red in color and, according to some, signifies God as redeemer.</a:t>
            </a:r>
          </a:p>
          <a:p>
            <a:pPr marL="0" indent="0">
              <a:buNone/>
            </a:pPr>
            <a:r>
              <a:rPr lang="en-US" sz="5400" dirty="0">
                <a:latin typeface="Times New Roman" panose="02020603050405020304" pitchFamily="18" charset="0"/>
                <a:cs typeface="Times New Roman" panose="02020603050405020304" pitchFamily="18" charset="0"/>
              </a:rPr>
              <a:t>Some identify this as carnelian because it is also found with a “flesh” tone at times.</a:t>
            </a:r>
          </a:p>
        </p:txBody>
      </p:sp>
      <p:pic>
        <p:nvPicPr>
          <p:cNvPr id="5" name="Picture 4" descr="A close up of a rock&#10;&#10;AI-generated content may be incorrect.">
            <a:extLst>
              <a:ext uri="{FF2B5EF4-FFF2-40B4-BE49-F238E27FC236}">
                <a16:creationId xmlns:a16="http://schemas.microsoft.com/office/drawing/2014/main" id="{C6B3421C-0E46-1726-7CAA-5FBBF4BDD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030" y="4322155"/>
            <a:ext cx="3422970" cy="2402791"/>
          </a:xfrm>
          <a:prstGeom prst="rect">
            <a:avLst/>
          </a:prstGeom>
        </p:spPr>
      </p:pic>
      <p:pic>
        <p:nvPicPr>
          <p:cNvPr id="7" name="Picture 6" descr="A close up of a diamond&#10;&#10;AI-generated content may be incorrect.">
            <a:extLst>
              <a:ext uri="{FF2B5EF4-FFF2-40B4-BE49-F238E27FC236}">
                <a16:creationId xmlns:a16="http://schemas.microsoft.com/office/drawing/2014/main" id="{366DEA0F-E38D-97E3-DD1A-BF3461C6D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509" y="4312670"/>
            <a:ext cx="3875763" cy="2421762"/>
          </a:xfrm>
          <a:prstGeom prst="rect">
            <a:avLst/>
          </a:prstGeom>
        </p:spPr>
      </p:pic>
    </p:spTree>
    <p:extLst>
      <p:ext uri="{BB962C8B-B14F-4D97-AF65-F5344CB8AC3E}">
        <p14:creationId xmlns:p14="http://schemas.microsoft.com/office/powerpoint/2010/main" val="1691838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1AEE9-1494-4F61-781A-FD545D587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383CA-88CA-957B-CF5F-F5E556D6A876}"/>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A rainbow like an emerald</a:t>
            </a:r>
          </a:p>
        </p:txBody>
      </p:sp>
      <p:sp>
        <p:nvSpPr>
          <p:cNvPr id="3" name="Content Placeholder 2">
            <a:extLst>
              <a:ext uri="{FF2B5EF4-FFF2-40B4-BE49-F238E27FC236}">
                <a16:creationId xmlns:a16="http://schemas.microsoft.com/office/drawing/2014/main" id="{F98CE9E0-4E71-95FC-99DB-DA3E4142A29D}"/>
              </a:ext>
            </a:extLst>
          </p:cNvPr>
          <p:cNvSpPr>
            <a:spLocks noGrp="1"/>
          </p:cNvSpPr>
          <p:nvPr>
            <p:ph idx="1"/>
          </p:nvPr>
        </p:nvSpPr>
        <p:spPr>
          <a:xfrm>
            <a:off x="1297459" y="123568"/>
            <a:ext cx="8726677"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Ezekiel included a likeness to a rainbow in his description of in </a:t>
            </a:r>
            <a:r>
              <a:rPr lang="en-US" sz="5400" b="1" dirty="0">
                <a:solidFill>
                  <a:srgbClr val="C00000"/>
                </a:solidFill>
                <a:latin typeface="Times New Roman" panose="02020603050405020304" pitchFamily="18" charset="0"/>
                <a:cs typeface="Times New Roman" panose="02020603050405020304" pitchFamily="18" charset="0"/>
              </a:rPr>
              <a:t>Ezekiel 1:26 to 28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rainbow “</a:t>
            </a:r>
            <a:r>
              <a:rPr lang="en-US" sz="5400" dirty="0">
                <a:solidFill>
                  <a:srgbClr val="C00000"/>
                </a:solidFill>
                <a:latin typeface="Times New Roman" panose="02020603050405020304" pitchFamily="18" charset="0"/>
                <a:cs typeface="Times New Roman" panose="02020603050405020304" pitchFamily="18" charset="0"/>
              </a:rPr>
              <a:t>shone like an emerald</a:t>
            </a:r>
            <a:r>
              <a:rPr lang="en-US" sz="5400" dirty="0">
                <a:latin typeface="Times New Roman" panose="02020603050405020304" pitchFamily="18" charset="0"/>
                <a:cs typeface="Times New Roman" panose="02020603050405020304" pitchFamily="18" charset="0"/>
              </a:rPr>
              <a:t>” which is green and green here allegedly symbolizes life.</a:t>
            </a:r>
          </a:p>
          <a:p>
            <a:pPr marL="0" indent="0">
              <a:buNone/>
            </a:pPr>
            <a:r>
              <a:rPr lang="en-US" sz="5400" dirty="0">
                <a:latin typeface="Times New Roman" panose="02020603050405020304" pitchFamily="18" charset="0"/>
                <a:cs typeface="Times New Roman" panose="02020603050405020304" pitchFamily="18" charset="0"/>
              </a:rPr>
              <a:t>Later we will see that pale green represents sickness and death.</a:t>
            </a:r>
          </a:p>
          <a:p>
            <a:pPr marL="0" indent="0">
              <a:buNone/>
            </a:pPr>
            <a:r>
              <a:rPr lang="en-US" sz="5400" dirty="0">
                <a:latin typeface="Times New Roman" panose="02020603050405020304" pitchFamily="18" charset="0"/>
                <a:cs typeface="Times New Roman" panose="02020603050405020304" pitchFamily="18" charset="0"/>
              </a:rPr>
              <a:t>The rainbow itself was not green but it “</a:t>
            </a:r>
            <a:r>
              <a:rPr lang="en-US" sz="5400" dirty="0">
                <a:solidFill>
                  <a:srgbClr val="C00000"/>
                </a:solidFill>
                <a:latin typeface="Times New Roman" panose="02020603050405020304" pitchFamily="18" charset="0"/>
                <a:cs typeface="Times New Roman" panose="02020603050405020304" pitchFamily="18" charset="0"/>
              </a:rPr>
              <a:t>shone like an emerald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rainbow, of course, is a sign to man of God’s covenant with man to never again destroy the world by water: it is thus a sign of His covenant and, according to some, indicates His promise of eternal life.</a:t>
            </a:r>
          </a:p>
        </p:txBody>
      </p:sp>
      <p:pic>
        <p:nvPicPr>
          <p:cNvPr id="5" name="Picture 4" descr="A green oval object on a white surface&#10;&#10;AI-generated content may be incorrect.">
            <a:extLst>
              <a:ext uri="{FF2B5EF4-FFF2-40B4-BE49-F238E27FC236}">
                <a16:creationId xmlns:a16="http://schemas.microsoft.com/office/drawing/2014/main" id="{210DC9E1-BCF3-798C-AB7B-6493B4A60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136" y="2277611"/>
            <a:ext cx="2019582" cy="2534004"/>
          </a:xfrm>
          <a:prstGeom prst="rect">
            <a:avLst/>
          </a:prstGeom>
        </p:spPr>
      </p:pic>
    </p:spTree>
    <p:extLst>
      <p:ext uri="{BB962C8B-B14F-4D97-AF65-F5344CB8AC3E}">
        <p14:creationId xmlns:p14="http://schemas.microsoft.com/office/powerpoint/2010/main" val="32231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3:4 to 6</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(10)  the twenty-four elders will fall down before Him who sits on the throne, and will worship Him who lives forever and ever, and will cast their crowns before the throne, saying,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(11)  “Worthy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1314639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DA14-C366-7AEE-CF5B-65DCF866C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3BA98-55AB-AB9F-E708-9035E29D67A8}"/>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24 Thrones</a:t>
            </a:r>
          </a:p>
        </p:txBody>
      </p:sp>
      <p:sp>
        <p:nvSpPr>
          <p:cNvPr id="3" name="Content Placeholder 2">
            <a:extLst>
              <a:ext uri="{FF2B5EF4-FFF2-40B4-BE49-F238E27FC236}">
                <a16:creationId xmlns:a16="http://schemas.microsoft.com/office/drawing/2014/main" id="{41451446-3D07-717D-F7A6-C63FEB2AAB7E}"/>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first thing mentioned in </a:t>
            </a:r>
            <a:r>
              <a:rPr lang="en-US" sz="5400" b="1" dirty="0">
                <a:solidFill>
                  <a:srgbClr val="C00000"/>
                </a:solidFill>
                <a:latin typeface="Times New Roman" panose="02020603050405020304" pitchFamily="18" charset="0"/>
                <a:cs typeface="Times New Roman" panose="02020603050405020304" pitchFamily="18" charset="0"/>
              </a:rPr>
              <a:t>verse 5</a:t>
            </a:r>
            <a:r>
              <a:rPr lang="en-US" sz="5400" dirty="0">
                <a:latin typeface="Times New Roman" panose="02020603050405020304" pitchFamily="18" charset="0"/>
                <a:cs typeface="Times New Roman" panose="02020603050405020304" pitchFamily="18" charset="0"/>
              </a:rPr>
              <a:t> is twenty-four thrones.</a:t>
            </a:r>
          </a:p>
          <a:p>
            <a:pPr marL="0" indent="0">
              <a:buNone/>
            </a:pPr>
            <a:r>
              <a:rPr lang="en-US" sz="5400" dirty="0">
                <a:latin typeface="Times New Roman" panose="02020603050405020304" pitchFamily="18" charset="0"/>
                <a:cs typeface="Times New Roman" panose="02020603050405020304" pitchFamily="18" charset="0"/>
              </a:rPr>
              <a:t>Twenty-four is significant because it is a multiple of twelve which is three (the number signifying God – the Father, Son, and Holy Spirit) multiplied by four (the number signifying the physical world as in the four corners of the earth or the four winds).</a:t>
            </a:r>
          </a:p>
          <a:p>
            <a:pPr marL="0" indent="0">
              <a:buNone/>
            </a:pPr>
            <a:r>
              <a:rPr lang="en-US" sz="5400" dirty="0">
                <a:latin typeface="Times New Roman" panose="02020603050405020304" pitchFamily="18" charset="0"/>
                <a:cs typeface="Times New Roman" panose="02020603050405020304" pitchFamily="18" charset="0"/>
              </a:rPr>
              <a:t>The twenty-four thrones surrounding THE THRONE emphasize the reign, the majesty, and the authority possessed by the one sitting on THE THRONE over both the spiritual and the physical.</a:t>
            </a:r>
          </a:p>
        </p:txBody>
      </p:sp>
    </p:spTree>
    <p:extLst>
      <p:ext uri="{BB962C8B-B14F-4D97-AF65-F5344CB8AC3E}">
        <p14:creationId xmlns:p14="http://schemas.microsoft.com/office/powerpoint/2010/main" val="2266876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What do we know?</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First, we know there are 24 thrones and 24 elders.</a:t>
            </a:r>
          </a:p>
          <a:p>
            <a:pPr marL="0" indent="0">
              <a:buNone/>
            </a:pPr>
            <a:r>
              <a:rPr lang="en-US" sz="5400" dirty="0">
                <a:latin typeface="Times New Roman" panose="02020603050405020304" pitchFamily="18" charset="0"/>
                <a:cs typeface="Times New Roman" panose="02020603050405020304" pitchFamily="18" charset="0"/>
              </a:rPr>
              <a:t>Second, the thrones, generally speaking, in Scripture symbolize kingly power and dignity.</a:t>
            </a:r>
          </a:p>
          <a:p>
            <a:pPr marL="0" indent="0">
              <a:buNone/>
            </a:pPr>
            <a:r>
              <a:rPr lang="en-US" sz="5400" dirty="0">
                <a:latin typeface="Times New Roman" panose="02020603050405020304" pitchFamily="18" charset="0"/>
                <a:cs typeface="Times New Roman" panose="02020603050405020304" pitchFamily="18" charset="0"/>
              </a:rPr>
              <a:t>Third, since they are wearing “white garments” they are overcomers and their names will not be erased from the book of life – </a:t>
            </a:r>
            <a:r>
              <a:rPr lang="en-US" sz="5400" b="1" dirty="0">
                <a:solidFill>
                  <a:srgbClr val="C00000"/>
                </a:solidFill>
                <a:latin typeface="Times New Roman" panose="02020603050405020304" pitchFamily="18" charset="0"/>
                <a:cs typeface="Times New Roman" panose="02020603050405020304" pitchFamily="18" charset="0"/>
              </a:rPr>
              <a:t>Revelation 3:5</a:t>
            </a:r>
            <a:r>
              <a:rPr lang="en-US" sz="5400" dirty="0">
                <a:latin typeface="Times New Roman" panose="02020603050405020304" pitchFamily="18" charset="0"/>
                <a:cs typeface="Times New Roman" panose="02020603050405020304" pitchFamily="18" charset="0"/>
              </a:rPr>
              <a:t>, and they are clothed, and the shame of their nakedness is not revealed – </a:t>
            </a:r>
            <a:r>
              <a:rPr lang="en-US" sz="5400" b="1" dirty="0">
                <a:solidFill>
                  <a:srgbClr val="C00000"/>
                </a:solidFill>
                <a:latin typeface="Times New Roman" panose="02020603050405020304" pitchFamily="18" charset="0"/>
                <a:cs typeface="Times New Roman" panose="02020603050405020304" pitchFamily="18" charset="0"/>
              </a:rPr>
              <a:t>Revelation 3:18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Fourth, on their heads are golden crowns: that is victor’s crowns showing they have won, they have overcome: these are not crowns which signify the power to rule.</a:t>
            </a:r>
          </a:p>
        </p:txBody>
      </p:sp>
    </p:spTree>
    <p:extLst>
      <p:ext uri="{BB962C8B-B14F-4D97-AF65-F5344CB8AC3E}">
        <p14:creationId xmlns:p14="http://schemas.microsoft.com/office/powerpoint/2010/main" val="1055393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24 Elders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There is much speculation over who these elders are and what they represent.</a:t>
            </a:r>
          </a:p>
          <a:p>
            <a:pPr marL="0" indent="0">
              <a:buNone/>
            </a:pPr>
            <a:r>
              <a:rPr lang="en-US" sz="5400" dirty="0">
                <a:latin typeface="Times New Roman" panose="02020603050405020304" pitchFamily="18" charset="0"/>
                <a:cs typeface="Times New Roman" panose="02020603050405020304" pitchFamily="18" charset="0"/>
              </a:rPr>
              <a:t>The text nowhere specifically identifies these elders despite the fact that they are mentioned </a:t>
            </a:r>
            <a:r>
              <a:rPr lang="en-US" sz="5400" dirty="0" err="1">
                <a:latin typeface="Times New Roman" panose="02020603050405020304" pitchFamily="18" charset="0"/>
                <a:cs typeface="Times New Roman" panose="02020603050405020304" pitchFamily="18" charset="0"/>
              </a:rPr>
              <a:t>twleve</a:t>
            </a:r>
            <a:r>
              <a:rPr lang="en-US" sz="5400" dirty="0">
                <a:latin typeface="Times New Roman" panose="02020603050405020304" pitchFamily="18" charset="0"/>
                <a:cs typeface="Times New Roman" panose="02020603050405020304" pitchFamily="18" charset="0"/>
              </a:rPr>
              <a:t> times in the book of Revelation.</a:t>
            </a:r>
          </a:p>
          <a:p>
            <a:pPr marL="0" indent="0">
              <a:buNone/>
            </a:pPr>
            <a:r>
              <a:rPr lang="en-US" sz="5400" dirty="0">
                <a:latin typeface="Times New Roman" panose="02020603050405020304" pitchFamily="18" charset="0"/>
                <a:cs typeface="Times New Roman" panose="02020603050405020304" pitchFamily="18" charset="0"/>
              </a:rPr>
              <a:t>Coffman, Hailey and Wallace say they represent the twelve tribes of Israel and the 12 apostles.</a:t>
            </a:r>
          </a:p>
          <a:p>
            <a:pPr marL="0" indent="0">
              <a:buNone/>
            </a:pPr>
            <a:r>
              <a:rPr lang="en-US" sz="5400" dirty="0">
                <a:latin typeface="Times New Roman" panose="02020603050405020304" pitchFamily="18" charset="0"/>
                <a:cs typeface="Times New Roman" panose="02020603050405020304" pitchFamily="18" charset="0"/>
              </a:rPr>
              <a:t>Roper makes the case that these elders represent the saints who have overcome and who have received the promised blessings of the letters to the angels of the churches.</a:t>
            </a:r>
          </a:p>
          <a:p>
            <a:pPr marL="0" indent="0">
              <a:buNone/>
            </a:pPr>
            <a:r>
              <a:rPr lang="en-US" sz="5400" dirty="0">
                <a:latin typeface="Times New Roman" panose="02020603050405020304" pitchFamily="18" charset="0"/>
                <a:cs typeface="Times New Roman" panose="02020603050405020304" pitchFamily="18" charset="0"/>
              </a:rPr>
              <a:t>McGuiggan indicates that they represent “the church,” the “royal priesthood” of </a:t>
            </a:r>
            <a:r>
              <a:rPr lang="en-US" sz="5400" b="1" dirty="0">
                <a:solidFill>
                  <a:srgbClr val="C00000"/>
                </a:solidFill>
                <a:latin typeface="Times New Roman" panose="02020603050405020304" pitchFamily="18" charset="0"/>
                <a:cs typeface="Times New Roman" panose="02020603050405020304" pitchFamily="18" charset="0"/>
              </a:rPr>
              <a:t>I Peter 2:9</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Ogden who sees chapter 4 as an “Old Testament throne scene” says they indicate the 24 orders of the priests of the Old Testament order established by David in </a:t>
            </a:r>
            <a:r>
              <a:rPr lang="en-US" sz="5400" b="1" dirty="0">
                <a:solidFill>
                  <a:srgbClr val="C00000"/>
                </a:solidFill>
                <a:latin typeface="Times New Roman" panose="02020603050405020304" pitchFamily="18" charset="0"/>
                <a:cs typeface="Times New Roman" panose="02020603050405020304" pitchFamily="18" charset="0"/>
              </a:rPr>
              <a:t>I Chronicles 25</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3214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err="1">
                <a:latin typeface="Times New Roman" panose="02020603050405020304" pitchFamily="18" charset="0"/>
                <a:cs typeface="Times New Roman" panose="02020603050405020304" pitchFamily="18" charset="0"/>
              </a:rPr>
              <a:t>Obesrvations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These elders cannot be “earthly kings” because they are in heaven surrounding the throne of God and these are victor’s crowns not crowns signifying authority, rule, or the right to reign.</a:t>
            </a:r>
          </a:p>
          <a:p>
            <a:pPr marL="0" indent="0">
              <a:buNone/>
            </a:pPr>
            <a:r>
              <a:rPr lang="en-US" sz="5400" dirty="0">
                <a:latin typeface="Times New Roman" panose="02020603050405020304" pitchFamily="18" charset="0"/>
                <a:cs typeface="Times New Roman" panose="02020603050405020304" pitchFamily="18" charset="0"/>
              </a:rPr>
              <a:t>God did, at times, use earthly kings to accomplish His will, see Pharoah and Joseph (</a:t>
            </a:r>
            <a:r>
              <a:rPr lang="en-US" sz="5400" b="1" dirty="0">
                <a:solidFill>
                  <a:srgbClr val="C00000"/>
                </a:solidFill>
                <a:latin typeface="Times New Roman" panose="02020603050405020304" pitchFamily="18" charset="0"/>
                <a:cs typeface="Times New Roman" panose="02020603050405020304" pitchFamily="18" charset="0"/>
              </a:rPr>
              <a:t>Genesis 40</a:t>
            </a:r>
            <a:r>
              <a:rPr lang="en-US" sz="5400" dirty="0">
                <a:latin typeface="Times New Roman" panose="02020603050405020304" pitchFamily="18" charset="0"/>
                <a:cs typeface="Times New Roman" panose="02020603050405020304" pitchFamily="18" charset="0"/>
              </a:rPr>
              <a:t>), Nebuchadnezzar and Cyrus (</a:t>
            </a:r>
            <a:r>
              <a:rPr lang="en-US" sz="5400" b="1" dirty="0">
                <a:solidFill>
                  <a:srgbClr val="C00000"/>
                </a:solidFill>
                <a:latin typeface="Times New Roman" panose="02020603050405020304" pitchFamily="18" charset="0"/>
                <a:cs typeface="Times New Roman" panose="02020603050405020304" pitchFamily="18" charset="0"/>
              </a:rPr>
              <a:t>II Chronicles 36</a:t>
            </a:r>
            <a:r>
              <a:rPr lang="en-US" sz="5400" dirty="0">
                <a:latin typeface="Times New Roman" panose="02020603050405020304" pitchFamily="18" charset="0"/>
                <a:cs typeface="Times New Roman" panose="02020603050405020304" pitchFamily="18" charset="0"/>
              </a:rPr>
              <a:t> &amp; </a:t>
            </a:r>
            <a:r>
              <a:rPr lang="en-US" sz="5400" b="1" dirty="0">
                <a:solidFill>
                  <a:srgbClr val="C00000"/>
                </a:solidFill>
                <a:latin typeface="Times New Roman" panose="02020603050405020304" pitchFamily="18" charset="0"/>
                <a:cs typeface="Times New Roman" panose="02020603050405020304" pitchFamily="18" charset="0"/>
              </a:rPr>
              <a:t>Ezra 1</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He even used Rome, the emperor of Rome and the Roman army to “</a:t>
            </a:r>
            <a:r>
              <a:rPr lang="en-US" sz="5400" dirty="0">
                <a:solidFill>
                  <a:srgbClr val="C00000"/>
                </a:solidFill>
                <a:latin typeface="Times New Roman" panose="02020603050405020304" pitchFamily="18" charset="0"/>
                <a:cs typeface="Times New Roman" panose="02020603050405020304" pitchFamily="18" charset="0"/>
              </a:rPr>
              <a:t>utterly destroy</a:t>
            </a:r>
            <a:r>
              <a:rPr lang="en-US" sz="5400" dirty="0">
                <a:latin typeface="Times New Roman" panose="02020603050405020304" pitchFamily="18" charset="0"/>
                <a:cs typeface="Times New Roman" panose="02020603050405020304" pitchFamily="18" charset="0"/>
              </a:rPr>
              <a:t>” Jerusalem, the temple and the Jewish establishment.</a:t>
            </a:r>
          </a:p>
          <a:p>
            <a:pPr marL="0" indent="0">
              <a:buNone/>
            </a:pPr>
            <a:r>
              <a:rPr lang="en-US" sz="5400" dirty="0">
                <a:latin typeface="Times New Roman" panose="02020603050405020304" pitchFamily="18" charset="0"/>
                <a:cs typeface="Times New Roman" panose="02020603050405020304" pitchFamily="18" charset="0"/>
              </a:rPr>
              <a:t>However, God NEVER indicated that those kings were the recipient of eternal life and therefore that they occupied thrones in His presence.</a:t>
            </a:r>
          </a:p>
        </p:txBody>
      </p:sp>
    </p:spTree>
    <p:extLst>
      <p:ext uri="{BB962C8B-B14F-4D97-AF65-F5344CB8AC3E}">
        <p14:creationId xmlns:p14="http://schemas.microsoft.com/office/powerpoint/2010/main" val="698627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0703-CB0C-4080-C2A4-A1DB4DF90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9324B-509F-160C-925B-32B1F56E4BE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What do I </a:t>
            </a:r>
            <a:r>
              <a:rPr lang="en-US" dirty="0">
                <a:solidFill>
                  <a:srgbClr val="FFFF00"/>
                </a:solidFill>
                <a:highlight>
                  <a:srgbClr val="C00000"/>
                </a:highlight>
                <a:latin typeface="Times New Roman" panose="02020603050405020304" pitchFamily="18" charset="0"/>
                <a:cs typeface="Times New Roman" panose="02020603050405020304" pitchFamily="18" charset="0"/>
              </a:rPr>
              <a:t>THINK</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034CDA70-BCD4-7B04-7DEC-C1394DDF13E4}"/>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I can see the argument presented by all the men listed above but none of these truly satisfy me.</a:t>
            </a:r>
          </a:p>
          <a:p>
            <a:pPr marL="0" indent="0">
              <a:buNone/>
            </a:pPr>
            <a:r>
              <a:rPr lang="en-US" sz="5400" dirty="0">
                <a:latin typeface="Times New Roman" panose="02020603050405020304" pitchFamily="18" charset="0"/>
                <a:cs typeface="Times New Roman" panose="02020603050405020304" pitchFamily="18" charset="0"/>
              </a:rPr>
              <a:t>I want to tend toward the position presented by Ogden because he is so good with his interpretation of Revelation, but I see not true way to see these elders as representing the division established by David concerning the priests.</a:t>
            </a:r>
          </a:p>
          <a:p>
            <a:pPr marL="0" indent="0">
              <a:buNone/>
            </a:pPr>
            <a:r>
              <a:rPr lang="en-US" sz="5400" dirty="0">
                <a:latin typeface="Times New Roman" panose="02020603050405020304" pitchFamily="18" charset="0"/>
                <a:cs typeface="Times New Roman" panose="02020603050405020304" pitchFamily="18" charset="0"/>
              </a:rPr>
              <a:t>I can see the arguments presented by Coffman, Hailey, Wallace, Roper, or McGuiggan: all have their strong points, however I have some problem(s) with them all, including.</a:t>
            </a:r>
          </a:p>
          <a:p>
            <a:pPr marL="0" indent="0">
              <a:buNone/>
            </a:pPr>
            <a:r>
              <a:rPr lang="en-US" sz="5400" dirty="0">
                <a:latin typeface="Times New Roman" panose="02020603050405020304" pitchFamily="18" charset="0"/>
                <a:cs typeface="Times New Roman" panose="02020603050405020304" pitchFamily="18" charset="0"/>
              </a:rPr>
              <a:t>In the end, the position I have the least problems with is that these twenty-four elders are simply representing the saved – particularly of the Old Testament since this is an Old Testament throne scene – the victors who have overcome.</a:t>
            </a:r>
          </a:p>
        </p:txBody>
      </p:sp>
    </p:spTree>
    <p:extLst>
      <p:ext uri="{BB962C8B-B14F-4D97-AF65-F5344CB8AC3E}">
        <p14:creationId xmlns:p14="http://schemas.microsoft.com/office/powerpoint/2010/main" val="3763812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Who are they?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5400" dirty="0">
                <a:latin typeface="Times New Roman" panose="02020603050405020304" pitchFamily="18" charset="0"/>
                <a:cs typeface="Times New Roman" panose="02020603050405020304" pitchFamily="18" charset="0"/>
              </a:rPr>
              <a:t>Whoever they are and whoever or whatever they represent, they are not exercising authority as a king – they are victors wearing victor’s crowns – and they are subject to the “</a:t>
            </a:r>
            <a:r>
              <a:rPr lang="en-US" sz="5400" dirty="0">
                <a:solidFill>
                  <a:srgbClr val="C00000"/>
                </a:solidFill>
                <a:latin typeface="Times New Roman" panose="02020603050405020304" pitchFamily="18" charset="0"/>
                <a:cs typeface="Times New Roman" panose="02020603050405020304" pitchFamily="18" charset="0"/>
              </a:rPr>
              <a:t>One sitting on the throne</a:t>
            </a:r>
            <a:r>
              <a:rPr lang="en-US" sz="5400" dirty="0">
                <a:latin typeface="Times New Roman" panose="02020603050405020304" pitchFamily="18" charset="0"/>
                <a:cs typeface="Times New Roman" panose="02020603050405020304" pitchFamily="18" charset="0"/>
              </a:rPr>
              <a:t>” in </a:t>
            </a:r>
            <a:r>
              <a:rPr lang="en-US" sz="5400" b="1" dirty="0">
                <a:solidFill>
                  <a:srgbClr val="C00000"/>
                </a:solidFill>
                <a:latin typeface="Times New Roman" panose="02020603050405020304" pitchFamily="18" charset="0"/>
                <a:cs typeface="Times New Roman" panose="02020603050405020304" pitchFamily="18" charset="0"/>
              </a:rPr>
              <a:t>Revelation 4:2</a:t>
            </a:r>
            <a:r>
              <a:rPr lang="en-US" sz="5400" dirty="0">
                <a:latin typeface="Times New Roman" panose="02020603050405020304" pitchFamily="18" charset="0"/>
                <a:cs typeface="Times New Roman" panose="02020603050405020304" pitchFamily="18" charset="0"/>
              </a:rPr>
              <a:t> and that is the most important point to be taken from this passage: GOD IS SUPREME, HE IS OVER ALL.</a:t>
            </a:r>
          </a:p>
        </p:txBody>
      </p:sp>
    </p:spTree>
    <p:extLst>
      <p:ext uri="{BB962C8B-B14F-4D97-AF65-F5344CB8AC3E}">
        <p14:creationId xmlns:p14="http://schemas.microsoft.com/office/powerpoint/2010/main" val="815115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4:5 &amp; 6</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Four things of note stand out in </a:t>
            </a:r>
            <a:r>
              <a:rPr lang="en-US" sz="5400" dirty="0">
                <a:solidFill>
                  <a:srgbClr val="C00000"/>
                </a:solidFill>
                <a:latin typeface="Times New Roman" panose="02020603050405020304" pitchFamily="18" charset="0"/>
                <a:cs typeface="Times New Roman" panose="02020603050405020304" pitchFamily="18" charset="0"/>
              </a:rPr>
              <a:t>verses 4 &amp; 6</a:t>
            </a:r>
            <a:r>
              <a:rPr lang="en-US" sz="5400" dirty="0">
                <a:latin typeface="Times New Roman" panose="02020603050405020304" pitchFamily="18" charset="0"/>
                <a:cs typeface="Times New Roman" panose="02020603050405020304" pitchFamily="18" charset="0"/>
              </a:rPr>
              <a:t>:</a:t>
            </a:r>
          </a:p>
          <a:p>
            <a:pPr marL="914400" indent="-914400">
              <a:buFont typeface="+mj-lt"/>
              <a:buAutoNum type="arabicParenR"/>
            </a:pPr>
            <a:r>
              <a:rPr lang="en-US" sz="5400" dirty="0">
                <a:solidFill>
                  <a:srgbClr val="C00000"/>
                </a:solidFill>
                <a:latin typeface="Times New Roman" panose="02020603050405020304" pitchFamily="18" charset="0"/>
                <a:cs typeface="Times New Roman" panose="02020603050405020304" pitchFamily="18" charset="0"/>
              </a:rPr>
              <a:t>lightening and sounds and thunder</a:t>
            </a:r>
            <a:r>
              <a:rPr lang="en-US" sz="5400" dirty="0">
                <a:latin typeface="Times New Roman" panose="02020603050405020304" pitchFamily="18" charset="0"/>
                <a:cs typeface="Times New Roman" panose="02020603050405020304" pitchFamily="18" charset="0"/>
              </a:rPr>
              <a:t>;</a:t>
            </a:r>
          </a:p>
          <a:p>
            <a:pPr marL="914400" indent="-914400">
              <a:buFont typeface="+mj-lt"/>
              <a:buAutoNum type="arabicParenR"/>
            </a:pPr>
            <a:r>
              <a:rPr lang="en-US" sz="5400" dirty="0">
                <a:solidFill>
                  <a:srgbClr val="C00000"/>
                </a:solidFill>
                <a:latin typeface="Times New Roman" panose="02020603050405020304" pitchFamily="18" charset="0"/>
                <a:cs typeface="Times New Roman" panose="02020603050405020304" pitchFamily="18" charset="0"/>
              </a:rPr>
              <a:t>seven lamps of fire</a:t>
            </a:r>
            <a:r>
              <a:rPr lang="en-US" sz="5400" dirty="0">
                <a:latin typeface="Times New Roman" panose="02020603050405020304" pitchFamily="18" charset="0"/>
                <a:cs typeface="Times New Roman" panose="02020603050405020304" pitchFamily="18" charset="0"/>
              </a:rPr>
              <a:t>;</a:t>
            </a:r>
          </a:p>
          <a:p>
            <a:pPr marL="914400" indent="-914400">
              <a:buFont typeface="+mj-lt"/>
              <a:buAutoNum type="arabicParenR"/>
            </a:pPr>
            <a:r>
              <a:rPr lang="en-US" sz="5400" dirty="0">
                <a:solidFill>
                  <a:srgbClr val="C00000"/>
                </a:solidFill>
                <a:latin typeface="Times New Roman" panose="02020603050405020304" pitchFamily="18" charset="0"/>
                <a:cs typeface="Times New Roman" panose="02020603050405020304" pitchFamily="18" charset="0"/>
              </a:rPr>
              <a:t>a sea of glass like crystal</a:t>
            </a:r>
            <a:r>
              <a:rPr lang="en-US" sz="5400" dirty="0">
                <a:latin typeface="Times New Roman" panose="02020603050405020304" pitchFamily="18" charset="0"/>
                <a:cs typeface="Times New Roman" panose="02020603050405020304" pitchFamily="18" charset="0"/>
              </a:rPr>
              <a:t>;</a:t>
            </a:r>
          </a:p>
          <a:p>
            <a:pPr marL="914400" indent="-914400">
              <a:buFont typeface="+mj-lt"/>
              <a:buAutoNum type="arabicParenR"/>
            </a:pPr>
            <a:r>
              <a:rPr lang="en-US" sz="5400" dirty="0">
                <a:solidFill>
                  <a:srgbClr val="C00000"/>
                </a:solidFill>
                <a:latin typeface="Times New Roman" panose="02020603050405020304" pitchFamily="18" charset="0"/>
                <a:cs typeface="Times New Roman" panose="02020603050405020304" pitchFamily="18" charset="0"/>
              </a:rPr>
              <a:t>four living creatures</a:t>
            </a:r>
            <a:r>
              <a:rPr lang="en-US" sz="5400" dirty="0">
                <a:latin typeface="Times New Roman" panose="02020603050405020304" pitchFamily="18" charset="0"/>
                <a:cs typeface="Times New Roman" panose="02020603050405020304" pitchFamily="18" charset="0"/>
              </a:rPr>
              <a:t>.</a:t>
            </a:r>
          </a:p>
          <a:p>
            <a:pPr marL="914400" indent="-914400">
              <a:buFont typeface="+mj-lt"/>
              <a:buAutoNum type="arabicParenR"/>
            </a:pP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808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Lightning, Sounds, Thunder</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These symbolize the power, might, majesty, energy, justice and wrath of God all rolled up in one phrase.</a:t>
            </a:r>
          </a:p>
          <a:p>
            <a:pPr marL="0" indent="0">
              <a:buNone/>
            </a:pPr>
            <a:r>
              <a:rPr lang="en-US" sz="5400" dirty="0">
                <a:latin typeface="Times New Roman" panose="02020603050405020304" pitchFamily="18" charset="0"/>
                <a:cs typeface="Times New Roman" panose="02020603050405020304" pitchFamily="18" charset="0"/>
              </a:rPr>
              <a:t>Significantly this depicts a storm is brewing.</a:t>
            </a:r>
          </a:p>
          <a:p>
            <a:pPr marL="0" indent="0">
              <a:buNone/>
            </a:pPr>
            <a:r>
              <a:rPr lang="en-US" sz="5400" dirty="0">
                <a:latin typeface="Times New Roman" panose="02020603050405020304" pitchFamily="18" charset="0"/>
                <a:cs typeface="Times New Roman" panose="02020603050405020304" pitchFamily="18" charset="0"/>
              </a:rPr>
              <a:t>Throughout the Bible thunder and lightning frequently portray God’s presence, </a:t>
            </a:r>
            <a:r>
              <a:rPr lang="en-US" sz="5400" b="1" dirty="0">
                <a:solidFill>
                  <a:srgbClr val="C00000"/>
                </a:solidFill>
                <a:latin typeface="Times New Roman" panose="02020603050405020304" pitchFamily="18" charset="0"/>
                <a:cs typeface="Times New Roman" panose="02020603050405020304" pitchFamily="18" charset="0"/>
              </a:rPr>
              <a:t>Exodus 19:16; 20:18</a:t>
            </a:r>
            <a:r>
              <a:rPr lang="en-US" sz="5400" dirty="0">
                <a:latin typeface="Times New Roman" panose="02020603050405020304" pitchFamily="18" charset="0"/>
                <a:cs typeface="Times New Roman" panose="02020603050405020304" pitchFamily="18" charset="0"/>
              </a:rPr>
              <a:t>, etc.</a:t>
            </a:r>
          </a:p>
          <a:p>
            <a:pPr marL="0" indent="0">
              <a:buNone/>
            </a:pPr>
            <a:r>
              <a:rPr lang="en-US" sz="5400" dirty="0">
                <a:latin typeface="Times New Roman" panose="02020603050405020304" pitchFamily="18" charset="0"/>
                <a:cs typeface="Times New Roman" panose="02020603050405020304" pitchFamily="18" charset="0"/>
              </a:rPr>
              <a:t>Frequently this presence indicates coming judgement and, to those who have disobeyed or ignored Him, the wrath to come.</a:t>
            </a:r>
          </a:p>
          <a:p>
            <a:pPr marL="0" indent="0">
              <a:buNone/>
            </a:pPr>
            <a:r>
              <a:rPr lang="en-US" sz="5400" dirty="0">
                <a:latin typeface="Times New Roman" panose="02020603050405020304" pitchFamily="18" charset="0"/>
                <a:cs typeface="Times New Roman" panose="02020603050405020304" pitchFamily="18" charset="0"/>
              </a:rPr>
              <a:t>Sounds is reminiscence of Mt. Sinai, </a:t>
            </a:r>
            <a:r>
              <a:rPr lang="en-US" sz="5400" b="1" dirty="0">
                <a:solidFill>
                  <a:srgbClr val="C00000"/>
                </a:solidFill>
                <a:latin typeface="Times New Roman" panose="02020603050405020304" pitchFamily="18" charset="0"/>
                <a:cs typeface="Times New Roman" panose="02020603050405020304" pitchFamily="18" charset="0"/>
              </a:rPr>
              <a:t>Exodus 19:18 &amp; 19</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Now Mount Sinai was all in smoke because the LORD descended upon it in fire; and its smoke ascended like the smoke of a furnace, and the whole mountain quaked violently. When the sound of the trumpet grew louder and louder, Moses spoke and God answered him with thunder.</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0086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Seven Lamps of Fire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John sees, “</a:t>
            </a:r>
            <a:r>
              <a:rPr lang="en-US" sz="5400" dirty="0">
                <a:solidFill>
                  <a:srgbClr val="C00000"/>
                </a:solidFill>
                <a:latin typeface="Times New Roman" panose="02020603050405020304" pitchFamily="18" charset="0"/>
                <a:cs typeface="Times New Roman" panose="02020603050405020304" pitchFamily="18" charset="0"/>
              </a:rPr>
              <a:t>seven lamps of fire burning before the throne</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do not have to wonder what these </a:t>
            </a:r>
            <a:r>
              <a:rPr lang="en-US" sz="5400" dirty="0">
                <a:solidFill>
                  <a:srgbClr val="C00000"/>
                </a:solidFill>
                <a:latin typeface="Times New Roman" panose="02020603050405020304" pitchFamily="18" charset="0"/>
                <a:cs typeface="Times New Roman" panose="02020603050405020304" pitchFamily="18" charset="0"/>
              </a:rPr>
              <a:t>seven lamps of fire</a:t>
            </a:r>
            <a:r>
              <a:rPr lang="en-US" sz="5400" dirty="0">
                <a:latin typeface="Times New Roman" panose="02020603050405020304" pitchFamily="18" charset="0"/>
                <a:cs typeface="Times New Roman" panose="02020603050405020304" pitchFamily="18" charset="0"/>
              </a:rPr>
              <a:t> are because we are told, they are “</a:t>
            </a:r>
            <a:r>
              <a:rPr lang="en-US" sz="5400" dirty="0">
                <a:solidFill>
                  <a:srgbClr val="C00000"/>
                </a:solidFill>
                <a:latin typeface="Times New Roman" panose="02020603050405020304" pitchFamily="18" charset="0"/>
                <a:cs typeface="Times New Roman" panose="02020603050405020304" pitchFamily="18" charset="0"/>
              </a:rPr>
              <a:t>the seven Spirits of God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is, just as it was in </a:t>
            </a:r>
            <a:r>
              <a:rPr lang="en-US" sz="5400" b="1" dirty="0">
                <a:solidFill>
                  <a:srgbClr val="C00000"/>
                </a:solidFill>
                <a:latin typeface="Times New Roman" panose="02020603050405020304" pitchFamily="18" charset="0"/>
                <a:cs typeface="Times New Roman" panose="02020603050405020304" pitchFamily="18" charset="0"/>
              </a:rPr>
              <a:t>Revelation 1:4 &amp; 3:1</a:t>
            </a:r>
            <a:r>
              <a:rPr lang="en-US" sz="5400" dirty="0">
                <a:latin typeface="Times New Roman" panose="02020603050405020304" pitchFamily="18" charset="0"/>
                <a:cs typeface="Times New Roman" panose="02020603050405020304" pitchFamily="18" charset="0"/>
              </a:rPr>
              <a:t>, the Holy Spirit.</a:t>
            </a:r>
          </a:p>
          <a:p>
            <a:pPr marL="0" indent="0">
              <a:buNone/>
            </a:pPr>
            <a:r>
              <a:rPr lang="en-US" sz="5400" dirty="0">
                <a:latin typeface="Times New Roman" panose="02020603050405020304" pitchFamily="18" charset="0"/>
                <a:cs typeface="Times New Roman" panose="02020603050405020304" pitchFamily="18" charset="0"/>
              </a:rPr>
              <a:t>Seven is the number of completeness or wholeness.</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Revelation 5:6</a:t>
            </a:r>
            <a:r>
              <a:rPr lang="en-US" sz="5400" dirty="0">
                <a:latin typeface="Times New Roman" panose="02020603050405020304" pitchFamily="18" charset="0"/>
                <a:cs typeface="Times New Roman" panose="02020603050405020304" pitchFamily="18" charset="0"/>
              </a:rPr>
              <a:t> the Lamb is said to have “</a:t>
            </a:r>
            <a:r>
              <a:rPr lang="en-US" sz="5400" dirty="0">
                <a:solidFill>
                  <a:srgbClr val="C00000"/>
                </a:solidFill>
                <a:latin typeface="Times New Roman" panose="02020603050405020304" pitchFamily="18" charset="0"/>
                <a:cs typeface="Times New Roman" panose="02020603050405020304" pitchFamily="18" charset="0"/>
              </a:rPr>
              <a:t>seven horns and seven eyes, which are the seven Spirits of God, sent out into all the earth.</a:t>
            </a:r>
            <a:r>
              <a:rPr lang="en-US" sz="5400" dirty="0">
                <a:latin typeface="Times New Roman" panose="02020603050405020304" pitchFamily="18" charset="0"/>
                <a:cs typeface="Times New Roman" panose="02020603050405020304" pitchFamily="18" charset="0"/>
              </a:rPr>
              <a:t>”</a:t>
            </a:r>
          </a:p>
          <a:p>
            <a:pPr marL="0" indent="0">
              <a:buNone/>
            </a:pP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020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LIGHT!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Here we see a perfect example of commentators getting too booged down in unspecified details: there is somewhat of a great debate over the word translated “lamp” by the NASB.</a:t>
            </a:r>
          </a:p>
          <a:p>
            <a:pPr marL="0" indent="0">
              <a:buNone/>
            </a:pPr>
            <a:r>
              <a:rPr lang="en-US" sz="5400" dirty="0">
                <a:latin typeface="Times New Roman" panose="02020603050405020304" pitchFamily="18" charset="0"/>
                <a:cs typeface="Times New Roman" panose="02020603050405020304" pitchFamily="18" charset="0"/>
              </a:rPr>
              <a:t>Should it be lamp or torch, see </a:t>
            </a:r>
            <a:r>
              <a:rPr lang="en-US" sz="5400" b="1" dirty="0">
                <a:solidFill>
                  <a:srgbClr val="C00000"/>
                </a:solidFill>
                <a:latin typeface="Times New Roman" panose="02020603050405020304" pitchFamily="18" charset="0"/>
                <a:cs typeface="Times New Roman" panose="02020603050405020304" pitchFamily="18" charset="0"/>
              </a:rPr>
              <a:t>John 18:3</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fact is, it really makes no difference.</a:t>
            </a:r>
          </a:p>
          <a:p>
            <a:pPr marL="0" indent="0">
              <a:buNone/>
            </a:pPr>
            <a:r>
              <a:rPr lang="en-US" sz="5400" dirty="0">
                <a:latin typeface="Times New Roman" panose="02020603050405020304" pitchFamily="18" charset="0"/>
                <a:cs typeface="Times New Roman" panose="02020603050405020304" pitchFamily="18" charset="0"/>
              </a:rPr>
              <a:t>The original word is the word from which we get our English word “lamp” but the fact is whether it is translated lamp or torch is not the question: the emphasis is on the idea that the word designates a device – a lamp or a torch – that produces and provides light.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Ephesians 5:13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But all things become visible when they are exposed by the light, for everything that becomes visible is light.</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Corinthians 2:10</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For to us God revealed them through the Spirit; for the Spirit searches all things, even the depths of God.</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17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The Great I AM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This vision is of God, the Almighty: I AM, showing His magnificence to man using visions and signs so that man can begin to comprehend His magnificence, His wonder, His glory, His brilliance, His power.</a:t>
            </a:r>
          </a:p>
          <a:p>
            <a:pPr marL="0" indent="0">
              <a:buNone/>
            </a:pPr>
            <a:r>
              <a:rPr lang="en-US" sz="5400" dirty="0">
                <a:latin typeface="Times New Roman" panose="02020603050405020304" pitchFamily="18" charset="0"/>
                <a:cs typeface="Times New Roman" panose="02020603050405020304" pitchFamily="18" charset="0"/>
              </a:rPr>
              <a:t>God is the center and the focus of the vision: everything else is there to magnify and emphasize His splendor.</a:t>
            </a:r>
          </a:p>
        </p:txBody>
      </p:sp>
    </p:spTree>
    <p:extLst>
      <p:ext uri="{BB962C8B-B14F-4D97-AF65-F5344CB8AC3E}">
        <p14:creationId xmlns:p14="http://schemas.microsoft.com/office/powerpoint/2010/main" val="2142828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ONE GOD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point is, and what is being said here in </a:t>
            </a:r>
            <a:r>
              <a:rPr lang="en-US" sz="5400" b="1" dirty="0">
                <a:solidFill>
                  <a:srgbClr val="C00000"/>
                </a:solidFill>
                <a:latin typeface="Times New Roman" panose="02020603050405020304" pitchFamily="18" charset="0"/>
                <a:cs typeface="Times New Roman" panose="02020603050405020304" pitchFamily="18" charset="0"/>
              </a:rPr>
              <a:t>Revelation 4:5</a:t>
            </a:r>
            <a:r>
              <a:rPr lang="en-US" sz="5400" dirty="0">
                <a:latin typeface="Times New Roman" panose="02020603050405020304" pitchFamily="18" charset="0"/>
                <a:cs typeface="Times New Roman" panose="02020603050405020304" pitchFamily="18" charset="0"/>
              </a:rPr>
              <a:t>, as far as Jim Reynolds is concerned, is that God is present (</a:t>
            </a:r>
            <a:r>
              <a:rPr lang="en-US" sz="5400" dirty="0">
                <a:solidFill>
                  <a:srgbClr val="C00000"/>
                </a:solidFill>
                <a:latin typeface="Times New Roman" panose="02020603050405020304" pitchFamily="18" charset="0"/>
                <a:cs typeface="Times New Roman" panose="02020603050405020304" pitchFamily="18" charset="0"/>
              </a:rPr>
              <a:t>flashes of lightning and sounds and peals of thunder</a:t>
            </a:r>
            <a:r>
              <a:rPr lang="en-US" sz="5400" dirty="0">
                <a:latin typeface="Times New Roman" panose="02020603050405020304" pitchFamily="18" charset="0"/>
                <a:cs typeface="Times New Roman" panose="02020603050405020304" pitchFamily="18" charset="0"/>
              </a:rPr>
              <a:t>) and through the Holy Spirit (</a:t>
            </a:r>
            <a:r>
              <a:rPr lang="en-US" sz="5400" dirty="0">
                <a:solidFill>
                  <a:srgbClr val="C00000"/>
                </a:solidFill>
                <a:latin typeface="Times New Roman" panose="02020603050405020304" pitchFamily="18" charset="0"/>
                <a:cs typeface="Times New Roman" panose="02020603050405020304" pitchFamily="18" charset="0"/>
              </a:rPr>
              <a:t>seven lamps burning before the throne, which are the seven Spirits of God</a:t>
            </a:r>
            <a:r>
              <a:rPr lang="en-US" sz="5400" dirty="0">
                <a:latin typeface="Times New Roman" panose="02020603050405020304" pitchFamily="18" charset="0"/>
                <a:cs typeface="Times New Roman" panose="02020603050405020304" pitchFamily="18" charset="0"/>
              </a:rPr>
              <a:t>) everything is illuminated and therefore all things are seen and laid open to Him: there is NOTHING the Holy Spirit does not see or know and what the Holy Spirit sees and knows the Father and the Son (Lamb) see and know because, “</a:t>
            </a:r>
            <a:r>
              <a:rPr lang="en-US" sz="5400" dirty="0">
                <a:solidFill>
                  <a:srgbClr val="C00000"/>
                </a:solidFill>
                <a:latin typeface="Times New Roman" panose="02020603050405020304" pitchFamily="18" charset="0"/>
                <a:cs typeface="Times New Roman" panose="02020603050405020304" pitchFamily="18" charset="0"/>
              </a:rPr>
              <a:t>HEAR, O ISRAEL! THE LORD OUR GOD IS ONE LORD</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Mark 12:29</a:t>
            </a:r>
            <a:r>
              <a:rPr lang="en-US" sz="5400" dirty="0">
                <a:latin typeface="Times New Roman" panose="02020603050405020304" pitchFamily="18" charset="0"/>
                <a:cs typeface="Times New Roman" panose="02020603050405020304" pitchFamily="18" charset="0"/>
              </a:rPr>
              <a:t> and “</a:t>
            </a:r>
            <a:r>
              <a:rPr lang="en-US" sz="5400" dirty="0">
                <a:solidFill>
                  <a:srgbClr val="C00000"/>
                </a:solidFill>
                <a:latin typeface="Times New Roman" panose="02020603050405020304" pitchFamily="18" charset="0"/>
                <a:cs typeface="Times New Roman" panose="02020603050405020304" pitchFamily="18" charset="0"/>
              </a:rPr>
              <a:t>You believe that God is one. You do well; the demons also believe, and shudder</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James 2:19</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Proverbs 15:3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The eyes of the LORD are in every place, Watching the evil and the good.</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2768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 Sea</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Between John and the throne was a “</a:t>
            </a:r>
            <a:r>
              <a:rPr lang="en-US" sz="5400" dirty="0">
                <a:solidFill>
                  <a:srgbClr val="C00000"/>
                </a:solidFill>
                <a:latin typeface="Times New Roman" panose="02020603050405020304" pitchFamily="18" charset="0"/>
                <a:cs typeface="Times New Roman" panose="02020603050405020304" pitchFamily="18" charset="0"/>
              </a:rPr>
              <a:t>sea of glass like crystal</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Both Ogden and McGuiggan see this sea as a symbolic reference to the Solomon’s brazen sea – </a:t>
            </a:r>
            <a:r>
              <a:rPr lang="en-US" sz="5400" b="1" dirty="0">
                <a:solidFill>
                  <a:srgbClr val="C00000"/>
                </a:solidFill>
                <a:latin typeface="Times New Roman" panose="02020603050405020304" pitchFamily="18" charset="0"/>
                <a:cs typeface="Times New Roman" panose="02020603050405020304" pitchFamily="18" charset="0"/>
              </a:rPr>
              <a:t>I Kings 7:23</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II Chronicles 4:2</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purpose of Solomon’s “sea” was for the priests to cleanse and purify themselves before entering the temple.</a:t>
            </a:r>
          </a:p>
          <a:p>
            <a:pPr marL="0" indent="0">
              <a:buNone/>
            </a:pPr>
            <a:r>
              <a:rPr lang="en-US" sz="5400" dirty="0">
                <a:latin typeface="Times New Roman" panose="02020603050405020304" pitchFamily="18" charset="0"/>
                <a:cs typeface="Times New Roman" panose="02020603050405020304" pitchFamily="18" charset="0"/>
              </a:rPr>
              <a:t>According to Roper, most glass in the 1</a:t>
            </a:r>
            <a:r>
              <a:rPr lang="en-US" sz="5400" baseline="30000" dirty="0">
                <a:latin typeface="Times New Roman" panose="02020603050405020304" pitchFamily="18" charset="0"/>
                <a:cs typeface="Times New Roman" panose="02020603050405020304" pitchFamily="18" charset="0"/>
              </a:rPr>
              <a:t>st</a:t>
            </a:r>
            <a:r>
              <a:rPr lang="en-US" sz="5400" dirty="0">
                <a:latin typeface="Times New Roman" panose="02020603050405020304" pitchFamily="18" charset="0"/>
                <a:cs typeface="Times New Roman" panose="02020603050405020304" pitchFamily="18" charset="0"/>
              </a:rPr>
              <a:t> century was “dark and opaque” rather than “crystal” with carries the idea of the glass being perfectly clear as we know it today.</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Job 28:17</a:t>
            </a:r>
            <a:r>
              <a:rPr lang="en-US" sz="5400" dirty="0">
                <a:latin typeface="Times New Roman" panose="02020603050405020304" pitchFamily="18" charset="0"/>
                <a:cs typeface="Times New Roman" panose="02020603050405020304" pitchFamily="18" charset="0"/>
              </a:rPr>
              <a:t> equates gold and glass as equals, or near equals in value.</a:t>
            </a:r>
          </a:p>
        </p:txBody>
      </p:sp>
    </p:spTree>
    <p:extLst>
      <p:ext uri="{BB962C8B-B14F-4D97-AF65-F5344CB8AC3E}">
        <p14:creationId xmlns:p14="http://schemas.microsoft.com/office/powerpoint/2010/main" val="3587277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28CF-AB53-1CAA-6AC5-612E0B67C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1E89E-C44F-6B3E-0D17-CBD09D771A4C}"/>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Sea in Revelation</a:t>
            </a:r>
          </a:p>
        </p:txBody>
      </p:sp>
      <p:sp>
        <p:nvSpPr>
          <p:cNvPr id="3" name="Content Placeholder 2">
            <a:extLst>
              <a:ext uri="{FF2B5EF4-FFF2-40B4-BE49-F238E27FC236}">
                <a16:creationId xmlns:a16="http://schemas.microsoft.com/office/drawing/2014/main" id="{6CBC3F7D-7366-1A17-7B67-59E3D4E83487}"/>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“Sea” in Revelation always refers to the part of the earth covered by water except here in </a:t>
            </a:r>
            <a:r>
              <a:rPr lang="en-US" sz="5400" b="1" dirty="0">
                <a:solidFill>
                  <a:srgbClr val="C00000"/>
                </a:solidFill>
                <a:latin typeface="Times New Roman" panose="02020603050405020304" pitchFamily="18" charset="0"/>
                <a:cs typeface="Times New Roman" panose="02020603050405020304" pitchFamily="18" charset="0"/>
              </a:rPr>
              <a:t>Revelation 4:6</a:t>
            </a:r>
            <a:r>
              <a:rPr lang="en-US" sz="5400" dirty="0">
                <a:latin typeface="Times New Roman" panose="02020603050405020304" pitchFamily="18" charset="0"/>
                <a:cs typeface="Times New Roman" panose="02020603050405020304" pitchFamily="18" charset="0"/>
              </a:rPr>
              <a:t>, again in </a:t>
            </a:r>
            <a:r>
              <a:rPr lang="en-US" sz="5400" b="1" dirty="0">
                <a:solidFill>
                  <a:srgbClr val="C00000"/>
                </a:solidFill>
                <a:latin typeface="Times New Roman" panose="02020603050405020304" pitchFamily="18" charset="0"/>
                <a:cs typeface="Times New Roman" panose="02020603050405020304" pitchFamily="18" charset="0"/>
              </a:rPr>
              <a:t>Revelation 15:2</a:t>
            </a:r>
            <a:r>
              <a:rPr lang="en-US" sz="5400" dirty="0">
                <a:latin typeface="Times New Roman" panose="02020603050405020304" pitchFamily="18" charset="0"/>
                <a:cs typeface="Times New Roman" panose="02020603050405020304" pitchFamily="18" charset="0"/>
              </a:rPr>
              <a:t>, where it is used in a similar fashion, </a:t>
            </a:r>
            <a:r>
              <a:rPr lang="en-US" sz="5400" dirty="0">
                <a:solidFill>
                  <a:srgbClr val="C00000"/>
                </a:solidFill>
                <a:latin typeface="Times New Roman" panose="02020603050405020304" pitchFamily="18" charset="0"/>
                <a:cs typeface="Times New Roman" panose="02020603050405020304" pitchFamily="18" charset="0"/>
              </a:rPr>
              <a:t>And I saw, as it were, a sea of glass mixed with fire, and those who had come off victorious from the beast and from his image and from the number of his name, standing on the sea of glass, holding harps of God</a:t>
            </a: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and finally in </a:t>
            </a:r>
            <a:r>
              <a:rPr lang="en-US" sz="5400" b="1" dirty="0">
                <a:solidFill>
                  <a:srgbClr val="C00000"/>
                </a:solidFill>
                <a:latin typeface="Times New Roman" panose="02020603050405020304" pitchFamily="18" charset="0"/>
                <a:cs typeface="Times New Roman" panose="02020603050405020304" pitchFamily="18" charset="0"/>
              </a:rPr>
              <a:t>Revelation 21:1</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5852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F9F8-849E-24D1-0B1A-15EDC7389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8837D-74CE-DDDB-277A-EE5A262B8E3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Your Mind’s Eye</a:t>
            </a:r>
          </a:p>
        </p:txBody>
      </p:sp>
      <p:sp>
        <p:nvSpPr>
          <p:cNvPr id="3" name="Content Placeholder 2">
            <a:extLst>
              <a:ext uri="{FF2B5EF4-FFF2-40B4-BE49-F238E27FC236}">
                <a16:creationId xmlns:a16="http://schemas.microsoft.com/office/drawing/2014/main" id="{A8255FBD-068C-1B21-99A2-90CE10B4A1DE}"/>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 think Roper makes a valid point when he says asks his readers to, “</a:t>
            </a:r>
            <a:r>
              <a:rPr lang="en-US" sz="5400" dirty="0">
                <a:solidFill>
                  <a:srgbClr val="0070C0"/>
                </a:solidFill>
                <a:latin typeface="Times New Roman" panose="02020603050405020304" pitchFamily="18" charset="0"/>
                <a:cs typeface="Times New Roman" panose="02020603050405020304" pitchFamily="18" charset="0"/>
              </a:rPr>
              <a:t>Visualize the scene that John saw reflected in the vast shimmering expanse called a “sea.”  Placid lakes can provide an awesome reflection of stately trees, majestic mountains, and a cloud filled sky.  How much more awe-inspiring was the scene that filled John’s senses; twenty-four thrones with their distinguished occupants; four fantastic creatures; seven blazing torches; the stately throne with it dazzling lights, ominous clouds, and flashing lightning – all mirrored in a sea of glass.</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7782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9CA3-C336-4AA9-719B-17D4F5D46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9E92B-8485-3318-ED5C-92E08299386C}"/>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Underwhelming Reflection!</a:t>
            </a:r>
          </a:p>
        </p:txBody>
      </p:sp>
      <p:pic>
        <p:nvPicPr>
          <p:cNvPr id="5" name="Content Placeholder 4" descr="A mountain with snow and trees reflected in water&#10;&#10;AI-generated content may be incorrect.">
            <a:extLst>
              <a:ext uri="{FF2B5EF4-FFF2-40B4-BE49-F238E27FC236}">
                <a16:creationId xmlns:a16="http://schemas.microsoft.com/office/drawing/2014/main" id="{0B8B7A5B-B75B-CE08-5179-2503DB49D2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9214" y="125604"/>
            <a:ext cx="8844723" cy="6633542"/>
          </a:xfrm>
        </p:spPr>
      </p:pic>
    </p:spTree>
    <p:extLst>
      <p:ext uri="{BB962C8B-B14F-4D97-AF65-F5344CB8AC3E}">
        <p14:creationId xmlns:p14="http://schemas.microsoft.com/office/powerpoint/2010/main" val="3169195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5C30-7F13-7944-BDC9-25A4237A8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BE3A8-CE5D-5EF3-7B4F-04287C3105E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Sea of Glass</a:t>
            </a:r>
          </a:p>
        </p:txBody>
      </p:sp>
      <p:sp>
        <p:nvSpPr>
          <p:cNvPr id="3" name="Content Placeholder 2">
            <a:extLst>
              <a:ext uri="{FF2B5EF4-FFF2-40B4-BE49-F238E27FC236}">
                <a16:creationId xmlns:a16="http://schemas.microsoft.com/office/drawing/2014/main" id="{1E9A3DB9-CC5F-A8A4-7927-7C73B8D042DF}"/>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Revelation 15:2</a:t>
            </a:r>
            <a:r>
              <a:rPr lang="en-US" sz="5400" dirty="0">
                <a:latin typeface="Times New Roman" panose="02020603050405020304" pitchFamily="18" charset="0"/>
                <a:cs typeface="Times New Roman" panose="02020603050405020304" pitchFamily="18" charset="0"/>
              </a:rPr>
              <a:t> John will see, “</a:t>
            </a:r>
            <a:r>
              <a:rPr lang="en-US" sz="5400" dirty="0">
                <a:solidFill>
                  <a:srgbClr val="C00000"/>
                </a:solidFill>
                <a:latin typeface="Times New Roman" panose="02020603050405020304" pitchFamily="18" charset="0"/>
                <a:cs typeface="Times New Roman" panose="02020603050405020304" pitchFamily="18" charset="0"/>
              </a:rPr>
              <a:t>a sea of glass mixed with fire, and those who had come off victorious from the beast and from his image and from the number of his name, standing on the sea of glass, holding harps of God.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Revelation 21:1</a:t>
            </a:r>
            <a:r>
              <a:rPr lang="en-US" sz="5400" dirty="0">
                <a:latin typeface="Times New Roman" panose="02020603050405020304" pitchFamily="18" charset="0"/>
                <a:cs typeface="Times New Roman" panose="02020603050405020304" pitchFamily="18" charset="0"/>
              </a:rPr>
              <a:t> we will read, “</a:t>
            </a:r>
            <a:r>
              <a:rPr lang="en-US" sz="5400" dirty="0">
                <a:solidFill>
                  <a:srgbClr val="C00000"/>
                </a:solidFill>
                <a:latin typeface="Times New Roman" panose="02020603050405020304" pitchFamily="18" charset="0"/>
                <a:cs typeface="Times New Roman" panose="02020603050405020304" pitchFamily="18" charset="0"/>
              </a:rPr>
              <a:t>And I saw a new heaven and a new earth; for the first heaven and the first earth passed away, and there is no longer </a:t>
            </a:r>
            <a:r>
              <a:rPr lang="en-US" sz="5400" i="1" dirty="0">
                <a:solidFill>
                  <a:srgbClr val="C00000"/>
                </a:solidFill>
                <a:latin typeface="Times New Roman" panose="02020603050405020304" pitchFamily="18" charset="0"/>
                <a:cs typeface="Times New Roman" panose="02020603050405020304" pitchFamily="18" charset="0"/>
              </a:rPr>
              <a:t>any</a:t>
            </a:r>
            <a:r>
              <a:rPr lang="en-US" sz="5400" dirty="0">
                <a:solidFill>
                  <a:srgbClr val="C00000"/>
                </a:solidFill>
                <a:latin typeface="Times New Roman" panose="02020603050405020304" pitchFamily="18" charset="0"/>
                <a:cs typeface="Times New Roman" panose="02020603050405020304" pitchFamily="18" charset="0"/>
              </a:rPr>
              <a:t> sea.</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Based on these two verses and particularly </a:t>
            </a:r>
            <a:r>
              <a:rPr lang="en-US" sz="5400" b="1" dirty="0">
                <a:solidFill>
                  <a:srgbClr val="C00000"/>
                </a:solidFill>
                <a:latin typeface="Times New Roman" panose="02020603050405020304" pitchFamily="18" charset="0"/>
                <a:cs typeface="Times New Roman" panose="02020603050405020304" pitchFamily="18" charset="0"/>
              </a:rPr>
              <a:t>Revelation 21:1</a:t>
            </a:r>
            <a:r>
              <a:rPr lang="en-US" sz="5400" dirty="0">
                <a:latin typeface="Times New Roman" panose="02020603050405020304" pitchFamily="18" charset="0"/>
                <a:cs typeface="Times New Roman" panose="02020603050405020304" pitchFamily="18" charset="0"/>
              </a:rPr>
              <a:t> I see the sea of glass as being a separation between God – heaven, the spiritual realm – and man in the physical realm.</a:t>
            </a:r>
          </a:p>
          <a:p>
            <a:pPr marL="0" indent="0">
              <a:buNone/>
            </a:pPr>
            <a:r>
              <a:rPr lang="en-US" sz="5400" dirty="0">
                <a:latin typeface="Times New Roman" panose="02020603050405020304" pitchFamily="18" charset="0"/>
                <a:cs typeface="Times New Roman" panose="02020603050405020304" pitchFamily="18" charset="0"/>
              </a:rPr>
              <a:t>This the sea of glass like crystal accomplishes two things: it reflects and adds to the glory and majesty of God and it serves as a separation between the physical and spiritual realms.</a:t>
            </a:r>
          </a:p>
        </p:txBody>
      </p:sp>
    </p:spTree>
    <p:extLst>
      <p:ext uri="{BB962C8B-B14F-4D97-AF65-F5344CB8AC3E}">
        <p14:creationId xmlns:p14="http://schemas.microsoft.com/office/powerpoint/2010/main" val="1905347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C6AA-D0E3-EF8A-30F4-8742C0FAE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70546-A7E3-8782-16EB-6730CD3C0F7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Four Living Creatures</a:t>
            </a:r>
          </a:p>
        </p:txBody>
      </p:sp>
      <p:sp>
        <p:nvSpPr>
          <p:cNvPr id="3" name="Content Placeholder 2">
            <a:extLst>
              <a:ext uri="{FF2B5EF4-FFF2-40B4-BE49-F238E27FC236}">
                <a16:creationId xmlns:a16="http://schemas.microsoft.com/office/drawing/2014/main" id="{EBC70853-2CF5-F46A-A4DD-88E7B7DA3837}"/>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John saw, “in the center and around the throne,” four living creatures.</a:t>
            </a:r>
          </a:p>
          <a:p>
            <a:pPr marL="0" indent="0">
              <a:buNone/>
            </a:pPr>
            <a:r>
              <a:rPr lang="en-US" sz="5400" dirty="0">
                <a:latin typeface="Times New Roman" panose="02020603050405020304" pitchFamily="18" charset="0"/>
                <a:cs typeface="Times New Roman" panose="02020603050405020304" pitchFamily="18" charset="0"/>
              </a:rPr>
              <a:t>“Living creatures” here is one word.</a:t>
            </a:r>
          </a:p>
          <a:p>
            <a:pPr marL="0" indent="0">
              <a:buNone/>
            </a:pPr>
            <a:r>
              <a:rPr lang="en-US" sz="5400" dirty="0">
                <a:latin typeface="Times New Roman" panose="02020603050405020304" pitchFamily="18" charset="0"/>
                <a:cs typeface="Times New Roman" panose="02020603050405020304" pitchFamily="18" charset="0"/>
              </a:rPr>
              <a:t>The KJV has “beasts”, but “creatures” or “animal” is the much better translation as in </a:t>
            </a:r>
            <a:r>
              <a:rPr lang="en-US" sz="5400" b="1" dirty="0">
                <a:solidFill>
                  <a:srgbClr val="C00000"/>
                </a:solidFill>
                <a:latin typeface="Times New Roman" panose="02020603050405020304" pitchFamily="18" charset="0"/>
                <a:cs typeface="Times New Roman" panose="02020603050405020304" pitchFamily="18" charset="0"/>
              </a:rPr>
              <a:t>Hebrews 13:11</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II Peter 2:12</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Jude 1:10</a:t>
            </a:r>
            <a:r>
              <a:rPr lang="en-US" sz="5400" dirty="0">
                <a:latin typeface="Times New Roman" panose="02020603050405020304" pitchFamily="18" charset="0"/>
                <a:cs typeface="Times New Roman" panose="02020603050405020304" pitchFamily="18" charset="0"/>
              </a:rPr>
              <a:t> where this same word is translated “animal.”</a:t>
            </a:r>
          </a:p>
          <a:p>
            <a:pPr marL="0" indent="0">
              <a:buNone/>
            </a:pPr>
            <a:r>
              <a:rPr lang="en-US" sz="5400" dirty="0">
                <a:latin typeface="Times New Roman" panose="02020603050405020304" pitchFamily="18" charset="0"/>
                <a:cs typeface="Times New Roman" panose="02020603050405020304" pitchFamily="18" charset="0"/>
              </a:rPr>
              <a:t>These four living creatures are very similar to those seen by Ezekiel in </a:t>
            </a:r>
            <a:r>
              <a:rPr lang="en-US" sz="5400" b="1" dirty="0">
                <a:solidFill>
                  <a:srgbClr val="C00000"/>
                </a:solidFill>
                <a:latin typeface="Times New Roman" panose="02020603050405020304" pitchFamily="18" charset="0"/>
                <a:cs typeface="Times New Roman" panose="02020603050405020304" pitchFamily="18" charset="0"/>
              </a:rPr>
              <a:t>Ezekiel 1:1 to 28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Again, we see here the problem commentators have of getting bogged down with too many specifics.</a:t>
            </a:r>
          </a:p>
          <a:p>
            <a:pPr marL="0" indent="0">
              <a:buNone/>
            </a:pPr>
            <a:r>
              <a:rPr lang="en-US" sz="5400" dirty="0">
                <a:latin typeface="Times New Roman" panose="02020603050405020304" pitchFamily="18" charset="0"/>
                <a:cs typeface="Times New Roman" panose="02020603050405020304" pitchFamily="18" charset="0"/>
              </a:rPr>
              <a:t>Over time these four creatures have been said to be the “four evangelists” Matthew, Mark, Luke and John; or the symbols for the four divisions of Israel in formation marching through the wilderness; the four principal signs of the zodiac; representative of the untold number of living creatures in God’s creation; or the entire animate creation. </a:t>
            </a:r>
          </a:p>
        </p:txBody>
      </p:sp>
    </p:spTree>
    <p:extLst>
      <p:ext uri="{BB962C8B-B14F-4D97-AF65-F5344CB8AC3E}">
        <p14:creationId xmlns:p14="http://schemas.microsoft.com/office/powerpoint/2010/main" val="1751944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9401A-7505-01D1-70F4-C4451117F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08FA2-2197-AB9E-9BA2-1E7656E65F03}"/>
              </a:ext>
            </a:extLst>
          </p:cNvPr>
          <p:cNvSpPr>
            <a:spLocks noGrp="1"/>
          </p:cNvSpPr>
          <p:nvPr>
            <p:ph type="title"/>
          </p:nvPr>
        </p:nvSpPr>
        <p:spPr>
          <a:xfrm>
            <a:off x="148282" y="74141"/>
            <a:ext cx="1149177" cy="6685005"/>
          </a:xfrm>
        </p:spPr>
        <p:txBody>
          <a:bodyPr vert="vert270">
            <a:normAutofit fontScale="90000"/>
          </a:bodyPr>
          <a:lstStyle/>
          <a:p>
            <a:pPr algn="ctr"/>
            <a:r>
              <a:rPr lang="en-US" dirty="0">
                <a:latin typeface="Times New Roman" panose="02020603050405020304" pitchFamily="18" charset="0"/>
                <a:cs typeface="Times New Roman" panose="02020603050405020304" pitchFamily="18" charset="0"/>
              </a:rPr>
              <a:t>Ezekiel and the Four Creatures</a:t>
            </a:r>
          </a:p>
        </p:txBody>
      </p:sp>
      <p:sp>
        <p:nvSpPr>
          <p:cNvPr id="3" name="Content Placeholder 2">
            <a:extLst>
              <a:ext uri="{FF2B5EF4-FFF2-40B4-BE49-F238E27FC236}">
                <a16:creationId xmlns:a16="http://schemas.microsoft.com/office/drawing/2014/main" id="{F667F4EE-A0D3-1707-4FE7-F0DDE405FA4E}"/>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Ezekiel 1</a:t>
            </a:r>
            <a:r>
              <a:rPr lang="en-US" sz="5400" dirty="0">
                <a:latin typeface="Times New Roman" panose="02020603050405020304" pitchFamily="18" charset="0"/>
                <a:cs typeface="Times New Roman" panose="02020603050405020304" pitchFamily="18" charset="0"/>
              </a:rPr>
              <a:t>, Ezekiel, a priest and therefore of the tribe of Levi, was “</a:t>
            </a:r>
            <a:r>
              <a:rPr lang="en-US" sz="5400" dirty="0">
                <a:solidFill>
                  <a:srgbClr val="C00000"/>
                </a:solidFill>
                <a:latin typeface="Times New Roman" panose="02020603050405020304" pitchFamily="18" charset="0"/>
                <a:cs typeface="Times New Roman" panose="02020603050405020304" pitchFamily="18" charset="0"/>
              </a:rPr>
              <a:t>in the land of the Chaldeans by the river Chebar</a:t>
            </a:r>
            <a:r>
              <a:rPr lang="en-US" sz="5400" dirty="0">
                <a:latin typeface="Times New Roman" panose="02020603050405020304" pitchFamily="18" charset="0"/>
                <a:cs typeface="Times New Roman" panose="02020603050405020304" pitchFamily="18" charset="0"/>
              </a:rPr>
              <a:t>” when, “</a:t>
            </a:r>
            <a:r>
              <a:rPr lang="en-US" sz="5400" dirty="0">
                <a:solidFill>
                  <a:srgbClr val="C00000"/>
                </a:solidFill>
                <a:latin typeface="Times New Roman" panose="02020603050405020304" pitchFamily="18" charset="0"/>
                <a:cs typeface="Times New Roman" panose="02020603050405020304" pitchFamily="18" charset="0"/>
              </a:rPr>
              <a:t>the hand of the LORD came upon him.</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Ezekiel 1:4 to 28</a:t>
            </a:r>
            <a:r>
              <a:rPr lang="en-US" sz="5400" dirty="0">
                <a:latin typeface="Times New Roman" panose="02020603050405020304" pitchFamily="18" charset="0"/>
                <a:cs typeface="Times New Roman" panose="02020603050405020304" pitchFamily="18" charset="0"/>
              </a:rPr>
              <a:t> is a vision of God and His majesty: so majestic, so mighty, so powerful, so awe </a:t>
            </a:r>
            <a:r>
              <a:rPr lang="en-US" sz="5400" dirty="0" err="1">
                <a:latin typeface="Times New Roman" panose="02020603050405020304" pitchFamily="18" charset="0"/>
                <a:cs typeface="Times New Roman" panose="02020603050405020304" pitchFamily="18" charset="0"/>
              </a:rPr>
              <a:t>enspiring</a:t>
            </a:r>
            <a:r>
              <a:rPr lang="en-US" sz="5400" dirty="0">
                <a:latin typeface="Times New Roman" panose="02020603050405020304" pitchFamily="18" charset="0"/>
                <a:cs typeface="Times New Roman" panose="02020603050405020304" pitchFamily="18" charset="0"/>
              </a:rPr>
              <a:t> was this vision that Ezekiel “</a:t>
            </a:r>
            <a:r>
              <a:rPr lang="en-US" sz="5400" dirty="0">
                <a:solidFill>
                  <a:srgbClr val="C00000"/>
                </a:solidFill>
                <a:latin typeface="Times New Roman" panose="02020603050405020304" pitchFamily="18" charset="0"/>
                <a:cs typeface="Times New Roman" panose="02020603050405020304" pitchFamily="18" charset="0"/>
              </a:rPr>
              <a:t>fell on my face</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verse 28</a:t>
            </a:r>
            <a:r>
              <a:rPr lang="en-US" sz="5400" dirty="0">
                <a:latin typeface="Times New Roman" panose="02020603050405020304" pitchFamily="18" charset="0"/>
                <a:cs typeface="Times New Roman" panose="02020603050405020304" pitchFamily="18" charset="0"/>
              </a:rPr>
              <a:t>) when he saw it.</a:t>
            </a:r>
          </a:p>
          <a:p>
            <a:pPr marL="0" indent="0">
              <a:buNone/>
            </a:pPr>
            <a:r>
              <a:rPr lang="en-US" sz="5400" dirty="0">
                <a:latin typeface="Times New Roman" panose="02020603050405020304" pitchFamily="18" charset="0"/>
                <a:cs typeface="Times New Roman" panose="02020603050405020304" pitchFamily="18" charset="0"/>
              </a:rPr>
              <a:t>A large portion of the vision is taken up with a description of “</a:t>
            </a:r>
            <a:r>
              <a:rPr lang="en-US" sz="5400" dirty="0">
                <a:solidFill>
                  <a:srgbClr val="C00000"/>
                </a:solidFill>
                <a:latin typeface="Times New Roman" panose="02020603050405020304" pitchFamily="18" charset="0"/>
                <a:cs typeface="Times New Roman" panose="02020603050405020304" pitchFamily="18" charset="0"/>
              </a:rPr>
              <a:t>four living beings</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verse 5</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Later in </a:t>
            </a:r>
            <a:r>
              <a:rPr lang="en-US" sz="5400" b="1" dirty="0">
                <a:solidFill>
                  <a:srgbClr val="C00000"/>
                </a:solidFill>
                <a:latin typeface="Times New Roman" panose="02020603050405020304" pitchFamily="18" charset="0"/>
                <a:cs typeface="Times New Roman" panose="02020603050405020304" pitchFamily="18" charset="0"/>
              </a:rPr>
              <a:t>Ezekiel 10:1</a:t>
            </a:r>
            <a:r>
              <a:rPr lang="en-US" sz="5400" dirty="0">
                <a:latin typeface="Times New Roman" panose="02020603050405020304" pitchFamily="18" charset="0"/>
                <a:cs typeface="Times New Roman" panose="02020603050405020304" pitchFamily="18" charset="0"/>
              </a:rPr>
              <a:t> these living beings will be identified as cherubim, which is the plural of cherub – “</a:t>
            </a:r>
            <a:r>
              <a:rPr lang="en-US" sz="5400" dirty="0">
                <a:solidFill>
                  <a:srgbClr val="C00000"/>
                </a:solidFill>
                <a:latin typeface="Times New Roman" panose="02020603050405020304" pitchFamily="18" charset="0"/>
                <a:cs typeface="Times New Roman" panose="02020603050405020304" pitchFamily="18" charset="0"/>
              </a:rPr>
              <a:t>Then I looked, and behold, in the expanse that was over the heads of the cherubim something like a sapphire stone, in appearance resembling a throne, appeared above them.</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9857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BFA0-F38A-E1D5-9E8F-11E62CF6E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1B29B-1D6C-02A1-9B3A-36E28FC64C32}"/>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CHERUB</a:t>
            </a:r>
          </a:p>
        </p:txBody>
      </p:sp>
      <p:sp>
        <p:nvSpPr>
          <p:cNvPr id="3" name="Content Placeholder 2">
            <a:extLst>
              <a:ext uri="{FF2B5EF4-FFF2-40B4-BE49-F238E27FC236}">
                <a16:creationId xmlns:a16="http://schemas.microsoft.com/office/drawing/2014/main" id="{4E0CD987-AEEA-840A-C295-FDFA58B022A1}"/>
              </a:ext>
            </a:extLst>
          </p:cNvPr>
          <p:cNvSpPr>
            <a:spLocks noGrp="1"/>
          </p:cNvSpPr>
          <p:nvPr>
            <p:ph idx="1"/>
          </p:nvPr>
        </p:nvSpPr>
        <p:spPr>
          <a:xfrm>
            <a:off x="1524001" y="123568"/>
            <a:ext cx="6524978" cy="6635578"/>
          </a:xfrm>
        </p:spPr>
        <p:txBody>
          <a:bodyPr numCol="1"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What do you think of when I say “cherub”?</a:t>
            </a:r>
          </a:p>
          <a:p>
            <a:pPr marL="0" indent="0">
              <a:buNone/>
            </a:pPr>
            <a:r>
              <a:rPr lang="en-US" sz="5400" dirty="0">
                <a:latin typeface="Times New Roman" panose="02020603050405020304" pitchFamily="18" charset="0"/>
                <a:cs typeface="Times New Roman" panose="02020603050405020304" pitchFamily="18" charset="0"/>
              </a:rPr>
              <a:t>People I spoke with instantly described something like the picture to the right – maybe a little chunkier but basically a sweet, baby shape, often much like cupid.</a:t>
            </a:r>
          </a:p>
          <a:p>
            <a:pPr marL="0" indent="0">
              <a:buNone/>
            </a:pPr>
            <a:r>
              <a:rPr lang="en-US" sz="5400" dirty="0">
                <a:latin typeface="Times New Roman" panose="02020603050405020304" pitchFamily="18" charset="0"/>
                <a:cs typeface="Times New Roman" panose="02020603050405020304" pitchFamily="18" charset="0"/>
              </a:rPr>
              <a:t>At times, they are pictured as guardian angels protecting the innocent human from demons and danger.</a:t>
            </a:r>
          </a:p>
        </p:txBody>
      </p:sp>
      <p:pic>
        <p:nvPicPr>
          <p:cNvPr id="31" name="Picture 30" descr="A close-up of a cupid&#10;&#10;AI-generated content may be incorrect.">
            <a:extLst>
              <a:ext uri="{FF2B5EF4-FFF2-40B4-BE49-F238E27FC236}">
                <a16:creationId xmlns:a16="http://schemas.microsoft.com/office/drawing/2014/main" id="{CD391798-6BDC-4BE6-2360-6770AEB2C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979" y="683964"/>
            <a:ext cx="3850675" cy="5490072"/>
          </a:xfrm>
          <a:prstGeom prst="rect">
            <a:avLst/>
          </a:prstGeom>
        </p:spPr>
      </p:pic>
    </p:spTree>
    <p:extLst>
      <p:ext uri="{BB962C8B-B14F-4D97-AF65-F5344CB8AC3E}">
        <p14:creationId xmlns:p14="http://schemas.microsoft.com/office/powerpoint/2010/main" val="97020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74920-9B8A-F429-5257-5DADAD814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BA927-5B6E-C961-FB6B-4AE2BE143E94}"/>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Don’t be misinformed!</a:t>
            </a:r>
          </a:p>
        </p:txBody>
      </p:sp>
      <p:sp>
        <p:nvSpPr>
          <p:cNvPr id="3" name="Content Placeholder 2">
            <a:extLst>
              <a:ext uri="{FF2B5EF4-FFF2-40B4-BE49-F238E27FC236}">
                <a16:creationId xmlns:a16="http://schemas.microsoft.com/office/drawing/2014/main" id="{063D9E1A-6C10-CCC9-5672-A90E8BDDAD09}"/>
              </a:ext>
            </a:extLst>
          </p:cNvPr>
          <p:cNvSpPr>
            <a:spLocks noGrp="1"/>
          </p:cNvSpPr>
          <p:nvPr>
            <p:ph idx="1"/>
          </p:nvPr>
        </p:nvSpPr>
        <p:spPr>
          <a:xfrm>
            <a:off x="1297459" y="123568"/>
            <a:ext cx="10746259" cy="6635578"/>
          </a:xfrm>
        </p:spPr>
        <p:txBody>
          <a:bodyPr anchor="ctr">
            <a:normAutofit fontScale="55000" lnSpcReduction="20000"/>
          </a:bodyPr>
          <a:lstStyle/>
          <a:p>
            <a:pPr marL="0" indent="0">
              <a:buNone/>
            </a:pPr>
            <a:r>
              <a:rPr lang="en-US" sz="5400" dirty="0">
                <a:latin typeface="Times New Roman" panose="02020603050405020304" pitchFamily="18" charset="0"/>
                <a:cs typeface="Times New Roman" panose="02020603050405020304" pitchFamily="18" charset="0"/>
              </a:rPr>
              <a:t>We need to get that picture out of our heads.</a:t>
            </a:r>
          </a:p>
          <a:p>
            <a:pPr marL="0" indent="0">
              <a:buNone/>
            </a:pPr>
            <a:r>
              <a:rPr lang="en-US" sz="5400" dirty="0">
                <a:latin typeface="Times New Roman" panose="02020603050405020304" pitchFamily="18" charset="0"/>
                <a:cs typeface="Times New Roman" panose="02020603050405020304" pitchFamily="18" charset="0"/>
              </a:rPr>
              <a:t>Cherubim are first mentioned in </a:t>
            </a:r>
            <a:r>
              <a:rPr lang="en-US" sz="5400" b="1" dirty="0">
                <a:solidFill>
                  <a:srgbClr val="C00000"/>
                </a:solidFill>
                <a:latin typeface="Times New Roman" panose="02020603050405020304" pitchFamily="18" charset="0"/>
                <a:cs typeface="Times New Roman" panose="02020603050405020304" pitchFamily="18" charset="0"/>
              </a:rPr>
              <a:t>Genesis 3:24</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So He drove the man out; and at the east of the garden of Eden He stationed the cherubim, and the flaming sword which turned every direction, to guard the way to the tree of life.</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next time cherubim are mentioned is in </a:t>
            </a:r>
            <a:r>
              <a:rPr lang="en-US" sz="5400" b="1" dirty="0">
                <a:solidFill>
                  <a:srgbClr val="C00000"/>
                </a:solidFill>
                <a:latin typeface="Times New Roman" panose="02020603050405020304" pitchFamily="18" charset="0"/>
                <a:cs typeface="Times New Roman" panose="02020603050405020304" pitchFamily="18" charset="0"/>
              </a:rPr>
              <a:t>Exodus 25</a:t>
            </a:r>
            <a:r>
              <a:rPr lang="en-US" sz="5400" dirty="0">
                <a:latin typeface="Times New Roman" panose="02020603050405020304" pitchFamily="18" charset="0"/>
                <a:cs typeface="Times New Roman" panose="02020603050405020304" pitchFamily="18" charset="0"/>
              </a:rPr>
              <a:t> when God is giving instructions concerning the construction of the Arc of the Covenant.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Exodus 25</a:t>
            </a:r>
            <a:r>
              <a:rPr lang="en-US" sz="5400" dirty="0">
                <a:latin typeface="Times New Roman" panose="02020603050405020304" pitchFamily="18" charset="0"/>
                <a:cs typeface="Times New Roman" panose="02020603050405020304" pitchFamily="18" charset="0"/>
              </a:rPr>
              <a:t>, two cherubim are to be constructed above and covering the mercy seat.</a:t>
            </a:r>
          </a:p>
          <a:p>
            <a:pPr marL="0" indent="0">
              <a:buNone/>
            </a:pPr>
            <a:r>
              <a:rPr lang="en-US" sz="5400" dirty="0">
                <a:latin typeface="Times New Roman" panose="02020603050405020304" pitchFamily="18" charset="0"/>
                <a:cs typeface="Times New Roman" panose="02020603050405020304" pitchFamily="18" charset="0"/>
              </a:rPr>
              <a:t>The ten curtains in the tabernacle made “</a:t>
            </a:r>
            <a:r>
              <a:rPr lang="en-US" sz="5400" dirty="0">
                <a:solidFill>
                  <a:srgbClr val="C00000"/>
                </a:solidFill>
                <a:latin typeface="Times New Roman" panose="02020603050405020304" pitchFamily="18" charset="0"/>
                <a:cs typeface="Times New Roman" panose="02020603050405020304" pitchFamily="18" charset="0"/>
              </a:rPr>
              <a:t>of fine twisted linen and blue and purple and scarlet </a:t>
            </a:r>
            <a:r>
              <a:rPr lang="en-US" sz="5400" i="1" dirty="0">
                <a:solidFill>
                  <a:srgbClr val="C00000"/>
                </a:solidFill>
                <a:latin typeface="Times New Roman" panose="02020603050405020304" pitchFamily="18" charset="0"/>
                <a:cs typeface="Times New Roman" panose="02020603050405020304" pitchFamily="18" charset="0"/>
              </a:rPr>
              <a:t>material</a:t>
            </a:r>
            <a:r>
              <a:rPr lang="en-US" sz="5400" dirty="0">
                <a:latin typeface="Times New Roman" panose="02020603050405020304" pitchFamily="18" charset="0"/>
                <a:cs typeface="Times New Roman" panose="02020603050405020304" pitchFamily="18" charset="0"/>
              </a:rPr>
              <a:t>,” each were to be made with </a:t>
            </a:r>
            <a:r>
              <a:rPr lang="en-US" sz="5400" dirty="0" err="1">
                <a:latin typeface="Times New Roman" panose="02020603050405020304" pitchFamily="18" charset="0"/>
                <a:cs typeface="Times New Roman" panose="02020603050405020304" pitchFamily="18" charset="0"/>
              </a:rPr>
              <a:t>cheribim</a:t>
            </a:r>
            <a:r>
              <a:rPr lang="en-US" sz="5400" dirty="0">
                <a:latin typeface="Times New Roman" panose="02020603050405020304" pitchFamily="18" charset="0"/>
                <a:cs typeface="Times New Roman" panose="02020603050405020304" pitchFamily="18" charset="0"/>
              </a:rPr>
              <a:t> – </a:t>
            </a:r>
            <a:r>
              <a:rPr lang="en-US" sz="5400" b="1" dirty="0">
                <a:solidFill>
                  <a:srgbClr val="C00000"/>
                </a:solidFill>
                <a:latin typeface="Times New Roman" panose="02020603050405020304" pitchFamily="18" charset="0"/>
                <a:cs typeface="Times New Roman" panose="02020603050405020304" pitchFamily="18" charset="0"/>
              </a:rPr>
              <a:t>Exodus 26:1</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Exodus 26:31</a:t>
            </a:r>
            <a:r>
              <a:rPr lang="en-US" sz="5400" dirty="0">
                <a:latin typeface="Times New Roman" panose="02020603050405020304" pitchFamily="18" charset="0"/>
                <a:cs typeface="Times New Roman" panose="02020603050405020304" pitchFamily="18" charset="0"/>
              </a:rPr>
              <a:t>, God gave instructions, “</a:t>
            </a:r>
            <a:r>
              <a:rPr lang="en-US" sz="5400" dirty="0">
                <a:solidFill>
                  <a:srgbClr val="C00000"/>
                </a:solidFill>
                <a:latin typeface="Times New Roman" panose="02020603050405020304" pitchFamily="18" charset="0"/>
                <a:cs typeface="Times New Roman" panose="02020603050405020304" pitchFamily="18" charset="0"/>
              </a:rPr>
              <a:t>And you shall make a veil of blue and purple and scarlet material and fine twisted linen; it shall be made with cherubim, the work of a skillful workman.</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450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Roper’s Interpretation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David L. Roper:</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0070C0"/>
                </a:solidFill>
                <a:latin typeface="Times New Roman" panose="02020603050405020304" pitchFamily="18" charset="0"/>
                <a:cs typeface="Times New Roman" panose="02020603050405020304" pitchFamily="18" charset="0"/>
              </a:rPr>
              <a:t>The glory and grandeur of the vision exceeded anything John could have imagined.  Half-blinded by the brilliance and bewildered by the spectacle, he strove to sort out the scene before him.  At center stage was a massive throne, the dais of the Almighty.  Pulsating from the throne were the dazzling colors of the rainbow.  Encircling the throne was a ring of smaller thrones.  On those thrones were aged men, white-robed and golden-crowned, </a:t>
            </a:r>
            <a:r>
              <a:rPr lang="en-US" sz="5400" i="1" dirty="0">
                <a:solidFill>
                  <a:srgbClr val="0070C0"/>
                </a:solidFill>
                <a:latin typeface="Times New Roman" panose="02020603050405020304" pitchFamily="18" charset="0"/>
                <a:cs typeface="Times New Roman" panose="02020603050405020304" pitchFamily="18" charset="0"/>
              </a:rPr>
              <a:t>their craggy faces bathed in celestial radiance.</a:t>
            </a:r>
            <a:r>
              <a:rPr lang="en-US" sz="54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5400" dirty="0">
                <a:solidFill>
                  <a:srgbClr val="002060"/>
                </a:solidFill>
                <a:latin typeface="Times New Roman" panose="02020603050405020304" pitchFamily="18" charset="0"/>
                <a:cs typeface="Times New Roman" panose="02020603050405020304" pitchFamily="18" charset="0"/>
              </a:rPr>
              <a:t>“</a:t>
            </a:r>
            <a:r>
              <a:rPr lang="en-US" sz="5400" dirty="0">
                <a:solidFill>
                  <a:srgbClr val="0070C0"/>
                </a:solidFill>
                <a:latin typeface="Times New Roman" panose="02020603050405020304" pitchFamily="18" charset="0"/>
                <a:cs typeface="Times New Roman" panose="02020603050405020304" pitchFamily="18" charset="0"/>
              </a:rPr>
              <a:t>Without warning, an ominous rumbling of thunder and jagged flashes of lightening came from the throne.  Then seven lamps flared up at the foot of the throne </a:t>
            </a:r>
            <a:r>
              <a:rPr lang="en-US" sz="5400" i="1" dirty="0">
                <a:solidFill>
                  <a:srgbClr val="0070C0"/>
                </a:solidFill>
                <a:latin typeface="Times New Roman" panose="02020603050405020304" pitchFamily="18" charset="0"/>
                <a:cs typeface="Times New Roman" panose="02020603050405020304" pitchFamily="18" charset="0"/>
              </a:rPr>
              <a:t>startling</a:t>
            </a:r>
            <a:r>
              <a:rPr lang="en-US" sz="5400" dirty="0">
                <a:solidFill>
                  <a:srgbClr val="0070C0"/>
                </a:solidFill>
                <a:latin typeface="Times New Roman" panose="02020603050405020304" pitchFamily="18" charset="0"/>
                <a:cs typeface="Times New Roman" panose="02020603050405020304" pitchFamily="18" charset="0"/>
              </a:rPr>
              <a:t> John.  Between him and that raw power was a vast shining expanse – </a:t>
            </a:r>
            <a:r>
              <a:rPr lang="en-US" sz="5400" i="1" dirty="0">
                <a:solidFill>
                  <a:srgbClr val="0070C0"/>
                </a:solidFill>
                <a:latin typeface="Times New Roman" panose="02020603050405020304" pitchFamily="18" charset="0"/>
                <a:cs typeface="Times New Roman" panose="02020603050405020304" pitchFamily="18" charset="0"/>
              </a:rPr>
              <a:t>and John was glad of the distance.  His heart was pounding so hard that it seemed as if it might burst from his chest.</a:t>
            </a:r>
            <a:r>
              <a:rPr lang="en-US" sz="5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20228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BF20-A9E8-BEA6-6386-54C6CE91C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EFE53-4CC2-131F-02C8-2B6E08C06EC6}"/>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God and Cherubim</a:t>
            </a:r>
          </a:p>
        </p:txBody>
      </p:sp>
      <p:sp>
        <p:nvSpPr>
          <p:cNvPr id="3" name="Content Placeholder 2">
            <a:extLst>
              <a:ext uri="{FF2B5EF4-FFF2-40B4-BE49-F238E27FC236}">
                <a16:creationId xmlns:a16="http://schemas.microsoft.com/office/drawing/2014/main" id="{575014A6-9E9C-9D4F-BBB1-8C7268D2DC53}"/>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Numbers 7:29</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Now when Moses went into the tent of meeting to speak with Him, he heard the voice speaking to him from above the mercy seat that was on the ark of the testimony, from between the two cherubim, so He spoke to him.</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Samuel 4:4</a:t>
            </a:r>
            <a:r>
              <a:rPr lang="en-US" sz="5400" dirty="0">
                <a:latin typeface="Times New Roman" panose="02020603050405020304" pitchFamily="18" charset="0"/>
                <a:cs typeface="Times New Roman" panose="02020603050405020304" pitchFamily="18" charset="0"/>
              </a:rPr>
              <a:t> we see God “</a:t>
            </a:r>
            <a:r>
              <a:rPr lang="en-US" sz="5400" dirty="0">
                <a:solidFill>
                  <a:srgbClr val="C00000"/>
                </a:solidFill>
                <a:latin typeface="Times New Roman" panose="02020603050405020304" pitchFamily="18" charset="0"/>
                <a:cs typeface="Times New Roman" panose="02020603050405020304" pitchFamily="18" charset="0"/>
              </a:rPr>
              <a:t>sits above the cherubim</a:t>
            </a:r>
            <a:r>
              <a:rPr lang="en-US" sz="5400" dirty="0">
                <a:latin typeface="Times New Roman" panose="02020603050405020304" pitchFamily="18" charset="0"/>
                <a:cs typeface="Times New Roman" panose="02020603050405020304" pitchFamily="18" charset="0"/>
              </a:rPr>
              <a:t>” that are at each end of the Arc of the Covenant and above the mercy seat: further in </a:t>
            </a:r>
            <a:r>
              <a:rPr lang="en-US" sz="5400" b="1" dirty="0">
                <a:solidFill>
                  <a:srgbClr val="C00000"/>
                </a:solidFill>
                <a:latin typeface="Times New Roman" panose="02020603050405020304" pitchFamily="18" charset="0"/>
                <a:cs typeface="Times New Roman" panose="02020603050405020304" pitchFamily="18" charset="0"/>
              </a:rPr>
              <a:t>II Samuel 6:2</a:t>
            </a:r>
            <a:r>
              <a:rPr lang="en-US" sz="5400" dirty="0">
                <a:latin typeface="Times New Roman" panose="02020603050405020304" pitchFamily="18" charset="0"/>
                <a:cs typeface="Times New Roman" panose="02020603050405020304" pitchFamily="18" charset="0"/>
              </a:rPr>
              <a:t> we see, “</a:t>
            </a:r>
            <a:r>
              <a:rPr lang="en-US" sz="5400" dirty="0">
                <a:solidFill>
                  <a:srgbClr val="C00000"/>
                </a:solidFill>
                <a:latin typeface="Times New Roman" panose="02020603050405020304" pitchFamily="18" charset="0"/>
                <a:cs typeface="Times New Roman" panose="02020603050405020304" pitchFamily="18" charset="0"/>
              </a:rPr>
              <a:t>the LORD of hosts … is enthroned above the cherubim</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When David praised God for delivering “</a:t>
            </a:r>
            <a:r>
              <a:rPr lang="en-US" sz="5400" dirty="0">
                <a:solidFill>
                  <a:srgbClr val="C00000"/>
                </a:solidFill>
                <a:latin typeface="Times New Roman" panose="02020603050405020304" pitchFamily="18" charset="0"/>
                <a:cs typeface="Times New Roman" panose="02020603050405020304" pitchFamily="18" charset="0"/>
              </a:rPr>
              <a:t>him from the hand of all his enemies and from the hand of Saul</a:t>
            </a:r>
            <a:r>
              <a:rPr lang="en-US" sz="5400" dirty="0">
                <a:latin typeface="Times New Roman" panose="02020603050405020304" pitchFamily="18" charset="0"/>
                <a:cs typeface="Times New Roman" panose="02020603050405020304" pitchFamily="18" charset="0"/>
              </a:rPr>
              <a:t>,” David said God, “</a:t>
            </a:r>
            <a:r>
              <a:rPr lang="en-US" sz="5400" dirty="0">
                <a:solidFill>
                  <a:srgbClr val="C00000"/>
                </a:solidFill>
                <a:latin typeface="Times New Roman" panose="02020603050405020304" pitchFamily="18" charset="0"/>
                <a:cs typeface="Times New Roman" panose="02020603050405020304" pitchFamily="18" charset="0"/>
              </a:rPr>
              <a:t>rode on a cherub</a:t>
            </a:r>
            <a:r>
              <a:rPr lang="en-US" sz="5400" dirty="0">
                <a:latin typeface="Times New Roman" panose="02020603050405020304" pitchFamily="18" charset="0"/>
                <a:cs typeface="Times New Roman" panose="02020603050405020304" pitchFamily="18" charset="0"/>
              </a:rPr>
              <a:t>.” – </a:t>
            </a:r>
            <a:r>
              <a:rPr lang="en-US" sz="5400" b="1" dirty="0">
                <a:solidFill>
                  <a:srgbClr val="C00000"/>
                </a:solidFill>
                <a:latin typeface="Times New Roman" panose="02020603050405020304" pitchFamily="18" charset="0"/>
                <a:cs typeface="Times New Roman" panose="02020603050405020304" pitchFamily="18" charset="0"/>
              </a:rPr>
              <a:t>II Samuel 22:11 </a:t>
            </a:r>
            <a:r>
              <a:rPr lang="en-US" sz="5400" dirty="0">
                <a:latin typeface="Times New Roman" panose="02020603050405020304" pitchFamily="18" charset="0"/>
                <a:cs typeface="Times New Roman" panose="02020603050405020304" pitchFamily="18" charset="0"/>
              </a:rPr>
              <a:t>&amp; </a:t>
            </a:r>
            <a:r>
              <a:rPr lang="en-US" sz="5400" b="1" dirty="0">
                <a:solidFill>
                  <a:srgbClr val="C00000"/>
                </a:solidFill>
                <a:latin typeface="Times New Roman" panose="02020603050405020304" pitchFamily="18" charset="0"/>
                <a:cs typeface="Times New Roman" panose="02020603050405020304" pitchFamily="18" charset="0"/>
              </a:rPr>
              <a:t>Psalms 18:10</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80009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CBF9-5E86-7115-C766-A71632C86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DB8F1-8DC7-7FFC-09C7-1F650EFBC13B}"/>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Cherubim in the Temple</a:t>
            </a:r>
          </a:p>
        </p:txBody>
      </p:sp>
      <p:sp>
        <p:nvSpPr>
          <p:cNvPr id="3" name="Content Placeholder 2">
            <a:extLst>
              <a:ext uri="{FF2B5EF4-FFF2-40B4-BE49-F238E27FC236}">
                <a16:creationId xmlns:a16="http://schemas.microsoft.com/office/drawing/2014/main" id="{92FEBF0B-CBD5-C1CC-5CFC-923E88FE893F}"/>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When Solomon built the temple, “</a:t>
            </a:r>
            <a:r>
              <a:rPr lang="en-US" sz="5400" dirty="0">
                <a:solidFill>
                  <a:srgbClr val="C00000"/>
                </a:solidFill>
                <a:latin typeface="Times New Roman" panose="02020603050405020304" pitchFamily="18" charset="0"/>
                <a:cs typeface="Times New Roman" panose="02020603050405020304" pitchFamily="18" charset="0"/>
              </a:rPr>
              <a:t>in the inner sanctuary he made two cherubim of olive wood</a:t>
            </a:r>
            <a:r>
              <a:rPr lang="en-US" sz="5400" dirty="0">
                <a:latin typeface="Times New Roman" panose="02020603050405020304" pitchFamily="18" charset="0"/>
                <a:cs typeface="Times New Roman" panose="02020603050405020304" pitchFamily="18" charset="0"/>
              </a:rPr>
              <a:t>” and “</a:t>
            </a:r>
            <a:r>
              <a:rPr lang="en-US" sz="5400" dirty="0">
                <a:solidFill>
                  <a:srgbClr val="C00000"/>
                </a:solidFill>
                <a:latin typeface="Times New Roman" panose="02020603050405020304" pitchFamily="18" charset="0"/>
                <a:cs typeface="Times New Roman" panose="02020603050405020304" pitchFamily="18" charset="0"/>
              </a:rPr>
              <a:t>he placed the cherubim in the midst of the inner house</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 Kings 6:23 &amp; 27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Cherubim were engraved, woven, and embossed throughout the temple, </a:t>
            </a:r>
            <a:r>
              <a:rPr lang="en-US" sz="5400" b="1" dirty="0">
                <a:solidFill>
                  <a:srgbClr val="C00000"/>
                </a:solidFill>
                <a:latin typeface="Times New Roman" panose="02020603050405020304" pitchFamily="18" charset="0"/>
                <a:cs typeface="Times New Roman" panose="02020603050405020304" pitchFamily="18" charset="0"/>
              </a:rPr>
              <a:t>I Kings 6 &amp; 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Kings 8:6</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the priests brought the ark of the covenant of the LORD to its place, into the inner sanctuary of the house, to the most holy place, under the wings of the cherubim.</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Of the 44 times cherubim are found in the Old Testament up to and including the book of Isaiah it is found using one of the descriptions noted so far.</a:t>
            </a:r>
          </a:p>
        </p:txBody>
      </p:sp>
    </p:spTree>
    <p:extLst>
      <p:ext uri="{BB962C8B-B14F-4D97-AF65-F5344CB8AC3E}">
        <p14:creationId xmlns:p14="http://schemas.microsoft.com/office/powerpoint/2010/main" val="1799756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21FF7-21F1-95AA-215B-2D35BAAD5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2E005-F921-B5B4-36EF-D199CE8949F3}"/>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Cherubim are Fierce</a:t>
            </a:r>
          </a:p>
        </p:txBody>
      </p:sp>
      <p:sp>
        <p:nvSpPr>
          <p:cNvPr id="3" name="Content Placeholder 2">
            <a:extLst>
              <a:ext uri="{FF2B5EF4-FFF2-40B4-BE49-F238E27FC236}">
                <a16:creationId xmlns:a16="http://schemas.microsoft.com/office/drawing/2014/main" id="{FC9FC031-A94D-75DB-3695-9532F7C07490}"/>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In Ezekiel cherubim are found 30 times in 22 verses all referencing back in some way or another to what we read concerning them in </a:t>
            </a:r>
            <a:r>
              <a:rPr lang="en-US" sz="5400" b="1" dirty="0">
                <a:solidFill>
                  <a:srgbClr val="C00000"/>
                </a:solidFill>
                <a:latin typeface="Times New Roman" panose="02020603050405020304" pitchFamily="18" charset="0"/>
                <a:cs typeface="Times New Roman" panose="02020603050405020304" pitchFamily="18" charset="0"/>
              </a:rPr>
              <a:t>Ezekiel 1</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 have said all this about cherubim to say this: THEY ARE NOT CUTE LITTLE ROLLY POLLY CUPID IMATATORS!!!</a:t>
            </a:r>
          </a:p>
        </p:txBody>
      </p:sp>
    </p:spTree>
    <p:extLst>
      <p:ext uri="{BB962C8B-B14F-4D97-AF65-F5344CB8AC3E}">
        <p14:creationId xmlns:p14="http://schemas.microsoft.com/office/powerpoint/2010/main" val="13402255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E5BE-BEC6-8548-4E00-1256849D3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5E47B-9A4C-F9F5-A2A9-0D2CDBBE4820}"/>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Mission and Praise</a:t>
            </a:r>
          </a:p>
        </p:txBody>
      </p:sp>
      <p:sp>
        <p:nvSpPr>
          <p:cNvPr id="3" name="Content Placeholder 2">
            <a:extLst>
              <a:ext uri="{FF2B5EF4-FFF2-40B4-BE49-F238E27FC236}">
                <a16:creationId xmlns:a16="http://schemas.microsoft.com/office/drawing/2014/main" id="{E92BD3E7-FBA4-5AA9-461E-892F984D0D3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Ezekiel is seeing, just as John does in </a:t>
            </a:r>
            <a:r>
              <a:rPr lang="en-US" sz="5400" b="1" dirty="0">
                <a:solidFill>
                  <a:srgbClr val="C00000"/>
                </a:solidFill>
                <a:latin typeface="Times New Roman" panose="02020603050405020304" pitchFamily="18" charset="0"/>
                <a:cs typeface="Times New Roman" panose="02020603050405020304" pitchFamily="18" charset="0"/>
              </a:rPr>
              <a:t>Revelation 4</a:t>
            </a:r>
            <a:r>
              <a:rPr lang="en-US" sz="5400" dirty="0">
                <a:latin typeface="Times New Roman" panose="02020603050405020304" pitchFamily="18" charset="0"/>
                <a:cs typeface="Times New Roman" panose="02020603050405020304" pitchFamily="18" charset="0"/>
              </a:rPr>
              <a:t>, a vision of the glory of God, but it is the glory of God being manifested in His coming in just judgement.</a:t>
            </a:r>
          </a:p>
          <a:p>
            <a:pPr marL="0" indent="0">
              <a:buNone/>
            </a:pPr>
            <a:r>
              <a:rPr lang="en-US" sz="5400" dirty="0">
                <a:latin typeface="Times New Roman" panose="02020603050405020304" pitchFamily="18" charset="0"/>
                <a:cs typeface="Times New Roman" panose="02020603050405020304" pitchFamily="18" charset="0"/>
              </a:rPr>
              <a:t>The cherubim are His chariot, His battle wagon, His vehicle of righteousness.</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Revelation 4</a:t>
            </a:r>
            <a:r>
              <a:rPr lang="en-US" sz="5400" dirty="0">
                <a:latin typeface="Times New Roman" panose="02020603050405020304" pitchFamily="18" charset="0"/>
                <a:cs typeface="Times New Roman" panose="02020603050405020304" pitchFamily="18" charset="0"/>
              </a:rPr>
              <a:t> the living creatures </a:t>
            </a:r>
            <a:r>
              <a:rPr lang="en-US" sz="5400">
                <a:latin typeface="Times New Roman" panose="02020603050405020304" pitchFamily="18" charset="0"/>
                <a:cs typeface="Times New Roman" panose="02020603050405020304" pitchFamily="18" charset="0"/>
              </a:rPr>
              <a:t>are the closest </a:t>
            </a:r>
            <a:r>
              <a:rPr lang="en-US" sz="5400" dirty="0">
                <a:latin typeface="Times New Roman" panose="02020603050405020304" pitchFamily="18" charset="0"/>
                <a:cs typeface="Times New Roman" panose="02020603050405020304" pitchFamily="18" charset="0"/>
              </a:rPr>
              <a:t>beings to the One who is enthroned, and their task is to exclaim and declare endlessly the righteousness and unapproachableness of the LORD when they repeat over and over and over, “</a:t>
            </a:r>
            <a:r>
              <a:rPr lang="en-US" sz="5400" dirty="0">
                <a:solidFill>
                  <a:srgbClr val="C00000"/>
                </a:solidFill>
                <a:latin typeface="Times New Roman" panose="02020603050405020304" pitchFamily="18" charset="0"/>
                <a:cs typeface="Times New Roman" panose="02020603050405020304" pitchFamily="18" charset="0"/>
              </a:rPr>
              <a:t>HOLY, HOLY, HOLY </a:t>
            </a:r>
            <a:r>
              <a:rPr lang="en-US" sz="5400" i="1" dirty="0">
                <a:solidFill>
                  <a:srgbClr val="C00000"/>
                </a:solidFill>
                <a:latin typeface="Times New Roman" panose="02020603050405020304" pitchFamily="18" charset="0"/>
                <a:cs typeface="Times New Roman" panose="02020603050405020304" pitchFamily="18" charset="0"/>
              </a:rPr>
              <a:t>is</a:t>
            </a:r>
            <a:r>
              <a:rPr lang="en-US" sz="5400" dirty="0">
                <a:solidFill>
                  <a:srgbClr val="C00000"/>
                </a:solidFill>
                <a:latin typeface="Times New Roman" panose="02020603050405020304" pitchFamily="18" charset="0"/>
                <a:cs typeface="Times New Roman" panose="02020603050405020304" pitchFamily="18" charset="0"/>
              </a:rPr>
              <a:t> THE LORD GOD, THE ALMIGHTY, WHO WAS AND WHO IS AND WHO IS TO COME.</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These are fierce guardians, unafraid of anyone or any thing – physical or spiritual except God Himself.</a:t>
            </a:r>
          </a:p>
        </p:txBody>
      </p:sp>
    </p:spTree>
    <p:extLst>
      <p:ext uri="{BB962C8B-B14F-4D97-AF65-F5344CB8AC3E}">
        <p14:creationId xmlns:p14="http://schemas.microsoft.com/office/powerpoint/2010/main" val="3033553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06046-8EDD-9B8E-CAF3-5C5664522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5D31A-A491-F3B0-C9D9-C1025D8F2827}"/>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Likeness</a:t>
            </a:r>
          </a:p>
        </p:txBody>
      </p:sp>
      <p:sp>
        <p:nvSpPr>
          <p:cNvPr id="3" name="Content Placeholder 2">
            <a:extLst>
              <a:ext uri="{FF2B5EF4-FFF2-40B4-BE49-F238E27FC236}">
                <a16:creationId xmlns:a16="http://schemas.microsoft.com/office/drawing/2014/main" id="{151AAE33-DFD7-ACFA-381E-92606CA1267E}"/>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Coffman notes, “</a:t>
            </a:r>
            <a:r>
              <a:rPr lang="en-US" sz="5400" dirty="0">
                <a:solidFill>
                  <a:srgbClr val="0070C0"/>
                </a:solidFill>
                <a:latin typeface="Times New Roman" panose="02020603050405020304" pitchFamily="18" charset="0"/>
                <a:cs typeface="Times New Roman" panose="02020603050405020304" pitchFamily="18" charset="0"/>
              </a:rPr>
              <a:t>We may safely set aside, therefore, the ancient interpretations</a:t>
            </a:r>
            <a:r>
              <a:rPr lang="en-US" sz="5400" dirty="0">
                <a:latin typeface="Times New Roman" panose="02020603050405020304" pitchFamily="18" charset="0"/>
                <a:cs typeface="Times New Roman" panose="02020603050405020304" pitchFamily="18" charset="0"/>
              </a:rPr>
              <a:t>” because “</a:t>
            </a:r>
            <a:r>
              <a:rPr lang="en-US" sz="5400" dirty="0">
                <a:solidFill>
                  <a:srgbClr val="0070C0"/>
                </a:solidFill>
                <a:latin typeface="Times New Roman" panose="02020603050405020304" pitchFamily="18" charset="0"/>
                <a:cs typeface="Times New Roman" panose="02020603050405020304" pitchFamily="18" charset="0"/>
              </a:rPr>
              <a:t>There is practically nothing that can be fully known about these living beings in God's presence. John's description of what he saw in this vision of God's throne is not a photographic depiction, but an impressionistic view.</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four living creatures all were, “</a:t>
            </a:r>
            <a:r>
              <a:rPr lang="en-US" sz="5400" dirty="0">
                <a:solidFill>
                  <a:srgbClr val="C00000"/>
                </a:solidFill>
                <a:latin typeface="Times New Roman" panose="02020603050405020304" pitchFamily="18" charset="0"/>
                <a:cs typeface="Times New Roman" panose="02020603050405020304" pitchFamily="18" charset="0"/>
              </a:rPr>
              <a:t>full of eyes in front and behind</a:t>
            </a:r>
            <a:r>
              <a:rPr lang="en-US" sz="5400" dirty="0">
                <a:latin typeface="Times New Roman" panose="02020603050405020304" pitchFamily="18" charset="0"/>
                <a:cs typeface="Times New Roman" panose="02020603050405020304" pitchFamily="18" charset="0"/>
              </a:rPr>
              <a:t>” signifying their all-seeing, and thus their all-knowing nature.</a:t>
            </a:r>
          </a:p>
          <a:p>
            <a:pPr marL="0" indent="0">
              <a:buNone/>
            </a:pPr>
            <a:r>
              <a:rPr lang="en-US" sz="5400" dirty="0">
                <a:latin typeface="Times New Roman" panose="02020603050405020304" pitchFamily="18" charset="0"/>
                <a:cs typeface="Times New Roman" panose="02020603050405020304" pitchFamily="18" charset="0"/>
              </a:rPr>
              <a:t>The living creatures are LIKE a lion, LIKE a calf, had a face LIKE that of a man, and LIKE a flying eagle.</a:t>
            </a:r>
          </a:p>
        </p:txBody>
      </p:sp>
    </p:spTree>
    <p:extLst>
      <p:ext uri="{BB962C8B-B14F-4D97-AF65-F5344CB8AC3E}">
        <p14:creationId xmlns:p14="http://schemas.microsoft.com/office/powerpoint/2010/main" val="34456622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1521-61AF-FD21-5AD9-CA4ECD7FF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40BE3-629A-29AF-28BF-0BF4BA97A1E9}"/>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Comparable</a:t>
            </a:r>
          </a:p>
        </p:txBody>
      </p:sp>
      <p:sp>
        <p:nvSpPr>
          <p:cNvPr id="3" name="Content Placeholder 2">
            <a:extLst>
              <a:ext uri="{FF2B5EF4-FFF2-40B4-BE49-F238E27FC236}">
                <a16:creationId xmlns:a16="http://schemas.microsoft.com/office/drawing/2014/main" id="{AAEC01E9-C2F6-9D73-3026-A4DB2B28CC4E}"/>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like</a:t>
            </a:r>
            <a:r>
              <a:rPr lang="en-US" sz="5400" dirty="0">
                <a:latin typeface="Times New Roman" panose="02020603050405020304" pitchFamily="18" charset="0"/>
                <a:cs typeface="Times New Roman" panose="02020603050405020304" pitchFamily="18" charset="0"/>
              </a:rPr>
              <a:t>” does not necessarily mean “looked or looks like.”</a:t>
            </a:r>
          </a:p>
          <a:p>
            <a:pPr marL="0" indent="0">
              <a:buNone/>
            </a:pPr>
            <a:r>
              <a:rPr lang="en-US" sz="5400" dirty="0">
                <a:latin typeface="Times New Roman" panose="02020603050405020304" pitchFamily="18" charset="0"/>
                <a:cs typeface="Times New Roman" panose="02020603050405020304" pitchFamily="18" charset="0"/>
              </a:rPr>
              <a:t>This word was frequently used by Jesus in parables when He said, “</a:t>
            </a:r>
            <a:r>
              <a:rPr lang="en-US" sz="5400" dirty="0">
                <a:solidFill>
                  <a:srgbClr val="C00000"/>
                </a:solidFill>
                <a:latin typeface="Times New Roman" panose="02020603050405020304" pitchFamily="18" charset="0"/>
                <a:cs typeface="Times New Roman" panose="02020603050405020304" pitchFamily="18" charset="0"/>
              </a:rPr>
              <a:t>the kingdom of heaven is like</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Outside of </a:t>
            </a:r>
            <a:r>
              <a:rPr lang="en-US" sz="5400" b="1" dirty="0">
                <a:solidFill>
                  <a:srgbClr val="C00000"/>
                </a:solidFill>
                <a:latin typeface="Times New Roman" panose="02020603050405020304" pitchFamily="18" charset="0"/>
                <a:cs typeface="Times New Roman" panose="02020603050405020304" pitchFamily="18" charset="0"/>
              </a:rPr>
              <a:t>Revelation</a:t>
            </a:r>
            <a:r>
              <a:rPr lang="en-US" sz="5400" dirty="0">
                <a:latin typeface="Times New Roman" panose="02020603050405020304" pitchFamily="18" charset="0"/>
                <a:cs typeface="Times New Roman" panose="02020603050405020304" pitchFamily="18" charset="0"/>
              </a:rPr>
              <a:t> John used this word only twice and both times it was used to show a comparison, not to describe how someone or something looks.</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8:55</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and you have not come to know Him, but I know Him; and if I say that I do not know Him, I shall be a liar </a:t>
            </a:r>
            <a:r>
              <a:rPr lang="en-US" sz="5400" u="sng" dirty="0">
                <a:solidFill>
                  <a:srgbClr val="C00000"/>
                </a:solidFill>
                <a:latin typeface="Times New Roman" panose="02020603050405020304" pitchFamily="18" charset="0"/>
                <a:cs typeface="Times New Roman" panose="02020603050405020304" pitchFamily="18" charset="0"/>
              </a:rPr>
              <a:t>like</a:t>
            </a:r>
            <a:r>
              <a:rPr lang="en-US" sz="5400" dirty="0">
                <a:solidFill>
                  <a:srgbClr val="C00000"/>
                </a:solidFill>
                <a:latin typeface="Times New Roman" panose="02020603050405020304" pitchFamily="18" charset="0"/>
                <a:cs typeface="Times New Roman" panose="02020603050405020304" pitchFamily="18" charset="0"/>
              </a:rPr>
              <a:t> you, but I do know Him, and keep His word.</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9:9</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Others were saying, ‘This is he,’ still others were saying, ‘No, but he is </a:t>
            </a:r>
            <a:r>
              <a:rPr lang="en-US" sz="5400" u="sng" dirty="0">
                <a:solidFill>
                  <a:srgbClr val="C00000"/>
                </a:solidFill>
                <a:latin typeface="Times New Roman" panose="02020603050405020304" pitchFamily="18" charset="0"/>
                <a:cs typeface="Times New Roman" panose="02020603050405020304" pitchFamily="18" charset="0"/>
              </a:rPr>
              <a:t>like</a:t>
            </a:r>
            <a:r>
              <a:rPr lang="en-US" sz="5400" dirty="0">
                <a:solidFill>
                  <a:srgbClr val="C00000"/>
                </a:solidFill>
                <a:latin typeface="Times New Roman" panose="02020603050405020304" pitchFamily="18" charset="0"/>
                <a:cs typeface="Times New Roman" panose="02020603050405020304" pitchFamily="18" charset="0"/>
              </a:rPr>
              <a:t> him.’ He kept saying, ‘I am the one.’</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14714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FDEA-7C21-9B01-7670-DF91B9AC3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89DB6-33FE-1BAA-655E-ED31912DB3F1}"/>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like a lion</a:t>
            </a:r>
          </a:p>
        </p:txBody>
      </p:sp>
      <p:sp>
        <p:nvSpPr>
          <p:cNvPr id="3" name="Content Placeholder 2">
            <a:extLst>
              <a:ext uri="{FF2B5EF4-FFF2-40B4-BE49-F238E27FC236}">
                <a16:creationId xmlns:a16="http://schemas.microsoft.com/office/drawing/2014/main" id="{AD3E682D-610C-4B0F-B353-D5124F1B2538}"/>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The lion has long been recognized as the king of the jungle or the king of beasts: this is symbolic of strength (</a:t>
            </a:r>
            <a:r>
              <a:rPr lang="en-US" sz="5400" b="1" dirty="0">
                <a:solidFill>
                  <a:srgbClr val="C00000"/>
                </a:solidFill>
                <a:latin typeface="Times New Roman" panose="02020603050405020304" pitchFamily="18" charset="0"/>
                <a:cs typeface="Times New Roman" panose="02020603050405020304" pitchFamily="18" charset="0"/>
              </a:rPr>
              <a:t>Judges 14:18</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II Samuel 1:23</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Isaiah 38:13</a:t>
            </a:r>
            <a:r>
              <a:rPr lang="en-US" sz="5400" dirty="0">
                <a:latin typeface="Times New Roman" panose="02020603050405020304" pitchFamily="18" charset="0"/>
                <a:cs typeface="Times New Roman" panose="02020603050405020304" pitchFamily="18" charset="0"/>
              </a:rPr>
              <a:t>).  The lion’s roar struck fear in the hearts of men (</a:t>
            </a:r>
            <a:r>
              <a:rPr lang="en-US" sz="5400" b="1" dirty="0">
                <a:solidFill>
                  <a:srgbClr val="C00000"/>
                </a:solidFill>
                <a:latin typeface="Times New Roman" panose="02020603050405020304" pitchFamily="18" charset="0"/>
                <a:cs typeface="Times New Roman" panose="02020603050405020304" pitchFamily="18" charset="0"/>
              </a:rPr>
              <a:t>Amos 3:8</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Since this beast is living, we see the strength, the power, the might and the majesty of God’s throne which then demands that He be feared and reverenced.</a:t>
            </a:r>
          </a:p>
        </p:txBody>
      </p:sp>
    </p:spTree>
    <p:extLst>
      <p:ext uri="{BB962C8B-B14F-4D97-AF65-F5344CB8AC3E}">
        <p14:creationId xmlns:p14="http://schemas.microsoft.com/office/powerpoint/2010/main" val="1337172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4BE4-E88B-4709-4705-B54E074C1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11511-DBE9-1E38-902E-364550077621}"/>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like a </a:t>
            </a:r>
            <a:r>
              <a:rPr lang="en-US" dirty="0" err="1">
                <a:solidFill>
                  <a:srgbClr val="C00000"/>
                </a:solidFill>
                <a:latin typeface="Times New Roman" panose="02020603050405020304" pitchFamily="18" charset="0"/>
                <a:cs typeface="Times New Roman" panose="02020603050405020304" pitchFamily="18" charset="0"/>
              </a:rPr>
              <a:t>claf</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4C86B4-36F4-C685-1D8D-2137B58AE5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The calf is reminiscence of a young bull, the tender offshoot of the ox.</a:t>
            </a:r>
          </a:p>
          <a:p>
            <a:pPr marL="0" indent="0">
              <a:buNone/>
            </a:pPr>
            <a:r>
              <a:rPr lang="en-US" sz="5400" dirty="0">
                <a:latin typeface="Times New Roman" panose="02020603050405020304" pitchFamily="18" charset="0"/>
                <a:cs typeface="Times New Roman" panose="02020603050405020304" pitchFamily="18" charset="0"/>
              </a:rPr>
              <a:t>Where the lion is regal and strong, the calf of the ox has the potential of strength – think of God’s strength and His potential for fierceness, especially when He judges or when He is angered –  but He is also humble and meek as demonstrated by Jesus throughout His life – compare </a:t>
            </a:r>
            <a:r>
              <a:rPr lang="en-US" sz="5400" b="1" dirty="0">
                <a:solidFill>
                  <a:srgbClr val="C00000"/>
                </a:solidFill>
                <a:latin typeface="Times New Roman" panose="02020603050405020304" pitchFamily="18" charset="0"/>
                <a:cs typeface="Times New Roman" panose="02020603050405020304" pitchFamily="18" charset="0"/>
              </a:rPr>
              <a:t>John 2:13 to 16</a:t>
            </a:r>
            <a:r>
              <a:rPr lang="en-US" sz="5400" dirty="0">
                <a:latin typeface="Times New Roman" panose="02020603050405020304" pitchFamily="18" charset="0"/>
                <a:cs typeface="Times New Roman" panose="02020603050405020304" pitchFamily="18" charset="0"/>
              </a:rPr>
              <a:t> where Jesus makes a scourge to drive the moneychangers from His Father’s house and  </a:t>
            </a:r>
            <a:r>
              <a:rPr lang="en-US" sz="5400" b="1" dirty="0">
                <a:solidFill>
                  <a:srgbClr val="C00000"/>
                </a:solidFill>
                <a:latin typeface="Times New Roman" panose="02020603050405020304" pitchFamily="18" charset="0"/>
                <a:cs typeface="Times New Roman" panose="02020603050405020304" pitchFamily="18" charset="0"/>
              </a:rPr>
              <a:t>John 13:1 to 20</a:t>
            </a:r>
            <a:r>
              <a:rPr lang="en-US" sz="5400" dirty="0">
                <a:latin typeface="Times New Roman" panose="02020603050405020304" pitchFamily="18" charset="0"/>
                <a:cs typeface="Times New Roman" panose="02020603050405020304" pitchFamily="18" charset="0"/>
              </a:rPr>
              <a:t> where Jesus washes the disciples feet.</a:t>
            </a:r>
          </a:p>
        </p:txBody>
      </p:sp>
    </p:spTree>
    <p:extLst>
      <p:ext uri="{BB962C8B-B14F-4D97-AF65-F5344CB8AC3E}">
        <p14:creationId xmlns:p14="http://schemas.microsoft.com/office/powerpoint/2010/main" val="932857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5E179-8872-4A4B-EF9F-FDBF8AFE4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FA191-B1BB-6556-9CC9-9355D7296744}"/>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a face like that of a man</a:t>
            </a:r>
          </a:p>
        </p:txBody>
      </p:sp>
      <p:sp>
        <p:nvSpPr>
          <p:cNvPr id="3" name="Content Placeholder 2">
            <a:extLst>
              <a:ext uri="{FF2B5EF4-FFF2-40B4-BE49-F238E27FC236}">
                <a16:creationId xmlns:a16="http://schemas.microsoft.com/office/drawing/2014/main" id="{18584BA0-6DFF-2868-224D-C3CA9025C777}"/>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No other part of this living creatures is described or compared in </a:t>
            </a:r>
            <a:r>
              <a:rPr lang="en-US" sz="5400" b="1" dirty="0">
                <a:solidFill>
                  <a:srgbClr val="C00000"/>
                </a:solidFill>
                <a:latin typeface="Times New Roman" panose="02020603050405020304" pitchFamily="18" charset="0"/>
                <a:cs typeface="Times New Roman" panose="02020603050405020304" pitchFamily="18" charset="0"/>
              </a:rPr>
              <a:t>Revelation 4</a:t>
            </a:r>
            <a:r>
              <a:rPr lang="en-US" sz="5400" dirty="0">
                <a:latin typeface="Times New Roman" panose="02020603050405020304" pitchFamily="18" charset="0"/>
                <a:cs typeface="Times New Roman" panose="02020603050405020304" pitchFamily="18" charset="0"/>
              </a:rPr>
              <a:t> except the face, the eyes, and the wings of the third living creature at this point in </a:t>
            </a:r>
            <a:r>
              <a:rPr lang="en-US" sz="5400" b="1" dirty="0">
                <a:solidFill>
                  <a:srgbClr val="C00000"/>
                </a:solidFill>
                <a:latin typeface="Times New Roman" panose="02020603050405020304" pitchFamily="18" charset="0"/>
                <a:cs typeface="Times New Roman" panose="02020603050405020304" pitchFamily="18" charset="0"/>
              </a:rPr>
              <a:t>Revelation</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“face” is often used in scripture to “</a:t>
            </a:r>
            <a:r>
              <a:rPr lang="en-US" sz="5400" dirty="0">
                <a:solidFill>
                  <a:srgbClr val="0070C0"/>
                </a:solidFill>
                <a:latin typeface="Times New Roman" panose="02020603050405020304" pitchFamily="18" charset="0"/>
                <a:cs typeface="Times New Roman" panose="02020603050405020304" pitchFamily="18" charset="0"/>
              </a:rPr>
              <a:t>indicate purpose, mind, conscience, and intelligence </a:t>
            </a:r>
            <a:r>
              <a:rPr lang="en-US" sz="5400" dirty="0">
                <a:latin typeface="Times New Roman" panose="02020603050405020304" pitchFamily="18" charset="0"/>
                <a:cs typeface="Times New Roman" panose="02020603050405020304" pitchFamily="18" charset="0"/>
              </a:rPr>
              <a:t>(</a:t>
            </a:r>
            <a:r>
              <a:rPr lang="en-US" sz="5400" b="1" dirty="0">
                <a:solidFill>
                  <a:srgbClr val="C00000"/>
                </a:solidFill>
                <a:latin typeface="Times New Roman" panose="02020603050405020304" pitchFamily="18" charset="0"/>
                <a:cs typeface="Times New Roman" panose="02020603050405020304" pitchFamily="18" charset="0"/>
              </a:rPr>
              <a:t>Jeremiah 5:1 to 3; 7:19; 44:11-12; II Corinthians 3:18</a:t>
            </a:r>
            <a:r>
              <a:rPr lang="en-US" sz="5400" dirty="0">
                <a:latin typeface="Times New Roman" panose="02020603050405020304" pitchFamily="18" charset="0"/>
                <a:cs typeface="Times New Roman" panose="02020603050405020304" pitchFamily="18" charset="0"/>
              </a:rPr>
              <a:t>).  </a:t>
            </a:r>
            <a:r>
              <a:rPr lang="en-US" sz="5400" dirty="0">
                <a:solidFill>
                  <a:srgbClr val="0070C0"/>
                </a:solidFill>
                <a:latin typeface="Times New Roman" panose="02020603050405020304" pitchFamily="18" charset="0"/>
                <a:cs typeface="Times New Roman" panose="02020603050405020304" pitchFamily="18" charset="0"/>
              </a:rPr>
              <a:t>If that is the intended meaning of our text, this living being depicts the intelligence of God: His purpose, mind, and conscience.</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4142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02D8-0E85-27DF-3832-117F062CE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F1BFD-E1D1-CAC3-ECAE-2E60031DD5B8}"/>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like a flying eagle</a:t>
            </a:r>
          </a:p>
        </p:txBody>
      </p:sp>
      <p:sp>
        <p:nvSpPr>
          <p:cNvPr id="3" name="Content Placeholder 2">
            <a:extLst>
              <a:ext uri="{FF2B5EF4-FFF2-40B4-BE49-F238E27FC236}">
                <a16:creationId xmlns:a16="http://schemas.microsoft.com/office/drawing/2014/main" id="{A79B2790-0CB1-815C-D42E-6C852572E1A7}"/>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5400" dirty="0">
                <a:latin typeface="Times New Roman" panose="02020603050405020304" pitchFamily="18" charset="0"/>
                <a:cs typeface="Times New Roman" panose="02020603050405020304" pitchFamily="18" charset="0"/>
              </a:rPr>
              <a:t>Known for its swiftness in the attack, the eagle is a bird of prey.  Using this symbology God is showing His ability to bring swift judgement, and when necessary, destruction upon His prey.</a:t>
            </a:r>
          </a:p>
          <a:p>
            <a:pPr marL="0" indent="0">
              <a:buNone/>
            </a:pPr>
            <a:r>
              <a:rPr lang="en-US" sz="5400" dirty="0">
                <a:latin typeface="Times New Roman" panose="02020603050405020304" pitchFamily="18" charset="0"/>
                <a:cs typeface="Times New Roman" panose="02020603050405020304" pitchFamily="18" charset="0"/>
              </a:rPr>
              <a:t>God is a loving God, no doubt – </a:t>
            </a:r>
            <a:r>
              <a:rPr lang="en-US" sz="5400" b="1" dirty="0">
                <a:solidFill>
                  <a:srgbClr val="C00000"/>
                </a:solidFill>
                <a:latin typeface="Times New Roman" panose="02020603050405020304" pitchFamily="18" charset="0"/>
                <a:cs typeface="Times New Roman" panose="02020603050405020304" pitchFamily="18" charset="0"/>
              </a:rPr>
              <a:t>I John 4:8 &amp; 16</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But man should never fail to recognize and appreciate God is also a just God and is able to carry out every threat, every promise He has ever made – </a:t>
            </a:r>
            <a:r>
              <a:rPr lang="en-US" sz="5400" b="1" dirty="0">
                <a:solidFill>
                  <a:srgbClr val="C00000"/>
                </a:solidFill>
                <a:latin typeface="Times New Roman" panose="02020603050405020304" pitchFamily="18" charset="0"/>
                <a:cs typeface="Times New Roman" panose="02020603050405020304" pitchFamily="18" charset="0"/>
              </a:rPr>
              <a:t>II Thessalonians 1:5 to 8</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49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Majesty and Glory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8</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O Lord, our Lord, How majestic is Thy name in all the earth, Who hast displayed Thy splendor above the heavens! … O LORD, our Lord, How majestic is Thy name in all the earth!</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Psalms 24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The earth is the LORD'S, and all it contains, The world, and those who dwell in it. … Who is the King of glory? The LORD strong and mighty, The LORD mighty in battle. … Who is this King of glory? The LORD of hosts, He is the King of glory. Selah.</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5651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074C-915D-58E5-9283-08FE9AFDD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E8B61-E371-B69C-984F-E8347C91668F}"/>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Giving Praise</a:t>
            </a:r>
          </a:p>
        </p:txBody>
      </p:sp>
      <p:sp>
        <p:nvSpPr>
          <p:cNvPr id="3" name="Content Placeholder 2">
            <a:extLst>
              <a:ext uri="{FF2B5EF4-FFF2-40B4-BE49-F238E27FC236}">
                <a16:creationId xmlns:a16="http://schemas.microsoft.com/office/drawing/2014/main" id="{A8F18670-A83F-C424-CFD0-0D462878E378}"/>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four living creatures ceaselessly give praise, honor, and glory to God.</a:t>
            </a:r>
          </a:p>
          <a:p>
            <a:pPr marL="0" indent="0">
              <a:buNone/>
            </a:pPr>
            <a:r>
              <a:rPr lang="en-US" sz="5400" dirty="0">
                <a:latin typeface="Times New Roman" panose="02020603050405020304" pitchFamily="18" charset="0"/>
                <a:cs typeface="Times New Roman" panose="02020603050405020304" pitchFamily="18" charset="0"/>
              </a:rPr>
              <a:t>And every time the four the four living creatures praise, honor, and glorify God, the twenty-four elders “</a:t>
            </a:r>
            <a:r>
              <a:rPr lang="en-US" sz="5400" dirty="0">
                <a:solidFill>
                  <a:srgbClr val="C00000"/>
                </a:solidFill>
                <a:latin typeface="Times New Roman" panose="02020603050405020304" pitchFamily="18" charset="0"/>
                <a:cs typeface="Times New Roman" panose="02020603050405020304" pitchFamily="18" charset="0"/>
              </a:rPr>
              <a:t>fall down before Him</a:t>
            </a:r>
            <a:r>
              <a:rPr lang="en-US" sz="5400" dirty="0">
                <a:latin typeface="Times New Roman" panose="02020603050405020304" pitchFamily="18" charset="0"/>
                <a:cs typeface="Times New Roman" panose="02020603050405020304" pitchFamily="18" charset="0"/>
              </a:rPr>
              <a:t>” and “</a:t>
            </a:r>
            <a:r>
              <a:rPr lang="en-US" sz="5400" dirty="0">
                <a:solidFill>
                  <a:srgbClr val="C00000"/>
                </a:solidFill>
                <a:latin typeface="Times New Roman" panose="02020603050405020304" pitchFamily="18" charset="0"/>
                <a:cs typeface="Times New Roman" panose="02020603050405020304" pitchFamily="18" charset="0"/>
              </a:rPr>
              <a:t>worship Him.</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Notice – and this is of particular importance as we proceed – it is GOD who is being praised, honor, glorified, and worshiped, NOT the Law, not the High Priest, not the priesthood or the temple: it is not the Roman emperor or anything Roman, it is GOD because, “</a:t>
            </a:r>
            <a:r>
              <a:rPr lang="en-US" sz="5400" dirty="0">
                <a:solidFill>
                  <a:srgbClr val="C00000"/>
                </a:solidFill>
                <a:latin typeface="Times New Roman" panose="02020603050405020304" pitchFamily="18" charset="0"/>
                <a:cs typeface="Times New Roman" panose="02020603050405020304" pitchFamily="18" charset="0"/>
              </a:rPr>
              <a:t>Thou didst create all things, and because of Thy will they existed, and were </a:t>
            </a:r>
            <a:r>
              <a:rPr lang="en-US" sz="5400">
                <a:solidFill>
                  <a:srgbClr val="C00000"/>
                </a:solidFill>
                <a:latin typeface="Times New Roman" panose="02020603050405020304" pitchFamily="18" charset="0"/>
                <a:cs typeface="Times New Roman" panose="02020603050405020304" pitchFamily="18" charset="0"/>
              </a:rPr>
              <a:t>created.</a:t>
            </a:r>
            <a:r>
              <a:rPr lang="en-US" sz="540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88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33260</TotalTime>
  <Words>10787</Words>
  <Application>Microsoft Office PowerPoint</Application>
  <PresentationFormat>Widescreen</PresentationFormat>
  <Paragraphs>414</Paragraphs>
  <Slides>90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Aptos</vt:lpstr>
      <vt:lpstr>Arial</vt:lpstr>
      <vt:lpstr>Calibri</vt:lpstr>
      <vt:lpstr>Calibri Light</vt:lpstr>
      <vt:lpstr>Times New Roman</vt:lpstr>
      <vt:lpstr>Office Theme</vt:lpstr>
      <vt:lpstr>REVELATION</vt:lpstr>
      <vt:lpstr>Reading Chapter 4</vt:lpstr>
      <vt:lpstr>Revelation 4:1 to 3</vt:lpstr>
      <vt:lpstr>Revelation 3:4 to 6</vt:lpstr>
      <vt:lpstr>PowerPoint Presentation</vt:lpstr>
      <vt:lpstr>Revelation 3:4 to 6</vt:lpstr>
      <vt:lpstr>The Great I AM</vt:lpstr>
      <vt:lpstr>Roper’s Interpretation</vt:lpstr>
      <vt:lpstr>Majesty and Glory</vt:lpstr>
      <vt:lpstr>The Forever King</vt:lpstr>
      <vt:lpstr>Giving God His Due</vt:lpstr>
      <vt:lpstr>Throne Scenes</vt:lpstr>
      <vt:lpstr>Micaiah’s Vision</vt:lpstr>
      <vt:lpstr>PowerPoint Presentation</vt:lpstr>
      <vt:lpstr>Isaiah’s Vision</vt:lpstr>
      <vt:lpstr>Seraphim</vt:lpstr>
      <vt:lpstr>“above HIM”</vt:lpstr>
      <vt:lpstr>Position not Rank</vt:lpstr>
      <vt:lpstr>Message and Call</vt:lpstr>
      <vt:lpstr>The Seraphim</vt:lpstr>
      <vt:lpstr>Emphasis</vt:lpstr>
      <vt:lpstr>Ezekiel’s Vision</vt:lpstr>
      <vt:lpstr>Ezekiel’s Lifetime</vt:lpstr>
      <vt:lpstr>RESEMBLING</vt:lpstr>
      <vt:lpstr>Trusting in God</vt:lpstr>
      <vt:lpstr>Daniel 7</vt:lpstr>
      <vt:lpstr>The Two Visions</vt:lpstr>
      <vt:lpstr>PowerPoint Presentation</vt:lpstr>
      <vt:lpstr>Throne Scene of Daniel</vt:lpstr>
      <vt:lpstr>Ancient of Days</vt:lpstr>
      <vt:lpstr>Dress White</vt:lpstr>
      <vt:lpstr>PowerPoint Presentation</vt:lpstr>
      <vt:lpstr>PowerPoint Presentation</vt:lpstr>
      <vt:lpstr>PowerPoint Presentation</vt:lpstr>
      <vt:lpstr>Looking</vt:lpstr>
      <vt:lpstr>What Heaven?</vt:lpstr>
      <vt:lpstr>Context</vt:lpstr>
      <vt:lpstr>The LORD’S Throne</vt:lpstr>
      <vt:lpstr>Be Careful What You Ask For</vt:lpstr>
      <vt:lpstr>Man’s Way vs. God</vt:lpstr>
      <vt:lpstr>Instructions for a King</vt:lpstr>
      <vt:lpstr>Foretelling the King</vt:lpstr>
      <vt:lpstr>Continued</vt:lpstr>
      <vt:lpstr>Man and his way!</vt:lpstr>
      <vt:lpstr>The Trumpet Speaks</vt:lpstr>
      <vt:lpstr>The Voice Speaks</vt:lpstr>
      <vt:lpstr>I will show you …</vt:lpstr>
      <vt:lpstr>… what must take place …</vt:lpstr>
      <vt:lpstr>… after these things.</vt:lpstr>
      <vt:lpstr>Immediately I was in the Spirit</vt:lpstr>
      <vt:lpstr>I was in the Spirit</vt:lpstr>
      <vt:lpstr>In the Revelation</vt:lpstr>
      <vt:lpstr>In the spirit</vt:lpstr>
      <vt:lpstr>Visions</vt:lpstr>
      <vt:lpstr>The Centerpiece</vt:lpstr>
      <vt:lpstr>Jasper and Sardius</vt:lpstr>
      <vt:lpstr>Jasper</vt:lpstr>
      <vt:lpstr>Sardius</vt:lpstr>
      <vt:lpstr>A rainbow like an emerald</vt:lpstr>
      <vt:lpstr>24 Thrones</vt:lpstr>
      <vt:lpstr>What do we know?</vt:lpstr>
      <vt:lpstr>24 Elders</vt:lpstr>
      <vt:lpstr>Obesrvations</vt:lpstr>
      <vt:lpstr>What do I THINK?</vt:lpstr>
      <vt:lpstr>Who are they?</vt:lpstr>
      <vt:lpstr>Revelation 4:5 &amp; 6</vt:lpstr>
      <vt:lpstr>Lightning, Sounds, Thunder</vt:lpstr>
      <vt:lpstr>Seven Lamps of Fire</vt:lpstr>
      <vt:lpstr>LIGHT!</vt:lpstr>
      <vt:lpstr>ONE GOD</vt:lpstr>
      <vt:lpstr>A Sea</vt:lpstr>
      <vt:lpstr>Sea in Revelation</vt:lpstr>
      <vt:lpstr>Your Mind’s Eye</vt:lpstr>
      <vt:lpstr>Underwhelming Reflection!</vt:lpstr>
      <vt:lpstr>Sea of Glass</vt:lpstr>
      <vt:lpstr>Four Living Creatures</vt:lpstr>
      <vt:lpstr>Ezekiel and the Four Creatures</vt:lpstr>
      <vt:lpstr>CHERUB</vt:lpstr>
      <vt:lpstr>Don’t be misinformed!</vt:lpstr>
      <vt:lpstr>God and Cherubim</vt:lpstr>
      <vt:lpstr>Cherubim in the Temple</vt:lpstr>
      <vt:lpstr>Cherubim are Fierce</vt:lpstr>
      <vt:lpstr>Mission and Praise</vt:lpstr>
      <vt:lpstr>Likeness</vt:lpstr>
      <vt:lpstr>Comparable</vt:lpstr>
      <vt:lpstr>like a lion</vt:lpstr>
      <vt:lpstr>like a claf</vt:lpstr>
      <vt:lpstr>a face like that of a man</vt:lpstr>
      <vt:lpstr>like a flying eagle</vt:lpstr>
      <vt:lpstr>Giving Praise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James Reynolds</dc:creator>
  <cp:lastModifiedBy>James Reynolds</cp:lastModifiedBy>
  <cp:revision>552</cp:revision>
  <cp:lastPrinted>2025-10-11T02:57:10Z</cp:lastPrinted>
  <dcterms:created xsi:type="dcterms:W3CDTF">2024-01-21T04:16:59Z</dcterms:created>
  <dcterms:modified xsi:type="dcterms:W3CDTF">2025-10-14T16:12:57Z</dcterms:modified>
</cp:coreProperties>
</file>