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56" r:id="rId2"/>
    <p:sldId id="316" r:id="rId3"/>
    <p:sldId id="552" r:id="rId4"/>
    <p:sldId id="497" r:id="rId5"/>
    <p:sldId id="553" r:id="rId6"/>
    <p:sldId id="488" r:id="rId7"/>
    <p:sldId id="498" r:id="rId8"/>
    <p:sldId id="496" r:id="rId9"/>
    <p:sldId id="554" r:id="rId10"/>
    <p:sldId id="551" r:id="rId11"/>
    <p:sldId id="550" r:id="rId12"/>
    <p:sldId id="548" r:id="rId13"/>
    <p:sldId id="555" r:id="rId14"/>
    <p:sldId id="549" r:id="rId15"/>
    <p:sldId id="547" r:id="rId16"/>
    <p:sldId id="546" r:id="rId17"/>
    <p:sldId id="545" r:id="rId18"/>
    <p:sldId id="544" r:id="rId19"/>
    <p:sldId id="543" r:id="rId20"/>
    <p:sldId id="542" r:id="rId21"/>
    <p:sldId id="541" r:id="rId22"/>
    <p:sldId id="372" r:id="rId23"/>
    <p:sldId id="371" r:id="rId24"/>
    <p:sldId id="565" r:id="rId25"/>
    <p:sldId id="370" r:id="rId26"/>
    <p:sldId id="564" r:id="rId27"/>
    <p:sldId id="563" r:id="rId28"/>
    <p:sldId id="561" r:id="rId29"/>
    <p:sldId id="560" r:id="rId30"/>
    <p:sldId id="559" r:id="rId31"/>
    <p:sldId id="558" r:id="rId32"/>
    <p:sldId id="562" r:id="rId33"/>
    <p:sldId id="557" r:id="rId34"/>
    <p:sldId id="556" r:id="rId35"/>
    <p:sldId id="368" r:id="rId36"/>
    <p:sldId id="367" r:id="rId37"/>
    <p:sldId id="602" r:id="rId38"/>
    <p:sldId id="674" r:id="rId39"/>
    <p:sldId id="601" r:id="rId40"/>
    <p:sldId id="600" r:id="rId41"/>
    <p:sldId id="603" r:id="rId42"/>
    <p:sldId id="604" r:id="rId43"/>
    <p:sldId id="605" r:id="rId44"/>
    <p:sldId id="606" r:id="rId45"/>
    <p:sldId id="607" r:id="rId46"/>
    <p:sldId id="608" r:id="rId47"/>
    <p:sldId id="618" r:id="rId48"/>
    <p:sldId id="609" r:id="rId49"/>
    <p:sldId id="622" r:id="rId50"/>
    <p:sldId id="621" r:id="rId51"/>
    <p:sldId id="620" r:id="rId52"/>
    <p:sldId id="619" r:id="rId53"/>
    <p:sldId id="617" r:id="rId54"/>
    <p:sldId id="616" r:id="rId55"/>
    <p:sldId id="615" r:id="rId56"/>
    <p:sldId id="614" r:id="rId57"/>
    <p:sldId id="613" r:id="rId58"/>
    <p:sldId id="610" r:id="rId59"/>
    <p:sldId id="611" r:id="rId60"/>
    <p:sldId id="633" r:id="rId61"/>
    <p:sldId id="641" r:id="rId62"/>
    <p:sldId id="639" r:id="rId63"/>
    <p:sldId id="638" r:id="rId64"/>
    <p:sldId id="637" r:id="rId65"/>
    <p:sldId id="636" r:id="rId66"/>
    <p:sldId id="635" r:id="rId67"/>
    <p:sldId id="634" r:id="rId68"/>
    <p:sldId id="632" r:id="rId69"/>
    <p:sldId id="631" r:id="rId70"/>
    <p:sldId id="627" r:id="rId71"/>
    <p:sldId id="628" r:id="rId72"/>
    <p:sldId id="676" r:id="rId73"/>
    <p:sldId id="640" r:id="rId74"/>
    <p:sldId id="629" r:id="rId75"/>
    <p:sldId id="626" r:id="rId76"/>
    <p:sldId id="625" r:id="rId77"/>
    <p:sldId id="648" r:id="rId78"/>
    <p:sldId id="649" r:id="rId79"/>
    <p:sldId id="652" r:id="rId80"/>
    <p:sldId id="647" r:id="rId81"/>
    <p:sldId id="642" r:id="rId82"/>
    <p:sldId id="653" r:id="rId83"/>
    <p:sldId id="651" r:id="rId84"/>
    <p:sldId id="646" r:id="rId85"/>
    <p:sldId id="650" r:id="rId86"/>
    <p:sldId id="645" r:id="rId87"/>
    <p:sldId id="644" r:id="rId88"/>
    <p:sldId id="623" r:id="rId89"/>
    <p:sldId id="643" r:id="rId90"/>
    <p:sldId id="662" r:id="rId91"/>
    <p:sldId id="661" r:id="rId92"/>
    <p:sldId id="660" r:id="rId93"/>
    <p:sldId id="659" r:id="rId94"/>
    <p:sldId id="658" r:id="rId95"/>
    <p:sldId id="656" r:id="rId96"/>
    <p:sldId id="663" r:id="rId97"/>
    <p:sldId id="657" r:id="rId98"/>
    <p:sldId id="655" r:id="rId99"/>
    <p:sldId id="654" r:id="rId100"/>
    <p:sldId id="673" r:id="rId101"/>
    <p:sldId id="672" r:id="rId102"/>
    <p:sldId id="671" r:id="rId103"/>
    <p:sldId id="670" r:id="rId104"/>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00000"/>
    <a:srgbClr val="C10000"/>
    <a:srgbClr val="0000FF"/>
    <a:srgbClr val="D26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857" autoAdjust="0"/>
  </p:normalViewPr>
  <p:slideViewPr>
    <p:cSldViewPr snapToGrid="0">
      <p:cViewPr varScale="1">
        <p:scale>
          <a:sx n="91" d="100"/>
          <a:sy n="91" d="100"/>
        </p:scale>
        <p:origin x="1272" y="306"/>
      </p:cViewPr>
      <p:guideLst/>
    </p:cSldViewPr>
  </p:slideViewPr>
  <p:notesTextViewPr>
    <p:cViewPr>
      <p:scale>
        <a:sx n="1" d="1"/>
        <a:sy n="1" d="1"/>
      </p:scale>
      <p:origin x="0" y="0"/>
    </p:cViewPr>
  </p:notesTextViewPr>
  <p:sorterViewPr>
    <p:cViewPr>
      <p:scale>
        <a:sx n="100" d="100"/>
        <a:sy n="100" d="100"/>
      </p:scale>
      <p:origin x="0" y="-762"/>
    </p:cViewPr>
  </p:sorterViewPr>
  <p:notesViewPr>
    <p:cSldViewPr snapToGrid="0">
      <p:cViewPr varScale="1">
        <p:scale>
          <a:sx n="79" d="100"/>
          <a:sy n="79" d="100"/>
        </p:scale>
        <p:origin x="388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5088" cy="466116"/>
          </a:xfrm>
          <a:prstGeom prst="rect">
            <a:avLst/>
          </a:prstGeom>
        </p:spPr>
        <p:txBody>
          <a:bodyPr vert="horz" lIns="93087" tIns="46543" rIns="93087" bIns="46543" rtlCol="0"/>
          <a:lstStyle>
            <a:lvl1pPr algn="l">
              <a:defRPr sz="1200"/>
            </a:lvl1pPr>
          </a:lstStyle>
          <a:p>
            <a:endParaRPr lang="en-US"/>
          </a:p>
        </p:txBody>
      </p:sp>
      <p:sp>
        <p:nvSpPr>
          <p:cNvPr id="3" name="Date Placeholder 2"/>
          <p:cNvSpPr>
            <a:spLocks noGrp="1"/>
          </p:cNvSpPr>
          <p:nvPr>
            <p:ph type="dt" idx="1"/>
          </p:nvPr>
        </p:nvSpPr>
        <p:spPr>
          <a:xfrm>
            <a:off x="3967343" y="1"/>
            <a:ext cx="3035088" cy="466116"/>
          </a:xfrm>
          <a:prstGeom prst="rect">
            <a:avLst/>
          </a:prstGeom>
        </p:spPr>
        <p:txBody>
          <a:bodyPr vert="horz" lIns="93087" tIns="46543" rIns="93087" bIns="46543" rtlCol="0"/>
          <a:lstStyle>
            <a:lvl1pPr algn="r">
              <a:defRPr sz="1200"/>
            </a:lvl1pPr>
          </a:lstStyle>
          <a:p>
            <a:fld id="{F18BE0D3-CC5D-48F4-B54A-84E5CF4532E3}" type="datetimeFigureOut">
              <a:rPr lang="en-US" smtClean="0"/>
              <a:t>2025-03-07</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087" tIns="46543" rIns="93087" bIns="46543" rtlCol="0" anchor="ctr"/>
          <a:lstStyle/>
          <a:p>
            <a:endParaRPr lang="en-US"/>
          </a:p>
        </p:txBody>
      </p:sp>
      <p:sp>
        <p:nvSpPr>
          <p:cNvPr id="5" name="Notes Placeholder 4"/>
          <p:cNvSpPr>
            <a:spLocks noGrp="1"/>
          </p:cNvSpPr>
          <p:nvPr>
            <p:ph type="body" sz="quarter" idx="3"/>
          </p:nvPr>
        </p:nvSpPr>
        <p:spPr>
          <a:xfrm>
            <a:off x="700406" y="4470837"/>
            <a:ext cx="5603240" cy="3657958"/>
          </a:xfrm>
          <a:prstGeom prst="rect">
            <a:avLst/>
          </a:prstGeom>
        </p:spPr>
        <p:txBody>
          <a:bodyPr vert="horz" lIns="93087" tIns="46543" rIns="93087" bIns="465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3937"/>
            <a:ext cx="3035088" cy="466115"/>
          </a:xfrm>
          <a:prstGeom prst="rect">
            <a:avLst/>
          </a:prstGeom>
        </p:spPr>
        <p:txBody>
          <a:bodyPr vert="horz" lIns="93087" tIns="46543" rIns="93087" bIns="46543" rtlCol="0" anchor="b"/>
          <a:lstStyle>
            <a:lvl1pPr algn="l">
              <a:defRPr sz="1200"/>
            </a:lvl1pPr>
          </a:lstStyle>
          <a:p>
            <a:endParaRPr lang="en-US"/>
          </a:p>
        </p:txBody>
      </p:sp>
      <p:sp>
        <p:nvSpPr>
          <p:cNvPr id="7" name="Slide Number Placeholder 6"/>
          <p:cNvSpPr>
            <a:spLocks noGrp="1"/>
          </p:cNvSpPr>
          <p:nvPr>
            <p:ph type="sldNum" sz="quarter" idx="5"/>
          </p:nvPr>
        </p:nvSpPr>
        <p:spPr>
          <a:xfrm>
            <a:off x="3967343" y="8823937"/>
            <a:ext cx="3035088" cy="466115"/>
          </a:xfrm>
          <a:prstGeom prst="rect">
            <a:avLst/>
          </a:prstGeom>
        </p:spPr>
        <p:txBody>
          <a:bodyPr vert="horz" lIns="93087" tIns="46543" rIns="93087" bIns="46543" rtlCol="0" anchor="b"/>
          <a:lstStyle>
            <a:lvl1pPr algn="r">
              <a:defRPr sz="1200"/>
            </a:lvl1pPr>
          </a:lstStyle>
          <a:p>
            <a:fld id="{21773353-A735-4CE5-AFA3-B6119CBFF067}" type="slidenum">
              <a:rPr lang="en-US" smtClean="0"/>
              <a:t>‹#›</a:t>
            </a:fld>
            <a:endParaRPr lang="en-US"/>
          </a:p>
        </p:txBody>
      </p:sp>
    </p:spTree>
    <p:extLst>
      <p:ext uri="{BB962C8B-B14F-4D97-AF65-F5344CB8AC3E}">
        <p14:creationId xmlns:p14="http://schemas.microsoft.com/office/powerpoint/2010/main" val="164727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https://www.generationword.com/notes_for_notesbooks_pg/rev_2_thyatira.htm</a:t>
            </a:r>
          </a:p>
        </p:txBody>
      </p:sp>
      <p:sp>
        <p:nvSpPr>
          <p:cNvPr id="4" name="Slide Number Placeholder 3"/>
          <p:cNvSpPr>
            <a:spLocks noGrp="1"/>
          </p:cNvSpPr>
          <p:nvPr>
            <p:ph type="sldNum" sz="quarter" idx="5"/>
          </p:nvPr>
        </p:nvSpPr>
        <p:spPr/>
        <p:txBody>
          <a:bodyPr/>
          <a:lstStyle/>
          <a:p>
            <a:fld id="{21773353-A735-4CE5-AFA3-B6119CBFF067}" type="slidenum">
              <a:rPr lang="en-US" smtClean="0"/>
              <a:t>11</a:t>
            </a:fld>
            <a:endParaRPr lang="en-US"/>
          </a:p>
        </p:txBody>
      </p:sp>
    </p:spTree>
    <p:extLst>
      <p:ext uri="{BB962C8B-B14F-4D97-AF65-F5344CB8AC3E}">
        <p14:creationId xmlns:p14="http://schemas.microsoft.com/office/powerpoint/2010/main" val="1476696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73353-A735-4CE5-AFA3-B6119CBFF067}" type="slidenum">
              <a:rPr lang="en-US" smtClean="0"/>
              <a:t>30</a:t>
            </a:fld>
            <a:endParaRPr lang="en-US"/>
          </a:p>
        </p:txBody>
      </p:sp>
    </p:spTree>
    <p:extLst>
      <p:ext uri="{BB962C8B-B14F-4D97-AF65-F5344CB8AC3E}">
        <p14:creationId xmlns:p14="http://schemas.microsoft.com/office/powerpoint/2010/main" val="58212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AB4E-F295-AFAC-A410-1008C90044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E1AFC8-0E74-79A8-40E3-F080E39CD2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8F9900-34C9-9D99-D17C-A7C9EAE2FF15}"/>
              </a:ext>
            </a:extLst>
          </p:cNvPr>
          <p:cNvSpPr>
            <a:spLocks noGrp="1"/>
          </p:cNvSpPr>
          <p:nvPr>
            <p:ph type="dt" sz="half" idx="10"/>
          </p:nvPr>
        </p:nvSpPr>
        <p:spPr/>
        <p:txBody>
          <a:bodyPr/>
          <a:lstStyle/>
          <a:p>
            <a:fld id="{1B372847-49C7-4878-9016-F37A1E16544E}" type="datetimeFigureOut">
              <a:rPr lang="en-US" smtClean="0"/>
              <a:t>2025-03-07</a:t>
            </a:fld>
            <a:endParaRPr lang="en-US"/>
          </a:p>
        </p:txBody>
      </p:sp>
      <p:sp>
        <p:nvSpPr>
          <p:cNvPr id="5" name="Footer Placeholder 4">
            <a:extLst>
              <a:ext uri="{FF2B5EF4-FFF2-40B4-BE49-F238E27FC236}">
                <a16:creationId xmlns:a16="http://schemas.microsoft.com/office/drawing/2014/main" id="{C3FEB07E-EB73-2EE4-6D51-39879FBE9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9B686-5C8F-FA8F-64D2-0505F0055665}"/>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79619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AA45-4FD8-D6FE-7406-5265E9C744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96801-BB91-D1D9-F18B-3264759A98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4A906-64AE-74D7-34E9-D73B5F0F7B8B}"/>
              </a:ext>
            </a:extLst>
          </p:cNvPr>
          <p:cNvSpPr>
            <a:spLocks noGrp="1"/>
          </p:cNvSpPr>
          <p:nvPr>
            <p:ph type="dt" sz="half" idx="10"/>
          </p:nvPr>
        </p:nvSpPr>
        <p:spPr/>
        <p:txBody>
          <a:bodyPr/>
          <a:lstStyle/>
          <a:p>
            <a:fld id="{1B372847-49C7-4878-9016-F37A1E16544E}" type="datetimeFigureOut">
              <a:rPr lang="en-US" smtClean="0"/>
              <a:t>2025-03-07</a:t>
            </a:fld>
            <a:endParaRPr lang="en-US"/>
          </a:p>
        </p:txBody>
      </p:sp>
      <p:sp>
        <p:nvSpPr>
          <p:cNvPr id="5" name="Footer Placeholder 4">
            <a:extLst>
              <a:ext uri="{FF2B5EF4-FFF2-40B4-BE49-F238E27FC236}">
                <a16:creationId xmlns:a16="http://schemas.microsoft.com/office/drawing/2014/main" id="{5FA2D79B-6221-488D-F00D-FDA403186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857E0-8E53-774B-98BA-500803BBA804}"/>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136046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51BD11-515F-1C2F-1FF9-FF093A0CD9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016F3B-55F7-5E62-81F8-FEF49020CF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DDB81-DF54-A46F-8708-41460CCCFD51}"/>
              </a:ext>
            </a:extLst>
          </p:cNvPr>
          <p:cNvSpPr>
            <a:spLocks noGrp="1"/>
          </p:cNvSpPr>
          <p:nvPr>
            <p:ph type="dt" sz="half" idx="10"/>
          </p:nvPr>
        </p:nvSpPr>
        <p:spPr/>
        <p:txBody>
          <a:bodyPr/>
          <a:lstStyle/>
          <a:p>
            <a:fld id="{1B372847-49C7-4878-9016-F37A1E16544E}" type="datetimeFigureOut">
              <a:rPr lang="en-US" smtClean="0"/>
              <a:t>2025-03-07</a:t>
            </a:fld>
            <a:endParaRPr lang="en-US"/>
          </a:p>
        </p:txBody>
      </p:sp>
      <p:sp>
        <p:nvSpPr>
          <p:cNvPr id="5" name="Footer Placeholder 4">
            <a:extLst>
              <a:ext uri="{FF2B5EF4-FFF2-40B4-BE49-F238E27FC236}">
                <a16:creationId xmlns:a16="http://schemas.microsoft.com/office/drawing/2014/main" id="{E7EA351E-DA8A-CCF0-F806-127774E6B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47CFA-DB7A-D65A-8ADD-72685B888E7B}"/>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71887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29798-C6F7-7210-A7B8-D8133006A4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7A408A-F4CA-13F2-BAAD-4286F425BA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9BC54-034C-900E-DA75-366FE74AB933}"/>
              </a:ext>
            </a:extLst>
          </p:cNvPr>
          <p:cNvSpPr>
            <a:spLocks noGrp="1"/>
          </p:cNvSpPr>
          <p:nvPr>
            <p:ph type="dt" sz="half" idx="10"/>
          </p:nvPr>
        </p:nvSpPr>
        <p:spPr/>
        <p:txBody>
          <a:bodyPr/>
          <a:lstStyle/>
          <a:p>
            <a:fld id="{1B372847-49C7-4878-9016-F37A1E16544E}" type="datetimeFigureOut">
              <a:rPr lang="en-US" smtClean="0"/>
              <a:t>2025-03-07</a:t>
            </a:fld>
            <a:endParaRPr lang="en-US"/>
          </a:p>
        </p:txBody>
      </p:sp>
      <p:sp>
        <p:nvSpPr>
          <p:cNvPr id="5" name="Footer Placeholder 4">
            <a:extLst>
              <a:ext uri="{FF2B5EF4-FFF2-40B4-BE49-F238E27FC236}">
                <a16:creationId xmlns:a16="http://schemas.microsoft.com/office/drawing/2014/main" id="{BF3459B2-80F5-6679-1267-63576932B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29B00-408D-FDC3-DC43-B05826353265}"/>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414622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5F5-68C5-1C84-F877-49F0648FA8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4D3F0E-CAB6-238E-2212-227A0327B0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4CD69-F62A-47E0-EAFD-662FAB4A8A2D}"/>
              </a:ext>
            </a:extLst>
          </p:cNvPr>
          <p:cNvSpPr>
            <a:spLocks noGrp="1"/>
          </p:cNvSpPr>
          <p:nvPr>
            <p:ph type="dt" sz="half" idx="10"/>
          </p:nvPr>
        </p:nvSpPr>
        <p:spPr/>
        <p:txBody>
          <a:bodyPr/>
          <a:lstStyle/>
          <a:p>
            <a:fld id="{1B372847-49C7-4878-9016-F37A1E16544E}" type="datetimeFigureOut">
              <a:rPr lang="en-US" smtClean="0"/>
              <a:t>2025-03-07</a:t>
            </a:fld>
            <a:endParaRPr lang="en-US"/>
          </a:p>
        </p:txBody>
      </p:sp>
      <p:sp>
        <p:nvSpPr>
          <p:cNvPr id="5" name="Footer Placeholder 4">
            <a:extLst>
              <a:ext uri="{FF2B5EF4-FFF2-40B4-BE49-F238E27FC236}">
                <a16:creationId xmlns:a16="http://schemas.microsoft.com/office/drawing/2014/main" id="{C0D953FB-3597-6D99-A9D8-ECA94C0FB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314BA-8265-555F-9A3D-92C17B49E794}"/>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189438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4C8C-F3FE-3878-CAEE-C7767BA14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35A55E-A27C-AE9C-01A9-8AACFC6E86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90A57F-B627-ADF6-7D79-C627C7F44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F0EEC-9384-DD9B-F2A7-089E1DC58640}"/>
              </a:ext>
            </a:extLst>
          </p:cNvPr>
          <p:cNvSpPr>
            <a:spLocks noGrp="1"/>
          </p:cNvSpPr>
          <p:nvPr>
            <p:ph type="dt" sz="half" idx="10"/>
          </p:nvPr>
        </p:nvSpPr>
        <p:spPr/>
        <p:txBody>
          <a:bodyPr/>
          <a:lstStyle/>
          <a:p>
            <a:fld id="{1B372847-49C7-4878-9016-F37A1E16544E}" type="datetimeFigureOut">
              <a:rPr lang="en-US" smtClean="0"/>
              <a:t>2025-03-07</a:t>
            </a:fld>
            <a:endParaRPr lang="en-US"/>
          </a:p>
        </p:txBody>
      </p:sp>
      <p:sp>
        <p:nvSpPr>
          <p:cNvPr id="6" name="Footer Placeholder 5">
            <a:extLst>
              <a:ext uri="{FF2B5EF4-FFF2-40B4-BE49-F238E27FC236}">
                <a16:creationId xmlns:a16="http://schemas.microsoft.com/office/drawing/2014/main" id="{774B7B73-B78D-EB7C-1C1F-BFB47B692B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3A316-CC97-83A8-E1EB-F8F920688497}"/>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89525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566E-A6C5-FB08-5A10-4603A93084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F8AC81-BD0C-6E8D-E91E-AEC7EDDDFD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AE528-0417-0F65-FB86-416178BF85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DBCF2F-0FC8-EA05-3F4B-36BB5E8295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F541D8-EE49-1B5C-D00B-75BE6F6907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1D2D4E-B6C1-F830-A4D9-A5E04B95E68F}"/>
              </a:ext>
            </a:extLst>
          </p:cNvPr>
          <p:cNvSpPr>
            <a:spLocks noGrp="1"/>
          </p:cNvSpPr>
          <p:nvPr>
            <p:ph type="dt" sz="half" idx="10"/>
          </p:nvPr>
        </p:nvSpPr>
        <p:spPr/>
        <p:txBody>
          <a:bodyPr/>
          <a:lstStyle/>
          <a:p>
            <a:fld id="{1B372847-49C7-4878-9016-F37A1E16544E}" type="datetimeFigureOut">
              <a:rPr lang="en-US" smtClean="0"/>
              <a:t>2025-03-07</a:t>
            </a:fld>
            <a:endParaRPr lang="en-US"/>
          </a:p>
        </p:txBody>
      </p:sp>
      <p:sp>
        <p:nvSpPr>
          <p:cNvPr id="8" name="Footer Placeholder 7">
            <a:extLst>
              <a:ext uri="{FF2B5EF4-FFF2-40B4-BE49-F238E27FC236}">
                <a16:creationId xmlns:a16="http://schemas.microsoft.com/office/drawing/2014/main" id="{D3A0E861-5A3F-0B77-7E85-E9716EDB30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8762F0-992C-9034-E3F7-3E70F27DEBCA}"/>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20858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6498-F806-8FA5-9BC2-1018F34AA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B80276-2046-681F-452C-C57CC6413F6C}"/>
              </a:ext>
            </a:extLst>
          </p:cNvPr>
          <p:cNvSpPr>
            <a:spLocks noGrp="1"/>
          </p:cNvSpPr>
          <p:nvPr>
            <p:ph type="dt" sz="half" idx="10"/>
          </p:nvPr>
        </p:nvSpPr>
        <p:spPr/>
        <p:txBody>
          <a:bodyPr/>
          <a:lstStyle/>
          <a:p>
            <a:fld id="{1B372847-49C7-4878-9016-F37A1E16544E}" type="datetimeFigureOut">
              <a:rPr lang="en-US" smtClean="0"/>
              <a:t>2025-03-07</a:t>
            </a:fld>
            <a:endParaRPr lang="en-US"/>
          </a:p>
        </p:txBody>
      </p:sp>
      <p:sp>
        <p:nvSpPr>
          <p:cNvPr id="4" name="Footer Placeholder 3">
            <a:extLst>
              <a:ext uri="{FF2B5EF4-FFF2-40B4-BE49-F238E27FC236}">
                <a16:creationId xmlns:a16="http://schemas.microsoft.com/office/drawing/2014/main" id="{E8F32375-4B43-510E-D7D7-B4B7662B57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888717-3FA4-02B5-32D8-9DF2CD3A1C61}"/>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296424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4481B-6F68-9FAF-2369-63D587E1906B}"/>
              </a:ext>
            </a:extLst>
          </p:cNvPr>
          <p:cNvSpPr>
            <a:spLocks noGrp="1"/>
          </p:cNvSpPr>
          <p:nvPr>
            <p:ph type="dt" sz="half" idx="10"/>
          </p:nvPr>
        </p:nvSpPr>
        <p:spPr/>
        <p:txBody>
          <a:bodyPr/>
          <a:lstStyle/>
          <a:p>
            <a:fld id="{1B372847-49C7-4878-9016-F37A1E16544E}" type="datetimeFigureOut">
              <a:rPr lang="en-US" smtClean="0"/>
              <a:t>2025-03-07</a:t>
            </a:fld>
            <a:endParaRPr lang="en-US"/>
          </a:p>
        </p:txBody>
      </p:sp>
      <p:sp>
        <p:nvSpPr>
          <p:cNvPr id="3" name="Footer Placeholder 2">
            <a:extLst>
              <a:ext uri="{FF2B5EF4-FFF2-40B4-BE49-F238E27FC236}">
                <a16:creationId xmlns:a16="http://schemas.microsoft.com/office/drawing/2014/main" id="{05DFB446-E9B2-E155-AF2B-BC55EA6C60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79D90E-FA18-8926-D5FB-2C8D64E1BA37}"/>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310046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6718-5B86-CCAA-4B71-51FF6DE9F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E0A05C-9C73-F148-D789-71D80F5086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3D172F-CA0B-FE57-3024-0F3EAC37C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7B3B53-5F4E-D900-2F8D-850388801870}"/>
              </a:ext>
            </a:extLst>
          </p:cNvPr>
          <p:cNvSpPr>
            <a:spLocks noGrp="1"/>
          </p:cNvSpPr>
          <p:nvPr>
            <p:ph type="dt" sz="half" idx="10"/>
          </p:nvPr>
        </p:nvSpPr>
        <p:spPr/>
        <p:txBody>
          <a:bodyPr/>
          <a:lstStyle/>
          <a:p>
            <a:fld id="{1B372847-49C7-4878-9016-F37A1E16544E}" type="datetimeFigureOut">
              <a:rPr lang="en-US" smtClean="0"/>
              <a:t>2025-03-07</a:t>
            </a:fld>
            <a:endParaRPr lang="en-US"/>
          </a:p>
        </p:txBody>
      </p:sp>
      <p:sp>
        <p:nvSpPr>
          <p:cNvPr id="6" name="Footer Placeholder 5">
            <a:extLst>
              <a:ext uri="{FF2B5EF4-FFF2-40B4-BE49-F238E27FC236}">
                <a16:creationId xmlns:a16="http://schemas.microsoft.com/office/drawing/2014/main" id="{E01BD03A-F896-A064-3E94-8A1CE6DE1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CEADD-EE2B-9864-48B4-4B7379D299EE}"/>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185188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7307-BB7A-76F5-F074-47B142F53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006055-0E3A-B52D-7821-E28664203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277BCC-6F99-1AFA-B63A-2895049A5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FE6BF-EEDE-85B9-9006-B82677A969E2}"/>
              </a:ext>
            </a:extLst>
          </p:cNvPr>
          <p:cNvSpPr>
            <a:spLocks noGrp="1"/>
          </p:cNvSpPr>
          <p:nvPr>
            <p:ph type="dt" sz="half" idx="10"/>
          </p:nvPr>
        </p:nvSpPr>
        <p:spPr/>
        <p:txBody>
          <a:bodyPr/>
          <a:lstStyle/>
          <a:p>
            <a:fld id="{1B372847-49C7-4878-9016-F37A1E16544E}" type="datetimeFigureOut">
              <a:rPr lang="en-US" smtClean="0"/>
              <a:t>2025-03-07</a:t>
            </a:fld>
            <a:endParaRPr lang="en-US"/>
          </a:p>
        </p:txBody>
      </p:sp>
      <p:sp>
        <p:nvSpPr>
          <p:cNvPr id="6" name="Footer Placeholder 5">
            <a:extLst>
              <a:ext uri="{FF2B5EF4-FFF2-40B4-BE49-F238E27FC236}">
                <a16:creationId xmlns:a16="http://schemas.microsoft.com/office/drawing/2014/main" id="{A6398243-B489-E633-820F-8BFFC2DE1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9F8AA-BD85-BFA4-0F95-5EF911B84BB7}"/>
              </a:ext>
            </a:extLst>
          </p:cNvPr>
          <p:cNvSpPr>
            <a:spLocks noGrp="1"/>
          </p:cNvSpPr>
          <p:nvPr>
            <p:ph type="sldNum" sz="quarter" idx="12"/>
          </p:nvPr>
        </p:nvSpPr>
        <p:spPr/>
        <p:txBody>
          <a:bodyPr/>
          <a:lstStyle/>
          <a:p>
            <a:fld id="{02F82AF6-C5E6-45E2-9A2B-A982692BB7F1}" type="slidenum">
              <a:rPr lang="en-US" smtClean="0"/>
              <a:t>‹#›</a:t>
            </a:fld>
            <a:endParaRPr lang="en-US"/>
          </a:p>
        </p:txBody>
      </p:sp>
    </p:spTree>
    <p:extLst>
      <p:ext uri="{BB962C8B-B14F-4D97-AF65-F5344CB8AC3E}">
        <p14:creationId xmlns:p14="http://schemas.microsoft.com/office/powerpoint/2010/main" val="67380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86151E-2413-A1A9-873A-6F6BC6A02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8FB95A-7EFC-37C8-BD5C-2FE9CB881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4C40E-B9B0-7641-9B96-4D48E8B037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72847-49C7-4878-9016-F37A1E16544E}" type="datetimeFigureOut">
              <a:rPr lang="en-US" smtClean="0"/>
              <a:t>2025-03-07</a:t>
            </a:fld>
            <a:endParaRPr lang="en-US"/>
          </a:p>
        </p:txBody>
      </p:sp>
      <p:sp>
        <p:nvSpPr>
          <p:cNvPr id="5" name="Footer Placeholder 4">
            <a:extLst>
              <a:ext uri="{FF2B5EF4-FFF2-40B4-BE49-F238E27FC236}">
                <a16:creationId xmlns:a16="http://schemas.microsoft.com/office/drawing/2014/main" id="{32B0B107-2460-F0A9-497D-6E299BCCB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84D92-A13E-4BC8-5DD7-62E99E7959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82AF6-C5E6-45E2-9A2B-A982692BB7F1}" type="slidenum">
              <a:rPr lang="en-US" smtClean="0"/>
              <a:t>‹#›</a:t>
            </a:fld>
            <a:endParaRPr lang="en-US"/>
          </a:p>
        </p:txBody>
      </p:sp>
    </p:spTree>
    <p:extLst>
      <p:ext uri="{BB962C8B-B14F-4D97-AF65-F5344CB8AC3E}">
        <p14:creationId xmlns:p14="http://schemas.microsoft.com/office/powerpoint/2010/main" val="3757353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3FFB-B0BD-C359-6323-A5AEF3269BCC}"/>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REVELATION</a:t>
            </a:r>
          </a:p>
        </p:txBody>
      </p:sp>
      <p:sp>
        <p:nvSpPr>
          <p:cNvPr id="3" name="Subtitle 2">
            <a:extLst>
              <a:ext uri="{FF2B5EF4-FFF2-40B4-BE49-F238E27FC236}">
                <a16:creationId xmlns:a16="http://schemas.microsoft.com/office/drawing/2014/main" id="{2BD468E4-8709-7868-F9F9-2A298786E48E}"/>
              </a:ext>
            </a:extLst>
          </p:cNvPr>
          <p:cNvSpPr>
            <a:spLocks noGrp="1"/>
          </p:cNvSpPr>
          <p:nvPr>
            <p:ph type="subTitle" idx="1"/>
          </p:nvPr>
        </p:nvSpPr>
        <p:spPr/>
        <p:txBody>
          <a:bodyPr>
            <a:normAutofit/>
          </a:bodyPr>
          <a:lstStyle/>
          <a:p>
            <a:r>
              <a:rPr lang="en-US" sz="3600" dirty="0">
                <a:latin typeface="Times New Roman" panose="02020603050405020304" pitchFamily="18" charset="0"/>
                <a:cs typeface="Times New Roman" panose="02020603050405020304" pitchFamily="18" charset="0"/>
              </a:rPr>
              <a:t>The Letter to the Angels of the Seven Churches:</a:t>
            </a:r>
          </a:p>
          <a:p>
            <a:r>
              <a:rPr lang="en-US" sz="3600" dirty="0">
                <a:latin typeface="Times New Roman" panose="02020603050405020304" pitchFamily="18" charset="0"/>
                <a:cs typeface="Times New Roman" panose="02020603050405020304" pitchFamily="18" charset="0"/>
              </a:rPr>
              <a:t>Thyatira</a:t>
            </a:r>
          </a:p>
        </p:txBody>
      </p:sp>
    </p:spTree>
    <p:extLst>
      <p:ext uri="{BB962C8B-B14F-4D97-AF65-F5344CB8AC3E}">
        <p14:creationId xmlns:p14="http://schemas.microsoft.com/office/powerpoint/2010/main" val="1791091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Guild Culture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Many compare guilds to the unions of modern times, but a guild was much more than that.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According to </a:t>
            </a:r>
            <a:r>
              <a:rPr lang="en-US" sz="4000" dirty="0" err="1">
                <a:latin typeface="Times New Roman" panose="02020603050405020304" pitchFamily="18" charset="0"/>
                <a:cs typeface="Times New Roman" panose="02020603050405020304" pitchFamily="18" charset="0"/>
              </a:rPr>
              <a:t>Hendricksen</a:t>
            </a:r>
            <a:r>
              <a:rPr lang="en-US" sz="4000" dirty="0">
                <a:latin typeface="Times New Roman" panose="02020603050405020304" pitchFamily="18" charset="0"/>
                <a:cs typeface="Times New Roman" panose="02020603050405020304" pitchFamily="18" charset="0"/>
              </a:rPr>
              <a:t>, “</a:t>
            </a:r>
            <a:r>
              <a:rPr lang="en-US" sz="4000" dirty="0">
                <a:solidFill>
                  <a:srgbClr val="002060"/>
                </a:solidFill>
                <a:latin typeface="Times New Roman" panose="02020603050405020304" pitchFamily="18" charset="0"/>
                <a:cs typeface="Times New Roman" panose="02020603050405020304" pitchFamily="18" charset="0"/>
              </a:rPr>
              <a:t>These trade-guilds were associated with the worship of tutelary-deities: each guild had its guardian god.  The situation, therefore, was somewhat as follows: if you wish to get ahead in this world, you must belong to a guild; if you belong to a guild, your very membership implies that you worship its god.  You will be expected to attend the guild-festivals and to eat food part of which is offered to the tutelary </a:t>
            </a:r>
            <a:r>
              <a:rPr lang="en-US" sz="4000" dirty="0" err="1">
                <a:solidFill>
                  <a:srgbClr val="002060"/>
                </a:solidFill>
                <a:latin typeface="Times New Roman" panose="02020603050405020304" pitchFamily="18" charset="0"/>
                <a:cs typeface="Times New Roman" panose="02020603050405020304" pitchFamily="18" charset="0"/>
              </a:rPr>
              <a:t>diety</a:t>
            </a:r>
            <a:r>
              <a:rPr lang="en-US" sz="4000" dirty="0">
                <a:solidFill>
                  <a:srgbClr val="002060"/>
                </a:solidFill>
                <a:latin typeface="Times New Roman" panose="02020603050405020304" pitchFamily="18" charset="0"/>
                <a:cs typeface="Times New Roman" panose="02020603050405020304" pitchFamily="18" charset="0"/>
              </a:rPr>
              <a:t> and which you receive on your table as a gift from the god.  And then, when the feast ends, and real – grossly immoral – fun begins, you must not walk out unless you desire to become the object of ridicule and persecution.</a:t>
            </a:r>
            <a:r>
              <a:rPr lang="en-US" sz="4000" dirty="0">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04517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Examples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By our actions, keeping His deeds, we not only set the example for the world – the nations – but we also judge the world.</a:t>
            </a:r>
          </a:p>
          <a:p>
            <a:pPr marL="0" indent="0">
              <a:buNone/>
            </a:pPr>
            <a:r>
              <a:rPr lang="en-US" sz="5400" dirty="0">
                <a:latin typeface="Times New Roman" panose="02020603050405020304" pitchFamily="18" charset="0"/>
                <a:cs typeface="Times New Roman" panose="02020603050405020304" pitchFamily="18" charset="0"/>
              </a:rPr>
              <a:t>Therefore, those who overcome will rule the nations with a rod of iron – not a wooden rod used by shepherds – capable of breaking them to pieces.</a:t>
            </a:r>
          </a:p>
          <a:p>
            <a:pPr marL="0" indent="0">
              <a:buNone/>
            </a:pPr>
            <a:r>
              <a:rPr lang="en-US" sz="5400" dirty="0">
                <a:latin typeface="Times New Roman" panose="02020603050405020304" pitchFamily="18" charset="0"/>
                <a:cs typeface="Times New Roman" panose="02020603050405020304" pitchFamily="18" charset="0"/>
              </a:rPr>
              <a:t>Our lives set the example and prove that, by faith man can live a life acceptable to God BECAUSE Jesus made us acceptable through grace: those who refuse to do likewise will be broken as “</a:t>
            </a:r>
            <a:r>
              <a:rPr lang="en-US" sz="5400" dirty="0">
                <a:solidFill>
                  <a:srgbClr val="C00000"/>
                </a:solidFill>
                <a:latin typeface="Times New Roman" panose="02020603050405020304" pitchFamily="18" charset="0"/>
                <a:cs typeface="Times New Roman" panose="02020603050405020304" pitchFamily="18" charset="0"/>
              </a:rPr>
              <a:t>THE VESSELS OF THE POTTER ARE BROKEN TO PIECES.</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743597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Authority</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The promise was made by God to His Messiah in </a:t>
            </a:r>
            <a:r>
              <a:rPr lang="en-US" sz="5400" b="1" dirty="0">
                <a:solidFill>
                  <a:srgbClr val="C00000"/>
                </a:solidFill>
                <a:latin typeface="Times New Roman" panose="02020603050405020304" pitchFamily="18" charset="0"/>
                <a:cs typeface="Times New Roman" panose="02020603050405020304" pitchFamily="18" charset="0"/>
              </a:rPr>
              <a:t>Psalms 2</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Now, that Messiah, Jesus, is passing that authority along to those who overcome and who keep His deeds until the end.</a:t>
            </a:r>
          </a:p>
          <a:p>
            <a:pPr marL="0" indent="0">
              <a:buNone/>
            </a:pPr>
            <a:r>
              <a:rPr lang="en-US" sz="5400" dirty="0">
                <a:latin typeface="Times New Roman" panose="02020603050405020304" pitchFamily="18" charset="0"/>
                <a:cs typeface="Times New Roman" panose="02020603050405020304" pitchFamily="18" charset="0"/>
              </a:rPr>
              <a:t>Jesus is king of kings and lord of called-out and He reigns sitting at the right hand of God: we, His servants, His saints, His called-out reign and rule in the sense that as we submit to Him and acknowledge Him as the only King and Lord, we demonstrate that man is capable of living a life pleasing to God and, therefore, leave everyone who does not submit with no excuse.</a:t>
            </a:r>
          </a:p>
        </p:txBody>
      </p:sp>
    </p:spTree>
    <p:extLst>
      <p:ext uri="{BB962C8B-B14F-4D97-AF65-F5344CB8AC3E}">
        <p14:creationId xmlns:p14="http://schemas.microsoft.com/office/powerpoint/2010/main" val="18998200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Morning Star</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Jesus, in </a:t>
            </a:r>
            <a:r>
              <a:rPr lang="en-US" sz="5400" b="1" dirty="0">
                <a:solidFill>
                  <a:srgbClr val="C00000"/>
                </a:solidFill>
                <a:latin typeface="Times New Roman" panose="02020603050405020304" pitchFamily="18" charset="0"/>
                <a:cs typeface="Times New Roman" panose="02020603050405020304" pitchFamily="18" charset="0"/>
              </a:rPr>
              <a:t>Revelation 22:16</a:t>
            </a:r>
            <a:r>
              <a:rPr lang="en-US" sz="5400" dirty="0">
                <a:latin typeface="Times New Roman" panose="02020603050405020304" pitchFamily="18" charset="0"/>
                <a:cs typeface="Times New Roman" panose="02020603050405020304" pitchFamily="18" charset="0"/>
              </a:rPr>
              <a:t> is going to identify Himself not only as the rod, but as the offspring of David and the bright and morning star.</a:t>
            </a:r>
          </a:p>
          <a:p>
            <a:pPr marL="0" indent="0">
              <a:buNone/>
            </a:pPr>
            <a:r>
              <a:rPr lang="en-US" sz="5400" dirty="0">
                <a:latin typeface="Times New Roman" panose="02020603050405020304" pitchFamily="18" charset="0"/>
                <a:cs typeface="Times New Roman" panose="02020603050405020304" pitchFamily="18" charset="0"/>
              </a:rPr>
              <a:t>This is probably a reference back to </a:t>
            </a:r>
            <a:r>
              <a:rPr lang="en-US" sz="5400" b="1" dirty="0">
                <a:solidFill>
                  <a:srgbClr val="C00000"/>
                </a:solidFill>
                <a:latin typeface="Times New Roman" panose="02020603050405020304" pitchFamily="18" charset="0"/>
                <a:cs typeface="Times New Roman" panose="02020603050405020304" pitchFamily="18" charset="0"/>
              </a:rPr>
              <a:t>Numbers 24:17-19</a:t>
            </a:r>
            <a:r>
              <a:rPr lang="en-US" sz="5400" dirty="0">
                <a:latin typeface="Times New Roman" panose="02020603050405020304" pitchFamily="18" charset="0"/>
                <a:cs typeface="Times New Roman" panose="02020603050405020304" pitchFamily="18" charset="0"/>
              </a:rPr>
              <a:t> where Balaam saw a vision from the Almighty, “</a:t>
            </a:r>
            <a:r>
              <a:rPr lang="en-US" sz="5400" dirty="0">
                <a:solidFill>
                  <a:srgbClr val="C00000"/>
                </a:solidFill>
                <a:latin typeface="Times New Roman" panose="02020603050405020304" pitchFamily="18" charset="0"/>
                <a:cs typeface="Times New Roman" panose="02020603050405020304" pitchFamily="18" charset="0"/>
              </a:rPr>
              <a:t>I see him, but not now; I behold him but not near; a star shall come forth from Jacob, and a scepter shall rise from Israel </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The prophecy was taken, at that point, to refer to Israel conquering the nations that stood opposed to it.</a:t>
            </a:r>
          </a:p>
          <a:p>
            <a:pPr marL="0" indent="0">
              <a:buNone/>
            </a:pPr>
            <a:r>
              <a:rPr lang="en-US" sz="5400" dirty="0">
                <a:latin typeface="Times New Roman" panose="02020603050405020304" pitchFamily="18" charset="0"/>
                <a:cs typeface="Times New Roman" panose="02020603050405020304" pitchFamily="18" charset="0"/>
              </a:rPr>
              <a:t>The same application can be made here: the nations – particularly Israel/Judea – will be conquered and just as the Hebrews were granted a rest in the promised land, so those who overcome and keep His deeds will receive a rest with Jesus – the ultimate rest.</a:t>
            </a:r>
          </a:p>
        </p:txBody>
      </p:sp>
    </p:spTree>
    <p:extLst>
      <p:ext uri="{BB962C8B-B14F-4D97-AF65-F5344CB8AC3E}">
        <p14:creationId xmlns:p14="http://schemas.microsoft.com/office/powerpoint/2010/main" val="23011391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Jesus ends with the common command, “</a:t>
            </a:r>
            <a:r>
              <a:rPr lang="en-US" sz="5400" dirty="0">
                <a:solidFill>
                  <a:srgbClr val="C00000"/>
                </a:solidFill>
                <a:latin typeface="Times New Roman" panose="02020603050405020304" pitchFamily="18" charset="0"/>
                <a:cs typeface="Times New Roman" panose="02020603050405020304" pitchFamily="18" charset="0"/>
              </a:rPr>
              <a:t>He who has an ear, let him hear what the Spirit says to the churches.</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Once again, we see the message is to all the saints, but its application is by the individual.</a:t>
            </a:r>
          </a:p>
          <a:p>
            <a:pPr marL="0" indent="0">
              <a:buNone/>
            </a:pPr>
            <a:r>
              <a:rPr lang="en-US" sz="5400" dirty="0">
                <a:latin typeface="Times New Roman" panose="02020603050405020304" pitchFamily="18" charset="0"/>
                <a:cs typeface="Times New Roman" panose="02020603050405020304" pitchFamily="18" charset="0"/>
              </a:rPr>
              <a:t>There was nothing new expected of these brethren: they had the revealed word in their possession.  The Lord had judged them by it and had pointed out that there were corrections to be made concerning their current conditions.</a:t>
            </a:r>
          </a:p>
          <a:p>
            <a:pPr marL="0" indent="0">
              <a:buNone/>
            </a:pPr>
            <a:r>
              <a:rPr lang="en-US" sz="5400" dirty="0">
                <a:latin typeface="Times New Roman" panose="02020603050405020304" pitchFamily="18" charset="0"/>
                <a:cs typeface="Times New Roman" panose="02020603050405020304" pitchFamily="18" charset="0"/>
              </a:rPr>
              <a:t>Jesus then directs them to be led by the Spirit while they make the necessary corrections.</a:t>
            </a:r>
          </a:p>
          <a:p>
            <a:pPr marL="0" indent="0">
              <a:buNone/>
            </a:pPr>
            <a:r>
              <a:rPr lang="en-US" sz="5400" dirty="0">
                <a:latin typeface="Times New Roman" panose="02020603050405020304" pitchFamily="18" charset="0"/>
                <a:cs typeface="Times New Roman" panose="02020603050405020304" pitchFamily="18" charset="0"/>
              </a:rPr>
              <a:t>The lesson to be learned is that we may have a fine assembly – just as Thyatira was – BUT if we allow false doctrine to infiltrate OR if we tolerate false doctrine, we need to correct, rid ourselves, and repent.</a:t>
            </a:r>
          </a:p>
        </p:txBody>
      </p:sp>
    </p:spTree>
    <p:extLst>
      <p:ext uri="{BB962C8B-B14F-4D97-AF65-F5344CB8AC3E}">
        <p14:creationId xmlns:p14="http://schemas.microsoft.com/office/powerpoint/2010/main" val="15545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sz="3600" dirty="0">
                <a:latin typeface="Times New Roman" panose="02020603050405020304" pitchFamily="18" charset="0"/>
                <a:cs typeface="Times New Roman" panose="02020603050405020304" pitchFamily="18" charset="0"/>
              </a:rPr>
              <a:t>Letter to Thyatira - Identification</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The Son of God</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Only here in the Revelation is Jesus referred to as the Son of God.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Thyatira once was considered a holy city because of a temple to the Lydian sun-god </a:t>
            </a:r>
            <a:r>
              <a:rPr lang="en-US" sz="4000" dirty="0" err="1">
                <a:latin typeface="Times New Roman" panose="02020603050405020304" pitchFamily="18" charset="0"/>
                <a:cs typeface="Times New Roman" panose="02020603050405020304" pitchFamily="18" charset="0"/>
              </a:rPr>
              <a:t>Tyrimnos</a:t>
            </a:r>
            <a:r>
              <a:rPr lang="en-US" sz="400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err="1">
                <a:latin typeface="Times New Roman" panose="02020603050405020304" pitchFamily="18" charset="0"/>
                <a:cs typeface="Times New Roman" panose="02020603050405020304" pitchFamily="18" charset="0"/>
              </a:rPr>
              <a:t>Tyrimnos</a:t>
            </a:r>
            <a:r>
              <a:rPr lang="en-US" sz="4000" dirty="0">
                <a:latin typeface="Times New Roman" panose="02020603050405020304" pitchFamily="18" charset="0"/>
                <a:cs typeface="Times New Roman" panose="02020603050405020304" pitchFamily="18" charset="0"/>
              </a:rPr>
              <a:t> became associated with or perhaps even “replaced” Apollo which became a bizarre mixture of Hellenic and Anatolian names, and he was often depicted with the emperor who was considered to be a son of the gods.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6104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Jesus – Son of God</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Psalm 2:7</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 will surely tell of the decree of the LORD: He said to Me, 'Thou art My Son, Today I have begotten Thee.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Matthew 3:16 &amp; 17</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And after being baptized, Jesus went up immediately from the water; and behold, the heavens were opened, and he saw the Spirit of God descending as a dove, and coming upon Him, and behold, a voice out of the heavens, saying, “This is My beloved Son, in whom I am well-pleased.”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Matthew 17:5 – While he was still speaking, behold, a bright cloud overshadowed them; and behold, a voice out of the cloud, saying, “This is My beloved Son, with whom I am well-pleased; listen to Him!”</a:t>
            </a:r>
          </a:p>
        </p:txBody>
      </p:sp>
    </p:spTree>
    <p:extLst>
      <p:ext uri="{BB962C8B-B14F-4D97-AF65-F5344CB8AC3E}">
        <p14:creationId xmlns:p14="http://schemas.microsoft.com/office/powerpoint/2010/main" val="122282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Jesus – the true Son of God</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 Mounce noted, </a:t>
            </a:r>
            <a:r>
              <a:rPr kumimoji="0" lang="en-US" sz="37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US" sz="37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it </a:t>
            </a:r>
            <a:r>
              <a:rPr kumimoji="0" lang="en-US" sz="37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phrase ‘The Son of God’ – </a:t>
            </a:r>
            <a:r>
              <a:rPr kumimoji="0" lang="en-US" sz="37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jrr</a:t>
            </a:r>
            <a:r>
              <a:rPr kumimoji="0" lang="en-US" sz="37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US" sz="37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stands in strong contrast to the local cultic worship of Apollo </a:t>
            </a:r>
            <a:r>
              <a:rPr kumimoji="0" lang="en-US" sz="37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Tyrimnos</a:t>
            </a:r>
            <a:r>
              <a:rPr kumimoji="0" lang="en-US" sz="37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which was merged with that of the emperor (identified as Apollo incarnate) so that both were acclaimed as sons of Zeus. Thus, it is not the emperor or the guardian deity of Thyatira, but the resurrected Christ, who is the true son of God.</a:t>
            </a:r>
            <a:r>
              <a:rPr kumimoji="0" lang="en-US" sz="37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10297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sz="4400" dirty="0">
                <a:solidFill>
                  <a:srgbClr val="C00000"/>
                </a:solidFill>
                <a:latin typeface="Times New Roman" panose="02020603050405020304" pitchFamily="18" charset="0"/>
                <a:cs typeface="Times New Roman" panose="02020603050405020304" pitchFamily="18" charset="0"/>
              </a:rPr>
              <a:t>eyes like a flame of fire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This recalls </a:t>
            </a:r>
            <a:r>
              <a:rPr lang="en-US" sz="4000" b="1" dirty="0">
                <a:solidFill>
                  <a:srgbClr val="C00000"/>
                </a:solidFill>
                <a:latin typeface="Times New Roman" panose="02020603050405020304" pitchFamily="18" charset="0"/>
                <a:cs typeface="Times New Roman" panose="02020603050405020304" pitchFamily="18" charset="0"/>
              </a:rPr>
              <a:t>Revelation 1:14</a:t>
            </a:r>
            <a:r>
              <a:rPr lang="en-US" sz="4000" dirty="0">
                <a:latin typeface="Times New Roman" panose="02020603050405020304" pitchFamily="18" charset="0"/>
                <a:cs typeface="Times New Roman" panose="02020603050405020304" pitchFamily="18" charset="0"/>
              </a:rPr>
              <a:t> and Daniel’s vision of chapters 10, 11, &amp; 12 concerning “the last days.”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Daniel 10:6</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His body also was like beryl, his face had the appearance of lightning, his eyes were like flaming torches, his arms and feet like the gleam of polished bronze, and the sound of his words like the sound of a tumult.</a:t>
            </a:r>
          </a:p>
        </p:txBody>
      </p:sp>
    </p:spTree>
    <p:extLst>
      <p:ext uri="{BB962C8B-B14F-4D97-AF65-F5344CB8AC3E}">
        <p14:creationId xmlns:p14="http://schemas.microsoft.com/office/powerpoint/2010/main" val="3861720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Fire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who has eyes like a flame of fire</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The picture here is of an ancient gold-smith who puts his crude gold ore in a crucible, subjects it to intense heat, and thus liquifies the mass. The impurities rise to the surface and are skimmed off. When the metal-worker is able to see the reflection of his face clearly mirrored in the surface of the liquid, he takes it off the fire, for he knows that the contents are pure gold.</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Wuest</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on I Peter 1:7)</a:t>
            </a:r>
          </a:p>
        </p:txBody>
      </p:sp>
    </p:spTree>
    <p:extLst>
      <p:ext uri="{BB962C8B-B14F-4D97-AF65-F5344CB8AC3E}">
        <p14:creationId xmlns:p14="http://schemas.microsoft.com/office/powerpoint/2010/main" val="398522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Flaming Eyes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blazing eyes suggest the power of Christ’s ability to see through the seductive arguments of false teachers (Jezebel of verse 20) and those who were being led astray by their pernicious teaching.</a:t>
            </a:r>
          </a:p>
          <a:p>
            <a:pPr marL="0" indent="0">
              <a:buNone/>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Thus, Jesus has eyes that not only know all but that serve to purify as they separate true doctrine from false teaching.</a:t>
            </a:r>
          </a:p>
        </p:txBody>
      </p:sp>
    </p:spTree>
    <p:extLst>
      <p:ext uri="{BB962C8B-B14F-4D97-AF65-F5344CB8AC3E}">
        <p14:creationId xmlns:p14="http://schemas.microsoft.com/office/powerpoint/2010/main" val="516104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Jesus and Judgement</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John 12:47 &amp; 48</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And if anyone hears My sayings, and does not keep them, I do not judge him; for I did not come to judge the world, but to save the world. He who rejects Me, and does not receive My sayings, has one who judges him; the word I spoke is what will judge him at the last day.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Hebrews 4:12</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For the word of God is living and active and sharper than any two-edged sword and piercing as far as the division of soul and spirit, of both joints and marrow, and able to judge the thoughts and intentions of the heart.</a:t>
            </a:r>
          </a:p>
        </p:txBody>
      </p:sp>
    </p:spTree>
    <p:extLst>
      <p:ext uri="{BB962C8B-B14F-4D97-AF65-F5344CB8AC3E}">
        <p14:creationId xmlns:p14="http://schemas.microsoft.com/office/powerpoint/2010/main" val="2382384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Jesus – Full Size!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His feet are like burnished bronze</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Not only does this recall the image seen by Nebuchadnezzar in </a:t>
            </a:r>
            <a:r>
              <a:rPr lang="en-US" sz="4000" b="1" dirty="0">
                <a:solidFill>
                  <a:srgbClr val="C00000"/>
                </a:solidFill>
                <a:latin typeface="Times New Roman" panose="02020603050405020304" pitchFamily="18" charset="0"/>
                <a:cs typeface="Times New Roman" panose="02020603050405020304" pitchFamily="18" charset="0"/>
              </a:rPr>
              <a:t>Daniel 2</a:t>
            </a:r>
            <a:r>
              <a:rPr lang="en-US" sz="4000" dirty="0">
                <a:latin typeface="Times New Roman" panose="02020603050405020304" pitchFamily="18" charset="0"/>
                <a:cs typeface="Times New Roman" panose="02020603050405020304" pitchFamily="18" charset="0"/>
              </a:rPr>
              <a:t>, it also conveys the idea of power and grandeur.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Robert </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Bratcher and Howard Hatton comment, </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US" sz="40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With such eyes the Son of God can see into the most distant and darkest places, and with such feet he can stamp out all opposition to his rule.</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00014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Thyatira - Commendation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 know your deeds, and your love and faith and service and perseverance, and that your deeds of late are greater than at first.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 know your deeds … that your deeds</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latin typeface="Times New Roman" panose="02020603050405020304" pitchFamily="18" charset="0"/>
                <a:cs typeface="Times New Roman" panose="02020603050405020304" pitchFamily="18" charset="0"/>
              </a:rPr>
              <a:t>The words “your deeds” at the beginning and then at the end of this commendation indicates these words of commendation should be taken as a group.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The first two address the motivation of Christian conduct while the last two speak to the results of such conduct.</a:t>
            </a:r>
          </a:p>
        </p:txBody>
      </p:sp>
    </p:spTree>
    <p:extLst>
      <p:ext uri="{BB962C8B-B14F-4D97-AF65-F5344CB8AC3E}">
        <p14:creationId xmlns:p14="http://schemas.microsoft.com/office/powerpoint/2010/main" val="14004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b="1" dirty="0">
                <a:solidFill>
                  <a:srgbClr val="C00000"/>
                </a:solidFill>
                <a:latin typeface="Times New Roman" panose="02020603050405020304" pitchFamily="18" charset="0"/>
                <a:cs typeface="Times New Roman" panose="02020603050405020304" pitchFamily="18" charset="0"/>
              </a:rPr>
              <a:t>Revelation 2:18-23</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And to the angel of the church in Thyatira write: The Son of God, who has eyes like a flame of fire, and His feet are like burnished bronze, says this: “I know your deeds, and your love and faith and service and perseverance, and that your deeds of late are greater than at first. But I have this against you, that you tolerate the woman Jezebel, who calls herself a prophetess, and she teaches and leads My bond-servants astray, so that they commit acts of immorality and eat things sacrificed to idols. And I gave her time to repent; and she does not want to repent of her immorality. Behold, I will cast her upon a bed of sickness, and those who commit adultery with her into great tribulation, unless they repent of her deeds. And I will kill her children with pestilence; and all the churches will know that I am He who searches the minds and hearts; and I will give to each one of you according to your deeds.</a:t>
            </a:r>
          </a:p>
        </p:txBody>
      </p:sp>
    </p:spTree>
    <p:extLst>
      <p:ext uri="{BB962C8B-B14F-4D97-AF65-F5344CB8AC3E}">
        <p14:creationId xmlns:p14="http://schemas.microsoft.com/office/powerpoint/2010/main" val="210422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Love and Faith, 1</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Love, of course, is the basis upon which all else it founded.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Matthew 22:36 to 40</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“Teacher, which is the great commandment in the Law?” And He said to him, “‘YOU SHALL LOVE THE LORD YOUR GOD WITH ALL YOUR HEART, AND WITH ALL YOUR SOUL, AND WITH ALL YOUR MIND.’ This is the great and foremost commandment. The second is like it, ‘YOU SHALL LOVE YOUR NEIGHBOR AS YOURSELF.’ On these two commandments depend the whole Law and the Prophets.”</a:t>
            </a:r>
          </a:p>
        </p:txBody>
      </p:sp>
    </p:spTree>
    <p:extLst>
      <p:ext uri="{BB962C8B-B14F-4D97-AF65-F5344CB8AC3E}">
        <p14:creationId xmlns:p14="http://schemas.microsoft.com/office/powerpoint/2010/main" val="2101034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Love and Faith, 2</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John 15:9</a:t>
            </a:r>
            <a:r>
              <a:rPr kumimoji="0" lang="en-US" sz="4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Just as the Father has loved Me, I have also loved you; abide in My love.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John 13:34 &amp; 35</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 new commandment I give to you, that you love one another, even as I have loved you, that you also love one another. By this all men will know that you are My disciples, if you have love for one another.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John 14:15</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If you love Me, you will keep My commandments.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John 15:12</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a:t>
            </a: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This is My commandment, that you love one another, just as I have loved you.</a:t>
            </a:r>
          </a:p>
        </p:txBody>
      </p:sp>
    </p:spTree>
    <p:extLst>
      <p:ext uri="{BB962C8B-B14F-4D97-AF65-F5344CB8AC3E}">
        <p14:creationId xmlns:p14="http://schemas.microsoft.com/office/powerpoint/2010/main" val="2842200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Love: The Essence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b="1" dirty="0">
                <a:solidFill>
                  <a:srgbClr val="C00000"/>
                </a:solidFill>
                <a:latin typeface="Times New Roman" panose="02020603050405020304" pitchFamily="18" charset="0"/>
                <a:cs typeface="Times New Roman" panose="02020603050405020304" pitchFamily="18" charset="0"/>
              </a:rPr>
              <a:t>John 21:15 to 17</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So when they had finished breakfast, Jesus said to Simon Peter, “Simon, son of John, do you love Me more than these?” He said to Him, “Yes, Lord; You know that I love You.” He said to him, “Tend My lambs.”</a:t>
            </a:r>
          </a:p>
          <a:p>
            <a:pPr marL="0" indent="0">
              <a:buNone/>
            </a:pPr>
            <a:r>
              <a:rPr lang="en-US" sz="5400" dirty="0">
                <a:solidFill>
                  <a:srgbClr val="C00000"/>
                </a:solidFill>
                <a:latin typeface="Times New Roman" panose="02020603050405020304" pitchFamily="18" charset="0"/>
                <a:cs typeface="Times New Roman" panose="02020603050405020304" pitchFamily="18" charset="0"/>
              </a:rPr>
              <a:t>He said to him again a second time, “Simon, son of John, do you love Me?” He said to Him, “Yes, Lord; You know that I love You.” He *said to him, “Shepherd My sheep.”</a:t>
            </a:r>
          </a:p>
          <a:p>
            <a:pPr marL="0" indent="0">
              <a:buNone/>
            </a:pPr>
            <a:r>
              <a:rPr lang="en-US" sz="5400" dirty="0">
                <a:solidFill>
                  <a:srgbClr val="C00000"/>
                </a:solidFill>
                <a:latin typeface="Times New Roman" panose="02020603050405020304" pitchFamily="18" charset="0"/>
                <a:cs typeface="Times New Roman" panose="02020603050405020304" pitchFamily="18" charset="0"/>
              </a:rPr>
              <a:t>He said to him the third time, “Simon, son of John, do you love Me?” Peter was grieved because He said to him the third time, “Do you love Me?” And he said to Him, “Lord, You know all things; You know that I love You.” Jesus said to him, “Tend My sheep.”</a:t>
            </a:r>
          </a:p>
        </p:txBody>
      </p:sp>
    </p:spTree>
    <p:extLst>
      <p:ext uri="{BB962C8B-B14F-4D97-AF65-F5344CB8AC3E}">
        <p14:creationId xmlns:p14="http://schemas.microsoft.com/office/powerpoint/2010/main" val="1489829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Faith</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a:bodyPr>
          <a:lstStyle/>
          <a:p>
            <a:pPr marL="0" indent="0">
              <a:buNone/>
            </a:pPr>
            <a:r>
              <a:rPr lang="en-US" sz="5400" dirty="0">
                <a:latin typeface="Times New Roman" panose="02020603050405020304" pitchFamily="18" charset="0"/>
                <a:cs typeface="Times New Roman" panose="02020603050405020304" pitchFamily="18" charset="0"/>
              </a:rPr>
              <a:t>Interestingly, the word faith is not used in John’s gospel.</a:t>
            </a:r>
          </a:p>
          <a:p>
            <a:pPr marL="0" indent="0">
              <a:buNone/>
            </a:pPr>
            <a:r>
              <a:rPr lang="en-US" sz="5400" dirty="0">
                <a:latin typeface="Times New Roman" panose="02020603050405020304" pitchFamily="18" charset="0"/>
                <a:cs typeface="Times New Roman" panose="02020603050405020304" pitchFamily="18" charset="0"/>
              </a:rPr>
              <a:t>Faith, in this context, is the basis upon which the Christians at Thyatira have patience, that is, steadfast endurance when facing testing, temptation, and opposition.</a:t>
            </a:r>
          </a:p>
          <a:p>
            <a:pPr marL="0" indent="0">
              <a:buNone/>
            </a:pPr>
            <a:r>
              <a:rPr lang="en-US" sz="5400" dirty="0">
                <a:latin typeface="Times New Roman" panose="02020603050405020304" pitchFamily="18" charset="0"/>
                <a:cs typeface="Times New Roman" panose="02020603050405020304" pitchFamily="18" charset="0"/>
              </a:rPr>
              <a:t>Love and faith then identify the motivational forces of Christian activity.</a:t>
            </a:r>
          </a:p>
        </p:txBody>
      </p:sp>
    </p:spTree>
    <p:extLst>
      <p:ext uri="{BB962C8B-B14F-4D97-AF65-F5344CB8AC3E}">
        <p14:creationId xmlns:p14="http://schemas.microsoft.com/office/powerpoint/2010/main" val="3794439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sz="4400" b="0" i="0" u="none" strike="noStrike" baseline="0" dirty="0">
                <a:solidFill>
                  <a:srgbClr val="292F33"/>
                </a:solidFill>
                <a:latin typeface="Times New Roman" panose="02020603050405020304" pitchFamily="18" charset="0"/>
              </a:rPr>
              <a:t>service and perseverance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5400" dirty="0">
                <a:latin typeface="Times New Roman" panose="02020603050405020304" pitchFamily="18" charset="0"/>
                <a:cs typeface="Times New Roman" panose="02020603050405020304" pitchFamily="18" charset="0"/>
              </a:rPr>
              <a:t>Service and perseverance identify the results that follow love and faith.</a:t>
            </a:r>
          </a:p>
          <a:p>
            <a:pPr marL="0" indent="0">
              <a:buNone/>
            </a:pPr>
            <a:r>
              <a:rPr lang="en-US" sz="5400" dirty="0">
                <a:latin typeface="Times New Roman" panose="02020603050405020304" pitchFamily="18" charset="0"/>
                <a:cs typeface="Times New Roman" panose="02020603050405020304" pitchFamily="18" charset="0"/>
              </a:rPr>
              <a:t>Service – ministry – is the same word from which we get “deacon.”</a:t>
            </a:r>
          </a:p>
          <a:p>
            <a:pPr marL="0" indent="0">
              <a:buNone/>
            </a:pPr>
            <a:r>
              <a:rPr lang="en-US" sz="5400" dirty="0">
                <a:latin typeface="Times New Roman" panose="02020603050405020304" pitchFamily="18" charset="0"/>
                <a:cs typeface="Times New Roman" panose="02020603050405020304" pitchFamily="18" charset="0"/>
              </a:rPr>
              <a:t>The word carries the idea of serving, waiting (on), attending (to), relieving, and aiding.</a:t>
            </a:r>
          </a:p>
          <a:p>
            <a:pPr marL="0" indent="0">
              <a:buNone/>
            </a:pPr>
            <a:r>
              <a:rPr lang="en-US" sz="5400" dirty="0">
                <a:latin typeface="Times New Roman" panose="02020603050405020304" pitchFamily="18" charset="0"/>
                <a:cs typeface="Times New Roman" panose="02020603050405020304" pitchFamily="18" charset="0"/>
              </a:rPr>
              <a:t>Perseverance means continuing to be faithful – </a:t>
            </a:r>
            <a:r>
              <a:rPr lang="en-US" sz="5400" dirty="0" err="1">
                <a:latin typeface="Times New Roman" panose="02020603050405020304" pitchFamily="18" charset="0"/>
                <a:cs typeface="Times New Roman" panose="02020603050405020304" pitchFamily="18" charset="0"/>
              </a:rPr>
              <a:t>stedfast</a:t>
            </a:r>
            <a:r>
              <a:rPr lang="en-US" sz="5400" dirty="0">
                <a:latin typeface="Times New Roman" panose="02020603050405020304" pitchFamily="18" charset="0"/>
                <a:cs typeface="Times New Roman" panose="02020603050405020304" pitchFamily="18" charset="0"/>
              </a:rPr>
              <a:t>, true – in the face of both internal (temptation) and external, (false doctrine) conflict.</a:t>
            </a:r>
          </a:p>
        </p:txBody>
      </p:sp>
    </p:spTree>
    <p:extLst>
      <p:ext uri="{BB962C8B-B14F-4D97-AF65-F5344CB8AC3E}">
        <p14:creationId xmlns:p14="http://schemas.microsoft.com/office/powerpoint/2010/main" val="1701957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sz="3600" dirty="0">
                <a:latin typeface="Times New Roman" panose="02020603050405020304" pitchFamily="18" charset="0"/>
                <a:cs typeface="Times New Roman" panose="02020603050405020304" pitchFamily="18" charset="0"/>
              </a:rPr>
              <a:t>Love, Faith, Service, Perseverance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lnSpc>
                <a:spcPct val="120000"/>
              </a:lnSpc>
              <a:spcBef>
                <a:spcPts val="0"/>
              </a:spcBef>
              <a:buNone/>
            </a:pPr>
            <a:r>
              <a:rPr lang="en-US" sz="5400" dirty="0">
                <a:latin typeface="Times New Roman" panose="02020603050405020304" pitchFamily="18" charset="0"/>
                <a:cs typeface="Times New Roman" panose="02020603050405020304" pitchFamily="18" charset="0"/>
              </a:rPr>
              <a:t>Thus, love is the essence of Christianity;</a:t>
            </a:r>
          </a:p>
          <a:p>
            <a:pPr marL="0" indent="0">
              <a:lnSpc>
                <a:spcPct val="120000"/>
              </a:lnSpc>
              <a:spcBef>
                <a:spcPts val="0"/>
              </a:spcBef>
              <a:buNone/>
            </a:pPr>
            <a:r>
              <a:rPr lang="en-US" sz="5400" dirty="0">
                <a:latin typeface="Times New Roman" panose="02020603050405020304" pitchFamily="18" charset="0"/>
                <a:cs typeface="Times New Roman" panose="02020603050405020304" pitchFamily="18" charset="0"/>
              </a:rPr>
              <a:t>To love God means that one keeps his commandments;</a:t>
            </a:r>
          </a:p>
          <a:p>
            <a:pPr marL="0" indent="0">
              <a:lnSpc>
                <a:spcPct val="120000"/>
              </a:lnSpc>
              <a:spcBef>
                <a:spcPts val="0"/>
              </a:spcBef>
              <a:buNone/>
            </a:pPr>
            <a:r>
              <a:rPr lang="en-US" sz="5400" dirty="0">
                <a:latin typeface="Times New Roman" panose="02020603050405020304" pitchFamily="18" charset="0"/>
                <a:cs typeface="Times New Roman" panose="02020603050405020304" pitchFamily="18" charset="0"/>
              </a:rPr>
              <a:t>Loving our brethren involves service;</a:t>
            </a:r>
          </a:p>
          <a:p>
            <a:pPr marL="0" indent="0">
              <a:lnSpc>
                <a:spcPct val="120000"/>
              </a:lnSpc>
              <a:spcBef>
                <a:spcPts val="0"/>
              </a:spcBef>
              <a:buNone/>
            </a:pPr>
            <a:r>
              <a:rPr lang="en-US" sz="5400" dirty="0">
                <a:latin typeface="Times New Roman" panose="02020603050405020304" pitchFamily="18" charset="0"/>
                <a:cs typeface="Times New Roman" panose="02020603050405020304" pitchFamily="18" charset="0"/>
              </a:rPr>
              <a:t>Faith ties man to his Maker and is made perfect by obedience.</a:t>
            </a:r>
          </a:p>
          <a:p>
            <a:pPr marL="0" indent="0">
              <a:lnSpc>
                <a:spcPct val="120000"/>
              </a:lnSpc>
              <a:spcBef>
                <a:spcPts val="0"/>
              </a:spcBef>
              <a:buNone/>
            </a:pPr>
            <a:r>
              <a:rPr lang="en-US" sz="5400" dirty="0">
                <a:latin typeface="Times New Roman" panose="02020603050405020304" pitchFamily="18" charset="0"/>
                <a:cs typeface="Times New Roman" panose="02020603050405020304" pitchFamily="18" charset="0"/>
              </a:rPr>
              <a:t>Perseverance described their constant and steadfast efforts in following the Lord, even in the midst of trials and disappointments;</a:t>
            </a:r>
          </a:p>
          <a:p>
            <a:pPr marL="0" indent="0">
              <a:lnSpc>
                <a:spcPct val="120000"/>
              </a:lnSpc>
              <a:spcBef>
                <a:spcPts val="0"/>
              </a:spcBef>
              <a:buNone/>
            </a:pPr>
            <a:r>
              <a:rPr lang="en-US" sz="5400" dirty="0">
                <a:latin typeface="Times New Roman" panose="02020603050405020304" pitchFamily="18" charset="0"/>
                <a:cs typeface="Times New Roman" panose="02020603050405020304" pitchFamily="18" charset="0"/>
              </a:rPr>
              <a:t>Finally, they were increasing in spiritual stature. They had not simply held their own, they had made progress proved by the Lord describing their latter works as being </a:t>
            </a:r>
            <a:r>
              <a:rPr lang="en-US" sz="5400" dirty="0">
                <a:solidFill>
                  <a:srgbClr val="C00000"/>
                </a:solidFill>
                <a:latin typeface="Times New Roman" panose="02020603050405020304" pitchFamily="18" charset="0"/>
                <a:cs typeface="Times New Roman" panose="02020603050405020304" pitchFamily="18" charset="0"/>
              </a:rPr>
              <a:t>greater than at first</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2367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Thyatira – Condemnation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5400" dirty="0">
                <a:solidFill>
                  <a:srgbClr val="FF0000"/>
                </a:solidFill>
                <a:latin typeface="Times New Roman" panose="02020603050405020304" pitchFamily="18" charset="0"/>
                <a:cs typeface="Times New Roman" panose="02020603050405020304" pitchFamily="18" charset="0"/>
              </a:rPr>
              <a:t>But I have </a:t>
            </a:r>
            <a:r>
              <a:rPr lang="en-US" sz="5400" i="1" dirty="0">
                <a:solidFill>
                  <a:srgbClr val="FF0000"/>
                </a:solidFill>
                <a:latin typeface="Times New Roman" panose="02020603050405020304" pitchFamily="18" charset="0"/>
                <a:cs typeface="Times New Roman" panose="02020603050405020304" pitchFamily="18" charset="0"/>
              </a:rPr>
              <a:t>this</a:t>
            </a:r>
            <a:r>
              <a:rPr lang="en-US" sz="5400" dirty="0">
                <a:solidFill>
                  <a:srgbClr val="FF0000"/>
                </a:solidFill>
                <a:latin typeface="Times New Roman" panose="02020603050405020304" pitchFamily="18" charset="0"/>
                <a:cs typeface="Times New Roman" panose="02020603050405020304" pitchFamily="18" charset="0"/>
              </a:rPr>
              <a:t> against you, that you tolerate the woman, Jezebel.</a:t>
            </a:r>
          </a:p>
          <a:p>
            <a:pPr marL="0" indent="0">
              <a:buNone/>
            </a:pPr>
            <a:r>
              <a:rPr lang="en-US" sz="5400" dirty="0">
                <a:latin typeface="Times New Roman" panose="02020603050405020304" pitchFamily="18" charset="0"/>
                <a:cs typeface="Times New Roman" panose="02020603050405020304" pitchFamily="18" charset="0"/>
              </a:rPr>
              <a:t>The word “this” is not actually in the original: </a:t>
            </a:r>
            <a:r>
              <a:rPr lang="en-US" sz="5400" dirty="0">
                <a:solidFill>
                  <a:srgbClr val="C00000"/>
                </a:solidFill>
                <a:latin typeface="Times New Roman" panose="02020603050405020304" pitchFamily="18" charset="0"/>
                <a:cs typeface="Times New Roman" panose="02020603050405020304" pitchFamily="18" charset="0"/>
              </a:rPr>
              <a:t>I have against you that you tolerate …</a:t>
            </a:r>
          </a:p>
          <a:p>
            <a:pPr marL="0" indent="0">
              <a:buNone/>
            </a:pPr>
            <a:r>
              <a:rPr lang="en-US" sz="5400" dirty="0">
                <a:solidFill>
                  <a:srgbClr val="C00000"/>
                </a:solidFill>
                <a:latin typeface="Times New Roman" panose="02020603050405020304" pitchFamily="18" charset="0"/>
                <a:cs typeface="Times New Roman" panose="02020603050405020304" pitchFamily="18" charset="0"/>
              </a:rPr>
              <a:t>“the woman” </a:t>
            </a:r>
            <a:r>
              <a:rPr lang="en-US" sz="5400" dirty="0">
                <a:latin typeface="Times New Roman" panose="02020603050405020304" pitchFamily="18" charset="0"/>
                <a:cs typeface="Times New Roman" panose="02020603050405020304" pitchFamily="18" charset="0"/>
              </a:rPr>
              <a:t>is better and more accurately translated </a:t>
            </a:r>
            <a:r>
              <a:rPr lang="en-US" sz="5400" dirty="0">
                <a:solidFill>
                  <a:srgbClr val="C00000"/>
                </a:solidFill>
                <a:latin typeface="Times New Roman" panose="02020603050405020304" pitchFamily="18" charset="0"/>
                <a:cs typeface="Times New Roman" panose="02020603050405020304" pitchFamily="18" charset="0"/>
              </a:rPr>
              <a:t>“that woman.”</a:t>
            </a:r>
          </a:p>
          <a:p>
            <a:pPr marL="0" indent="0">
              <a:buNone/>
            </a:pPr>
            <a:r>
              <a:rPr lang="en-US" sz="5400" dirty="0">
                <a:solidFill>
                  <a:srgbClr val="C00000"/>
                </a:solidFill>
                <a:latin typeface="Times New Roman" panose="02020603050405020304" pitchFamily="18" charset="0"/>
                <a:cs typeface="Times New Roman" panose="02020603050405020304" pitchFamily="18" charset="0"/>
              </a:rPr>
              <a:t>“… you tolerate that woman, Jezebel.”</a:t>
            </a:r>
          </a:p>
          <a:p>
            <a:pPr marL="0" indent="0">
              <a:buNone/>
            </a:pPr>
            <a:r>
              <a:rPr lang="en-US" sz="5400" dirty="0">
                <a:latin typeface="Times New Roman" panose="02020603050405020304" pitchFamily="18" charset="0"/>
                <a:cs typeface="Times New Roman" panose="02020603050405020304" pitchFamily="18" charset="0"/>
              </a:rPr>
              <a:t>Here Jesus is pointing to a specific false teaching, perhaps even a false teacher who is a woman.</a:t>
            </a:r>
          </a:p>
        </p:txBody>
      </p:sp>
    </p:spTree>
    <p:extLst>
      <p:ext uri="{BB962C8B-B14F-4D97-AF65-F5344CB8AC3E}">
        <p14:creationId xmlns:p14="http://schemas.microsoft.com/office/powerpoint/2010/main" val="638664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solidFill>
                  <a:srgbClr val="C00000"/>
                </a:solidFill>
                <a:latin typeface="Times New Roman" panose="02020603050405020304" pitchFamily="18" charset="0"/>
                <a:cs typeface="Times New Roman" panose="02020603050405020304" pitchFamily="18" charset="0"/>
              </a:rPr>
              <a:t>tolerate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a:bodyPr>
          <a:lstStyle/>
          <a:p>
            <a:pPr marL="0" indent="0">
              <a:buNone/>
            </a:pPr>
            <a:r>
              <a:rPr lang="en-US" sz="5400" dirty="0">
                <a:latin typeface="Times New Roman" panose="02020603050405020304" pitchFamily="18" charset="0"/>
                <a:cs typeface="Times New Roman" panose="02020603050405020304" pitchFamily="18" charset="0"/>
              </a:rPr>
              <a:t>The word “</a:t>
            </a:r>
            <a:r>
              <a:rPr lang="en-US" sz="5400" dirty="0">
                <a:solidFill>
                  <a:srgbClr val="C00000"/>
                </a:solidFill>
                <a:latin typeface="Times New Roman" panose="02020603050405020304" pitchFamily="18" charset="0"/>
                <a:cs typeface="Times New Roman" panose="02020603050405020304" pitchFamily="18" charset="0"/>
              </a:rPr>
              <a:t>tolerate</a:t>
            </a:r>
            <a:r>
              <a:rPr lang="en-US" sz="5400" dirty="0">
                <a:latin typeface="Times New Roman" panose="02020603050405020304" pitchFamily="18" charset="0"/>
                <a:cs typeface="Times New Roman" panose="02020603050405020304" pitchFamily="18" charset="0"/>
              </a:rPr>
              <a:t>” is used in the present indicative tense showing that each individual member of the assembly at Thyatira was guilty.</a:t>
            </a:r>
          </a:p>
          <a:p>
            <a:pPr marL="0" indent="0">
              <a:buNone/>
            </a:pPr>
            <a:r>
              <a:rPr lang="en-US" sz="5400" dirty="0">
                <a:latin typeface="Times New Roman" panose="02020603050405020304" pitchFamily="18" charset="0"/>
                <a:cs typeface="Times New Roman" panose="02020603050405020304" pitchFamily="18" charset="0"/>
              </a:rPr>
              <a:t>Not only are they guilty, but they are also continually guilty of tolerating Jezebel.</a:t>
            </a:r>
          </a:p>
          <a:p>
            <a:pPr marL="0" indent="0">
              <a:buNone/>
            </a:pPr>
            <a:r>
              <a:rPr lang="en-US" sz="5400" dirty="0">
                <a:latin typeface="Times New Roman" panose="02020603050405020304" pitchFamily="18" charset="0"/>
                <a:cs typeface="Times New Roman" panose="02020603050405020304" pitchFamily="18" charset="0"/>
              </a:rPr>
              <a:t>When error presents itself, each and everyone of us is responsible for exposing and standing against that error.</a:t>
            </a:r>
          </a:p>
        </p:txBody>
      </p:sp>
    </p:spTree>
    <p:extLst>
      <p:ext uri="{BB962C8B-B14F-4D97-AF65-F5344CB8AC3E}">
        <p14:creationId xmlns:p14="http://schemas.microsoft.com/office/powerpoint/2010/main" val="3249306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Individual </a:t>
            </a:r>
            <a:r>
              <a:rPr lang="en-US" dirty="0" err="1">
                <a:latin typeface="Times New Roman" panose="02020603050405020304" pitchFamily="18" charset="0"/>
                <a:cs typeface="Times New Roman" panose="02020603050405020304" pitchFamily="18" charset="0"/>
              </a:rPr>
              <a:t>Responsiblity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Women are known to have been teachers and prophetesses in the 1</a:t>
            </a:r>
            <a:r>
              <a:rPr lang="en-US" sz="5400" baseline="30000" dirty="0">
                <a:latin typeface="Times New Roman" panose="02020603050405020304" pitchFamily="18" charset="0"/>
                <a:cs typeface="Times New Roman" panose="02020603050405020304" pitchFamily="18" charset="0"/>
              </a:rPr>
              <a:t>st</a:t>
            </a:r>
            <a:r>
              <a:rPr lang="en-US" sz="5400" dirty="0">
                <a:latin typeface="Times New Roman" panose="02020603050405020304" pitchFamily="18" charset="0"/>
                <a:cs typeface="Times New Roman" panose="02020603050405020304" pitchFamily="18" charset="0"/>
              </a:rPr>
              <a:t> century.</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Joel 2:28</a:t>
            </a:r>
            <a:r>
              <a:rPr lang="en-US" sz="5400" dirty="0">
                <a:latin typeface="Times New Roman" panose="02020603050405020304" pitchFamily="18" charset="0"/>
                <a:cs typeface="Times New Roman" panose="02020603050405020304" pitchFamily="18" charset="0"/>
              </a:rPr>
              <a:t> had prophesied that both “</a:t>
            </a:r>
            <a:r>
              <a:rPr lang="en-US" sz="5400" dirty="0">
                <a:solidFill>
                  <a:srgbClr val="C00000"/>
                </a:solidFill>
                <a:latin typeface="Times New Roman" panose="02020603050405020304" pitchFamily="18" charset="0"/>
                <a:cs typeface="Times New Roman" panose="02020603050405020304" pitchFamily="18" charset="0"/>
              </a:rPr>
              <a:t>sons and daughters will prophesy</a:t>
            </a:r>
            <a:r>
              <a:rPr lang="en-US" sz="5400" dirty="0">
                <a:latin typeface="Times New Roman" panose="02020603050405020304" pitchFamily="18" charset="0"/>
                <a:cs typeface="Times New Roman" panose="02020603050405020304" pitchFamily="18" charset="0"/>
              </a:rPr>
              <a:t>:” Peter repeated this in </a:t>
            </a:r>
            <a:r>
              <a:rPr lang="en-US" sz="5400" b="1" dirty="0">
                <a:solidFill>
                  <a:srgbClr val="C00000"/>
                </a:solidFill>
                <a:latin typeface="Times New Roman" panose="02020603050405020304" pitchFamily="18" charset="0"/>
                <a:cs typeface="Times New Roman" panose="02020603050405020304" pitchFamily="18" charset="0"/>
              </a:rPr>
              <a:t>Acts 2</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Philip, one of the seven named in </a:t>
            </a:r>
            <a:r>
              <a:rPr lang="en-US" sz="5400" b="1" dirty="0">
                <a:solidFill>
                  <a:srgbClr val="C00000"/>
                </a:solidFill>
                <a:latin typeface="Times New Roman" panose="02020603050405020304" pitchFamily="18" charset="0"/>
                <a:cs typeface="Times New Roman" panose="02020603050405020304" pitchFamily="18" charset="0"/>
              </a:rPr>
              <a:t>Acts 6</a:t>
            </a:r>
            <a:r>
              <a:rPr lang="en-US" sz="5400" dirty="0">
                <a:latin typeface="Times New Roman" panose="02020603050405020304" pitchFamily="18" charset="0"/>
                <a:cs typeface="Times New Roman" panose="02020603050405020304" pitchFamily="18" charset="0"/>
              </a:rPr>
              <a:t>, had four daughters who were prophetesses – </a:t>
            </a:r>
            <a:r>
              <a:rPr lang="en-US" sz="5400" b="1" dirty="0">
                <a:solidFill>
                  <a:srgbClr val="C00000"/>
                </a:solidFill>
                <a:latin typeface="Times New Roman" panose="02020603050405020304" pitchFamily="18" charset="0"/>
                <a:cs typeface="Times New Roman" panose="02020603050405020304" pitchFamily="18" charset="0"/>
              </a:rPr>
              <a:t>Acts 21:8 &amp; 9</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Priscilla assisted, at the very least, her husband and taught Apollos in </a:t>
            </a:r>
            <a:r>
              <a:rPr lang="en-US" sz="5400" b="1" dirty="0">
                <a:solidFill>
                  <a:srgbClr val="C00000"/>
                </a:solidFill>
                <a:latin typeface="Times New Roman" panose="02020603050405020304" pitchFamily="18" charset="0"/>
                <a:cs typeface="Times New Roman" panose="02020603050405020304" pitchFamily="18" charset="0"/>
              </a:rPr>
              <a:t>Acts 18:24 to 28</a:t>
            </a:r>
            <a:r>
              <a:rPr lang="en-US" sz="5400" dirty="0">
                <a:latin typeface="Times New Roman" panose="02020603050405020304" pitchFamily="18" charset="0"/>
                <a:cs typeface="Times New Roman" panose="02020603050405020304" pitchFamily="18" charset="0"/>
              </a:rPr>
              <a:t>.</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I Corinthians 11:5</a:t>
            </a:r>
            <a:r>
              <a:rPr lang="en-US" sz="5400" dirty="0">
                <a:latin typeface="Times New Roman" panose="02020603050405020304" pitchFamily="18" charset="0"/>
                <a:cs typeface="Times New Roman" panose="02020603050405020304" pitchFamily="18" charset="0"/>
              </a:rPr>
              <a:t> shows it was expected that women would “</a:t>
            </a:r>
            <a:r>
              <a:rPr lang="en-US" sz="5400" dirty="0">
                <a:solidFill>
                  <a:srgbClr val="C00000"/>
                </a:solidFill>
                <a:latin typeface="Times New Roman" panose="02020603050405020304" pitchFamily="18" charset="0"/>
                <a:cs typeface="Times New Roman" panose="02020603050405020304" pitchFamily="18" charset="0"/>
              </a:rPr>
              <a:t>pray and prophesy</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68767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Women and Authority</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I Corinthians 11:3</a:t>
            </a:r>
            <a:r>
              <a:rPr lang="en-US" sz="5400" dirty="0">
                <a:latin typeface="Times New Roman" panose="02020603050405020304" pitchFamily="18" charset="0"/>
                <a:cs typeface="Times New Roman" panose="02020603050405020304" pitchFamily="18" charset="0"/>
              </a:rPr>
              <a:t> God establishes the hierarchy in His assembly: He is the head of Jesus who is the Head of man who is the head of the woman.</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1Corinthians 14:34</a:t>
            </a:r>
            <a:r>
              <a:rPr lang="en-US" sz="5400" dirty="0">
                <a:latin typeface="Times New Roman" panose="02020603050405020304" pitchFamily="18" charset="0"/>
                <a:cs typeface="Times New Roman" panose="02020603050405020304" pitchFamily="18" charset="0"/>
              </a:rPr>
              <a:t> says, </a:t>
            </a:r>
            <a:r>
              <a:rPr lang="en-US" sz="5400" dirty="0">
                <a:solidFill>
                  <a:srgbClr val="C00000"/>
                </a:solidFill>
                <a:latin typeface="Times New Roman" panose="02020603050405020304" pitchFamily="18" charset="0"/>
                <a:cs typeface="Times New Roman" panose="02020603050405020304" pitchFamily="18" charset="0"/>
              </a:rPr>
              <a:t>Let the women keep silent in the churches; for they are not permitted to speak, but let them subject themselves, just as the Law also says.</a:t>
            </a:r>
          </a:p>
          <a:p>
            <a:pPr marL="0" indent="0">
              <a:buNone/>
            </a:pPr>
            <a:r>
              <a:rPr lang="en-US" sz="5400" dirty="0">
                <a:latin typeface="Times New Roman" panose="02020603050405020304" pitchFamily="18" charset="0"/>
                <a:cs typeface="Times New Roman" panose="02020603050405020304" pitchFamily="18" charset="0"/>
              </a:rPr>
              <a:t>Later in </a:t>
            </a:r>
            <a:r>
              <a:rPr lang="en-US" sz="5400" b="1" dirty="0">
                <a:solidFill>
                  <a:srgbClr val="C00000"/>
                </a:solidFill>
                <a:latin typeface="Times New Roman" panose="02020603050405020304" pitchFamily="18" charset="0"/>
                <a:cs typeface="Times New Roman" panose="02020603050405020304" pitchFamily="18" charset="0"/>
              </a:rPr>
              <a:t>I Timothy 2:11 to 13</a:t>
            </a:r>
            <a:r>
              <a:rPr lang="en-US" sz="5400" dirty="0">
                <a:latin typeface="Times New Roman" panose="02020603050405020304" pitchFamily="18" charset="0"/>
                <a:cs typeface="Times New Roman" panose="02020603050405020304" pitchFamily="18" charset="0"/>
              </a:rPr>
              <a:t> Paul explains: </a:t>
            </a:r>
            <a:r>
              <a:rPr lang="en-US" sz="5400" dirty="0">
                <a:solidFill>
                  <a:srgbClr val="C00000"/>
                </a:solidFill>
                <a:latin typeface="Times New Roman" panose="02020603050405020304" pitchFamily="18" charset="0"/>
                <a:cs typeface="Times New Roman" panose="02020603050405020304" pitchFamily="18" charset="0"/>
              </a:rPr>
              <a:t>Let a woman quietly receive instruction with entire submissiveness. But I do not allow a woman to teach or exercise authority over a man, but to remain quiet. For it was Adam who was first created, and then Eve.</a:t>
            </a:r>
          </a:p>
        </p:txBody>
      </p:sp>
    </p:spTree>
    <p:extLst>
      <p:ext uri="{BB962C8B-B14F-4D97-AF65-F5344CB8AC3E}">
        <p14:creationId xmlns:p14="http://schemas.microsoft.com/office/powerpoint/2010/main" val="28250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b="1" dirty="0">
                <a:solidFill>
                  <a:srgbClr val="C00000"/>
                </a:solidFill>
                <a:latin typeface="Times New Roman" panose="02020603050405020304" pitchFamily="18" charset="0"/>
                <a:cs typeface="Times New Roman" panose="02020603050405020304" pitchFamily="18" charset="0"/>
              </a:rPr>
              <a:t>Revelation 2:24-29</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solidFill>
                  <a:srgbClr val="C00000"/>
                </a:solidFill>
                <a:latin typeface="Times New Roman" panose="02020603050405020304" pitchFamily="18" charset="0"/>
                <a:cs typeface="Times New Roman" panose="02020603050405020304" pitchFamily="18" charset="0"/>
              </a:rPr>
              <a:t>“</a:t>
            </a: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But I say to you, the rest who are in Thyatira, who do not hold this teaching, who have not known the deep things of Satan, as they call them – I place no other burden on you. Nevertheless, what you have, hold fast until I come. And he who overcomes, and he who keeps My deeds until the end, TO HIM I WILL GIVE AUTHORITY OVER THE NATIONS; AND HE SHALL RULE THEM WITH A ROD OF IRON, AS THE VESSELS OF THE POTTER ARE BROKEN TO PIECES, as I also have received authority from My Father; and I will give him the morning star. He who has an ear, let him hear what the Spirit says to the churches.</a:t>
            </a:r>
          </a:p>
        </p:txBody>
      </p:sp>
    </p:spTree>
    <p:extLst>
      <p:ext uri="{BB962C8B-B14F-4D97-AF65-F5344CB8AC3E}">
        <p14:creationId xmlns:p14="http://schemas.microsoft.com/office/powerpoint/2010/main" val="3473974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Women’s Participation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indent="0">
              <a:lnSpc>
                <a:spcPts val="5000"/>
              </a:lnSpc>
              <a:spcBef>
                <a:spcPts val="0"/>
              </a:spcBef>
              <a:buNone/>
            </a:pPr>
            <a:r>
              <a:rPr lang="en-US" sz="5400" dirty="0">
                <a:latin typeface="Times New Roman" panose="02020603050405020304" pitchFamily="18" charset="0"/>
                <a:cs typeface="Times New Roman" panose="02020603050405020304" pitchFamily="18" charset="0"/>
              </a:rPr>
              <a:t>However, what is being condemned here IS NOT that a woman was prophesying or teaching but rather that WHAT she was teaching was </a:t>
            </a:r>
            <a:r>
              <a:rPr lang="en-US" sz="5400">
                <a:latin typeface="Times New Roman" panose="02020603050405020304" pitchFamily="18" charset="0"/>
                <a:cs typeface="Times New Roman" panose="02020603050405020304" pitchFamily="18" charset="0"/>
              </a:rPr>
              <a:t>false doctrine.</a:t>
            </a:r>
            <a:endParaRPr lang="en-US" sz="5400" dirty="0">
              <a:latin typeface="Times New Roman" panose="02020603050405020304" pitchFamily="18" charset="0"/>
              <a:cs typeface="Times New Roman" panose="02020603050405020304" pitchFamily="18" charset="0"/>
            </a:endParaRPr>
          </a:p>
          <a:p>
            <a:pPr marL="0" indent="0">
              <a:lnSpc>
                <a:spcPts val="5000"/>
              </a:lnSpc>
              <a:buNone/>
            </a:pPr>
            <a:r>
              <a:rPr lang="en-US" sz="5400" dirty="0">
                <a:latin typeface="Times New Roman" panose="02020603050405020304" pitchFamily="18" charset="0"/>
                <a:cs typeface="Times New Roman" panose="02020603050405020304" pitchFamily="18" charset="0"/>
              </a:rPr>
              <a:t>Remember, the assembly at Thyatira as a WHOLE was commended for their love, faith, service and perseverance: that includes the women of the assembly!</a:t>
            </a:r>
          </a:p>
        </p:txBody>
      </p:sp>
    </p:spTree>
    <p:extLst>
      <p:ext uri="{BB962C8B-B14F-4D97-AF65-F5344CB8AC3E}">
        <p14:creationId xmlns:p14="http://schemas.microsoft.com/office/powerpoint/2010/main" val="844274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err="1">
                <a:latin typeface="Times New Roman" panose="02020603050405020304" pitchFamily="18" charset="0"/>
                <a:cs typeface="Times New Roman" panose="02020603050405020304" pitchFamily="18" charset="0"/>
              </a:rPr>
              <a:t>Obeservation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10000"/>
          </a:bodyPr>
          <a:lstStyle/>
          <a:p>
            <a:pPr marL="0" indent="0">
              <a:buNone/>
            </a:pPr>
            <a:r>
              <a:rPr lang="en-US" sz="5400" dirty="0">
                <a:latin typeface="Times New Roman" panose="02020603050405020304" pitchFamily="18" charset="0"/>
                <a:cs typeface="Times New Roman" panose="02020603050405020304" pitchFamily="18" charset="0"/>
              </a:rPr>
              <a:t>Because the assembly at Thyatira was commended for their faith and service it follows that there had been NO infringement on the instructions concerning a woman’s conduct in the assembly of the saints (</a:t>
            </a:r>
            <a:r>
              <a:rPr lang="en-US" sz="5400" b="1" dirty="0">
                <a:solidFill>
                  <a:srgbClr val="C00000"/>
                </a:solidFill>
                <a:latin typeface="Times New Roman" panose="02020603050405020304" pitchFamily="18" charset="0"/>
                <a:cs typeface="Times New Roman" panose="02020603050405020304" pitchFamily="18" charset="0"/>
              </a:rPr>
              <a:t>I Corinthians 11:1 to 5; 14:34 &amp; 35 and 37</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Therefore, whatever teaching was being done by “</a:t>
            </a:r>
            <a:r>
              <a:rPr lang="en-US" sz="5400" dirty="0">
                <a:solidFill>
                  <a:srgbClr val="C00000"/>
                </a:solidFill>
                <a:latin typeface="Times New Roman" panose="02020603050405020304" pitchFamily="18" charset="0"/>
                <a:cs typeface="Times New Roman" panose="02020603050405020304" pitchFamily="18" charset="0"/>
              </a:rPr>
              <a:t>that woman</a:t>
            </a:r>
            <a:r>
              <a:rPr lang="en-US" sz="5400" dirty="0">
                <a:latin typeface="Times New Roman" panose="02020603050405020304" pitchFamily="18" charset="0"/>
                <a:cs typeface="Times New Roman" panose="02020603050405020304" pitchFamily="18" charset="0"/>
              </a:rPr>
              <a:t>” was being done outside the assembly of the saints.</a:t>
            </a:r>
          </a:p>
        </p:txBody>
      </p:sp>
    </p:spTree>
    <p:extLst>
      <p:ext uri="{BB962C8B-B14F-4D97-AF65-F5344CB8AC3E}">
        <p14:creationId xmlns:p14="http://schemas.microsoft.com/office/powerpoint/2010/main" val="1452226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solidFill>
                  <a:srgbClr val="C00000"/>
                </a:solidFill>
                <a:latin typeface="Times New Roman" panose="02020603050405020304" pitchFamily="18" charset="0"/>
                <a:cs typeface="Times New Roman" panose="02020603050405020304" pitchFamily="18" charset="0"/>
              </a:rPr>
              <a:t>That Woman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5400" dirty="0">
                <a:latin typeface="Times New Roman" panose="02020603050405020304" pitchFamily="18" charset="0"/>
                <a:cs typeface="Times New Roman" panose="02020603050405020304" pitchFamily="18" charset="0"/>
              </a:rPr>
              <a:t>Who this woman was and whether or not she was a “real” person is not known but because she has to be further identified by her actions and teachings it is doubtful that there was an actual woman named Jezebel who was a member of the church at Thyatira.</a:t>
            </a:r>
          </a:p>
          <a:p>
            <a:pPr marL="0" indent="0">
              <a:buNone/>
            </a:pPr>
            <a:r>
              <a:rPr lang="en-US" sz="5400" dirty="0">
                <a:latin typeface="Times New Roman" panose="02020603050405020304" pitchFamily="18" charset="0"/>
                <a:cs typeface="Times New Roman" panose="02020603050405020304" pitchFamily="18" charset="0"/>
              </a:rPr>
              <a:t>Indications are that a parallel is being drawn between the false teaching that “</a:t>
            </a:r>
            <a:r>
              <a:rPr lang="en-US" sz="5400" dirty="0">
                <a:solidFill>
                  <a:srgbClr val="C00000"/>
                </a:solidFill>
                <a:latin typeface="Times New Roman" panose="02020603050405020304" pitchFamily="18" charset="0"/>
                <a:cs typeface="Times New Roman" panose="02020603050405020304" pitchFamily="18" charset="0"/>
              </a:rPr>
              <a:t>leads My bond-servants astray</a:t>
            </a:r>
            <a:r>
              <a:rPr lang="en-US" sz="5400" dirty="0">
                <a:latin typeface="Times New Roman" panose="02020603050405020304" pitchFamily="18" charset="0"/>
                <a:cs typeface="Times New Roman" panose="02020603050405020304" pitchFamily="18" charset="0"/>
              </a:rPr>
              <a:t>” and the actions of Jezebel the wife of Ahab king of Israel in </a:t>
            </a:r>
            <a:r>
              <a:rPr lang="en-US" sz="5400" b="1" dirty="0">
                <a:solidFill>
                  <a:srgbClr val="C00000"/>
                </a:solidFill>
                <a:latin typeface="Times New Roman" panose="02020603050405020304" pitchFamily="18" charset="0"/>
                <a:cs typeface="Times New Roman" panose="02020603050405020304" pitchFamily="18" charset="0"/>
              </a:rPr>
              <a:t>I Kings 16 to 21</a:t>
            </a:r>
            <a:r>
              <a:rPr lang="en-US" sz="5400" dirty="0">
                <a:latin typeface="Times New Roman" panose="02020603050405020304" pitchFamily="18" charset="0"/>
                <a:cs typeface="Times New Roman" panose="02020603050405020304" pitchFamily="18" charset="0"/>
              </a:rPr>
              <a:t> and </a:t>
            </a:r>
            <a:r>
              <a:rPr lang="en-US" sz="5400" b="1" dirty="0">
                <a:solidFill>
                  <a:srgbClr val="C00000"/>
                </a:solidFill>
                <a:latin typeface="Times New Roman" panose="02020603050405020304" pitchFamily="18" charset="0"/>
                <a:cs typeface="Times New Roman" panose="02020603050405020304" pitchFamily="18" charset="0"/>
              </a:rPr>
              <a:t>II Kings 9 </a:t>
            </a:r>
            <a:r>
              <a:rPr lang="en-US" sz="5400" dirty="0">
                <a:latin typeface="Times New Roman" panose="02020603050405020304" pitchFamily="18" charset="0"/>
                <a:cs typeface="Times New Roman" panose="02020603050405020304" pitchFamily="18" charset="0"/>
              </a:rPr>
              <a:t>and daughter of “</a:t>
            </a:r>
            <a:r>
              <a:rPr lang="en-US" sz="5400" dirty="0" err="1">
                <a:solidFill>
                  <a:srgbClr val="C00000"/>
                </a:solidFill>
                <a:latin typeface="Times New Roman" panose="02020603050405020304" pitchFamily="18" charset="0"/>
                <a:cs typeface="Times New Roman" panose="02020603050405020304" pitchFamily="18" charset="0"/>
              </a:rPr>
              <a:t>Ethbaal</a:t>
            </a:r>
            <a:r>
              <a:rPr lang="en-US" sz="5400" dirty="0">
                <a:solidFill>
                  <a:srgbClr val="C00000"/>
                </a:solidFill>
                <a:latin typeface="Times New Roman" panose="02020603050405020304" pitchFamily="18" charset="0"/>
                <a:cs typeface="Times New Roman" panose="02020603050405020304" pitchFamily="18" charset="0"/>
              </a:rPr>
              <a:t> king of the Sidonians</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2022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Jezebel</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10000"/>
          </a:bodyPr>
          <a:lstStyle/>
          <a:p>
            <a:pPr marL="0" indent="0">
              <a:buNone/>
            </a:pPr>
            <a:r>
              <a:rPr lang="en-US" sz="5400" dirty="0">
                <a:latin typeface="Times New Roman" panose="02020603050405020304" pitchFamily="18" charset="0"/>
                <a:cs typeface="Times New Roman" panose="02020603050405020304" pitchFamily="18" charset="0"/>
              </a:rPr>
              <a:t>We know from </a:t>
            </a:r>
            <a:r>
              <a:rPr lang="en-US" sz="5400" b="1" dirty="0">
                <a:solidFill>
                  <a:srgbClr val="C00000"/>
                </a:solidFill>
                <a:latin typeface="Times New Roman" panose="02020603050405020304" pitchFamily="18" charset="0"/>
                <a:cs typeface="Times New Roman" panose="02020603050405020304" pitchFamily="18" charset="0"/>
              </a:rPr>
              <a:t>I Kings 18:13</a:t>
            </a:r>
            <a:r>
              <a:rPr lang="en-US" sz="5400" dirty="0">
                <a:latin typeface="Times New Roman" panose="02020603050405020304" pitchFamily="18" charset="0"/>
                <a:cs typeface="Times New Roman" panose="02020603050405020304" pitchFamily="18" charset="0"/>
              </a:rPr>
              <a:t> that Jezebel “</a:t>
            </a:r>
            <a:r>
              <a:rPr lang="en-US" sz="5400" dirty="0">
                <a:solidFill>
                  <a:srgbClr val="C00000"/>
                </a:solidFill>
                <a:latin typeface="Times New Roman" panose="02020603050405020304" pitchFamily="18" charset="0"/>
                <a:cs typeface="Times New Roman" panose="02020603050405020304" pitchFamily="18" charset="0"/>
              </a:rPr>
              <a:t>killed the prophets of the LORD</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We also know from </a:t>
            </a:r>
            <a:r>
              <a:rPr lang="en-US" sz="5400" b="1" dirty="0">
                <a:solidFill>
                  <a:srgbClr val="C00000"/>
                </a:solidFill>
                <a:latin typeface="Times New Roman" panose="02020603050405020304" pitchFamily="18" charset="0"/>
                <a:cs typeface="Times New Roman" panose="02020603050405020304" pitchFamily="18" charset="0"/>
              </a:rPr>
              <a:t>I Kings 18:19</a:t>
            </a:r>
            <a:r>
              <a:rPr lang="en-US" sz="5400" dirty="0">
                <a:latin typeface="Times New Roman" panose="02020603050405020304" pitchFamily="18" charset="0"/>
                <a:cs typeface="Times New Roman" panose="02020603050405020304" pitchFamily="18" charset="0"/>
              </a:rPr>
              <a:t> that “</a:t>
            </a:r>
            <a:r>
              <a:rPr lang="en-US" sz="5400" dirty="0">
                <a:solidFill>
                  <a:srgbClr val="C00000"/>
                </a:solidFill>
                <a:latin typeface="Times New Roman" panose="02020603050405020304" pitchFamily="18" charset="0"/>
                <a:cs typeface="Times New Roman" panose="02020603050405020304" pitchFamily="18" charset="0"/>
              </a:rPr>
              <a:t>450 prophets of Baal and 400 prophets of the Asherah</a:t>
            </a:r>
            <a:r>
              <a:rPr lang="en-US" sz="5400" dirty="0">
                <a:latin typeface="Times New Roman" panose="02020603050405020304" pitchFamily="18" charset="0"/>
                <a:cs typeface="Times New Roman" panose="02020603050405020304" pitchFamily="18" charset="0"/>
              </a:rPr>
              <a:t>” ate at “</a:t>
            </a:r>
            <a:r>
              <a:rPr lang="en-US" sz="5400" dirty="0">
                <a:solidFill>
                  <a:srgbClr val="C00000"/>
                </a:solidFill>
                <a:latin typeface="Times New Roman" panose="02020603050405020304" pitchFamily="18" charset="0"/>
                <a:cs typeface="Times New Roman" panose="02020603050405020304" pitchFamily="18" charset="0"/>
              </a:rPr>
              <a:t>Jezebel's table</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I Kings 19:2</a:t>
            </a:r>
            <a:r>
              <a:rPr lang="en-US" sz="5400" dirty="0">
                <a:latin typeface="Times New Roman" panose="02020603050405020304" pitchFamily="18" charset="0"/>
                <a:cs typeface="Times New Roman" panose="02020603050405020304" pitchFamily="18" charset="0"/>
              </a:rPr>
              <a:t> we find that after Elijah defeated and killed those prophets of Baal and Asherah, that Jezebel sent Elijah a note saying, “</a:t>
            </a:r>
            <a:r>
              <a:rPr lang="en-US" sz="5400" dirty="0">
                <a:solidFill>
                  <a:srgbClr val="C00000"/>
                </a:solidFill>
                <a:latin typeface="Times New Roman" panose="02020603050405020304" pitchFamily="18" charset="0"/>
                <a:cs typeface="Times New Roman" panose="02020603050405020304" pitchFamily="18" charset="0"/>
              </a:rPr>
              <a:t>So may the gods do to me and even more, if I do not make your life as the life of one of them by tomorrow about this time.</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56371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Murderess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lnSpcReduction="10000"/>
          </a:bodyPr>
          <a:lstStyle/>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I Kings 21</a:t>
            </a:r>
            <a:r>
              <a:rPr lang="en-US" sz="5400" dirty="0">
                <a:latin typeface="Times New Roman" panose="02020603050405020304" pitchFamily="18" charset="0"/>
                <a:cs typeface="Times New Roman" panose="02020603050405020304" pitchFamily="18" charset="0"/>
              </a:rPr>
              <a:t> we find that Jezebel had Naboth the </a:t>
            </a:r>
            <a:r>
              <a:rPr lang="en-US" sz="5400" dirty="0" err="1">
                <a:latin typeface="Times New Roman" panose="02020603050405020304" pitchFamily="18" charset="0"/>
                <a:cs typeface="Times New Roman" panose="02020603050405020304" pitchFamily="18" charset="0"/>
              </a:rPr>
              <a:t>Jezreelite</a:t>
            </a:r>
            <a:r>
              <a:rPr lang="en-US" sz="5400" dirty="0">
                <a:latin typeface="Times New Roman" panose="02020603050405020304" pitchFamily="18" charset="0"/>
                <a:cs typeface="Times New Roman" panose="02020603050405020304" pitchFamily="18" charset="0"/>
              </a:rPr>
              <a:t> murdered to acquire a vineyard for Ahab.</a:t>
            </a:r>
          </a:p>
          <a:p>
            <a:pPr marL="0" indent="0">
              <a:buNone/>
            </a:pPr>
            <a:r>
              <a:rPr lang="en-US" sz="5400" dirty="0">
                <a:latin typeface="Times New Roman" panose="02020603050405020304" pitchFamily="18" charset="0"/>
                <a:cs typeface="Times New Roman" panose="02020603050405020304" pitchFamily="18" charset="0"/>
              </a:rPr>
              <a:t>As a result, in </a:t>
            </a:r>
            <a:r>
              <a:rPr lang="en-US" sz="5400" b="1" dirty="0">
                <a:solidFill>
                  <a:srgbClr val="C00000"/>
                </a:solidFill>
                <a:latin typeface="Times New Roman" panose="02020603050405020304" pitchFamily="18" charset="0"/>
                <a:cs typeface="Times New Roman" panose="02020603050405020304" pitchFamily="18" charset="0"/>
              </a:rPr>
              <a:t>verse 23</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And of Jezebel also has the LORD spoken, saying, ‘The dogs shall eat Jezebel in the district of Jezreel.’</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We find the fulfillment of that prophecy in </a:t>
            </a:r>
            <a:r>
              <a:rPr lang="en-US" sz="5400" b="1" dirty="0">
                <a:solidFill>
                  <a:srgbClr val="C00000"/>
                </a:solidFill>
                <a:latin typeface="Times New Roman" panose="02020603050405020304" pitchFamily="18" charset="0"/>
                <a:cs typeface="Times New Roman" panose="02020603050405020304" pitchFamily="18" charset="0"/>
              </a:rPr>
              <a:t>II Kings 9:20 to 37</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2491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Thyatira’s Jezebel</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indent="0">
              <a:buNone/>
            </a:pPr>
            <a:r>
              <a:rPr lang="en-US" sz="5400" dirty="0">
                <a:latin typeface="Times New Roman" panose="02020603050405020304" pitchFamily="18" charset="0"/>
                <a:cs typeface="Times New Roman" panose="02020603050405020304" pitchFamily="18" charset="0"/>
              </a:rPr>
              <a:t>“That woman,” Jezebel:</a:t>
            </a:r>
          </a:p>
          <a:p>
            <a:pPr lvl="1"/>
            <a:r>
              <a:rPr lang="en-US" sz="5000" dirty="0">
                <a:latin typeface="Times New Roman" panose="02020603050405020304" pitchFamily="18" charset="0"/>
                <a:cs typeface="Times New Roman" panose="02020603050405020304" pitchFamily="18" charset="0"/>
              </a:rPr>
              <a:t>called herself a prophetess</a:t>
            </a:r>
          </a:p>
          <a:p>
            <a:pPr lvl="1"/>
            <a:r>
              <a:rPr lang="en-US" sz="5000" dirty="0">
                <a:latin typeface="Times New Roman" panose="02020603050405020304" pitchFamily="18" charset="0"/>
                <a:cs typeface="Times New Roman" panose="02020603050405020304" pitchFamily="18" charset="0"/>
              </a:rPr>
              <a:t>she taught and led some astray</a:t>
            </a:r>
          </a:p>
          <a:p>
            <a:pPr lvl="1"/>
            <a:r>
              <a:rPr lang="en-US" sz="5000" dirty="0">
                <a:latin typeface="Times New Roman" panose="02020603050405020304" pitchFamily="18" charset="0"/>
                <a:cs typeface="Times New Roman" panose="02020603050405020304" pitchFamily="18" charset="0"/>
              </a:rPr>
              <a:t>she was given time to repent</a:t>
            </a:r>
          </a:p>
          <a:p>
            <a:pPr lvl="1"/>
            <a:r>
              <a:rPr lang="en-US" sz="5000" dirty="0">
                <a:latin typeface="Times New Roman" panose="02020603050405020304" pitchFamily="18" charset="0"/>
                <a:cs typeface="Times New Roman" panose="02020603050405020304" pitchFamily="18" charset="0"/>
              </a:rPr>
              <a:t>she chose not to repent.</a:t>
            </a:r>
          </a:p>
        </p:txBody>
      </p:sp>
    </p:spTree>
    <p:extLst>
      <p:ext uri="{BB962C8B-B14F-4D97-AF65-F5344CB8AC3E}">
        <p14:creationId xmlns:p14="http://schemas.microsoft.com/office/powerpoint/2010/main" val="2249006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sz="4400" dirty="0">
                <a:latin typeface="Times New Roman" panose="02020603050405020304" pitchFamily="18" charset="0"/>
                <a:cs typeface="Times New Roman" panose="02020603050405020304" pitchFamily="18" charset="0"/>
              </a:rPr>
              <a:t>prophetess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lnSpc>
                <a:spcPct val="120000"/>
              </a:lnSpc>
              <a:buNone/>
            </a:pPr>
            <a:r>
              <a:rPr lang="en-US" sz="5400" dirty="0">
                <a:latin typeface="Times New Roman" panose="02020603050405020304" pitchFamily="18" charset="0"/>
                <a:cs typeface="Times New Roman" panose="02020603050405020304" pitchFamily="18" charset="0"/>
              </a:rPr>
              <a:t>A prophet or prophetess was one who did not speak according to their own will but rather spoke as they were moved by the Holy Spirit – </a:t>
            </a:r>
            <a:r>
              <a:rPr lang="en-US" sz="5400" b="1" dirty="0">
                <a:solidFill>
                  <a:srgbClr val="C00000"/>
                </a:solidFill>
                <a:latin typeface="Times New Roman" panose="02020603050405020304" pitchFamily="18" charset="0"/>
                <a:cs typeface="Times New Roman" panose="02020603050405020304" pitchFamily="18" charset="0"/>
              </a:rPr>
              <a:t>II Peter 1:21</a:t>
            </a:r>
            <a:r>
              <a:rPr lang="en-US" sz="5400" dirty="0">
                <a:latin typeface="Times New Roman" panose="02020603050405020304" pitchFamily="18" charset="0"/>
                <a:cs typeface="Times New Roman" panose="02020603050405020304" pitchFamily="18" charset="0"/>
              </a:rPr>
              <a:t>. </a:t>
            </a:r>
          </a:p>
          <a:p>
            <a:pPr marL="0" indent="0">
              <a:lnSpc>
                <a:spcPct val="120000"/>
              </a:lnSpc>
              <a:buNone/>
            </a:pPr>
            <a:r>
              <a:rPr lang="en-US" sz="5400" dirty="0">
                <a:latin typeface="Times New Roman" panose="02020603050405020304" pitchFamily="18" charset="0"/>
                <a:cs typeface="Times New Roman" panose="02020603050405020304" pitchFamily="18" charset="0"/>
              </a:rPr>
              <a:t>The work of the Holy Spirit was to take the mind of God and make it known to man, </a:t>
            </a:r>
            <a:r>
              <a:rPr lang="en-US" sz="5400" b="1" dirty="0">
                <a:solidFill>
                  <a:srgbClr val="C00000"/>
                </a:solidFill>
                <a:latin typeface="Times New Roman" panose="02020603050405020304" pitchFamily="18" charset="0"/>
                <a:cs typeface="Times New Roman" panose="02020603050405020304" pitchFamily="18" charset="0"/>
              </a:rPr>
              <a:t>I Corinthians 2:7 to 16; I Peter 1:10 to 12</a:t>
            </a:r>
            <a:r>
              <a:rPr lang="en-US" sz="5400" dirty="0">
                <a:latin typeface="Times New Roman" panose="02020603050405020304" pitchFamily="18" charset="0"/>
                <a:cs typeface="Times New Roman" panose="02020603050405020304" pitchFamily="18" charset="0"/>
              </a:rPr>
              <a:t>.</a:t>
            </a:r>
          </a:p>
          <a:p>
            <a:pPr marL="0" indent="0">
              <a:lnSpc>
                <a:spcPct val="120000"/>
              </a:lnSpc>
              <a:buNone/>
            </a:pPr>
            <a:r>
              <a:rPr lang="en-US" sz="5400" dirty="0">
                <a:latin typeface="Times New Roman" panose="02020603050405020304" pitchFamily="18" charset="0"/>
                <a:cs typeface="Times New Roman" panose="02020603050405020304" pitchFamily="18" charset="0"/>
              </a:rPr>
              <a:t>What “</a:t>
            </a:r>
            <a:r>
              <a:rPr lang="en-US" sz="5400" dirty="0">
                <a:solidFill>
                  <a:srgbClr val="C00000"/>
                </a:solidFill>
                <a:latin typeface="Times New Roman" panose="02020603050405020304" pitchFamily="18" charset="0"/>
                <a:cs typeface="Times New Roman" panose="02020603050405020304" pitchFamily="18" charset="0"/>
              </a:rPr>
              <a:t>that woman</a:t>
            </a:r>
            <a:r>
              <a:rPr lang="en-US" sz="5400" dirty="0">
                <a:latin typeface="Times New Roman" panose="02020603050405020304" pitchFamily="18" charset="0"/>
                <a:cs typeface="Times New Roman" panose="02020603050405020304" pitchFamily="18" charset="0"/>
              </a:rPr>
              <a:t>” spoke resulted in some of the flock at Thyatira being led astray – </a:t>
            </a:r>
            <a:r>
              <a:rPr lang="en-US" sz="5400" b="1" dirty="0">
                <a:solidFill>
                  <a:srgbClr val="C00000"/>
                </a:solidFill>
                <a:latin typeface="Times New Roman" panose="02020603050405020304" pitchFamily="18" charset="0"/>
                <a:cs typeface="Times New Roman" panose="02020603050405020304" pitchFamily="18" charset="0"/>
              </a:rPr>
              <a:t>verse 20</a:t>
            </a:r>
            <a:r>
              <a:rPr lang="en-US" sz="5400" dirty="0">
                <a:latin typeface="Times New Roman" panose="02020603050405020304" pitchFamily="18" charset="0"/>
                <a:cs typeface="Times New Roman" panose="02020603050405020304" pitchFamily="18" charset="0"/>
              </a:rPr>
              <a:t>.</a:t>
            </a:r>
          </a:p>
          <a:p>
            <a:pPr marL="0" indent="0">
              <a:lnSpc>
                <a:spcPct val="120000"/>
              </a:lnSpc>
              <a:buNone/>
            </a:pPr>
            <a:r>
              <a:rPr lang="en-US" sz="5400" dirty="0">
                <a:latin typeface="Times New Roman" panose="02020603050405020304" pitchFamily="18" charset="0"/>
                <a:cs typeface="Times New Roman" panose="02020603050405020304" pitchFamily="18" charset="0"/>
              </a:rPr>
              <a:t>Therefore, she did not speak as she was “</a:t>
            </a:r>
            <a:r>
              <a:rPr lang="en-US" sz="5400" dirty="0">
                <a:solidFill>
                  <a:srgbClr val="C00000"/>
                </a:solidFill>
                <a:latin typeface="Times New Roman" panose="02020603050405020304" pitchFamily="18" charset="0"/>
                <a:cs typeface="Times New Roman" panose="02020603050405020304" pitchFamily="18" charset="0"/>
              </a:rPr>
              <a:t>moved by the Holy Spirit</a:t>
            </a:r>
            <a:r>
              <a:rPr lang="en-US" sz="5400" dirty="0">
                <a:latin typeface="Times New Roman" panose="02020603050405020304" pitchFamily="18" charset="0"/>
                <a:cs typeface="Times New Roman" panose="02020603050405020304" pitchFamily="18" charset="0"/>
              </a:rPr>
              <a:t>” but rather according to her own will making her a FALSE PROPHETESS.</a:t>
            </a:r>
          </a:p>
        </p:txBody>
      </p:sp>
    </p:spTree>
    <p:extLst>
      <p:ext uri="{BB962C8B-B14F-4D97-AF65-F5344CB8AC3E}">
        <p14:creationId xmlns:p14="http://schemas.microsoft.com/office/powerpoint/2010/main" val="831618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preaching and teaching</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10000"/>
          </a:bodyPr>
          <a:lstStyle/>
          <a:p>
            <a:pPr marL="0" indent="0">
              <a:lnSpc>
                <a:spcPct val="120000"/>
              </a:lnSpc>
              <a:buNone/>
            </a:pPr>
            <a:r>
              <a:rPr lang="en-US" sz="4000" dirty="0">
                <a:latin typeface="Times New Roman" panose="02020603050405020304" pitchFamily="18" charset="0"/>
                <a:cs typeface="Times New Roman" panose="02020603050405020304" pitchFamily="18" charset="0"/>
              </a:rPr>
              <a:t>First, teaching is a gift from God – </a:t>
            </a:r>
            <a:r>
              <a:rPr lang="en-US" sz="4000" b="1" dirty="0">
                <a:solidFill>
                  <a:srgbClr val="C00000"/>
                </a:solidFill>
                <a:latin typeface="Times New Roman" panose="02020603050405020304" pitchFamily="18" charset="0"/>
                <a:cs typeface="Times New Roman" panose="02020603050405020304" pitchFamily="18" charset="0"/>
              </a:rPr>
              <a:t>Ephesians 4:11</a:t>
            </a:r>
            <a:r>
              <a:rPr lang="en-US" sz="4000" dirty="0">
                <a:latin typeface="Times New Roman" panose="02020603050405020304" pitchFamily="18" charset="0"/>
                <a:cs typeface="Times New Roman" panose="02020603050405020304" pitchFamily="18" charset="0"/>
              </a:rPr>
              <a:t>.</a:t>
            </a:r>
          </a:p>
          <a:p>
            <a:pPr marL="0" indent="0">
              <a:lnSpc>
                <a:spcPct val="120000"/>
              </a:lnSpc>
              <a:buNone/>
            </a:pPr>
            <a:r>
              <a:rPr lang="en-US" sz="4000" dirty="0">
                <a:latin typeface="Times New Roman" panose="02020603050405020304" pitchFamily="18" charset="0"/>
                <a:cs typeface="Times New Roman" panose="02020603050405020304" pitchFamily="18" charset="0"/>
              </a:rPr>
              <a:t>Teachers must take care because they incur a stricter judgement. – </a:t>
            </a:r>
            <a:r>
              <a:rPr lang="en-US" sz="4000" b="1" dirty="0">
                <a:solidFill>
                  <a:srgbClr val="C00000"/>
                </a:solidFill>
                <a:latin typeface="Times New Roman" panose="02020603050405020304" pitchFamily="18" charset="0"/>
                <a:cs typeface="Times New Roman" panose="02020603050405020304" pitchFamily="18" charset="0"/>
              </a:rPr>
              <a:t>James 3:1</a:t>
            </a:r>
            <a:r>
              <a:rPr lang="en-US" sz="4000" dirty="0">
                <a:latin typeface="Times New Roman" panose="02020603050405020304" pitchFamily="18" charset="0"/>
                <a:cs typeface="Times New Roman" panose="02020603050405020304" pitchFamily="18" charset="0"/>
              </a:rPr>
              <a:t>.</a:t>
            </a:r>
          </a:p>
          <a:p>
            <a:pPr marL="0" indent="0">
              <a:lnSpc>
                <a:spcPct val="120000"/>
              </a:lnSpc>
              <a:buNone/>
            </a:pPr>
            <a:r>
              <a:rPr lang="en-US" sz="4000" dirty="0">
                <a:latin typeface="Times New Roman" panose="02020603050405020304" pitchFamily="18" charset="0"/>
                <a:cs typeface="Times New Roman" panose="02020603050405020304" pitchFamily="18" charset="0"/>
              </a:rPr>
              <a:t>As such teachers MUST pay very close attention to their teaching, to what is being taught, and to what one teaches – </a:t>
            </a:r>
            <a:r>
              <a:rPr lang="en-US" sz="4000" b="1" dirty="0">
                <a:solidFill>
                  <a:srgbClr val="C00000"/>
                </a:solidFill>
                <a:latin typeface="Times New Roman" panose="02020603050405020304" pitchFamily="18" charset="0"/>
                <a:cs typeface="Times New Roman" panose="02020603050405020304" pitchFamily="18" charset="0"/>
              </a:rPr>
              <a:t>I Timothy 4:16</a:t>
            </a:r>
            <a:r>
              <a:rPr lang="en-US" sz="4000" dirty="0">
                <a:latin typeface="Times New Roman" panose="02020603050405020304" pitchFamily="18" charset="0"/>
                <a:cs typeface="Times New Roman" panose="02020603050405020304" pitchFamily="18" charset="0"/>
              </a:rPr>
              <a:t>.</a:t>
            </a:r>
          </a:p>
          <a:p>
            <a:pPr marL="0" indent="0">
              <a:lnSpc>
                <a:spcPct val="120000"/>
              </a:lnSpc>
              <a:buNone/>
            </a:pPr>
            <a:r>
              <a:rPr lang="en-US" sz="4000" dirty="0">
                <a:latin typeface="Times New Roman" panose="02020603050405020304" pitchFamily="18" charset="0"/>
                <a:cs typeface="Times New Roman" panose="02020603050405020304" pitchFamily="18" charset="0"/>
              </a:rPr>
              <a:t>Preaching and teaching are closely linked together – </a:t>
            </a:r>
            <a:r>
              <a:rPr lang="en-US" sz="4000" b="1" dirty="0">
                <a:solidFill>
                  <a:srgbClr val="C00000"/>
                </a:solidFill>
                <a:latin typeface="Times New Roman" panose="02020603050405020304" pitchFamily="18" charset="0"/>
                <a:cs typeface="Times New Roman" panose="02020603050405020304" pitchFamily="18" charset="0"/>
              </a:rPr>
              <a:t>Luke 20:1; Acts 5:42; 15:35; 28:31; and I Timothy 5:17</a:t>
            </a:r>
            <a:r>
              <a:rPr lang="en-US" sz="4000" dirty="0">
                <a:latin typeface="Times New Roman" panose="02020603050405020304" pitchFamily="18" charset="0"/>
                <a:cs typeface="Times New Roman" panose="02020603050405020304" pitchFamily="18" charset="0"/>
              </a:rPr>
              <a:t> – because both involve presenting Jesus’ word – </a:t>
            </a:r>
            <a:r>
              <a:rPr lang="en-US" sz="4000" b="1" dirty="0">
                <a:solidFill>
                  <a:srgbClr val="C00000"/>
                </a:solidFill>
                <a:latin typeface="Times New Roman" panose="02020603050405020304" pitchFamily="18" charset="0"/>
                <a:cs typeface="Times New Roman" panose="02020603050405020304" pitchFamily="18" charset="0"/>
              </a:rPr>
              <a:t>John 17:17</a:t>
            </a:r>
            <a:r>
              <a:rPr lang="en-US" sz="4000" dirty="0">
                <a:latin typeface="Times New Roman" panose="02020603050405020304" pitchFamily="18" charset="0"/>
                <a:cs typeface="Times New Roman" panose="02020603050405020304" pitchFamily="18" charset="0"/>
              </a:rPr>
              <a:t> – to people.</a:t>
            </a:r>
          </a:p>
        </p:txBody>
      </p:sp>
    </p:spTree>
    <p:extLst>
      <p:ext uri="{BB962C8B-B14F-4D97-AF65-F5344CB8AC3E}">
        <p14:creationId xmlns:p14="http://schemas.microsoft.com/office/powerpoint/2010/main" val="2317884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3E98B-552B-24E2-4C75-3777967D2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AACC7-6484-53EA-2E46-A9EAA65E62EE}"/>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preaching and teaching</a:t>
            </a:r>
          </a:p>
        </p:txBody>
      </p:sp>
      <p:sp>
        <p:nvSpPr>
          <p:cNvPr id="3" name="Content Placeholder 2">
            <a:extLst>
              <a:ext uri="{FF2B5EF4-FFF2-40B4-BE49-F238E27FC236}">
                <a16:creationId xmlns:a16="http://schemas.microsoft.com/office/drawing/2014/main" id="{F7756CB4-499C-E11F-E441-0A441C06C8AC}"/>
              </a:ext>
            </a:extLst>
          </p:cNvPr>
          <p:cNvSpPr>
            <a:spLocks noGrp="1"/>
          </p:cNvSpPr>
          <p:nvPr>
            <p:ph idx="1"/>
          </p:nvPr>
        </p:nvSpPr>
        <p:spPr>
          <a:xfrm>
            <a:off x="1297459" y="123568"/>
            <a:ext cx="10746259" cy="6635578"/>
          </a:xfrm>
        </p:spPr>
        <p:txBody>
          <a:bodyPr anchor="ctr">
            <a:normAutofit lnSpcReduction="10000"/>
          </a:bodyPr>
          <a:lstStyle/>
          <a:p>
            <a:pPr marL="0" indent="0">
              <a:lnSpc>
                <a:spcPct val="120000"/>
              </a:lnSpc>
              <a:buNone/>
            </a:pPr>
            <a:r>
              <a:rPr lang="en-US" sz="4000" dirty="0">
                <a:latin typeface="Times New Roman" panose="02020603050405020304" pitchFamily="18" charset="0"/>
                <a:cs typeface="Times New Roman" panose="02020603050405020304" pitchFamily="18" charset="0"/>
              </a:rPr>
              <a:t>Usually, preaching involves 1) explaining the good news to those who are not Christians and 2) showing how they may take advantage of God’s saving grace, </a:t>
            </a:r>
            <a:r>
              <a:rPr lang="en-US" sz="4000" b="1" dirty="0">
                <a:solidFill>
                  <a:srgbClr val="C00000"/>
                </a:solidFill>
                <a:latin typeface="Times New Roman" panose="02020603050405020304" pitchFamily="18" charset="0"/>
                <a:cs typeface="Times New Roman" panose="02020603050405020304" pitchFamily="18" charset="0"/>
              </a:rPr>
              <a:t>Acts 2</a:t>
            </a:r>
            <a:r>
              <a:rPr lang="en-US" sz="4000" dirty="0">
                <a:latin typeface="Times New Roman" panose="02020603050405020304" pitchFamily="18" charset="0"/>
                <a:cs typeface="Times New Roman" panose="02020603050405020304" pitchFamily="18" charset="0"/>
              </a:rPr>
              <a:t>, while teaching is guiding Christians in “</a:t>
            </a:r>
            <a:r>
              <a:rPr lang="en-US" sz="4000" dirty="0">
                <a:solidFill>
                  <a:srgbClr val="C00000"/>
                </a:solidFill>
                <a:latin typeface="Times New Roman" panose="02020603050405020304" pitchFamily="18" charset="0"/>
                <a:cs typeface="Times New Roman" panose="02020603050405020304" pitchFamily="18" charset="0"/>
              </a:rPr>
              <a:t>the word</a:t>
            </a:r>
            <a:r>
              <a:rPr lang="en-US" sz="4000" dirty="0">
                <a:latin typeface="Times New Roman" panose="02020603050405020304" pitchFamily="18" charset="0"/>
                <a:cs typeface="Times New Roman" panose="02020603050405020304" pitchFamily="18" charset="0"/>
              </a:rPr>
              <a:t>” after their initial salvation – </a:t>
            </a:r>
            <a:r>
              <a:rPr lang="en-US" sz="4000" b="1" dirty="0">
                <a:solidFill>
                  <a:srgbClr val="C00000"/>
                </a:solidFill>
                <a:latin typeface="Times New Roman" panose="02020603050405020304" pitchFamily="18" charset="0"/>
                <a:cs typeface="Times New Roman" panose="02020603050405020304" pitchFamily="18" charset="0"/>
              </a:rPr>
              <a:t>Hebrews 6:1 &amp; 2</a:t>
            </a:r>
            <a:r>
              <a:rPr lang="en-US" sz="4000" dirty="0">
                <a:latin typeface="Times New Roman" panose="02020603050405020304" pitchFamily="18" charset="0"/>
                <a:cs typeface="Times New Roman" panose="02020603050405020304" pitchFamily="18" charset="0"/>
              </a:rPr>
              <a:t>.</a:t>
            </a:r>
          </a:p>
          <a:p>
            <a:pPr marL="0" indent="0">
              <a:lnSpc>
                <a:spcPct val="120000"/>
              </a:lnSpc>
              <a:buNone/>
            </a:pPr>
            <a:r>
              <a:rPr lang="en-US" sz="4000" dirty="0">
                <a:latin typeface="Times New Roman" panose="02020603050405020304" pitchFamily="18" charset="0"/>
                <a:cs typeface="Times New Roman" panose="02020603050405020304" pitchFamily="18" charset="0"/>
              </a:rPr>
              <a:t>Therefore, teachers are also “restricted” concerning their teaching, just as preachers are, to “</a:t>
            </a:r>
            <a:r>
              <a:rPr lang="en-US" sz="4000" dirty="0">
                <a:solidFill>
                  <a:srgbClr val="C00000"/>
                </a:solidFill>
                <a:latin typeface="Times New Roman" panose="02020603050405020304" pitchFamily="18" charset="0"/>
                <a:cs typeface="Times New Roman" panose="02020603050405020304" pitchFamily="18" charset="0"/>
              </a:rPr>
              <a:t>the word</a:t>
            </a:r>
            <a:r>
              <a:rPr lang="en-US" sz="4000" dirty="0">
                <a:latin typeface="Times New Roman" panose="02020603050405020304" pitchFamily="18" charset="0"/>
                <a:cs typeface="Times New Roman" panose="02020603050405020304" pitchFamily="18" charset="0"/>
              </a:rPr>
              <a:t>” – </a:t>
            </a:r>
            <a:r>
              <a:rPr lang="en-US" sz="4000" b="1" dirty="0">
                <a:solidFill>
                  <a:srgbClr val="C00000"/>
                </a:solidFill>
                <a:latin typeface="Times New Roman" panose="02020603050405020304" pitchFamily="18" charset="0"/>
                <a:cs typeface="Times New Roman" panose="02020603050405020304" pitchFamily="18" charset="0"/>
              </a:rPr>
              <a:t>II Timothy 4:1 &amp; 2</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07403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Warning – False teachers!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4000" b="1" dirty="0">
                <a:solidFill>
                  <a:srgbClr val="C00000"/>
                </a:solidFill>
                <a:latin typeface="Times New Roman" panose="02020603050405020304" pitchFamily="18" charset="0"/>
                <a:cs typeface="Times New Roman" panose="02020603050405020304" pitchFamily="18" charset="0"/>
              </a:rPr>
              <a:t>2 Peter 2:1</a:t>
            </a:r>
            <a:r>
              <a:rPr lang="en-US" sz="4000" dirty="0">
                <a:latin typeface="Times New Roman" panose="02020603050405020304" pitchFamily="18" charset="0"/>
                <a:cs typeface="Times New Roman" panose="02020603050405020304" pitchFamily="18" charset="0"/>
              </a:rPr>
              <a:t> – </a:t>
            </a:r>
            <a:r>
              <a:rPr lang="en-US" sz="4000" dirty="0">
                <a:solidFill>
                  <a:srgbClr val="C00000"/>
                </a:solidFill>
                <a:latin typeface="Times New Roman" panose="02020603050405020304" pitchFamily="18" charset="0"/>
                <a:cs typeface="Times New Roman" panose="02020603050405020304" pitchFamily="18" charset="0"/>
              </a:rPr>
              <a:t>But false prophets also arose among the people, just as there will also be false teachers among you, who will secretly introduce destructive heresies, even denying the Master who bought them, bringing swift destruction upon themselves.</a:t>
            </a:r>
          </a:p>
          <a:p>
            <a:pPr marL="0" indent="0">
              <a:buNone/>
            </a:pPr>
            <a:r>
              <a:rPr lang="en-US" sz="4000" b="1" dirty="0">
                <a:solidFill>
                  <a:srgbClr val="C00000"/>
                </a:solidFill>
                <a:latin typeface="Times New Roman" panose="02020603050405020304" pitchFamily="18" charset="0"/>
                <a:cs typeface="Times New Roman" panose="02020603050405020304" pitchFamily="18" charset="0"/>
              </a:rPr>
              <a:t>2 Timothy 4:3 &amp; 4</a:t>
            </a:r>
            <a:r>
              <a:rPr lang="en-US" sz="4000" dirty="0">
                <a:latin typeface="Times New Roman" panose="02020603050405020304" pitchFamily="18" charset="0"/>
                <a:cs typeface="Times New Roman" panose="02020603050405020304" pitchFamily="18" charset="0"/>
              </a:rPr>
              <a:t> – </a:t>
            </a:r>
            <a:r>
              <a:rPr lang="en-US" sz="4000" dirty="0">
                <a:solidFill>
                  <a:srgbClr val="C00000"/>
                </a:solidFill>
                <a:latin typeface="Times New Roman" panose="02020603050405020304" pitchFamily="18" charset="0"/>
                <a:cs typeface="Times New Roman" panose="02020603050405020304" pitchFamily="18" charset="0"/>
              </a:rPr>
              <a:t>For the time will come when they will not endure sound doctrine; but wanting to have their ears tickled, they will accumulate for themselves teachers in accordance truth and their own desires; and will turn away their ears from the truth, and will turn aside to myths.</a:t>
            </a:r>
          </a:p>
          <a:p>
            <a:pPr marL="0" indent="0">
              <a:buNone/>
            </a:pPr>
            <a:r>
              <a:rPr lang="en-US" sz="4000" dirty="0">
                <a:latin typeface="Times New Roman" panose="02020603050405020304" pitchFamily="18" charset="0"/>
                <a:cs typeface="Times New Roman" panose="02020603050405020304" pitchFamily="18" charset="0"/>
              </a:rPr>
              <a:t>Thus, just as false preachers can lead people who are seeking to be saved AWAY from Jesus before those seeking can learn how to truly be saved, so teachers, after Christians are initially saved, can lead Christians away from Jesus.</a:t>
            </a:r>
          </a:p>
          <a:p>
            <a:pPr marL="0" indent="0">
              <a:buNone/>
            </a:pPr>
            <a:r>
              <a:rPr lang="en-US" sz="4000" dirty="0">
                <a:latin typeface="Times New Roman" panose="02020603050405020304" pitchFamily="18" charset="0"/>
                <a:cs typeface="Times New Roman" panose="02020603050405020304" pitchFamily="18" charset="0"/>
              </a:rPr>
              <a:t>The Result?  Both groups will be lost because they have been led away from God’s word.</a:t>
            </a:r>
          </a:p>
        </p:txBody>
      </p:sp>
    </p:spTree>
    <p:extLst>
      <p:ext uri="{BB962C8B-B14F-4D97-AF65-F5344CB8AC3E}">
        <p14:creationId xmlns:p14="http://schemas.microsoft.com/office/powerpoint/2010/main" val="263346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Thyatira – Location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7265773" cy="6635578"/>
          </a:xfrm>
        </p:spPr>
        <p:txBody>
          <a:bodyPr anchor="ct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Thyatira was located approximately 35 miles southeast of Pergamum, but the actual journey was close to 40 miles.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dirty="0">
                <a:solidFill>
                  <a:prstClr val="black"/>
                </a:solidFill>
                <a:latin typeface="Times New Roman" panose="02020603050405020304" pitchFamily="18" charset="0"/>
                <a:cs typeface="Times New Roman" panose="02020603050405020304" pitchFamily="18" charset="0"/>
              </a:rPr>
              <a:t>Thyatira was not located on a major trade route but was connected very closely to the trade route running from Pergamum to Sardis.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Thyatira was located in a broad and fertile valley of the Lycus in which the madder root grew in abundance.</a:t>
            </a:r>
          </a:p>
        </p:txBody>
      </p:sp>
      <p:pic>
        <p:nvPicPr>
          <p:cNvPr id="7" name="Picture 6" descr="A map of a continent&#10;&#10;Description automatically generated">
            <a:extLst>
              <a:ext uri="{FF2B5EF4-FFF2-40B4-BE49-F238E27FC236}">
                <a16:creationId xmlns:a16="http://schemas.microsoft.com/office/drawing/2014/main" id="{0D92CDBA-7DAB-DCBC-4DA7-25BF316D5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3793" y="1359243"/>
            <a:ext cx="3209925" cy="4114800"/>
          </a:xfrm>
          <a:prstGeom prst="rect">
            <a:avLst/>
          </a:prstGeom>
        </p:spPr>
      </p:pic>
    </p:spTree>
    <p:extLst>
      <p:ext uri="{BB962C8B-B14F-4D97-AF65-F5344CB8AC3E}">
        <p14:creationId xmlns:p14="http://schemas.microsoft.com/office/powerpoint/2010/main" val="3436232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Example of Paul</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Paul was both a preacher and a teacher – </a:t>
            </a:r>
            <a:r>
              <a:rPr lang="en-US" sz="4000" b="1" dirty="0">
                <a:solidFill>
                  <a:srgbClr val="C00000"/>
                </a:solidFill>
                <a:latin typeface="Times New Roman" panose="02020603050405020304" pitchFamily="18" charset="0"/>
                <a:cs typeface="Times New Roman" panose="02020603050405020304" pitchFamily="18" charset="0"/>
              </a:rPr>
              <a:t>Acts 15:35</a:t>
            </a:r>
            <a:r>
              <a:rPr lang="en-US" sz="4000" dirty="0">
                <a:latin typeface="Times New Roman" panose="02020603050405020304" pitchFamily="18" charset="0"/>
                <a:cs typeface="Times New Roman" panose="02020603050405020304" pitchFamily="18" charset="0"/>
              </a:rPr>
              <a:t> &amp; </a:t>
            </a:r>
            <a:r>
              <a:rPr lang="en-US" sz="4000" b="1" dirty="0">
                <a:solidFill>
                  <a:srgbClr val="C00000"/>
                </a:solidFill>
                <a:latin typeface="Times New Roman" panose="02020603050405020304" pitchFamily="18" charset="0"/>
                <a:cs typeface="Times New Roman" panose="02020603050405020304" pitchFamily="18" charset="0"/>
              </a:rPr>
              <a:t>Acts 28:31</a:t>
            </a:r>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In </a:t>
            </a:r>
            <a:r>
              <a:rPr lang="en-US" sz="4000" b="1" dirty="0">
                <a:solidFill>
                  <a:srgbClr val="C00000"/>
                </a:solidFill>
                <a:latin typeface="Times New Roman" panose="02020603050405020304" pitchFamily="18" charset="0"/>
                <a:cs typeface="Times New Roman" panose="02020603050405020304" pitchFamily="18" charset="0"/>
              </a:rPr>
              <a:t>Acts 20:17 to 38</a:t>
            </a:r>
            <a:r>
              <a:rPr lang="en-US" sz="4000" dirty="0">
                <a:latin typeface="Times New Roman" panose="02020603050405020304" pitchFamily="18" charset="0"/>
                <a:cs typeface="Times New Roman" panose="02020603050405020304" pitchFamily="18" charset="0"/>
              </a:rPr>
              <a:t> while on his way to Jerusalem at the close of his 3</a:t>
            </a:r>
            <a:r>
              <a:rPr lang="en-US" sz="4000" baseline="30000" dirty="0">
                <a:latin typeface="Times New Roman" panose="02020603050405020304" pitchFamily="18" charset="0"/>
                <a:cs typeface="Times New Roman" panose="02020603050405020304" pitchFamily="18" charset="0"/>
              </a:rPr>
              <a:t>rd</a:t>
            </a:r>
            <a:r>
              <a:rPr lang="en-US" sz="4000" dirty="0">
                <a:latin typeface="Times New Roman" panose="02020603050405020304" pitchFamily="18" charset="0"/>
                <a:cs typeface="Times New Roman" panose="02020603050405020304" pitchFamily="18" charset="0"/>
              </a:rPr>
              <a:t> Missionary Journey, </a:t>
            </a:r>
            <a:r>
              <a:rPr lang="en-US" sz="4000" dirty="0" err="1">
                <a:latin typeface="Times New Roman" panose="02020603050405020304" pitchFamily="18" charset="0"/>
                <a:cs typeface="Times New Roman" panose="02020603050405020304" pitchFamily="18" charset="0"/>
              </a:rPr>
              <a:t>Paul,met</a:t>
            </a:r>
            <a:r>
              <a:rPr lang="en-US" sz="4000" dirty="0">
                <a:latin typeface="Times New Roman" panose="02020603050405020304" pitchFamily="18" charset="0"/>
                <a:cs typeface="Times New Roman" panose="02020603050405020304" pitchFamily="18" charset="0"/>
              </a:rPr>
              <a:t> with the elders from Ephesus.</a:t>
            </a:r>
          </a:p>
          <a:p>
            <a:pPr marL="0" indent="0">
              <a:buNone/>
            </a:pPr>
            <a:r>
              <a:rPr lang="en-US" sz="4000" dirty="0">
                <a:latin typeface="Times New Roman" panose="02020603050405020304" pitchFamily="18" charset="0"/>
                <a:cs typeface="Times New Roman" panose="02020603050405020304" pitchFamily="18" charset="0"/>
              </a:rPr>
              <a:t>After he reminded those elders that he had declared to them, “</a:t>
            </a:r>
            <a:r>
              <a:rPr lang="en-US" sz="4000" dirty="0">
                <a:solidFill>
                  <a:srgbClr val="C00000"/>
                </a:solidFill>
                <a:latin typeface="Times New Roman" panose="02020603050405020304" pitchFamily="18" charset="0"/>
                <a:cs typeface="Times New Roman" panose="02020603050405020304" pitchFamily="18" charset="0"/>
              </a:rPr>
              <a:t>the whole purpose of God</a:t>
            </a:r>
            <a:r>
              <a:rPr lang="en-US" sz="4000" dirty="0">
                <a:latin typeface="Times New Roman" panose="02020603050405020304" pitchFamily="18" charset="0"/>
                <a:cs typeface="Times New Roman" panose="02020603050405020304" pitchFamily="18" charset="0"/>
              </a:rPr>
              <a:t>,” he warned the elders from Ephesus:</a:t>
            </a:r>
          </a:p>
          <a:p>
            <a:pPr lvl="1"/>
            <a:r>
              <a:rPr lang="en-US" sz="3600" dirty="0">
                <a:solidFill>
                  <a:srgbClr val="C00000"/>
                </a:solidFill>
                <a:latin typeface="Times New Roman" panose="02020603050405020304" pitchFamily="18" charset="0"/>
                <a:cs typeface="Times New Roman" panose="02020603050405020304" pitchFamily="18" charset="0"/>
              </a:rPr>
              <a:t>Be on guard for yourselves and for all the flock</a:t>
            </a:r>
          </a:p>
          <a:p>
            <a:pPr lvl="1"/>
            <a:r>
              <a:rPr lang="en-US" sz="3600" dirty="0">
                <a:latin typeface="Times New Roman" panose="02020603050405020304" pitchFamily="18" charset="0"/>
                <a:cs typeface="Times New Roman" panose="02020603050405020304" pitchFamily="18" charset="0"/>
              </a:rPr>
              <a:t>because </a:t>
            </a:r>
            <a:r>
              <a:rPr lang="en-US" sz="3600" dirty="0">
                <a:solidFill>
                  <a:srgbClr val="C00000"/>
                </a:solidFill>
                <a:latin typeface="Times New Roman" panose="02020603050405020304" pitchFamily="18" charset="0"/>
                <a:cs typeface="Times New Roman" panose="02020603050405020304" pitchFamily="18" charset="0"/>
              </a:rPr>
              <a:t>savage wolves will come in among you</a:t>
            </a:r>
          </a:p>
          <a:p>
            <a:pPr lvl="1"/>
            <a:r>
              <a:rPr lang="en-US" sz="3600" dirty="0">
                <a:latin typeface="Times New Roman" panose="02020603050405020304" pitchFamily="18" charset="0"/>
                <a:cs typeface="Times New Roman" panose="02020603050405020304" pitchFamily="18" charset="0"/>
              </a:rPr>
              <a:t>who will speak </a:t>
            </a:r>
            <a:r>
              <a:rPr lang="en-US" sz="3600" dirty="0">
                <a:solidFill>
                  <a:srgbClr val="C00000"/>
                </a:solidFill>
                <a:latin typeface="Times New Roman" panose="02020603050405020304" pitchFamily="18" charset="0"/>
                <a:cs typeface="Times New Roman" panose="02020603050405020304" pitchFamily="18" charset="0"/>
              </a:rPr>
              <a:t>perverse things to draw away the disciples after them</a:t>
            </a:r>
            <a:r>
              <a:rPr lang="en-US" sz="3600" dirty="0">
                <a:latin typeface="Times New Roman" panose="02020603050405020304" pitchFamily="18" charset="0"/>
                <a:cs typeface="Times New Roman" panose="02020603050405020304" pitchFamily="18" charset="0"/>
              </a:rPr>
              <a:t>.</a:t>
            </a:r>
          </a:p>
          <a:p>
            <a:pPr lvl="1"/>
            <a:r>
              <a:rPr lang="en-US" sz="3600" dirty="0">
                <a:latin typeface="Times New Roman" panose="02020603050405020304" pitchFamily="18" charset="0"/>
                <a:cs typeface="Times New Roman" panose="02020603050405020304" pitchFamily="18" charset="0"/>
              </a:rPr>
              <a:t>Paul’s last words were, “</a:t>
            </a:r>
            <a:r>
              <a:rPr lang="en-US" sz="3600" dirty="0">
                <a:solidFill>
                  <a:srgbClr val="C00000"/>
                </a:solidFill>
                <a:latin typeface="Times New Roman" panose="02020603050405020304" pitchFamily="18" charset="0"/>
                <a:cs typeface="Times New Roman" panose="02020603050405020304" pitchFamily="18" charset="0"/>
              </a:rPr>
              <a:t>remember the words of the Lord Jesus</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3981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Simple, Obvious TRUTH</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The simple and obvious truth is, if we are to be disciples of Jesus, we must abide in His word, His teaching.</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John 15:4</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Abide in Me, and I in you. As the branch cannot bear fruit of itself, unless it abides in the vine, so neither can you, unless you abide in Me.</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John 15:5</a:t>
            </a:r>
            <a:r>
              <a:rPr lang="en-US" sz="5400" dirty="0">
                <a:solidFill>
                  <a:srgbClr val="C00000"/>
                </a:solidFill>
                <a:latin typeface="Times New Roman" panose="02020603050405020304" pitchFamily="18" charset="0"/>
                <a:cs typeface="Times New Roman" panose="02020603050405020304" pitchFamily="18" charset="0"/>
              </a:rPr>
              <a:t> – I am the vine, you are the branches; he who abides in Me, and I in him, he bears much fruit; for apart from Me you can do nothing. </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John 15:6</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If anyone does not abide in Me, he is thrown away as a branch, and dries up; and they gather them, and cast them into the fire, and they are burned.</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John 15:7</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If you abide in Me, and My words abide in you, ask whatever you wish, and it shall be done for you.</a:t>
            </a:r>
          </a:p>
        </p:txBody>
      </p:sp>
    </p:spTree>
    <p:extLst>
      <p:ext uri="{BB962C8B-B14F-4D97-AF65-F5344CB8AC3E}">
        <p14:creationId xmlns:p14="http://schemas.microsoft.com/office/powerpoint/2010/main" val="1894662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solidFill>
                  <a:srgbClr val="C00000"/>
                </a:solidFill>
                <a:latin typeface="Times New Roman" panose="02020603050405020304" pitchFamily="18" charset="0"/>
                <a:cs typeface="Times New Roman" panose="02020603050405020304" pitchFamily="18" charset="0"/>
              </a:rPr>
              <a:t>Abide in Me </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a:bodyPr>
          <a:lstStyle/>
          <a:p>
            <a:pPr marL="0" indent="0">
              <a:buNone/>
            </a:pPr>
            <a:r>
              <a:rPr lang="en-US" sz="5400" dirty="0">
                <a:latin typeface="Times New Roman" panose="02020603050405020304" pitchFamily="18" charset="0"/>
                <a:cs typeface="Times New Roman" panose="02020603050405020304" pitchFamily="18" charset="0"/>
              </a:rPr>
              <a:t>Jesus said in John 15:7, “</a:t>
            </a:r>
            <a:r>
              <a:rPr lang="en-US" sz="5400" dirty="0">
                <a:solidFill>
                  <a:srgbClr val="C00000"/>
                </a:solidFill>
                <a:latin typeface="Times New Roman" panose="02020603050405020304" pitchFamily="18" charset="0"/>
                <a:cs typeface="Times New Roman" panose="02020603050405020304" pitchFamily="18" charset="0"/>
              </a:rPr>
              <a:t>If you abide in Me, and My words abide in you …</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The word abide is used 118 times in the New Testament in 102 verses: 52 times in the gospel accounts and 68 times in John’s writings.</a:t>
            </a:r>
          </a:p>
          <a:p>
            <a:pPr marL="0" indent="0">
              <a:buNone/>
            </a:pPr>
            <a:r>
              <a:rPr lang="en-US" sz="5400" dirty="0">
                <a:latin typeface="Times New Roman" panose="02020603050405020304" pitchFamily="18" charset="0"/>
                <a:cs typeface="Times New Roman" panose="02020603050405020304" pitchFamily="18" charset="0"/>
              </a:rPr>
              <a:t>Beside “</a:t>
            </a:r>
            <a:r>
              <a:rPr lang="en-US" sz="5400" dirty="0">
                <a:solidFill>
                  <a:srgbClr val="C00000"/>
                </a:solidFill>
                <a:latin typeface="Times New Roman" panose="02020603050405020304" pitchFamily="18" charset="0"/>
                <a:cs typeface="Times New Roman" panose="02020603050405020304" pitchFamily="18" charset="0"/>
              </a:rPr>
              <a:t>abide</a:t>
            </a:r>
            <a:r>
              <a:rPr lang="en-US" sz="5400" dirty="0">
                <a:latin typeface="Times New Roman" panose="02020603050405020304" pitchFamily="18" charset="0"/>
                <a:cs typeface="Times New Roman" panose="02020603050405020304" pitchFamily="18" charset="0"/>
              </a:rPr>
              <a:t>” the word is translated </a:t>
            </a:r>
            <a:r>
              <a:rPr lang="en-US" sz="5400" dirty="0">
                <a:solidFill>
                  <a:srgbClr val="C00000"/>
                </a:solidFill>
                <a:latin typeface="Times New Roman" panose="02020603050405020304" pitchFamily="18" charset="0"/>
                <a:cs typeface="Times New Roman" panose="02020603050405020304" pitchFamily="18" charset="0"/>
              </a:rPr>
              <a:t>stay, remain, endure, continue, waiting</a:t>
            </a:r>
            <a:r>
              <a:rPr lang="en-US" sz="5400" dirty="0">
                <a:latin typeface="Times New Roman" panose="02020603050405020304" pitchFamily="18" charset="0"/>
                <a:cs typeface="Times New Roman" panose="02020603050405020304" pitchFamily="18" charset="0"/>
              </a:rPr>
              <a:t> or </a:t>
            </a:r>
            <a:r>
              <a:rPr lang="en-US" sz="5400" dirty="0">
                <a:solidFill>
                  <a:srgbClr val="C00000"/>
                </a:solidFill>
                <a:latin typeface="Times New Roman" panose="02020603050405020304" pitchFamily="18" charset="0"/>
                <a:cs typeface="Times New Roman" panose="02020603050405020304" pitchFamily="18" charset="0"/>
              </a:rPr>
              <a:t>await, stand, lasting, lives</a:t>
            </a:r>
            <a:r>
              <a:rPr lang="en-US" sz="5400" dirty="0">
                <a:latin typeface="Times New Roman" panose="02020603050405020304" pitchFamily="18" charset="0"/>
                <a:cs typeface="Times New Roman" panose="02020603050405020304" pitchFamily="18" charset="0"/>
              </a:rPr>
              <a:t> (forever).</a:t>
            </a:r>
          </a:p>
        </p:txBody>
      </p:sp>
    </p:spTree>
    <p:extLst>
      <p:ext uri="{BB962C8B-B14F-4D97-AF65-F5344CB8AC3E}">
        <p14:creationId xmlns:p14="http://schemas.microsoft.com/office/powerpoint/2010/main" val="1055393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Results of False Prophecy</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10000"/>
          </a:bodyPr>
          <a:lstStyle/>
          <a:p>
            <a:pPr marL="0" indent="0">
              <a:buNone/>
            </a:pPr>
            <a:r>
              <a:rPr lang="en-US" sz="5400" dirty="0">
                <a:latin typeface="Times New Roman" panose="02020603050405020304" pitchFamily="18" charset="0"/>
                <a:cs typeface="Times New Roman" panose="02020603050405020304" pitchFamily="18" charset="0"/>
              </a:rPr>
              <a:t>Jezebel may have been a prophetess BUT she was no prophetess of Jesus: she was a false prophetess.</a:t>
            </a:r>
          </a:p>
          <a:p>
            <a:pPr marL="0" indent="0">
              <a:buNone/>
            </a:pPr>
            <a:r>
              <a:rPr lang="en-US" sz="5400" dirty="0">
                <a:latin typeface="Times New Roman" panose="02020603050405020304" pitchFamily="18" charset="0"/>
                <a:cs typeface="Times New Roman" panose="02020603050405020304" pitchFamily="18" charset="0"/>
              </a:rPr>
              <a:t>She taught but the result of her teaching was that some in Thyatira were led away from the truth and committed acts of immorality and ate things sacrificed to idols something no preacher or teacher of Jesus would tolerate because both went against Jesus’ teaching.</a:t>
            </a:r>
          </a:p>
        </p:txBody>
      </p:sp>
    </p:spTree>
    <p:extLst>
      <p:ext uri="{BB962C8B-B14F-4D97-AF65-F5344CB8AC3E}">
        <p14:creationId xmlns:p14="http://schemas.microsoft.com/office/powerpoint/2010/main" val="698627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immorality</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Interestingly this exact word is used only twice in the New Testament outside of Revelation.</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I Corinthians 6:18</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Flee immorality. Every other sin that a man commits is outside the body, but the immoral man sins against his own body.</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I Corinthians 10:8</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Nor let us act immorally, as some of them did, and twenty-three thousand fell in one day.</a:t>
            </a:r>
          </a:p>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I Corinthians 6:18</a:t>
            </a:r>
            <a:r>
              <a:rPr lang="en-US" sz="5400" dirty="0">
                <a:latin typeface="Times New Roman" panose="02020603050405020304" pitchFamily="18" charset="0"/>
                <a:cs typeface="Times New Roman" panose="02020603050405020304" pitchFamily="18" charset="0"/>
              </a:rPr>
              <a:t> it is obvious that God through Paul is speaking to sexual immorality.</a:t>
            </a:r>
          </a:p>
          <a:p>
            <a:pPr marL="0" indent="0">
              <a:buNone/>
            </a:pPr>
            <a:r>
              <a:rPr lang="en-US" sz="5400" dirty="0">
                <a:latin typeface="Times New Roman" panose="02020603050405020304" pitchFamily="18" charset="0"/>
                <a:cs typeface="Times New Roman" panose="02020603050405020304" pitchFamily="18" charset="0"/>
              </a:rPr>
              <a:t>However, in </a:t>
            </a:r>
            <a:r>
              <a:rPr lang="en-US" sz="5400" b="1" dirty="0">
                <a:solidFill>
                  <a:srgbClr val="C00000"/>
                </a:solidFill>
                <a:latin typeface="Times New Roman" panose="02020603050405020304" pitchFamily="18" charset="0"/>
                <a:cs typeface="Times New Roman" panose="02020603050405020304" pitchFamily="18" charset="0"/>
              </a:rPr>
              <a:t>I Corinthians 10:8</a:t>
            </a:r>
            <a:r>
              <a:rPr lang="en-US" sz="5400" dirty="0">
                <a:latin typeface="Times New Roman" panose="02020603050405020304" pitchFamily="18" charset="0"/>
                <a:cs typeface="Times New Roman" panose="02020603050405020304" pitchFamily="18" charset="0"/>
              </a:rPr>
              <a:t> immorality is linked to idolatry, which is not unusual to the Jewish mind.</a:t>
            </a:r>
          </a:p>
        </p:txBody>
      </p:sp>
    </p:spTree>
    <p:extLst>
      <p:ext uri="{BB962C8B-B14F-4D97-AF65-F5344CB8AC3E}">
        <p14:creationId xmlns:p14="http://schemas.microsoft.com/office/powerpoint/2010/main" val="815115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NO other gods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5400" dirty="0">
                <a:latin typeface="Times New Roman" panose="02020603050405020304" pitchFamily="18" charset="0"/>
                <a:cs typeface="Times New Roman" panose="02020603050405020304" pitchFamily="18" charset="0"/>
              </a:rPr>
              <a:t>God told the nation of Israel in </a:t>
            </a:r>
            <a:r>
              <a:rPr lang="en-US" sz="5400" b="1" dirty="0">
                <a:solidFill>
                  <a:srgbClr val="C00000"/>
                </a:solidFill>
                <a:latin typeface="Times New Roman" panose="02020603050405020304" pitchFamily="18" charset="0"/>
                <a:cs typeface="Times New Roman" panose="02020603050405020304" pitchFamily="18" charset="0"/>
              </a:rPr>
              <a:t>Exodus 20:3 to 6</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You shall have no other gods before Me. You shall not make for yourself an idol, or any likeness of what is in heaven above or on the earth beneath or in the water under the earth. You shall not worship them or serve them; for I, the LORD your God, am a jealous God, visiting the iniquity of the fathers on the children, on the third and the fourth generations of those who hate Me, but showing lovingkindness to thousands, to those who love Me and keep My commandments.</a:t>
            </a:r>
          </a:p>
        </p:txBody>
      </p:sp>
    </p:spTree>
    <p:extLst>
      <p:ext uri="{BB962C8B-B14F-4D97-AF65-F5344CB8AC3E}">
        <p14:creationId xmlns:p14="http://schemas.microsoft.com/office/powerpoint/2010/main" val="1761808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Immorality = Unfaithfulness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Despite being warned by God Israel is frequently pictured as “playing the harlot.”</a:t>
            </a:r>
          </a:p>
          <a:p>
            <a:pPr marL="0" indent="0">
              <a:buNone/>
            </a:pPr>
            <a:r>
              <a:rPr lang="en-US" sz="5400" dirty="0">
                <a:latin typeface="Times New Roman" panose="02020603050405020304" pitchFamily="18" charset="0"/>
                <a:cs typeface="Times New Roman" panose="02020603050405020304" pitchFamily="18" charset="0"/>
              </a:rPr>
              <a:t>Every time this phrase – or one like it – is used Israel had fallen into idolatry.</a:t>
            </a:r>
          </a:p>
          <a:p>
            <a:pPr marL="0" indent="0">
              <a:buNone/>
            </a:pPr>
            <a:r>
              <a:rPr lang="en-US" sz="5400" dirty="0">
                <a:latin typeface="Times New Roman" panose="02020603050405020304" pitchFamily="18" charset="0"/>
                <a:cs typeface="Times New Roman" panose="02020603050405020304" pitchFamily="18" charset="0"/>
              </a:rPr>
              <a:t>God equates idolatry with immorality because idolatry means His people are being unfaithful to Him just as an adulterer is unfaithful to their spouse.</a:t>
            </a:r>
          </a:p>
          <a:p>
            <a:pPr marL="0" indent="0">
              <a:buNone/>
            </a:pPr>
            <a:r>
              <a:rPr lang="en-US" sz="5400" dirty="0">
                <a:latin typeface="Times New Roman" panose="02020603050405020304" pitchFamily="18" charset="0"/>
                <a:cs typeface="Times New Roman" panose="02020603050405020304" pitchFamily="18" charset="0"/>
              </a:rPr>
              <a:t>We MUST remember, the body is not made for immorality, the body is made for the Lord – </a:t>
            </a:r>
            <a:r>
              <a:rPr lang="en-US" sz="5400" b="1" dirty="0">
                <a:solidFill>
                  <a:srgbClr val="C00000"/>
                </a:solidFill>
                <a:latin typeface="Times New Roman" panose="02020603050405020304" pitchFamily="18" charset="0"/>
                <a:cs typeface="Times New Roman" panose="02020603050405020304" pitchFamily="18" charset="0"/>
              </a:rPr>
              <a:t>I Corinthians 6:13</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This is the reason God sanctioned marriage: in that union between a man and a woman, we may engage WITH God’s approval in what is otherwise considered immorality.</a:t>
            </a:r>
          </a:p>
        </p:txBody>
      </p:sp>
    </p:spTree>
    <p:extLst>
      <p:ext uri="{BB962C8B-B14F-4D97-AF65-F5344CB8AC3E}">
        <p14:creationId xmlns:p14="http://schemas.microsoft.com/office/powerpoint/2010/main" val="1110086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Spiritual Immorality</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5400" dirty="0">
                <a:latin typeface="Times New Roman" panose="02020603050405020304" pitchFamily="18" charset="0"/>
                <a:cs typeface="Times New Roman" panose="02020603050405020304" pitchFamily="18" charset="0"/>
              </a:rPr>
              <a:t>Here “immorality” MAY BE an illusion to these early Christians actively participating in idol worship as the following phrase, “</a:t>
            </a:r>
            <a:r>
              <a:rPr lang="en-US" sz="5400" dirty="0">
                <a:solidFill>
                  <a:srgbClr val="C00000"/>
                </a:solidFill>
                <a:latin typeface="Times New Roman" panose="02020603050405020304" pitchFamily="18" charset="0"/>
                <a:cs typeface="Times New Roman" panose="02020603050405020304" pitchFamily="18" charset="0"/>
              </a:rPr>
              <a:t>and eat things sacrificed to idols</a:t>
            </a:r>
            <a:r>
              <a:rPr lang="en-US" sz="5400" dirty="0">
                <a:latin typeface="Times New Roman" panose="02020603050405020304" pitchFamily="18" charset="0"/>
                <a:cs typeface="Times New Roman" panose="02020603050405020304" pitchFamily="18" charset="0"/>
              </a:rPr>
              <a:t>” could indicate.</a:t>
            </a:r>
          </a:p>
          <a:p>
            <a:pPr marL="0" indent="0">
              <a:buNone/>
            </a:pPr>
            <a:r>
              <a:rPr lang="en-US" sz="5400" dirty="0">
                <a:latin typeface="Times New Roman" panose="02020603050405020304" pitchFamily="18" charset="0"/>
                <a:cs typeface="Times New Roman" panose="02020603050405020304" pitchFamily="18" charset="0"/>
              </a:rPr>
              <a:t>The word used here translated immorality literally means, “to prostitute one’s body to the lust of another or to give one’s self to unlawful sexual intercourse.”</a:t>
            </a:r>
          </a:p>
          <a:p>
            <a:pPr marL="0" indent="0">
              <a:buNone/>
            </a:pPr>
            <a:r>
              <a:rPr lang="en-US" sz="5400" dirty="0">
                <a:latin typeface="Times New Roman" panose="02020603050405020304" pitchFamily="18" charset="0"/>
                <a:cs typeface="Times New Roman" panose="02020603050405020304" pitchFamily="18" charset="0"/>
              </a:rPr>
              <a:t>However, it always carries with it the context of committing spiritual immorality – idol worship which leads to the eating of things sacrificed to idols.</a:t>
            </a:r>
          </a:p>
        </p:txBody>
      </p:sp>
    </p:spTree>
    <p:extLst>
      <p:ext uri="{BB962C8B-B14F-4D97-AF65-F5344CB8AC3E}">
        <p14:creationId xmlns:p14="http://schemas.microsoft.com/office/powerpoint/2010/main" val="977593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meat sacrificed to idols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The first time this is mentioned in the New Testament is in </a:t>
            </a:r>
            <a:r>
              <a:rPr lang="en-US" sz="5400" b="1" dirty="0">
                <a:solidFill>
                  <a:srgbClr val="C00000"/>
                </a:solidFill>
                <a:latin typeface="Times New Roman" panose="02020603050405020304" pitchFamily="18" charset="0"/>
                <a:cs typeface="Times New Roman" panose="02020603050405020304" pitchFamily="18" charset="0"/>
              </a:rPr>
              <a:t>Acts 15:29</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Acts 15</a:t>
            </a:r>
            <a:r>
              <a:rPr lang="en-US" sz="5400" dirty="0">
                <a:latin typeface="Times New Roman" panose="02020603050405020304" pitchFamily="18" charset="0"/>
                <a:cs typeface="Times New Roman" panose="02020603050405020304" pitchFamily="18" charset="0"/>
              </a:rPr>
              <a:t> we find, at the conclusion of Paul’s First Missionary Journey, that Paul and Barnabas were giving a report concerning the conversion of Gentiles during their travels.</a:t>
            </a:r>
          </a:p>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verse 1</a:t>
            </a:r>
            <a:r>
              <a:rPr lang="en-US" sz="5400" dirty="0">
                <a:latin typeface="Times New Roman" panose="02020603050405020304" pitchFamily="18" charset="0"/>
                <a:cs typeface="Times New Roman" panose="02020603050405020304" pitchFamily="18" charset="0"/>
              </a:rPr>
              <a:t> we see  that some men from Judea had come to Antioch and were teaching that, “</a:t>
            </a:r>
            <a:r>
              <a:rPr lang="en-US" sz="5400" dirty="0">
                <a:solidFill>
                  <a:srgbClr val="C00000"/>
                </a:solidFill>
                <a:latin typeface="Times New Roman" panose="02020603050405020304" pitchFamily="18" charset="0"/>
                <a:cs typeface="Times New Roman" panose="02020603050405020304" pitchFamily="18" charset="0"/>
              </a:rPr>
              <a:t>Unless you are circumcised according to the custom of Moses, you cannot be saved.</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When this teaching caused some concern in Antioch, Paul and Barnabas were sent to Jerusalem to consult with the apostles and elders there.</a:t>
            </a:r>
          </a:p>
        </p:txBody>
      </p:sp>
    </p:spTree>
    <p:extLst>
      <p:ext uri="{BB962C8B-B14F-4D97-AF65-F5344CB8AC3E}">
        <p14:creationId xmlns:p14="http://schemas.microsoft.com/office/powerpoint/2010/main" val="3690020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A Decision Made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After being received by “</a:t>
            </a:r>
            <a:r>
              <a:rPr lang="en-US" sz="5400" dirty="0">
                <a:solidFill>
                  <a:srgbClr val="C00000"/>
                </a:solidFill>
                <a:latin typeface="Times New Roman" panose="02020603050405020304" pitchFamily="18" charset="0"/>
                <a:cs typeface="Times New Roman" panose="02020603050405020304" pitchFamily="18" charset="0"/>
              </a:rPr>
              <a:t>the church, the apostles and the elders</a:t>
            </a:r>
            <a:r>
              <a:rPr lang="en-US" sz="5400" dirty="0">
                <a:latin typeface="Times New Roman" panose="02020603050405020304" pitchFamily="18" charset="0"/>
                <a:cs typeface="Times New Roman" panose="02020603050405020304" pitchFamily="18" charset="0"/>
              </a:rPr>
              <a:t>” in Jerusalem Paul and Barnabas, “</a:t>
            </a:r>
            <a:r>
              <a:rPr lang="en-US" sz="5400" dirty="0">
                <a:solidFill>
                  <a:srgbClr val="C00000"/>
                </a:solidFill>
                <a:latin typeface="Times New Roman" panose="02020603050405020304" pitchFamily="18" charset="0"/>
                <a:cs typeface="Times New Roman" panose="02020603050405020304" pitchFamily="18" charset="0"/>
              </a:rPr>
              <a:t>reported all that God had done with them</a:t>
            </a:r>
            <a:r>
              <a:rPr lang="en-US" sz="5400" dirty="0">
                <a:latin typeface="Times New Roman" panose="02020603050405020304" pitchFamily="18" charset="0"/>
                <a:cs typeface="Times New Roman" panose="02020603050405020304" pitchFamily="18" charset="0"/>
              </a:rPr>
              <a:t>,” i.e. conversion of the Gentiles – </a:t>
            </a:r>
            <a:r>
              <a:rPr lang="en-US" sz="5400" b="1" dirty="0">
                <a:solidFill>
                  <a:srgbClr val="C00000"/>
                </a:solidFill>
                <a:latin typeface="Times New Roman" panose="02020603050405020304" pitchFamily="18" charset="0"/>
                <a:cs typeface="Times New Roman" panose="02020603050405020304" pitchFamily="18" charset="0"/>
              </a:rPr>
              <a:t>verse 4</a:t>
            </a:r>
            <a:r>
              <a:rPr lang="en-US" sz="5400" dirty="0">
                <a:latin typeface="Times New Roman" panose="02020603050405020304" pitchFamily="18" charset="0"/>
                <a:cs typeface="Times New Roman" panose="02020603050405020304" pitchFamily="18" charset="0"/>
              </a:rPr>
              <a:t>.</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Acts 15:5</a:t>
            </a:r>
            <a:r>
              <a:rPr lang="en-US" sz="5400" dirty="0">
                <a:latin typeface="Times New Roman" panose="02020603050405020304" pitchFamily="18" charset="0"/>
                <a:cs typeface="Times New Roman" panose="02020603050405020304" pitchFamily="18" charset="0"/>
              </a:rPr>
              <a:t> says, “</a:t>
            </a:r>
            <a:r>
              <a:rPr lang="en-US" sz="5400" dirty="0">
                <a:solidFill>
                  <a:srgbClr val="C00000"/>
                </a:solidFill>
                <a:latin typeface="Times New Roman" panose="02020603050405020304" pitchFamily="18" charset="0"/>
                <a:cs typeface="Times New Roman" panose="02020603050405020304" pitchFamily="18" charset="0"/>
              </a:rPr>
              <a:t>But certain ones of the sect of the Pharisees who had believed, stood up, saying, "It is necessary to circumcise them, and to direct them to observe the Law of Moses.</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The main point is these apostles and elders were discussing what requirements Gentiles had to meet to be saved and whether circumcision and following the Law of Moses were part of the requirements.</a:t>
            </a:r>
          </a:p>
          <a:p>
            <a:pPr marL="0" indent="0">
              <a:buNone/>
            </a:pPr>
            <a:r>
              <a:rPr lang="en-US" sz="5400" dirty="0">
                <a:latin typeface="Times New Roman" panose="02020603050405020304" pitchFamily="18" charset="0"/>
                <a:cs typeface="Times New Roman" panose="02020603050405020304" pitchFamily="18" charset="0"/>
              </a:rPr>
              <a:t>After much discussion, this meeting of the apostles and elders at Jerusalem decided to set down four guidelines concerning the Gentile converts.</a:t>
            </a:r>
          </a:p>
        </p:txBody>
      </p:sp>
    </p:spTree>
    <p:extLst>
      <p:ext uri="{BB962C8B-B14F-4D97-AF65-F5344CB8AC3E}">
        <p14:creationId xmlns:p14="http://schemas.microsoft.com/office/powerpoint/2010/main" val="202429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solidFill>
                  <a:prstClr val="black"/>
                </a:solidFill>
                <a:latin typeface="Times New Roman" panose="02020603050405020304" pitchFamily="18" charset="0"/>
                <a:cs typeface="Times New Roman" panose="02020603050405020304" pitchFamily="18" charset="0"/>
              </a:rPr>
              <a:t>Seleucid and Ptolemaic </a:t>
            </a:r>
            <a:endParaRPr lang="en-US" dirty="0">
              <a:latin typeface="Times New Roman" panose="02020603050405020304" pitchFamily="18" charset="0"/>
              <a:cs typeface="Times New Roman" panose="02020603050405020304" pitchFamily="18" charset="0"/>
            </a:endParaRPr>
          </a:p>
        </p:txBody>
      </p:sp>
      <p:pic>
        <p:nvPicPr>
          <p:cNvPr id="5" name="Content Placeholder 4" descr="A map of the world&#10;&#10;Description automatically generated">
            <a:extLst>
              <a:ext uri="{FF2B5EF4-FFF2-40B4-BE49-F238E27FC236}">
                <a16:creationId xmlns:a16="http://schemas.microsoft.com/office/drawing/2014/main" id="{BB0EE82E-1153-9B2C-9AD0-40CF0DE414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0634" y="589205"/>
            <a:ext cx="10733084" cy="5679589"/>
          </a:xfrm>
        </p:spPr>
      </p:pic>
    </p:spTree>
    <p:extLst>
      <p:ext uri="{BB962C8B-B14F-4D97-AF65-F5344CB8AC3E}">
        <p14:creationId xmlns:p14="http://schemas.microsoft.com/office/powerpoint/2010/main" val="2605520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err="1">
                <a:latin typeface="Times New Roman" panose="02020603050405020304" pitchFamily="18" charset="0"/>
                <a:cs typeface="Times New Roman" panose="02020603050405020304" pitchFamily="18" charset="0"/>
              </a:rPr>
              <a:t>Adivce</a:t>
            </a:r>
            <a:r>
              <a:rPr lang="en-US" dirty="0">
                <a:latin typeface="Times New Roman" panose="02020603050405020304" pitchFamily="18" charset="0"/>
                <a:cs typeface="Times New Roman" panose="02020603050405020304" pitchFamily="18" charset="0"/>
              </a:rPr>
              <a:t> from Jerusalem</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Act 15:28 &amp; 29</a:t>
            </a:r>
            <a:r>
              <a:rPr lang="en-US" sz="5400" dirty="0">
                <a:latin typeface="Times New Roman" panose="02020603050405020304" pitchFamily="18" charset="0"/>
                <a:cs typeface="Times New Roman" panose="02020603050405020304" pitchFamily="18" charset="0"/>
              </a:rPr>
              <a:t> we read, “</a:t>
            </a:r>
            <a:r>
              <a:rPr lang="en-US" sz="5400" dirty="0">
                <a:solidFill>
                  <a:srgbClr val="C00000"/>
                </a:solidFill>
                <a:latin typeface="Times New Roman" panose="02020603050405020304" pitchFamily="18" charset="0"/>
                <a:cs typeface="Times New Roman" panose="02020603050405020304" pitchFamily="18" charset="0"/>
              </a:rPr>
              <a:t>For it seemed good to the Holy Spirit and to us to lay upon you no greater burden than these essentials: that you abstain from things sacrificed to idols and from blood and from things strangled and from fornication; if you keep yourselves free from such things, you will do well. Farewell.</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Thus, we see four “essentials” passed on to the Gentile Christians at Antioch:</a:t>
            </a:r>
          </a:p>
          <a:p>
            <a:pPr marL="914400" lvl="1" indent="-457200">
              <a:buFont typeface="+mj-lt"/>
              <a:buAutoNum type="arabicPeriod"/>
            </a:pPr>
            <a:r>
              <a:rPr lang="en-US" sz="5000" dirty="0">
                <a:solidFill>
                  <a:srgbClr val="C00000"/>
                </a:solidFill>
                <a:latin typeface="Times New Roman" panose="02020603050405020304" pitchFamily="18" charset="0"/>
                <a:cs typeface="Times New Roman" panose="02020603050405020304" pitchFamily="18" charset="0"/>
              </a:rPr>
              <a:t>abstain from things sacrificed to idols</a:t>
            </a:r>
          </a:p>
          <a:p>
            <a:pPr marL="914400" lvl="1" indent="-457200">
              <a:buFont typeface="+mj-lt"/>
              <a:buAutoNum type="arabicPeriod"/>
            </a:pPr>
            <a:r>
              <a:rPr lang="en-US" sz="5000" dirty="0">
                <a:solidFill>
                  <a:srgbClr val="C00000"/>
                </a:solidFill>
                <a:latin typeface="Times New Roman" panose="02020603050405020304" pitchFamily="18" charset="0"/>
                <a:cs typeface="Times New Roman" panose="02020603050405020304" pitchFamily="18" charset="0"/>
              </a:rPr>
              <a:t>abstain from blood</a:t>
            </a:r>
          </a:p>
          <a:p>
            <a:pPr marL="914400" lvl="1" indent="-457200">
              <a:buFont typeface="+mj-lt"/>
              <a:buAutoNum type="arabicPeriod"/>
            </a:pPr>
            <a:r>
              <a:rPr lang="en-US" sz="5000" dirty="0">
                <a:solidFill>
                  <a:srgbClr val="C00000"/>
                </a:solidFill>
                <a:latin typeface="Times New Roman" panose="02020603050405020304" pitchFamily="18" charset="0"/>
                <a:cs typeface="Times New Roman" panose="02020603050405020304" pitchFamily="18" charset="0"/>
              </a:rPr>
              <a:t>abstain from things strangled</a:t>
            </a:r>
          </a:p>
          <a:p>
            <a:pPr marL="914400" lvl="1" indent="-457200">
              <a:buFont typeface="+mj-lt"/>
              <a:buAutoNum type="arabicPeriod"/>
            </a:pPr>
            <a:r>
              <a:rPr lang="en-US" sz="5000" dirty="0">
                <a:solidFill>
                  <a:srgbClr val="C00000"/>
                </a:solidFill>
                <a:latin typeface="Times New Roman" panose="02020603050405020304" pitchFamily="18" charset="0"/>
                <a:cs typeface="Times New Roman" panose="02020603050405020304" pitchFamily="18" charset="0"/>
              </a:rPr>
              <a:t>abstain from fornication.</a:t>
            </a:r>
          </a:p>
        </p:txBody>
      </p:sp>
    </p:spTree>
    <p:extLst>
      <p:ext uri="{BB962C8B-B14F-4D97-AF65-F5344CB8AC3E}">
        <p14:creationId xmlns:p14="http://schemas.microsoft.com/office/powerpoint/2010/main" val="1074438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Paul’s Explanation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The command God issued in </a:t>
            </a:r>
            <a:r>
              <a:rPr lang="en-US" sz="5400" b="1" dirty="0">
                <a:solidFill>
                  <a:srgbClr val="C00000"/>
                </a:solidFill>
                <a:latin typeface="Times New Roman" panose="02020603050405020304" pitchFamily="18" charset="0"/>
                <a:cs typeface="Times New Roman" panose="02020603050405020304" pitchFamily="18" charset="0"/>
              </a:rPr>
              <a:t>Exodus 20:3 to 6</a:t>
            </a:r>
            <a:r>
              <a:rPr lang="en-US" sz="5400" dirty="0">
                <a:latin typeface="Times New Roman" panose="02020603050405020304" pitchFamily="18" charset="0"/>
                <a:cs typeface="Times New Roman" panose="02020603050405020304" pitchFamily="18" charset="0"/>
              </a:rPr>
              <a:t> is not only restated by Paul in Romans but in </a:t>
            </a:r>
            <a:r>
              <a:rPr lang="en-US" sz="5400" b="1" dirty="0">
                <a:solidFill>
                  <a:srgbClr val="C00000"/>
                </a:solidFill>
                <a:latin typeface="Times New Roman" panose="02020603050405020304" pitchFamily="18" charset="0"/>
                <a:cs typeface="Times New Roman" panose="02020603050405020304" pitchFamily="18" charset="0"/>
              </a:rPr>
              <a:t>Romans 1:18 to 25</a:t>
            </a:r>
            <a:r>
              <a:rPr lang="en-US" sz="5400" dirty="0">
                <a:latin typeface="Times New Roman" panose="02020603050405020304" pitchFamily="18" charset="0"/>
                <a:cs typeface="Times New Roman" panose="02020603050405020304" pitchFamily="18" charset="0"/>
              </a:rPr>
              <a:t> he explains the command.</a:t>
            </a:r>
          </a:p>
          <a:p>
            <a:pPr marL="0" indent="0">
              <a:buNone/>
            </a:pPr>
            <a:r>
              <a:rPr lang="en-US" sz="5400" dirty="0">
                <a:latin typeface="Times New Roman" panose="02020603050405020304" pitchFamily="18" charset="0"/>
                <a:cs typeface="Times New Roman" panose="02020603050405020304" pitchFamily="18" charset="0"/>
              </a:rPr>
              <a:t>The bottom line being found in </a:t>
            </a:r>
            <a:r>
              <a:rPr lang="en-US" sz="5400" b="1" dirty="0">
                <a:solidFill>
                  <a:srgbClr val="C00000"/>
                </a:solidFill>
                <a:latin typeface="Times New Roman" panose="02020603050405020304" pitchFamily="18" charset="0"/>
                <a:cs typeface="Times New Roman" panose="02020603050405020304" pitchFamily="18" charset="0"/>
              </a:rPr>
              <a:t>Romans 1:21</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For even though they knew God, they did not honor Him as God, or give thanks; but they became futile in their speculations, and their foolish heart was darkened.</a:t>
            </a:r>
          </a:p>
          <a:p>
            <a:pPr marL="0" indent="0">
              <a:buNone/>
            </a:pPr>
            <a:r>
              <a:rPr lang="en-US" sz="5400" dirty="0">
                <a:latin typeface="Times New Roman" panose="02020603050405020304" pitchFamily="18" charset="0"/>
                <a:cs typeface="Times New Roman" panose="02020603050405020304" pitchFamily="18" charset="0"/>
              </a:rPr>
              <a:t>Then in </a:t>
            </a:r>
            <a:r>
              <a:rPr lang="en-US" sz="5400" b="1" dirty="0">
                <a:solidFill>
                  <a:srgbClr val="C00000"/>
                </a:solidFill>
                <a:latin typeface="Times New Roman" panose="02020603050405020304" pitchFamily="18" charset="0"/>
                <a:cs typeface="Times New Roman" panose="02020603050405020304" pitchFamily="18" charset="0"/>
              </a:rPr>
              <a:t>verse 25</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For they exchanged the truth of God for a lie, and worshiped and served the creature rather than the Creator, who is blessed forever. Amen.</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God did not, will not, and does not tolerate worship to anything or anyone other than Himself, never has, does not now, and never will.</a:t>
            </a:r>
          </a:p>
        </p:txBody>
      </p:sp>
    </p:spTree>
    <p:extLst>
      <p:ext uri="{BB962C8B-B14F-4D97-AF65-F5344CB8AC3E}">
        <p14:creationId xmlns:p14="http://schemas.microsoft.com/office/powerpoint/2010/main" val="1932289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Conversion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The Christians addressed in </a:t>
            </a:r>
            <a:r>
              <a:rPr lang="en-US" sz="5400" dirty="0">
                <a:solidFill>
                  <a:srgbClr val="C00000"/>
                </a:solidFill>
                <a:latin typeface="Times New Roman" panose="02020603050405020304" pitchFamily="18" charset="0"/>
                <a:cs typeface="Times New Roman" panose="02020603050405020304" pitchFamily="18" charset="0"/>
              </a:rPr>
              <a:t>Acts 15</a:t>
            </a:r>
            <a:r>
              <a:rPr lang="en-US" sz="5400" dirty="0">
                <a:latin typeface="Times New Roman" panose="02020603050405020304" pitchFamily="18" charset="0"/>
                <a:cs typeface="Times New Roman" panose="02020603050405020304" pitchFamily="18" charset="0"/>
              </a:rPr>
              <a:t>, those in Corinth, and those here in Asia in Thyatira were, by and large, people who had been converted from paganism to Christianity, that is from being devoted to and worshiping a false pagan “god” to being devoted to and worshiping Jesus.</a:t>
            </a:r>
          </a:p>
          <a:p>
            <a:pPr marL="0" indent="0">
              <a:buNone/>
            </a:pPr>
            <a:r>
              <a:rPr lang="en-US" sz="5400" dirty="0">
                <a:latin typeface="Times New Roman" panose="02020603050405020304" pitchFamily="18" charset="0"/>
                <a:cs typeface="Times New Roman" panose="02020603050405020304" pitchFamily="18" charset="0"/>
              </a:rPr>
              <a:t>As we saw earlier concerning the guilds which were so prominent in Thyatira this would have been especially true here in this city because participation in the feast of the guild’s god was essential to membership in the guild.</a:t>
            </a:r>
          </a:p>
          <a:p>
            <a:pPr marL="0" indent="0">
              <a:buNone/>
            </a:pPr>
            <a:r>
              <a:rPr lang="en-US" sz="5400" dirty="0">
                <a:latin typeface="Times New Roman" panose="02020603050405020304" pitchFamily="18" charset="0"/>
                <a:cs typeface="Times New Roman" panose="02020603050405020304" pitchFamily="18" charset="0"/>
              </a:rPr>
              <a:t>Lack of membership in a guild could not only result in one being ostracized by society but could result in the loss of one’s livelihood and along with that the care and protection offered by the guild.</a:t>
            </a:r>
          </a:p>
        </p:txBody>
      </p:sp>
    </p:spTree>
    <p:extLst>
      <p:ext uri="{BB962C8B-B14F-4D97-AF65-F5344CB8AC3E}">
        <p14:creationId xmlns:p14="http://schemas.microsoft.com/office/powerpoint/2010/main" val="3810506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Sacrifices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568912"/>
            <a:ext cx="4949337" cy="4000500"/>
          </a:xfrm>
        </p:spPr>
        <p:txBody>
          <a:bodyPr anchor="ctr">
            <a:noAutofit/>
          </a:bodyPr>
          <a:lstStyle/>
          <a:p>
            <a:pPr marL="0" indent="0">
              <a:buNone/>
            </a:pPr>
            <a:r>
              <a:rPr lang="en-US" sz="3400" dirty="0">
                <a:latin typeface="Times New Roman" panose="02020603050405020304" pitchFamily="18" charset="0"/>
                <a:cs typeface="Times New Roman" panose="02020603050405020304" pitchFamily="18" charset="0"/>
              </a:rPr>
              <a:t>When I picture an animal sacrifice, I generally picture the entire animal being laid on an alter, then the whole thing was burned.</a:t>
            </a:r>
          </a:p>
          <a:p>
            <a:pPr marL="0" indent="0">
              <a:buNone/>
            </a:pPr>
            <a:r>
              <a:rPr lang="en-US" sz="3400" dirty="0">
                <a:latin typeface="Times New Roman" panose="02020603050405020304" pitchFamily="18" charset="0"/>
                <a:cs typeface="Times New Roman" panose="02020603050405020304" pitchFamily="18" charset="0"/>
              </a:rPr>
              <a:t>That is not what happened in most cases, however.</a:t>
            </a:r>
          </a:p>
          <a:p>
            <a:pPr marL="0" indent="0">
              <a:buNone/>
            </a:pPr>
            <a:endParaRPr lang="en-US" sz="3600" dirty="0">
              <a:latin typeface="Times New Roman" panose="02020603050405020304" pitchFamily="18" charset="0"/>
              <a:cs typeface="Times New Roman" panose="02020603050405020304" pitchFamily="18" charset="0"/>
            </a:endParaRPr>
          </a:p>
        </p:txBody>
      </p:sp>
      <p:pic>
        <p:nvPicPr>
          <p:cNvPr id="5" name="Picture 4" descr="A sheep lying on a pile of sticks">
            <a:extLst>
              <a:ext uri="{FF2B5EF4-FFF2-40B4-BE49-F238E27FC236}">
                <a16:creationId xmlns:a16="http://schemas.microsoft.com/office/drawing/2014/main" id="{9574D809-6126-4863-A0E7-6F7E7BBD1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718" y="123568"/>
            <a:ext cx="5715000" cy="4000500"/>
          </a:xfrm>
          <a:prstGeom prst="rect">
            <a:avLst/>
          </a:prstGeom>
          <a:ln w="12700">
            <a:solidFill>
              <a:schemeClr val="tx1"/>
            </a:solidFill>
          </a:ln>
        </p:spPr>
      </p:pic>
      <p:sp>
        <p:nvSpPr>
          <p:cNvPr id="6" name="TextBox 5">
            <a:extLst>
              <a:ext uri="{FF2B5EF4-FFF2-40B4-BE49-F238E27FC236}">
                <a16:creationId xmlns:a16="http://schemas.microsoft.com/office/drawing/2014/main" id="{981F2D1B-6116-8052-3746-108E1A26AF2C}"/>
              </a:ext>
            </a:extLst>
          </p:cNvPr>
          <p:cNvSpPr txBox="1"/>
          <p:nvPr/>
        </p:nvSpPr>
        <p:spPr>
          <a:xfrm>
            <a:off x="1297459" y="4173495"/>
            <a:ext cx="10820747" cy="2708434"/>
          </a:xfrm>
          <a:prstGeom prst="rect">
            <a:avLst/>
          </a:prstGeom>
          <a:noFill/>
        </p:spPr>
        <p:txBody>
          <a:bodyPr wrap="square" rtlCol="0">
            <a:spAutoFit/>
          </a:bodyPr>
          <a:lstStyle/>
          <a:p>
            <a:r>
              <a:rPr lang="en-US" sz="3400" dirty="0">
                <a:latin typeface="Times New Roman" panose="02020603050405020304" pitchFamily="18" charset="0"/>
                <a:cs typeface="Times New Roman" panose="02020603050405020304" pitchFamily="18" charset="0"/>
              </a:rPr>
              <a:t>In most cases, including those devoted to pagan worship, only a small portion – usually the entrails which were generally nonedible, or the fat was burned.</a:t>
            </a:r>
          </a:p>
          <a:p>
            <a:r>
              <a:rPr lang="en-US" sz="3400" dirty="0">
                <a:latin typeface="Times New Roman" panose="02020603050405020304" pitchFamily="18" charset="0"/>
                <a:cs typeface="Times New Roman" panose="02020603050405020304" pitchFamily="18" charset="0"/>
              </a:rPr>
              <a:t>The rest of the carcass was butchered, and the meat was used as food.</a:t>
            </a:r>
          </a:p>
        </p:txBody>
      </p:sp>
    </p:spTree>
    <p:extLst>
      <p:ext uri="{BB962C8B-B14F-4D97-AF65-F5344CB8AC3E}">
        <p14:creationId xmlns:p14="http://schemas.microsoft.com/office/powerpoint/2010/main" val="2589742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Sacrificial Objects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indent="0">
              <a:buNone/>
            </a:pPr>
            <a:r>
              <a:rPr lang="en-US" sz="3400" dirty="0">
                <a:latin typeface="Times New Roman" panose="02020603050405020304" pitchFamily="18" charset="0"/>
                <a:cs typeface="Times New Roman" panose="02020603050405020304" pitchFamily="18" charset="0"/>
              </a:rPr>
              <a:t>The meat that was not actually burned was:</a:t>
            </a:r>
          </a:p>
          <a:p>
            <a:r>
              <a:rPr lang="en-US" sz="3200" dirty="0">
                <a:latin typeface="Times New Roman" panose="02020603050405020304" pitchFamily="18" charset="0"/>
                <a:cs typeface="Times New Roman" panose="02020603050405020304" pitchFamily="18" charset="0"/>
              </a:rPr>
              <a:t>given to the priests to eat for their sustenance: since they had no job, they were supported by the worshippers who brought sacrifices.</a:t>
            </a:r>
          </a:p>
          <a:p>
            <a:r>
              <a:rPr lang="en-US" sz="3200" dirty="0">
                <a:latin typeface="Times New Roman" panose="02020603050405020304" pitchFamily="18" charset="0"/>
                <a:cs typeface="Times New Roman" panose="02020603050405020304" pitchFamily="18" charset="0"/>
              </a:rPr>
              <a:t>used in the pagan festivals: the meal was considered a part of the worship to that “god” and all guild members were expected to partake.</a:t>
            </a:r>
          </a:p>
          <a:p>
            <a:r>
              <a:rPr lang="en-US" sz="3200" dirty="0">
                <a:latin typeface="Times New Roman" panose="02020603050405020304" pitchFamily="18" charset="0"/>
                <a:cs typeface="Times New Roman" panose="02020603050405020304" pitchFamily="18" charset="0"/>
              </a:rPr>
              <a:t>given to the poor, to those in need to assist them in their need.</a:t>
            </a:r>
          </a:p>
          <a:p>
            <a:r>
              <a:rPr lang="en-US" sz="3200" dirty="0">
                <a:latin typeface="Times New Roman" panose="02020603050405020304" pitchFamily="18" charset="0"/>
                <a:cs typeface="Times New Roman" panose="02020603050405020304" pitchFamily="18" charset="0"/>
              </a:rPr>
              <a:t>sold for income by dealers who would then sell the meat in a meat market.</a:t>
            </a:r>
          </a:p>
          <a:p>
            <a:pPr marL="0" indent="0">
              <a:buNone/>
            </a:pPr>
            <a:r>
              <a:rPr lang="en-US" sz="3400" dirty="0">
                <a:latin typeface="Times New Roman" panose="02020603050405020304" pitchFamily="18" charset="0"/>
                <a:cs typeface="Times New Roman" panose="02020603050405020304" pitchFamily="18" charset="0"/>
              </a:rPr>
              <a:t>The same was true of all other sacrifices, i.e. wine, grain, fruit, etc.</a:t>
            </a:r>
          </a:p>
        </p:txBody>
      </p:sp>
    </p:spTree>
    <p:extLst>
      <p:ext uri="{BB962C8B-B14F-4D97-AF65-F5344CB8AC3E}">
        <p14:creationId xmlns:p14="http://schemas.microsoft.com/office/powerpoint/2010/main" val="1644256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The condemnation here IS NOT against eating anything.  The saints may eat </a:t>
            </a:r>
            <a:r>
              <a:rPr lang="en-US" sz="5400" dirty="0" err="1">
                <a:latin typeface="Times New Roman" panose="02020603050405020304" pitchFamily="18" charset="0"/>
                <a:cs typeface="Times New Roman" panose="02020603050405020304" pitchFamily="18" charset="0"/>
              </a:rPr>
              <a:t>anyrhing</a:t>
            </a:r>
            <a:r>
              <a:rPr lang="en-US" sz="5400" dirty="0">
                <a:latin typeface="Times New Roman" panose="02020603050405020304" pitchFamily="18" charset="0"/>
                <a:cs typeface="Times New Roman" panose="02020603050405020304" pitchFamily="18" charset="0"/>
              </a:rPr>
              <a:t> EXCEPT those things that had been sacrificed to false gods, to idols.</a:t>
            </a:r>
          </a:p>
          <a:p>
            <a:pPr marL="0" indent="0">
              <a:buNone/>
            </a:pPr>
            <a:r>
              <a:rPr lang="en-US" sz="5400" dirty="0">
                <a:latin typeface="Times New Roman" panose="02020603050405020304" pitchFamily="18" charset="0"/>
                <a:cs typeface="Times New Roman" panose="02020603050405020304" pitchFamily="18" charset="0"/>
              </a:rPr>
              <a:t>This is exactly what was advised in </a:t>
            </a:r>
            <a:r>
              <a:rPr lang="en-US" sz="5400" b="1" dirty="0">
                <a:solidFill>
                  <a:srgbClr val="C00000"/>
                </a:solidFill>
                <a:latin typeface="Times New Roman" panose="02020603050405020304" pitchFamily="18" charset="0"/>
                <a:cs typeface="Times New Roman" panose="02020603050405020304" pitchFamily="18" charset="0"/>
              </a:rPr>
              <a:t>Acts 15</a:t>
            </a:r>
            <a:r>
              <a:rPr lang="en-US" sz="5400" dirty="0">
                <a:latin typeface="Times New Roman" panose="02020603050405020304" pitchFamily="18" charset="0"/>
                <a:cs typeface="Times New Roman" panose="02020603050405020304" pitchFamily="18" charset="0"/>
              </a:rPr>
              <a:t>, and it is also exactly what Paul instructed in Corinthians.</a:t>
            </a:r>
          </a:p>
          <a:p>
            <a:pPr marL="0" indent="0">
              <a:buNone/>
            </a:pPr>
            <a:r>
              <a:rPr lang="en-US" sz="5400" dirty="0">
                <a:latin typeface="Times New Roman" panose="02020603050405020304" pitchFamily="18" charset="0"/>
                <a:cs typeface="Times New Roman" panose="02020603050405020304" pitchFamily="18" charset="0"/>
              </a:rPr>
              <a:t>If one were to purchase meat in the market it makes NO difference from where that meat came.</a:t>
            </a:r>
          </a:p>
          <a:p>
            <a:pPr marL="0" indent="0">
              <a:buNone/>
            </a:pPr>
            <a:r>
              <a:rPr lang="en-US" sz="5400" dirty="0">
                <a:latin typeface="Times New Roman" panose="02020603050405020304" pitchFamily="18" charset="0"/>
                <a:cs typeface="Times New Roman" panose="02020603050405020304" pitchFamily="18" charset="0"/>
              </a:rPr>
              <a:t>What is important is that one does not participate in any way in the worship of “another god.”</a:t>
            </a:r>
          </a:p>
        </p:txBody>
      </p:sp>
    </p:spTree>
    <p:extLst>
      <p:ext uri="{BB962C8B-B14F-4D97-AF65-F5344CB8AC3E}">
        <p14:creationId xmlns:p14="http://schemas.microsoft.com/office/powerpoint/2010/main" val="1599664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10000"/>
          </a:bodyPr>
          <a:lstStyle/>
          <a:p>
            <a:pPr marL="0" indent="0">
              <a:buNone/>
            </a:pPr>
            <a:r>
              <a:rPr lang="en-US" sz="5400" dirty="0">
                <a:latin typeface="Times New Roman" panose="02020603050405020304" pitchFamily="18" charset="0"/>
                <a:cs typeface="Times New Roman" panose="02020603050405020304" pitchFamily="18" charset="0"/>
              </a:rPr>
              <a:t>The problem in Thyatira was that “Jezebel” was, in some way, justifying participation in guild festivals which were dedicated to the worship of that guild’s “god” whether it was by participating in the meals and eating meat dedicated to that “god” or whether it was participating in the sensual sexual activities that were also a part of the guild’s “festival” to its “god.”</a:t>
            </a:r>
          </a:p>
        </p:txBody>
      </p:sp>
    </p:spTree>
    <p:extLst>
      <p:ext uri="{BB962C8B-B14F-4D97-AF65-F5344CB8AC3E}">
        <p14:creationId xmlns:p14="http://schemas.microsoft.com/office/powerpoint/2010/main" val="2762090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Repentance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solidFill>
                  <a:srgbClr val="C00000"/>
                </a:solidFill>
                <a:latin typeface="Times New Roman" panose="02020603050405020304" pitchFamily="18" charset="0"/>
                <a:cs typeface="Times New Roman" panose="02020603050405020304" pitchFamily="18" charset="0"/>
              </a:rPr>
              <a:t>And I gave her time to repent</a:t>
            </a:r>
            <a:r>
              <a:rPr lang="en-US" sz="5400" dirty="0">
                <a:latin typeface="Times New Roman" panose="02020603050405020304" pitchFamily="18" charset="0"/>
                <a:cs typeface="Times New Roman" panose="02020603050405020304" pitchFamily="18" charset="0"/>
              </a:rPr>
              <a:t> …</a:t>
            </a:r>
          </a:p>
          <a:p>
            <a:pPr marL="0" indent="0">
              <a:buNone/>
            </a:pPr>
            <a:r>
              <a:rPr lang="en-US" sz="5400" dirty="0">
                <a:latin typeface="Times New Roman" panose="02020603050405020304" pitchFamily="18" charset="0"/>
                <a:cs typeface="Times New Roman" panose="02020603050405020304" pitchFamily="18" charset="0"/>
              </a:rPr>
              <a:t>How longsuffering is God?</a:t>
            </a:r>
          </a:p>
          <a:p>
            <a:pPr marL="0" indent="0">
              <a:buNone/>
            </a:pPr>
            <a:r>
              <a:rPr lang="en-US" sz="5400" dirty="0">
                <a:latin typeface="Times New Roman" panose="02020603050405020304" pitchFamily="18" charset="0"/>
                <a:cs typeface="Times New Roman" panose="02020603050405020304" pitchFamily="18" charset="0"/>
              </a:rPr>
              <a:t>Think of all the times God called for man to repent – to turn back to Him?</a:t>
            </a:r>
          </a:p>
          <a:p>
            <a:pPr marL="0" indent="0">
              <a:buNone/>
            </a:pPr>
            <a:r>
              <a:rPr lang="en-US" sz="5400" dirty="0">
                <a:latin typeface="Times New Roman" panose="02020603050405020304" pitchFamily="18" charset="0"/>
                <a:cs typeface="Times New Roman" panose="02020603050405020304" pitchFamily="18" charset="0"/>
              </a:rPr>
              <a:t>The entire Old Testament is evidence of His longsuffering and to His desire to see man turn back to Him.</a:t>
            </a:r>
          </a:p>
          <a:p>
            <a:pPr marL="0" indent="0">
              <a:buNone/>
            </a:pPr>
            <a:r>
              <a:rPr lang="en-US" sz="5400" dirty="0">
                <a:latin typeface="Times New Roman" panose="02020603050405020304" pitchFamily="18" charset="0"/>
                <a:cs typeface="Times New Roman" panose="02020603050405020304" pitchFamily="18" charset="0"/>
              </a:rPr>
              <a:t>John the Immerser was sent by God for the express reason to preach, “</a:t>
            </a:r>
            <a:r>
              <a:rPr lang="en-US" sz="5400" dirty="0">
                <a:solidFill>
                  <a:srgbClr val="C00000"/>
                </a:solidFill>
                <a:latin typeface="Times New Roman" panose="02020603050405020304" pitchFamily="18" charset="0"/>
                <a:cs typeface="Times New Roman" panose="02020603050405020304" pitchFamily="18" charset="0"/>
              </a:rPr>
              <a:t>Repent, for the kingdom of heaven is at hand.</a:t>
            </a:r>
            <a:r>
              <a:rPr lang="en-US" sz="5400" dirty="0">
                <a:latin typeface="Times New Roman" panose="02020603050405020304" pitchFamily="18" charset="0"/>
                <a:cs typeface="Times New Roman" panose="02020603050405020304" pitchFamily="18" charset="0"/>
              </a:rPr>
              <a:t>” – </a:t>
            </a:r>
            <a:r>
              <a:rPr lang="en-US" sz="5400" b="1" dirty="0">
                <a:solidFill>
                  <a:srgbClr val="C00000"/>
                </a:solidFill>
                <a:latin typeface="Times New Roman" panose="02020603050405020304" pitchFamily="18" charset="0"/>
                <a:cs typeface="Times New Roman" panose="02020603050405020304" pitchFamily="18" charset="0"/>
              </a:rPr>
              <a:t>Matthew 3:2</a:t>
            </a:r>
          </a:p>
          <a:p>
            <a:pPr marL="0" indent="0">
              <a:buNone/>
            </a:pPr>
            <a:r>
              <a:rPr lang="en-US" sz="5400" dirty="0">
                <a:latin typeface="Times New Roman" panose="02020603050405020304" pitchFamily="18" charset="0"/>
                <a:cs typeface="Times New Roman" panose="02020603050405020304" pitchFamily="18" charset="0"/>
              </a:rPr>
              <a:t>Go back, once again, to Parable of the Tenants: its entire message is a message of longsuffering.</a:t>
            </a:r>
          </a:p>
        </p:txBody>
      </p:sp>
    </p:spTree>
    <p:extLst>
      <p:ext uri="{BB962C8B-B14F-4D97-AF65-F5344CB8AC3E}">
        <p14:creationId xmlns:p14="http://schemas.microsoft.com/office/powerpoint/2010/main" val="598248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Longsuffering</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10000"/>
          </a:bodyPr>
          <a:lstStyle/>
          <a:p>
            <a:pPr marL="0" indent="0">
              <a:buNone/>
            </a:pPr>
            <a:r>
              <a:rPr lang="en-US" sz="5400" b="1" dirty="0">
                <a:solidFill>
                  <a:srgbClr val="C00000"/>
                </a:solidFill>
                <a:latin typeface="Times New Roman" panose="02020603050405020304" pitchFamily="18" charset="0"/>
                <a:cs typeface="Times New Roman" panose="02020603050405020304" pitchFamily="18" charset="0"/>
              </a:rPr>
              <a:t>Romans 2:4</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Or do you think lightly of the riches of His kindness and forbearance and patience, not knowing that the kindness of God leads you to repentance?</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Romans 9:22</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What if God, although willing to demonstrate His wrath and to make His power known, endured with much patience vessels of wrath prepared for destruction?</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II Peter 3:15</a:t>
            </a:r>
            <a:r>
              <a:rPr lang="en-US" sz="5400" dirty="0">
                <a:latin typeface="Times New Roman" panose="02020603050405020304" pitchFamily="18" charset="0"/>
                <a:cs typeface="Times New Roman" panose="02020603050405020304" pitchFamily="18" charset="0"/>
              </a:rPr>
              <a:t> – … </a:t>
            </a:r>
            <a:r>
              <a:rPr lang="en-US" sz="5400" dirty="0">
                <a:solidFill>
                  <a:srgbClr val="C00000"/>
                </a:solidFill>
                <a:latin typeface="Times New Roman" panose="02020603050405020304" pitchFamily="18" charset="0"/>
                <a:cs typeface="Times New Roman" panose="02020603050405020304" pitchFamily="18" charset="0"/>
              </a:rPr>
              <a:t>regard the patience of our Lord to be salvation</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9179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An Early Problem</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she does not want to repent of her immorality.</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The simple truth is, some people have no desire to repent – they actually feel no need to repent.</a:t>
            </a:r>
          </a:p>
          <a:p>
            <a:pPr marL="0" indent="0">
              <a:buNone/>
            </a:pPr>
            <a:r>
              <a:rPr lang="en-US" sz="5400" dirty="0">
                <a:latin typeface="Times New Roman" panose="02020603050405020304" pitchFamily="18" charset="0"/>
                <a:cs typeface="Times New Roman" panose="02020603050405020304" pitchFamily="18" charset="0"/>
              </a:rPr>
              <a:t>Paul wrote in </a:t>
            </a:r>
            <a:r>
              <a:rPr lang="en-US" sz="5400" b="1" dirty="0">
                <a:solidFill>
                  <a:srgbClr val="C00000"/>
                </a:solidFill>
                <a:latin typeface="Times New Roman" panose="02020603050405020304" pitchFamily="18" charset="0"/>
                <a:cs typeface="Times New Roman" panose="02020603050405020304" pitchFamily="18" charset="0"/>
              </a:rPr>
              <a:t>I Corinthians 8:1</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Now concerning things sacrificed to idols, we know that we all have knowledge. Knowledge makes arrogant, but love edifies.</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This was probably written addressing a problem in the early church that became more and more of a problem as time went by.</a:t>
            </a:r>
          </a:p>
          <a:p>
            <a:pPr marL="0" indent="0">
              <a:buNone/>
            </a:pPr>
            <a:r>
              <a:rPr lang="en-US" sz="5400" dirty="0">
                <a:latin typeface="Times New Roman" panose="02020603050405020304" pitchFamily="18" charset="0"/>
                <a:cs typeface="Times New Roman" panose="02020603050405020304" pitchFamily="18" charset="0"/>
              </a:rPr>
              <a:t>Known as Gnosticism it was a combination of misunderstood Christian doctrine, Jewish law, Greek philosophy, and eastern, that is, Persian religion, and as time passed even Buddhism.</a:t>
            </a:r>
          </a:p>
        </p:txBody>
      </p:sp>
    </p:spTree>
    <p:extLst>
      <p:ext uri="{BB962C8B-B14F-4D97-AF65-F5344CB8AC3E}">
        <p14:creationId xmlns:p14="http://schemas.microsoft.com/office/powerpoint/2010/main" val="283276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Thyatira - Background</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Seleucid Empire was, basically, one of the four divisions of the empire of Alexander the Great established upon his death when he left no adult heir – see </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Daniel 8</a:t>
            </a:r>
            <a:r>
              <a:rPr kumimoji="0" lang="en-US" sz="32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and </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Daniel 11:5</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err="1">
                <a:solidFill>
                  <a:prstClr val="black"/>
                </a:solidFill>
                <a:latin typeface="Times New Roman" panose="02020603050405020304" pitchFamily="18" charset="0"/>
                <a:cs typeface="Times New Roman" panose="02020603050405020304" pitchFamily="18" charset="0"/>
              </a:rPr>
              <a:t>Seleucus</a:t>
            </a:r>
            <a:r>
              <a:rPr lang="en-US" sz="3200" dirty="0">
                <a:solidFill>
                  <a:prstClr val="black"/>
                </a:solidFill>
                <a:latin typeface="Times New Roman" panose="02020603050405020304" pitchFamily="18" charset="0"/>
                <a:cs typeface="Times New Roman" panose="02020603050405020304" pitchFamily="18" charset="0"/>
              </a:rPr>
              <a:t> I Nicator (358 – 281 BC) was a second level general, a cavalry officer, under Alexander who became </a:t>
            </a:r>
            <a:r>
              <a:rPr lang="en-US" sz="3200" dirty="0" err="1">
                <a:solidFill>
                  <a:prstClr val="black"/>
                </a:solidFill>
                <a:latin typeface="Times New Roman" panose="02020603050405020304" pitchFamily="18" charset="0"/>
                <a:cs typeface="Times New Roman" panose="02020603050405020304" pitchFamily="18" charset="0"/>
              </a:rPr>
              <a:t>satrip</a:t>
            </a:r>
            <a:r>
              <a:rPr lang="en-US" sz="3200" dirty="0">
                <a:solidFill>
                  <a:prstClr val="black"/>
                </a:solidFill>
                <a:latin typeface="Times New Roman" panose="02020603050405020304" pitchFamily="18" charset="0"/>
                <a:cs typeface="Times New Roman" panose="02020603050405020304" pitchFamily="18" charset="0"/>
              </a:rPr>
              <a:t> of Babylon upon Alexander’s death.  Following Alexander’s death </a:t>
            </a:r>
            <a:r>
              <a:rPr lang="en-US" sz="3200" dirty="0" err="1">
                <a:solidFill>
                  <a:prstClr val="black"/>
                </a:solidFill>
                <a:latin typeface="Times New Roman" panose="02020603050405020304" pitchFamily="18" charset="0"/>
                <a:cs typeface="Times New Roman" panose="02020603050405020304" pitchFamily="18" charset="0"/>
              </a:rPr>
              <a:t>Seleucus</a:t>
            </a:r>
            <a:r>
              <a:rPr lang="en-US" sz="3200" dirty="0">
                <a:solidFill>
                  <a:prstClr val="black"/>
                </a:solidFill>
                <a:latin typeface="Times New Roman" panose="02020603050405020304" pitchFamily="18" charset="0"/>
                <a:cs typeface="Times New Roman" panose="02020603050405020304" pitchFamily="18" charset="0"/>
              </a:rPr>
              <a:t>  accumulated more and more strength and became the founder of the Seleucid dynasty which ruled the Seleucid Empire until it was annexed by the Roman Republic under Pompey in 63 BC.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Seleucus</a:t>
            </a:r>
            <a:r>
              <a:rPr lang="en-US" sz="3200" dirty="0">
                <a:solidFill>
                  <a:prstClr val="black"/>
                </a:solidFill>
                <a:latin typeface="Times New Roman" panose="02020603050405020304" pitchFamily="18" charset="0"/>
                <a:cs typeface="Times New Roman" panose="02020603050405020304" pitchFamily="18" charset="0"/>
              </a:rPr>
              <a:t> I founded Thyatira sometime between 300 and 282 BC as a military outpost against Lysimachus, whose kingdom bordered that of </a:t>
            </a:r>
            <a:r>
              <a:rPr lang="en-US" sz="3200" dirty="0" err="1">
                <a:solidFill>
                  <a:prstClr val="black"/>
                </a:solidFill>
                <a:latin typeface="Times New Roman" panose="02020603050405020304" pitchFamily="18" charset="0"/>
                <a:cs typeface="Times New Roman" panose="02020603050405020304" pitchFamily="18" charset="0"/>
              </a:rPr>
              <a:t>Seleucus</a:t>
            </a:r>
            <a:r>
              <a:rPr lang="en-US" sz="3200" dirty="0">
                <a:solidFill>
                  <a:prstClr val="black"/>
                </a:solidFill>
                <a:latin typeface="Times New Roman" panose="02020603050405020304" pitchFamily="18" charset="0"/>
                <a:cs typeface="Times New Roman" panose="02020603050405020304" pitchFamily="18" charset="0"/>
              </a:rPr>
              <a:t> on the north and west, and the colonists were Macedonian soldiers.</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188569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Gnosticism</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This false doctrine is, evidently, addressed in several passages in the New Testament without ever specifically identifying it as Gnosticism.</a:t>
            </a:r>
          </a:p>
          <a:p>
            <a:pPr marL="0" indent="0">
              <a:buNone/>
            </a:pPr>
            <a:r>
              <a:rPr lang="en-US" sz="5400" dirty="0">
                <a:latin typeface="Times New Roman" panose="02020603050405020304" pitchFamily="18" charset="0"/>
                <a:cs typeface="Times New Roman" panose="02020603050405020304" pitchFamily="18" charset="0"/>
              </a:rPr>
              <a:t>The only POSSIBLE exception to this is found in </a:t>
            </a:r>
            <a:r>
              <a:rPr lang="en-US" sz="5400" b="1" dirty="0">
                <a:solidFill>
                  <a:srgbClr val="C00000"/>
                </a:solidFill>
                <a:latin typeface="Times New Roman" panose="02020603050405020304" pitchFamily="18" charset="0"/>
                <a:cs typeface="Times New Roman" panose="02020603050405020304" pitchFamily="18" charset="0"/>
              </a:rPr>
              <a:t>I Timothy 6:20 &amp; 21</a:t>
            </a:r>
            <a:r>
              <a:rPr lang="en-US" sz="5400" dirty="0">
                <a:latin typeface="Times New Roman" panose="02020603050405020304" pitchFamily="18" charset="0"/>
                <a:cs typeface="Times New Roman" panose="02020603050405020304" pitchFamily="18" charset="0"/>
              </a:rPr>
              <a:t> where Paul writes to Timothy, who was in Ephesus, “</a:t>
            </a:r>
            <a:r>
              <a:rPr lang="en-US" sz="5400" dirty="0">
                <a:solidFill>
                  <a:srgbClr val="C00000"/>
                </a:solidFill>
                <a:latin typeface="Times New Roman" panose="02020603050405020304" pitchFamily="18" charset="0"/>
                <a:cs typeface="Times New Roman" panose="02020603050405020304" pitchFamily="18" charset="0"/>
              </a:rPr>
              <a:t>O Timothy, guard what has been entrusted to you, avoiding worldly and empty chatter and the opposing arguments of what is falsely called ‘knowledge’ which some have professed and thus gone astray from the faith. Grace be with you.</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It is entirely likely that Gnosticism is also what Paul is addressing in </a:t>
            </a:r>
            <a:r>
              <a:rPr lang="en-US" sz="5400" b="1" dirty="0">
                <a:solidFill>
                  <a:srgbClr val="C00000"/>
                </a:solidFill>
                <a:latin typeface="Times New Roman" panose="02020603050405020304" pitchFamily="18" charset="0"/>
                <a:cs typeface="Times New Roman" panose="02020603050405020304" pitchFamily="18" charset="0"/>
              </a:rPr>
              <a:t>I Corinthians 8:1</a:t>
            </a:r>
            <a:r>
              <a:rPr lang="en-US" sz="5400" dirty="0">
                <a:latin typeface="Times New Roman" panose="02020603050405020304" pitchFamily="18" charset="0"/>
                <a:cs typeface="Times New Roman" panose="02020603050405020304" pitchFamily="18" charset="0"/>
              </a:rPr>
              <a:t> when he says of “</a:t>
            </a:r>
            <a:r>
              <a:rPr lang="en-US" sz="5400" dirty="0">
                <a:solidFill>
                  <a:srgbClr val="C00000"/>
                </a:solidFill>
                <a:latin typeface="Times New Roman" panose="02020603050405020304" pitchFamily="18" charset="0"/>
                <a:cs typeface="Times New Roman" panose="02020603050405020304" pitchFamily="18" charset="0"/>
              </a:rPr>
              <a:t>we all have knowledge. Knowledge makes arrogant, but love edifies.</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3412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Translations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The root word in the original language for knowledge is GNOSIS.</a:t>
            </a:r>
          </a:p>
          <a:p>
            <a:pPr marL="0" indent="0">
              <a:buNone/>
            </a:pPr>
            <a:r>
              <a:rPr lang="en-US" sz="5400" dirty="0">
                <a:latin typeface="Times New Roman" panose="02020603050405020304" pitchFamily="18" charset="0"/>
                <a:cs typeface="Times New Roman" panose="02020603050405020304" pitchFamily="18" charset="0"/>
              </a:rPr>
              <a:t>The word itself means “knowing” or “knowledge” and it is translated that way every time is it used in the New Testament except once: </a:t>
            </a:r>
            <a:r>
              <a:rPr lang="en-US" sz="5400" b="1" dirty="0">
                <a:solidFill>
                  <a:srgbClr val="C00000"/>
                </a:solidFill>
                <a:latin typeface="Times New Roman" panose="02020603050405020304" pitchFamily="18" charset="0"/>
                <a:cs typeface="Times New Roman" panose="02020603050405020304" pitchFamily="18" charset="0"/>
              </a:rPr>
              <a:t>I Peter 3:7</a:t>
            </a:r>
            <a:r>
              <a:rPr lang="en-US" sz="5400" dirty="0">
                <a:latin typeface="Times New Roman" panose="02020603050405020304" pitchFamily="18" charset="0"/>
                <a:cs typeface="Times New Roman" panose="02020603050405020304" pitchFamily="18" charset="0"/>
              </a:rPr>
              <a:t> says, “</a:t>
            </a:r>
            <a:r>
              <a:rPr lang="en-US" sz="5400" dirty="0">
                <a:solidFill>
                  <a:srgbClr val="C00000"/>
                </a:solidFill>
                <a:latin typeface="Times New Roman" panose="02020603050405020304" pitchFamily="18" charset="0"/>
                <a:cs typeface="Times New Roman" panose="02020603050405020304" pitchFamily="18" charset="0"/>
              </a:rPr>
              <a:t>You husbands, likewise, live with your wives in an </a:t>
            </a:r>
            <a:r>
              <a:rPr lang="en-US" sz="5400" u="sng" dirty="0">
                <a:solidFill>
                  <a:srgbClr val="C00000"/>
                </a:solidFill>
                <a:latin typeface="Times New Roman" panose="02020603050405020304" pitchFamily="18" charset="0"/>
                <a:cs typeface="Times New Roman" panose="02020603050405020304" pitchFamily="18" charset="0"/>
              </a:rPr>
              <a:t>understanding way</a:t>
            </a:r>
            <a:r>
              <a:rPr lang="en-US" sz="5400" dirty="0">
                <a:solidFill>
                  <a:srgbClr val="C00000"/>
                </a:solidFill>
                <a:latin typeface="Times New Roman" panose="02020603050405020304" pitchFamily="18" charset="0"/>
                <a:cs typeface="Times New Roman" panose="02020603050405020304" pitchFamily="18" charset="0"/>
              </a:rPr>
              <a:t>, as with a weaker vessel, since she is a woman; and grant her honor as a fellow heir of the grace of life, so that your prayers may not be hindered.</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Instead of “</a:t>
            </a:r>
            <a:r>
              <a:rPr lang="en-US" sz="5400" dirty="0">
                <a:solidFill>
                  <a:srgbClr val="C00000"/>
                </a:solidFill>
                <a:latin typeface="Times New Roman" panose="02020603050405020304" pitchFamily="18" charset="0"/>
                <a:cs typeface="Times New Roman" panose="02020603050405020304" pitchFamily="18" charset="0"/>
              </a:rPr>
              <a:t>understanding way</a:t>
            </a:r>
            <a:r>
              <a:rPr lang="en-US" sz="5400" dirty="0">
                <a:latin typeface="Times New Roman" panose="02020603050405020304" pitchFamily="18" charset="0"/>
                <a:cs typeface="Times New Roman" panose="02020603050405020304" pitchFamily="18" charset="0"/>
              </a:rPr>
              <a:t>” the KJV, ASV among other English translations have “</a:t>
            </a:r>
            <a:r>
              <a:rPr lang="en-US" sz="5400" dirty="0">
                <a:solidFill>
                  <a:srgbClr val="C00000"/>
                </a:solidFill>
                <a:latin typeface="Times New Roman" panose="02020603050405020304" pitchFamily="18" charset="0"/>
                <a:cs typeface="Times New Roman" panose="02020603050405020304" pitchFamily="18" charset="0"/>
              </a:rPr>
              <a:t>according to knowledge</a:t>
            </a:r>
            <a:r>
              <a:rPr lang="en-US" sz="5400" dirty="0">
                <a:latin typeface="Times New Roman" panose="02020603050405020304" pitchFamily="18" charset="0"/>
                <a:cs typeface="Times New Roman" panose="02020603050405020304" pitchFamily="18" charset="0"/>
              </a:rPr>
              <a:t>” while the NKJV has “</a:t>
            </a:r>
            <a:r>
              <a:rPr lang="en-US" sz="5400" dirty="0">
                <a:solidFill>
                  <a:srgbClr val="C00000"/>
                </a:solidFill>
                <a:latin typeface="Times New Roman" panose="02020603050405020304" pitchFamily="18" charset="0"/>
                <a:cs typeface="Times New Roman" panose="02020603050405020304" pitchFamily="18" charset="0"/>
              </a:rPr>
              <a:t>with understanding</a:t>
            </a:r>
            <a:r>
              <a:rPr lang="en-US" sz="5400" dirty="0">
                <a:latin typeface="Times New Roman" panose="02020603050405020304" pitchFamily="18" charset="0"/>
                <a:cs typeface="Times New Roman" panose="02020603050405020304" pitchFamily="18" charset="0"/>
              </a:rPr>
              <a:t>” and some other modern </a:t>
            </a:r>
            <a:r>
              <a:rPr lang="en-US" sz="5400" dirty="0" err="1">
                <a:latin typeface="Times New Roman" panose="02020603050405020304" pitchFamily="18" charset="0"/>
                <a:cs typeface="Times New Roman" panose="02020603050405020304" pitchFamily="18" charset="0"/>
              </a:rPr>
              <a:t>tranlsalation</a:t>
            </a:r>
            <a:r>
              <a:rPr lang="en-US" sz="5400" dirty="0">
                <a:latin typeface="Times New Roman" panose="02020603050405020304" pitchFamily="18" charset="0"/>
                <a:cs typeface="Times New Roman" panose="02020603050405020304" pitchFamily="18" charset="0"/>
              </a:rPr>
              <a:t> have “</a:t>
            </a:r>
            <a:r>
              <a:rPr lang="en-US" sz="5400" dirty="0">
                <a:solidFill>
                  <a:srgbClr val="C00000"/>
                </a:solidFill>
                <a:latin typeface="Times New Roman" panose="02020603050405020304" pitchFamily="18" charset="0"/>
                <a:cs typeface="Times New Roman" panose="02020603050405020304" pitchFamily="18" charset="0"/>
              </a:rPr>
              <a:t>be considerate</a:t>
            </a:r>
            <a:r>
              <a:rPr lang="en-US" sz="5400" dirty="0">
                <a:latin typeface="Times New Roman" panose="02020603050405020304" pitchFamily="18" charset="0"/>
                <a:cs typeface="Times New Roman" panose="02020603050405020304" pitchFamily="18" charset="0"/>
              </a:rPr>
              <a:t>” or something similar.</a:t>
            </a:r>
          </a:p>
        </p:txBody>
      </p:sp>
    </p:spTree>
    <p:extLst>
      <p:ext uri="{BB962C8B-B14F-4D97-AF65-F5344CB8AC3E}">
        <p14:creationId xmlns:p14="http://schemas.microsoft.com/office/powerpoint/2010/main" val="3069020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Popularity</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When addressing the difficulty of Gnosticism, the largest problem, as with that of </a:t>
            </a:r>
            <a:r>
              <a:rPr lang="en-US" sz="5400" dirty="0" err="1">
                <a:latin typeface="Times New Roman" panose="02020603050405020304" pitchFamily="18" charset="0"/>
                <a:cs typeface="Times New Roman" panose="02020603050405020304" pitchFamily="18" charset="0"/>
              </a:rPr>
              <a:t>demoninationalism</a:t>
            </a:r>
            <a:r>
              <a:rPr lang="en-US" sz="5400" dirty="0">
                <a:latin typeface="Times New Roman" panose="02020603050405020304" pitchFamily="18" charset="0"/>
                <a:cs typeface="Times New Roman" panose="02020603050405020304" pitchFamily="18" charset="0"/>
              </a:rPr>
              <a:t> today, was that it was not a homogenous “system.”</a:t>
            </a:r>
          </a:p>
          <a:p>
            <a:pPr marL="0" indent="0">
              <a:buNone/>
            </a:pPr>
            <a:r>
              <a:rPr lang="en-US" sz="5400" dirty="0">
                <a:latin typeface="Times New Roman" panose="02020603050405020304" pitchFamily="18" charset="0"/>
                <a:cs typeface="Times New Roman" panose="02020603050405020304" pitchFamily="18" charset="0"/>
              </a:rPr>
              <a:t>There were various and widely diversified opinions and teachings within the overall “system.”</a:t>
            </a:r>
          </a:p>
          <a:p>
            <a:pPr marL="0" indent="0">
              <a:buNone/>
            </a:pPr>
            <a:r>
              <a:rPr lang="en-US" sz="5400" dirty="0">
                <a:latin typeface="Times New Roman" panose="02020603050405020304" pitchFamily="18" charset="0"/>
                <a:cs typeface="Times New Roman" panose="02020603050405020304" pitchFamily="18" charset="0"/>
              </a:rPr>
              <a:t>This particular false teaching was very popular in the Roman Province of Asia as it was located at a “crossroads” of eastern and western philosophy and religion.</a:t>
            </a:r>
          </a:p>
          <a:p>
            <a:pPr marL="0" indent="0">
              <a:buNone/>
            </a:pPr>
            <a:r>
              <a:rPr lang="en-US" sz="5400" dirty="0">
                <a:latin typeface="Times New Roman" panose="02020603050405020304" pitchFamily="18" charset="0"/>
                <a:cs typeface="Times New Roman" panose="02020603050405020304" pitchFamily="18" charset="0"/>
              </a:rPr>
              <a:t>It was also a type of carry over from </a:t>
            </a:r>
            <a:r>
              <a:rPr lang="en-US" sz="5400" dirty="0" err="1">
                <a:latin typeface="Times New Roman" panose="02020603050405020304" pitchFamily="18" charset="0"/>
                <a:cs typeface="Times New Roman" panose="02020603050405020304" pitchFamily="18" charset="0"/>
              </a:rPr>
              <a:t>Judism</a:t>
            </a:r>
            <a:r>
              <a:rPr lang="en-US" sz="5400" dirty="0">
                <a:latin typeface="Times New Roman" panose="02020603050405020304" pitchFamily="18" charset="0"/>
                <a:cs typeface="Times New Roman" panose="02020603050405020304" pitchFamily="18" charset="0"/>
              </a:rPr>
              <a:t> where the leaders felt above and better than everyone else: consider the Parable of the Lost Sheep and </a:t>
            </a:r>
            <a:r>
              <a:rPr lang="en-US" sz="5400" b="1" dirty="0">
                <a:solidFill>
                  <a:srgbClr val="C00000"/>
                </a:solidFill>
                <a:latin typeface="Times New Roman" panose="02020603050405020304" pitchFamily="18" charset="0"/>
                <a:cs typeface="Times New Roman" panose="02020603050405020304" pitchFamily="18" charset="0"/>
              </a:rPr>
              <a:t>Luke 15:2</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And both the Pharisees and the scribes began to grumble, saying, ‘This man receives sinners and eats with them.</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31495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Conglomeration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5400" dirty="0">
                <a:latin typeface="Times New Roman" panose="02020603050405020304" pitchFamily="18" charset="0"/>
                <a:cs typeface="Times New Roman" panose="02020603050405020304" pitchFamily="18" charset="0"/>
              </a:rPr>
              <a:t>Gnosticism can be described as the combination of a number of schools of philosophy – oriental in nature – but including the idea of redemption through Jesus.</a:t>
            </a:r>
          </a:p>
          <a:p>
            <a:pPr marL="0" indent="0">
              <a:buNone/>
            </a:pPr>
            <a:r>
              <a:rPr lang="en-US" sz="5400" dirty="0">
                <a:latin typeface="Times New Roman" panose="02020603050405020304" pitchFamily="18" charset="0"/>
                <a:cs typeface="Times New Roman" panose="02020603050405020304" pitchFamily="18" charset="0"/>
              </a:rPr>
              <a:t>However, while Gnostics adapted the idea of redemption through Jesus, they did not embrace the full Christian ideology or doctrine.</a:t>
            </a:r>
          </a:p>
          <a:p>
            <a:pPr marL="0" indent="0">
              <a:buNone/>
            </a:pPr>
            <a:r>
              <a:rPr lang="en-US" sz="5400" dirty="0">
                <a:latin typeface="Times New Roman" panose="02020603050405020304" pitchFamily="18" charset="0"/>
                <a:cs typeface="Times New Roman" panose="02020603050405020304" pitchFamily="18" charset="0"/>
              </a:rPr>
              <a:t>The Gnostics saw redemption as salvation of the philosophers from matter rather than that of the redemption of mankind from sin.</a:t>
            </a:r>
          </a:p>
        </p:txBody>
      </p:sp>
    </p:spTree>
    <p:extLst>
      <p:ext uri="{BB962C8B-B14F-4D97-AF65-F5344CB8AC3E}">
        <p14:creationId xmlns:p14="http://schemas.microsoft.com/office/powerpoint/2010/main" val="42539318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Captain </a:t>
            </a:r>
            <a:r>
              <a:rPr lang="en-US" dirty="0" err="1">
                <a:latin typeface="Times New Roman" panose="02020603050405020304" pitchFamily="18" charset="0"/>
                <a:cs typeface="Times New Roman" panose="02020603050405020304" pitchFamily="18" charset="0"/>
              </a:rPr>
              <a:t>Argando</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5400" dirty="0">
                <a:latin typeface="Times New Roman" panose="02020603050405020304" pitchFamily="18" charset="0"/>
                <a:cs typeface="Times New Roman" panose="02020603050405020304" pitchFamily="18" charset="0"/>
              </a:rPr>
              <a:t>Gnostics then saw themselves as having a special, “secret” knowledge not available to the unknowledgeable.</a:t>
            </a:r>
          </a:p>
          <a:p>
            <a:pPr marL="0" indent="0">
              <a:buNone/>
            </a:pPr>
            <a:r>
              <a:rPr lang="en-US" sz="5400" dirty="0">
                <a:latin typeface="Times New Roman" panose="02020603050405020304" pitchFamily="18" charset="0"/>
                <a:cs typeface="Times New Roman" panose="02020603050405020304" pitchFamily="18" charset="0"/>
              </a:rPr>
              <a:t>This then could be what Paul was talking about when he said, “</a:t>
            </a:r>
            <a:r>
              <a:rPr lang="en-US" sz="5400" dirty="0">
                <a:solidFill>
                  <a:srgbClr val="C00000"/>
                </a:solidFill>
                <a:latin typeface="Times New Roman" panose="02020603050405020304" pitchFamily="18" charset="0"/>
                <a:cs typeface="Times New Roman" panose="02020603050405020304" pitchFamily="18" charset="0"/>
              </a:rPr>
              <a:t>Knowledge makes arrogant</a:t>
            </a:r>
            <a:r>
              <a:rPr lang="en-US" sz="5400" dirty="0">
                <a:latin typeface="Times New Roman" panose="02020603050405020304" pitchFamily="18" charset="0"/>
                <a:cs typeface="Times New Roman" panose="02020603050405020304" pitchFamily="18" charset="0"/>
              </a:rPr>
              <a:t>” in </a:t>
            </a:r>
            <a:r>
              <a:rPr lang="en-US" sz="5400" b="1" dirty="0">
                <a:solidFill>
                  <a:srgbClr val="C00000"/>
                </a:solidFill>
                <a:latin typeface="Times New Roman" panose="02020603050405020304" pitchFamily="18" charset="0"/>
                <a:cs typeface="Times New Roman" panose="02020603050405020304" pitchFamily="18" charset="0"/>
              </a:rPr>
              <a:t>I Corinthians 8:1</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Also, this could very well be what Jesus was addressing in </a:t>
            </a:r>
            <a:r>
              <a:rPr lang="en-US" sz="5400" b="1" dirty="0">
                <a:solidFill>
                  <a:srgbClr val="C00000"/>
                </a:solidFill>
                <a:latin typeface="Times New Roman" panose="02020603050405020304" pitchFamily="18" charset="0"/>
                <a:cs typeface="Times New Roman" panose="02020603050405020304" pitchFamily="18" charset="0"/>
              </a:rPr>
              <a:t>Revelation 2:4</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As we grow in knowledge and faith, we need to remember to fight against becoming arrogant.</a:t>
            </a:r>
          </a:p>
        </p:txBody>
      </p:sp>
    </p:spTree>
    <p:extLst>
      <p:ext uri="{BB962C8B-B14F-4D97-AF65-F5344CB8AC3E}">
        <p14:creationId xmlns:p14="http://schemas.microsoft.com/office/powerpoint/2010/main" val="2388716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Our Example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Numbers 20:2 to 13</a:t>
            </a:r>
            <a:r>
              <a:rPr lang="en-US" sz="5400" dirty="0">
                <a:latin typeface="Times New Roman" panose="02020603050405020304" pitchFamily="18" charset="0"/>
                <a:cs typeface="Times New Roman" panose="02020603050405020304" pitchFamily="18" charset="0"/>
              </a:rPr>
              <a:t> we read of the second time God brought forth water from a rock to quinch the thirst of the children of Israel as they journeyed through the wilderness.</a:t>
            </a:r>
          </a:p>
          <a:p>
            <a:pPr marL="0" indent="0">
              <a:buNone/>
            </a:pPr>
            <a:r>
              <a:rPr lang="en-US" sz="5400" dirty="0">
                <a:latin typeface="Times New Roman" panose="02020603050405020304" pitchFamily="18" charset="0"/>
                <a:cs typeface="Times New Roman" panose="02020603050405020304" pitchFamily="18" charset="0"/>
              </a:rPr>
              <a:t>After the people had grumbled and Moses and Aaron had sought God’s council God provided instructions.</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Numbers 20:8</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Take the rod; and you and your brother Aaron assemble the congregation and speak to the rock before their eyes, that it may yield its water. You shall thus bring forth water for them out of the rock and let the congregation and their beasts drink.</a:t>
            </a:r>
          </a:p>
        </p:txBody>
      </p:sp>
    </p:spTree>
    <p:extLst>
      <p:ext uri="{BB962C8B-B14F-4D97-AF65-F5344CB8AC3E}">
        <p14:creationId xmlns:p14="http://schemas.microsoft.com/office/powerpoint/2010/main" val="498530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Four Directives and Actions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Notice that God gave 4 directives to Moses and Aaron:</a:t>
            </a:r>
          </a:p>
          <a:p>
            <a:pPr marL="1371600" lvl="1" indent="-914400">
              <a:buFont typeface="+mj-lt"/>
              <a:buAutoNum type="arabicPeriod"/>
            </a:pPr>
            <a:r>
              <a:rPr lang="en-US" sz="5000" dirty="0">
                <a:latin typeface="Times New Roman" panose="02020603050405020304" pitchFamily="18" charset="0"/>
                <a:cs typeface="Times New Roman" panose="02020603050405020304" pitchFamily="18" charset="0"/>
              </a:rPr>
              <a:t>take the rod;</a:t>
            </a:r>
          </a:p>
          <a:p>
            <a:pPr marL="1371600" lvl="1" indent="-914400">
              <a:buFont typeface="+mj-lt"/>
              <a:buAutoNum type="arabicPeriod"/>
            </a:pPr>
            <a:r>
              <a:rPr lang="en-US" sz="5000" dirty="0">
                <a:latin typeface="Times New Roman" panose="02020603050405020304" pitchFamily="18" charset="0"/>
                <a:cs typeface="Times New Roman" panose="02020603050405020304" pitchFamily="18" charset="0"/>
              </a:rPr>
              <a:t>assemble the people;</a:t>
            </a:r>
          </a:p>
          <a:p>
            <a:pPr marL="1371600" lvl="1" indent="-914400">
              <a:buFont typeface="+mj-lt"/>
              <a:buAutoNum type="arabicPeriod"/>
            </a:pPr>
            <a:r>
              <a:rPr lang="en-US" sz="5000" dirty="0">
                <a:latin typeface="Times New Roman" panose="02020603050405020304" pitchFamily="18" charset="0"/>
                <a:cs typeface="Times New Roman" panose="02020603050405020304" pitchFamily="18" charset="0"/>
              </a:rPr>
              <a:t>speak to the rock;</a:t>
            </a:r>
          </a:p>
          <a:p>
            <a:pPr marL="1371600" lvl="1" indent="-914400">
              <a:buFont typeface="+mj-lt"/>
              <a:buAutoNum type="arabicPeriod"/>
            </a:pPr>
            <a:r>
              <a:rPr lang="en-US" sz="5000" dirty="0">
                <a:latin typeface="Times New Roman" panose="02020603050405020304" pitchFamily="18" charset="0"/>
                <a:cs typeface="Times New Roman" panose="02020603050405020304" pitchFamily="18" charset="0"/>
              </a:rPr>
              <a:t>let the people and their beasts drink.</a:t>
            </a:r>
          </a:p>
          <a:p>
            <a:pPr marL="0" indent="0">
              <a:buNone/>
            </a:pPr>
            <a:r>
              <a:rPr lang="en-US" sz="5400" dirty="0">
                <a:latin typeface="Times New Roman" panose="02020603050405020304" pitchFamily="18" charset="0"/>
                <a:cs typeface="Times New Roman" panose="02020603050405020304" pitchFamily="18" charset="0"/>
              </a:rPr>
              <a:t>Now, notice what Moses does.</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Verses 9 &amp; 10</a:t>
            </a:r>
            <a:r>
              <a:rPr lang="en-US" sz="5400" dirty="0">
                <a:latin typeface="Times New Roman" panose="02020603050405020304" pitchFamily="18" charset="0"/>
                <a:cs typeface="Times New Roman" panose="02020603050405020304" pitchFamily="18" charset="0"/>
              </a:rPr>
              <a:t>, Moses takes the rod and assembles the people – so far so good.</a:t>
            </a:r>
          </a:p>
          <a:p>
            <a:pPr marL="0" indent="0">
              <a:buNone/>
            </a:pPr>
            <a:r>
              <a:rPr lang="en-US" sz="5400" dirty="0">
                <a:latin typeface="Times New Roman" panose="02020603050405020304" pitchFamily="18" charset="0"/>
                <a:cs typeface="Times New Roman" panose="02020603050405020304" pitchFamily="18" charset="0"/>
              </a:rPr>
              <a:t>BUT also, in </a:t>
            </a:r>
            <a:r>
              <a:rPr lang="en-US" sz="5400" b="1" dirty="0">
                <a:solidFill>
                  <a:srgbClr val="C00000"/>
                </a:solidFill>
                <a:latin typeface="Times New Roman" panose="02020603050405020304" pitchFamily="18" charset="0"/>
                <a:cs typeface="Times New Roman" panose="02020603050405020304" pitchFamily="18" charset="0"/>
              </a:rPr>
              <a:t>verse 10</a:t>
            </a:r>
            <a:r>
              <a:rPr lang="en-US" sz="5400" dirty="0">
                <a:latin typeface="Times New Roman" panose="02020603050405020304" pitchFamily="18" charset="0"/>
                <a:cs typeface="Times New Roman" panose="02020603050405020304" pitchFamily="18" charset="0"/>
              </a:rPr>
              <a:t> Moses speaks to the people: “</a:t>
            </a:r>
            <a:r>
              <a:rPr lang="en-US" sz="5400" dirty="0">
                <a:solidFill>
                  <a:srgbClr val="C00000"/>
                </a:solidFill>
                <a:latin typeface="Times New Roman" panose="02020603050405020304" pitchFamily="18" charset="0"/>
                <a:cs typeface="Times New Roman" panose="02020603050405020304" pitchFamily="18" charset="0"/>
              </a:rPr>
              <a:t>shall we bring forth water for you out of this rock?</a:t>
            </a:r>
            <a:r>
              <a:rPr lang="en-US" sz="5400" dirty="0">
                <a:latin typeface="Times New Roman" panose="02020603050405020304" pitchFamily="18" charset="0"/>
                <a:cs typeface="Times New Roman" panose="02020603050405020304" pitchFamily="18" charset="0"/>
              </a:rPr>
              <a:t>”</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Verse 11</a:t>
            </a:r>
            <a:r>
              <a:rPr lang="en-US" sz="5400" dirty="0">
                <a:latin typeface="Times New Roman" panose="02020603050405020304" pitchFamily="18" charset="0"/>
                <a:cs typeface="Times New Roman" panose="02020603050405020304" pitchFamily="18" charset="0"/>
              </a:rPr>
              <a:t>, Moses lifts his hand and strikes the rock twice with the rod.</a:t>
            </a:r>
          </a:p>
        </p:txBody>
      </p:sp>
    </p:spTree>
    <p:extLst>
      <p:ext uri="{BB962C8B-B14F-4D97-AF65-F5344CB8AC3E}">
        <p14:creationId xmlns:p14="http://schemas.microsoft.com/office/powerpoint/2010/main" val="9921216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Gods Reaction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lnSpcReduction="10000"/>
          </a:bodyPr>
          <a:lstStyle/>
          <a:p>
            <a:pPr marL="0" indent="0">
              <a:buNone/>
            </a:pPr>
            <a:r>
              <a:rPr lang="en-US" sz="5400" dirty="0">
                <a:latin typeface="Times New Roman" panose="02020603050405020304" pitchFamily="18" charset="0"/>
                <a:cs typeface="Times New Roman" panose="02020603050405020304" pitchFamily="18" charset="0"/>
              </a:rPr>
              <a:t>After God brings forth the water and the people and their beasts drink, take note of God’s reaction in </a:t>
            </a:r>
            <a:r>
              <a:rPr lang="en-US" sz="5400" b="1" dirty="0">
                <a:solidFill>
                  <a:srgbClr val="C00000"/>
                </a:solidFill>
                <a:latin typeface="Times New Roman" panose="02020603050405020304" pitchFamily="18" charset="0"/>
                <a:cs typeface="Times New Roman" panose="02020603050405020304" pitchFamily="18" charset="0"/>
              </a:rPr>
              <a:t>Numbers 20:12</a:t>
            </a:r>
            <a:r>
              <a:rPr lang="en-US" sz="5400" dirty="0">
                <a:latin typeface="Times New Roman" panose="02020603050405020304" pitchFamily="18" charset="0"/>
                <a:cs typeface="Times New Roman" panose="02020603050405020304" pitchFamily="18" charset="0"/>
              </a:rPr>
              <a:t>:</a:t>
            </a:r>
          </a:p>
          <a:p>
            <a:pPr marL="0" indent="0">
              <a:buNone/>
            </a:pPr>
            <a:r>
              <a:rPr lang="en-US" sz="5400" dirty="0">
                <a:solidFill>
                  <a:srgbClr val="C00000"/>
                </a:solidFill>
                <a:latin typeface="Times New Roman" panose="02020603050405020304" pitchFamily="18" charset="0"/>
                <a:cs typeface="Times New Roman" panose="02020603050405020304" pitchFamily="18" charset="0"/>
              </a:rPr>
              <a:t>Because you have not believed Me, to treat Me as holy in the sight of the sons of Israel, therefore you shall not bring this assembly into the land which I have given them.</a:t>
            </a:r>
          </a:p>
        </p:txBody>
      </p:sp>
    </p:spTree>
    <p:extLst>
      <p:ext uri="{BB962C8B-B14F-4D97-AF65-F5344CB8AC3E}">
        <p14:creationId xmlns:p14="http://schemas.microsoft.com/office/powerpoint/2010/main" val="33746930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Following God’s Word</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lnSpcReduction="10000"/>
          </a:bodyPr>
          <a:lstStyle/>
          <a:p>
            <a:pPr marL="0" indent="0">
              <a:buNone/>
            </a:pPr>
            <a:r>
              <a:rPr lang="en-US" sz="5400" dirty="0">
                <a:latin typeface="Times New Roman" panose="02020603050405020304" pitchFamily="18" charset="0"/>
                <a:cs typeface="Times New Roman" panose="02020603050405020304" pitchFamily="18" charset="0"/>
              </a:rPr>
              <a:t>Coffman points out:</a:t>
            </a:r>
          </a:p>
          <a:p>
            <a:pPr marL="0" indent="0">
              <a:buNone/>
            </a:pPr>
            <a:r>
              <a:rPr lang="en-US" sz="5400" dirty="0">
                <a:solidFill>
                  <a:srgbClr val="002060"/>
                </a:solidFill>
                <a:latin typeface="Times New Roman" panose="02020603050405020304" pitchFamily="18" charset="0"/>
                <a:cs typeface="Times New Roman" panose="02020603050405020304" pitchFamily="18" charset="0"/>
              </a:rPr>
              <a:t>Did Moses actually disobey God in this event?</a:t>
            </a:r>
          </a:p>
          <a:p>
            <a:pPr lvl="1"/>
            <a:r>
              <a:rPr lang="en-US" sz="5000" dirty="0">
                <a:solidFill>
                  <a:srgbClr val="002060"/>
                </a:solidFill>
                <a:latin typeface="Times New Roman" panose="02020603050405020304" pitchFamily="18" charset="0"/>
                <a:cs typeface="Times New Roman" panose="02020603050405020304" pitchFamily="18" charset="0"/>
              </a:rPr>
              <a:t>God commanded Moses to SPEAK to the rock. Instead, he addressed a rebuke to the people! (</a:t>
            </a:r>
            <a:r>
              <a:rPr lang="en-US" sz="5000" dirty="0">
                <a:solidFill>
                  <a:srgbClr val="7030A0"/>
                </a:solidFill>
                <a:latin typeface="Times New Roman" panose="02020603050405020304" pitchFamily="18" charset="0"/>
                <a:cs typeface="Times New Roman" panose="02020603050405020304" pitchFamily="18" charset="0"/>
              </a:rPr>
              <a:t>Further, he said, “shall we!” – </a:t>
            </a:r>
            <a:r>
              <a:rPr lang="en-US" sz="5000" dirty="0" err="1">
                <a:solidFill>
                  <a:srgbClr val="7030A0"/>
                </a:solidFill>
                <a:latin typeface="Times New Roman" panose="02020603050405020304" pitchFamily="18" charset="0"/>
                <a:cs typeface="Times New Roman" panose="02020603050405020304" pitchFamily="18" charset="0"/>
              </a:rPr>
              <a:t>jrr</a:t>
            </a:r>
            <a:r>
              <a:rPr lang="en-US" sz="5000" dirty="0">
                <a:solidFill>
                  <a:srgbClr val="002060"/>
                </a:solidFill>
                <a:latin typeface="Times New Roman" panose="02020603050405020304" pitchFamily="18" charset="0"/>
                <a:cs typeface="Times New Roman" panose="02020603050405020304" pitchFamily="18" charset="0"/>
              </a:rPr>
              <a:t>)  See any difference?</a:t>
            </a:r>
          </a:p>
          <a:p>
            <a:pPr lvl="1"/>
            <a:r>
              <a:rPr lang="en-US" sz="5000" dirty="0">
                <a:solidFill>
                  <a:srgbClr val="002060"/>
                </a:solidFill>
                <a:latin typeface="Times New Roman" panose="02020603050405020304" pitchFamily="18" charset="0"/>
                <a:cs typeface="Times New Roman" panose="02020603050405020304" pitchFamily="18" charset="0"/>
              </a:rPr>
              <a:t>God commanded Moses to SPEAK to the rock. Instead, he spoke and struck the rock twice. Any difference here?</a:t>
            </a:r>
          </a:p>
        </p:txBody>
      </p:sp>
    </p:spTree>
    <p:extLst>
      <p:ext uri="{BB962C8B-B14F-4D97-AF65-F5344CB8AC3E}">
        <p14:creationId xmlns:p14="http://schemas.microsoft.com/office/powerpoint/2010/main" val="17752921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Ponder THIS!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indent="0">
              <a:buNone/>
            </a:pPr>
            <a:r>
              <a:rPr lang="en-US" sz="2900" dirty="0">
                <a:latin typeface="Times New Roman" panose="02020603050405020304" pitchFamily="18" charset="0"/>
                <a:cs typeface="Times New Roman" panose="02020603050405020304" pitchFamily="18" charset="0"/>
              </a:rPr>
              <a:t>As serious as not following – to the very letter – God’s instructions were just as serious is the underlying attitude we see in </a:t>
            </a:r>
            <a:r>
              <a:rPr lang="en-US" sz="2900" b="1" dirty="0">
                <a:solidFill>
                  <a:srgbClr val="C00000"/>
                </a:solidFill>
                <a:latin typeface="Times New Roman" panose="02020603050405020304" pitchFamily="18" charset="0"/>
                <a:cs typeface="Times New Roman" panose="02020603050405020304" pitchFamily="18" charset="0"/>
              </a:rPr>
              <a:t>verse 10</a:t>
            </a:r>
            <a:r>
              <a:rPr lang="en-US" sz="2900" dirty="0">
                <a:latin typeface="Times New Roman" panose="02020603050405020304" pitchFamily="18" charset="0"/>
                <a:cs typeface="Times New Roman" panose="02020603050405020304" pitchFamily="18" charset="0"/>
              </a:rPr>
              <a:t> where Moses says, “</a:t>
            </a:r>
            <a:r>
              <a:rPr lang="en-US" sz="2900" dirty="0">
                <a:solidFill>
                  <a:srgbClr val="C00000"/>
                </a:solidFill>
                <a:latin typeface="Times New Roman" panose="02020603050405020304" pitchFamily="18" charset="0"/>
                <a:cs typeface="Times New Roman" panose="02020603050405020304" pitchFamily="18" charset="0"/>
              </a:rPr>
              <a:t>Listen now, </a:t>
            </a:r>
            <a:r>
              <a:rPr lang="en-US" sz="2900" u="sng" dirty="0">
                <a:solidFill>
                  <a:srgbClr val="C00000"/>
                </a:solidFill>
                <a:latin typeface="Times New Roman" panose="02020603050405020304" pitchFamily="18" charset="0"/>
                <a:cs typeface="Times New Roman" panose="02020603050405020304" pitchFamily="18" charset="0"/>
              </a:rPr>
              <a:t>you rebels</a:t>
            </a:r>
            <a:r>
              <a:rPr lang="en-US" sz="2900" dirty="0">
                <a:solidFill>
                  <a:srgbClr val="C00000"/>
                </a:solidFill>
                <a:latin typeface="Times New Roman" panose="02020603050405020304" pitchFamily="18" charset="0"/>
                <a:cs typeface="Times New Roman" panose="02020603050405020304" pitchFamily="18" charset="0"/>
              </a:rPr>
              <a:t>; shall </a:t>
            </a:r>
            <a:r>
              <a:rPr lang="en-US" sz="2900" u="sng" dirty="0">
                <a:solidFill>
                  <a:srgbClr val="C00000"/>
                </a:solidFill>
                <a:latin typeface="Times New Roman" panose="02020603050405020304" pitchFamily="18" charset="0"/>
                <a:cs typeface="Times New Roman" panose="02020603050405020304" pitchFamily="18" charset="0"/>
              </a:rPr>
              <a:t>we</a:t>
            </a:r>
            <a:r>
              <a:rPr lang="en-US" sz="2900" dirty="0">
                <a:solidFill>
                  <a:srgbClr val="C00000"/>
                </a:solidFill>
                <a:latin typeface="Times New Roman" panose="02020603050405020304" pitchFamily="18" charset="0"/>
                <a:cs typeface="Times New Roman" panose="02020603050405020304" pitchFamily="18" charset="0"/>
              </a:rPr>
              <a:t> bring forth water for you out of this rock?</a:t>
            </a:r>
            <a:r>
              <a:rPr lang="en-US" sz="2900" dirty="0">
                <a:latin typeface="Times New Roman" panose="02020603050405020304" pitchFamily="18" charset="0"/>
                <a:cs typeface="Times New Roman" panose="02020603050405020304" pitchFamily="18" charset="0"/>
              </a:rPr>
              <a:t>”</a:t>
            </a:r>
          </a:p>
          <a:p>
            <a:pPr marL="0" indent="0">
              <a:buNone/>
            </a:pPr>
            <a:r>
              <a:rPr lang="en-US" sz="2900" dirty="0">
                <a:latin typeface="Times New Roman" panose="02020603050405020304" pitchFamily="18" charset="0"/>
                <a:cs typeface="Times New Roman" panose="02020603050405020304" pitchFamily="18" charset="0"/>
              </a:rPr>
              <a:t>There is a certain assurance and confidence that comes with being a Christian and then again as we mature and grow in God’s word – </a:t>
            </a:r>
            <a:r>
              <a:rPr lang="en-US" sz="2900" b="1" dirty="0">
                <a:solidFill>
                  <a:srgbClr val="C00000"/>
                </a:solidFill>
                <a:latin typeface="Times New Roman" panose="02020603050405020304" pitchFamily="18" charset="0"/>
                <a:cs typeface="Times New Roman" panose="02020603050405020304" pitchFamily="18" charset="0"/>
              </a:rPr>
              <a:t>I John 5:13</a:t>
            </a:r>
            <a:r>
              <a:rPr lang="en-US" sz="2900" dirty="0">
                <a:latin typeface="Times New Roman" panose="02020603050405020304" pitchFamily="18" charset="0"/>
                <a:cs typeface="Times New Roman" panose="02020603050405020304" pitchFamily="18" charset="0"/>
              </a:rPr>
              <a:t>.</a:t>
            </a:r>
          </a:p>
          <a:p>
            <a:pPr marL="0" indent="0">
              <a:buNone/>
            </a:pPr>
            <a:r>
              <a:rPr lang="en-US" sz="2900" dirty="0">
                <a:latin typeface="Times New Roman" panose="02020603050405020304" pitchFamily="18" charset="0"/>
                <a:cs typeface="Times New Roman" panose="02020603050405020304" pitchFamily="18" charset="0"/>
              </a:rPr>
              <a:t>However, we may never take it upon ourselves to forget that everything we are and everything we have – including knowledge, wisdom, patience, faith, and love – comes from God not from ourselves: if it were not for God and His blessings, we would have none of those things.</a:t>
            </a:r>
          </a:p>
          <a:p>
            <a:pPr marL="0" indent="0">
              <a:buNone/>
            </a:pPr>
            <a:r>
              <a:rPr lang="en-US" sz="2900" dirty="0">
                <a:latin typeface="Times New Roman" panose="02020603050405020304" pitchFamily="18" charset="0"/>
                <a:cs typeface="Times New Roman" panose="02020603050405020304" pitchFamily="18" charset="0"/>
              </a:rPr>
              <a:t>When we do, we become arrogant and fail, just as Moses and Aaron did to believe in God and to “treat Me as holy” in the eyes of our brothers and sisters as well as the world and as a result we jeopardize our ability to enter our promised land.</a:t>
            </a:r>
          </a:p>
        </p:txBody>
      </p:sp>
    </p:spTree>
    <p:extLst>
      <p:ext uri="{BB962C8B-B14F-4D97-AF65-F5344CB8AC3E}">
        <p14:creationId xmlns:p14="http://schemas.microsoft.com/office/powerpoint/2010/main" val="162978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Thyatira – History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183907" y="98853"/>
            <a:ext cx="10962785" cy="6685005"/>
          </a:xfrm>
        </p:spPr>
        <p:txBody>
          <a:bodyPr anchor="ct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Despite not being recorded as being a “religious” city Thyatira had multiple temples and multiple gods which were worshipped.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dirty="0">
                <a:solidFill>
                  <a:prstClr val="black"/>
                </a:solidFill>
                <a:latin typeface="Times New Roman" panose="02020603050405020304" pitchFamily="18" charset="0"/>
                <a:cs typeface="Times New Roman" panose="02020603050405020304" pitchFamily="18" charset="0"/>
              </a:rPr>
              <a:t>Each guild had its own god.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Emperor worship was not prominent if it was present at all.  HOWEVER,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t>
            </a:r>
            <a:r>
              <a:rPr lang="en-US" sz="3600" dirty="0">
                <a:solidFill>
                  <a:prstClr val="black"/>
                </a:solidFill>
                <a:latin typeface="Times New Roman" panose="02020603050405020304" pitchFamily="18" charset="0"/>
                <a:cs typeface="Times New Roman" panose="02020603050405020304" pitchFamily="18" charset="0"/>
              </a:rPr>
              <a:t>e hero of the city, </a:t>
            </a:r>
            <a:r>
              <a:rPr lang="en-US" sz="3600" dirty="0" err="1">
                <a:solidFill>
                  <a:prstClr val="black"/>
                </a:solidFill>
                <a:latin typeface="Times New Roman" panose="02020603050405020304" pitchFamily="18" charset="0"/>
                <a:cs typeface="Times New Roman" panose="02020603050405020304" pitchFamily="18" charset="0"/>
              </a:rPr>
              <a:t>Tyrimnos</a:t>
            </a:r>
            <a:r>
              <a:rPr lang="en-US" sz="3600" dirty="0">
                <a:solidFill>
                  <a:prstClr val="black"/>
                </a:solidFill>
                <a:latin typeface="Times New Roman" panose="02020603050405020304" pitchFamily="18" charset="0"/>
                <a:cs typeface="Times New Roman" panose="02020603050405020304" pitchFamily="18" charset="0"/>
              </a:rPr>
              <a:t> is closely related to the protector of the city.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dirty="0" err="1">
                <a:solidFill>
                  <a:prstClr val="black"/>
                </a:solidFill>
                <a:latin typeface="Times New Roman" panose="02020603050405020304" pitchFamily="18" charset="0"/>
                <a:cs typeface="Times New Roman" panose="02020603050405020304" pitchFamily="18" charset="0"/>
              </a:rPr>
              <a:t>Tyrimnos</a:t>
            </a:r>
            <a:r>
              <a:rPr lang="en-US" sz="3600" dirty="0">
                <a:solidFill>
                  <a:prstClr val="black"/>
                </a:solidFill>
                <a:latin typeface="Times New Roman" panose="02020603050405020304" pitchFamily="18" charset="0"/>
                <a:cs typeface="Times New Roman" panose="02020603050405020304" pitchFamily="18" charset="0"/>
              </a:rPr>
              <a:t> is also frequently pictured with the </a:t>
            </a:r>
            <a:r>
              <a:rPr lang="en-US" sz="3600" dirty="0" err="1">
                <a:solidFill>
                  <a:prstClr val="black"/>
                </a:solidFill>
                <a:latin typeface="Times New Roman" panose="02020603050405020304" pitchFamily="18" charset="0"/>
                <a:cs typeface="Times New Roman" panose="02020603050405020304" pitchFamily="18" charset="0"/>
              </a:rPr>
              <a:t>emporer</a:t>
            </a:r>
            <a:r>
              <a:rPr lang="en-US" sz="3600" dirty="0">
                <a:solidFill>
                  <a:prstClr val="black"/>
                </a:solidFill>
                <a:latin typeface="Times New Roman" panose="02020603050405020304" pitchFamily="18" charset="0"/>
                <a:cs typeface="Times New Roman" panose="02020603050405020304" pitchFamily="18" charset="0"/>
              </a:rPr>
              <a:t> who was considered a son of the gods.</a:t>
            </a:r>
          </a:p>
        </p:txBody>
      </p:sp>
    </p:spTree>
    <p:extLst>
      <p:ext uri="{BB962C8B-B14F-4D97-AF65-F5344CB8AC3E}">
        <p14:creationId xmlns:p14="http://schemas.microsoft.com/office/powerpoint/2010/main" val="18653823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sz="4400" b="1" dirty="0">
                <a:solidFill>
                  <a:srgbClr val="C00000"/>
                </a:solidFill>
                <a:latin typeface="Times New Roman" panose="02020603050405020304" pitchFamily="18" charset="0"/>
                <a:cs typeface="Times New Roman" panose="02020603050405020304" pitchFamily="18" charset="0"/>
              </a:rPr>
              <a:t>Numbers 15:27-31</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solidFill>
                  <a:srgbClr val="C00000"/>
                </a:solidFill>
                <a:latin typeface="Times New Roman" panose="02020603050405020304" pitchFamily="18" charset="0"/>
                <a:cs typeface="Times New Roman" panose="02020603050405020304" pitchFamily="18" charset="0"/>
              </a:rPr>
              <a:t>Also if one person sins unintentionally, then he shall offer a one year old female goat for a sin offering.  And the priest shall make atonement before the LORD for the person who goes astray when he sins unintentionally, making atonement for him that he may be forgiven.</a:t>
            </a:r>
          </a:p>
          <a:p>
            <a:pPr marL="0" indent="0">
              <a:buNone/>
            </a:pPr>
            <a:r>
              <a:rPr lang="en-US" sz="5400" dirty="0">
                <a:solidFill>
                  <a:srgbClr val="C00000"/>
                </a:solidFill>
                <a:latin typeface="Times New Roman" panose="02020603050405020304" pitchFamily="18" charset="0"/>
                <a:cs typeface="Times New Roman" panose="02020603050405020304" pitchFamily="18" charset="0"/>
              </a:rPr>
              <a:t>You shall have one law for him who does anything unintentionally, for him who is native among the sons of Israel and for the alien who sojourns among them.</a:t>
            </a:r>
          </a:p>
          <a:p>
            <a:pPr marL="0" indent="0">
              <a:buNone/>
            </a:pPr>
            <a:r>
              <a:rPr lang="en-US" sz="5400" dirty="0">
                <a:solidFill>
                  <a:srgbClr val="C00000"/>
                </a:solidFill>
                <a:latin typeface="Times New Roman" panose="02020603050405020304" pitchFamily="18" charset="0"/>
                <a:cs typeface="Times New Roman" panose="02020603050405020304" pitchFamily="18" charset="0"/>
              </a:rPr>
              <a:t>But the person who does anything defiantly, whether he is native or an alien, that one is blaspheming the LORD; and that person shall be cut off from among his people.  Because he has despised the word of the LORD and has broken His commandment, that person shall be completely cut off; his guilt shall be on him.</a:t>
            </a:r>
          </a:p>
        </p:txBody>
      </p:sp>
    </p:spTree>
    <p:extLst>
      <p:ext uri="{BB962C8B-B14F-4D97-AF65-F5344CB8AC3E}">
        <p14:creationId xmlns:p14="http://schemas.microsoft.com/office/powerpoint/2010/main" val="32569925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In the New Testament</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b="1" dirty="0">
                <a:solidFill>
                  <a:srgbClr val="C00000"/>
                </a:solidFill>
                <a:latin typeface="Times New Roman" panose="02020603050405020304" pitchFamily="18" charset="0"/>
                <a:cs typeface="Times New Roman" panose="02020603050405020304" pitchFamily="18" charset="0"/>
              </a:rPr>
              <a:t>Mark 3:28-30</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Truly I say to you, all sins shall be forgiven the sons of men, and whatever blasphemies they utter; but whoever blasphemes against the Holy Spirit never has forgiveness, but is guilty of an eternal sin – because they were saying, “He has an unclean spirit.”</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1 John 5:16-17</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If anyone sees his brother committing a sin not leading to death, he shall ask and God will for him give life to those who commit sin not leading to death. There is a sin leading to death; I do not say that he should make request for this. All unrighteousness is sin, and there is a sin not leading to death.</a:t>
            </a:r>
          </a:p>
        </p:txBody>
      </p:sp>
    </p:spTree>
    <p:extLst>
      <p:ext uri="{BB962C8B-B14F-4D97-AF65-F5344CB8AC3E}">
        <p14:creationId xmlns:p14="http://schemas.microsoft.com/office/powerpoint/2010/main" val="5391564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CBCD1-65B0-C43C-EB71-0889F1187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A9696-E24B-C851-4E9E-8A50DD65A61A}"/>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Why Not Repent?</a:t>
            </a:r>
          </a:p>
        </p:txBody>
      </p:sp>
      <p:sp>
        <p:nvSpPr>
          <p:cNvPr id="3" name="Content Placeholder 2">
            <a:extLst>
              <a:ext uri="{FF2B5EF4-FFF2-40B4-BE49-F238E27FC236}">
                <a16:creationId xmlns:a16="http://schemas.microsoft.com/office/drawing/2014/main" id="{E9416570-1601-27E0-29AD-0EBB4D9736C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This points back to </a:t>
            </a:r>
            <a:r>
              <a:rPr lang="en-US" sz="5400" b="1" dirty="0">
                <a:solidFill>
                  <a:srgbClr val="C00000"/>
                </a:solidFill>
                <a:latin typeface="Times New Roman" panose="02020603050405020304" pitchFamily="18" charset="0"/>
                <a:cs typeface="Times New Roman" panose="02020603050405020304" pitchFamily="18" charset="0"/>
              </a:rPr>
              <a:t>Numbers 15:27 to 31</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Mark 3:28 to 30</a:t>
            </a:r>
            <a:r>
              <a:rPr lang="en-US" sz="5400" dirty="0">
                <a:latin typeface="Times New Roman" panose="02020603050405020304" pitchFamily="18" charset="0"/>
                <a:cs typeface="Times New Roman" panose="02020603050405020304" pitchFamily="18" charset="0"/>
              </a:rPr>
              <a:t>, and </a:t>
            </a:r>
            <a:r>
              <a:rPr lang="en-US" sz="5400" b="1" dirty="0">
                <a:solidFill>
                  <a:srgbClr val="C00000"/>
                </a:solidFill>
                <a:latin typeface="Times New Roman" panose="02020603050405020304" pitchFamily="18" charset="0"/>
                <a:cs typeface="Times New Roman" panose="02020603050405020304" pitchFamily="18" charset="0"/>
              </a:rPr>
              <a:t>I John 5:16 &amp; 17</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When I consider what was going on at Thyatira with Jezebel I see an accumulation of error.</a:t>
            </a:r>
          </a:p>
          <a:p>
            <a:pPr lvl="1"/>
            <a:r>
              <a:rPr lang="en-US" sz="5000" dirty="0">
                <a:latin typeface="Times New Roman" panose="02020603050405020304" pitchFamily="18" charset="0"/>
                <a:cs typeface="Times New Roman" panose="02020603050405020304" pitchFamily="18" charset="0"/>
              </a:rPr>
              <a:t>reliance on someone or something other than God – in this case herself and her teaching;</a:t>
            </a:r>
          </a:p>
          <a:p>
            <a:pPr lvl="1"/>
            <a:r>
              <a:rPr lang="en-US" sz="5000" dirty="0">
                <a:latin typeface="Times New Roman" panose="02020603050405020304" pitchFamily="18" charset="0"/>
                <a:cs typeface="Times New Roman" panose="02020603050405020304" pitchFamily="18" charset="0"/>
              </a:rPr>
              <a:t>false doctrine;</a:t>
            </a:r>
          </a:p>
          <a:p>
            <a:pPr lvl="1"/>
            <a:r>
              <a:rPr lang="en-US" sz="5000" dirty="0">
                <a:latin typeface="Times New Roman" panose="02020603050405020304" pitchFamily="18" charset="0"/>
                <a:cs typeface="Times New Roman" panose="02020603050405020304" pitchFamily="18" charset="0"/>
              </a:rPr>
              <a:t>not to think more highly oneself than one ought to think – </a:t>
            </a:r>
            <a:r>
              <a:rPr lang="en-US" sz="5000" b="1" dirty="0">
                <a:solidFill>
                  <a:srgbClr val="C00000"/>
                </a:solidFill>
                <a:latin typeface="Times New Roman" panose="02020603050405020304" pitchFamily="18" charset="0"/>
                <a:cs typeface="Times New Roman" panose="02020603050405020304" pitchFamily="18" charset="0"/>
              </a:rPr>
              <a:t>Romans 12:3</a:t>
            </a:r>
            <a:r>
              <a:rPr lang="en-US" sz="50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Jezebel did not repent because she felt no need to repent because she no longer relied on God, she believed her own false teaching, she saw herself as special – having a special knowledge that provided her with an “edge” and as such she was blaspheming God.</a:t>
            </a:r>
          </a:p>
        </p:txBody>
      </p:sp>
    </p:spTree>
    <p:extLst>
      <p:ext uri="{BB962C8B-B14F-4D97-AF65-F5344CB8AC3E}">
        <p14:creationId xmlns:p14="http://schemas.microsoft.com/office/powerpoint/2010/main" val="22323520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Promised Punishment</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Behold, I will cast her upon a bed </a:t>
            </a:r>
            <a:r>
              <a:rPr lang="en-US" sz="5400" i="1" dirty="0">
                <a:solidFill>
                  <a:srgbClr val="C00000"/>
                </a:solidFill>
                <a:latin typeface="Times New Roman" panose="02020603050405020304" pitchFamily="18" charset="0"/>
                <a:cs typeface="Times New Roman" panose="02020603050405020304" pitchFamily="18" charset="0"/>
              </a:rPr>
              <a:t>of sickness …</a:t>
            </a:r>
            <a:r>
              <a:rPr lang="en-US" sz="5400" i="1"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While the words “of sickness” are not literally in the original, the word used for “bed” here indicates a bed one occupies when one is sick. i.e. a sickbed.</a:t>
            </a:r>
          </a:p>
          <a:p>
            <a:pPr marL="0" indent="0">
              <a:buNone/>
            </a:pPr>
            <a:r>
              <a:rPr lang="en-US" sz="5400" dirty="0">
                <a:latin typeface="Times New Roman" panose="02020603050405020304" pitchFamily="18" charset="0"/>
                <a:cs typeface="Times New Roman" panose="02020603050405020304" pitchFamily="18" charset="0"/>
              </a:rPr>
              <a:t>Notice, the time for repentance is past: time has run out and sentence has been pronounced.</a:t>
            </a:r>
          </a:p>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Behold</a:t>
            </a:r>
            <a:r>
              <a:rPr lang="en-US" sz="5400" dirty="0">
                <a:latin typeface="Times New Roman" panose="02020603050405020304" pitchFamily="18" charset="0"/>
                <a:cs typeface="Times New Roman" panose="02020603050405020304" pitchFamily="18" charset="0"/>
              </a:rPr>
              <a:t>” here. as it was in </a:t>
            </a:r>
            <a:r>
              <a:rPr lang="en-US" sz="5400" b="1" dirty="0">
                <a:solidFill>
                  <a:srgbClr val="C00000"/>
                </a:solidFill>
                <a:latin typeface="Times New Roman" panose="02020603050405020304" pitchFamily="18" charset="0"/>
                <a:cs typeface="Times New Roman" panose="02020603050405020304" pitchFamily="18" charset="0"/>
              </a:rPr>
              <a:t>Revelation 1:7</a:t>
            </a:r>
            <a:r>
              <a:rPr lang="en-US" sz="5400" dirty="0">
                <a:latin typeface="Times New Roman" panose="02020603050405020304" pitchFamily="18" charset="0"/>
                <a:cs typeface="Times New Roman" panose="02020603050405020304" pitchFamily="18" charset="0"/>
              </a:rPr>
              <a:t> is not just calling attention to what is being said, it is a threat: more than that it is a promise, a fact even though it has not yet been carried out in actuality.</a:t>
            </a:r>
          </a:p>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I will cast</a:t>
            </a:r>
            <a:r>
              <a:rPr lang="en-US" sz="5400" dirty="0">
                <a:latin typeface="Times New Roman" panose="02020603050405020304" pitchFamily="18" charset="0"/>
                <a:cs typeface="Times New Roman" panose="02020603050405020304" pitchFamily="18" charset="0"/>
              </a:rPr>
              <a:t>” is emphatic and forceful.  It is written in the futurist present tense stressing the imminence and certainty of the act (Mounce).</a:t>
            </a:r>
          </a:p>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Cast</a:t>
            </a:r>
            <a:r>
              <a:rPr lang="en-US" sz="5400" dirty="0">
                <a:latin typeface="Times New Roman" panose="02020603050405020304" pitchFamily="18" charset="0"/>
                <a:cs typeface="Times New Roman" panose="02020603050405020304" pitchFamily="18" charset="0"/>
              </a:rPr>
              <a:t>” means to “</a:t>
            </a:r>
            <a:r>
              <a:rPr lang="en-US" sz="5400" dirty="0">
                <a:solidFill>
                  <a:srgbClr val="002060"/>
                </a:solidFill>
                <a:latin typeface="Times New Roman" panose="02020603050405020304" pitchFamily="18" charset="0"/>
                <a:cs typeface="Times New Roman" panose="02020603050405020304" pitchFamily="18" charset="0"/>
              </a:rPr>
              <a:t>lay low in a bed of sickness without violence as in</a:t>
            </a:r>
            <a:r>
              <a:rPr lang="en-US" sz="5400" dirty="0">
                <a:solidFill>
                  <a:srgbClr val="C00000"/>
                </a:solidFill>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Matthew 8:6</a:t>
            </a:r>
            <a:r>
              <a:rPr lang="en-US" sz="5400" dirty="0">
                <a:solidFill>
                  <a:srgbClr val="C00000"/>
                </a:solidFill>
                <a:latin typeface="Times New Roman" panose="02020603050405020304" pitchFamily="18" charset="0"/>
                <a:cs typeface="Times New Roman" panose="02020603050405020304" pitchFamily="18" charset="0"/>
              </a:rPr>
              <a: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Ratton</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97767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Accomplices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those who commit adultery with her into great tribulation</a:t>
            </a:r>
            <a:r>
              <a:rPr lang="en-US" sz="5400" dirty="0">
                <a:latin typeface="Times New Roman" panose="02020603050405020304" pitchFamily="18" charset="0"/>
                <a:cs typeface="Times New Roman" panose="02020603050405020304" pitchFamily="18" charset="0"/>
              </a:rPr>
              <a:t> …”</a:t>
            </a:r>
          </a:p>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those</a:t>
            </a:r>
            <a:r>
              <a:rPr lang="en-US" sz="5400" dirty="0">
                <a:latin typeface="Times New Roman" panose="02020603050405020304" pitchFamily="18" charset="0"/>
                <a:cs typeface="Times New Roman" panose="02020603050405020304" pitchFamily="18" charset="0"/>
              </a:rPr>
              <a:t>” shows Jezebel had some influence over other people in the church at Thyatira because they were acting “</a:t>
            </a:r>
            <a:r>
              <a:rPr lang="en-US" sz="5400" dirty="0">
                <a:solidFill>
                  <a:srgbClr val="C00000"/>
                </a:solidFill>
                <a:latin typeface="Times New Roman" panose="02020603050405020304" pitchFamily="18" charset="0"/>
                <a:cs typeface="Times New Roman" panose="02020603050405020304" pitchFamily="18" charset="0"/>
              </a:rPr>
              <a:t>with her</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Consider what is happening here: “</a:t>
            </a:r>
            <a:r>
              <a:rPr lang="en-US" sz="5400" dirty="0">
                <a:solidFill>
                  <a:srgbClr val="002060"/>
                </a:solidFill>
                <a:latin typeface="Times New Roman" panose="02020603050405020304" pitchFamily="18" charset="0"/>
                <a:cs typeface="Times New Roman" panose="02020603050405020304" pitchFamily="18" charset="0"/>
              </a:rPr>
              <a:t>the false teaching of Jezebel is being practiced while divine judgement is about to descend”</a:t>
            </a:r>
            <a:r>
              <a:rPr lang="en-US" sz="5400" dirty="0">
                <a:latin typeface="Times New Roman" panose="02020603050405020304" pitchFamily="18" charset="0"/>
                <a:cs typeface="Times New Roman" panose="02020603050405020304" pitchFamily="18" charset="0"/>
              </a:rPr>
              <a:t> (Smalley).</a:t>
            </a:r>
          </a:p>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great tribulation</a:t>
            </a:r>
            <a:r>
              <a:rPr lang="en-US" sz="5400" dirty="0">
                <a:latin typeface="Times New Roman" panose="02020603050405020304" pitchFamily="18" charset="0"/>
                <a:cs typeface="Times New Roman" panose="02020603050405020304" pitchFamily="18" charset="0"/>
              </a:rPr>
              <a:t>” here is a better translation than “great pain” and balances the “</a:t>
            </a:r>
            <a:r>
              <a:rPr lang="en-US" sz="5400" dirty="0">
                <a:solidFill>
                  <a:srgbClr val="C00000"/>
                </a:solidFill>
                <a:latin typeface="Times New Roman" panose="02020603050405020304" pitchFamily="18" charset="0"/>
                <a:cs typeface="Times New Roman" panose="02020603050405020304" pitchFamily="18" charset="0"/>
              </a:rPr>
              <a:t>sickness</a:t>
            </a:r>
            <a:r>
              <a:rPr lang="en-US" sz="5400" dirty="0">
                <a:latin typeface="Times New Roman" panose="02020603050405020304" pitchFamily="18" charset="0"/>
                <a:cs typeface="Times New Roman" panose="02020603050405020304" pitchFamily="18" charset="0"/>
              </a:rPr>
              <a:t>” which will afflict Jezebel because those who follow here will suffer consequences as she will “</a:t>
            </a:r>
            <a:r>
              <a:rPr lang="en-US" sz="5400" dirty="0">
                <a:solidFill>
                  <a:srgbClr val="C00000"/>
                </a:solidFill>
                <a:latin typeface="Times New Roman" panose="02020603050405020304" pitchFamily="18" charset="0"/>
                <a:cs typeface="Times New Roman" panose="02020603050405020304" pitchFamily="18" charset="0"/>
              </a:rPr>
              <a:t>unless they repent</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307753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Sin is Personal</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indent="0">
              <a:buNone/>
            </a:pPr>
            <a:r>
              <a:rPr lang="en-US" sz="3100" dirty="0">
                <a:latin typeface="Times New Roman" panose="02020603050405020304" pitchFamily="18" charset="0"/>
                <a:cs typeface="Times New Roman" panose="02020603050405020304" pitchFamily="18" charset="0"/>
              </a:rPr>
              <a:t>Those who follow false doctrine here are held just as responsible as the one proclaiming and teaching the false doctrine – individual responsibility has always been a part of God’s providence.</a:t>
            </a:r>
          </a:p>
          <a:p>
            <a:pPr marL="0" indent="0">
              <a:buNone/>
            </a:pPr>
            <a:r>
              <a:rPr lang="en-US" sz="3100" dirty="0">
                <a:latin typeface="Times New Roman" panose="02020603050405020304" pitchFamily="18" charset="0"/>
                <a:cs typeface="Times New Roman" panose="02020603050405020304" pitchFamily="18" charset="0"/>
              </a:rPr>
              <a:t>Go back to Adam and Eve in </a:t>
            </a:r>
            <a:r>
              <a:rPr lang="en-US" sz="3100" b="1" dirty="0">
                <a:solidFill>
                  <a:srgbClr val="C00000"/>
                </a:solidFill>
                <a:latin typeface="Times New Roman" panose="02020603050405020304" pitchFamily="18" charset="0"/>
                <a:cs typeface="Times New Roman" panose="02020603050405020304" pitchFamily="18" charset="0"/>
              </a:rPr>
              <a:t>Genesis 3:1 to 24</a:t>
            </a:r>
            <a:r>
              <a:rPr lang="en-US" sz="3100" dirty="0">
                <a:latin typeface="Times New Roman" panose="02020603050405020304" pitchFamily="18" charset="0"/>
                <a:cs typeface="Times New Roman" panose="02020603050405020304" pitchFamily="18" charset="0"/>
              </a:rPr>
              <a:t>:</a:t>
            </a:r>
          </a:p>
          <a:p>
            <a:r>
              <a:rPr lang="en-US" sz="3100" dirty="0">
                <a:latin typeface="Times New Roman" panose="02020603050405020304" pitchFamily="18" charset="0"/>
                <a:cs typeface="Times New Roman" panose="02020603050405020304" pitchFamily="18" charset="0"/>
              </a:rPr>
              <a:t>the serpent tempted Eve with forbidden fruit;</a:t>
            </a:r>
          </a:p>
          <a:p>
            <a:r>
              <a:rPr lang="en-US" sz="3100" dirty="0">
                <a:latin typeface="Times New Roman" panose="02020603050405020304" pitchFamily="18" charset="0"/>
                <a:cs typeface="Times New Roman" panose="02020603050405020304" pitchFamily="18" charset="0"/>
              </a:rPr>
              <a:t>Eve ate the forbidden fruit;</a:t>
            </a:r>
          </a:p>
          <a:p>
            <a:r>
              <a:rPr lang="en-US" sz="3100" dirty="0">
                <a:latin typeface="Times New Roman" panose="02020603050405020304" pitchFamily="18" charset="0"/>
                <a:cs typeface="Times New Roman" panose="02020603050405020304" pitchFamily="18" charset="0"/>
              </a:rPr>
              <a:t>Eve gave the forbidden fruit to Adam;</a:t>
            </a:r>
          </a:p>
          <a:p>
            <a:r>
              <a:rPr lang="en-US" sz="3100" dirty="0">
                <a:latin typeface="Times New Roman" panose="02020603050405020304" pitchFamily="18" charset="0"/>
                <a:cs typeface="Times New Roman" panose="02020603050405020304" pitchFamily="18" charset="0"/>
              </a:rPr>
              <a:t>Adam ate the forbidden fruit;</a:t>
            </a:r>
          </a:p>
          <a:p>
            <a:r>
              <a:rPr lang="en-US" sz="3100" dirty="0">
                <a:latin typeface="Times New Roman" panose="02020603050405020304" pitchFamily="18" charset="0"/>
                <a:cs typeface="Times New Roman" panose="02020603050405020304" pitchFamily="18" charset="0"/>
              </a:rPr>
              <a:t>Adam, when confronted by God, attempted to pass it off on the “false teacher,” Eve;</a:t>
            </a:r>
          </a:p>
          <a:p>
            <a:r>
              <a:rPr lang="en-US" sz="3100" dirty="0">
                <a:latin typeface="Times New Roman" panose="02020603050405020304" pitchFamily="18" charset="0"/>
                <a:cs typeface="Times New Roman" panose="02020603050405020304" pitchFamily="18" charset="0"/>
              </a:rPr>
              <a:t>Eve then attempted to pass the false teaching off on the serpent;</a:t>
            </a:r>
          </a:p>
          <a:p>
            <a:r>
              <a:rPr lang="en-US" sz="3100" dirty="0">
                <a:latin typeface="Times New Roman" panose="02020603050405020304" pitchFamily="18" charset="0"/>
                <a:cs typeface="Times New Roman" panose="02020603050405020304" pitchFamily="18" charset="0"/>
              </a:rPr>
              <a:t>God held ALL responsible;</a:t>
            </a:r>
          </a:p>
          <a:p>
            <a:r>
              <a:rPr lang="en-US" sz="3100" dirty="0">
                <a:latin typeface="Times New Roman" panose="02020603050405020304" pitchFamily="18" charset="0"/>
                <a:cs typeface="Times New Roman" panose="02020603050405020304" pitchFamily="18" charset="0"/>
              </a:rPr>
              <a:t>ALL were punished.</a:t>
            </a:r>
          </a:p>
        </p:txBody>
      </p:sp>
    </p:spTree>
    <p:extLst>
      <p:ext uri="{BB962C8B-B14F-4D97-AF65-F5344CB8AC3E}">
        <p14:creationId xmlns:p14="http://schemas.microsoft.com/office/powerpoint/2010/main" val="41958039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Condition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unless they repent of her deeds</a:t>
            </a:r>
            <a:r>
              <a:rPr lang="en-US" sz="5400" dirty="0">
                <a:latin typeface="Times New Roman" panose="02020603050405020304" pitchFamily="18" charset="0"/>
                <a:cs typeface="Times New Roman" panose="02020603050405020304" pitchFamily="18" charset="0"/>
              </a:rPr>
              <a:t> …”</a:t>
            </a:r>
          </a:p>
          <a:p>
            <a:pPr marL="0" indent="0">
              <a:buNone/>
            </a:pPr>
            <a:r>
              <a:rPr lang="en-US" sz="5400" dirty="0">
                <a:latin typeface="Times New Roman" panose="02020603050405020304" pitchFamily="18" charset="0"/>
                <a:cs typeface="Times New Roman" panose="02020603050405020304" pitchFamily="18" charset="0"/>
              </a:rPr>
              <a:t>They must “think again” (the literal meaning of the word repent used here – Mounce).</a:t>
            </a:r>
          </a:p>
          <a:p>
            <a:pPr marL="0" indent="0">
              <a:buNone/>
            </a:pPr>
            <a:r>
              <a:rPr lang="en-US" sz="5400" dirty="0">
                <a:latin typeface="Times New Roman" panose="02020603050405020304" pitchFamily="18" charset="0"/>
                <a:cs typeface="Times New Roman" panose="02020603050405020304" pitchFamily="18" charset="0"/>
              </a:rPr>
              <a:t>The idea here is that one must have done the act before “thinking again.”</a:t>
            </a:r>
          </a:p>
          <a:p>
            <a:pPr marL="0" indent="0">
              <a:buNone/>
            </a:pPr>
            <a:r>
              <a:rPr lang="en-US" sz="5400" dirty="0">
                <a:latin typeface="Times New Roman" panose="02020603050405020304" pitchFamily="18" charset="0"/>
                <a:cs typeface="Times New Roman" panose="02020603050405020304" pitchFamily="18" charset="0"/>
              </a:rPr>
              <a:t>However, as disciples of Jesus we MUST remember Jesus in </a:t>
            </a:r>
            <a:r>
              <a:rPr lang="en-US" sz="5400" b="1" dirty="0">
                <a:solidFill>
                  <a:srgbClr val="C00000"/>
                </a:solidFill>
                <a:latin typeface="Times New Roman" panose="02020603050405020304" pitchFamily="18" charset="0"/>
                <a:cs typeface="Times New Roman" panose="02020603050405020304" pitchFamily="18" charset="0"/>
              </a:rPr>
              <a:t>Matthew 5:21 to 26</a:t>
            </a:r>
            <a:r>
              <a:rPr lang="en-US" sz="5400" dirty="0">
                <a:latin typeface="Times New Roman" panose="02020603050405020304" pitchFamily="18" charset="0"/>
                <a:cs typeface="Times New Roman" panose="02020603050405020304" pitchFamily="18" charset="0"/>
              </a:rPr>
              <a:t> teaches one does not have to commit the actual, physical act to be guilty: the desire to commit the act is sufficient.</a:t>
            </a:r>
          </a:p>
        </p:txBody>
      </p:sp>
    </p:spTree>
    <p:extLst>
      <p:ext uri="{BB962C8B-B14F-4D97-AF65-F5344CB8AC3E}">
        <p14:creationId xmlns:p14="http://schemas.microsoft.com/office/powerpoint/2010/main" val="40526481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Change for the Better</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lnSpc>
                <a:spcPct val="120000"/>
              </a:lnSpc>
              <a:spcBef>
                <a:spcPts val="0"/>
              </a:spcBef>
              <a:spcAft>
                <a:spcPts val="600"/>
              </a:spcAft>
              <a:buNone/>
            </a:pPr>
            <a:r>
              <a:rPr lang="en-US" sz="5400" dirty="0">
                <a:latin typeface="Times New Roman" panose="02020603050405020304" pitchFamily="18" charset="0"/>
                <a:cs typeface="Times New Roman" panose="02020603050405020304" pitchFamily="18" charset="0"/>
              </a:rPr>
              <a:t>Once the act has been desired, committed, or done and one has reflected on their longing or their actions then one changes the mind concerning the thought or action already taken.</a:t>
            </a:r>
          </a:p>
          <a:p>
            <a:pPr marL="0" indent="0">
              <a:lnSpc>
                <a:spcPct val="120000"/>
              </a:lnSpc>
              <a:spcBef>
                <a:spcPts val="0"/>
              </a:spcBef>
              <a:spcAft>
                <a:spcPts val="1000"/>
              </a:spcAft>
              <a:buNone/>
            </a:pPr>
            <a:r>
              <a:rPr lang="en-US" sz="5400" dirty="0">
                <a:latin typeface="Times New Roman" panose="02020603050405020304" pitchFamily="18" charset="0"/>
                <a:cs typeface="Times New Roman" panose="02020603050405020304" pitchFamily="18" charset="0"/>
              </a:rPr>
              <a:t>“</a:t>
            </a:r>
            <a:r>
              <a:rPr lang="en-US" sz="5400" dirty="0">
                <a:solidFill>
                  <a:srgbClr val="002060"/>
                </a:solidFill>
                <a:latin typeface="Times New Roman" panose="02020603050405020304" pitchFamily="18" charset="0"/>
                <a:cs typeface="Times New Roman" panose="02020603050405020304" pitchFamily="18" charset="0"/>
              </a:rPr>
              <a:t>In the New Testament the change is always for the better</a:t>
            </a:r>
            <a:r>
              <a:rPr lang="en-US" sz="5400" dirty="0">
                <a:latin typeface="Times New Roman" panose="02020603050405020304" pitchFamily="18" charset="0"/>
                <a:cs typeface="Times New Roman" panose="02020603050405020304" pitchFamily="18" charset="0"/>
              </a:rPr>
              <a:t>,” (Vine).</a:t>
            </a:r>
          </a:p>
          <a:p>
            <a:pPr marL="0" indent="0">
              <a:lnSpc>
                <a:spcPct val="120000"/>
              </a:lnSpc>
              <a:spcBef>
                <a:spcPts val="0"/>
              </a:spcBef>
              <a:buNone/>
            </a:pPr>
            <a:r>
              <a:rPr lang="en-US" sz="5400" dirty="0">
                <a:latin typeface="Times New Roman" panose="02020603050405020304" pitchFamily="18" charset="0"/>
                <a:cs typeface="Times New Roman" panose="02020603050405020304" pitchFamily="18" charset="0"/>
              </a:rPr>
              <a:t>Once one has considered their thoughts or actions and determined to change, confession is mandatory – </a:t>
            </a:r>
            <a:r>
              <a:rPr lang="en-US" sz="5400" b="1" dirty="0">
                <a:solidFill>
                  <a:srgbClr val="C00000"/>
                </a:solidFill>
                <a:latin typeface="Times New Roman" panose="02020603050405020304" pitchFamily="18" charset="0"/>
                <a:cs typeface="Times New Roman" panose="02020603050405020304" pitchFamily="18" charset="0"/>
              </a:rPr>
              <a:t>James 5:16; I John 1:9</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89191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repent of her deeds</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her deeds</a:t>
            </a:r>
            <a:r>
              <a:rPr lang="en-US" sz="5400" dirty="0">
                <a:latin typeface="Times New Roman" panose="02020603050405020304" pitchFamily="18" charset="0"/>
                <a:cs typeface="Times New Roman" panose="02020603050405020304" pitchFamily="18" charset="0"/>
              </a:rPr>
              <a:t>” here can be misleading.</a:t>
            </a:r>
          </a:p>
          <a:p>
            <a:pPr marL="0" indent="0">
              <a:buNone/>
            </a:pPr>
            <a:r>
              <a:rPr lang="en-US" sz="5400" dirty="0">
                <a:latin typeface="Times New Roman" panose="02020603050405020304" pitchFamily="18" charset="0"/>
                <a:cs typeface="Times New Roman" panose="02020603050405020304" pitchFamily="18" charset="0"/>
              </a:rPr>
              <a:t>While there is some textual evidence for “their deeds,” “her deeds” seems to be the more reliable.</a:t>
            </a:r>
          </a:p>
          <a:p>
            <a:pPr marL="0" indent="0">
              <a:buNone/>
            </a:pPr>
            <a:r>
              <a:rPr lang="en-US" sz="5400" dirty="0">
                <a:latin typeface="Times New Roman" panose="02020603050405020304" pitchFamily="18" charset="0"/>
                <a:cs typeface="Times New Roman" panose="02020603050405020304" pitchFamily="18" charset="0"/>
              </a:rPr>
              <a:t>Her deeds involved the teaching of false doctrine and the acts of participation in those teachings: SHE was the one doing the teaching and she was actively participating in “</a:t>
            </a:r>
            <a:r>
              <a:rPr lang="en-US" sz="5400" dirty="0">
                <a:solidFill>
                  <a:srgbClr val="C00000"/>
                </a:solidFill>
                <a:latin typeface="Times New Roman" panose="02020603050405020304" pitchFamily="18" charset="0"/>
                <a:cs typeface="Times New Roman" panose="02020603050405020304" pitchFamily="18" charset="0"/>
              </a:rPr>
              <a:t>committing acts of immorality and eating things sacrificed to idols</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verse 20</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While those who were following her teaching did not seem to be passing that teaching along, they were tolerating it (</a:t>
            </a:r>
            <a:r>
              <a:rPr lang="en-US" sz="5400" b="1" dirty="0">
                <a:solidFill>
                  <a:srgbClr val="C00000"/>
                </a:solidFill>
                <a:latin typeface="Times New Roman" panose="02020603050405020304" pitchFamily="18" charset="0"/>
                <a:cs typeface="Times New Roman" panose="02020603050405020304" pitchFamily="18" charset="0"/>
              </a:rPr>
              <a:t>verse 20</a:t>
            </a:r>
            <a:r>
              <a:rPr lang="en-US" sz="5400" dirty="0">
                <a:latin typeface="Times New Roman" panose="02020603050405020304" pitchFamily="18" charset="0"/>
                <a:cs typeface="Times New Roman" panose="02020603050405020304" pitchFamily="18" charset="0"/>
              </a:rPr>
              <a:t>) and participating in the activities sanctioned by that false teaching, specifically “</a:t>
            </a:r>
            <a:r>
              <a:rPr lang="en-US" sz="5400" dirty="0">
                <a:solidFill>
                  <a:srgbClr val="C00000"/>
                </a:solidFill>
                <a:latin typeface="Times New Roman" panose="02020603050405020304" pitchFamily="18" charset="0"/>
                <a:cs typeface="Times New Roman" panose="02020603050405020304" pitchFamily="18" charset="0"/>
              </a:rPr>
              <a:t>those who commit adultery</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18077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normAutofit/>
          </a:bodyPr>
          <a:lstStyle/>
          <a:p>
            <a:pPr algn="ctr"/>
            <a:r>
              <a:rPr lang="en-US" dirty="0">
                <a:latin typeface="Times New Roman" panose="02020603050405020304" pitchFamily="18" charset="0"/>
                <a:cs typeface="Times New Roman" panose="02020603050405020304" pitchFamily="18" charset="0"/>
              </a:rPr>
              <a:t>False Example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They were not preaching or teaching the false doctrine, but they were allowing it to influence and guide their actions when it came to “</a:t>
            </a:r>
            <a:r>
              <a:rPr lang="en-US" sz="5400" dirty="0">
                <a:solidFill>
                  <a:srgbClr val="C00000"/>
                </a:solidFill>
                <a:latin typeface="Times New Roman" panose="02020603050405020304" pitchFamily="18" charset="0"/>
                <a:cs typeface="Times New Roman" panose="02020603050405020304" pitchFamily="18" charset="0"/>
              </a:rPr>
              <a:t>committing acts of immorality and eating things sacrificed to idols</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We might say, she was spreading a false doctrine AND she was setting the example by her actions.</a:t>
            </a:r>
          </a:p>
          <a:p>
            <a:pPr marL="0" indent="0">
              <a:buNone/>
            </a:pPr>
            <a:r>
              <a:rPr lang="en-US" sz="5400" dirty="0">
                <a:latin typeface="Times New Roman" panose="02020603050405020304" pitchFamily="18" charset="0"/>
                <a:cs typeface="Times New Roman" panose="02020603050405020304" pitchFamily="18" charset="0"/>
              </a:rPr>
              <a:t>Since the followers of Jezebel had already followed and participated in the actions of her false teaching they were now required to think again and change their thinking AND their actions which were a result of her teaching and her actions (deeds).</a:t>
            </a:r>
          </a:p>
        </p:txBody>
      </p:sp>
    </p:spTree>
    <p:extLst>
      <p:ext uri="{BB962C8B-B14F-4D97-AF65-F5344CB8AC3E}">
        <p14:creationId xmlns:p14="http://schemas.microsoft.com/office/powerpoint/2010/main" val="14378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Thyatira – Culture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dominate feature concerning the culture of Thyatira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wa</a:t>
            </a:r>
            <a:r>
              <a:rPr lang="en-US" sz="3400" dirty="0">
                <a:solidFill>
                  <a:prstClr val="black"/>
                </a:solidFill>
                <a:latin typeface="Times New Roman" panose="02020603050405020304" pitchFamily="18" charset="0"/>
                <a:cs typeface="Times New Roman" panose="02020603050405020304" pitchFamily="18" charset="0"/>
              </a:rPr>
              <a:t>s its trade guilds.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According to the ISBE </a:t>
            </a:r>
            <a:r>
              <a:rPr lang="en-US" sz="3400" dirty="0">
                <a:solidFill>
                  <a:prstClr val="black"/>
                </a:solidFill>
                <a:latin typeface="Times New Roman" panose="02020603050405020304" pitchFamily="18" charset="0"/>
                <a:cs typeface="Times New Roman" panose="02020603050405020304" pitchFamily="18" charset="0"/>
              </a:rPr>
              <a:t>the trade guilds of Thyatira “</a:t>
            </a:r>
            <a:r>
              <a:rPr lang="en-US" sz="3400" dirty="0">
                <a:solidFill>
                  <a:srgbClr val="002060"/>
                </a:solidFill>
                <a:latin typeface="Times New Roman" panose="02020603050405020304" pitchFamily="18" charset="0"/>
                <a:cs typeface="Times New Roman" panose="02020603050405020304" pitchFamily="18" charset="0"/>
              </a:rPr>
              <a:t>were probably more completely organized there than in any other ancient city.  Every artisan belonged to a guild, and every guild, which was an incorporated organization, possessed property in its own name, made contracts for great constructions and wielded a wide influence.</a:t>
            </a:r>
            <a:r>
              <a:rPr lang="en-US" sz="3400" dirty="0">
                <a:solidFill>
                  <a:prstClr val="black"/>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Among the many g</a:t>
            </a:r>
            <a:r>
              <a:rPr lang="en-US" sz="3400" dirty="0" err="1">
                <a:solidFill>
                  <a:prstClr val="black"/>
                </a:solidFill>
                <a:latin typeface="Times New Roman" panose="02020603050405020304" pitchFamily="18" charset="0"/>
                <a:cs typeface="Times New Roman" panose="02020603050405020304" pitchFamily="18" charset="0"/>
              </a:rPr>
              <a:t>uilds</a:t>
            </a:r>
            <a:r>
              <a:rPr lang="en-US" sz="3400" dirty="0">
                <a:solidFill>
                  <a:prstClr val="black"/>
                </a:solidFill>
                <a:latin typeface="Times New Roman" panose="02020603050405020304" pitchFamily="18" charset="0"/>
                <a:cs typeface="Times New Roman" panose="02020603050405020304" pitchFamily="18" charset="0"/>
              </a:rPr>
              <a:t> in Thyatira were copper and bronze smiths, dyers, woolworkers, linen-workers, makers of outer garments, leather-workers, tanners, potters, bakers, and slave-dealers.</a:t>
            </a:r>
            <a:endPar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446107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Flesh vs Spirit</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There were several factions or sects of Gnosticism.</a:t>
            </a:r>
          </a:p>
          <a:p>
            <a:pPr marL="0" indent="0">
              <a:buNone/>
            </a:pPr>
            <a:r>
              <a:rPr lang="en-US" sz="5400" dirty="0">
                <a:latin typeface="Times New Roman" panose="02020603050405020304" pitchFamily="18" charset="0"/>
                <a:cs typeface="Times New Roman" panose="02020603050405020304" pitchFamily="18" charset="0"/>
              </a:rPr>
              <a:t>One of those factions believed flesh and spirit were completely disconnected: what one did in the flesh had nothing to do with the spirit and vice versa.</a:t>
            </a:r>
          </a:p>
          <a:p>
            <a:pPr marL="0" indent="0">
              <a:buNone/>
            </a:pPr>
            <a:r>
              <a:rPr lang="en-US" sz="5400" dirty="0">
                <a:latin typeface="Times New Roman" panose="02020603050405020304" pitchFamily="18" charset="0"/>
                <a:cs typeface="Times New Roman" panose="02020603050405020304" pitchFamily="18" charset="0"/>
              </a:rPr>
              <a:t>So, one could commit adultery, fornication, get drunk, murder, or whatever without affecting one’s spiritual life.</a:t>
            </a:r>
          </a:p>
          <a:p>
            <a:pPr marL="0" indent="0">
              <a:buNone/>
            </a:pPr>
            <a:r>
              <a:rPr lang="en-US" sz="5400" dirty="0">
                <a:latin typeface="Times New Roman" panose="02020603050405020304" pitchFamily="18" charset="0"/>
                <a:cs typeface="Times New Roman" panose="02020603050405020304" pitchFamily="18" charset="0"/>
              </a:rPr>
              <a:t>In fact, this sect believed, by indulging in fleshly desires one was, basically, insulating their spirit from those fleshly, sinful, lusts, desires, and actions.</a:t>
            </a:r>
          </a:p>
        </p:txBody>
      </p:sp>
    </p:spTree>
    <p:extLst>
      <p:ext uri="{BB962C8B-B14F-4D97-AF65-F5344CB8AC3E}">
        <p14:creationId xmlns:p14="http://schemas.microsoft.com/office/powerpoint/2010/main" val="5725028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Progression to Sin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Again, go back to Adam and Eve: Adam did, in fact, sin as a result of Eve’s actions.</a:t>
            </a:r>
          </a:p>
          <a:p>
            <a:pPr marL="0" indent="0">
              <a:buNone/>
            </a:pPr>
            <a:r>
              <a:rPr lang="en-US" sz="5400" dirty="0">
                <a:latin typeface="Times New Roman" panose="02020603050405020304" pitchFamily="18" charset="0"/>
                <a:cs typeface="Times New Roman" panose="02020603050405020304" pitchFamily="18" charset="0"/>
              </a:rPr>
              <a:t>Eve determined:</a:t>
            </a:r>
          </a:p>
          <a:p>
            <a:pPr marL="1371600" lvl="1" indent="-914400">
              <a:buFont typeface="+mj-lt"/>
              <a:buAutoNum type="arabicPeriod"/>
            </a:pPr>
            <a:r>
              <a:rPr lang="en-US" sz="5000" dirty="0">
                <a:latin typeface="Times New Roman" panose="02020603050405020304" pitchFamily="18" charset="0"/>
                <a:cs typeface="Times New Roman" panose="02020603050405020304" pitchFamily="18" charset="0"/>
              </a:rPr>
              <a:t>the fruit was good for food</a:t>
            </a:r>
          </a:p>
          <a:p>
            <a:pPr marL="1371600" lvl="1" indent="-914400">
              <a:buFont typeface="+mj-lt"/>
              <a:buAutoNum type="arabicPeriod"/>
            </a:pPr>
            <a:r>
              <a:rPr lang="en-US" sz="5000" dirty="0">
                <a:latin typeface="Times New Roman" panose="02020603050405020304" pitchFamily="18" charset="0"/>
                <a:cs typeface="Times New Roman" panose="02020603050405020304" pitchFamily="18" charset="0"/>
              </a:rPr>
              <a:t>that it was good to look at</a:t>
            </a:r>
          </a:p>
          <a:p>
            <a:pPr marL="1371600" lvl="1" indent="-914400">
              <a:buFont typeface="+mj-lt"/>
              <a:buAutoNum type="arabicPeriod"/>
            </a:pPr>
            <a:r>
              <a:rPr lang="en-US" sz="5000" dirty="0">
                <a:latin typeface="Times New Roman" panose="02020603050405020304" pitchFamily="18" charset="0"/>
                <a:cs typeface="Times New Roman" panose="02020603050405020304" pitchFamily="18" charset="0"/>
              </a:rPr>
              <a:t>ate the fruit</a:t>
            </a:r>
          </a:p>
          <a:p>
            <a:pPr marL="1371600" lvl="1" indent="-914400">
              <a:buFont typeface="+mj-lt"/>
              <a:buAutoNum type="arabicPeriod"/>
            </a:pPr>
            <a:r>
              <a:rPr lang="en-US" sz="5000" dirty="0">
                <a:latin typeface="Times New Roman" panose="02020603050405020304" pitchFamily="18" charset="0"/>
                <a:cs typeface="Times New Roman" panose="02020603050405020304" pitchFamily="18" charset="0"/>
              </a:rPr>
              <a:t>tempted Adam with the fruit.</a:t>
            </a:r>
          </a:p>
          <a:p>
            <a:pPr marL="0" indent="0">
              <a:buNone/>
            </a:pPr>
            <a:r>
              <a:rPr lang="en-US" sz="5400" dirty="0">
                <a:latin typeface="Times New Roman" panose="02020603050405020304" pitchFamily="18" charset="0"/>
                <a:cs typeface="Times New Roman" panose="02020603050405020304" pitchFamily="18" charset="0"/>
              </a:rPr>
              <a:t>Look at the progression here.</a:t>
            </a:r>
          </a:p>
          <a:p>
            <a:pPr marL="1371600" lvl="1" indent="-914400">
              <a:buFont typeface="+mj-lt"/>
              <a:buAutoNum type="arabicPeriod"/>
            </a:pPr>
            <a:r>
              <a:rPr lang="en-US" sz="5000" dirty="0">
                <a:latin typeface="Times New Roman" panose="02020603050405020304" pitchFamily="18" charset="0"/>
                <a:cs typeface="Times New Roman" panose="02020603050405020304" pitchFamily="18" charset="0"/>
              </a:rPr>
              <a:t>First came the physical (fleshly) appeal.</a:t>
            </a:r>
          </a:p>
          <a:p>
            <a:pPr marL="1371600" lvl="1" indent="-914400">
              <a:buFont typeface="+mj-lt"/>
              <a:buAutoNum type="arabicPeriod"/>
            </a:pPr>
            <a:r>
              <a:rPr lang="en-US" sz="5000" dirty="0">
                <a:latin typeface="Times New Roman" panose="02020603050405020304" pitchFamily="18" charset="0"/>
                <a:cs typeface="Times New Roman" panose="02020603050405020304" pitchFamily="18" charset="0"/>
              </a:rPr>
              <a:t>Second, the appeal became desire.</a:t>
            </a:r>
          </a:p>
          <a:p>
            <a:pPr marL="1371600" lvl="1" indent="-914400">
              <a:buFont typeface="+mj-lt"/>
              <a:buAutoNum type="arabicPeriod"/>
            </a:pPr>
            <a:r>
              <a:rPr lang="en-US" sz="5000" dirty="0">
                <a:latin typeface="Times New Roman" panose="02020603050405020304" pitchFamily="18" charset="0"/>
                <a:cs typeface="Times New Roman" panose="02020603050405020304" pitchFamily="18" charset="0"/>
              </a:rPr>
              <a:t>Third, the desire was fulfilled by the physical act of eating the fruit.</a:t>
            </a:r>
          </a:p>
          <a:p>
            <a:pPr marL="1371600" lvl="1" indent="-914400">
              <a:buFont typeface="+mj-lt"/>
              <a:buAutoNum type="arabicPeriod"/>
            </a:pPr>
            <a:r>
              <a:rPr lang="en-US" sz="5000" dirty="0">
                <a:latin typeface="Times New Roman" panose="02020603050405020304" pitchFamily="18" charset="0"/>
                <a:cs typeface="Times New Roman" panose="02020603050405020304" pitchFamily="18" charset="0"/>
              </a:rPr>
              <a:t>Fourth, the physical act resulted in both a physical and spiritual punishment from God.</a:t>
            </a:r>
          </a:p>
          <a:p>
            <a:pPr marL="0" indent="0">
              <a:buNone/>
            </a:pP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2833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Personal Responsibility</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indent="0">
              <a:buNone/>
            </a:pPr>
            <a:r>
              <a:rPr lang="en-US" sz="5400" dirty="0">
                <a:latin typeface="Times New Roman" panose="02020603050405020304" pitchFamily="18" charset="0"/>
                <a:cs typeface="Times New Roman" panose="02020603050405020304" pitchFamily="18" charset="0"/>
              </a:rPr>
              <a:t>It was Adam’s responsibility for giving in to the temptation when Eve gave him the fruit.</a:t>
            </a:r>
          </a:p>
          <a:p>
            <a:pPr marL="0" indent="0">
              <a:buNone/>
            </a:pPr>
            <a:r>
              <a:rPr lang="en-US" sz="5400" dirty="0">
                <a:latin typeface="Times New Roman" panose="02020603050405020304" pitchFamily="18" charset="0"/>
                <a:cs typeface="Times New Roman" panose="02020603050405020304" pitchFamily="18" charset="0"/>
              </a:rPr>
              <a:t>If the </a:t>
            </a:r>
            <a:r>
              <a:rPr lang="en-US" sz="5400" dirty="0" err="1">
                <a:latin typeface="Times New Roman" panose="02020603050405020304" pitchFamily="18" charset="0"/>
                <a:cs typeface="Times New Roman" panose="02020603050405020304" pitchFamily="18" charset="0"/>
              </a:rPr>
              <a:t>Thyatirans</a:t>
            </a:r>
            <a:r>
              <a:rPr lang="en-US" sz="5400" dirty="0">
                <a:latin typeface="Times New Roman" panose="02020603050405020304" pitchFamily="18" charset="0"/>
                <a:cs typeface="Times New Roman" panose="02020603050405020304" pitchFamily="18" charset="0"/>
              </a:rPr>
              <a:t> do not change their thinking as well as their actions, they will continue in sin</a:t>
            </a:r>
            <a:r>
              <a:rPr lang="en-US" sz="5400">
                <a:latin typeface="Times New Roman" panose="02020603050405020304" pitchFamily="18" charset="0"/>
                <a:cs typeface="Times New Roman" panose="02020603050405020304" pitchFamily="18" charset="0"/>
              </a:rPr>
              <a:t>, and punishment </a:t>
            </a:r>
            <a:r>
              <a:rPr lang="en-US" sz="5400" dirty="0">
                <a:latin typeface="Times New Roman" panose="02020603050405020304" pitchFamily="18" charset="0"/>
                <a:cs typeface="Times New Roman" panose="02020603050405020304" pitchFamily="18" charset="0"/>
              </a:rPr>
              <a:t>will follow.</a:t>
            </a:r>
          </a:p>
        </p:txBody>
      </p:sp>
    </p:spTree>
    <p:extLst>
      <p:ext uri="{BB962C8B-B14F-4D97-AF65-F5344CB8AC3E}">
        <p14:creationId xmlns:p14="http://schemas.microsoft.com/office/powerpoint/2010/main" val="37935816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Repentance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This does not mean they can repent for her or on her behalf.</a:t>
            </a:r>
          </a:p>
          <a:p>
            <a:pPr marL="0" indent="0">
              <a:buNone/>
            </a:pPr>
            <a:r>
              <a:rPr lang="en-US" sz="5400" dirty="0">
                <a:latin typeface="Times New Roman" panose="02020603050405020304" pitchFamily="18" charset="0"/>
                <a:cs typeface="Times New Roman" panose="02020603050405020304" pitchFamily="18" charset="0"/>
              </a:rPr>
              <a:t>John the immerser taught repentance and immersion – “</a:t>
            </a:r>
            <a:r>
              <a:rPr lang="en-US" sz="5400" dirty="0">
                <a:solidFill>
                  <a:srgbClr val="C00000"/>
                </a:solidFill>
                <a:latin typeface="Times New Roman" panose="02020603050405020304" pitchFamily="18" charset="0"/>
                <a:cs typeface="Times New Roman" panose="02020603050405020304" pitchFamily="18" charset="0"/>
              </a:rPr>
              <a:t>Repent, for the kingdom of heaven is at hand.</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Matthew 3:2</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Jesus taught repentance from the very beginning of His ministry, “</a:t>
            </a:r>
            <a:r>
              <a:rPr lang="en-US" sz="5400" dirty="0">
                <a:solidFill>
                  <a:srgbClr val="C00000"/>
                </a:solidFill>
                <a:latin typeface="Times New Roman" panose="02020603050405020304" pitchFamily="18" charset="0"/>
                <a:cs typeface="Times New Roman" panose="02020603050405020304" pitchFamily="18" charset="0"/>
              </a:rPr>
              <a:t>Repent, for the kingdom of heaven is at hand.</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Matthew 4:17</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While both John and Jesus were addressing crowds, the response was expected from the individuals within the crowds as illustrated by the Parable of the Prodigal Son in </a:t>
            </a:r>
            <a:r>
              <a:rPr lang="en-US" sz="5400" b="1" dirty="0">
                <a:solidFill>
                  <a:srgbClr val="C00000"/>
                </a:solidFill>
                <a:latin typeface="Times New Roman" panose="02020603050405020304" pitchFamily="18" charset="0"/>
                <a:cs typeface="Times New Roman" panose="02020603050405020304" pitchFamily="18" charset="0"/>
              </a:rPr>
              <a:t>Luke 15:11 to 31</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25622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her deeds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5400" dirty="0">
                <a:latin typeface="Times New Roman" panose="02020603050405020304" pitchFamily="18" charset="0"/>
                <a:cs typeface="Times New Roman" panose="02020603050405020304" pitchFamily="18" charset="0"/>
              </a:rPr>
              <a:t>“</a:t>
            </a:r>
            <a:r>
              <a:rPr lang="en-US" sz="5400" dirty="0">
                <a:solidFill>
                  <a:srgbClr val="C00000"/>
                </a:solidFill>
                <a:latin typeface="Times New Roman" panose="02020603050405020304" pitchFamily="18" charset="0"/>
                <a:cs typeface="Times New Roman" panose="02020603050405020304" pitchFamily="18" charset="0"/>
              </a:rPr>
              <a:t>Her deeds</a:t>
            </a:r>
            <a:r>
              <a:rPr lang="en-US" sz="5400" dirty="0">
                <a:latin typeface="Times New Roman" panose="02020603050405020304" pitchFamily="18" charset="0"/>
                <a:cs typeface="Times New Roman" panose="02020603050405020304" pitchFamily="18" charset="0"/>
              </a:rPr>
              <a:t>” is to be preferred to “their works.”  The point is that those who have become partakers in her sins have abandoned their own works for hers; and it is therefore from her works that they are bidden to repent (compare "my deeds" in verse 26).</a:t>
            </a:r>
          </a:p>
          <a:p>
            <a:pPr marL="0" indent="0">
              <a:buNone/>
            </a:pPr>
            <a:r>
              <a:rPr lang="en-US" sz="5400" dirty="0">
                <a:latin typeface="Times New Roman" panose="02020603050405020304" pitchFamily="18" charset="0"/>
                <a:cs typeface="Times New Roman" panose="02020603050405020304" pitchFamily="18" charset="0"/>
              </a:rPr>
              <a:t>While there is no time left for Jezebel, there is the possibility of restoration for those who are currently following and practicing her teaching.</a:t>
            </a:r>
          </a:p>
        </p:txBody>
      </p:sp>
    </p:spTree>
    <p:extLst>
      <p:ext uri="{BB962C8B-B14F-4D97-AF65-F5344CB8AC3E}">
        <p14:creationId xmlns:p14="http://schemas.microsoft.com/office/powerpoint/2010/main" val="12538692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kill with pestilence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I will kill her children with pestilence</a:t>
            </a:r>
            <a:r>
              <a:rPr lang="en-US" sz="5400" dirty="0">
                <a:latin typeface="Times New Roman" panose="02020603050405020304" pitchFamily="18" charset="0"/>
                <a:cs typeface="Times New Roman" panose="02020603050405020304" pitchFamily="18" charset="0"/>
              </a:rPr>
              <a:t> …”</a:t>
            </a:r>
          </a:p>
          <a:p>
            <a:pPr marL="0" indent="0">
              <a:buNone/>
            </a:pPr>
            <a:r>
              <a:rPr lang="en-US" sz="5400" dirty="0">
                <a:latin typeface="Times New Roman" panose="02020603050405020304" pitchFamily="18" charset="0"/>
                <a:cs typeface="Times New Roman" panose="02020603050405020304" pitchFamily="18" charset="0"/>
              </a:rPr>
              <a:t>This goes back to, “those who commit adultery with her” in the previous verse.</a:t>
            </a:r>
          </a:p>
          <a:p>
            <a:pPr marL="0" indent="0">
              <a:buNone/>
            </a:pPr>
            <a:r>
              <a:rPr lang="en-US" sz="5400" dirty="0">
                <a:latin typeface="Times New Roman" panose="02020603050405020304" pitchFamily="18" charset="0"/>
                <a:cs typeface="Times New Roman" panose="02020603050405020304" pitchFamily="18" charset="0"/>
              </a:rPr>
              <a:t>This also follows and links to the thought in </a:t>
            </a:r>
            <a:r>
              <a:rPr lang="en-US" sz="5400" b="1" dirty="0">
                <a:solidFill>
                  <a:srgbClr val="C00000"/>
                </a:solidFill>
                <a:latin typeface="Times New Roman" panose="02020603050405020304" pitchFamily="18" charset="0"/>
                <a:cs typeface="Times New Roman" panose="02020603050405020304" pitchFamily="18" charset="0"/>
              </a:rPr>
              <a:t>verse 22</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I will cast her upon a bed</a:t>
            </a:r>
            <a:r>
              <a:rPr lang="en-US" sz="5400" dirty="0">
                <a:latin typeface="Times New Roman" panose="02020603050405020304" pitchFamily="18" charset="0"/>
                <a:cs typeface="Times New Roman" panose="02020603050405020304" pitchFamily="18" charset="0"/>
              </a:rPr>
              <a:t> </a:t>
            </a:r>
            <a:r>
              <a:rPr lang="en-US" sz="5400" i="1" dirty="0">
                <a:latin typeface="Times New Roman" panose="02020603050405020304" pitchFamily="18" charset="0"/>
                <a:cs typeface="Times New Roman" panose="02020603050405020304" pitchFamily="18" charset="0"/>
              </a:rPr>
              <a:t>of sickness</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While the words “of sickness” do not appear in the original, “bed” here stands in contrast to the bed of pleasure one would expect to experience during the act of committing the sin of adultery and immorality.</a:t>
            </a:r>
          </a:p>
          <a:p>
            <a:pPr marL="0" indent="0">
              <a:buNone/>
            </a:pPr>
            <a:r>
              <a:rPr lang="en-US" sz="5400" dirty="0">
                <a:latin typeface="Times New Roman" panose="02020603050405020304" pitchFamily="18" charset="0"/>
                <a:cs typeface="Times New Roman" panose="02020603050405020304" pitchFamily="18" charset="0"/>
              </a:rPr>
              <a:t>The word pestilence is used 119 time in the New Testament: it is translated death every time except the four times it is used in Revelation, twice as pestilence, and twice as fatal.</a:t>
            </a:r>
          </a:p>
          <a:p>
            <a:pPr marL="0" indent="0">
              <a:buNone/>
            </a:pPr>
            <a:r>
              <a:rPr lang="en-US" sz="5400" dirty="0">
                <a:latin typeface="Times New Roman" panose="02020603050405020304" pitchFamily="18" charset="0"/>
                <a:cs typeface="Times New Roman" panose="02020603050405020304" pitchFamily="18" charset="0"/>
              </a:rPr>
              <a:t>This is a Hebraism meaning “utterly to slay with pestilence” – see </a:t>
            </a:r>
            <a:r>
              <a:rPr lang="en-US" sz="5400" b="1" dirty="0">
                <a:solidFill>
                  <a:srgbClr val="C00000"/>
                </a:solidFill>
                <a:latin typeface="Times New Roman" panose="02020603050405020304" pitchFamily="18" charset="0"/>
                <a:cs typeface="Times New Roman" panose="02020603050405020304" pitchFamily="18" charset="0"/>
              </a:rPr>
              <a:t>Ezekiel 33:27</a:t>
            </a:r>
            <a:r>
              <a:rPr lang="en-US" sz="5400" dirty="0">
                <a:latin typeface="Times New Roman" panose="02020603050405020304" pitchFamily="18" charset="0"/>
                <a:cs typeface="Times New Roman" panose="02020603050405020304" pitchFamily="18" charset="0"/>
              </a:rPr>
              <a:t> and </a:t>
            </a:r>
            <a:r>
              <a:rPr lang="en-US" sz="5400" b="1" dirty="0">
                <a:solidFill>
                  <a:srgbClr val="C00000"/>
                </a:solidFill>
                <a:latin typeface="Times New Roman" panose="02020603050405020304" pitchFamily="18" charset="0"/>
                <a:cs typeface="Times New Roman" panose="02020603050405020304" pitchFamily="18" charset="0"/>
              </a:rPr>
              <a:t>Revelation 6:8</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277823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solidFill>
                  <a:srgbClr val="C00000"/>
                </a:solidFill>
                <a:latin typeface="Times New Roman" panose="02020603050405020304" pitchFamily="18" charset="0"/>
                <a:cs typeface="Times New Roman" panose="02020603050405020304" pitchFamily="18" charset="0"/>
              </a:rPr>
              <a:t>the church will know</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0000" lnSpcReduction="20000"/>
          </a:bodyPr>
          <a:lstStyle/>
          <a:p>
            <a:pPr marL="0" indent="0">
              <a:buNone/>
            </a:pPr>
            <a:r>
              <a:rPr lang="en-US" sz="5400" dirty="0">
                <a:latin typeface="Times New Roman" panose="02020603050405020304" pitchFamily="18" charset="0"/>
                <a:cs typeface="Times New Roman" panose="02020603050405020304" pitchFamily="18" charset="0"/>
              </a:rPr>
              <a:t>Jezebel and her followers are to repent OR ELSE!</a:t>
            </a:r>
          </a:p>
          <a:p>
            <a:pPr marL="0" indent="0">
              <a:buNone/>
            </a:pPr>
            <a:r>
              <a:rPr lang="en-US" sz="5400" dirty="0">
                <a:latin typeface="Times New Roman" panose="02020603050405020304" pitchFamily="18" charset="0"/>
                <a:cs typeface="Times New Roman" panose="02020603050405020304" pitchFamily="18" charset="0"/>
              </a:rPr>
              <a:t>Jesus – the loving Savior and Friend of the New Testament – is coming in judgement on Jezebel and here adherents.</a:t>
            </a:r>
          </a:p>
          <a:p>
            <a:pPr marL="0" indent="0">
              <a:buNone/>
            </a:pPr>
            <a:r>
              <a:rPr lang="en-US" sz="5400" dirty="0">
                <a:latin typeface="Times New Roman" panose="02020603050405020304" pitchFamily="18" charset="0"/>
                <a:cs typeface="Times New Roman" panose="02020603050405020304" pitchFamily="18" charset="0"/>
              </a:rPr>
              <a:t>The judgement is for the same purpose we see demonstrated so often in the Old Testament: that someone will KNOW.</a:t>
            </a:r>
          </a:p>
          <a:p>
            <a:pPr marL="0" indent="0">
              <a:buNone/>
            </a:pPr>
            <a:r>
              <a:rPr lang="en-US" sz="5400" dirty="0">
                <a:latin typeface="Times New Roman" panose="02020603050405020304" pitchFamily="18" charset="0"/>
                <a:cs typeface="Times New Roman" panose="02020603050405020304" pitchFamily="18" charset="0"/>
              </a:rPr>
              <a:t>Here, the churches will know.  Jezebel was being tolerated by the assembly at Thyatira.  To prevent the false doctrine from spreading to other assemblies, she and her “children” will be killed, proving that the Lord – JESUS – searches the minds and hearts.</a:t>
            </a:r>
          </a:p>
        </p:txBody>
      </p:sp>
    </p:spTree>
    <p:extLst>
      <p:ext uri="{BB962C8B-B14F-4D97-AF65-F5344CB8AC3E}">
        <p14:creationId xmlns:p14="http://schemas.microsoft.com/office/powerpoint/2010/main" val="3455176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solidFill>
                  <a:srgbClr val="C00000"/>
                </a:solidFill>
                <a:latin typeface="Times New Roman" panose="02020603050405020304" pitchFamily="18" charset="0"/>
                <a:cs typeface="Times New Roman" panose="02020603050405020304" pitchFamily="18" charset="0"/>
              </a:rPr>
              <a:t>according to your deeds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lnSpc>
                <a:spcPct val="120000"/>
              </a:lnSpc>
              <a:buNone/>
            </a:pPr>
            <a:r>
              <a:rPr lang="en-US" sz="5400" dirty="0">
                <a:latin typeface="Times New Roman" panose="02020603050405020304" pitchFamily="18" charset="0"/>
                <a:cs typeface="Times New Roman" panose="02020603050405020304" pitchFamily="18" charset="0"/>
              </a:rPr>
              <a:t>Through the prophet Jeremiah, God expressed in the clearest of terms the principle of divine judgment: “</a:t>
            </a:r>
            <a:r>
              <a:rPr lang="en-US" sz="5400" dirty="0">
                <a:solidFill>
                  <a:srgbClr val="C00000"/>
                </a:solidFill>
                <a:latin typeface="Times New Roman" panose="02020603050405020304" pitchFamily="18" charset="0"/>
                <a:cs typeface="Times New Roman" panose="02020603050405020304" pitchFamily="18" charset="0"/>
              </a:rPr>
              <a:t>I, the LORD, search the heart, I test the mind, Even to give to each man according to his ways, According to the results of his deeds.</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Jeremiah 17:10</a:t>
            </a:r>
            <a:r>
              <a:rPr lang="en-US" sz="5400" dirty="0">
                <a:latin typeface="Times New Roman" panose="02020603050405020304" pitchFamily="18" charset="0"/>
                <a:cs typeface="Times New Roman" panose="02020603050405020304" pitchFamily="18" charset="0"/>
              </a:rPr>
              <a:t>)</a:t>
            </a:r>
          </a:p>
          <a:p>
            <a:pPr marL="0" indent="0">
              <a:lnSpc>
                <a:spcPct val="120000"/>
              </a:lnSpc>
              <a:buNone/>
            </a:pPr>
            <a:r>
              <a:rPr lang="en-US" sz="5400" dirty="0">
                <a:latin typeface="Times New Roman" panose="02020603050405020304" pitchFamily="18" charset="0"/>
                <a:cs typeface="Times New Roman" panose="02020603050405020304" pitchFamily="18" charset="0"/>
              </a:rPr>
              <a:t>It is restated both by Jesus  in </a:t>
            </a:r>
            <a:r>
              <a:rPr lang="en-US" sz="5400" b="1" dirty="0">
                <a:solidFill>
                  <a:srgbClr val="C00000"/>
                </a:solidFill>
                <a:latin typeface="Times New Roman" panose="02020603050405020304" pitchFamily="18" charset="0"/>
                <a:cs typeface="Times New Roman" panose="02020603050405020304" pitchFamily="18" charset="0"/>
              </a:rPr>
              <a:t>Matthew 16:27</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For the Son of Man is going to come in the glory of His Father with His angels; and WILL THEN RECOMPENSE EVERY MAN ACCORDING TO HIS DEEDS.</a:t>
            </a:r>
            <a:r>
              <a:rPr lang="en-US" sz="5400" dirty="0">
                <a:latin typeface="Times New Roman" panose="02020603050405020304" pitchFamily="18" charset="0"/>
                <a:cs typeface="Times New Roman" panose="02020603050405020304" pitchFamily="18" charset="0"/>
              </a:rPr>
              <a:t>” and by Paul  in </a:t>
            </a:r>
            <a:r>
              <a:rPr lang="en-US" sz="5400" b="1" dirty="0">
                <a:solidFill>
                  <a:srgbClr val="C00000"/>
                </a:solidFill>
                <a:latin typeface="Times New Roman" panose="02020603050405020304" pitchFamily="18" charset="0"/>
                <a:cs typeface="Times New Roman" panose="02020603050405020304" pitchFamily="18" charset="0"/>
              </a:rPr>
              <a:t>Romans 2:6</a:t>
            </a: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who WILL RENDER TO EVERY MAN ACCORDING TO HIS DEEDS</a:t>
            </a:r>
            <a:r>
              <a:rPr lang="en-US" sz="5400" dirty="0">
                <a:latin typeface="Times New Roman" panose="02020603050405020304" pitchFamily="18" charset="0"/>
                <a:cs typeface="Times New Roman" panose="02020603050405020304" pitchFamily="18" charset="0"/>
              </a:rPr>
              <a:t>” – (See also </a:t>
            </a:r>
            <a:r>
              <a:rPr lang="en-US" sz="5400" b="1" dirty="0">
                <a:solidFill>
                  <a:srgbClr val="C00000"/>
                </a:solidFill>
                <a:latin typeface="Times New Roman" panose="02020603050405020304" pitchFamily="18" charset="0"/>
                <a:cs typeface="Times New Roman" panose="02020603050405020304" pitchFamily="18" charset="0"/>
              </a:rPr>
              <a:t>Revelation18:6; 20:12-13; 22:12</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573123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Contrast</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indent="0">
              <a:buNone/>
            </a:pPr>
            <a:r>
              <a:rPr lang="en-US" sz="5400" dirty="0">
                <a:latin typeface="Times New Roman" panose="02020603050405020304" pitchFamily="18" charset="0"/>
                <a:cs typeface="Times New Roman" panose="02020603050405020304" pitchFamily="18" charset="0"/>
              </a:rPr>
              <a:t>Verse 24 lays out in no uncertain terms the differences between the true followers of Jesus and those who have fallen for the false teaching of Jezebel.</a:t>
            </a:r>
          </a:p>
          <a:p>
            <a:pPr marL="0" indent="0">
              <a:buNone/>
            </a:pPr>
            <a:r>
              <a:rPr lang="en-US" sz="5400" dirty="0">
                <a:latin typeface="Times New Roman" panose="02020603050405020304" pitchFamily="18" charset="0"/>
                <a:cs typeface="Times New Roman" panose="02020603050405020304" pitchFamily="18" charset="0"/>
              </a:rPr>
              <a:t>The true disciples do not hold to Jezebel’s teaching, nor do they know the “deep things.”</a:t>
            </a:r>
          </a:p>
        </p:txBody>
      </p:sp>
    </p:spTree>
    <p:extLst>
      <p:ext uri="{BB962C8B-B14F-4D97-AF65-F5344CB8AC3E}">
        <p14:creationId xmlns:p14="http://schemas.microsoft.com/office/powerpoint/2010/main" val="12577859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I say to the rest</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indent="0">
              <a:lnSpc>
                <a:spcPct val="100000"/>
              </a:lnSpc>
              <a:spcBef>
                <a:spcPts val="0"/>
              </a:spcBef>
              <a:buNone/>
            </a:pPr>
            <a:r>
              <a:rPr lang="en-US" sz="3200" dirty="0">
                <a:latin typeface="Times New Roman" panose="02020603050405020304" pitchFamily="18" charset="0"/>
                <a:cs typeface="Times New Roman" panose="02020603050405020304" pitchFamily="18" charset="0"/>
              </a:rPr>
              <a:t>Jesus now turns His attention to those at Thyatira who had not been seduced and led astray by Jezebel.</a:t>
            </a:r>
          </a:p>
          <a:p>
            <a:pPr marL="0" indent="0">
              <a:lnSpc>
                <a:spcPct val="100000"/>
              </a:lnSpc>
              <a:spcBef>
                <a:spcPts val="0"/>
              </a:spcBef>
              <a:buNone/>
            </a:pPr>
            <a:r>
              <a:rPr lang="en-US" sz="3200" dirty="0">
                <a:latin typeface="Times New Roman" panose="02020603050405020304" pitchFamily="18" charset="0"/>
                <a:cs typeface="Times New Roman" panose="02020603050405020304" pitchFamily="18" charset="0"/>
              </a:rPr>
              <a:t>Jezebel and her followers considered her teachings to be “the deep things” of God but they were, in fact “</a:t>
            </a:r>
            <a:r>
              <a:rPr lang="en-US" sz="3200" dirty="0">
                <a:solidFill>
                  <a:srgbClr val="C00000"/>
                </a:solidFill>
                <a:latin typeface="Times New Roman" panose="02020603050405020304" pitchFamily="18" charset="0"/>
                <a:cs typeface="Times New Roman" panose="02020603050405020304" pitchFamily="18" charset="0"/>
              </a:rPr>
              <a:t>the deep things of Satan</a:t>
            </a:r>
            <a:r>
              <a:rPr lang="en-US" sz="3200" dirty="0">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en-US" sz="3200" dirty="0">
                <a:latin typeface="Times New Roman" panose="02020603050405020304" pitchFamily="18" charset="0"/>
                <a:cs typeface="Times New Roman" panose="02020603050405020304" pitchFamily="18" charset="0"/>
              </a:rPr>
              <a:t>One of the basic teachings of Gnosticism was the idea that they – the Gnostics – had obtained a special knowledge that others had not: only these special chosen few possessed this knowledge and thus they were superior followers of Jesus.</a:t>
            </a:r>
          </a:p>
          <a:p>
            <a:pPr marL="0" indent="0">
              <a:lnSpc>
                <a:spcPct val="100000"/>
              </a:lnSpc>
              <a:spcBef>
                <a:spcPts val="0"/>
              </a:spcBef>
              <a:buNone/>
            </a:pPr>
            <a:r>
              <a:rPr lang="en-US" sz="3200" dirty="0">
                <a:latin typeface="Times New Roman" panose="02020603050405020304" pitchFamily="18" charset="0"/>
                <a:cs typeface="Times New Roman" panose="02020603050405020304" pitchFamily="18" charset="0"/>
              </a:rPr>
              <a:t>This special restricted knowledge was characterized as “the deep things of God” and it was valued above love and obedience.</a:t>
            </a:r>
          </a:p>
          <a:p>
            <a:pPr marL="0" indent="0">
              <a:lnSpc>
                <a:spcPct val="100000"/>
              </a:lnSpc>
              <a:spcBef>
                <a:spcPts val="0"/>
              </a:spcBef>
              <a:buNone/>
            </a:pPr>
            <a:r>
              <a:rPr lang="en-US" sz="3200" dirty="0">
                <a:latin typeface="Times New Roman" panose="02020603050405020304" pitchFamily="18" charset="0"/>
                <a:cs typeface="Times New Roman" panose="02020603050405020304" pitchFamily="18" charset="0"/>
              </a:rPr>
              <a:t>Here Jesus points out this so-called knowledge is not a deeper understanding of God, but it is actually the deeper things of Satan.</a:t>
            </a:r>
          </a:p>
        </p:txBody>
      </p:sp>
    </p:spTree>
    <p:extLst>
      <p:ext uri="{BB962C8B-B14F-4D97-AF65-F5344CB8AC3E}">
        <p14:creationId xmlns:p14="http://schemas.microsoft.com/office/powerpoint/2010/main" val="183285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Thyatira – Culture</a:t>
            </a:r>
            <a:r>
              <a:rPr lang="en-US" dirty="0">
                <a:solidFill>
                  <a:prstClr val="black"/>
                </a:solidFill>
                <a:latin typeface="Times New Roman" panose="02020603050405020304" pitchFamily="18" charset="0"/>
                <a:cs typeface="Times New Roman" panose="02020603050405020304" pitchFamily="18" charset="0"/>
              </a:rPr>
              <a:t>, 2</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400" dirty="0">
                <a:solidFill>
                  <a:prstClr val="black"/>
                </a:solidFill>
                <a:latin typeface="Times New Roman" panose="02020603050405020304" pitchFamily="18" charset="0"/>
                <a:cs typeface="Times New Roman" panose="02020603050405020304" pitchFamily="18" charset="0"/>
              </a:rPr>
              <a:t>Outside of Revelation the only reference to Thyatira is in Acts 16 where Paul runs into Lydia a woman from Thyatira who was “</a:t>
            </a:r>
            <a:r>
              <a:rPr lang="en-US" sz="3400" dirty="0">
                <a:solidFill>
                  <a:srgbClr val="C00000"/>
                </a:solidFill>
                <a:latin typeface="Times New Roman" panose="02020603050405020304" pitchFamily="18" charset="0"/>
                <a:cs typeface="Times New Roman" panose="02020603050405020304" pitchFamily="18" charset="0"/>
              </a:rPr>
              <a:t>a seller of purple fabrics</a:t>
            </a:r>
            <a:r>
              <a:rPr lang="en-US" sz="3400" dirty="0">
                <a:solidFill>
                  <a:prstClr val="black"/>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Both woolworkers and dyers had guilds in Thyatira, and some consider these two guilds to be the strongest.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400" dirty="0">
                <a:solidFill>
                  <a:prstClr val="black"/>
                </a:solidFill>
                <a:latin typeface="Times New Roman" panose="02020603050405020304" pitchFamily="18" charset="0"/>
                <a:cs typeface="Times New Roman" panose="02020603050405020304" pitchFamily="18" charset="0"/>
              </a:rPr>
              <a:t>In fact, Thyatira was well known for its purple dye which was not taken from shellfish but was a “turkey red” brewed from the madder root that grew in abundance in the valley surrounding the city.</a:t>
            </a:r>
          </a:p>
        </p:txBody>
      </p:sp>
    </p:spTree>
    <p:extLst>
      <p:ext uri="{BB962C8B-B14F-4D97-AF65-F5344CB8AC3E}">
        <p14:creationId xmlns:p14="http://schemas.microsoft.com/office/powerpoint/2010/main" val="23310935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Deeper Things of God</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There are no “deeper things of God.”</a:t>
            </a:r>
          </a:p>
          <a:p>
            <a:pPr marL="0" indent="0">
              <a:buNone/>
            </a:pPr>
            <a:r>
              <a:rPr lang="en-US" sz="5400" dirty="0">
                <a:latin typeface="Times New Roman" panose="02020603050405020304" pitchFamily="18" charset="0"/>
                <a:cs typeface="Times New Roman" panose="02020603050405020304" pitchFamily="18" charset="0"/>
              </a:rPr>
              <a:t>What we have in God’s inspired word is the complete, total revelation concerning God, Jesus and the Holy Spirit to man and that is all we need or require.</a:t>
            </a:r>
          </a:p>
          <a:p>
            <a:pPr marL="0" indent="0">
              <a:buNone/>
            </a:pPr>
            <a:r>
              <a:rPr lang="en-US" sz="5400" dirty="0">
                <a:latin typeface="Times New Roman" panose="02020603050405020304" pitchFamily="18" charset="0"/>
                <a:cs typeface="Times New Roman" panose="02020603050405020304" pitchFamily="18" charset="0"/>
              </a:rPr>
              <a:t>Jesus promised in John 10:10 “</a:t>
            </a:r>
            <a:r>
              <a:rPr lang="en-US" sz="5400" dirty="0">
                <a:solidFill>
                  <a:srgbClr val="C00000"/>
                </a:solidFill>
                <a:latin typeface="Times New Roman" panose="02020603050405020304" pitchFamily="18" charset="0"/>
                <a:cs typeface="Times New Roman" panose="02020603050405020304" pitchFamily="18" charset="0"/>
              </a:rPr>
              <a:t>I came that they might have life and might have </a:t>
            </a:r>
            <a:r>
              <a:rPr lang="en-US" sz="5400" i="1" dirty="0">
                <a:solidFill>
                  <a:srgbClr val="C00000"/>
                </a:solidFill>
                <a:latin typeface="Times New Roman" panose="02020603050405020304" pitchFamily="18" charset="0"/>
                <a:cs typeface="Times New Roman" panose="02020603050405020304" pitchFamily="18" charset="0"/>
              </a:rPr>
              <a:t>it</a:t>
            </a:r>
            <a:r>
              <a:rPr lang="en-US" sz="5400" dirty="0">
                <a:solidFill>
                  <a:srgbClr val="C00000"/>
                </a:solidFill>
                <a:latin typeface="Times New Roman" panose="02020603050405020304" pitchFamily="18" charset="0"/>
                <a:cs typeface="Times New Roman" panose="02020603050405020304" pitchFamily="18" charset="0"/>
              </a:rPr>
              <a:t> abundantly.</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This was right in the middle of His discourse on the good shepherd.</a:t>
            </a:r>
          </a:p>
          <a:p>
            <a:pPr marL="0" indent="0">
              <a:buNone/>
            </a:pPr>
            <a:r>
              <a:rPr lang="en-US" sz="5400" dirty="0">
                <a:latin typeface="Times New Roman" panose="02020603050405020304" pitchFamily="18" charset="0"/>
                <a:cs typeface="Times New Roman" panose="02020603050405020304" pitchFamily="18" charset="0"/>
              </a:rPr>
              <a:t>Consider some of what is said in the Psalm of David about the LORD as his Shepherd:</a:t>
            </a:r>
          </a:p>
          <a:p>
            <a:pPr marL="0" indent="0">
              <a:buNone/>
            </a:pPr>
            <a:r>
              <a:rPr lang="en-US" sz="5400" dirty="0">
                <a:solidFill>
                  <a:srgbClr val="C00000"/>
                </a:solidFill>
                <a:latin typeface="Times New Roman" panose="02020603050405020304" pitchFamily="18" charset="0"/>
                <a:cs typeface="Times New Roman" panose="02020603050405020304" pitchFamily="18" charset="0"/>
              </a:rPr>
              <a:t>I shall not want … He restores my soul … He guides me in paths of righteousness … Thou art with me … Your rod and staff comfort me …My cup overflows … goodness and lovingkindness will follow me … I will dwell in the house of the LORD forever.</a:t>
            </a:r>
          </a:p>
        </p:txBody>
      </p:sp>
    </p:spTree>
    <p:extLst>
      <p:ext uri="{BB962C8B-B14F-4D97-AF65-F5344CB8AC3E}">
        <p14:creationId xmlns:p14="http://schemas.microsoft.com/office/powerpoint/2010/main" val="19105821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Adequate and Common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20000"/>
          </a:bodyPr>
          <a:lstStyle/>
          <a:p>
            <a:pPr marL="0" indent="0">
              <a:buNone/>
            </a:pPr>
            <a:r>
              <a:rPr lang="en-US" sz="5400" b="1" dirty="0">
                <a:solidFill>
                  <a:srgbClr val="C00000"/>
                </a:solidFill>
                <a:latin typeface="Times New Roman" panose="02020603050405020304" pitchFamily="18" charset="0"/>
                <a:cs typeface="Times New Roman" panose="02020603050405020304" pitchFamily="18" charset="0"/>
              </a:rPr>
              <a:t>II Timothy 3:16 &amp; 17</a:t>
            </a:r>
          </a:p>
          <a:p>
            <a:pPr marL="0" indent="0">
              <a:buNone/>
            </a:pPr>
            <a:r>
              <a:rPr lang="en-US" sz="5400" dirty="0">
                <a:solidFill>
                  <a:srgbClr val="C00000"/>
                </a:solidFill>
                <a:latin typeface="Times New Roman" panose="02020603050405020304" pitchFamily="18" charset="0"/>
                <a:cs typeface="Times New Roman" panose="02020603050405020304" pitchFamily="18" charset="0"/>
              </a:rPr>
              <a:t>All Scripture is inspired by God and profitable for teaching, for reproof, for correction, for training in righteousness; that the man of God may be adequate, equipped for every good work.</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Jude 3</a:t>
            </a:r>
          </a:p>
          <a:p>
            <a:pPr marL="0" indent="0">
              <a:buNone/>
            </a:pPr>
            <a:r>
              <a:rPr lang="en-US" sz="5400" dirty="0">
                <a:solidFill>
                  <a:srgbClr val="C00000"/>
                </a:solidFill>
                <a:latin typeface="Times New Roman" panose="02020603050405020304" pitchFamily="18" charset="0"/>
                <a:cs typeface="Times New Roman" panose="02020603050405020304" pitchFamily="18" charset="0"/>
              </a:rPr>
              <a:t>Beloved, while I was making every effort to write you about our common salvation, I felt the necessity to write to you appealing that you contend earnestly for the faith which was once for all delivered to the saints.</a:t>
            </a:r>
          </a:p>
        </p:txBody>
      </p:sp>
    </p:spTree>
    <p:extLst>
      <p:ext uri="{BB962C8B-B14F-4D97-AF65-F5344CB8AC3E}">
        <p14:creationId xmlns:p14="http://schemas.microsoft.com/office/powerpoint/2010/main" val="42814412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Adequate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62500" lnSpcReduction="20000"/>
          </a:bodyPr>
          <a:lstStyle/>
          <a:p>
            <a:pPr marL="0" indent="0">
              <a:buNone/>
            </a:pPr>
            <a:r>
              <a:rPr lang="en-US" sz="5400" dirty="0">
                <a:latin typeface="Times New Roman" panose="02020603050405020304" pitchFamily="18" charset="0"/>
                <a:cs typeface="Times New Roman" panose="02020603050405020304" pitchFamily="18" charset="0"/>
              </a:rPr>
              <a:t>The reason for inspired scripture according to God through Paul is so that the man of God may be adequate.</a:t>
            </a:r>
          </a:p>
          <a:p>
            <a:pPr marL="0" indent="0">
              <a:buNone/>
            </a:pPr>
            <a:r>
              <a:rPr lang="en-US" sz="5400" dirty="0">
                <a:latin typeface="Times New Roman" panose="02020603050405020304" pitchFamily="18" charset="0"/>
                <a:cs typeface="Times New Roman" panose="02020603050405020304" pitchFamily="18" charset="0"/>
              </a:rPr>
              <a:t>Often, when we think of adequate, we imagine doing something to the bare minimum: many college students can tell you just prior to taking a final exactly how many points they need in order to pass the course.  If they need to score 72, they score 73 or 74, just enough, adequate points to pass.</a:t>
            </a:r>
          </a:p>
          <a:p>
            <a:pPr marL="0" indent="0">
              <a:buNone/>
            </a:pPr>
            <a:r>
              <a:rPr lang="en-US" sz="5400" dirty="0">
                <a:latin typeface="Times New Roman" panose="02020603050405020304" pitchFamily="18" charset="0"/>
                <a:cs typeface="Times New Roman" panose="02020603050405020304" pitchFamily="18" charset="0"/>
              </a:rPr>
              <a:t>Mounce says this word means “</a:t>
            </a:r>
            <a:r>
              <a:rPr lang="en-US" sz="5400" dirty="0">
                <a:solidFill>
                  <a:srgbClr val="002060"/>
                </a:solidFill>
                <a:latin typeface="Times New Roman" panose="02020603050405020304" pitchFamily="18" charset="0"/>
                <a:cs typeface="Times New Roman" panose="02020603050405020304" pitchFamily="18" charset="0"/>
              </a:rPr>
              <a:t>entirely suited; complete in accomplishment, ready</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We are not </a:t>
            </a:r>
            <a:r>
              <a:rPr lang="en-US" sz="5400" dirty="0" err="1">
                <a:latin typeface="Times New Roman" panose="02020603050405020304" pitchFamily="18" charset="0"/>
                <a:cs typeface="Times New Roman" panose="02020603050405020304" pitchFamily="18" charset="0"/>
              </a:rPr>
              <a:t>minimumbly</a:t>
            </a:r>
            <a:r>
              <a:rPr lang="en-US" sz="5400" dirty="0">
                <a:latin typeface="Times New Roman" panose="02020603050405020304" pitchFamily="18" charset="0"/>
                <a:cs typeface="Times New Roman" panose="02020603050405020304" pitchFamily="18" charset="0"/>
              </a:rPr>
              <a:t> or just barely equipped, we are fully, completely, abundantly equipped so that we may stand against any false doctrine that comes our way: teaching, reproof, correction, training in righteousness.</a:t>
            </a:r>
          </a:p>
        </p:txBody>
      </p:sp>
    </p:spTree>
    <p:extLst>
      <p:ext uri="{BB962C8B-B14F-4D97-AF65-F5344CB8AC3E}">
        <p14:creationId xmlns:p14="http://schemas.microsoft.com/office/powerpoint/2010/main" val="14646282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Common Salvation</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92500" lnSpcReduction="20000"/>
          </a:bodyPr>
          <a:lstStyle/>
          <a:p>
            <a:pPr marL="0" indent="0">
              <a:buNone/>
            </a:pPr>
            <a:r>
              <a:rPr lang="en-US" sz="5400" dirty="0">
                <a:latin typeface="Times New Roman" panose="02020603050405020304" pitchFamily="18" charset="0"/>
                <a:cs typeface="Times New Roman" panose="02020603050405020304" pitchFamily="18" charset="0"/>
              </a:rPr>
              <a:t>The word common carries with it the sense of “shared by all or several:” it can designate something that is profane, that is unclean because it has been used or handled by many different hands – </a:t>
            </a:r>
            <a:r>
              <a:rPr lang="en-US" sz="5400" b="1" dirty="0">
                <a:solidFill>
                  <a:srgbClr val="C00000"/>
                </a:solidFill>
                <a:latin typeface="Times New Roman" panose="02020603050405020304" pitchFamily="18" charset="0"/>
                <a:cs typeface="Times New Roman" panose="02020603050405020304" pitchFamily="18" charset="0"/>
              </a:rPr>
              <a:t>Mark 7:2</a:t>
            </a:r>
            <a:r>
              <a:rPr lang="en-US" sz="5400" dirty="0">
                <a:latin typeface="Times New Roman" panose="02020603050405020304" pitchFamily="18" charset="0"/>
                <a:cs typeface="Times New Roman" panose="02020603050405020304" pitchFamily="18" charset="0"/>
              </a:rPr>
              <a:t>, </a:t>
            </a:r>
            <a:r>
              <a:rPr lang="en-US" sz="5400" b="1" dirty="0">
                <a:solidFill>
                  <a:srgbClr val="C00000"/>
                </a:solidFill>
                <a:latin typeface="Times New Roman" panose="02020603050405020304" pitchFamily="18" charset="0"/>
                <a:cs typeface="Times New Roman" panose="02020603050405020304" pitchFamily="18" charset="0"/>
              </a:rPr>
              <a:t>Acts 10:14</a:t>
            </a:r>
            <a:r>
              <a:rPr lang="en-US" sz="5400" dirty="0">
                <a:latin typeface="Times New Roman" panose="02020603050405020304" pitchFamily="18" charset="0"/>
                <a:cs typeface="Times New Roman" panose="02020603050405020304" pitchFamily="18" charset="0"/>
              </a:rPr>
              <a:t>.</a:t>
            </a:r>
          </a:p>
          <a:p>
            <a:pPr marL="0" indent="0">
              <a:buNone/>
            </a:pPr>
            <a:r>
              <a:rPr lang="en-US" sz="5400" dirty="0">
                <a:latin typeface="Times New Roman" panose="02020603050405020304" pitchFamily="18" charset="0"/>
                <a:cs typeface="Times New Roman" panose="02020603050405020304" pitchFamily="18" charset="0"/>
              </a:rPr>
              <a:t>In </a:t>
            </a:r>
            <a:r>
              <a:rPr lang="en-US" sz="5400" b="1" dirty="0">
                <a:solidFill>
                  <a:srgbClr val="C00000"/>
                </a:solidFill>
                <a:latin typeface="Times New Roman" panose="02020603050405020304" pitchFamily="18" charset="0"/>
                <a:cs typeface="Times New Roman" panose="02020603050405020304" pitchFamily="18" charset="0"/>
              </a:rPr>
              <a:t>Jude 3</a:t>
            </a:r>
            <a:r>
              <a:rPr lang="en-US" sz="5400" dirty="0">
                <a:latin typeface="Times New Roman" panose="02020603050405020304" pitchFamily="18" charset="0"/>
                <a:cs typeface="Times New Roman" panose="02020603050405020304" pitchFamily="18" charset="0"/>
              </a:rPr>
              <a:t> it shows the idea that there is ONE, SINGLE salvation for all men: that salvation is common to all: if you have to be immersed in grape juice in order to be saved, so do I and so does everyone else who wishes to be saved.</a:t>
            </a:r>
          </a:p>
        </p:txBody>
      </p:sp>
    </p:spTree>
    <p:extLst>
      <p:ext uri="{BB962C8B-B14F-4D97-AF65-F5344CB8AC3E}">
        <p14:creationId xmlns:p14="http://schemas.microsoft.com/office/powerpoint/2010/main" val="5157448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Hold Fast</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Jesus knows the faithful saints in Thyatira: He knows their deeds, their love, their faith, their service, and their perseverance in the face of the false teaching of Jezebel.</a:t>
            </a:r>
          </a:p>
          <a:p>
            <a:pPr marL="0" indent="0">
              <a:buNone/>
            </a:pPr>
            <a:r>
              <a:rPr lang="en-US" sz="5400" dirty="0">
                <a:latin typeface="Times New Roman" panose="02020603050405020304" pitchFamily="18" charset="0"/>
                <a:cs typeface="Times New Roman" panose="02020603050405020304" pitchFamily="18" charset="0"/>
              </a:rPr>
              <a:t>Jesus has serious problems with those who are following Jezebel and He demands repentance: HOWEVER, of those faithful saints He requires nothing in addition to what they have already accomplished other than to hold fast what they have already been doing until He comes despite what Jezebel teaches.</a:t>
            </a:r>
          </a:p>
          <a:p>
            <a:pPr marL="0" indent="0">
              <a:buNone/>
            </a:pPr>
            <a:r>
              <a:rPr lang="en-US" sz="5400" dirty="0">
                <a:latin typeface="Times New Roman" panose="02020603050405020304" pitchFamily="18" charset="0"/>
                <a:cs typeface="Times New Roman" panose="02020603050405020304" pitchFamily="18" charset="0"/>
              </a:rPr>
              <a:t>Again, we see “once saved always saved” go down in flames: if there is no way for one to fall, why hold fast until he comes?</a:t>
            </a:r>
          </a:p>
        </p:txBody>
      </p:sp>
    </p:spTree>
    <p:extLst>
      <p:ext uri="{BB962C8B-B14F-4D97-AF65-F5344CB8AC3E}">
        <p14:creationId xmlns:p14="http://schemas.microsoft.com/office/powerpoint/2010/main" val="18457437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solidFill>
                  <a:srgbClr val="C00000"/>
                </a:solidFill>
                <a:latin typeface="Times New Roman" panose="02020603050405020304" pitchFamily="18" charset="0"/>
                <a:cs typeface="Times New Roman" panose="02020603050405020304" pitchFamily="18" charset="0"/>
              </a:rPr>
              <a:t>and</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85000" lnSpcReduction="10000"/>
          </a:bodyPr>
          <a:lstStyle/>
          <a:p>
            <a:pPr marL="0" indent="0">
              <a:buNone/>
            </a:pPr>
            <a:r>
              <a:rPr lang="en-US" sz="5400" dirty="0">
                <a:latin typeface="Times New Roman" panose="02020603050405020304" pitchFamily="18" charset="0"/>
                <a:cs typeface="Times New Roman" panose="02020603050405020304" pitchFamily="18" charset="0"/>
              </a:rPr>
              <a:t>Notice this section of scripture beginning in </a:t>
            </a:r>
            <a:r>
              <a:rPr lang="en-US" sz="5400" b="1" dirty="0">
                <a:solidFill>
                  <a:srgbClr val="C00000"/>
                </a:solidFill>
                <a:latin typeface="Times New Roman" panose="02020603050405020304" pitchFamily="18" charset="0"/>
                <a:cs typeface="Times New Roman" panose="02020603050405020304" pitchFamily="18" charset="0"/>
              </a:rPr>
              <a:t>verse 25</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Nevertheless what you have, hold fast until I come. And he who overcomes, and he who keeps My deeds until the end</a:t>
            </a:r>
            <a:r>
              <a:rPr lang="en-US" sz="5400" dirty="0">
                <a:latin typeface="Times New Roman" panose="02020603050405020304" pitchFamily="18" charset="0"/>
                <a:cs typeface="Times New Roman" panose="02020603050405020304" pitchFamily="18" charset="0"/>
              </a:rPr>
              <a:t> …</a:t>
            </a:r>
          </a:p>
          <a:p>
            <a:pPr marL="0" indent="0">
              <a:buNone/>
            </a:pPr>
            <a:r>
              <a:rPr lang="en-US" sz="5400" dirty="0">
                <a:latin typeface="Times New Roman" panose="02020603050405020304" pitchFamily="18" charset="0"/>
                <a:cs typeface="Times New Roman" panose="02020603050405020304" pitchFamily="18" charset="0"/>
              </a:rPr>
              <a:t>According to Smalley, “</a:t>
            </a:r>
            <a:r>
              <a:rPr lang="en-US" sz="5400" dirty="0">
                <a:solidFill>
                  <a:srgbClr val="C00000"/>
                </a:solidFill>
                <a:latin typeface="Times New Roman" panose="02020603050405020304" pitchFamily="18" charset="0"/>
                <a:cs typeface="Times New Roman" panose="02020603050405020304" pitchFamily="18" charset="0"/>
              </a:rPr>
              <a:t>and</a:t>
            </a:r>
            <a:r>
              <a:rPr lang="en-US" sz="5400" dirty="0">
                <a:latin typeface="Times New Roman" panose="02020603050405020304" pitchFamily="18" charset="0"/>
                <a:cs typeface="Times New Roman" panose="02020603050405020304" pitchFamily="18" charset="0"/>
              </a:rPr>
              <a:t>” just before “</a:t>
            </a:r>
            <a:r>
              <a:rPr lang="en-US" sz="5400" dirty="0">
                <a:solidFill>
                  <a:srgbClr val="C00000"/>
                </a:solidFill>
                <a:latin typeface="Times New Roman" panose="02020603050405020304" pitchFamily="18" charset="0"/>
                <a:cs typeface="Times New Roman" panose="02020603050405020304" pitchFamily="18" charset="0"/>
              </a:rPr>
              <a:t>he who keeps My deeds</a:t>
            </a:r>
            <a:r>
              <a:rPr lang="en-US" sz="5400" dirty="0">
                <a:latin typeface="Times New Roman" panose="02020603050405020304" pitchFamily="18" charset="0"/>
                <a:cs typeface="Times New Roman" panose="02020603050405020304" pitchFamily="18" charset="0"/>
              </a:rPr>
              <a:t>” is explanatory and therefore means, “that is.”</a:t>
            </a:r>
          </a:p>
          <a:p>
            <a:pPr marL="0" indent="0">
              <a:buNone/>
            </a:pPr>
            <a:r>
              <a:rPr lang="en-US" sz="5400" dirty="0">
                <a:latin typeface="Times New Roman" panose="02020603050405020304" pitchFamily="18" charset="0"/>
                <a:cs typeface="Times New Roman" panose="02020603050405020304" pitchFamily="18" charset="0"/>
              </a:rPr>
              <a:t>“… </a:t>
            </a:r>
            <a:r>
              <a:rPr lang="en-US" sz="5400" dirty="0">
                <a:solidFill>
                  <a:srgbClr val="C00000"/>
                </a:solidFill>
                <a:latin typeface="Times New Roman" panose="02020603050405020304" pitchFamily="18" charset="0"/>
                <a:cs typeface="Times New Roman" panose="02020603050405020304" pitchFamily="18" charset="0"/>
              </a:rPr>
              <a:t>he who overcomes, that is he who keeps My deeds until the end …</a:t>
            </a:r>
            <a:r>
              <a:rPr lang="en-US" sz="5400" dirty="0">
                <a:latin typeface="Times New Roman" panose="02020603050405020304" pitchFamily="18" charset="0"/>
                <a:cs typeface="Times New Roman" panose="02020603050405020304" pitchFamily="18" charset="0"/>
              </a:rPr>
              <a:t>” thus defining and explaining the overcomer and tying it to the ultimate victory.</a:t>
            </a:r>
          </a:p>
        </p:txBody>
      </p:sp>
    </p:spTree>
    <p:extLst>
      <p:ext uri="{BB962C8B-B14F-4D97-AF65-F5344CB8AC3E}">
        <p14:creationId xmlns:p14="http://schemas.microsoft.com/office/powerpoint/2010/main" val="1709687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solidFill>
                  <a:srgbClr val="C00000"/>
                </a:solidFill>
                <a:latin typeface="Times New Roman" panose="02020603050405020304" pitchFamily="18" charset="0"/>
                <a:cs typeface="Times New Roman" panose="02020603050405020304" pitchFamily="18" charset="0"/>
              </a:rPr>
              <a:t>he who overcomes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Remember, in John’s writings overcome refers to current, present victory UNLESS the context dictates otherwise.</a:t>
            </a:r>
          </a:p>
          <a:p>
            <a:pPr marL="0" indent="0">
              <a:buNone/>
            </a:pPr>
            <a:r>
              <a:rPr lang="en-US" sz="5400" dirty="0">
                <a:latin typeface="Times New Roman" panose="02020603050405020304" pitchFamily="18" charset="0"/>
                <a:cs typeface="Times New Roman" panose="02020603050405020304" pitchFamily="18" charset="0"/>
              </a:rPr>
              <a:t>Here we see overcoming linked to “</a:t>
            </a:r>
            <a:r>
              <a:rPr lang="en-US" sz="5400" dirty="0">
                <a:solidFill>
                  <a:srgbClr val="C00000"/>
                </a:solidFill>
                <a:latin typeface="Times New Roman" panose="02020603050405020304" pitchFamily="18" charset="0"/>
                <a:cs typeface="Times New Roman" panose="02020603050405020304" pitchFamily="18" charset="0"/>
              </a:rPr>
              <a:t>until the end</a:t>
            </a:r>
            <a:r>
              <a:rPr lang="en-US" sz="5400" dirty="0">
                <a:latin typeface="Times New Roman" panose="02020603050405020304" pitchFamily="18" charset="0"/>
                <a:cs typeface="Times New Roman" panose="02020603050405020304" pitchFamily="18" charset="0"/>
              </a:rPr>
              <a:t>” thus throwing this into the ultimate victory.</a:t>
            </a:r>
          </a:p>
          <a:p>
            <a:pPr marL="0" indent="0">
              <a:buNone/>
            </a:pPr>
            <a:r>
              <a:rPr lang="en-US" sz="5400" dirty="0">
                <a:latin typeface="Times New Roman" panose="02020603050405020304" pitchFamily="18" charset="0"/>
                <a:cs typeface="Times New Roman" panose="02020603050405020304" pitchFamily="18" charset="0"/>
              </a:rPr>
              <a:t>Here, the overcomers (present victors) MUST continue to keep the deeds “</a:t>
            </a:r>
            <a:r>
              <a:rPr lang="en-US" sz="5400" dirty="0">
                <a:solidFill>
                  <a:srgbClr val="C00000"/>
                </a:solidFill>
                <a:latin typeface="Times New Roman" panose="02020603050405020304" pitchFamily="18" charset="0"/>
                <a:cs typeface="Times New Roman" panose="02020603050405020304" pitchFamily="18" charset="0"/>
              </a:rPr>
              <a:t>until the end</a:t>
            </a:r>
            <a:r>
              <a:rPr lang="en-US" sz="5400" dirty="0">
                <a:latin typeface="Times New Roman" panose="02020603050405020304" pitchFamily="18" charset="0"/>
                <a:cs typeface="Times New Roman" panose="02020603050405020304" pitchFamily="18" charset="0"/>
              </a:rPr>
              <a:t>” to gain the ultimate victory.</a:t>
            </a:r>
          </a:p>
          <a:p>
            <a:pPr marL="0" indent="0">
              <a:buNone/>
            </a:pPr>
            <a:r>
              <a:rPr lang="en-US" sz="5400" dirty="0">
                <a:latin typeface="Times New Roman" panose="02020603050405020304" pitchFamily="18" charset="0"/>
                <a:cs typeface="Times New Roman" panose="02020603050405020304" pitchFamily="18" charset="0"/>
              </a:rPr>
              <a:t>Also notice that just as those who followed the practices of Jezebel were guilty or “her deeds” so now, we, the faithful followers of Jesus keep His deeds.</a:t>
            </a:r>
          </a:p>
        </p:txBody>
      </p:sp>
    </p:spTree>
    <p:extLst>
      <p:ext uri="{BB962C8B-B14F-4D97-AF65-F5344CB8AC3E}">
        <p14:creationId xmlns:p14="http://schemas.microsoft.com/office/powerpoint/2010/main" val="30628471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The Promise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a:bodyPr>
          <a:lstStyle/>
          <a:p>
            <a:pPr marL="0" indent="0">
              <a:buNone/>
            </a:pPr>
            <a:r>
              <a:rPr lang="en-US" sz="5400" dirty="0">
                <a:latin typeface="Times New Roman" panose="02020603050405020304" pitchFamily="18" charset="0"/>
                <a:cs typeface="Times New Roman" panose="02020603050405020304" pitchFamily="18" charset="0"/>
              </a:rPr>
              <a:t>Those who overcome are promised two things:</a:t>
            </a:r>
          </a:p>
          <a:p>
            <a:pPr marL="914400" indent="-914400">
              <a:buFont typeface="+mj-lt"/>
              <a:buAutoNum type="arabicPeriod"/>
            </a:pPr>
            <a:r>
              <a:rPr lang="en-US" sz="5400" dirty="0">
                <a:latin typeface="Times New Roman" panose="02020603050405020304" pitchFamily="18" charset="0"/>
                <a:cs typeface="Times New Roman" panose="02020603050405020304" pitchFamily="18" charset="0"/>
              </a:rPr>
              <a:t>authority over the nations to shepherd with a rod of iron;</a:t>
            </a:r>
          </a:p>
          <a:p>
            <a:pPr marL="914400" indent="-914400">
              <a:buFont typeface="+mj-lt"/>
              <a:buAutoNum type="arabicPeriod"/>
            </a:pPr>
            <a:r>
              <a:rPr lang="en-US" sz="5400" dirty="0">
                <a:latin typeface="Times New Roman" panose="02020603050405020304" pitchFamily="18" charset="0"/>
                <a:cs typeface="Times New Roman" panose="02020603050405020304" pitchFamily="18" charset="0"/>
              </a:rPr>
              <a:t>the morning star.</a:t>
            </a:r>
          </a:p>
          <a:p>
            <a:pPr marL="0" indent="0">
              <a:buNone/>
            </a:pP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4146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Messianic Promise</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b="1" dirty="0">
                <a:solidFill>
                  <a:srgbClr val="C00000"/>
                </a:solidFill>
                <a:latin typeface="Times New Roman" panose="02020603050405020304" pitchFamily="18" charset="0"/>
                <a:cs typeface="Times New Roman" panose="02020603050405020304" pitchFamily="18" charset="0"/>
              </a:rPr>
              <a:t>Psalm 2:6 to 9</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I have installed My King Upon Zion, My holy mountain. I will surely tell of the decree of the LORD: He said to Me, Thou art My Son, Today I have begotten Thee. Ask of Me, and I will surely give the nations as Thine inheritance, And the very ends of the earth as Thy possession. Thou shalt break them with a rod of iron, Thou shalt shatter them like earthenware.</a:t>
            </a:r>
          </a:p>
          <a:p>
            <a:pPr marL="0" indent="0">
              <a:buNone/>
            </a:pPr>
            <a:r>
              <a:rPr lang="en-US" sz="5400" dirty="0">
                <a:latin typeface="Times New Roman" panose="02020603050405020304" pitchFamily="18" charset="0"/>
                <a:cs typeface="Times New Roman" panose="02020603050405020304" pitchFamily="18" charset="0"/>
              </a:rPr>
              <a:t>This was promised to the Messiah.</a:t>
            </a:r>
          </a:p>
          <a:p>
            <a:pPr marL="0" indent="0">
              <a:buNone/>
            </a:pPr>
            <a:r>
              <a:rPr lang="en-US" sz="5400" dirty="0">
                <a:latin typeface="Times New Roman" panose="02020603050405020304" pitchFamily="18" charset="0"/>
                <a:cs typeface="Times New Roman" panose="02020603050405020304" pitchFamily="18" charset="0"/>
              </a:rPr>
              <a:t>Here, in </a:t>
            </a:r>
            <a:r>
              <a:rPr lang="en-US" sz="5400" b="1" dirty="0">
                <a:solidFill>
                  <a:srgbClr val="C00000"/>
                </a:solidFill>
                <a:latin typeface="Times New Roman" panose="02020603050405020304" pitchFamily="18" charset="0"/>
                <a:cs typeface="Times New Roman" panose="02020603050405020304" pitchFamily="18" charset="0"/>
              </a:rPr>
              <a:t>Revelation 2:26 &amp; 27</a:t>
            </a:r>
            <a:r>
              <a:rPr lang="en-US" sz="5400" dirty="0">
                <a:latin typeface="Times New Roman" panose="02020603050405020304" pitchFamily="18" charset="0"/>
                <a:cs typeface="Times New Roman" panose="02020603050405020304" pitchFamily="18" charset="0"/>
              </a:rPr>
              <a:t> Jesus makes the same promise to those who keep His deeds until the end.</a:t>
            </a:r>
          </a:p>
        </p:txBody>
      </p:sp>
    </p:spTree>
    <p:extLst>
      <p:ext uri="{BB962C8B-B14F-4D97-AF65-F5344CB8AC3E}">
        <p14:creationId xmlns:p14="http://schemas.microsoft.com/office/powerpoint/2010/main" val="24608276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449-E6D7-E53D-0B85-E0FA4056D305}"/>
              </a:ext>
            </a:extLst>
          </p:cNvPr>
          <p:cNvSpPr>
            <a:spLocks noGrp="1"/>
          </p:cNvSpPr>
          <p:nvPr>
            <p:ph type="title"/>
          </p:nvPr>
        </p:nvSpPr>
        <p:spPr>
          <a:xfrm>
            <a:off x="148282" y="74141"/>
            <a:ext cx="1149177" cy="6685005"/>
          </a:xfrm>
        </p:spPr>
        <p:txBody>
          <a:bodyPr vert="vert270"/>
          <a:lstStyle/>
          <a:p>
            <a:pPr algn="ctr"/>
            <a:r>
              <a:rPr lang="en-US" dirty="0">
                <a:latin typeface="Times New Roman" panose="02020603050405020304" pitchFamily="18" charset="0"/>
                <a:cs typeface="Times New Roman" panose="02020603050405020304" pitchFamily="18" charset="0"/>
              </a:rPr>
              <a:t>Judges</a:t>
            </a:r>
          </a:p>
        </p:txBody>
      </p:sp>
      <p:sp>
        <p:nvSpPr>
          <p:cNvPr id="3" name="Content Placeholder 2">
            <a:extLst>
              <a:ext uri="{FF2B5EF4-FFF2-40B4-BE49-F238E27FC236}">
                <a16:creationId xmlns:a16="http://schemas.microsoft.com/office/drawing/2014/main" id="{A06B7A21-EF67-3B6C-8CB7-7DE501C73F2A}"/>
              </a:ext>
            </a:extLst>
          </p:cNvPr>
          <p:cNvSpPr>
            <a:spLocks noGrp="1"/>
          </p:cNvSpPr>
          <p:nvPr>
            <p:ph idx="1"/>
          </p:nvPr>
        </p:nvSpPr>
        <p:spPr>
          <a:xfrm>
            <a:off x="1297459" y="123568"/>
            <a:ext cx="10746259" cy="6635578"/>
          </a:xfrm>
        </p:spPr>
        <p:txBody>
          <a:bodyPr anchor="ctr">
            <a:normAutofit fontScale="77500" lnSpcReduction="20000"/>
          </a:bodyPr>
          <a:lstStyle/>
          <a:p>
            <a:pPr marL="0" indent="0">
              <a:buNone/>
            </a:pPr>
            <a:r>
              <a:rPr lang="en-US" sz="5400" dirty="0">
                <a:latin typeface="Times New Roman" panose="02020603050405020304" pitchFamily="18" charset="0"/>
                <a:cs typeface="Times New Roman" panose="02020603050405020304" pitchFamily="18" charset="0"/>
              </a:rPr>
              <a:t>The promise to the Messiah was fulfilled when He was raised from the dead and ascended on high to sit at God’s right hand.</a:t>
            </a:r>
          </a:p>
          <a:p>
            <a:pPr marL="0" indent="0">
              <a:buNone/>
            </a:pPr>
            <a:r>
              <a:rPr lang="en-US" sz="5400" dirty="0">
                <a:latin typeface="Times New Roman" panose="02020603050405020304" pitchFamily="18" charset="0"/>
                <a:cs typeface="Times New Roman" panose="02020603050405020304" pitchFamily="18" charset="0"/>
              </a:rPr>
              <a:t>When we get to </a:t>
            </a:r>
            <a:r>
              <a:rPr lang="en-US" sz="5400" b="1" dirty="0">
                <a:solidFill>
                  <a:srgbClr val="C00000"/>
                </a:solidFill>
                <a:latin typeface="Times New Roman" panose="02020603050405020304" pitchFamily="18" charset="0"/>
                <a:cs typeface="Times New Roman" panose="02020603050405020304" pitchFamily="18" charset="0"/>
              </a:rPr>
              <a:t>Revelation 20</a:t>
            </a:r>
            <a:r>
              <a:rPr lang="en-US" sz="5400" dirty="0">
                <a:latin typeface="Times New Roman" panose="02020603050405020304" pitchFamily="18" charset="0"/>
                <a:cs typeface="Times New Roman" panose="02020603050405020304" pitchFamily="18" charset="0"/>
              </a:rPr>
              <a:t>, we will see the dead saints living and reigning with the Christ for 1,000 years.</a:t>
            </a:r>
          </a:p>
          <a:p>
            <a:pPr marL="0" indent="0">
              <a:buNone/>
            </a:pPr>
            <a:r>
              <a:rPr lang="en-US" sz="5400" b="1" dirty="0">
                <a:solidFill>
                  <a:srgbClr val="C00000"/>
                </a:solidFill>
                <a:latin typeface="Times New Roman" panose="02020603050405020304" pitchFamily="18" charset="0"/>
                <a:cs typeface="Times New Roman" panose="02020603050405020304" pitchFamily="18" charset="0"/>
              </a:rPr>
              <a:t>I Corinthians 6:2 &amp; 3</a:t>
            </a:r>
            <a:r>
              <a:rPr lang="en-US" sz="5400" dirty="0">
                <a:latin typeface="Times New Roman" panose="02020603050405020304" pitchFamily="18" charset="0"/>
                <a:cs typeface="Times New Roman" panose="02020603050405020304" pitchFamily="18" charset="0"/>
              </a:rPr>
              <a:t> – </a:t>
            </a:r>
            <a:r>
              <a:rPr lang="en-US" sz="5400" dirty="0">
                <a:solidFill>
                  <a:srgbClr val="C00000"/>
                </a:solidFill>
                <a:latin typeface="Times New Roman" panose="02020603050405020304" pitchFamily="18" charset="0"/>
                <a:cs typeface="Times New Roman" panose="02020603050405020304" pitchFamily="18" charset="0"/>
              </a:rPr>
              <a:t>Or do you not know that the saints will judge the world? And if the world is judged by you, are you not competent to constitute the smallest law courts? Do you not know that we shall judge angels? How much more, matters of this life?</a:t>
            </a:r>
          </a:p>
        </p:txBody>
      </p:sp>
    </p:spTree>
    <p:extLst>
      <p:ext uri="{BB962C8B-B14F-4D97-AF65-F5344CB8AC3E}">
        <p14:creationId xmlns:p14="http://schemas.microsoft.com/office/powerpoint/2010/main" val="2119554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28699</TotalTime>
  <Words>10821</Words>
  <Application>Microsoft Office PowerPoint</Application>
  <PresentationFormat>Widescreen</PresentationFormat>
  <Paragraphs>477</Paragraphs>
  <Slides>103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103</vt:i4>
      </vt:variant>
    </vt:vector>
  </HeadingPairs>
  <TitlesOfParts>
    <vt:vector size="109" baseType="lpstr">
      <vt:lpstr>Aptos</vt:lpstr>
      <vt:lpstr>Arial</vt:lpstr>
      <vt:lpstr>Calibri</vt:lpstr>
      <vt:lpstr>Calibri Light</vt:lpstr>
      <vt:lpstr>Times New Roman</vt:lpstr>
      <vt:lpstr>Office Theme</vt:lpstr>
      <vt:lpstr>REVELATION</vt:lpstr>
      <vt:lpstr>Revelation 2:18-23</vt:lpstr>
      <vt:lpstr>Revelation 2:24-29</vt:lpstr>
      <vt:lpstr>Thyatira – Location</vt:lpstr>
      <vt:lpstr>Seleucid and Ptolemaic </vt:lpstr>
      <vt:lpstr>Thyatira - Background</vt:lpstr>
      <vt:lpstr>Thyatira – History</vt:lpstr>
      <vt:lpstr>Thyatira – Culture</vt:lpstr>
      <vt:lpstr>Thyatira – Culture, 2</vt:lpstr>
      <vt:lpstr>Guild Culture</vt:lpstr>
      <vt:lpstr>Letter to Thyatira - Identification</vt:lpstr>
      <vt:lpstr>Jesus – Son of God</vt:lpstr>
      <vt:lpstr>Jesus – the true Son of God</vt:lpstr>
      <vt:lpstr>eyes like a flame of fire</vt:lpstr>
      <vt:lpstr>Fire</vt:lpstr>
      <vt:lpstr>Flaming Eyes</vt:lpstr>
      <vt:lpstr>Jesus and Judgement</vt:lpstr>
      <vt:lpstr>Jesus – Full Size!</vt:lpstr>
      <vt:lpstr>Thyatira - Commendation</vt:lpstr>
      <vt:lpstr>Love and Faith, 1</vt:lpstr>
      <vt:lpstr>Love and Faith, 2</vt:lpstr>
      <vt:lpstr>Love: The Essence</vt:lpstr>
      <vt:lpstr>Faith</vt:lpstr>
      <vt:lpstr>service and perseverance</vt:lpstr>
      <vt:lpstr>Love, Faith, Service, Perseverance</vt:lpstr>
      <vt:lpstr>Thyatira – Condemnation</vt:lpstr>
      <vt:lpstr>tolerate</vt:lpstr>
      <vt:lpstr>Individual Responsiblity</vt:lpstr>
      <vt:lpstr>Women and Authority</vt:lpstr>
      <vt:lpstr>Women’s Participation</vt:lpstr>
      <vt:lpstr>Obeservation</vt:lpstr>
      <vt:lpstr>That Woman</vt:lpstr>
      <vt:lpstr>Jezebel</vt:lpstr>
      <vt:lpstr>Murderess</vt:lpstr>
      <vt:lpstr>Thyatira’s Jezebel</vt:lpstr>
      <vt:lpstr>prophetess</vt:lpstr>
      <vt:lpstr>preaching and teaching</vt:lpstr>
      <vt:lpstr>preaching and teaching</vt:lpstr>
      <vt:lpstr>Warning – False teachers!</vt:lpstr>
      <vt:lpstr>The Example of Paul</vt:lpstr>
      <vt:lpstr>Simple, Obvious TRUTH</vt:lpstr>
      <vt:lpstr>Abide in Me …</vt:lpstr>
      <vt:lpstr>Results of False Prophecy</vt:lpstr>
      <vt:lpstr>immorality</vt:lpstr>
      <vt:lpstr>NO other gods</vt:lpstr>
      <vt:lpstr>Immorality = Unfaithfulness</vt:lpstr>
      <vt:lpstr>Spiritual Immorality</vt:lpstr>
      <vt:lpstr>meat sacrificed to idols</vt:lpstr>
      <vt:lpstr>A Decision Made</vt:lpstr>
      <vt:lpstr>Adivce from Jerusalem</vt:lpstr>
      <vt:lpstr>Paul’s Explanation</vt:lpstr>
      <vt:lpstr>Conversion</vt:lpstr>
      <vt:lpstr>Sacrifices</vt:lpstr>
      <vt:lpstr>Sacrificial Objects</vt:lpstr>
      <vt:lpstr>Summary</vt:lpstr>
      <vt:lpstr>Conclusion</vt:lpstr>
      <vt:lpstr>Repentance</vt:lpstr>
      <vt:lpstr>Longsuffering</vt:lpstr>
      <vt:lpstr>An Early Problem</vt:lpstr>
      <vt:lpstr>Gnosticism</vt:lpstr>
      <vt:lpstr>Translations</vt:lpstr>
      <vt:lpstr>Popularity</vt:lpstr>
      <vt:lpstr>Conglomeration</vt:lpstr>
      <vt:lpstr>Captain Argando!</vt:lpstr>
      <vt:lpstr>Our Example</vt:lpstr>
      <vt:lpstr>Four Directives and Actions</vt:lpstr>
      <vt:lpstr>Gods Reaction</vt:lpstr>
      <vt:lpstr>Following God’s Word</vt:lpstr>
      <vt:lpstr>Ponder THIS!</vt:lpstr>
      <vt:lpstr>Numbers 15:27-31</vt:lpstr>
      <vt:lpstr>In the New Testament</vt:lpstr>
      <vt:lpstr>Why Not Repent?</vt:lpstr>
      <vt:lpstr>Promised Punishment</vt:lpstr>
      <vt:lpstr>Accomplices</vt:lpstr>
      <vt:lpstr>Sin is Personal</vt:lpstr>
      <vt:lpstr>Condition</vt:lpstr>
      <vt:lpstr>Change for the Better</vt:lpstr>
      <vt:lpstr>“… repent of her deeds”</vt:lpstr>
      <vt:lpstr>False Example</vt:lpstr>
      <vt:lpstr>Flesh vs Spirit</vt:lpstr>
      <vt:lpstr>Progression to Sin</vt:lpstr>
      <vt:lpstr>Personal Responsibility</vt:lpstr>
      <vt:lpstr>Repentance</vt:lpstr>
      <vt:lpstr>her deeds</vt:lpstr>
      <vt:lpstr>kill with pestilence</vt:lpstr>
      <vt:lpstr>the church will know</vt:lpstr>
      <vt:lpstr>according to your deeds</vt:lpstr>
      <vt:lpstr>The Contrast</vt:lpstr>
      <vt:lpstr>I say to the rest</vt:lpstr>
      <vt:lpstr>Deeper Things of God</vt:lpstr>
      <vt:lpstr>Adequate and Common</vt:lpstr>
      <vt:lpstr>Adequate</vt:lpstr>
      <vt:lpstr>Common Salvation</vt:lpstr>
      <vt:lpstr>Hold Fast</vt:lpstr>
      <vt:lpstr>and</vt:lpstr>
      <vt:lpstr>he who overcomes</vt:lpstr>
      <vt:lpstr>The Promise</vt:lpstr>
      <vt:lpstr>Messianic Promise</vt:lpstr>
      <vt:lpstr>Judges</vt:lpstr>
      <vt:lpstr>Examples</vt:lpstr>
      <vt:lpstr>The Authority</vt:lpstr>
      <vt:lpstr>The Morning Star</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dc:title>
  <dc:creator>James Reynolds</dc:creator>
  <cp:lastModifiedBy>James Reynolds</cp:lastModifiedBy>
  <cp:revision>511</cp:revision>
  <cp:lastPrinted>2025-02-21T13:47:28Z</cp:lastPrinted>
  <dcterms:created xsi:type="dcterms:W3CDTF">2024-01-21T04:16:59Z</dcterms:created>
  <dcterms:modified xsi:type="dcterms:W3CDTF">2025-03-08T03:47:38Z</dcterms:modified>
</cp:coreProperties>
</file>