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6"/>
  </p:notesMasterIdLst>
  <p:sldIdLst>
    <p:sldId id="256" r:id="rId2"/>
    <p:sldId id="739" r:id="rId3"/>
    <p:sldId id="738" r:id="rId4"/>
    <p:sldId id="737" r:id="rId5"/>
    <p:sldId id="740" r:id="rId6"/>
    <p:sldId id="741" r:id="rId7"/>
    <p:sldId id="742" r:id="rId8"/>
    <p:sldId id="745" r:id="rId9"/>
    <p:sldId id="743" r:id="rId10"/>
    <p:sldId id="744" r:id="rId11"/>
    <p:sldId id="746" r:id="rId12"/>
    <p:sldId id="750" r:id="rId13"/>
    <p:sldId id="747" r:id="rId14"/>
    <p:sldId id="748" r:id="rId15"/>
    <p:sldId id="749" r:id="rId16"/>
    <p:sldId id="751" r:id="rId17"/>
    <p:sldId id="752" r:id="rId18"/>
    <p:sldId id="753" r:id="rId19"/>
    <p:sldId id="754" r:id="rId20"/>
    <p:sldId id="755" r:id="rId21"/>
    <p:sldId id="769" r:id="rId22"/>
    <p:sldId id="756" r:id="rId23"/>
    <p:sldId id="757" r:id="rId24"/>
    <p:sldId id="758" r:id="rId25"/>
    <p:sldId id="759" r:id="rId26"/>
    <p:sldId id="760" r:id="rId27"/>
    <p:sldId id="762" r:id="rId28"/>
    <p:sldId id="764" r:id="rId29"/>
    <p:sldId id="765" r:id="rId30"/>
    <p:sldId id="767" r:id="rId31"/>
    <p:sldId id="763" r:id="rId32"/>
    <p:sldId id="768" r:id="rId33"/>
    <p:sldId id="770" r:id="rId34"/>
    <p:sldId id="771" r:id="rId35"/>
    <p:sldId id="772" r:id="rId36"/>
    <p:sldId id="773" r:id="rId37"/>
    <p:sldId id="761" r:id="rId38"/>
    <p:sldId id="774" r:id="rId39"/>
    <p:sldId id="775" r:id="rId40"/>
    <p:sldId id="776" r:id="rId41"/>
    <p:sldId id="777" r:id="rId42"/>
    <p:sldId id="778" r:id="rId43"/>
    <p:sldId id="779" r:id="rId44"/>
    <p:sldId id="780" r:id="rId45"/>
    <p:sldId id="781" r:id="rId46"/>
    <p:sldId id="782" r:id="rId47"/>
    <p:sldId id="783" r:id="rId48"/>
    <p:sldId id="784" r:id="rId49"/>
    <p:sldId id="785" r:id="rId50"/>
    <p:sldId id="786" r:id="rId51"/>
    <p:sldId id="787" r:id="rId52"/>
    <p:sldId id="788" r:id="rId53"/>
    <p:sldId id="789" r:id="rId54"/>
    <p:sldId id="790" r:id="rId55"/>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800000"/>
    <a:srgbClr val="C00000"/>
    <a:srgbClr val="C10000"/>
    <a:srgbClr val="D2693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2857" autoAdjust="0"/>
  </p:normalViewPr>
  <p:slideViewPr>
    <p:cSldViewPr snapToGrid="0">
      <p:cViewPr varScale="1">
        <p:scale>
          <a:sx n="91" d="100"/>
          <a:sy n="91" d="100"/>
        </p:scale>
        <p:origin x="1272" y="306"/>
      </p:cViewPr>
      <p:guideLst/>
    </p:cSldViewPr>
  </p:slideViewPr>
  <p:notesTextViewPr>
    <p:cViewPr>
      <p:scale>
        <a:sx n="1" d="1"/>
        <a:sy n="1" d="1"/>
      </p:scale>
      <p:origin x="0" y="0"/>
    </p:cViewPr>
  </p:notesTextViewPr>
  <p:sorterViewPr>
    <p:cViewPr>
      <p:scale>
        <a:sx n="100" d="100"/>
        <a:sy n="100" d="100"/>
      </p:scale>
      <p:origin x="0" y="-762"/>
    </p:cViewPr>
  </p:sorterViewPr>
  <p:notesViewPr>
    <p:cSldViewPr snapToGrid="0">
      <p:cViewPr varScale="1">
        <p:scale>
          <a:sx n="79" d="100"/>
          <a:sy n="79" d="100"/>
        </p:scale>
        <p:origin x="3882"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7739" cy="471054"/>
          </a:xfrm>
          <a:prstGeom prst="rect">
            <a:avLst/>
          </a:prstGeom>
        </p:spPr>
        <p:txBody>
          <a:bodyPr vert="horz" lIns="94220" tIns="47110" rIns="94220" bIns="47110" rtlCol="0"/>
          <a:lstStyle>
            <a:lvl1pPr algn="l">
              <a:defRPr sz="1200"/>
            </a:lvl1pPr>
          </a:lstStyle>
          <a:p>
            <a:endParaRPr lang="en-US" dirty="0"/>
          </a:p>
        </p:txBody>
      </p:sp>
      <p:sp>
        <p:nvSpPr>
          <p:cNvPr id="3" name="Date Placeholder 2"/>
          <p:cNvSpPr>
            <a:spLocks noGrp="1"/>
          </p:cNvSpPr>
          <p:nvPr>
            <p:ph type="dt" idx="1"/>
          </p:nvPr>
        </p:nvSpPr>
        <p:spPr>
          <a:xfrm>
            <a:off x="4023093" y="1"/>
            <a:ext cx="3077739" cy="471054"/>
          </a:xfrm>
          <a:prstGeom prst="rect">
            <a:avLst/>
          </a:prstGeom>
        </p:spPr>
        <p:txBody>
          <a:bodyPr vert="horz" lIns="94220" tIns="47110" rIns="94220" bIns="47110" rtlCol="0"/>
          <a:lstStyle>
            <a:lvl1pPr algn="r">
              <a:defRPr sz="1200"/>
            </a:lvl1pPr>
          </a:lstStyle>
          <a:p>
            <a:fld id="{F18BE0D3-CC5D-48F4-B54A-84E5CF4532E3}" type="datetimeFigureOut">
              <a:rPr lang="en-US" smtClean="0"/>
              <a:t>2026-03-11</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0" tIns="47110" rIns="94220" bIns="47110" rtlCol="0" anchor="ctr"/>
          <a:lstStyle/>
          <a:p>
            <a:endParaRPr lang="en-US" dirty="0"/>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0" tIns="47110" rIns="94220" bIns="4711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3"/>
            <a:ext cx="3077739" cy="471053"/>
          </a:xfrm>
          <a:prstGeom prst="rect">
            <a:avLst/>
          </a:prstGeom>
        </p:spPr>
        <p:txBody>
          <a:bodyPr vert="horz" lIns="94220" tIns="47110" rIns="94220" bIns="4711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3" y="8917423"/>
            <a:ext cx="3077739" cy="471053"/>
          </a:xfrm>
          <a:prstGeom prst="rect">
            <a:avLst/>
          </a:prstGeom>
        </p:spPr>
        <p:txBody>
          <a:bodyPr vert="horz" lIns="94220" tIns="47110" rIns="94220" bIns="47110" rtlCol="0" anchor="b"/>
          <a:lstStyle>
            <a:lvl1pPr algn="r">
              <a:defRPr sz="1200"/>
            </a:lvl1pPr>
          </a:lstStyle>
          <a:p>
            <a:fld id="{21773353-A735-4CE5-AFA3-B6119CBFF067}" type="slidenum">
              <a:rPr lang="en-US" smtClean="0"/>
              <a:t>‹#›</a:t>
            </a:fld>
            <a:endParaRPr lang="en-US" dirty="0"/>
          </a:p>
        </p:txBody>
      </p:sp>
    </p:spTree>
    <p:extLst>
      <p:ext uri="{BB962C8B-B14F-4D97-AF65-F5344CB8AC3E}">
        <p14:creationId xmlns:p14="http://schemas.microsoft.com/office/powerpoint/2010/main" val="1647271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dirty="0"/>
              <a:t>*Palmer. </a:t>
            </a:r>
            <a:r>
              <a:rPr lang="en-US" i="1" dirty="0"/>
              <a:t>Commentary on 1, 2, 3 John and Revelation</a:t>
            </a:r>
            <a:r>
              <a:rPr lang="en-US" i="0" dirty="0"/>
              <a:t>. p. 182.</a:t>
            </a:r>
            <a:endParaRPr lang="en-US" dirty="0"/>
          </a:p>
        </p:txBody>
      </p:sp>
      <p:sp>
        <p:nvSpPr>
          <p:cNvPr id="4" name="Slide Number Placeholder 3"/>
          <p:cNvSpPr>
            <a:spLocks noGrp="1"/>
          </p:cNvSpPr>
          <p:nvPr>
            <p:ph type="sldNum" sz="quarter" idx="5"/>
          </p:nvPr>
        </p:nvSpPr>
        <p:spPr/>
        <p:txBody>
          <a:bodyPr/>
          <a:lstStyle/>
          <a:p>
            <a:fld id="{21773353-A735-4CE5-AFA3-B6119CBFF067}" type="slidenum">
              <a:rPr lang="en-US" smtClean="0"/>
              <a:t>22</a:t>
            </a:fld>
            <a:endParaRPr lang="en-US" dirty="0"/>
          </a:p>
        </p:txBody>
      </p:sp>
    </p:spTree>
    <p:extLst>
      <p:ext uri="{BB962C8B-B14F-4D97-AF65-F5344CB8AC3E}">
        <p14:creationId xmlns:p14="http://schemas.microsoft.com/office/powerpoint/2010/main" val="2683653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dirty="0"/>
              <a:t>*McGuiggan, </a:t>
            </a:r>
            <a:r>
              <a:rPr lang="en-US" i="1" dirty="0"/>
              <a:t>Revelation</a:t>
            </a:r>
            <a:r>
              <a:rPr lang="en-US" i="0" dirty="0"/>
              <a:t>., p. 119.</a:t>
            </a:r>
            <a:endParaRPr lang="en-US" dirty="0"/>
          </a:p>
        </p:txBody>
      </p:sp>
      <p:sp>
        <p:nvSpPr>
          <p:cNvPr id="4" name="Slide Number Placeholder 3"/>
          <p:cNvSpPr>
            <a:spLocks noGrp="1"/>
          </p:cNvSpPr>
          <p:nvPr>
            <p:ph type="sldNum" sz="quarter" idx="5"/>
          </p:nvPr>
        </p:nvSpPr>
        <p:spPr/>
        <p:txBody>
          <a:bodyPr/>
          <a:lstStyle/>
          <a:p>
            <a:fld id="{21773353-A735-4CE5-AFA3-B6119CBFF067}" type="slidenum">
              <a:rPr lang="en-US" smtClean="0"/>
              <a:t>23</a:t>
            </a:fld>
            <a:endParaRPr lang="en-US" dirty="0"/>
          </a:p>
        </p:txBody>
      </p:sp>
    </p:spTree>
    <p:extLst>
      <p:ext uri="{BB962C8B-B14F-4D97-AF65-F5344CB8AC3E}">
        <p14:creationId xmlns:p14="http://schemas.microsoft.com/office/powerpoint/2010/main" val="467299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dirty="0"/>
              <a:t>https://www.soundvision.com/article/a-comparison-of-the-islamic-and-christian-views-of-jesus?page=3&amp;gad_source=1&amp;gad_campaignid=22798733730&amp;gbraid=0AAAAA-Bv3vwrrRriU40AW27ke0AeSH8Em&amp;gclid=CjwKCAiAu67KBhAkEiwAY0jAlXBLBbFhbZ266sJ3gZdB4fMwOtrX91Hc41k6MPLj1GEzGP_xmHgQKRoCstEQAvD_BwE</a:t>
            </a:r>
          </a:p>
        </p:txBody>
      </p:sp>
      <p:sp>
        <p:nvSpPr>
          <p:cNvPr id="4" name="Slide Number Placeholder 3"/>
          <p:cNvSpPr>
            <a:spLocks noGrp="1"/>
          </p:cNvSpPr>
          <p:nvPr>
            <p:ph type="sldNum" sz="quarter" idx="5"/>
          </p:nvPr>
        </p:nvSpPr>
        <p:spPr/>
        <p:txBody>
          <a:bodyPr/>
          <a:lstStyle/>
          <a:p>
            <a:fld id="{21773353-A735-4CE5-AFA3-B6119CBFF067}" type="slidenum">
              <a:rPr lang="en-US" smtClean="0"/>
              <a:t>24</a:t>
            </a:fld>
            <a:endParaRPr lang="en-US" dirty="0"/>
          </a:p>
        </p:txBody>
      </p:sp>
    </p:spTree>
    <p:extLst>
      <p:ext uri="{BB962C8B-B14F-4D97-AF65-F5344CB8AC3E}">
        <p14:creationId xmlns:p14="http://schemas.microsoft.com/office/powerpoint/2010/main" val="7856218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*Mounce</a:t>
            </a:r>
          </a:p>
        </p:txBody>
      </p:sp>
      <p:sp>
        <p:nvSpPr>
          <p:cNvPr id="4" name="Slide Number Placeholder 3"/>
          <p:cNvSpPr>
            <a:spLocks noGrp="1"/>
          </p:cNvSpPr>
          <p:nvPr>
            <p:ph type="sldNum" sz="quarter" idx="5"/>
          </p:nvPr>
        </p:nvSpPr>
        <p:spPr/>
        <p:txBody>
          <a:bodyPr/>
          <a:lstStyle/>
          <a:p>
            <a:fld id="{21773353-A735-4CE5-AFA3-B6119CBFF067}" type="slidenum">
              <a:rPr lang="en-US" smtClean="0"/>
              <a:t>45</a:t>
            </a:fld>
            <a:endParaRPr lang="en-US" dirty="0"/>
          </a:p>
        </p:txBody>
      </p:sp>
    </p:spTree>
    <p:extLst>
      <p:ext uri="{BB962C8B-B14F-4D97-AF65-F5344CB8AC3E}">
        <p14:creationId xmlns:p14="http://schemas.microsoft.com/office/powerpoint/2010/main" val="8832506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*https://www.heritage-history.com/index.php?c=resources&amp;s=war-dir&amp;f=wars_romanjewish</a:t>
            </a:r>
          </a:p>
        </p:txBody>
      </p:sp>
      <p:sp>
        <p:nvSpPr>
          <p:cNvPr id="4" name="Slide Number Placeholder 3"/>
          <p:cNvSpPr>
            <a:spLocks noGrp="1"/>
          </p:cNvSpPr>
          <p:nvPr>
            <p:ph type="sldNum" sz="quarter" idx="5"/>
          </p:nvPr>
        </p:nvSpPr>
        <p:spPr/>
        <p:txBody>
          <a:bodyPr/>
          <a:lstStyle/>
          <a:p>
            <a:fld id="{21773353-A735-4CE5-AFA3-B6119CBFF067}" type="slidenum">
              <a:rPr lang="en-US" smtClean="0"/>
              <a:t>48</a:t>
            </a:fld>
            <a:endParaRPr lang="en-US" dirty="0"/>
          </a:p>
        </p:txBody>
      </p:sp>
    </p:spTree>
    <p:extLst>
      <p:ext uri="{BB962C8B-B14F-4D97-AF65-F5344CB8AC3E}">
        <p14:creationId xmlns:p14="http://schemas.microsoft.com/office/powerpoint/2010/main" val="2514240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*Roper, </a:t>
            </a:r>
            <a:r>
              <a:rPr lang="en-US" i="1" dirty="0"/>
              <a:t>Revelation 1 to 11</a:t>
            </a:r>
            <a:r>
              <a:rPr lang="en-US" i="0" dirty="0"/>
              <a:t>, p. 315.</a:t>
            </a:r>
            <a:endParaRPr lang="en-US" dirty="0"/>
          </a:p>
        </p:txBody>
      </p:sp>
      <p:sp>
        <p:nvSpPr>
          <p:cNvPr id="4" name="Slide Number Placeholder 3"/>
          <p:cNvSpPr>
            <a:spLocks noGrp="1"/>
          </p:cNvSpPr>
          <p:nvPr>
            <p:ph type="sldNum" sz="quarter" idx="5"/>
          </p:nvPr>
        </p:nvSpPr>
        <p:spPr/>
        <p:txBody>
          <a:bodyPr/>
          <a:lstStyle/>
          <a:p>
            <a:fld id="{21773353-A735-4CE5-AFA3-B6119CBFF067}" type="slidenum">
              <a:rPr lang="en-US" smtClean="0"/>
              <a:t>52</a:t>
            </a:fld>
            <a:endParaRPr lang="en-US" dirty="0"/>
          </a:p>
        </p:txBody>
      </p:sp>
    </p:spTree>
    <p:extLst>
      <p:ext uri="{BB962C8B-B14F-4D97-AF65-F5344CB8AC3E}">
        <p14:creationId xmlns:p14="http://schemas.microsoft.com/office/powerpoint/2010/main" val="18734228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*Ogden, p. 216.</a:t>
            </a:r>
          </a:p>
        </p:txBody>
      </p:sp>
      <p:sp>
        <p:nvSpPr>
          <p:cNvPr id="4" name="Slide Number Placeholder 3"/>
          <p:cNvSpPr>
            <a:spLocks noGrp="1"/>
          </p:cNvSpPr>
          <p:nvPr>
            <p:ph type="sldNum" sz="quarter" idx="5"/>
          </p:nvPr>
        </p:nvSpPr>
        <p:spPr/>
        <p:txBody>
          <a:bodyPr/>
          <a:lstStyle/>
          <a:p>
            <a:fld id="{21773353-A735-4CE5-AFA3-B6119CBFF067}" type="slidenum">
              <a:rPr lang="en-US" smtClean="0"/>
              <a:t>53</a:t>
            </a:fld>
            <a:endParaRPr lang="en-US" dirty="0"/>
          </a:p>
        </p:txBody>
      </p:sp>
    </p:spTree>
    <p:extLst>
      <p:ext uri="{BB962C8B-B14F-4D97-AF65-F5344CB8AC3E}">
        <p14:creationId xmlns:p14="http://schemas.microsoft.com/office/powerpoint/2010/main" val="1367024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56315-F640-6ABD-380E-780FDC3340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FE6167-AF04-1D3B-A713-A1B88EB932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30B8A4-8EF3-BF05-3502-BE40C48F66B2}"/>
              </a:ext>
            </a:extLst>
          </p:cNvPr>
          <p:cNvSpPr>
            <a:spLocks noGrp="1"/>
          </p:cNvSpPr>
          <p:nvPr>
            <p:ph type="body" idx="1"/>
          </p:nvPr>
        </p:nvSpPr>
        <p:spPr/>
        <p:txBody>
          <a:bodyPr/>
          <a:lstStyle/>
          <a:p>
            <a:r>
              <a:rPr lang="en-US" dirty="0"/>
              <a:t>*Ogden, p. 216.</a:t>
            </a:r>
          </a:p>
        </p:txBody>
      </p:sp>
      <p:sp>
        <p:nvSpPr>
          <p:cNvPr id="4" name="Slide Number Placeholder 3">
            <a:extLst>
              <a:ext uri="{FF2B5EF4-FFF2-40B4-BE49-F238E27FC236}">
                <a16:creationId xmlns:a16="http://schemas.microsoft.com/office/drawing/2014/main" id="{C72BA221-1C08-11AA-B8D3-5D7608F1A6C4}"/>
              </a:ext>
            </a:extLst>
          </p:cNvPr>
          <p:cNvSpPr>
            <a:spLocks noGrp="1"/>
          </p:cNvSpPr>
          <p:nvPr>
            <p:ph type="sldNum" sz="quarter" idx="5"/>
          </p:nvPr>
        </p:nvSpPr>
        <p:spPr/>
        <p:txBody>
          <a:bodyPr/>
          <a:lstStyle/>
          <a:p>
            <a:fld id="{21773353-A735-4CE5-AFA3-B6119CBFF067}" type="slidenum">
              <a:rPr lang="en-US" smtClean="0"/>
              <a:t>54</a:t>
            </a:fld>
            <a:endParaRPr lang="en-US" dirty="0"/>
          </a:p>
        </p:txBody>
      </p:sp>
    </p:spTree>
    <p:extLst>
      <p:ext uri="{BB962C8B-B14F-4D97-AF65-F5344CB8AC3E}">
        <p14:creationId xmlns:p14="http://schemas.microsoft.com/office/powerpoint/2010/main" val="1745620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FAB4E-F295-AFAC-A410-1008C90044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DE1AFC8-0E74-79A8-40E3-F080E39CD2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08F9900-34C9-9D99-D17C-A7C9EAE2FF15}"/>
              </a:ext>
            </a:extLst>
          </p:cNvPr>
          <p:cNvSpPr>
            <a:spLocks noGrp="1"/>
          </p:cNvSpPr>
          <p:nvPr>
            <p:ph type="dt" sz="half" idx="10"/>
          </p:nvPr>
        </p:nvSpPr>
        <p:spPr/>
        <p:txBody>
          <a:bodyPr/>
          <a:lstStyle/>
          <a:p>
            <a:fld id="{1B372847-49C7-4878-9016-F37A1E16544E}" type="datetimeFigureOut">
              <a:rPr lang="en-US" smtClean="0"/>
              <a:t>2026-03-11</a:t>
            </a:fld>
            <a:endParaRPr lang="en-US" dirty="0"/>
          </a:p>
        </p:txBody>
      </p:sp>
      <p:sp>
        <p:nvSpPr>
          <p:cNvPr id="5" name="Footer Placeholder 4">
            <a:extLst>
              <a:ext uri="{FF2B5EF4-FFF2-40B4-BE49-F238E27FC236}">
                <a16:creationId xmlns:a16="http://schemas.microsoft.com/office/drawing/2014/main" id="{C3FEB07E-EB73-2EE4-6D51-39879FBE9FB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1E9B686-5C8F-FA8F-64D2-0505F0055665}"/>
              </a:ext>
            </a:extLst>
          </p:cNvPr>
          <p:cNvSpPr>
            <a:spLocks noGrp="1"/>
          </p:cNvSpPr>
          <p:nvPr>
            <p:ph type="sldNum" sz="quarter" idx="12"/>
          </p:nvPr>
        </p:nvSpPr>
        <p:spPr/>
        <p:txBody>
          <a:bodyPr/>
          <a:lstStyle/>
          <a:p>
            <a:fld id="{02F82AF6-C5E6-45E2-9A2B-A982692BB7F1}" type="slidenum">
              <a:rPr lang="en-US" smtClean="0"/>
              <a:t>‹#›</a:t>
            </a:fld>
            <a:endParaRPr lang="en-US" dirty="0"/>
          </a:p>
        </p:txBody>
      </p:sp>
    </p:spTree>
    <p:extLst>
      <p:ext uri="{BB962C8B-B14F-4D97-AF65-F5344CB8AC3E}">
        <p14:creationId xmlns:p14="http://schemas.microsoft.com/office/powerpoint/2010/main" val="2796198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0AA45-4FD8-D6FE-7406-5265E9C744E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96801-BB91-D1D9-F18B-3264759A980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64A906-64AE-74D7-34E9-D73B5F0F7B8B}"/>
              </a:ext>
            </a:extLst>
          </p:cNvPr>
          <p:cNvSpPr>
            <a:spLocks noGrp="1"/>
          </p:cNvSpPr>
          <p:nvPr>
            <p:ph type="dt" sz="half" idx="10"/>
          </p:nvPr>
        </p:nvSpPr>
        <p:spPr/>
        <p:txBody>
          <a:bodyPr/>
          <a:lstStyle/>
          <a:p>
            <a:fld id="{1B372847-49C7-4878-9016-F37A1E16544E}" type="datetimeFigureOut">
              <a:rPr lang="en-US" smtClean="0"/>
              <a:t>2026-03-11</a:t>
            </a:fld>
            <a:endParaRPr lang="en-US" dirty="0"/>
          </a:p>
        </p:txBody>
      </p:sp>
      <p:sp>
        <p:nvSpPr>
          <p:cNvPr id="5" name="Footer Placeholder 4">
            <a:extLst>
              <a:ext uri="{FF2B5EF4-FFF2-40B4-BE49-F238E27FC236}">
                <a16:creationId xmlns:a16="http://schemas.microsoft.com/office/drawing/2014/main" id="{5FA2D79B-6221-488D-F00D-FDA4031866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6F857E0-8E53-774B-98BA-500803BBA804}"/>
              </a:ext>
            </a:extLst>
          </p:cNvPr>
          <p:cNvSpPr>
            <a:spLocks noGrp="1"/>
          </p:cNvSpPr>
          <p:nvPr>
            <p:ph type="sldNum" sz="quarter" idx="12"/>
          </p:nvPr>
        </p:nvSpPr>
        <p:spPr/>
        <p:txBody>
          <a:bodyPr/>
          <a:lstStyle/>
          <a:p>
            <a:fld id="{02F82AF6-C5E6-45E2-9A2B-A982692BB7F1}" type="slidenum">
              <a:rPr lang="en-US" smtClean="0"/>
              <a:t>‹#›</a:t>
            </a:fld>
            <a:endParaRPr lang="en-US" dirty="0"/>
          </a:p>
        </p:txBody>
      </p:sp>
    </p:spTree>
    <p:extLst>
      <p:ext uri="{BB962C8B-B14F-4D97-AF65-F5344CB8AC3E}">
        <p14:creationId xmlns:p14="http://schemas.microsoft.com/office/powerpoint/2010/main" val="1360465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51BD11-515F-1C2F-1FF9-FF093A0CD90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0016F3B-55F7-5E62-81F8-FEF49020CF5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9DDB81-DF54-A46F-8708-41460CCCFD51}"/>
              </a:ext>
            </a:extLst>
          </p:cNvPr>
          <p:cNvSpPr>
            <a:spLocks noGrp="1"/>
          </p:cNvSpPr>
          <p:nvPr>
            <p:ph type="dt" sz="half" idx="10"/>
          </p:nvPr>
        </p:nvSpPr>
        <p:spPr/>
        <p:txBody>
          <a:bodyPr/>
          <a:lstStyle/>
          <a:p>
            <a:fld id="{1B372847-49C7-4878-9016-F37A1E16544E}" type="datetimeFigureOut">
              <a:rPr lang="en-US" smtClean="0"/>
              <a:t>2026-03-11</a:t>
            </a:fld>
            <a:endParaRPr lang="en-US" dirty="0"/>
          </a:p>
        </p:txBody>
      </p:sp>
      <p:sp>
        <p:nvSpPr>
          <p:cNvPr id="5" name="Footer Placeholder 4">
            <a:extLst>
              <a:ext uri="{FF2B5EF4-FFF2-40B4-BE49-F238E27FC236}">
                <a16:creationId xmlns:a16="http://schemas.microsoft.com/office/drawing/2014/main" id="{E7EA351E-DA8A-CCF0-F806-127774E6B55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C547CFA-DB7A-D65A-8ADD-72685B888E7B}"/>
              </a:ext>
            </a:extLst>
          </p:cNvPr>
          <p:cNvSpPr>
            <a:spLocks noGrp="1"/>
          </p:cNvSpPr>
          <p:nvPr>
            <p:ph type="sldNum" sz="quarter" idx="12"/>
          </p:nvPr>
        </p:nvSpPr>
        <p:spPr/>
        <p:txBody>
          <a:bodyPr/>
          <a:lstStyle/>
          <a:p>
            <a:fld id="{02F82AF6-C5E6-45E2-9A2B-A982692BB7F1}" type="slidenum">
              <a:rPr lang="en-US" smtClean="0"/>
              <a:t>‹#›</a:t>
            </a:fld>
            <a:endParaRPr lang="en-US" dirty="0"/>
          </a:p>
        </p:txBody>
      </p:sp>
    </p:spTree>
    <p:extLst>
      <p:ext uri="{BB962C8B-B14F-4D97-AF65-F5344CB8AC3E}">
        <p14:creationId xmlns:p14="http://schemas.microsoft.com/office/powerpoint/2010/main" val="2718870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29798-C6F7-7210-A7B8-D8133006A4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7A408A-F4CA-13F2-BAAD-4286F425BA3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69BC54-034C-900E-DA75-366FE74AB933}"/>
              </a:ext>
            </a:extLst>
          </p:cNvPr>
          <p:cNvSpPr>
            <a:spLocks noGrp="1"/>
          </p:cNvSpPr>
          <p:nvPr>
            <p:ph type="dt" sz="half" idx="10"/>
          </p:nvPr>
        </p:nvSpPr>
        <p:spPr/>
        <p:txBody>
          <a:bodyPr/>
          <a:lstStyle/>
          <a:p>
            <a:fld id="{1B372847-49C7-4878-9016-F37A1E16544E}" type="datetimeFigureOut">
              <a:rPr lang="en-US" smtClean="0"/>
              <a:t>2026-03-11</a:t>
            </a:fld>
            <a:endParaRPr lang="en-US" dirty="0"/>
          </a:p>
        </p:txBody>
      </p:sp>
      <p:sp>
        <p:nvSpPr>
          <p:cNvPr id="5" name="Footer Placeholder 4">
            <a:extLst>
              <a:ext uri="{FF2B5EF4-FFF2-40B4-BE49-F238E27FC236}">
                <a16:creationId xmlns:a16="http://schemas.microsoft.com/office/drawing/2014/main" id="{BF3459B2-80F5-6679-1267-63576932B9D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1B29B00-408D-FDC3-DC43-B05826353265}"/>
              </a:ext>
            </a:extLst>
          </p:cNvPr>
          <p:cNvSpPr>
            <a:spLocks noGrp="1"/>
          </p:cNvSpPr>
          <p:nvPr>
            <p:ph type="sldNum" sz="quarter" idx="12"/>
          </p:nvPr>
        </p:nvSpPr>
        <p:spPr/>
        <p:txBody>
          <a:bodyPr/>
          <a:lstStyle/>
          <a:p>
            <a:fld id="{02F82AF6-C5E6-45E2-9A2B-A982692BB7F1}" type="slidenum">
              <a:rPr lang="en-US" smtClean="0"/>
              <a:t>‹#›</a:t>
            </a:fld>
            <a:endParaRPr lang="en-US" dirty="0"/>
          </a:p>
        </p:txBody>
      </p:sp>
    </p:spTree>
    <p:extLst>
      <p:ext uri="{BB962C8B-B14F-4D97-AF65-F5344CB8AC3E}">
        <p14:creationId xmlns:p14="http://schemas.microsoft.com/office/powerpoint/2010/main" val="4146224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705F5-68C5-1C84-F877-49F0648FA80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4D3F0E-CAB6-238E-2212-227A0327B0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4CD69-F62A-47E0-EAFD-662FAB4A8A2D}"/>
              </a:ext>
            </a:extLst>
          </p:cNvPr>
          <p:cNvSpPr>
            <a:spLocks noGrp="1"/>
          </p:cNvSpPr>
          <p:nvPr>
            <p:ph type="dt" sz="half" idx="10"/>
          </p:nvPr>
        </p:nvSpPr>
        <p:spPr/>
        <p:txBody>
          <a:bodyPr/>
          <a:lstStyle/>
          <a:p>
            <a:fld id="{1B372847-49C7-4878-9016-F37A1E16544E}" type="datetimeFigureOut">
              <a:rPr lang="en-US" smtClean="0"/>
              <a:t>2026-03-11</a:t>
            </a:fld>
            <a:endParaRPr lang="en-US" dirty="0"/>
          </a:p>
        </p:txBody>
      </p:sp>
      <p:sp>
        <p:nvSpPr>
          <p:cNvPr id="5" name="Footer Placeholder 4">
            <a:extLst>
              <a:ext uri="{FF2B5EF4-FFF2-40B4-BE49-F238E27FC236}">
                <a16:creationId xmlns:a16="http://schemas.microsoft.com/office/drawing/2014/main" id="{C0D953FB-3597-6D99-A9D8-ECA94C0FB57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A7314BA-8265-555F-9A3D-92C17B49E794}"/>
              </a:ext>
            </a:extLst>
          </p:cNvPr>
          <p:cNvSpPr>
            <a:spLocks noGrp="1"/>
          </p:cNvSpPr>
          <p:nvPr>
            <p:ph type="sldNum" sz="quarter" idx="12"/>
          </p:nvPr>
        </p:nvSpPr>
        <p:spPr/>
        <p:txBody>
          <a:bodyPr/>
          <a:lstStyle/>
          <a:p>
            <a:fld id="{02F82AF6-C5E6-45E2-9A2B-A982692BB7F1}" type="slidenum">
              <a:rPr lang="en-US" smtClean="0"/>
              <a:t>‹#›</a:t>
            </a:fld>
            <a:endParaRPr lang="en-US" dirty="0"/>
          </a:p>
        </p:txBody>
      </p:sp>
    </p:spTree>
    <p:extLst>
      <p:ext uri="{BB962C8B-B14F-4D97-AF65-F5344CB8AC3E}">
        <p14:creationId xmlns:p14="http://schemas.microsoft.com/office/powerpoint/2010/main" val="1894388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14C8C-F3FE-3878-CAEE-C7767BA141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35A55E-A27C-AE9C-01A9-8AACFC6E860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90A57F-B627-ADF6-7D79-C627C7F4489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86F0EEC-9384-DD9B-F2A7-089E1DC58640}"/>
              </a:ext>
            </a:extLst>
          </p:cNvPr>
          <p:cNvSpPr>
            <a:spLocks noGrp="1"/>
          </p:cNvSpPr>
          <p:nvPr>
            <p:ph type="dt" sz="half" idx="10"/>
          </p:nvPr>
        </p:nvSpPr>
        <p:spPr/>
        <p:txBody>
          <a:bodyPr/>
          <a:lstStyle/>
          <a:p>
            <a:fld id="{1B372847-49C7-4878-9016-F37A1E16544E}" type="datetimeFigureOut">
              <a:rPr lang="en-US" smtClean="0"/>
              <a:t>2026-03-11</a:t>
            </a:fld>
            <a:endParaRPr lang="en-US" dirty="0"/>
          </a:p>
        </p:txBody>
      </p:sp>
      <p:sp>
        <p:nvSpPr>
          <p:cNvPr id="6" name="Footer Placeholder 5">
            <a:extLst>
              <a:ext uri="{FF2B5EF4-FFF2-40B4-BE49-F238E27FC236}">
                <a16:creationId xmlns:a16="http://schemas.microsoft.com/office/drawing/2014/main" id="{774B7B73-B78D-EB7C-1C1F-BFB47B692B4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B23A316-CC97-83A8-E1EB-F8F920688497}"/>
              </a:ext>
            </a:extLst>
          </p:cNvPr>
          <p:cNvSpPr>
            <a:spLocks noGrp="1"/>
          </p:cNvSpPr>
          <p:nvPr>
            <p:ph type="sldNum" sz="quarter" idx="12"/>
          </p:nvPr>
        </p:nvSpPr>
        <p:spPr/>
        <p:txBody>
          <a:bodyPr/>
          <a:lstStyle/>
          <a:p>
            <a:fld id="{02F82AF6-C5E6-45E2-9A2B-A982692BB7F1}" type="slidenum">
              <a:rPr lang="en-US" smtClean="0"/>
              <a:t>‹#›</a:t>
            </a:fld>
            <a:endParaRPr lang="en-US" dirty="0"/>
          </a:p>
        </p:txBody>
      </p:sp>
    </p:spTree>
    <p:extLst>
      <p:ext uri="{BB962C8B-B14F-4D97-AF65-F5344CB8AC3E}">
        <p14:creationId xmlns:p14="http://schemas.microsoft.com/office/powerpoint/2010/main" val="895257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3566E-A6C5-FB08-5A10-4603A930848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7F8AC81-BD0C-6E8D-E91E-AEC7EDDDFD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BCAE528-0417-0F65-FB86-416178BF852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CDBCF2F-0FC8-EA05-3F4B-36BB5E8295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8F541D8-EE49-1B5C-D00B-75BE6F6907B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71D2D4E-B6C1-F830-A4D9-A5E04B95E68F}"/>
              </a:ext>
            </a:extLst>
          </p:cNvPr>
          <p:cNvSpPr>
            <a:spLocks noGrp="1"/>
          </p:cNvSpPr>
          <p:nvPr>
            <p:ph type="dt" sz="half" idx="10"/>
          </p:nvPr>
        </p:nvSpPr>
        <p:spPr/>
        <p:txBody>
          <a:bodyPr/>
          <a:lstStyle/>
          <a:p>
            <a:fld id="{1B372847-49C7-4878-9016-F37A1E16544E}" type="datetimeFigureOut">
              <a:rPr lang="en-US" smtClean="0"/>
              <a:t>2026-03-11</a:t>
            </a:fld>
            <a:endParaRPr lang="en-US" dirty="0"/>
          </a:p>
        </p:txBody>
      </p:sp>
      <p:sp>
        <p:nvSpPr>
          <p:cNvPr id="8" name="Footer Placeholder 7">
            <a:extLst>
              <a:ext uri="{FF2B5EF4-FFF2-40B4-BE49-F238E27FC236}">
                <a16:creationId xmlns:a16="http://schemas.microsoft.com/office/drawing/2014/main" id="{D3A0E861-5A3F-0B77-7E85-E9716EDB304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118762F0-992C-9034-E3F7-3E70F27DEBCA}"/>
              </a:ext>
            </a:extLst>
          </p:cNvPr>
          <p:cNvSpPr>
            <a:spLocks noGrp="1"/>
          </p:cNvSpPr>
          <p:nvPr>
            <p:ph type="sldNum" sz="quarter" idx="12"/>
          </p:nvPr>
        </p:nvSpPr>
        <p:spPr/>
        <p:txBody>
          <a:bodyPr/>
          <a:lstStyle/>
          <a:p>
            <a:fld id="{02F82AF6-C5E6-45E2-9A2B-A982692BB7F1}" type="slidenum">
              <a:rPr lang="en-US" smtClean="0"/>
              <a:t>‹#›</a:t>
            </a:fld>
            <a:endParaRPr lang="en-US" dirty="0"/>
          </a:p>
        </p:txBody>
      </p:sp>
    </p:spTree>
    <p:extLst>
      <p:ext uri="{BB962C8B-B14F-4D97-AF65-F5344CB8AC3E}">
        <p14:creationId xmlns:p14="http://schemas.microsoft.com/office/powerpoint/2010/main" val="2208587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56498-F806-8FA5-9BC2-1018F34AAE9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1B80276-2046-681F-452C-C57CC6413F6C}"/>
              </a:ext>
            </a:extLst>
          </p:cNvPr>
          <p:cNvSpPr>
            <a:spLocks noGrp="1"/>
          </p:cNvSpPr>
          <p:nvPr>
            <p:ph type="dt" sz="half" idx="10"/>
          </p:nvPr>
        </p:nvSpPr>
        <p:spPr/>
        <p:txBody>
          <a:bodyPr/>
          <a:lstStyle/>
          <a:p>
            <a:fld id="{1B372847-49C7-4878-9016-F37A1E16544E}" type="datetimeFigureOut">
              <a:rPr lang="en-US" smtClean="0"/>
              <a:t>2026-03-11</a:t>
            </a:fld>
            <a:endParaRPr lang="en-US" dirty="0"/>
          </a:p>
        </p:txBody>
      </p:sp>
      <p:sp>
        <p:nvSpPr>
          <p:cNvPr id="4" name="Footer Placeholder 3">
            <a:extLst>
              <a:ext uri="{FF2B5EF4-FFF2-40B4-BE49-F238E27FC236}">
                <a16:creationId xmlns:a16="http://schemas.microsoft.com/office/drawing/2014/main" id="{E8F32375-4B43-510E-D7D7-B4B7662B574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8888717-3FA4-02B5-32D8-9DF2CD3A1C61}"/>
              </a:ext>
            </a:extLst>
          </p:cNvPr>
          <p:cNvSpPr>
            <a:spLocks noGrp="1"/>
          </p:cNvSpPr>
          <p:nvPr>
            <p:ph type="sldNum" sz="quarter" idx="12"/>
          </p:nvPr>
        </p:nvSpPr>
        <p:spPr/>
        <p:txBody>
          <a:bodyPr/>
          <a:lstStyle/>
          <a:p>
            <a:fld id="{02F82AF6-C5E6-45E2-9A2B-A982692BB7F1}" type="slidenum">
              <a:rPr lang="en-US" smtClean="0"/>
              <a:t>‹#›</a:t>
            </a:fld>
            <a:endParaRPr lang="en-US" dirty="0"/>
          </a:p>
        </p:txBody>
      </p:sp>
    </p:spTree>
    <p:extLst>
      <p:ext uri="{BB962C8B-B14F-4D97-AF65-F5344CB8AC3E}">
        <p14:creationId xmlns:p14="http://schemas.microsoft.com/office/powerpoint/2010/main" val="2964244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94481B-6F68-9FAF-2369-63D587E1906B}"/>
              </a:ext>
            </a:extLst>
          </p:cNvPr>
          <p:cNvSpPr>
            <a:spLocks noGrp="1"/>
          </p:cNvSpPr>
          <p:nvPr>
            <p:ph type="dt" sz="half" idx="10"/>
          </p:nvPr>
        </p:nvSpPr>
        <p:spPr/>
        <p:txBody>
          <a:bodyPr/>
          <a:lstStyle/>
          <a:p>
            <a:fld id="{1B372847-49C7-4878-9016-F37A1E16544E}" type="datetimeFigureOut">
              <a:rPr lang="en-US" smtClean="0"/>
              <a:t>2026-03-11</a:t>
            </a:fld>
            <a:endParaRPr lang="en-US" dirty="0"/>
          </a:p>
        </p:txBody>
      </p:sp>
      <p:sp>
        <p:nvSpPr>
          <p:cNvPr id="3" name="Footer Placeholder 2">
            <a:extLst>
              <a:ext uri="{FF2B5EF4-FFF2-40B4-BE49-F238E27FC236}">
                <a16:creationId xmlns:a16="http://schemas.microsoft.com/office/drawing/2014/main" id="{05DFB446-E9B2-E155-AF2B-BC55EA6C60A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A79D90E-FA18-8926-D5FB-2C8D64E1BA37}"/>
              </a:ext>
            </a:extLst>
          </p:cNvPr>
          <p:cNvSpPr>
            <a:spLocks noGrp="1"/>
          </p:cNvSpPr>
          <p:nvPr>
            <p:ph type="sldNum" sz="quarter" idx="12"/>
          </p:nvPr>
        </p:nvSpPr>
        <p:spPr/>
        <p:txBody>
          <a:bodyPr/>
          <a:lstStyle/>
          <a:p>
            <a:fld id="{02F82AF6-C5E6-45E2-9A2B-A982692BB7F1}" type="slidenum">
              <a:rPr lang="en-US" smtClean="0"/>
              <a:t>‹#›</a:t>
            </a:fld>
            <a:endParaRPr lang="en-US" dirty="0"/>
          </a:p>
        </p:txBody>
      </p:sp>
    </p:spTree>
    <p:extLst>
      <p:ext uri="{BB962C8B-B14F-4D97-AF65-F5344CB8AC3E}">
        <p14:creationId xmlns:p14="http://schemas.microsoft.com/office/powerpoint/2010/main" val="310046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36718-5B86-CCAA-4B71-51FF6DE9F7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6E0A05C-9C73-F148-D789-71D80F5086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73D172F-CA0B-FE57-3024-0F3EAC37C6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7B3B53-5F4E-D900-2F8D-850388801870}"/>
              </a:ext>
            </a:extLst>
          </p:cNvPr>
          <p:cNvSpPr>
            <a:spLocks noGrp="1"/>
          </p:cNvSpPr>
          <p:nvPr>
            <p:ph type="dt" sz="half" idx="10"/>
          </p:nvPr>
        </p:nvSpPr>
        <p:spPr/>
        <p:txBody>
          <a:bodyPr/>
          <a:lstStyle/>
          <a:p>
            <a:fld id="{1B372847-49C7-4878-9016-F37A1E16544E}" type="datetimeFigureOut">
              <a:rPr lang="en-US" smtClean="0"/>
              <a:t>2026-03-11</a:t>
            </a:fld>
            <a:endParaRPr lang="en-US" dirty="0"/>
          </a:p>
        </p:txBody>
      </p:sp>
      <p:sp>
        <p:nvSpPr>
          <p:cNvPr id="6" name="Footer Placeholder 5">
            <a:extLst>
              <a:ext uri="{FF2B5EF4-FFF2-40B4-BE49-F238E27FC236}">
                <a16:creationId xmlns:a16="http://schemas.microsoft.com/office/drawing/2014/main" id="{E01BD03A-F896-A064-3E94-8A1CE6DE12F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2DCEADD-EE2B-9864-48B4-4B7379D299EE}"/>
              </a:ext>
            </a:extLst>
          </p:cNvPr>
          <p:cNvSpPr>
            <a:spLocks noGrp="1"/>
          </p:cNvSpPr>
          <p:nvPr>
            <p:ph type="sldNum" sz="quarter" idx="12"/>
          </p:nvPr>
        </p:nvSpPr>
        <p:spPr/>
        <p:txBody>
          <a:bodyPr/>
          <a:lstStyle/>
          <a:p>
            <a:fld id="{02F82AF6-C5E6-45E2-9A2B-A982692BB7F1}" type="slidenum">
              <a:rPr lang="en-US" smtClean="0"/>
              <a:t>‹#›</a:t>
            </a:fld>
            <a:endParaRPr lang="en-US" dirty="0"/>
          </a:p>
        </p:txBody>
      </p:sp>
    </p:spTree>
    <p:extLst>
      <p:ext uri="{BB962C8B-B14F-4D97-AF65-F5344CB8AC3E}">
        <p14:creationId xmlns:p14="http://schemas.microsoft.com/office/powerpoint/2010/main" val="1851881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B7307-BB7A-76F5-F074-47B142F534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2006055-0E3A-B52D-7821-E286642037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6277BCC-6F99-1AFA-B63A-2895049A55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2FE6BF-EEDE-85B9-9006-B82677A969E2}"/>
              </a:ext>
            </a:extLst>
          </p:cNvPr>
          <p:cNvSpPr>
            <a:spLocks noGrp="1"/>
          </p:cNvSpPr>
          <p:nvPr>
            <p:ph type="dt" sz="half" idx="10"/>
          </p:nvPr>
        </p:nvSpPr>
        <p:spPr/>
        <p:txBody>
          <a:bodyPr/>
          <a:lstStyle/>
          <a:p>
            <a:fld id="{1B372847-49C7-4878-9016-F37A1E16544E}" type="datetimeFigureOut">
              <a:rPr lang="en-US" smtClean="0"/>
              <a:t>2026-03-11</a:t>
            </a:fld>
            <a:endParaRPr lang="en-US" dirty="0"/>
          </a:p>
        </p:txBody>
      </p:sp>
      <p:sp>
        <p:nvSpPr>
          <p:cNvPr id="6" name="Footer Placeholder 5">
            <a:extLst>
              <a:ext uri="{FF2B5EF4-FFF2-40B4-BE49-F238E27FC236}">
                <a16:creationId xmlns:a16="http://schemas.microsoft.com/office/drawing/2014/main" id="{A6398243-B489-E633-820F-8BFFC2DE13C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69F8AA-BD85-BFA4-0F95-5EF911B84BB7}"/>
              </a:ext>
            </a:extLst>
          </p:cNvPr>
          <p:cNvSpPr>
            <a:spLocks noGrp="1"/>
          </p:cNvSpPr>
          <p:nvPr>
            <p:ph type="sldNum" sz="quarter" idx="12"/>
          </p:nvPr>
        </p:nvSpPr>
        <p:spPr/>
        <p:txBody>
          <a:bodyPr/>
          <a:lstStyle/>
          <a:p>
            <a:fld id="{02F82AF6-C5E6-45E2-9A2B-A982692BB7F1}" type="slidenum">
              <a:rPr lang="en-US" smtClean="0"/>
              <a:t>‹#›</a:t>
            </a:fld>
            <a:endParaRPr lang="en-US" dirty="0"/>
          </a:p>
        </p:txBody>
      </p:sp>
    </p:spTree>
    <p:extLst>
      <p:ext uri="{BB962C8B-B14F-4D97-AF65-F5344CB8AC3E}">
        <p14:creationId xmlns:p14="http://schemas.microsoft.com/office/powerpoint/2010/main" val="673808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86151E-2413-A1A9-873A-6F6BC6A02A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08FB95A-7EFC-37C8-BD5C-2FE9CB881C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14C40E-B9B0-7641-9B96-4D48E8B037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372847-49C7-4878-9016-F37A1E16544E}" type="datetimeFigureOut">
              <a:rPr lang="en-US" smtClean="0"/>
              <a:t>2026-03-11</a:t>
            </a:fld>
            <a:endParaRPr lang="en-US" dirty="0"/>
          </a:p>
        </p:txBody>
      </p:sp>
      <p:sp>
        <p:nvSpPr>
          <p:cNvPr id="5" name="Footer Placeholder 4">
            <a:extLst>
              <a:ext uri="{FF2B5EF4-FFF2-40B4-BE49-F238E27FC236}">
                <a16:creationId xmlns:a16="http://schemas.microsoft.com/office/drawing/2014/main" id="{32B0B107-2460-F0A9-497D-6E299BCCB7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EC84D92-A13E-4BC8-5DD7-62E99E7959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F82AF6-C5E6-45E2-9A2B-A982692BB7F1}" type="slidenum">
              <a:rPr lang="en-US" smtClean="0"/>
              <a:t>‹#›</a:t>
            </a:fld>
            <a:endParaRPr lang="en-US" dirty="0"/>
          </a:p>
        </p:txBody>
      </p:sp>
    </p:spTree>
    <p:extLst>
      <p:ext uri="{BB962C8B-B14F-4D97-AF65-F5344CB8AC3E}">
        <p14:creationId xmlns:p14="http://schemas.microsoft.com/office/powerpoint/2010/main" val="3757353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B3FFB-B0BD-C359-6323-A5AEF3269BCC}"/>
              </a:ext>
            </a:extLst>
          </p:cNvPr>
          <p:cNvSpPr>
            <a:spLocks noGrp="1"/>
          </p:cNvSpPr>
          <p:nvPr>
            <p:ph type="ctrTitle"/>
          </p:nvPr>
        </p:nvSpPr>
        <p:spPr/>
        <p:txBody>
          <a:bodyPr/>
          <a:lstStyle/>
          <a:p>
            <a:r>
              <a:rPr lang="en-US" dirty="0">
                <a:latin typeface="Times New Roman" panose="02020603050405020304" pitchFamily="18" charset="0"/>
                <a:cs typeface="Times New Roman" panose="02020603050405020304" pitchFamily="18" charset="0"/>
              </a:rPr>
              <a:t>REVELATION</a:t>
            </a:r>
          </a:p>
        </p:txBody>
      </p:sp>
      <p:sp>
        <p:nvSpPr>
          <p:cNvPr id="3" name="Subtitle 2">
            <a:extLst>
              <a:ext uri="{FF2B5EF4-FFF2-40B4-BE49-F238E27FC236}">
                <a16:creationId xmlns:a16="http://schemas.microsoft.com/office/drawing/2014/main" id="{2BD468E4-8709-7868-F9F9-2A298786E48E}"/>
              </a:ext>
            </a:extLst>
          </p:cNvPr>
          <p:cNvSpPr>
            <a:spLocks noGrp="1"/>
          </p:cNvSpPr>
          <p:nvPr>
            <p:ph type="subTitle" idx="1"/>
          </p:nvPr>
        </p:nvSpPr>
        <p:spPr/>
        <p:txBody>
          <a:bodyPr>
            <a:normAutofit/>
          </a:bodyPr>
          <a:lstStyle/>
          <a:p>
            <a:r>
              <a:rPr lang="en-US" sz="4000" dirty="0">
                <a:latin typeface="Times New Roman" panose="02020603050405020304" pitchFamily="18" charset="0"/>
                <a:cs typeface="Times New Roman" panose="02020603050405020304" pitchFamily="18" charset="0"/>
              </a:rPr>
              <a:t>Revelation 7:1 to 17</a:t>
            </a:r>
          </a:p>
          <a:p>
            <a:r>
              <a:rPr lang="en-US" sz="4000" dirty="0">
                <a:latin typeface="Times New Roman" panose="02020603050405020304" pitchFamily="18" charset="0"/>
                <a:cs typeface="Times New Roman" panose="02020603050405020304" pitchFamily="18" charset="0"/>
              </a:rPr>
              <a:t>The 144,00 and the Great Multitude</a:t>
            </a:r>
          </a:p>
        </p:txBody>
      </p:sp>
    </p:spTree>
    <p:extLst>
      <p:ext uri="{BB962C8B-B14F-4D97-AF65-F5344CB8AC3E}">
        <p14:creationId xmlns:p14="http://schemas.microsoft.com/office/powerpoint/2010/main" val="1791091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D2D27-5DC8-A6FD-BA7A-2CBFDCCE5B8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DD973B-1CFB-DED0-0CAB-23340339A523}"/>
              </a:ext>
            </a:extLst>
          </p:cNvPr>
          <p:cNvSpPr>
            <a:spLocks noGrp="1"/>
          </p:cNvSpPr>
          <p:nvPr>
            <p:ph idx="1"/>
          </p:nvPr>
        </p:nvSpPr>
        <p:spPr>
          <a:xfrm>
            <a:off x="178677" y="123568"/>
            <a:ext cx="11865042" cy="6635578"/>
          </a:xfrm>
        </p:spPr>
        <p:txBody>
          <a:bodyPr anchor="ctr">
            <a:normAutofit fontScale="92500" lnSpcReduction="10000"/>
          </a:bodyPr>
          <a:lstStyle/>
          <a:p>
            <a:pPr marL="0" indent="0">
              <a:buNone/>
            </a:pPr>
            <a:r>
              <a:rPr lang="en-US" sz="4000" dirty="0">
                <a:latin typeface="Times New Roman" panose="02020603050405020304" pitchFamily="18" charset="0"/>
                <a:cs typeface="Times New Roman" panose="02020603050405020304" pitchFamily="18" charset="0"/>
              </a:rPr>
              <a:t>As John sees the four angels restraining the four winds, he sees another angel appear “</a:t>
            </a:r>
            <a:r>
              <a:rPr lang="en-US" sz="4000" dirty="0">
                <a:solidFill>
                  <a:srgbClr val="C00000"/>
                </a:solidFill>
                <a:latin typeface="Times New Roman" panose="02020603050405020304" pitchFamily="18" charset="0"/>
                <a:cs typeface="Times New Roman" panose="02020603050405020304" pitchFamily="18" charset="0"/>
              </a:rPr>
              <a:t>from the rising sun</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The King James Version here has “</a:t>
            </a:r>
            <a:r>
              <a:rPr lang="en-US" sz="4000" dirty="0">
                <a:solidFill>
                  <a:srgbClr val="C00000"/>
                </a:solidFill>
                <a:latin typeface="Times New Roman" panose="02020603050405020304" pitchFamily="18" charset="0"/>
                <a:cs typeface="Times New Roman" panose="02020603050405020304" pitchFamily="18" charset="0"/>
              </a:rPr>
              <a:t>ascending from the east</a:t>
            </a:r>
            <a:r>
              <a:rPr lang="en-US" sz="4000" dirty="0">
                <a:latin typeface="Times New Roman" panose="02020603050405020304" pitchFamily="18" charset="0"/>
                <a:cs typeface="Times New Roman" panose="02020603050405020304" pitchFamily="18" charset="0"/>
              </a:rPr>
              <a:t>” which is a poor translation but a good explanation of the idea.</a:t>
            </a:r>
          </a:p>
          <a:p>
            <a:pPr marL="0" indent="0">
              <a:buNone/>
            </a:pPr>
            <a:r>
              <a:rPr lang="en-US" sz="4000" dirty="0">
                <a:latin typeface="Times New Roman" panose="02020603050405020304" pitchFamily="18" charset="0"/>
                <a:cs typeface="Times New Roman" panose="02020603050405020304" pitchFamily="18" charset="0"/>
              </a:rPr>
              <a:t>According to David Roper who cites G.R. Beasley Murray, “</a:t>
            </a:r>
            <a:r>
              <a:rPr lang="en-US" sz="4000" dirty="0">
                <a:solidFill>
                  <a:srgbClr val="7030A0"/>
                </a:solidFill>
                <a:latin typeface="Times New Roman" panose="02020603050405020304" pitchFamily="18" charset="0"/>
                <a:cs typeface="Times New Roman" panose="02020603050405020304" pitchFamily="18" charset="0"/>
              </a:rPr>
              <a:t>In Jewish thought, God’s gracious manifestations were connected with the east; Paradise was set in the east (</a:t>
            </a:r>
            <a:r>
              <a:rPr lang="en-US" sz="4000" b="1" dirty="0">
                <a:solidFill>
                  <a:srgbClr val="C00000"/>
                </a:solidFill>
                <a:latin typeface="Times New Roman" panose="02020603050405020304" pitchFamily="18" charset="0"/>
                <a:cs typeface="Times New Roman" panose="02020603050405020304" pitchFamily="18" charset="0"/>
              </a:rPr>
              <a:t>Gen. 2:8</a:t>
            </a:r>
            <a:r>
              <a:rPr lang="en-US" sz="4000" dirty="0">
                <a:solidFill>
                  <a:srgbClr val="7030A0"/>
                </a:solidFill>
                <a:latin typeface="Times New Roman" panose="02020603050405020304" pitchFamily="18" charset="0"/>
                <a:cs typeface="Times New Roman" panose="02020603050405020304" pitchFamily="18" charset="0"/>
              </a:rPr>
              <a:t>), the glory of God came to the temple from the east (</a:t>
            </a:r>
            <a:r>
              <a:rPr lang="en-US" sz="4000" b="1" dirty="0">
                <a:solidFill>
                  <a:srgbClr val="C00000"/>
                </a:solidFill>
                <a:latin typeface="Times New Roman" panose="02020603050405020304" pitchFamily="18" charset="0"/>
                <a:cs typeface="Times New Roman" panose="02020603050405020304" pitchFamily="18" charset="0"/>
              </a:rPr>
              <a:t>Ezek. 43:2</a:t>
            </a:r>
            <a:r>
              <a:rPr lang="en-US" sz="4000" dirty="0">
                <a:solidFill>
                  <a:srgbClr val="7030A0"/>
                </a:solidFill>
                <a:latin typeface="Times New Roman" panose="02020603050405020304" pitchFamily="18" charset="0"/>
                <a:cs typeface="Times New Roman" panose="02020603050405020304" pitchFamily="18" charset="0"/>
              </a:rPr>
              <a:t>), and the Messiah was expected to come from the east.</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Roper continues, “</a:t>
            </a:r>
            <a:r>
              <a:rPr lang="en-US" sz="4000" dirty="0">
                <a:solidFill>
                  <a:srgbClr val="7030A0"/>
                </a:solidFill>
                <a:latin typeface="Times New Roman" panose="02020603050405020304" pitchFamily="18" charset="0"/>
                <a:cs typeface="Times New Roman" panose="02020603050405020304" pitchFamily="18" charset="0"/>
              </a:rPr>
              <a:t>Additionally, the tabernacle and the temple both faced the east. Coming from the sunrise indicated that the angel was bringing a message from the Lord.</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996439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BA8A6D-A04B-B7D3-C8FC-59CE6CB8D0F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BDD8E5-2785-4666-C84C-3F254D598DD5}"/>
              </a:ext>
            </a:extLst>
          </p:cNvPr>
          <p:cNvSpPr>
            <a:spLocks noGrp="1"/>
          </p:cNvSpPr>
          <p:nvPr>
            <p:ph idx="1"/>
          </p:nvPr>
        </p:nvSpPr>
        <p:spPr>
          <a:xfrm>
            <a:off x="178677" y="123568"/>
            <a:ext cx="11865042" cy="6635578"/>
          </a:xfrm>
        </p:spPr>
        <p:txBody>
          <a:bodyPr anchor="ctr">
            <a:normAutofit/>
          </a:bodyPr>
          <a:lstStyle/>
          <a:p>
            <a:pPr marL="0" indent="0">
              <a:buNone/>
            </a:pPr>
            <a:r>
              <a:rPr lang="en-US" sz="4000" dirty="0">
                <a:latin typeface="Times New Roman" panose="02020603050405020304" pitchFamily="18" charset="0"/>
                <a:cs typeface="Times New Roman" panose="02020603050405020304" pitchFamily="18" charset="0"/>
              </a:rPr>
              <a:t>God is, through this angel, providing His people with time: time to be prepared and time to take action and precautions.  He is saying, again through the angel, in effect, “Keep the horrors of the coming destruction in check until My people have been prepared.”</a:t>
            </a:r>
          </a:p>
          <a:p>
            <a:pPr marL="0" indent="0">
              <a:buNone/>
            </a:pPr>
            <a:r>
              <a:rPr lang="en-US" sz="4000" dirty="0">
                <a:latin typeface="Times New Roman" panose="02020603050405020304" pitchFamily="18" charset="0"/>
                <a:cs typeface="Times New Roman" panose="02020603050405020304" pitchFamily="18" charset="0"/>
              </a:rPr>
              <a:t>Jesus had already warned and provided insight concerning the coming horrors in </a:t>
            </a:r>
            <a:r>
              <a:rPr lang="en-US" sz="4000" b="1" dirty="0">
                <a:solidFill>
                  <a:srgbClr val="C00000"/>
                </a:solidFill>
                <a:latin typeface="Times New Roman" panose="02020603050405020304" pitchFamily="18" charset="0"/>
                <a:cs typeface="Times New Roman" panose="02020603050405020304" pitchFamily="18" charset="0"/>
              </a:rPr>
              <a:t>Matthew 24</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Similarly, in the Old Testament God restrained the coming flood until His chosen people were prepared and ready for the flood, </a:t>
            </a:r>
            <a:r>
              <a:rPr lang="en-US" sz="4000" b="1" dirty="0">
                <a:solidFill>
                  <a:srgbClr val="C00000"/>
                </a:solidFill>
                <a:latin typeface="Times New Roman" panose="02020603050405020304" pitchFamily="18" charset="0"/>
                <a:cs typeface="Times New Roman" panose="02020603050405020304" pitchFamily="18" charset="0"/>
              </a:rPr>
              <a:t>I Peter 3:20</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37561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BA8EB-7FBB-976E-B199-8DF49937CF4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8F3E93-D205-C0D2-5D5B-8D97D8CE9940}"/>
              </a:ext>
            </a:extLst>
          </p:cNvPr>
          <p:cNvSpPr>
            <a:spLocks noGrp="1"/>
          </p:cNvSpPr>
          <p:nvPr>
            <p:ph idx="1"/>
          </p:nvPr>
        </p:nvSpPr>
        <p:spPr>
          <a:xfrm>
            <a:off x="178677" y="123568"/>
            <a:ext cx="11865042" cy="6635578"/>
          </a:xfrm>
        </p:spPr>
        <p:txBody>
          <a:bodyPr anchor="ctr">
            <a:normAutofit fontScale="77500" lnSpcReduction="20000"/>
          </a:bodyPr>
          <a:lstStyle/>
          <a:p>
            <a:pPr marL="0" indent="0">
              <a:buNone/>
            </a:pPr>
            <a:r>
              <a:rPr lang="en-US" sz="4000" dirty="0">
                <a:latin typeface="Times New Roman" panose="02020603050405020304" pitchFamily="18" charset="0"/>
                <a:cs typeface="Times New Roman" panose="02020603050405020304" pitchFamily="18" charset="0"/>
              </a:rPr>
              <a:t>This angel, “</a:t>
            </a:r>
            <a:r>
              <a:rPr lang="en-US" sz="4000" dirty="0">
                <a:solidFill>
                  <a:srgbClr val="C00000"/>
                </a:solidFill>
                <a:latin typeface="Times New Roman" panose="02020603050405020304" pitchFamily="18" charset="0"/>
                <a:cs typeface="Times New Roman" panose="02020603050405020304" pitchFamily="18" charset="0"/>
              </a:rPr>
              <a:t>ascending from the rising sun</a:t>
            </a:r>
            <a:r>
              <a:rPr lang="en-US" sz="4000" dirty="0">
                <a:latin typeface="Times New Roman" panose="02020603050405020304" pitchFamily="18" charset="0"/>
                <a:cs typeface="Times New Roman" panose="02020603050405020304" pitchFamily="18" charset="0"/>
              </a:rPr>
              <a:t>” has, “</a:t>
            </a:r>
            <a:r>
              <a:rPr lang="en-US" sz="4000" dirty="0">
                <a:solidFill>
                  <a:srgbClr val="C00000"/>
                </a:solidFill>
                <a:latin typeface="Times New Roman" panose="02020603050405020304" pitchFamily="18" charset="0"/>
                <a:cs typeface="Times New Roman" panose="02020603050405020304" pitchFamily="18" charset="0"/>
              </a:rPr>
              <a:t>the seal of the living God</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Some say, “The key word in </a:t>
            </a:r>
            <a:r>
              <a:rPr lang="en-US" sz="4000" b="1" dirty="0">
                <a:solidFill>
                  <a:srgbClr val="C00000"/>
                </a:solidFill>
                <a:latin typeface="Times New Roman" panose="02020603050405020304" pitchFamily="18" charset="0"/>
                <a:cs typeface="Times New Roman" panose="02020603050405020304" pitchFamily="18" charset="0"/>
              </a:rPr>
              <a:t>Revelation 7:2 to 8</a:t>
            </a:r>
            <a:r>
              <a:rPr lang="en-US" sz="4000" dirty="0">
                <a:latin typeface="Times New Roman" panose="02020603050405020304" pitchFamily="18" charset="0"/>
                <a:cs typeface="Times New Roman" panose="02020603050405020304" pitchFamily="18" charset="0"/>
              </a:rPr>
              <a:t> is “</a:t>
            </a:r>
            <a:r>
              <a:rPr lang="en-US" sz="4000" dirty="0">
                <a:solidFill>
                  <a:srgbClr val="C00000"/>
                </a:solidFill>
                <a:latin typeface="Times New Roman" panose="02020603050405020304" pitchFamily="18" charset="0"/>
                <a:cs typeface="Times New Roman" panose="02020603050405020304" pitchFamily="18" charset="0"/>
              </a:rPr>
              <a:t>seal</a:t>
            </a:r>
            <a:r>
              <a:rPr lang="en-US" sz="4000" dirty="0">
                <a:latin typeface="Times New Roman" panose="02020603050405020304" pitchFamily="18" charset="0"/>
                <a:cs typeface="Times New Roman" panose="02020603050405020304" pitchFamily="18" charset="0"/>
              </a:rPr>
              <a:t>” followed by “</a:t>
            </a:r>
            <a:r>
              <a:rPr lang="en-US" sz="4000" dirty="0">
                <a:solidFill>
                  <a:srgbClr val="C00000"/>
                </a:solidFill>
                <a:latin typeface="Times New Roman" panose="02020603050405020304" pitchFamily="18" charset="0"/>
                <a:cs typeface="Times New Roman" panose="02020603050405020304" pitchFamily="18" charset="0"/>
              </a:rPr>
              <a:t>sealed</a:t>
            </a:r>
            <a:r>
              <a:rPr lang="en-US" sz="4000" dirty="0">
                <a:latin typeface="Times New Roman" panose="02020603050405020304" pitchFamily="18" charset="0"/>
                <a:cs typeface="Times New Roman" panose="02020603050405020304" pitchFamily="18" charset="0"/>
              </a:rPr>
              <a:t>” and that is an extremely important word and point in this passage.</a:t>
            </a:r>
          </a:p>
          <a:p>
            <a:pPr marL="0" indent="0">
              <a:buNone/>
            </a:pPr>
            <a:r>
              <a:rPr lang="en-US" sz="4000" dirty="0">
                <a:latin typeface="Times New Roman" panose="02020603050405020304" pitchFamily="18" charset="0"/>
                <a:cs typeface="Times New Roman" panose="02020603050405020304" pitchFamily="18" charset="0"/>
              </a:rPr>
              <a:t>HOWEVER, the key word, the most important phrase here, once again, is “</a:t>
            </a:r>
            <a:r>
              <a:rPr lang="en-US" sz="4000" dirty="0">
                <a:solidFill>
                  <a:srgbClr val="C00000"/>
                </a:solidFill>
                <a:latin typeface="Times New Roman" panose="02020603050405020304" pitchFamily="18" charset="0"/>
                <a:cs typeface="Times New Roman" panose="02020603050405020304" pitchFamily="18" charset="0"/>
              </a:rPr>
              <a:t>the living God</a:t>
            </a:r>
            <a:r>
              <a:rPr lang="en-US" sz="4000" dirty="0">
                <a:latin typeface="Times New Roman" panose="02020603050405020304" pitchFamily="18" charset="0"/>
                <a:cs typeface="Times New Roman" panose="02020603050405020304" pitchFamily="18" charset="0"/>
              </a:rPr>
              <a:t>.”</a:t>
            </a:r>
          </a:p>
          <a:p>
            <a:r>
              <a:rPr lang="en-US" sz="4000" dirty="0">
                <a:latin typeface="Times New Roman" panose="02020603050405020304" pitchFamily="18" charset="0"/>
                <a:cs typeface="Times New Roman" panose="02020603050405020304" pitchFamily="18" charset="0"/>
              </a:rPr>
              <a:t>First, this passage, this vision is provided in the context of </a:t>
            </a:r>
            <a:r>
              <a:rPr lang="en-US" sz="4000" b="1" dirty="0">
                <a:solidFill>
                  <a:srgbClr val="C00000"/>
                </a:solidFill>
                <a:latin typeface="Times New Roman" panose="02020603050405020304" pitchFamily="18" charset="0"/>
                <a:cs typeface="Times New Roman" panose="02020603050405020304" pitchFamily="18" charset="0"/>
              </a:rPr>
              <a:t>Revelation 4</a:t>
            </a:r>
            <a:r>
              <a:rPr lang="en-US" sz="4000" dirty="0">
                <a:latin typeface="Times New Roman" panose="02020603050405020304" pitchFamily="18" charset="0"/>
                <a:cs typeface="Times New Roman" panose="02020603050405020304" pitchFamily="18" charset="0"/>
              </a:rPr>
              <a:t> – God on His throne.</a:t>
            </a:r>
          </a:p>
          <a:p>
            <a:r>
              <a:rPr lang="en-US" sz="4000" dirty="0">
                <a:latin typeface="Times New Roman" panose="02020603050405020304" pitchFamily="18" charset="0"/>
                <a:cs typeface="Times New Roman" panose="02020603050405020304" pitchFamily="18" charset="0"/>
              </a:rPr>
              <a:t>Second, God is, “</a:t>
            </a:r>
            <a:r>
              <a:rPr lang="en-US" sz="4000" dirty="0">
                <a:solidFill>
                  <a:srgbClr val="C00000"/>
                </a:solidFill>
                <a:latin typeface="Times New Roman" panose="02020603050405020304" pitchFamily="18" charset="0"/>
                <a:cs typeface="Times New Roman" panose="02020603050405020304" pitchFamily="18" charset="0"/>
              </a:rPr>
              <a:t>the living God</a:t>
            </a:r>
            <a:r>
              <a:rPr lang="en-US" sz="4000" dirty="0">
                <a:latin typeface="Times New Roman" panose="02020603050405020304" pitchFamily="18" charset="0"/>
                <a:cs typeface="Times New Roman" panose="02020603050405020304" pitchFamily="18" charset="0"/>
              </a:rPr>
              <a:t>:” our God</a:t>
            </a:r>
          </a:p>
          <a:p>
            <a:pPr lvl="1"/>
            <a:r>
              <a:rPr lang="en-US" sz="3600" dirty="0">
                <a:latin typeface="Times New Roman" panose="02020603050405020304" pitchFamily="18" charset="0"/>
                <a:cs typeface="Times New Roman" panose="02020603050405020304" pitchFamily="18" charset="0"/>
              </a:rPr>
              <a:t>is not some supposed god made of wood, precious metal or some other non-living matter made by human hands;</a:t>
            </a:r>
          </a:p>
          <a:p>
            <a:pPr lvl="1"/>
            <a:r>
              <a:rPr lang="en-US" sz="3600" dirty="0">
                <a:latin typeface="Times New Roman" panose="02020603050405020304" pitchFamily="18" charset="0"/>
                <a:cs typeface="Times New Roman" panose="02020603050405020304" pitchFamily="18" charset="0"/>
              </a:rPr>
              <a:t>is not a being who lived but then died and whose remains – or his rotted remains – are in some tomb somewhere;</a:t>
            </a:r>
          </a:p>
          <a:p>
            <a:pPr lvl="1"/>
            <a:r>
              <a:rPr lang="en-US" sz="3600" dirty="0">
                <a:latin typeface="Times New Roman" panose="02020603050405020304" pitchFamily="18" charset="0"/>
                <a:cs typeface="Times New Roman" panose="02020603050405020304" pitchFamily="18" charset="0"/>
              </a:rPr>
              <a:t>was, is and always will be alive – He is unique: distinctive as the creator of all things and He who maintains all things.</a:t>
            </a:r>
          </a:p>
          <a:p>
            <a:pPr marL="0" indent="0">
              <a:buNone/>
            </a:pPr>
            <a:r>
              <a:rPr lang="en-US" sz="4000" dirty="0">
                <a:latin typeface="Times New Roman" panose="02020603050405020304" pitchFamily="18" charset="0"/>
                <a:cs typeface="Times New Roman" panose="02020603050405020304" pitchFamily="18" charset="0"/>
              </a:rPr>
              <a:t>Without that fact, all the rest is not only useless, but also hopeless.</a:t>
            </a:r>
          </a:p>
        </p:txBody>
      </p:sp>
    </p:spTree>
    <p:extLst>
      <p:ext uri="{BB962C8B-B14F-4D97-AF65-F5344CB8AC3E}">
        <p14:creationId xmlns:p14="http://schemas.microsoft.com/office/powerpoint/2010/main" val="24287181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690C9B-A587-724A-AFB4-DD2FC81DF4A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483203-3076-9458-3EDB-D5C9D83DD7B6}"/>
              </a:ext>
            </a:extLst>
          </p:cNvPr>
          <p:cNvSpPr>
            <a:spLocks noGrp="1"/>
          </p:cNvSpPr>
          <p:nvPr>
            <p:ph idx="1"/>
          </p:nvPr>
        </p:nvSpPr>
        <p:spPr>
          <a:xfrm>
            <a:off x="178677" y="123568"/>
            <a:ext cx="11865042" cy="6635578"/>
          </a:xfrm>
        </p:spPr>
        <p:txBody>
          <a:bodyPr anchor="ctr">
            <a:normAutofit lnSpcReduction="10000"/>
          </a:bodyPr>
          <a:lstStyle/>
          <a:p>
            <a:pPr marL="0" indent="0">
              <a:buNone/>
            </a:pPr>
            <a:r>
              <a:rPr lang="en-US" sz="4000" dirty="0">
                <a:latin typeface="Times New Roman" panose="02020603050405020304" pitchFamily="18" charset="0"/>
                <a:cs typeface="Times New Roman" panose="02020603050405020304" pitchFamily="18" charset="0"/>
              </a:rPr>
              <a:t>In </a:t>
            </a:r>
            <a:r>
              <a:rPr lang="en-US" sz="4000" b="1" dirty="0">
                <a:solidFill>
                  <a:srgbClr val="C00000"/>
                </a:solidFill>
                <a:latin typeface="Times New Roman" panose="02020603050405020304" pitchFamily="18" charset="0"/>
                <a:cs typeface="Times New Roman" panose="02020603050405020304" pitchFamily="18" charset="0"/>
              </a:rPr>
              <a:t>Exodus 12:7</a:t>
            </a:r>
            <a:r>
              <a:rPr lang="en-US" sz="4000" dirty="0">
                <a:latin typeface="Times New Roman" panose="02020603050405020304" pitchFamily="18" charset="0"/>
                <a:cs typeface="Times New Roman" panose="02020603050405020304" pitchFamily="18" charset="0"/>
              </a:rPr>
              <a:t> as God was preparing to strike the firstborn of Egypt, the Israelites were told they were to “</a:t>
            </a:r>
            <a:r>
              <a:rPr lang="en-US" sz="4000" dirty="0">
                <a:solidFill>
                  <a:srgbClr val="C00000"/>
                </a:solidFill>
                <a:latin typeface="Times New Roman" panose="02020603050405020304" pitchFamily="18" charset="0"/>
                <a:cs typeface="Times New Roman" panose="02020603050405020304" pitchFamily="18" charset="0"/>
              </a:rPr>
              <a:t>take some of the blood and put it on the two doorposts and on the lintel of the houses in which they eat it.</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Then is </a:t>
            </a:r>
            <a:r>
              <a:rPr lang="en-US" sz="4000" b="1" dirty="0">
                <a:solidFill>
                  <a:srgbClr val="C00000"/>
                </a:solidFill>
                <a:latin typeface="Times New Roman" panose="02020603050405020304" pitchFamily="18" charset="0"/>
                <a:cs typeface="Times New Roman" panose="02020603050405020304" pitchFamily="18" charset="0"/>
              </a:rPr>
              <a:t>Exodus 12:12 &amp; 13</a:t>
            </a:r>
            <a:r>
              <a:rPr lang="en-US" sz="4000" dirty="0">
                <a:latin typeface="Times New Roman" panose="02020603050405020304" pitchFamily="18" charset="0"/>
                <a:cs typeface="Times New Roman" panose="02020603050405020304" pitchFamily="18" charset="0"/>
              </a:rPr>
              <a:t> God said, “</a:t>
            </a:r>
            <a:r>
              <a:rPr lang="en-US" sz="4000" dirty="0">
                <a:solidFill>
                  <a:srgbClr val="C00000"/>
                </a:solidFill>
                <a:latin typeface="Times New Roman" panose="02020603050405020304" pitchFamily="18" charset="0"/>
                <a:cs typeface="Times New Roman" panose="02020603050405020304" pitchFamily="18" charset="0"/>
              </a:rPr>
              <a:t>For I will go through the land of Egypt on that night, and will strike down all the first-born in the land of Egypt, both man and beast; and against all the gods of Egypt I will execute judgments – I am the LORD. And the blood shall be a sign for you on the houses where you live; and when I see the blood I will pass over you, and no plague will befall you to destroy you when I strike the land of Egypt.</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486548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41FB1-A6A2-A42F-AC78-56092EA2C0A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5AD4C6-01A1-8502-10CD-3371007E32E8}"/>
              </a:ext>
            </a:extLst>
          </p:cNvPr>
          <p:cNvSpPr>
            <a:spLocks noGrp="1"/>
          </p:cNvSpPr>
          <p:nvPr>
            <p:ph idx="1"/>
          </p:nvPr>
        </p:nvSpPr>
        <p:spPr>
          <a:xfrm>
            <a:off x="178677" y="123568"/>
            <a:ext cx="11865042" cy="6635578"/>
          </a:xfrm>
        </p:spPr>
        <p:txBody>
          <a:bodyPr anchor="ctr">
            <a:normAutofit fontScale="77500" lnSpcReduction="20000"/>
          </a:bodyPr>
          <a:lstStyle/>
          <a:p>
            <a:pPr marL="0" indent="0">
              <a:buNone/>
            </a:pPr>
            <a:r>
              <a:rPr lang="en-US" sz="4000" b="1" dirty="0">
                <a:solidFill>
                  <a:srgbClr val="C00000"/>
                </a:solidFill>
                <a:latin typeface="Times New Roman" panose="02020603050405020304" pitchFamily="18" charset="0"/>
                <a:cs typeface="Times New Roman" panose="02020603050405020304" pitchFamily="18" charset="0"/>
              </a:rPr>
              <a:t>Ezekiel 9:1 to 6</a:t>
            </a:r>
            <a:r>
              <a:rPr lang="en-US" sz="4000" dirty="0">
                <a:latin typeface="Times New Roman" panose="02020603050405020304" pitchFamily="18" charset="0"/>
                <a:cs typeface="Times New Roman" panose="02020603050405020304" pitchFamily="18" charset="0"/>
              </a:rPr>
              <a:t>:</a:t>
            </a:r>
          </a:p>
          <a:p>
            <a:pPr marL="0" indent="0">
              <a:buNone/>
            </a:pPr>
            <a:r>
              <a:rPr lang="en-US" sz="4000" dirty="0">
                <a:solidFill>
                  <a:srgbClr val="C00000"/>
                </a:solidFill>
                <a:latin typeface="Times New Roman" panose="02020603050405020304" pitchFamily="18" charset="0"/>
                <a:cs typeface="Times New Roman" panose="02020603050405020304" pitchFamily="18" charset="0"/>
              </a:rPr>
              <a:t>Then He cried out in my hearing with a loud voice saying, “Draw near, O executioners of the city, each with his destroying weapon in his hand.” And behold, six men came from the direction of the upper gate which faces north, each with his shattering weapon in his hand; and among them was a certain man clothed in linen with a writing case at his loins. And they went in and stood beside the bronze altar. Then the glory of the God of Israel went up from the cherub on which it had been, to the threshold of the temple. And He called to the man clothed in linen at whose loins was the writing case. And the LORD said to him, “Go through the midst of the city, even through the midst of Jerusalem, and put a mark on the foreheads of the men who sigh and groan over all the abominations which are being committed in its midst.” But to the others He said in my hearing, “Go through the city after him and strike; do not let your eye have pity, and do not spare.  Utterly slay old men, young men, maidens, little children, and women, but do not touch any man on whom is the mark; and you shall start from My sanctuary.”  So they started with the elders who were before the temple.</a:t>
            </a:r>
          </a:p>
        </p:txBody>
      </p:sp>
    </p:spTree>
    <p:extLst>
      <p:ext uri="{BB962C8B-B14F-4D97-AF65-F5344CB8AC3E}">
        <p14:creationId xmlns:p14="http://schemas.microsoft.com/office/powerpoint/2010/main" val="2688799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9335D-3E5F-D341-07DB-4C4D51477B3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E7AA2E-DFED-E530-B065-ACD0129C8938}"/>
              </a:ext>
            </a:extLst>
          </p:cNvPr>
          <p:cNvSpPr>
            <a:spLocks noGrp="1"/>
          </p:cNvSpPr>
          <p:nvPr>
            <p:ph idx="1"/>
          </p:nvPr>
        </p:nvSpPr>
        <p:spPr>
          <a:xfrm>
            <a:off x="178677" y="123568"/>
            <a:ext cx="11865042" cy="6635578"/>
          </a:xfrm>
        </p:spPr>
        <p:txBody>
          <a:bodyPr anchor="ctr">
            <a:normAutofit fontScale="92500" lnSpcReduction="20000"/>
          </a:bodyPr>
          <a:lstStyle/>
          <a:p>
            <a:pPr marL="0" indent="0">
              <a:buNone/>
            </a:pPr>
            <a:r>
              <a:rPr lang="en-US" sz="4000" dirty="0">
                <a:latin typeface="Times New Roman" panose="02020603050405020304" pitchFamily="18" charset="0"/>
                <a:cs typeface="Times New Roman" panose="02020603050405020304" pitchFamily="18" charset="0"/>
              </a:rPr>
              <a:t>Generally speaking, a mark would be an identifying mark – think of a cattle brand – while a seal is used to ensure and protect the integrity of the contents.</a:t>
            </a:r>
          </a:p>
          <a:p>
            <a:pPr marL="0" indent="0">
              <a:buNone/>
            </a:pPr>
            <a:r>
              <a:rPr lang="en-US" sz="4000" dirty="0">
                <a:latin typeface="Times New Roman" panose="02020603050405020304" pitchFamily="18" charset="0"/>
                <a:cs typeface="Times New Roman" panose="02020603050405020304" pitchFamily="18" charset="0"/>
              </a:rPr>
              <a:t>Here the seal is used to protect: God knows those who are His and this seal will protect them during the coming judgment.</a:t>
            </a:r>
          </a:p>
          <a:p>
            <a:pPr marL="0" indent="0">
              <a:buNone/>
            </a:pPr>
            <a:r>
              <a:rPr lang="en-US" sz="4000" dirty="0">
                <a:latin typeface="Times New Roman" panose="02020603050405020304" pitchFamily="18" charset="0"/>
                <a:cs typeface="Times New Roman" panose="02020603050405020304" pitchFamily="18" charset="0"/>
              </a:rPr>
              <a:t>This DOES NOT, however, mean God will protect them regardless of their actions as the four winds are released.</a:t>
            </a:r>
          </a:p>
          <a:p>
            <a:pPr marL="0" indent="0">
              <a:buNone/>
            </a:pPr>
            <a:r>
              <a:rPr lang="en-US" sz="4000" dirty="0">
                <a:latin typeface="Times New Roman" panose="02020603050405020304" pitchFamily="18" charset="0"/>
                <a:cs typeface="Times New Roman" panose="02020603050405020304" pitchFamily="18" charset="0"/>
              </a:rPr>
              <a:t>This is an indication that those who continually overcome – those overcoming ones of the seven letters – will be identified AND protected by God when the four winds are released.</a:t>
            </a:r>
          </a:p>
          <a:p>
            <a:pPr marL="0" indent="0">
              <a:buNone/>
            </a:pPr>
            <a:r>
              <a:rPr lang="en-US" sz="4000" dirty="0">
                <a:latin typeface="Times New Roman" panose="02020603050405020304" pitchFamily="18" charset="0"/>
                <a:cs typeface="Times New Roman" panose="02020603050405020304" pitchFamily="18" charset="0"/>
              </a:rPr>
              <a:t>Neither does it mean they will be immune from the physical dangers once the four winds are released.  Warning signs are being provided, and man can choose ignore or heed the warning provided.</a:t>
            </a:r>
          </a:p>
        </p:txBody>
      </p:sp>
    </p:spTree>
    <p:extLst>
      <p:ext uri="{BB962C8B-B14F-4D97-AF65-F5344CB8AC3E}">
        <p14:creationId xmlns:p14="http://schemas.microsoft.com/office/powerpoint/2010/main" val="18310128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342815-4776-CA84-11E8-07013D922CB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FDCA44-7680-8F10-9842-34C783EEF657}"/>
              </a:ext>
            </a:extLst>
          </p:cNvPr>
          <p:cNvSpPr>
            <a:spLocks noGrp="1"/>
          </p:cNvSpPr>
          <p:nvPr>
            <p:ph idx="1"/>
          </p:nvPr>
        </p:nvSpPr>
        <p:spPr>
          <a:xfrm>
            <a:off x="178677" y="123568"/>
            <a:ext cx="11865042" cy="6635578"/>
          </a:xfrm>
        </p:spPr>
        <p:txBody>
          <a:bodyPr anchor="ctr">
            <a:normAutofit fontScale="92500" lnSpcReduction="20000"/>
          </a:bodyPr>
          <a:lstStyle/>
          <a:p>
            <a:pPr marL="0" indent="0">
              <a:buNone/>
            </a:pPr>
            <a:r>
              <a:rPr lang="en-US" sz="4000" dirty="0">
                <a:latin typeface="Times New Roman" panose="02020603050405020304" pitchFamily="18" charset="0"/>
                <a:cs typeface="Times New Roman" panose="02020603050405020304" pitchFamily="18" charset="0"/>
              </a:rPr>
              <a:t>Those who receive this identifying, protecting seal are recognized in two groups: those “</a:t>
            </a:r>
            <a:r>
              <a:rPr lang="en-US" sz="4000" dirty="0">
                <a:solidFill>
                  <a:srgbClr val="C00000"/>
                </a:solidFill>
                <a:latin typeface="Times New Roman" panose="02020603050405020304" pitchFamily="18" charset="0"/>
                <a:cs typeface="Times New Roman" panose="02020603050405020304" pitchFamily="18" charset="0"/>
              </a:rPr>
              <a:t>from every tribe of the sons of Israel</a:t>
            </a:r>
            <a:r>
              <a:rPr lang="en-US" sz="4000" dirty="0">
                <a:latin typeface="Times New Roman" panose="02020603050405020304" pitchFamily="18" charset="0"/>
                <a:cs typeface="Times New Roman" panose="02020603050405020304" pitchFamily="18" charset="0"/>
              </a:rPr>
              <a:t>,” – </a:t>
            </a:r>
            <a:r>
              <a:rPr lang="en-US" sz="4000" b="1" dirty="0">
                <a:solidFill>
                  <a:srgbClr val="C00000"/>
                </a:solidFill>
                <a:latin typeface="Times New Roman" panose="02020603050405020304" pitchFamily="18" charset="0"/>
                <a:cs typeface="Times New Roman" panose="02020603050405020304" pitchFamily="18" charset="0"/>
              </a:rPr>
              <a:t>Revelation 7:4</a:t>
            </a:r>
            <a:r>
              <a:rPr lang="en-US" sz="4000" dirty="0">
                <a:latin typeface="Times New Roman" panose="02020603050405020304" pitchFamily="18" charset="0"/>
                <a:cs typeface="Times New Roman" panose="02020603050405020304" pitchFamily="18" charset="0"/>
              </a:rPr>
              <a:t> – and those who compose “</a:t>
            </a:r>
            <a:r>
              <a:rPr lang="en-US" sz="4000" dirty="0">
                <a:solidFill>
                  <a:srgbClr val="C00000"/>
                </a:solidFill>
                <a:latin typeface="Times New Roman" panose="02020603050405020304" pitchFamily="18" charset="0"/>
                <a:cs typeface="Times New Roman" panose="02020603050405020304" pitchFamily="18" charset="0"/>
              </a:rPr>
              <a:t>a great multitude</a:t>
            </a:r>
            <a:r>
              <a:rPr lang="en-US" sz="4000" dirty="0">
                <a:latin typeface="Times New Roman" panose="02020603050405020304" pitchFamily="18" charset="0"/>
                <a:cs typeface="Times New Roman" panose="02020603050405020304" pitchFamily="18" charset="0"/>
              </a:rPr>
              <a:t>,” – </a:t>
            </a:r>
            <a:r>
              <a:rPr lang="en-US" sz="4000" b="1" dirty="0">
                <a:solidFill>
                  <a:srgbClr val="C00000"/>
                </a:solidFill>
                <a:latin typeface="Times New Roman" panose="02020603050405020304" pitchFamily="18" charset="0"/>
                <a:cs typeface="Times New Roman" panose="02020603050405020304" pitchFamily="18" charset="0"/>
              </a:rPr>
              <a:t>Revelation 7:9</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Why two groups?  Simply put because some were saved and will be sealed as a result of the Old Law, the Law of Moses, and the other as a result of the New Law the gospel of Jesus Christ.</a:t>
            </a:r>
          </a:p>
          <a:p>
            <a:pPr marL="0" indent="0">
              <a:buNone/>
            </a:pPr>
            <a:r>
              <a:rPr lang="en-US" sz="4000" dirty="0">
                <a:latin typeface="Times New Roman" panose="02020603050405020304" pitchFamily="18" charset="0"/>
                <a:cs typeface="Times New Roman" panose="02020603050405020304" pitchFamily="18" charset="0"/>
              </a:rPr>
              <a:t>Ultimately ALL are saved by the blood of Jesus Christ shed on cavalry but the first group, the 144,000, was saved as they lived by faith upholding and observing the Law of Moses which pointed to Jesus Christ the Messiah while those living AFTER cavalry lived by faith in Jesus Christ born, crucified, buried, and raised from the dead.</a:t>
            </a:r>
          </a:p>
        </p:txBody>
      </p:sp>
    </p:spTree>
    <p:extLst>
      <p:ext uri="{BB962C8B-B14F-4D97-AF65-F5344CB8AC3E}">
        <p14:creationId xmlns:p14="http://schemas.microsoft.com/office/powerpoint/2010/main" val="392816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01DC5-36F1-C096-A57E-CD1D8CA7839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48C406-672F-44CD-5945-EDBE35438B91}"/>
              </a:ext>
            </a:extLst>
          </p:cNvPr>
          <p:cNvSpPr>
            <a:spLocks noGrp="1"/>
          </p:cNvSpPr>
          <p:nvPr>
            <p:ph idx="1"/>
          </p:nvPr>
        </p:nvSpPr>
        <p:spPr>
          <a:xfrm>
            <a:off x="178677" y="123568"/>
            <a:ext cx="11865042" cy="6635578"/>
          </a:xfrm>
        </p:spPr>
        <p:txBody>
          <a:bodyPr anchor="ctr">
            <a:normAutofit fontScale="85000" lnSpcReduction="20000"/>
          </a:bodyPr>
          <a:lstStyle/>
          <a:p>
            <a:pPr marL="0" indent="0">
              <a:buNone/>
            </a:pPr>
            <a:r>
              <a:rPr lang="en-US" sz="4000" b="1" dirty="0">
                <a:solidFill>
                  <a:srgbClr val="C00000"/>
                </a:solidFill>
                <a:latin typeface="Times New Roman" panose="02020603050405020304" pitchFamily="18" charset="0"/>
                <a:cs typeface="Times New Roman" panose="02020603050405020304" pitchFamily="18" charset="0"/>
              </a:rPr>
              <a:t>Revelation 7:4</a:t>
            </a:r>
            <a:r>
              <a:rPr lang="en-US" sz="4000" dirty="0">
                <a:latin typeface="Times New Roman" panose="02020603050405020304" pitchFamily="18" charset="0"/>
                <a:cs typeface="Times New Roman" panose="02020603050405020304" pitchFamily="18" charset="0"/>
              </a:rPr>
              <a:t> says, “</a:t>
            </a:r>
            <a:r>
              <a:rPr lang="en-US" sz="4000" dirty="0">
                <a:solidFill>
                  <a:srgbClr val="C00000"/>
                </a:solidFill>
                <a:latin typeface="Times New Roman" panose="02020603050405020304" pitchFamily="18" charset="0"/>
                <a:cs typeface="Times New Roman" panose="02020603050405020304" pitchFamily="18" charset="0"/>
              </a:rPr>
              <a:t>And I heard the number of those who were sealed, one hundred and forty-four thousand sealed from every tribe of the sons of Israel.</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The next four verses then explain how this number was calculated, 12,000 from each of the twelve tribes of Israel so 12,000 from each of the 12 tribes equals 144,000.</a:t>
            </a:r>
          </a:p>
          <a:p>
            <a:pPr marL="0" indent="0">
              <a:buNone/>
            </a:pPr>
            <a:r>
              <a:rPr lang="en-US" sz="4000" dirty="0">
                <a:latin typeface="Times New Roman" panose="02020603050405020304" pitchFamily="18" charset="0"/>
                <a:cs typeface="Times New Roman" panose="02020603050405020304" pitchFamily="18" charset="0"/>
              </a:rPr>
              <a:t>This IS NOT a literal number.  It is a representation of all those who were faithful from each of the twelve tribes of Israel and who were saved under the Old Covenant, the Law of Moses.</a:t>
            </a:r>
          </a:p>
          <a:p>
            <a:pPr marL="0" indent="0">
              <a:buNone/>
            </a:pPr>
            <a:r>
              <a:rPr lang="en-US" sz="4000" dirty="0">
                <a:latin typeface="Times New Roman" panose="02020603050405020304" pitchFamily="18" charset="0"/>
                <a:cs typeface="Times New Roman" panose="02020603050405020304" pitchFamily="18" charset="0"/>
              </a:rPr>
              <a:t>12 is considered the perfect, complete number because it is a result of multiplying the number representing god, 3, and that representing the physical, created world, 4, resulting in 12.</a:t>
            </a:r>
          </a:p>
          <a:p>
            <a:pPr marL="0" indent="0">
              <a:buNone/>
            </a:pPr>
            <a:r>
              <a:rPr lang="en-US" sz="4000" dirty="0">
                <a:latin typeface="Times New Roman" panose="02020603050405020304" pitchFamily="18" charset="0"/>
                <a:cs typeface="Times New Roman" panose="02020603050405020304" pitchFamily="18" charset="0"/>
              </a:rPr>
              <a:t>Then multiplying that number, 12, by 1000 represent total completeness: One might say, “That’s all there is, there ain’t no more!”</a:t>
            </a:r>
          </a:p>
        </p:txBody>
      </p:sp>
    </p:spTree>
    <p:extLst>
      <p:ext uri="{BB962C8B-B14F-4D97-AF65-F5344CB8AC3E}">
        <p14:creationId xmlns:p14="http://schemas.microsoft.com/office/powerpoint/2010/main" val="21387511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AC0A7-7790-B5F5-3400-C535CD55D54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4D6EB9-A638-874B-C4C8-11C50753418F}"/>
              </a:ext>
            </a:extLst>
          </p:cNvPr>
          <p:cNvSpPr>
            <a:spLocks noGrp="1"/>
          </p:cNvSpPr>
          <p:nvPr>
            <p:ph idx="1"/>
          </p:nvPr>
        </p:nvSpPr>
        <p:spPr>
          <a:xfrm>
            <a:off x="178677" y="123568"/>
            <a:ext cx="11865042" cy="6635578"/>
          </a:xfrm>
        </p:spPr>
        <p:txBody>
          <a:bodyPr anchor="ctr">
            <a:normAutofit fontScale="92500" lnSpcReduction="20000"/>
          </a:bodyPr>
          <a:lstStyle/>
          <a:p>
            <a:pPr marL="0" indent="0">
              <a:buNone/>
            </a:pPr>
            <a:r>
              <a:rPr lang="en-US" sz="4000" dirty="0">
                <a:latin typeface="Times New Roman" panose="02020603050405020304" pitchFamily="18" charset="0"/>
                <a:cs typeface="Times New Roman" panose="02020603050405020304" pitchFamily="18" charset="0"/>
              </a:rPr>
              <a:t>Much has been made about the listing of the twelve tribes of Israel here in </a:t>
            </a:r>
            <a:r>
              <a:rPr lang="en-US" sz="4000" b="1" dirty="0">
                <a:solidFill>
                  <a:srgbClr val="C00000"/>
                </a:solidFill>
                <a:latin typeface="Times New Roman" panose="02020603050405020304" pitchFamily="18" charset="0"/>
                <a:cs typeface="Times New Roman" panose="02020603050405020304" pitchFamily="18" charset="0"/>
              </a:rPr>
              <a:t>Revelation 7</a:t>
            </a:r>
            <a:r>
              <a:rPr lang="en-US" sz="4000" dirty="0">
                <a:latin typeface="Times New Roman" panose="02020603050405020304" pitchFamily="18" charset="0"/>
                <a:cs typeface="Times New Roman" panose="02020603050405020304" pitchFamily="18" charset="0"/>
              </a:rPr>
              <a:t> as compared to others in the Old Testament.</a:t>
            </a:r>
          </a:p>
          <a:p>
            <a:pPr marL="0" indent="0">
              <a:buNone/>
            </a:pPr>
            <a:r>
              <a:rPr lang="en-US" sz="4000" dirty="0">
                <a:latin typeface="Times New Roman" panose="02020603050405020304" pitchFamily="18" charset="0"/>
                <a:cs typeface="Times New Roman" panose="02020603050405020304" pitchFamily="18" charset="0"/>
              </a:rPr>
              <a:t>Judah is listed first yet Reuban was the first born and usually appears first.</a:t>
            </a:r>
          </a:p>
          <a:p>
            <a:pPr marL="0" indent="0">
              <a:buNone/>
            </a:pPr>
            <a:r>
              <a:rPr lang="en-US" sz="4000" dirty="0">
                <a:latin typeface="Times New Roman" panose="02020603050405020304" pitchFamily="18" charset="0"/>
                <a:cs typeface="Times New Roman" panose="02020603050405020304" pitchFamily="18" charset="0"/>
              </a:rPr>
              <a:t>Ephraim – a son of Joseph but who received an inheritance and is included in most lists – and Dan are not listed but Levi, the priestly tribe who received no specific geographic inheritance, is.</a:t>
            </a:r>
          </a:p>
          <a:p>
            <a:pPr marL="0" indent="0">
              <a:buNone/>
            </a:pPr>
            <a:r>
              <a:rPr lang="en-US" sz="4000" dirty="0">
                <a:latin typeface="Times New Roman" panose="02020603050405020304" pitchFamily="18" charset="0"/>
                <a:cs typeface="Times New Roman" panose="02020603050405020304" pitchFamily="18" charset="0"/>
              </a:rPr>
              <a:t>Joseph the father of Manasseh and Ephraim is listed along with Manasseh.</a:t>
            </a:r>
          </a:p>
          <a:p>
            <a:pPr marL="0" indent="0">
              <a:buNone/>
            </a:pPr>
            <a:r>
              <a:rPr lang="en-US" sz="4000" dirty="0">
                <a:latin typeface="Times New Roman" panose="02020603050405020304" pitchFamily="18" charset="0"/>
                <a:cs typeface="Times New Roman" panose="02020603050405020304" pitchFamily="18" charset="0"/>
              </a:rPr>
              <a:t>The fact is there is a reasonable, logical explanation: we here on earth just do not know what it is because that reason is not explained anywhere in scripture.</a:t>
            </a:r>
          </a:p>
        </p:txBody>
      </p:sp>
    </p:spTree>
    <p:extLst>
      <p:ext uri="{BB962C8B-B14F-4D97-AF65-F5344CB8AC3E}">
        <p14:creationId xmlns:p14="http://schemas.microsoft.com/office/powerpoint/2010/main" val="35911050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5AF791-591F-4475-A20E-33BB29DC188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EBBE8C-1F43-D7EE-B23A-A8F567E7EBD4}"/>
              </a:ext>
            </a:extLst>
          </p:cNvPr>
          <p:cNvSpPr>
            <a:spLocks noGrp="1"/>
          </p:cNvSpPr>
          <p:nvPr>
            <p:ph idx="1"/>
          </p:nvPr>
        </p:nvSpPr>
        <p:spPr>
          <a:xfrm>
            <a:off x="178677" y="123568"/>
            <a:ext cx="11865042" cy="6635578"/>
          </a:xfrm>
        </p:spPr>
        <p:txBody>
          <a:bodyPr anchor="ctr">
            <a:normAutofit fontScale="77500" lnSpcReduction="20000"/>
          </a:bodyPr>
          <a:lstStyle/>
          <a:p>
            <a:pPr marL="0" indent="0">
              <a:buNone/>
            </a:pPr>
            <a:r>
              <a:rPr lang="en-US" sz="4000" dirty="0">
                <a:latin typeface="Times New Roman" panose="02020603050405020304" pitchFamily="18" charset="0"/>
                <a:cs typeface="Times New Roman" panose="02020603050405020304" pitchFamily="18" charset="0"/>
              </a:rPr>
              <a:t>“That’s all there is, there ain’t no more!”</a:t>
            </a:r>
          </a:p>
          <a:p>
            <a:pPr marL="0" indent="0">
              <a:buNone/>
            </a:pPr>
            <a:r>
              <a:rPr lang="en-US" sz="4000" dirty="0">
                <a:latin typeface="Times New Roman" panose="02020603050405020304" pitchFamily="18" charset="0"/>
                <a:cs typeface="Times New Roman" panose="02020603050405020304" pitchFamily="18" charset="0"/>
              </a:rPr>
              <a:t>The reason this was – and is – a true statement is because the Israelites are no longer God’s chosen people – </a:t>
            </a:r>
            <a:r>
              <a:rPr lang="en-US" sz="4000" b="1" dirty="0">
                <a:solidFill>
                  <a:srgbClr val="C00000"/>
                </a:solidFill>
                <a:latin typeface="Times New Roman" panose="02020603050405020304" pitchFamily="18" charset="0"/>
                <a:cs typeface="Times New Roman" panose="02020603050405020304" pitchFamily="18" charset="0"/>
              </a:rPr>
              <a:t>Romans 1:16 &amp; 17</a:t>
            </a:r>
            <a:r>
              <a:rPr lang="en-US" sz="4000" dirty="0">
                <a:latin typeface="Times New Roman" panose="02020603050405020304" pitchFamily="18" charset="0"/>
                <a:cs typeface="Times New Roman" panose="02020603050405020304" pitchFamily="18" charset="0"/>
              </a:rPr>
              <a:t> – and Israel is not longer God’s chosen nation.</a:t>
            </a:r>
          </a:p>
          <a:p>
            <a:pPr marL="0" indent="0">
              <a:buNone/>
            </a:pPr>
            <a:r>
              <a:rPr lang="en-US" sz="4000" dirty="0">
                <a:latin typeface="Times New Roman" panose="02020603050405020304" pitchFamily="18" charset="0"/>
                <a:cs typeface="Times New Roman" panose="02020603050405020304" pitchFamily="18" charset="0"/>
              </a:rPr>
              <a:t>Israel and the Israelites lived under the Law of Moses, the Old Law.</a:t>
            </a:r>
          </a:p>
          <a:p>
            <a:pPr marL="0" indent="0">
              <a:buNone/>
            </a:pPr>
            <a:r>
              <a:rPr lang="en-US" sz="4000" dirty="0">
                <a:latin typeface="Times New Roman" panose="02020603050405020304" pitchFamily="18" charset="0"/>
                <a:cs typeface="Times New Roman" panose="02020603050405020304" pitchFamily="18" charset="0"/>
              </a:rPr>
              <a:t>But that Old Law has been replaced by the New Law, the gospel of Jesus – </a:t>
            </a:r>
            <a:r>
              <a:rPr lang="en-US" sz="4000" b="1" dirty="0">
                <a:solidFill>
                  <a:srgbClr val="C00000"/>
                </a:solidFill>
                <a:latin typeface="Times New Roman" panose="02020603050405020304" pitchFamily="18" charset="0"/>
                <a:cs typeface="Times New Roman" panose="02020603050405020304" pitchFamily="18" charset="0"/>
              </a:rPr>
              <a:t>Hebrews 8:13</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Because the New has replaced the Old, the Old is abolished – </a:t>
            </a:r>
            <a:r>
              <a:rPr lang="en-US" sz="4000" b="1" dirty="0">
                <a:solidFill>
                  <a:srgbClr val="C00000"/>
                </a:solidFill>
                <a:latin typeface="Times New Roman" panose="02020603050405020304" pitchFamily="18" charset="0"/>
                <a:cs typeface="Times New Roman" panose="02020603050405020304" pitchFamily="18" charset="0"/>
              </a:rPr>
              <a:t>Ephesians 2:14 to 16</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Therefore, the number of those saved under the Old Law is set and determined and can be numbered and set as a definite quantity, 144,000.</a:t>
            </a:r>
          </a:p>
          <a:p>
            <a:pPr marL="0" indent="0">
              <a:buNone/>
            </a:pPr>
            <a:r>
              <a:rPr lang="en-US" sz="4000" dirty="0">
                <a:latin typeface="Times New Roman" panose="02020603050405020304" pitchFamily="18" charset="0"/>
                <a:cs typeface="Times New Roman" panose="02020603050405020304" pitchFamily="18" charset="0"/>
              </a:rPr>
              <a:t>Again, this is a set, definite number only in the sense that there will be no more additions: 144,000 is the perfect of perfection, the complete of the complete and should not be taken as literal.</a:t>
            </a:r>
          </a:p>
        </p:txBody>
      </p:sp>
    </p:spTree>
    <p:extLst>
      <p:ext uri="{BB962C8B-B14F-4D97-AF65-F5344CB8AC3E}">
        <p14:creationId xmlns:p14="http://schemas.microsoft.com/office/powerpoint/2010/main" val="2965223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E121F6-4D1F-C9FC-93A4-46809CB20FD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B4C5F0-358E-07D5-04BC-FD762A545C49}"/>
              </a:ext>
            </a:extLst>
          </p:cNvPr>
          <p:cNvSpPr>
            <a:spLocks noGrp="1"/>
          </p:cNvSpPr>
          <p:nvPr>
            <p:ph idx="1"/>
          </p:nvPr>
        </p:nvSpPr>
        <p:spPr>
          <a:xfrm>
            <a:off x="178677" y="123568"/>
            <a:ext cx="11865042" cy="6635578"/>
          </a:xfrm>
        </p:spPr>
        <p:txBody>
          <a:bodyPr anchor="ctr">
            <a:normAutofit lnSpcReduction="10000"/>
          </a:bodyPr>
          <a:lstStyle/>
          <a:p>
            <a:pPr marL="0" indent="0">
              <a:buNone/>
            </a:pPr>
            <a:r>
              <a:rPr lang="en-US" sz="4000" dirty="0">
                <a:solidFill>
                  <a:srgbClr val="C00000"/>
                </a:solidFill>
                <a:latin typeface="Times New Roman" panose="02020603050405020304" pitchFamily="18" charset="0"/>
                <a:cs typeface="Times New Roman" panose="02020603050405020304" pitchFamily="18" charset="0"/>
              </a:rPr>
              <a:t>After this I saw four angels standing at the four corners of the earth, holding back the four winds of the earth, so that no wind should blow on the earth or on the sea or on any tree. And I saw another angel ascending from the rising of the sun, having the seal of the living God; and he cried out with a loud voice to the four angels to whom it was granted to harm the earth and the sea, saying, “Do not harm the earth or the sea or the trees, until we have sealed the bond-servants of our God on their foreheads.” And I heard the number of those who were sealed, one hundred and forty-four thousand sealed from every tribe of the sons of Israel:</a:t>
            </a:r>
          </a:p>
        </p:txBody>
      </p:sp>
    </p:spTree>
    <p:extLst>
      <p:ext uri="{BB962C8B-B14F-4D97-AF65-F5344CB8AC3E}">
        <p14:creationId xmlns:p14="http://schemas.microsoft.com/office/powerpoint/2010/main" val="38788492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9FE187-04D8-482B-4565-622A0543F8D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1AA9DA-9C97-C11D-840F-0DEDC6E694B5}"/>
              </a:ext>
            </a:extLst>
          </p:cNvPr>
          <p:cNvSpPr>
            <a:spLocks noGrp="1"/>
          </p:cNvSpPr>
          <p:nvPr>
            <p:ph idx="1"/>
          </p:nvPr>
        </p:nvSpPr>
        <p:spPr>
          <a:xfrm>
            <a:off x="178677" y="123568"/>
            <a:ext cx="11865042" cy="6635578"/>
          </a:xfrm>
        </p:spPr>
        <p:txBody>
          <a:bodyPr anchor="ctr">
            <a:normAutofit fontScale="85000" lnSpcReduction="20000"/>
          </a:bodyPr>
          <a:lstStyle/>
          <a:p>
            <a:pPr marL="0" indent="0">
              <a:buNone/>
            </a:pPr>
            <a:r>
              <a:rPr lang="en-US" sz="4000" dirty="0">
                <a:latin typeface="Times New Roman" panose="02020603050405020304" pitchFamily="18" charset="0"/>
                <a:cs typeface="Times New Roman" panose="02020603050405020304" pitchFamily="18" charset="0"/>
              </a:rPr>
              <a:t>John also saw, “</a:t>
            </a:r>
            <a:r>
              <a:rPr lang="en-US" sz="4000" dirty="0">
                <a:solidFill>
                  <a:srgbClr val="C00000"/>
                </a:solidFill>
                <a:latin typeface="Times New Roman" panose="02020603050405020304" pitchFamily="18" charset="0"/>
                <a:cs typeface="Times New Roman" panose="02020603050405020304" pitchFamily="18" charset="0"/>
              </a:rPr>
              <a:t>a great multitude, which no one could count, from every nation and </a:t>
            </a:r>
            <a:r>
              <a:rPr lang="en-US" sz="4000" i="1" dirty="0">
                <a:solidFill>
                  <a:srgbClr val="C00000"/>
                </a:solidFill>
                <a:latin typeface="Times New Roman" panose="02020603050405020304" pitchFamily="18" charset="0"/>
                <a:cs typeface="Times New Roman" panose="02020603050405020304" pitchFamily="18" charset="0"/>
              </a:rPr>
              <a:t>all</a:t>
            </a:r>
            <a:r>
              <a:rPr lang="en-US" sz="4000" dirty="0">
                <a:solidFill>
                  <a:srgbClr val="C00000"/>
                </a:solidFill>
                <a:latin typeface="Times New Roman" panose="02020603050405020304" pitchFamily="18" charset="0"/>
                <a:cs typeface="Times New Roman" panose="02020603050405020304" pitchFamily="18" charset="0"/>
              </a:rPr>
              <a:t> tribes and peoples and tongues</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Revelation 7:9</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There is no definite, fixed, set number for this group because it was and is continuing to grow as people believe in Jesus and, giving their lives over to Jesus, become overcomers.</a:t>
            </a:r>
          </a:p>
          <a:p>
            <a:pPr marL="0" indent="0">
              <a:buNone/>
            </a:pPr>
            <a:r>
              <a:rPr lang="en-US" sz="4000" dirty="0">
                <a:latin typeface="Times New Roman" panose="02020603050405020304" pitchFamily="18" charset="0"/>
                <a:cs typeface="Times New Roman" panose="02020603050405020304" pitchFamily="18" charset="0"/>
              </a:rPr>
              <a:t>The first group was numbered separately because they never had the opportunity to believe in Jesus: He had yet to come, to live and to preach to them.</a:t>
            </a:r>
          </a:p>
          <a:p>
            <a:pPr marL="0" indent="0">
              <a:buNone/>
            </a:pPr>
            <a:r>
              <a:rPr lang="en-US" sz="4000" dirty="0">
                <a:latin typeface="Times New Roman" panose="02020603050405020304" pitchFamily="18" charset="0"/>
                <a:cs typeface="Times New Roman" panose="02020603050405020304" pitchFamily="18" charset="0"/>
              </a:rPr>
              <a:t>They yearned to know of Him – </a:t>
            </a:r>
            <a:r>
              <a:rPr lang="en-US" sz="4000" b="1" dirty="0">
                <a:solidFill>
                  <a:srgbClr val="C00000"/>
                </a:solidFill>
                <a:latin typeface="Times New Roman" panose="02020603050405020304" pitchFamily="18" charset="0"/>
                <a:cs typeface="Times New Roman" panose="02020603050405020304" pitchFamily="18" charset="0"/>
              </a:rPr>
              <a:t>I Peter 1:10 &amp; 11</a:t>
            </a:r>
            <a:r>
              <a:rPr lang="en-US" sz="4000" dirty="0">
                <a:latin typeface="Times New Roman" panose="02020603050405020304" pitchFamily="18" charset="0"/>
                <a:cs typeface="Times New Roman" panose="02020603050405020304" pitchFamily="18" charset="0"/>
              </a:rPr>
              <a:t> – but they were not privileged to actually see or hear the Messiah.</a:t>
            </a:r>
          </a:p>
          <a:p>
            <a:pPr marL="0" indent="0">
              <a:buNone/>
            </a:pPr>
            <a:r>
              <a:rPr lang="en-US" sz="4000" dirty="0">
                <a:latin typeface="Times New Roman" panose="02020603050405020304" pitchFamily="18" charset="0"/>
                <a:cs typeface="Times New Roman" panose="02020603050405020304" pitchFamily="18" charset="0"/>
              </a:rPr>
              <a:t>Now, we do not see Him – just as the Old Testament saints did not.</a:t>
            </a:r>
          </a:p>
          <a:p>
            <a:pPr marL="0" indent="0">
              <a:buNone/>
            </a:pPr>
            <a:r>
              <a:rPr lang="en-US" sz="4000" dirty="0">
                <a:latin typeface="Times New Roman" panose="02020603050405020304" pitchFamily="18" charset="0"/>
                <a:cs typeface="Times New Roman" panose="02020603050405020304" pitchFamily="18" charset="0"/>
              </a:rPr>
              <a:t>BUT, we have His message. complete and </a:t>
            </a:r>
            <a:r>
              <a:rPr lang="en-US" sz="4000" dirty="0">
                <a:solidFill>
                  <a:srgbClr val="C00000"/>
                </a:solidFill>
                <a:latin typeface="Times New Roman" panose="02020603050405020304" pitchFamily="18" charset="0"/>
                <a:cs typeface="Times New Roman" panose="02020603050405020304" pitchFamily="18" charset="0"/>
              </a:rPr>
              <a:t>one time for all time delivered</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Jude 3</a:t>
            </a:r>
            <a:r>
              <a:rPr lang="en-US" sz="4000" dirty="0">
                <a:latin typeface="Times New Roman" panose="02020603050405020304" pitchFamily="18" charset="0"/>
                <a:cs typeface="Times New Roman" panose="02020603050405020304" pitchFamily="18" charset="0"/>
              </a:rPr>
              <a:t>, and we believe that message, the gospel, resulting in our salvation – </a:t>
            </a:r>
            <a:r>
              <a:rPr lang="en-US" sz="4000" b="1" dirty="0">
                <a:solidFill>
                  <a:srgbClr val="C00000"/>
                </a:solidFill>
                <a:latin typeface="Times New Roman" panose="02020603050405020304" pitchFamily="18" charset="0"/>
                <a:cs typeface="Times New Roman" panose="02020603050405020304" pitchFamily="18" charset="0"/>
              </a:rPr>
              <a:t>I Peter 1:6 to 9</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137344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270D8-8330-03EC-1487-BB67A65154B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6948C3-88CF-869B-F1CB-A5ADFAC61618}"/>
              </a:ext>
            </a:extLst>
          </p:cNvPr>
          <p:cNvSpPr>
            <a:spLocks noGrp="1"/>
          </p:cNvSpPr>
          <p:nvPr>
            <p:ph idx="1"/>
          </p:nvPr>
        </p:nvSpPr>
        <p:spPr>
          <a:xfrm>
            <a:off x="178677" y="123568"/>
            <a:ext cx="11865042" cy="6635578"/>
          </a:xfrm>
        </p:spPr>
        <p:txBody>
          <a:bodyPr anchor="ctr">
            <a:normAutofit/>
          </a:bodyPr>
          <a:lstStyle/>
          <a:p>
            <a:pPr marL="0" indent="0">
              <a:buNone/>
            </a:pPr>
            <a:r>
              <a:rPr lang="en-US" sz="4000" dirty="0">
                <a:latin typeface="Times New Roman" panose="02020603050405020304" pitchFamily="18" charset="0"/>
                <a:cs typeface="Times New Roman" panose="02020603050405020304" pitchFamily="18" charset="0"/>
              </a:rPr>
              <a:t>Yet, in the context of </a:t>
            </a:r>
            <a:r>
              <a:rPr lang="en-US" sz="4000" b="1" dirty="0">
                <a:solidFill>
                  <a:srgbClr val="C00000"/>
                </a:solidFill>
                <a:latin typeface="Times New Roman" panose="02020603050405020304" pitchFamily="18" charset="0"/>
                <a:cs typeface="Times New Roman" panose="02020603050405020304" pitchFamily="18" charset="0"/>
              </a:rPr>
              <a:t>Revelation 7</a:t>
            </a:r>
            <a:r>
              <a:rPr lang="en-US" sz="4000" dirty="0">
                <a:latin typeface="Times New Roman" panose="02020603050405020304" pitchFamily="18" charset="0"/>
                <a:cs typeface="Times New Roman" panose="02020603050405020304" pitchFamily="18" charset="0"/>
              </a:rPr>
              <a:t>, this first, numbered group is included in the great multitude – </a:t>
            </a:r>
            <a:r>
              <a:rPr lang="en-US" sz="4000" dirty="0">
                <a:solidFill>
                  <a:srgbClr val="C00000"/>
                </a:solidFill>
                <a:latin typeface="Times New Roman" panose="02020603050405020304" pitchFamily="18" charset="0"/>
                <a:cs typeface="Times New Roman" panose="02020603050405020304" pitchFamily="18" charset="0"/>
              </a:rPr>
              <a:t>tribes</a:t>
            </a:r>
            <a:r>
              <a:rPr lang="en-US" sz="4000" dirty="0">
                <a:latin typeface="Times New Roman" panose="02020603050405020304" pitchFamily="18" charset="0"/>
                <a:cs typeface="Times New Roman" panose="02020603050405020304" pitchFamily="18" charset="0"/>
              </a:rPr>
              <a:t>.  This word, “</a:t>
            </a:r>
            <a:r>
              <a:rPr lang="en-US" sz="4000" dirty="0">
                <a:solidFill>
                  <a:srgbClr val="C00000"/>
                </a:solidFill>
                <a:latin typeface="Times New Roman" panose="02020603050405020304" pitchFamily="18" charset="0"/>
                <a:cs typeface="Times New Roman" panose="02020603050405020304" pitchFamily="18" charset="0"/>
              </a:rPr>
              <a:t>tribes</a:t>
            </a:r>
            <a:r>
              <a:rPr lang="en-US" sz="4000" dirty="0">
                <a:latin typeface="Times New Roman" panose="02020603050405020304" pitchFamily="18" charset="0"/>
                <a:cs typeface="Times New Roman" panose="02020603050405020304" pitchFamily="18" charset="0"/>
              </a:rPr>
              <a:t>” is used exclusively of the twelve tribes of Israel in </a:t>
            </a:r>
            <a:r>
              <a:rPr lang="en-US" sz="4000" b="1" dirty="0">
                <a:solidFill>
                  <a:srgbClr val="C00000"/>
                </a:solidFill>
                <a:latin typeface="Times New Roman" panose="02020603050405020304" pitchFamily="18" charset="0"/>
                <a:cs typeface="Times New Roman" panose="02020603050405020304" pitchFamily="18" charset="0"/>
              </a:rPr>
              <a:t>Revelation</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Thus, those who lived faithfully following the Law of Moses – the Old Law – and perished prior to the death, burial and resurrection of Jesus are included.</a:t>
            </a:r>
          </a:p>
          <a:p>
            <a:pPr marL="0" indent="0">
              <a:buNone/>
            </a:pPr>
            <a:r>
              <a:rPr lang="en-US" sz="4000" dirty="0">
                <a:latin typeface="Times New Roman" panose="02020603050405020304" pitchFamily="18" charset="0"/>
                <a:cs typeface="Times New Roman" panose="02020603050405020304" pitchFamily="18" charset="0"/>
              </a:rPr>
              <a:t>ALSO, those Israelites who, hearing and believing the gospel message gave their life over to Jesus are included in the great multitude as they are being saved as a result of the blood of Jesus.</a:t>
            </a:r>
          </a:p>
        </p:txBody>
      </p:sp>
    </p:spTree>
    <p:extLst>
      <p:ext uri="{BB962C8B-B14F-4D97-AF65-F5344CB8AC3E}">
        <p14:creationId xmlns:p14="http://schemas.microsoft.com/office/powerpoint/2010/main" val="18994286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3A7B7F-7F88-EF08-438B-A2456D75FF9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931290-84C3-3B7F-AC26-8F855C7854E7}"/>
              </a:ext>
            </a:extLst>
          </p:cNvPr>
          <p:cNvSpPr>
            <a:spLocks noGrp="1"/>
          </p:cNvSpPr>
          <p:nvPr>
            <p:ph idx="1"/>
          </p:nvPr>
        </p:nvSpPr>
        <p:spPr>
          <a:xfrm>
            <a:off x="178677" y="123568"/>
            <a:ext cx="11865042" cy="6635578"/>
          </a:xfrm>
        </p:spPr>
        <p:txBody>
          <a:bodyPr anchor="ctr">
            <a:normAutofit fontScale="85000" lnSpcReduction="10000"/>
          </a:bodyPr>
          <a:lstStyle/>
          <a:p>
            <a:pPr marL="0" indent="0">
              <a:buNone/>
            </a:pPr>
            <a:r>
              <a:rPr lang="en-US" sz="4000" b="1" dirty="0">
                <a:solidFill>
                  <a:srgbClr val="C00000"/>
                </a:solidFill>
                <a:latin typeface="Times New Roman" panose="02020603050405020304" pitchFamily="18" charset="0"/>
                <a:cs typeface="Times New Roman" panose="02020603050405020304" pitchFamily="18" charset="0"/>
              </a:rPr>
              <a:t>Revelation 7:9</a:t>
            </a:r>
            <a:r>
              <a:rPr lang="en-US" sz="4000" dirty="0">
                <a:latin typeface="Times New Roman" panose="02020603050405020304" pitchFamily="18" charset="0"/>
                <a:cs typeface="Times New Roman" panose="02020603050405020304" pitchFamily="18" charset="0"/>
              </a:rPr>
              <a:t> seems to begin a separate vision, or at the least a separate realization within the original vision, with the words, “</a:t>
            </a:r>
            <a:r>
              <a:rPr lang="en-US" sz="4000" dirty="0">
                <a:solidFill>
                  <a:srgbClr val="C00000"/>
                </a:solidFill>
                <a:latin typeface="Times New Roman" panose="02020603050405020304" pitchFamily="18" charset="0"/>
                <a:cs typeface="Times New Roman" panose="02020603050405020304" pitchFamily="18" charset="0"/>
              </a:rPr>
              <a:t>After these things I looked, and behold</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This second group, this “</a:t>
            </a:r>
            <a:r>
              <a:rPr lang="en-US" sz="4000" dirty="0">
                <a:solidFill>
                  <a:srgbClr val="C00000"/>
                </a:solidFill>
                <a:latin typeface="Times New Roman" panose="02020603050405020304" pitchFamily="18" charset="0"/>
                <a:cs typeface="Times New Roman" panose="02020603050405020304" pitchFamily="18" charset="0"/>
              </a:rPr>
              <a:t>great multitude</a:t>
            </a:r>
            <a:r>
              <a:rPr lang="en-US" sz="4000" dirty="0">
                <a:latin typeface="Times New Roman" panose="02020603050405020304" pitchFamily="18" charset="0"/>
                <a:cs typeface="Times New Roman" panose="02020603050405020304" pitchFamily="18" charset="0"/>
              </a:rPr>
              <a:t>” includes all those who have overcome both under the Old Law and because of the gospel message whether they are Jew or Gentile provided they are continuously overcoming.</a:t>
            </a:r>
          </a:p>
          <a:p>
            <a:pPr marL="0" indent="0">
              <a:buNone/>
            </a:pPr>
            <a:r>
              <a:rPr lang="en-US" sz="4000" dirty="0">
                <a:latin typeface="Times New Roman" panose="02020603050405020304" pitchFamily="18" charset="0"/>
                <a:cs typeface="Times New Roman" panose="02020603050405020304" pitchFamily="18" charset="0"/>
              </a:rPr>
              <a:t>All are “</a:t>
            </a:r>
            <a:r>
              <a:rPr lang="en-US" sz="4000" dirty="0">
                <a:solidFill>
                  <a:srgbClr val="C00000"/>
                </a:solidFill>
                <a:latin typeface="Times New Roman" panose="02020603050405020304" pitchFamily="18" charset="0"/>
                <a:cs typeface="Times New Roman" panose="02020603050405020304" pitchFamily="18" charset="0"/>
              </a:rPr>
              <a:t>standing before the throne and before the Lamb</a:t>
            </a:r>
            <a:r>
              <a:rPr lang="en-US" sz="4000" dirty="0">
                <a:latin typeface="Times New Roman" panose="02020603050405020304" pitchFamily="18" charset="0"/>
                <a:cs typeface="Times New Roman" panose="02020603050405020304" pitchFamily="18" charset="0"/>
              </a:rPr>
              <a:t>.” </a:t>
            </a:r>
          </a:p>
          <a:p>
            <a:pPr marL="0" indent="0">
              <a:buNone/>
            </a:pPr>
            <a:r>
              <a:rPr lang="en-US" sz="4000" dirty="0">
                <a:latin typeface="Times New Roman" panose="02020603050405020304" pitchFamily="18" charset="0"/>
                <a:cs typeface="Times New Roman" panose="02020603050405020304" pitchFamily="18" charset="0"/>
              </a:rPr>
              <a:t>They are “</a:t>
            </a:r>
            <a:r>
              <a:rPr lang="en-US" sz="4000" dirty="0">
                <a:solidFill>
                  <a:srgbClr val="C00000"/>
                </a:solidFill>
                <a:latin typeface="Times New Roman" panose="02020603050405020304" pitchFamily="18" charset="0"/>
                <a:cs typeface="Times New Roman" panose="02020603050405020304" pitchFamily="18" charset="0"/>
              </a:rPr>
              <a:t>clothed in white robes</a:t>
            </a:r>
            <a:r>
              <a:rPr lang="en-US" sz="4000" dirty="0">
                <a:latin typeface="Times New Roman" panose="02020603050405020304" pitchFamily="18" charset="0"/>
                <a:cs typeface="Times New Roman" panose="02020603050405020304" pitchFamily="18" charset="0"/>
              </a:rPr>
              <a:t>” as promised in </a:t>
            </a:r>
            <a:r>
              <a:rPr lang="en-US" sz="4000" b="1" dirty="0">
                <a:solidFill>
                  <a:srgbClr val="C00000"/>
                </a:solidFill>
                <a:latin typeface="Times New Roman" panose="02020603050405020304" pitchFamily="18" charset="0"/>
                <a:cs typeface="Times New Roman" panose="02020603050405020304" pitchFamily="18" charset="0"/>
              </a:rPr>
              <a:t>Revelation 3:4 &amp; 5</a:t>
            </a:r>
            <a:r>
              <a:rPr lang="en-US" sz="4000" dirty="0">
                <a:latin typeface="Times New Roman" panose="02020603050405020304" pitchFamily="18" charset="0"/>
                <a:cs typeface="Times New Roman" panose="02020603050405020304" pitchFamily="18" charset="0"/>
              </a:rPr>
              <a:t>, and </a:t>
            </a:r>
            <a:r>
              <a:rPr lang="en-US" sz="4000" b="1" dirty="0">
                <a:solidFill>
                  <a:srgbClr val="C00000"/>
                </a:solidFill>
                <a:latin typeface="Times New Roman" panose="02020603050405020304" pitchFamily="18" charset="0"/>
                <a:cs typeface="Times New Roman" panose="02020603050405020304" pitchFamily="18" charset="0"/>
              </a:rPr>
              <a:t>Revelation 3:18</a:t>
            </a:r>
            <a:r>
              <a:rPr lang="en-US" sz="4000" dirty="0">
                <a:latin typeface="Times New Roman" panose="02020603050405020304" pitchFamily="18" charset="0"/>
                <a:cs typeface="Times New Roman" panose="02020603050405020304" pitchFamily="18" charset="0"/>
              </a:rPr>
              <a:t> signifying their saved condition.</a:t>
            </a:r>
          </a:p>
          <a:p>
            <a:pPr marL="0" indent="0">
              <a:buNone/>
            </a:pPr>
            <a:r>
              <a:rPr lang="en-US" sz="4000" dirty="0">
                <a:latin typeface="Times New Roman" panose="02020603050405020304" pitchFamily="18" charset="0"/>
                <a:cs typeface="Times New Roman" panose="02020603050405020304" pitchFamily="18" charset="0"/>
              </a:rPr>
              <a:t>They “</a:t>
            </a:r>
            <a:r>
              <a:rPr lang="en-US" sz="4000" dirty="0">
                <a:solidFill>
                  <a:srgbClr val="C00000"/>
                </a:solidFill>
                <a:latin typeface="Times New Roman" panose="02020603050405020304" pitchFamily="18" charset="0"/>
                <a:cs typeface="Times New Roman" panose="02020603050405020304" pitchFamily="18" charset="0"/>
              </a:rPr>
              <a:t>stand before the throne and before the Lamb clothed in white robes and palm branches in their hands</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To the Jewish mind palm </a:t>
            </a:r>
            <a:r>
              <a:rPr lang="en-US" sz="4000">
                <a:latin typeface="Times New Roman" panose="02020603050405020304" pitchFamily="18" charset="0"/>
                <a:cs typeface="Times New Roman" panose="02020603050405020304" pitchFamily="18" charset="0"/>
              </a:rPr>
              <a:t>branches had epitomized </a:t>
            </a:r>
            <a:r>
              <a:rPr lang="en-US" sz="4000" dirty="0">
                <a:latin typeface="Times New Roman" panose="02020603050405020304" pitchFamily="18" charset="0"/>
                <a:cs typeface="Times New Roman" panose="02020603050405020304" pitchFamily="18" charset="0"/>
              </a:rPr>
              <a:t>victory and rejoicing since the time of Judas Maccabaeus, 166 to 160 BC.*  </a:t>
            </a:r>
          </a:p>
        </p:txBody>
      </p:sp>
    </p:spTree>
    <p:extLst>
      <p:ext uri="{BB962C8B-B14F-4D97-AF65-F5344CB8AC3E}">
        <p14:creationId xmlns:p14="http://schemas.microsoft.com/office/powerpoint/2010/main" val="5558094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2F3E4-C857-AA2A-C438-A8F8708D8E7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D97CC7-F5CA-BB0D-FAEC-D84834E948FB}"/>
              </a:ext>
            </a:extLst>
          </p:cNvPr>
          <p:cNvSpPr>
            <a:spLocks noGrp="1"/>
          </p:cNvSpPr>
          <p:nvPr>
            <p:ph idx="1"/>
          </p:nvPr>
        </p:nvSpPr>
        <p:spPr>
          <a:xfrm>
            <a:off x="178677" y="123568"/>
            <a:ext cx="11865042" cy="6635578"/>
          </a:xfrm>
        </p:spPr>
        <p:txBody>
          <a:bodyPr anchor="ctr">
            <a:normAutofit fontScale="92500" lnSpcReduction="10000"/>
          </a:bodyPr>
          <a:lstStyle/>
          <a:p>
            <a:pPr marL="0" indent="0">
              <a:buNone/>
            </a:pPr>
            <a:r>
              <a:rPr lang="en-US" sz="4000" dirty="0">
                <a:latin typeface="Times New Roman" panose="02020603050405020304" pitchFamily="18" charset="0"/>
                <a:cs typeface="Times New Roman" panose="02020603050405020304" pitchFamily="18" charset="0"/>
              </a:rPr>
              <a:t>“</a:t>
            </a:r>
            <a:r>
              <a:rPr lang="en-US" sz="4000" dirty="0">
                <a:solidFill>
                  <a:srgbClr val="C00000"/>
                </a:solidFill>
                <a:latin typeface="Times New Roman" panose="02020603050405020304" pitchFamily="18" charset="0"/>
                <a:cs typeface="Times New Roman" panose="02020603050405020304" pitchFamily="18" charset="0"/>
              </a:rPr>
              <a:t>Salvation to our God</a:t>
            </a:r>
            <a:r>
              <a:rPr lang="en-US" sz="4000" dirty="0">
                <a:latin typeface="Times New Roman" panose="02020603050405020304" pitchFamily="18" charset="0"/>
                <a:cs typeface="Times New Roman" panose="02020603050405020304" pitchFamily="18" charset="0"/>
              </a:rPr>
              <a:t>” does not mean God needs to be saved.</a:t>
            </a:r>
          </a:p>
          <a:p>
            <a:pPr marL="0" indent="0">
              <a:buNone/>
            </a:pPr>
            <a:r>
              <a:rPr lang="en-US" sz="4000" dirty="0">
                <a:latin typeface="Times New Roman" panose="02020603050405020304" pitchFamily="18" charset="0"/>
                <a:cs typeface="Times New Roman" panose="02020603050405020304" pitchFamily="18" charset="0"/>
              </a:rPr>
              <a:t>As Jim McGuiggan said, “</a:t>
            </a:r>
            <a:r>
              <a:rPr lang="en-US" sz="4000" dirty="0">
                <a:solidFill>
                  <a:srgbClr val="7030A0"/>
                </a:solidFill>
                <a:latin typeface="Times New Roman" panose="02020603050405020304" pitchFamily="18" charset="0"/>
                <a:cs typeface="Times New Roman" panose="02020603050405020304" pitchFamily="18" charset="0"/>
              </a:rPr>
              <a:t>It means ‘Salvation is attributable to our God.’ That is, ‘If we are saved, we can thank God for it’</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Salvation originates with, that is, it comes from “</a:t>
            </a:r>
            <a:r>
              <a:rPr lang="en-US" sz="4000" dirty="0">
                <a:solidFill>
                  <a:srgbClr val="C00000"/>
                </a:solidFill>
                <a:latin typeface="Times New Roman" panose="02020603050405020304" pitchFamily="18" charset="0"/>
                <a:cs typeface="Times New Roman" panose="02020603050405020304" pitchFamily="18" charset="0"/>
              </a:rPr>
              <a:t>our God who sits on the throne</a:t>
            </a:r>
            <a:r>
              <a:rPr lang="en-US" sz="4000" dirty="0">
                <a:latin typeface="Times New Roman" panose="02020603050405020304" pitchFamily="18" charset="0"/>
                <a:cs typeface="Times New Roman" panose="02020603050405020304" pitchFamily="18" charset="0"/>
              </a:rPr>
              <a:t> …”</a:t>
            </a:r>
          </a:p>
          <a:p>
            <a:pPr marL="0" indent="0">
              <a:buNone/>
            </a:pPr>
            <a:r>
              <a:rPr lang="en-US" sz="4000" dirty="0">
                <a:latin typeface="Times New Roman" panose="02020603050405020304" pitchFamily="18" charset="0"/>
                <a:cs typeface="Times New Roman" panose="02020603050405020304" pitchFamily="18" charset="0"/>
              </a:rPr>
              <a:t>However, the complete phrase is “</a:t>
            </a:r>
            <a:r>
              <a:rPr lang="en-US" sz="4000" dirty="0">
                <a:solidFill>
                  <a:srgbClr val="C00000"/>
                </a:solidFill>
                <a:latin typeface="Times New Roman" panose="02020603050405020304" pitchFamily="18" charset="0"/>
                <a:cs typeface="Times New Roman" panose="02020603050405020304" pitchFamily="18" charset="0"/>
              </a:rPr>
              <a:t>Salvation to our God who sits on the throne, and to the Lamb.</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This puts Jesus on an equal footing with “</a:t>
            </a:r>
            <a:r>
              <a:rPr lang="en-US" sz="4000" dirty="0">
                <a:solidFill>
                  <a:srgbClr val="C00000"/>
                </a:solidFill>
                <a:latin typeface="Times New Roman" panose="02020603050405020304" pitchFamily="18" charset="0"/>
                <a:cs typeface="Times New Roman" panose="02020603050405020304" pitchFamily="18" charset="0"/>
              </a:rPr>
              <a:t>God who sits on the throne.</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Many groups, including Muslims and Jehovah’s Witnesses deny the deity of Jesus.</a:t>
            </a:r>
          </a:p>
        </p:txBody>
      </p:sp>
    </p:spTree>
    <p:extLst>
      <p:ext uri="{BB962C8B-B14F-4D97-AF65-F5344CB8AC3E}">
        <p14:creationId xmlns:p14="http://schemas.microsoft.com/office/powerpoint/2010/main" val="25774319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F9844F-2CAB-DB09-B0DB-FCAEE83D6FAB}"/>
            </a:ext>
          </a:extLst>
        </p:cNvPr>
        <p:cNvGrpSpPr/>
        <p:nvPr/>
      </p:nvGrpSpPr>
      <p:grpSpPr>
        <a:xfrm>
          <a:off x="0" y="0"/>
          <a:ext cx="0" cy="0"/>
          <a:chOff x="0" y="0"/>
          <a:chExt cx="0" cy="0"/>
        </a:xfrm>
      </p:grpSpPr>
      <p:graphicFrame>
        <p:nvGraphicFramePr>
          <p:cNvPr id="2" name="Content Placeholder 1">
            <a:extLst>
              <a:ext uri="{FF2B5EF4-FFF2-40B4-BE49-F238E27FC236}">
                <a16:creationId xmlns:a16="http://schemas.microsoft.com/office/drawing/2014/main" id="{2B53991F-B112-3E68-0089-6C8870E67289}"/>
              </a:ext>
            </a:extLst>
          </p:cNvPr>
          <p:cNvGraphicFramePr>
            <a:graphicFrameLocks noGrp="1"/>
          </p:cNvGraphicFramePr>
          <p:nvPr>
            <p:ph idx="1"/>
            <p:extLst>
              <p:ext uri="{D42A27DB-BD31-4B8C-83A1-F6EECF244321}">
                <p14:modId xmlns:p14="http://schemas.microsoft.com/office/powerpoint/2010/main" val="2964517279"/>
              </p:ext>
            </p:extLst>
          </p:nvPr>
        </p:nvGraphicFramePr>
        <p:xfrm>
          <a:off x="199697" y="241738"/>
          <a:ext cx="11845158" cy="6615973"/>
        </p:xfrm>
        <a:graphic>
          <a:graphicData uri="http://schemas.openxmlformats.org/drawingml/2006/table">
            <a:tbl>
              <a:tblPr firstRow="1" firstCol="1" bandRow="1">
                <a:tableStyleId>{5C22544A-7EE6-4342-B048-85BDC9FD1C3A}</a:tableStyleId>
              </a:tblPr>
              <a:tblGrid>
                <a:gridCol w="10657489">
                  <a:extLst>
                    <a:ext uri="{9D8B030D-6E8A-4147-A177-3AD203B41FA5}">
                      <a16:colId xmlns:a16="http://schemas.microsoft.com/office/drawing/2014/main" val="2439130750"/>
                    </a:ext>
                  </a:extLst>
                </a:gridCol>
                <a:gridCol w="1187669">
                  <a:extLst>
                    <a:ext uri="{9D8B030D-6E8A-4147-A177-3AD203B41FA5}">
                      <a16:colId xmlns:a16="http://schemas.microsoft.com/office/drawing/2014/main" val="4038513353"/>
                    </a:ext>
                  </a:extLst>
                </a:gridCol>
              </a:tblGrid>
              <a:tr h="853467">
                <a:tc>
                  <a:txBody>
                    <a:bodyPr/>
                    <a:lstStyle/>
                    <a:p>
                      <a:pPr marL="0" marR="0">
                        <a:lnSpc>
                          <a:spcPct val="107000"/>
                        </a:lnSpc>
                        <a:spcAft>
                          <a:spcPts val="800"/>
                        </a:spcAft>
                        <a:buNone/>
                      </a:pPr>
                      <a:r>
                        <a:rPr lang="en-US" sz="3200" b="0" kern="100" dirty="0">
                          <a:solidFill>
                            <a:schemeClr val="tx1"/>
                          </a:solidFill>
                          <a:effectLst/>
                          <a:latin typeface="Times New Roman" panose="02020603050405020304" pitchFamily="18" charset="0"/>
                          <a:cs typeface="Times New Roman" panose="02020603050405020304" pitchFamily="18" charset="0"/>
                        </a:rPr>
                        <a:t>1. Do Muslims believe he was a Messenger of One God?</a:t>
                      </a:r>
                      <a:endParaRPr lang="en-US" sz="3200" b="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noFill/>
                  </a:tcPr>
                </a:tc>
                <a:tc>
                  <a:txBody>
                    <a:bodyPr/>
                    <a:lstStyle/>
                    <a:p>
                      <a:pPr marL="0" marR="0">
                        <a:lnSpc>
                          <a:spcPct val="107000"/>
                        </a:lnSpc>
                        <a:spcAft>
                          <a:spcPts val="800"/>
                        </a:spcAft>
                        <a:buNone/>
                      </a:pPr>
                      <a:r>
                        <a:rPr lang="en-US" sz="3200" b="0" kern="100" dirty="0">
                          <a:solidFill>
                            <a:schemeClr val="tx1"/>
                          </a:solidFill>
                          <a:effectLst/>
                          <a:latin typeface="Times New Roman" panose="02020603050405020304" pitchFamily="18" charset="0"/>
                          <a:cs typeface="Times New Roman" panose="02020603050405020304" pitchFamily="18" charset="0"/>
                        </a:rPr>
                        <a:t> YES</a:t>
                      </a:r>
                      <a:endParaRPr lang="en-US" sz="3200" b="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473979024"/>
                  </a:ext>
                </a:extLst>
              </a:tr>
              <a:tr h="853467">
                <a:tc>
                  <a:txBody>
                    <a:bodyPr/>
                    <a:lstStyle/>
                    <a:p>
                      <a:pPr marL="0" marR="0">
                        <a:lnSpc>
                          <a:spcPct val="107000"/>
                        </a:lnSpc>
                        <a:spcAft>
                          <a:spcPts val="800"/>
                        </a:spcAft>
                        <a:buNone/>
                      </a:pPr>
                      <a:r>
                        <a:rPr lang="en-US" sz="3200" b="0" kern="100" dirty="0">
                          <a:solidFill>
                            <a:schemeClr val="tx1"/>
                          </a:solidFill>
                          <a:effectLst/>
                          <a:latin typeface="Times New Roman" panose="02020603050405020304" pitchFamily="18" charset="0"/>
                          <a:cs typeface="Times New Roman" panose="02020603050405020304" pitchFamily="18" charset="0"/>
                        </a:rPr>
                        <a:t>2. Do Muslims believe he was born of a Virgin Mother?</a:t>
                      </a:r>
                      <a:endParaRPr lang="en-US" sz="3200" b="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noFill/>
                  </a:tcPr>
                </a:tc>
                <a:tc>
                  <a:txBody>
                    <a:bodyPr/>
                    <a:lstStyle/>
                    <a:p>
                      <a:pPr marL="0" marR="0">
                        <a:lnSpc>
                          <a:spcPct val="107000"/>
                        </a:lnSpc>
                        <a:spcAft>
                          <a:spcPts val="800"/>
                        </a:spcAft>
                        <a:buNone/>
                      </a:pPr>
                      <a:r>
                        <a:rPr lang="en-US" sz="3200" b="0" kern="100" dirty="0">
                          <a:solidFill>
                            <a:schemeClr val="tx1"/>
                          </a:solidFill>
                          <a:effectLst/>
                          <a:latin typeface="Times New Roman" panose="02020603050405020304" pitchFamily="18" charset="0"/>
                          <a:cs typeface="Times New Roman" panose="02020603050405020304" pitchFamily="18" charset="0"/>
                        </a:rPr>
                        <a:t> YES</a:t>
                      </a:r>
                      <a:endParaRPr lang="en-US" sz="3200" b="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390064527"/>
                  </a:ext>
                </a:extLst>
              </a:tr>
              <a:tr h="853467">
                <a:tc>
                  <a:txBody>
                    <a:bodyPr/>
                    <a:lstStyle/>
                    <a:p>
                      <a:pPr marL="0" marR="0">
                        <a:lnSpc>
                          <a:spcPct val="107000"/>
                        </a:lnSpc>
                        <a:spcAft>
                          <a:spcPts val="800"/>
                        </a:spcAft>
                        <a:buNone/>
                      </a:pPr>
                      <a:r>
                        <a:rPr lang="en-US" sz="3200" b="0" kern="100" dirty="0">
                          <a:solidFill>
                            <a:schemeClr val="tx1"/>
                          </a:solidFill>
                          <a:effectLst/>
                          <a:latin typeface="Times New Roman" panose="02020603050405020304" pitchFamily="18" charset="0"/>
                          <a:cs typeface="Times New Roman" panose="02020603050405020304" pitchFamily="18" charset="0"/>
                        </a:rPr>
                        <a:t>3. Do Muslims believe Jesus had a miraculous birth?</a:t>
                      </a:r>
                      <a:endParaRPr lang="en-US" sz="3200" b="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noFill/>
                  </a:tcPr>
                </a:tc>
                <a:tc>
                  <a:txBody>
                    <a:bodyPr/>
                    <a:lstStyle/>
                    <a:p>
                      <a:pPr marL="0" marR="0">
                        <a:lnSpc>
                          <a:spcPct val="107000"/>
                        </a:lnSpc>
                        <a:spcAft>
                          <a:spcPts val="800"/>
                        </a:spcAft>
                        <a:buNone/>
                      </a:pPr>
                      <a:r>
                        <a:rPr lang="en-US" sz="3200" b="0" kern="100" dirty="0">
                          <a:solidFill>
                            <a:schemeClr val="tx1"/>
                          </a:solidFill>
                          <a:effectLst/>
                          <a:latin typeface="Times New Roman" panose="02020603050405020304" pitchFamily="18" charset="0"/>
                          <a:cs typeface="Times New Roman" panose="02020603050405020304" pitchFamily="18" charset="0"/>
                        </a:rPr>
                        <a:t> YES</a:t>
                      </a:r>
                      <a:endParaRPr lang="en-US" sz="3200" b="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609301663"/>
                  </a:ext>
                </a:extLst>
              </a:tr>
              <a:tr h="853467">
                <a:tc>
                  <a:txBody>
                    <a:bodyPr/>
                    <a:lstStyle/>
                    <a:p>
                      <a:pPr marL="0" marR="0">
                        <a:lnSpc>
                          <a:spcPct val="107000"/>
                        </a:lnSpc>
                        <a:spcAft>
                          <a:spcPts val="800"/>
                        </a:spcAft>
                        <a:buNone/>
                      </a:pPr>
                      <a:r>
                        <a:rPr lang="en-US" sz="3200" b="0" kern="100" dirty="0">
                          <a:solidFill>
                            <a:srgbClr val="0000FF"/>
                          </a:solidFill>
                          <a:effectLst/>
                          <a:latin typeface="Times New Roman" panose="02020603050405020304" pitchFamily="18" charset="0"/>
                          <a:cs typeface="Times New Roman" panose="02020603050405020304" pitchFamily="18" charset="0"/>
                        </a:rPr>
                        <a:t>4. Do Muslims believe Jesus spoke in the cradle?</a:t>
                      </a:r>
                      <a:endParaRPr lang="en-US" sz="3200" b="0" kern="100" dirty="0">
                        <a:solidFill>
                          <a:srgbClr val="0000FF"/>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noFill/>
                  </a:tcPr>
                </a:tc>
                <a:tc>
                  <a:txBody>
                    <a:bodyPr/>
                    <a:lstStyle/>
                    <a:p>
                      <a:pPr marL="0" marR="0">
                        <a:lnSpc>
                          <a:spcPct val="107000"/>
                        </a:lnSpc>
                        <a:spcAft>
                          <a:spcPts val="800"/>
                        </a:spcAft>
                        <a:buNone/>
                      </a:pPr>
                      <a:r>
                        <a:rPr lang="en-US" sz="3200" b="0" kern="100" dirty="0">
                          <a:solidFill>
                            <a:srgbClr val="0000FF"/>
                          </a:solidFill>
                          <a:effectLst/>
                          <a:latin typeface="Times New Roman" panose="02020603050405020304" pitchFamily="18" charset="0"/>
                          <a:cs typeface="Times New Roman" panose="02020603050405020304" pitchFamily="18" charset="0"/>
                        </a:rPr>
                        <a:t> YES</a:t>
                      </a:r>
                      <a:endParaRPr lang="en-US" sz="3200" b="0" kern="100" dirty="0">
                        <a:solidFill>
                          <a:srgbClr val="0000FF"/>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762162466"/>
                  </a:ext>
                </a:extLst>
              </a:tr>
              <a:tr h="853467">
                <a:tc>
                  <a:txBody>
                    <a:bodyPr/>
                    <a:lstStyle/>
                    <a:p>
                      <a:pPr marL="0" marR="0">
                        <a:lnSpc>
                          <a:spcPct val="107000"/>
                        </a:lnSpc>
                        <a:spcAft>
                          <a:spcPts val="800"/>
                        </a:spcAft>
                        <a:buNone/>
                      </a:pPr>
                      <a:r>
                        <a:rPr lang="en-US" sz="3200" b="0" kern="100" dirty="0">
                          <a:solidFill>
                            <a:schemeClr val="tx1"/>
                          </a:solidFill>
                          <a:effectLst/>
                          <a:latin typeface="Times New Roman" panose="02020603050405020304" pitchFamily="18" charset="0"/>
                          <a:cs typeface="Times New Roman" panose="02020603050405020304" pitchFamily="18" charset="0"/>
                        </a:rPr>
                        <a:t>5. Do Muslims believe he performed miracles?</a:t>
                      </a:r>
                      <a:endParaRPr lang="en-US" sz="3200" b="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noFill/>
                  </a:tcPr>
                </a:tc>
                <a:tc>
                  <a:txBody>
                    <a:bodyPr/>
                    <a:lstStyle/>
                    <a:p>
                      <a:pPr marL="0" marR="0">
                        <a:lnSpc>
                          <a:spcPct val="107000"/>
                        </a:lnSpc>
                        <a:spcAft>
                          <a:spcPts val="800"/>
                        </a:spcAft>
                        <a:buNone/>
                      </a:pPr>
                      <a:r>
                        <a:rPr lang="en-US" sz="3200" b="0" kern="100" dirty="0">
                          <a:solidFill>
                            <a:schemeClr val="tx1"/>
                          </a:solidFill>
                          <a:effectLst/>
                          <a:latin typeface="Times New Roman" panose="02020603050405020304" pitchFamily="18" charset="0"/>
                          <a:cs typeface="Times New Roman" panose="02020603050405020304" pitchFamily="18" charset="0"/>
                        </a:rPr>
                        <a:t> YES</a:t>
                      </a:r>
                      <a:endParaRPr lang="en-US" sz="3200" b="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4149127094"/>
                  </a:ext>
                </a:extLst>
              </a:tr>
              <a:tr h="416018">
                <a:tc>
                  <a:txBody>
                    <a:bodyPr/>
                    <a:lstStyle/>
                    <a:p>
                      <a:pPr marL="0" marR="0">
                        <a:lnSpc>
                          <a:spcPct val="107000"/>
                        </a:lnSpc>
                        <a:spcAft>
                          <a:spcPts val="800"/>
                        </a:spcAft>
                        <a:buNone/>
                      </a:pPr>
                      <a:r>
                        <a:rPr lang="en-US" sz="3200" b="0" kern="100" dirty="0">
                          <a:solidFill>
                            <a:srgbClr val="0000FF"/>
                          </a:solidFill>
                          <a:effectLst/>
                          <a:latin typeface="Times New Roman" panose="02020603050405020304" pitchFamily="18" charset="0"/>
                          <a:cs typeface="Times New Roman" panose="02020603050405020304" pitchFamily="18" charset="0"/>
                        </a:rPr>
                        <a:t>6. Do Muslims believe in the Trinity?</a:t>
                      </a:r>
                      <a:endParaRPr lang="en-US" sz="3200" b="0" kern="100" dirty="0">
                        <a:solidFill>
                          <a:srgbClr val="0000FF"/>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noFill/>
                  </a:tcPr>
                </a:tc>
                <a:tc>
                  <a:txBody>
                    <a:bodyPr/>
                    <a:lstStyle/>
                    <a:p>
                      <a:pPr marL="0" marR="0">
                        <a:lnSpc>
                          <a:spcPct val="107000"/>
                        </a:lnSpc>
                        <a:spcAft>
                          <a:spcPts val="800"/>
                        </a:spcAft>
                        <a:buNone/>
                      </a:pPr>
                      <a:r>
                        <a:rPr lang="en-US" sz="3200" b="0" kern="100" dirty="0">
                          <a:solidFill>
                            <a:srgbClr val="0000FF"/>
                          </a:solidFill>
                          <a:effectLst/>
                          <a:latin typeface="Times New Roman" panose="02020603050405020304" pitchFamily="18" charset="0"/>
                          <a:cs typeface="Times New Roman" panose="02020603050405020304" pitchFamily="18" charset="0"/>
                        </a:rPr>
                        <a:t> NO</a:t>
                      </a:r>
                      <a:endParaRPr lang="en-US" sz="3200" b="0" kern="100" dirty="0">
                        <a:solidFill>
                          <a:srgbClr val="0000FF"/>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799966984"/>
                  </a:ext>
                </a:extLst>
              </a:tr>
              <a:tr h="853467">
                <a:tc>
                  <a:txBody>
                    <a:bodyPr/>
                    <a:lstStyle/>
                    <a:p>
                      <a:pPr marL="0" marR="0">
                        <a:lnSpc>
                          <a:spcPct val="107000"/>
                        </a:lnSpc>
                        <a:spcAft>
                          <a:spcPts val="800"/>
                        </a:spcAft>
                        <a:buNone/>
                      </a:pPr>
                      <a:r>
                        <a:rPr lang="en-US" sz="3200" b="0" kern="100" dirty="0">
                          <a:solidFill>
                            <a:srgbClr val="0000FF"/>
                          </a:solidFill>
                          <a:effectLst/>
                          <a:latin typeface="Times New Roman" panose="02020603050405020304" pitchFamily="18" charset="0"/>
                          <a:cs typeface="Times New Roman" panose="02020603050405020304" pitchFamily="18" charset="0"/>
                        </a:rPr>
                        <a:t>7. Do Muslims believe that Jesus was the son of God?</a:t>
                      </a:r>
                      <a:endParaRPr lang="en-US" sz="3200" b="0" kern="100" dirty="0">
                        <a:solidFill>
                          <a:srgbClr val="0000FF"/>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noFill/>
                  </a:tcPr>
                </a:tc>
                <a:tc>
                  <a:txBody>
                    <a:bodyPr/>
                    <a:lstStyle/>
                    <a:p>
                      <a:pPr marL="0" marR="0">
                        <a:lnSpc>
                          <a:spcPct val="107000"/>
                        </a:lnSpc>
                        <a:spcAft>
                          <a:spcPts val="800"/>
                        </a:spcAft>
                        <a:buNone/>
                      </a:pPr>
                      <a:r>
                        <a:rPr lang="en-US" sz="3200" b="0" kern="100" dirty="0">
                          <a:solidFill>
                            <a:srgbClr val="0000FF"/>
                          </a:solidFill>
                          <a:effectLst/>
                          <a:latin typeface="Times New Roman" panose="02020603050405020304" pitchFamily="18" charset="0"/>
                          <a:cs typeface="Times New Roman" panose="02020603050405020304" pitchFamily="18" charset="0"/>
                        </a:rPr>
                        <a:t> NO</a:t>
                      </a:r>
                      <a:endParaRPr lang="en-US" sz="3200" b="0" kern="100" dirty="0">
                        <a:solidFill>
                          <a:srgbClr val="0000FF"/>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538081155"/>
                  </a:ext>
                </a:extLst>
              </a:tr>
              <a:tr h="853467">
                <a:tc>
                  <a:txBody>
                    <a:bodyPr/>
                    <a:lstStyle/>
                    <a:p>
                      <a:pPr marL="0" marR="0">
                        <a:lnSpc>
                          <a:spcPct val="107000"/>
                        </a:lnSpc>
                        <a:spcAft>
                          <a:spcPts val="800"/>
                        </a:spcAft>
                        <a:buNone/>
                      </a:pPr>
                      <a:r>
                        <a:rPr lang="en-US" sz="3200" b="0" kern="100" dirty="0">
                          <a:solidFill>
                            <a:srgbClr val="0000FF"/>
                          </a:solidFill>
                          <a:effectLst/>
                          <a:latin typeface="Times New Roman" panose="02020603050405020304" pitchFamily="18" charset="0"/>
                          <a:cs typeface="Times New Roman" panose="02020603050405020304" pitchFamily="18" charset="0"/>
                        </a:rPr>
                        <a:t>8. Do Muslims believe Jesus was killed on the cross then resurrected?</a:t>
                      </a:r>
                      <a:endParaRPr lang="en-US" sz="3200" b="0" kern="100" dirty="0">
                        <a:solidFill>
                          <a:srgbClr val="0000FF"/>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noFill/>
                  </a:tcPr>
                </a:tc>
                <a:tc>
                  <a:txBody>
                    <a:bodyPr/>
                    <a:lstStyle/>
                    <a:p>
                      <a:pPr marL="0" marR="0">
                        <a:lnSpc>
                          <a:spcPct val="107000"/>
                        </a:lnSpc>
                        <a:spcAft>
                          <a:spcPts val="800"/>
                        </a:spcAft>
                        <a:buNone/>
                      </a:pPr>
                      <a:r>
                        <a:rPr lang="en-US" sz="3200" b="0" kern="100" dirty="0">
                          <a:solidFill>
                            <a:srgbClr val="0000FF"/>
                          </a:solidFill>
                          <a:effectLst/>
                          <a:latin typeface="Times New Roman" panose="02020603050405020304" pitchFamily="18" charset="0"/>
                          <a:cs typeface="Times New Roman" panose="02020603050405020304" pitchFamily="18" charset="0"/>
                        </a:rPr>
                        <a:t> NO</a:t>
                      </a:r>
                      <a:endParaRPr lang="en-US" sz="3200" b="0" kern="100" dirty="0">
                        <a:solidFill>
                          <a:srgbClr val="0000FF"/>
                        </a:solidFill>
                        <a:effectLst/>
                        <a:latin typeface="Times New Roman" panose="02020603050405020304" pitchFamily="18" charset="0"/>
                        <a:ea typeface="Aptos" panose="020B000402020202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3991986894"/>
                  </a:ext>
                </a:extLst>
              </a:tr>
            </a:tbl>
          </a:graphicData>
        </a:graphic>
      </p:graphicFrame>
    </p:spTree>
    <p:extLst>
      <p:ext uri="{BB962C8B-B14F-4D97-AF65-F5344CB8AC3E}">
        <p14:creationId xmlns:p14="http://schemas.microsoft.com/office/powerpoint/2010/main" val="27016752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6EE3B-B0D5-BB1C-4D1B-5E1CC2E7FA8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15DEEE-9381-8598-55F1-4C564F40EBCD}"/>
              </a:ext>
            </a:extLst>
          </p:cNvPr>
          <p:cNvSpPr>
            <a:spLocks noGrp="1"/>
          </p:cNvSpPr>
          <p:nvPr>
            <p:ph idx="1"/>
          </p:nvPr>
        </p:nvSpPr>
        <p:spPr>
          <a:xfrm>
            <a:off x="178677" y="123568"/>
            <a:ext cx="11865042" cy="6635578"/>
          </a:xfrm>
        </p:spPr>
        <p:txBody>
          <a:bodyPr anchor="ct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Jehovah’s Witnesses believe:</a:t>
            </a:r>
          </a:p>
          <a:p>
            <a:pPr>
              <a:defRPr/>
            </a:pP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the Trinity is unbiblical because the word is not in the Bible and because the Bible emphasizes that there is one God.</a:t>
            </a:r>
          </a:p>
          <a:p>
            <a:pPr>
              <a:defRPr/>
            </a:pP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Jesus was created by Jehovah as the archangel Michael before the physical world existed, and is a lesser, though mighty, god.</a:t>
            </a:r>
          </a:p>
          <a:p>
            <a:pPr>
              <a:defRPr/>
            </a:pP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when Jesus was born on earth, he was a mere human and not God in human flesh.</a:t>
            </a:r>
          </a:p>
          <a:p>
            <a:pPr>
              <a:defRPr/>
            </a:pP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Jesus was resurrected spiritually from the dead, but not physically.</a:t>
            </a:r>
          </a:p>
          <a:p>
            <a:pPr>
              <a:defRPr/>
            </a:pP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that the second coming was an invisible, spiritual event that occurred in the year 1914.</a:t>
            </a:r>
          </a:p>
          <a:p>
            <a:pPr>
              <a:defRPr/>
            </a:pP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that salvation requires faith in Christ, association with God’s organization (i.e., their religion), and obedience to its rules.</a:t>
            </a:r>
          </a:p>
          <a:p>
            <a:pPr>
              <a:defRPr/>
            </a:pPr>
            <a:r>
              <a:rPr lang="en-US" sz="2600" dirty="0">
                <a:solidFill>
                  <a:prstClr val="black"/>
                </a:solidFill>
                <a:latin typeface="Times New Roman" panose="02020603050405020304" pitchFamily="18" charset="0"/>
                <a:cs typeface="Times New Roman" panose="02020603050405020304" pitchFamily="18" charset="0"/>
              </a:rPr>
              <a:t>hell is not a place of eternal suffering but is rather the common grave of humankind. The wicked are annihilated—snuffed out of conscious existence forever.</a:t>
            </a:r>
            <a:endPar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Jehovah’s Witnesses </a:t>
            </a:r>
            <a:r>
              <a:rPr kumimoji="0" lang="en-US" sz="2600" b="0" i="0" u="sng"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do not believe</a:t>
            </a:r>
            <a:r>
              <a:rPr kumimoji="0" lang="en-US" sz="26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that humans have an immaterial nature. The “soul” is simply the life-force within a person. At death, that life-force leaves the body.</a:t>
            </a:r>
          </a:p>
        </p:txBody>
      </p:sp>
    </p:spTree>
    <p:extLst>
      <p:ext uri="{BB962C8B-B14F-4D97-AF65-F5344CB8AC3E}">
        <p14:creationId xmlns:p14="http://schemas.microsoft.com/office/powerpoint/2010/main" val="3374859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3A0D40-C7D0-AFFA-73C0-2644E944080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BB8484-C577-34DE-2C51-FCF8F1CB8560}"/>
              </a:ext>
            </a:extLst>
          </p:cNvPr>
          <p:cNvSpPr>
            <a:spLocks noGrp="1"/>
          </p:cNvSpPr>
          <p:nvPr>
            <p:ph idx="1"/>
          </p:nvPr>
        </p:nvSpPr>
        <p:spPr>
          <a:xfrm>
            <a:off x="178677" y="123568"/>
            <a:ext cx="11865042" cy="6635578"/>
          </a:xfrm>
        </p:spPr>
        <p:txBody>
          <a:bodyPr anchor="ctr">
            <a:normAutofit fontScale="85000" lnSpcReduction="20000"/>
          </a:bodyPr>
          <a:lstStyle/>
          <a:p>
            <a:pPr marL="0" indent="0">
              <a:buNone/>
            </a:pPr>
            <a:r>
              <a:rPr lang="en-US" sz="4000" dirty="0">
                <a:latin typeface="Times New Roman" panose="02020603050405020304" pitchFamily="18" charset="0"/>
                <a:cs typeface="Times New Roman" panose="02020603050405020304" pitchFamily="18" charset="0"/>
              </a:rPr>
              <a:t>There is ONE God – </a:t>
            </a:r>
            <a:r>
              <a:rPr lang="en-US" sz="4000" b="1" dirty="0">
                <a:solidFill>
                  <a:srgbClr val="C00000"/>
                </a:solidFill>
                <a:latin typeface="Times New Roman" panose="02020603050405020304" pitchFamily="18" charset="0"/>
                <a:cs typeface="Times New Roman" panose="02020603050405020304" pitchFamily="18" charset="0"/>
              </a:rPr>
              <a:t>Deuteronomy 6:4</a:t>
            </a:r>
            <a:r>
              <a:rPr lang="en-US" sz="4000" dirty="0">
                <a:latin typeface="Times New Roman" panose="02020603050405020304" pitchFamily="18" charset="0"/>
                <a:cs typeface="Times New Roman" panose="02020603050405020304" pitchFamily="18" charset="0"/>
              </a:rPr>
              <a:t>, “</a:t>
            </a:r>
            <a:r>
              <a:rPr lang="en-US" sz="4000" dirty="0">
                <a:solidFill>
                  <a:srgbClr val="C00000"/>
                </a:solidFill>
                <a:latin typeface="Times New Roman" panose="02020603050405020304" pitchFamily="18" charset="0"/>
                <a:cs typeface="Times New Roman" panose="02020603050405020304" pitchFamily="18" charset="0"/>
              </a:rPr>
              <a:t>Hear, O Israel! The LORD is our God, the LORD is one!</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We were all created by ONE God – </a:t>
            </a:r>
            <a:r>
              <a:rPr lang="en-US" sz="4000" b="1" dirty="0">
                <a:solidFill>
                  <a:srgbClr val="C00000"/>
                </a:solidFill>
                <a:latin typeface="Times New Roman" panose="02020603050405020304" pitchFamily="18" charset="0"/>
                <a:cs typeface="Times New Roman" panose="02020603050405020304" pitchFamily="18" charset="0"/>
              </a:rPr>
              <a:t>Malachi 2:10</a:t>
            </a:r>
            <a:r>
              <a:rPr lang="en-US" sz="4000" dirty="0">
                <a:latin typeface="Times New Roman" panose="02020603050405020304" pitchFamily="18" charset="0"/>
                <a:cs typeface="Times New Roman" panose="02020603050405020304" pitchFamily="18" charset="0"/>
              </a:rPr>
              <a:t>, “</a:t>
            </a:r>
            <a:r>
              <a:rPr lang="en-US" sz="4000" dirty="0">
                <a:solidFill>
                  <a:srgbClr val="C00000"/>
                </a:solidFill>
                <a:latin typeface="Times New Roman" panose="02020603050405020304" pitchFamily="18" charset="0"/>
                <a:cs typeface="Times New Roman" panose="02020603050405020304" pitchFamily="18" charset="0"/>
              </a:rPr>
              <a:t>Do we not all have one father? Has not one God created us? Why do we deal treacherously each against his brother so as to profane the covenant of our fathers?</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This was the theme throughout the Old Testament as God sought to show and instruct His chosen people, Israel, that there was ONE God not a pantheon as most other nations believed.</a:t>
            </a:r>
          </a:p>
          <a:p>
            <a:pPr marL="0" indent="0">
              <a:buNone/>
            </a:pPr>
            <a:r>
              <a:rPr lang="en-US" sz="4000" dirty="0">
                <a:latin typeface="Times New Roman" panose="02020603050405020304" pitchFamily="18" charset="0"/>
                <a:cs typeface="Times New Roman" panose="02020603050405020304" pitchFamily="18" charset="0"/>
              </a:rPr>
              <a:t>Yet, from the very beginning there were indications there was more than a single being, “</a:t>
            </a:r>
            <a:r>
              <a:rPr lang="en-US" sz="4000" dirty="0">
                <a:solidFill>
                  <a:srgbClr val="C00000"/>
                </a:solidFill>
                <a:latin typeface="Times New Roman" panose="02020603050405020304" pitchFamily="18" charset="0"/>
                <a:cs typeface="Times New Roman" panose="02020603050405020304" pitchFamily="18" charset="0"/>
              </a:rPr>
              <a:t>Then God said, ‘Let </a:t>
            </a:r>
            <a:r>
              <a:rPr lang="en-US" sz="4000" u="sng" dirty="0">
                <a:solidFill>
                  <a:srgbClr val="C00000"/>
                </a:solidFill>
                <a:latin typeface="Times New Roman" panose="02020603050405020304" pitchFamily="18" charset="0"/>
                <a:cs typeface="Times New Roman" panose="02020603050405020304" pitchFamily="18" charset="0"/>
              </a:rPr>
              <a:t>Us</a:t>
            </a:r>
            <a:r>
              <a:rPr lang="en-US" sz="4000" dirty="0">
                <a:solidFill>
                  <a:srgbClr val="C00000"/>
                </a:solidFill>
                <a:latin typeface="Times New Roman" panose="02020603050405020304" pitchFamily="18" charset="0"/>
                <a:cs typeface="Times New Roman" panose="02020603050405020304" pitchFamily="18" charset="0"/>
              </a:rPr>
              <a:t> make man in </a:t>
            </a:r>
            <a:r>
              <a:rPr lang="en-US" sz="4000" u="sng" dirty="0">
                <a:solidFill>
                  <a:srgbClr val="C00000"/>
                </a:solidFill>
                <a:latin typeface="Times New Roman" panose="02020603050405020304" pitchFamily="18" charset="0"/>
                <a:cs typeface="Times New Roman" panose="02020603050405020304" pitchFamily="18" charset="0"/>
              </a:rPr>
              <a:t>Our</a:t>
            </a:r>
            <a:r>
              <a:rPr lang="en-US" sz="4000" dirty="0">
                <a:solidFill>
                  <a:srgbClr val="C00000"/>
                </a:solidFill>
                <a:latin typeface="Times New Roman" panose="02020603050405020304" pitchFamily="18" charset="0"/>
                <a:cs typeface="Times New Roman" panose="02020603050405020304" pitchFamily="18" charset="0"/>
              </a:rPr>
              <a:t> image, according to </a:t>
            </a:r>
            <a:r>
              <a:rPr lang="en-US" sz="4000" u="sng" dirty="0">
                <a:solidFill>
                  <a:srgbClr val="C00000"/>
                </a:solidFill>
                <a:latin typeface="Times New Roman" panose="02020603050405020304" pitchFamily="18" charset="0"/>
                <a:cs typeface="Times New Roman" panose="02020603050405020304" pitchFamily="18" charset="0"/>
              </a:rPr>
              <a:t>Our</a:t>
            </a:r>
            <a:r>
              <a:rPr lang="en-US" sz="4000" dirty="0">
                <a:solidFill>
                  <a:srgbClr val="C00000"/>
                </a:solidFill>
                <a:latin typeface="Times New Roman" panose="02020603050405020304" pitchFamily="18" charset="0"/>
                <a:cs typeface="Times New Roman" panose="02020603050405020304" pitchFamily="18" charset="0"/>
              </a:rPr>
              <a:t> likeness; and let them rule over the fish of the sea and over the birds of the sky and over the cattle and over all the earth, and over every creeping thing that creeps on the earth.’</a:t>
            </a:r>
            <a:r>
              <a:rPr lang="en-US" sz="4000" dirty="0">
                <a:latin typeface="Times New Roman" panose="02020603050405020304" pitchFamily="18" charset="0"/>
                <a:cs typeface="Times New Roman" panose="02020603050405020304" pitchFamily="18" charset="0"/>
              </a:rPr>
              <a:t>” – </a:t>
            </a:r>
            <a:r>
              <a:rPr lang="en-US" sz="4000" b="1" dirty="0">
                <a:solidFill>
                  <a:srgbClr val="C00000"/>
                </a:solidFill>
                <a:latin typeface="Times New Roman" panose="02020603050405020304" pitchFamily="18" charset="0"/>
                <a:cs typeface="Times New Roman" panose="02020603050405020304" pitchFamily="18" charset="0"/>
              </a:rPr>
              <a:t>Genesis 1:26.</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94959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91BCFC-3164-9CD7-B62F-1E6B7BAE4D9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CB8F0C-8A4B-50A9-3A86-B2EF34CC5DDB}"/>
              </a:ext>
            </a:extLst>
          </p:cNvPr>
          <p:cNvSpPr>
            <a:spLocks noGrp="1"/>
          </p:cNvSpPr>
          <p:nvPr>
            <p:ph idx="1"/>
          </p:nvPr>
        </p:nvSpPr>
        <p:spPr>
          <a:xfrm>
            <a:off x="178677" y="123568"/>
            <a:ext cx="11865042" cy="6635578"/>
          </a:xfrm>
        </p:spPr>
        <p:txBody>
          <a:bodyPr anchor="ctr">
            <a:normAutofit fontScale="92500" lnSpcReduction="20000"/>
          </a:bodyPr>
          <a:lstStyle/>
          <a:p>
            <a:pPr marL="0" indent="0">
              <a:buNone/>
            </a:pPr>
            <a:r>
              <a:rPr lang="en-US" sz="4000" dirty="0">
                <a:latin typeface="Times New Roman" panose="02020603050405020304" pitchFamily="18" charset="0"/>
                <a:cs typeface="Times New Roman" panose="02020603050405020304" pitchFamily="18" charset="0"/>
              </a:rPr>
              <a:t>Additionally, in </a:t>
            </a:r>
            <a:r>
              <a:rPr lang="en-US" sz="4000" b="1" dirty="0">
                <a:solidFill>
                  <a:srgbClr val="C00000"/>
                </a:solidFill>
                <a:latin typeface="Times New Roman" panose="02020603050405020304" pitchFamily="18" charset="0"/>
                <a:cs typeface="Times New Roman" panose="02020603050405020304" pitchFamily="18" charset="0"/>
              </a:rPr>
              <a:t>Genesis 3:22</a:t>
            </a:r>
            <a:r>
              <a:rPr lang="en-US" sz="4000" dirty="0">
                <a:latin typeface="Times New Roman" panose="02020603050405020304" pitchFamily="18" charset="0"/>
                <a:cs typeface="Times New Roman" panose="02020603050405020304" pitchFamily="18" charset="0"/>
              </a:rPr>
              <a:t> we read, “</a:t>
            </a:r>
            <a:r>
              <a:rPr lang="en-US" sz="4000" dirty="0">
                <a:solidFill>
                  <a:srgbClr val="C00000"/>
                </a:solidFill>
                <a:latin typeface="Times New Roman" panose="02020603050405020304" pitchFamily="18" charset="0"/>
                <a:cs typeface="Times New Roman" panose="02020603050405020304" pitchFamily="18" charset="0"/>
              </a:rPr>
              <a:t>Then the LORD God said, ‘Behold, the man has become like one of </a:t>
            </a:r>
            <a:r>
              <a:rPr lang="en-US" sz="4000" u="sng" dirty="0">
                <a:solidFill>
                  <a:srgbClr val="C00000"/>
                </a:solidFill>
                <a:latin typeface="Times New Roman" panose="02020603050405020304" pitchFamily="18" charset="0"/>
                <a:cs typeface="Times New Roman" panose="02020603050405020304" pitchFamily="18" charset="0"/>
              </a:rPr>
              <a:t>Us</a:t>
            </a:r>
            <a:r>
              <a:rPr lang="en-US" sz="4000" dirty="0">
                <a:solidFill>
                  <a:srgbClr val="C00000"/>
                </a:solidFill>
                <a:latin typeface="Times New Roman" panose="02020603050405020304" pitchFamily="18" charset="0"/>
                <a:cs typeface="Times New Roman" panose="02020603050405020304" pitchFamily="18" charset="0"/>
              </a:rPr>
              <a:t>, knowing good and evil; and now, lest he stretch out his hand, and take also from the tree of life, and eat, and live forever’</a:t>
            </a:r>
            <a:r>
              <a:rPr lang="en-US" sz="4000" dirty="0">
                <a:latin typeface="Times New Roman" panose="02020603050405020304" pitchFamily="18" charset="0"/>
                <a:cs typeface="Times New Roman" panose="02020603050405020304" pitchFamily="18" charset="0"/>
              </a:rPr>
              <a:t> …”</a:t>
            </a:r>
          </a:p>
          <a:p>
            <a:pPr marL="0" indent="0">
              <a:buNone/>
            </a:pPr>
            <a:r>
              <a:rPr lang="en-US" sz="4000" dirty="0">
                <a:latin typeface="Times New Roman" panose="02020603050405020304" pitchFamily="18" charset="0"/>
                <a:cs typeface="Times New Roman" panose="02020603050405020304" pitchFamily="18" charset="0"/>
              </a:rPr>
              <a:t>And again, in </a:t>
            </a:r>
            <a:r>
              <a:rPr lang="en-US" sz="4000" b="1" dirty="0">
                <a:solidFill>
                  <a:srgbClr val="C00000"/>
                </a:solidFill>
                <a:latin typeface="Times New Roman" panose="02020603050405020304" pitchFamily="18" charset="0"/>
                <a:cs typeface="Times New Roman" panose="02020603050405020304" pitchFamily="18" charset="0"/>
              </a:rPr>
              <a:t>Genesis 11:7</a:t>
            </a:r>
            <a:r>
              <a:rPr lang="en-US" sz="4000" dirty="0">
                <a:latin typeface="Times New Roman" panose="02020603050405020304" pitchFamily="18" charset="0"/>
                <a:cs typeface="Times New Roman" panose="02020603050405020304" pitchFamily="18" charset="0"/>
              </a:rPr>
              <a:t>, “</a:t>
            </a:r>
            <a:r>
              <a:rPr lang="en-US" sz="4000" dirty="0">
                <a:solidFill>
                  <a:srgbClr val="C00000"/>
                </a:solidFill>
                <a:latin typeface="Times New Roman" panose="02020603050405020304" pitchFamily="18" charset="0"/>
                <a:cs typeface="Times New Roman" panose="02020603050405020304" pitchFamily="18" charset="0"/>
              </a:rPr>
              <a:t>Come, let </a:t>
            </a:r>
            <a:r>
              <a:rPr lang="en-US" sz="4000" u="sng" dirty="0">
                <a:solidFill>
                  <a:srgbClr val="C00000"/>
                </a:solidFill>
                <a:latin typeface="Times New Roman" panose="02020603050405020304" pitchFamily="18" charset="0"/>
                <a:cs typeface="Times New Roman" panose="02020603050405020304" pitchFamily="18" charset="0"/>
              </a:rPr>
              <a:t>Us</a:t>
            </a:r>
            <a:r>
              <a:rPr lang="en-US" sz="4000" dirty="0">
                <a:solidFill>
                  <a:srgbClr val="C00000"/>
                </a:solidFill>
                <a:latin typeface="Times New Roman" panose="02020603050405020304" pitchFamily="18" charset="0"/>
                <a:cs typeface="Times New Roman" panose="02020603050405020304" pitchFamily="18" charset="0"/>
              </a:rPr>
              <a:t> go down and there confuse their language, that they may not understand one another's speech</a:t>
            </a:r>
            <a:r>
              <a:rPr lang="en-US" sz="4000" dirty="0">
                <a:latin typeface="Times New Roman" panose="02020603050405020304" pitchFamily="18" charset="0"/>
                <a:cs typeface="Times New Roman" panose="02020603050405020304" pitchFamily="18" charset="0"/>
              </a:rPr>
              <a:t> …”</a:t>
            </a:r>
          </a:p>
          <a:p>
            <a:pPr marL="0" indent="0">
              <a:buNone/>
            </a:pPr>
            <a:r>
              <a:rPr lang="en-US" sz="4000" dirty="0">
                <a:latin typeface="Times New Roman" panose="02020603050405020304" pitchFamily="18" charset="0"/>
                <a:cs typeface="Times New Roman" panose="02020603050405020304" pitchFamily="18" charset="0"/>
              </a:rPr>
              <a:t>The Spirit is seen as distinctive in </a:t>
            </a:r>
            <a:r>
              <a:rPr lang="en-US" sz="4000" b="1" dirty="0">
                <a:solidFill>
                  <a:srgbClr val="C00000"/>
                </a:solidFill>
                <a:latin typeface="Times New Roman" panose="02020603050405020304" pitchFamily="18" charset="0"/>
                <a:cs typeface="Times New Roman" panose="02020603050405020304" pitchFamily="18" charset="0"/>
              </a:rPr>
              <a:t>Nehemiah 9:20</a:t>
            </a:r>
            <a:r>
              <a:rPr lang="en-US" sz="4000" dirty="0">
                <a:latin typeface="Times New Roman" panose="02020603050405020304" pitchFamily="18" charset="0"/>
                <a:cs typeface="Times New Roman" panose="02020603050405020304" pitchFamily="18" charset="0"/>
              </a:rPr>
              <a:t>, “</a:t>
            </a:r>
            <a:r>
              <a:rPr lang="en-US" sz="4000" dirty="0">
                <a:solidFill>
                  <a:srgbClr val="C00000"/>
                </a:solidFill>
                <a:latin typeface="Times New Roman" panose="02020603050405020304" pitchFamily="18" charset="0"/>
                <a:cs typeface="Times New Roman" panose="02020603050405020304" pitchFamily="18" charset="0"/>
              </a:rPr>
              <a:t>And Thou didst give Thy good Spirit to instruct them</a:t>
            </a:r>
            <a:r>
              <a:rPr lang="en-US" sz="4000" dirty="0">
                <a:latin typeface="Times New Roman" panose="02020603050405020304" pitchFamily="18" charset="0"/>
                <a:cs typeface="Times New Roman" panose="02020603050405020304" pitchFamily="18" charset="0"/>
              </a:rPr>
              <a:t> …” and </a:t>
            </a:r>
            <a:r>
              <a:rPr lang="en-US" sz="4000" b="1" dirty="0">
                <a:solidFill>
                  <a:srgbClr val="C00000"/>
                </a:solidFill>
                <a:latin typeface="Times New Roman" panose="02020603050405020304" pitchFamily="18" charset="0"/>
                <a:cs typeface="Times New Roman" panose="02020603050405020304" pitchFamily="18" charset="0"/>
              </a:rPr>
              <a:t>Nehemiah 9:30</a:t>
            </a:r>
            <a:r>
              <a:rPr lang="en-US" sz="4000" dirty="0">
                <a:latin typeface="Times New Roman" panose="02020603050405020304" pitchFamily="18" charset="0"/>
                <a:cs typeface="Times New Roman" panose="02020603050405020304" pitchFamily="18" charset="0"/>
              </a:rPr>
              <a:t>, “</a:t>
            </a:r>
            <a:r>
              <a:rPr lang="en-US" sz="4000" dirty="0">
                <a:solidFill>
                  <a:srgbClr val="C00000"/>
                </a:solidFill>
                <a:latin typeface="Times New Roman" panose="02020603050405020304" pitchFamily="18" charset="0"/>
                <a:cs typeface="Times New Roman" panose="02020603050405020304" pitchFamily="18" charset="0"/>
              </a:rPr>
              <a:t>However, Thou didst bear with them for many years, And admonished them by Thy Spirit through Thy prophets</a:t>
            </a:r>
            <a:r>
              <a:rPr lang="en-US" sz="4000" dirty="0">
                <a:latin typeface="Times New Roman" panose="02020603050405020304" pitchFamily="18" charset="0"/>
                <a:cs typeface="Times New Roman" panose="02020603050405020304" pitchFamily="18" charset="0"/>
              </a:rPr>
              <a:t> …”</a:t>
            </a:r>
          </a:p>
          <a:p>
            <a:pPr marL="0" indent="0">
              <a:buNone/>
            </a:pPr>
            <a:r>
              <a:rPr lang="en-US" sz="4000" dirty="0">
                <a:latin typeface="Times New Roman" panose="02020603050405020304" pitchFamily="18" charset="0"/>
                <a:cs typeface="Times New Roman" panose="02020603050405020304" pitchFamily="18" charset="0"/>
              </a:rPr>
              <a:t>So, at least two distinct individual beings are seen and described in the Old Testament.</a:t>
            </a:r>
          </a:p>
        </p:txBody>
      </p:sp>
    </p:spTree>
    <p:extLst>
      <p:ext uri="{BB962C8B-B14F-4D97-AF65-F5344CB8AC3E}">
        <p14:creationId xmlns:p14="http://schemas.microsoft.com/office/powerpoint/2010/main" val="21491759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B6CD39-F85F-F529-1983-6FBD473C6CA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CACB69-8DA4-EF46-581E-FF558C243A7C}"/>
              </a:ext>
            </a:extLst>
          </p:cNvPr>
          <p:cNvSpPr>
            <a:spLocks noGrp="1"/>
          </p:cNvSpPr>
          <p:nvPr>
            <p:ph idx="1"/>
          </p:nvPr>
        </p:nvSpPr>
        <p:spPr>
          <a:xfrm>
            <a:off x="178677" y="123568"/>
            <a:ext cx="11865042" cy="6635578"/>
          </a:xfrm>
        </p:spPr>
        <p:txBody>
          <a:bodyPr anchor="ctr">
            <a:normAutofit fontScale="70000" lnSpcReduction="20000"/>
          </a:bodyPr>
          <a:lstStyle/>
          <a:p>
            <a:pPr marL="0" indent="0">
              <a:buNone/>
            </a:pPr>
            <a:r>
              <a:rPr lang="en-US" sz="4000" dirty="0">
                <a:latin typeface="Times New Roman" panose="02020603050405020304" pitchFamily="18" charset="0"/>
                <a:cs typeface="Times New Roman" panose="02020603050405020304" pitchFamily="18" charset="0"/>
              </a:rPr>
              <a:t>A third entity was spoken of, promised and indicated in the Old Testament.</a:t>
            </a:r>
          </a:p>
          <a:p>
            <a:pPr marL="0" indent="0">
              <a:buNone/>
            </a:pPr>
            <a:r>
              <a:rPr lang="en-US" sz="4000" dirty="0">
                <a:latin typeface="Times New Roman" panose="02020603050405020304" pitchFamily="18" charset="0"/>
                <a:cs typeface="Times New Roman" panose="02020603050405020304" pitchFamily="18" charset="0"/>
              </a:rPr>
              <a:t>In </a:t>
            </a:r>
            <a:r>
              <a:rPr lang="en-US" sz="4000" b="1" dirty="0">
                <a:solidFill>
                  <a:srgbClr val="C00000"/>
                </a:solidFill>
                <a:latin typeface="Times New Roman" panose="02020603050405020304" pitchFamily="18" charset="0"/>
                <a:cs typeface="Times New Roman" panose="02020603050405020304" pitchFamily="18" charset="0"/>
              </a:rPr>
              <a:t>Genesis 3:15</a:t>
            </a:r>
            <a:r>
              <a:rPr lang="en-US" sz="4000" dirty="0">
                <a:latin typeface="Times New Roman" panose="02020603050405020304" pitchFamily="18" charset="0"/>
                <a:cs typeface="Times New Roman" panose="02020603050405020304" pitchFamily="18" charset="0"/>
              </a:rPr>
              <a:t> God told the serpent, “</a:t>
            </a:r>
            <a:r>
              <a:rPr lang="en-US" sz="4000" dirty="0">
                <a:solidFill>
                  <a:srgbClr val="C00000"/>
                </a:solidFill>
                <a:latin typeface="Times New Roman" panose="02020603050405020304" pitchFamily="18" charset="0"/>
                <a:cs typeface="Times New Roman" panose="02020603050405020304" pitchFamily="18" charset="0"/>
              </a:rPr>
              <a:t>And I will put enmity Between you and the woman, And between your seed and her seed; He shall bruise you on the head, And you shall bruise him on the heel.</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In </a:t>
            </a:r>
            <a:r>
              <a:rPr lang="en-US" sz="4000" b="1" dirty="0">
                <a:solidFill>
                  <a:srgbClr val="C00000"/>
                </a:solidFill>
                <a:latin typeface="Times New Roman" panose="02020603050405020304" pitchFamily="18" charset="0"/>
                <a:cs typeface="Times New Roman" panose="02020603050405020304" pitchFamily="18" charset="0"/>
              </a:rPr>
              <a:t>Genesis 18</a:t>
            </a:r>
            <a:r>
              <a:rPr lang="en-US" sz="4000" dirty="0">
                <a:latin typeface="Times New Roman" panose="02020603050405020304" pitchFamily="18" charset="0"/>
                <a:cs typeface="Times New Roman" panose="02020603050405020304" pitchFamily="18" charset="0"/>
              </a:rPr>
              <a:t> as Abraham was “</a:t>
            </a:r>
            <a:r>
              <a:rPr lang="en-US" sz="4000" dirty="0">
                <a:solidFill>
                  <a:srgbClr val="C00000"/>
                </a:solidFill>
                <a:latin typeface="Times New Roman" panose="02020603050405020304" pitchFamily="18" charset="0"/>
                <a:cs typeface="Times New Roman" panose="02020603050405020304" pitchFamily="18" charset="0"/>
              </a:rPr>
              <a:t>by the oaks of Mamre</a:t>
            </a:r>
            <a:r>
              <a:rPr lang="en-US" sz="4000" dirty="0">
                <a:latin typeface="Times New Roman" panose="02020603050405020304" pitchFamily="18" charset="0"/>
                <a:cs typeface="Times New Roman" panose="02020603050405020304" pitchFamily="18" charset="0"/>
              </a:rPr>
              <a:t>,” “</a:t>
            </a:r>
            <a:r>
              <a:rPr lang="en-US" sz="4000" dirty="0">
                <a:solidFill>
                  <a:srgbClr val="C00000"/>
                </a:solidFill>
                <a:latin typeface="Times New Roman" panose="02020603050405020304" pitchFamily="18" charset="0"/>
                <a:cs typeface="Times New Roman" panose="02020603050405020304" pitchFamily="18" charset="0"/>
              </a:rPr>
              <a:t>three men were standing opposite him</a:t>
            </a:r>
            <a:r>
              <a:rPr lang="en-US" sz="4000" dirty="0">
                <a:latin typeface="Times New Roman" panose="02020603050405020304" pitchFamily="18" charset="0"/>
                <a:cs typeface="Times New Roman" panose="02020603050405020304" pitchFamily="18" charset="0"/>
              </a:rPr>
              <a:t>” – </a:t>
            </a:r>
            <a:r>
              <a:rPr lang="en-US" sz="4000" b="1" dirty="0">
                <a:solidFill>
                  <a:srgbClr val="C00000"/>
                </a:solidFill>
                <a:latin typeface="Times New Roman" panose="02020603050405020304" pitchFamily="18" charset="0"/>
                <a:cs typeface="Times New Roman" panose="02020603050405020304" pitchFamily="18" charset="0"/>
              </a:rPr>
              <a:t>Genesis 18:1</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Then, in </a:t>
            </a:r>
            <a:r>
              <a:rPr lang="en-US" sz="4000" b="1" dirty="0">
                <a:solidFill>
                  <a:srgbClr val="C00000"/>
                </a:solidFill>
                <a:latin typeface="Times New Roman" panose="02020603050405020304" pitchFamily="18" charset="0"/>
                <a:cs typeface="Times New Roman" panose="02020603050405020304" pitchFamily="18" charset="0"/>
              </a:rPr>
              <a:t>Genesis 18:17 &amp; 18</a:t>
            </a:r>
            <a:r>
              <a:rPr lang="en-US" sz="4000" dirty="0">
                <a:latin typeface="Times New Roman" panose="02020603050405020304" pitchFamily="18" charset="0"/>
                <a:cs typeface="Times New Roman" panose="02020603050405020304" pitchFamily="18" charset="0"/>
              </a:rPr>
              <a:t> we read, “</a:t>
            </a:r>
            <a:r>
              <a:rPr lang="en-US" sz="4000" dirty="0">
                <a:solidFill>
                  <a:srgbClr val="C00000"/>
                </a:solidFill>
                <a:latin typeface="Times New Roman" panose="02020603050405020304" pitchFamily="18" charset="0"/>
                <a:cs typeface="Times New Roman" panose="02020603050405020304" pitchFamily="18" charset="0"/>
              </a:rPr>
              <a:t>And the LORD said, ‘Shall I hide from Abraham what I am about to do, since Abraham will surely become a great and mighty nation, and in him all the nations of the earth will be blessed?’</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In </a:t>
            </a:r>
            <a:r>
              <a:rPr lang="en-US" sz="4000" b="1" dirty="0">
                <a:solidFill>
                  <a:srgbClr val="C00000"/>
                </a:solidFill>
                <a:latin typeface="Times New Roman" panose="02020603050405020304" pitchFamily="18" charset="0"/>
                <a:cs typeface="Times New Roman" panose="02020603050405020304" pitchFamily="18" charset="0"/>
              </a:rPr>
              <a:t>Genesis 22</a:t>
            </a:r>
            <a:r>
              <a:rPr lang="en-US" sz="4000" dirty="0">
                <a:latin typeface="Times New Roman" panose="02020603050405020304" pitchFamily="18" charset="0"/>
                <a:cs typeface="Times New Roman" panose="02020603050405020304" pitchFamily="18" charset="0"/>
              </a:rPr>
              <a:t>, after Abraham had “</a:t>
            </a:r>
            <a:r>
              <a:rPr lang="en-US" sz="4000" dirty="0">
                <a:solidFill>
                  <a:srgbClr val="C00000"/>
                </a:solidFill>
                <a:latin typeface="Times New Roman" panose="02020603050405020304" pitchFamily="18" charset="0"/>
                <a:cs typeface="Times New Roman" panose="02020603050405020304" pitchFamily="18" charset="0"/>
              </a:rPr>
              <a:t>stretched out his hand, and took the knife to slay his son</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Genesis 22:10</a:t>
            </a:r>
            <a:r>
              <a:rPr lang="en-US" sz="4000" dirty="0">
                <a:latin typeface="Times New Roman" panose="02020603050405020304" pitchFamily="18" charset="0"/>
                <a:cs typeface="Times New Roman" panose="02020603050405020304" pitchFamily="18" charset="0"/>
              </a:rPr>
              <a:t>) the promise becomes more specific and detailed as the angel of the LORD says in </a:t>
            </a:r>
            <a:r>
              <a:rPr lang="en-US" sz="4000" b="1" dirty="0">
                <a:solidFill>
                  <a:srgbClr val="C00000"/>
                </a:solidFill>
                <a:latin typeface="Times New Roman" panose="02020603050405020304" pitchFamily="18" charset="0"/>
                <a:cs typeface="Times New Roman" panose="02020603050405020304" pitchFamily="18" charset="0"/>
              </a:rPr>
              <a:t>Genesis 22:16 to 18</a:t>
            </a:r>
            <a:r>
              <a:rPr lang="en-US" sz="4000" dirty="0">
                <a:latin typeface="Times New Roman" panose="02020603050405020304" pitchFamily="18" charset="0"/>
                <a:cs typeface="Times New Roman" panose="02020603050405020304" pitchFamily="18" charset="0"/>
              </a:rPr>
              <a:t>, “</a:t>
            </a:r>
            <a:r>
              <a:rPr lang="en-US" sz="4000" dirty="0">
                <a:solidFill>
                  <a:srgbClr val="C00000"/>
                </a:solidFill>
                <a:latin typeface="Times New Roman" panose="02020603050405020304" pitchFamily="18" charset="0"/>
                <a:cs typeface="Times New Roman" panose="02020603050405020304" pitchFamily="18" charset="0"/>
              </a:rPr>
              <a:t>‘By Myself I have sworn,’ declares the LORD, ‘because you have done this thing, and have not withheld your son, your only son, indeed I will greatly bless you, and I will greatly multiply your seed as the stars of the heavens, and as the sand which is on the seashore; and your seed shall possess the gate of their enemies. And in your seed all the nations of the earth shall be blessed, because you have obeyed My voice.’</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953267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9929C-7B05-081F-C660-2DAF86FA099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76ECE1-0149-5388-338C-55F886990FF6}"/>
              </a:ext>
            </a:extLst>
          </p:cNvPr>
          <p:cNvSpPr>
            <a:spLocks noGrp="1"/>
          </p:cNvSpPr>
          <p:nvPr>
            <p:ph idx="1"/>
          </p:nvPr>
        </p:nvSpPr>
        <p:spPr>
          <a:xfrm>
            <a:off x="178677" y="123568"/>
            <a:ext cx="11865042" cy="6635578"/>
          </a:xfrm>
        </p:spPr>
        <p:txBody>
          <a:bodyPr anchor="ctr">
            <a:noAutofit/>
          </a:bodyPr>
          <a:lstStyle/>
          <a:p>
            <a:pPr marL="0" indent="0">
              <a:buNone/>
            </a:pPr>
            <a:r>
              <a:rPr lang="en-US" dirty="0">
                <a:latin typeface="Times New Roman" panose="02020603050405020304" pitchFamily="18" charset="0"/>
                <a:cs typeface="Times New Roman" panose="02020603050405020304" pitchFamily="18" charset="0"/>
              </a:rPr>
              <a:t>The promise was reaffirmed to Isaac in </a:t>
            </a:r>
            <a:r>
              <a:rPr lang="en-US" b="1" dirty="0">
                <a:solidFill>
                  <a:srgbClr val="C00000"/>
                </a:solidFill>
                <a:latin typeface="Times New Roman" panose="02020603050405020304" pitchFamily="18" charset="0"/>
                <a:cs typeface="Times New Roman" panose="02020603050405020304" pitchFamily="18" charset="0"/>
              </a:rPr>
              <a:t>Genesis 26:4</a:t>
            </a:r>
            <a:r>
              <a:rPr lang="en-US" dirty="0">
                <a:latin typeface="Times New Roman" panose="02020603050405020304" pitchFamily="18" charset="0"/>
                <a:cs typeface="Times New Roman" panose="02020603050405020304" pitchFamily="18" charset="0"/>
              </a:rPr>
              <a:t>, “</a:t>
            </a:r>
            <a:r>
              <a:rPr lang="en-US" dirty="0">
                <a:solidFill>
                  <a:srgbClr val="C00000"/>
                </a:solidFill>
                <a:latin typeface="Times New Roman" panose="02020603050405020304" pitchFamily="18" charset="0"/>
                <a:cs typeface="Times New Roman" panose="02020603050405020304" pitchFamily="18" charset="0"/>
              </a:rPr>
              <a:t>And I will multiply your descendants as the stars of heaven, and will give your descendants all these lands; and by your descendants all the nations of the earth shall be blessed.</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The LORD in </a:t>
            </a:r>
            <a:r>
              <a:rPr lang="en-US" b="1" dirty="0">
                <a:solidFill>
                  <a:srgbClr val="C00000"/>
                </a:solidFill>
                <a:latin typeface="Times New Roman" panose="02020603050405020304" pitchFamily="18" charset="0"/>
                <a:cs typeface="Times New Roman" panose="02020603050405020304" pitchFamily="18" charset="0"/>
              </a:rPr>
              <a:t>Genesis 28:14</a:t>
            </a:r>
            <a:r>
              <a:rPr lang="en-US" dirty="0">
                <a:latin typeface="Times New Roman" panose="02020603050405020304" pitchFamily="18" charset="0"/>
                <a:cs typeface="Times New Roman" panose="02020603050405020304" pitchFamily="18" charset="0"/>
              </a:rPr>
              <a:t> reiterated the promise to Jacob saying, “</a:t>
            </a:r>
            <a:r>
              <a:rPr lang="en-US" dirty="0">
                <a:solidFill>
                  <a:srgbClr val="C00000"/>
                </a:solidFill>
                <a:latin typeface="Times New Roman" panose="02020603050405020304" pitchFamily="18" charset="0"/>
                <a:cs typeface="Times New Roman" panose="02020603050405020304" pitchFamily="18" charset="0"/>
              </a:rPr>
              <a:t>Your descendants shall also be like the dust of the earth, and you shall spread out to the west and to the east and to the north and to the south; and in you and in your descendants shall all the families of the earth be blessed.</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When Jacob at the end of his life blessed his sons, he said of Judah, “</a:t>
            </a:r>
            <a:r>
              <a:rPr lang="en-US" dirty="0">
                <a:solidFill>
                  <a:srgbClr val="C00000"/>
                </a:solidFill>
                <a:latin typeface="Times New Roman" panose="02020603050405020304" pitchFamily="18" charset="0"/>
                <a:cs typeface="Times New Roman" panose="02020603050405020304" pitchFamily="18" charset="0"/>
              </a:rPr>
              <a:t>Judah, your brothers shall praise you; Your hand shall be on the neck of your enemies; Your father's sons shall bow down to you. Judah is a lion's whelp; From the prey, my son, you have gone up. He couches, he lies down as a lion, And as a lion, who dares rouse him up? </a:t>
            </a:r>
            <a:r>
              <a:rPr lang="en-US" u="sng" dirty="0">
                <a:solidFill>
                  <a:srgbClr val="C00000"/>
                </a:solidFill>
                <a:latin typeface="Times New Roman" panose="02020603050405020304" pitchFamily="18" charset="0"/>
                <a:cs typeface="Times New Roman" panose="02020603050405020304" pitchFamily="18" charset="0"/>
              </a:rPr>
              <a:t>The scepter shall not depart from Judah, Nor the ruler's staff from between his feet</a:t>
            </a:r>
            <a:r>
              <a:rPr lang="en-US" dirty="0">
                <a:solidFill>
                  <a:srgbClr val="C00000"/>
                </a:solidFill>
                <a:latin typeface="Times New Roman" panose="02020603050405020304" pitchFamily="18" charset="0"/>
                <a:cs typeface="Times New Roman" panose="02020603050405020304" pitchFamily="18" charset="0"/>
              </a:rPr>
              <a:t>, Until Shiloh comes, And to him shall be the obedience of the peoples. He ties his foal to the vine, And his donkey's colt to the choice vine; He washes his garments in wine, And his robes in the blood of grapes. His eyes are dull from wine, And his teeth white from milk.</a:t>
            </a:r>
            <a:r>
              <a:rPr lang="en-US" dirty="0">
                <a:latin typeface="Times New Roman" panose="02020603050405020304" pitchFamily="18" charset="0"/>
                <a:cs typeface="Times New Roman" panose="02020603050405020304" pitchFamily="18" charset="0"/>
              </a:rPr>
              <a:t>” </a:t>
            </a:r>
            <a:r>
              <a:rPr lang="en-US" b="1" dirty="0">
                <a:solidFill>
                  <a:srgbClr val="C00000"/>
                </a:solidFill>
                <a:latin typeface="Times New Roman" panose="02020603050405020304" pitchFamily="18" charset="0"/>
                <a:cs typeface="Times New Roman" panose="02020603050405020304" pitchFamily="18" charset="0"/>
              </a:rPr>
              <a:t>Genesis 49:8 to 12</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963971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C5C9D-FA39-0E85-18E8-91401659BC6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41D1DB-CE7E-9CE6-9102-5EA139DB47EA}"/>
              </a:ext>
            </a:extLst>
          </p:cNvPr>
          <p:cNvSpPr>
            <a:spLocks noGrp="1"/>
          </p:cNvSpPr>
          <p:nvPr>
            <p:ph idx="1"/>
          </p:nvPr>
        </p:nvSpPr>
        <p:spPr>
          <a:xfrm>
            <a:off x="178677" y="123568"/>
            <a:ext cx="11865042" cy="6635578"/>
          </a:xfrm>
        </p:spPr>
        <p:txBody>
          <a:bodyPr anchor="ctr">
            <a:normAutofit/>
          </a:bodyPr>
          <a:lstStyle/>
          <a:p>
            <a:pPr marL="0" indent="0">
              <a:buNone/>
            </a:pPr>
            <a:r>
              <a:rPr lang="en-US" sz="4000" dirty="0">
                <a:solidFill>
                  <a:srgbClr val="C00000"/>
                </a:solidFill>
                <a:latin typeface="Times New Roman" panose="02020603050405020304" pitchFamily="18" charset="0"/>
                <a:cs typeface="Times New Roman" panose="02020603050405020304" pitchFamily="18" charset="0"/>
              </a:rPr>
              <a:t>from the tribe of Judah, twelve thousand were sealed, from the tribe of Reuben twelve thousand, from the tribe of Gad twelve thousand, from the tribe of Asher twelve thousand, from the tribe of Naphtali twelve thousand, from the tribe of Manasseh twelve thousand, from the tribe of Simeon twelve thousand, from the tribe of Levi twelve thousand, from the tribe of Issachar twelve thousand, from the tribe of Zebulun twelve thousand, from the tribe of Joseph twelve thousand, from the tribe of Benjamin, twelve thousand were sealed.</a:t>
            </a:r>
          </a:p>
        </p:txBody>
      </p:sp>
    </p:spTree>
    <p:extLst>
      <p:ext uri="{BB962C8B-B14F-4D97-AF65-F5344CB8AC3E}">
        <p14:creationId xmlns:p14="http://schemas.microsoft.com/office/powerpoint/2010/main" val="31717933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785BB8-A7AA-1DEF-405E-4CB218C4336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8296B7-B74F-10AB-6701-ECDBABD12C5F}"/>
              </a:ext>
            </a:extLst>
          </p:cNvPr>
          <p:cNvSpPr>
            <a:spLocks noGrp="1"/>
          </p:cNvSpPr>
          <p:nvPr>
            <p:ph idx="1"/>
          </p:nvPr>
        </p:nvSpPr>
        <p:spPr>
          <a:xfrm>
            <a:off x="178677" y="123568"/>
            <a:ext cx="11865042" cy="6635578"/>
          </a:xfrm>
        </p:spPr>
        <p:txBody>
          <a:bodyPr anchor="ctr">
            <a:normAutofit fontScale="85000" lnSpcReduction="20000"/>
          </a:bodyPr>
          <a:lstStyle/>
          <a:p>
            <a:pPr marL="0" indent="0">
              <a:buNone/>
            </a:pPr>
            <a:r>
              <a:rPr lang="en-US" sz="4000" dirty="0">
                <a:latin typeface="Times New Roman" panose="02020603050405020304" pitchFamily="18" charset="0"/>
                <a:cs typeface="Times New Roman" panose="02020603050405020304" pitchFamily="18" charset="0"/>
              </a:rPr>
              <a:t>In </a:t>
            </a:r>
            <a:r>
              <a:rPr lang="en-US" sz="4000" b="1" dirty="0">
                <a:solidFill>
                  <a:srgbClr val="C00000"/>
                </a:solidFill>
                <a:latin typeface="Times New Roman" panose="02020603050405020304" pitchFamily="18" charset="0"/>
                <a:cs typeface="Times New Roman" panose="02020603050405020304" pitchFamily="18" charset="0"/>
              </a:rPr>
              <a:t>Deuteronomy 5</a:t>
            </a:r>
            <a:r>
              <a:rPr lang="en-US" sz="4000" dirty="0">
                <a:latin typeface="Times New Roman" panose="02020603050405020304" pitchFamily="18" charset="0"/>
                <a:cs typeface="Times New Roman" panose="02020603050405020304" pitchFamily="18" charset="0"/>
              </a:rPr>
              <a:t>, as Israel is at Mt Sanai and the LORD is delivering the Ten Commandments to Israel the LORD said, “</a:t>
            </a:r>
            <a:r>
              <a:rPr lang="en-US" sz="4000" dirty="0">
                <a:solidFill>
                  <a:srgbClr val="C00000"/>
                </a:solidFill>
                <a:latin typeface="Times New Roman" panose="02020603050405020304" pitchFamily="18" charset="0"/>
                <a:cs typeface="Times New Roman" panose="02020603050405020304" pitchFamily="18" charset="0"/>
              </a:rPr>
              <a:t>Behold, the LORD our God has shown us His glory and His greatness, and we have heard His voice from the midst of the fire; we have seen today that God speaks with man, yet he lives. Now then why should we die? For this great fire will consume us; if we hear the voice of the LORD our God any longer, then we shall die. For who is there of all flesh, who has heard the voice of the living God speaking from the midst of the fire, as we have, and lived? Go near and hear all that the LORD our God says; then speak to us all that the LORD our God will speak to you, and we will hear and do it.</a:t>
            </a:r>
            <a:r>
              <a:rPr lang="en-US" sz="4000" dirty="0">
                <a:latin typeface="Times New Roman" panose="02020603050405020304" pitchFamily="18" charset="0"/>
                <a:cs typeface="Times New Roman" panose="02020603050405020304" pitchFamily="18" charset="0"/>
              </a:rPr>
              <a:t>” – </a:t>
            </a:r>
            <a:r>
              <a:rPr lang="en-US" sz="4000" b="1" dirty="0">
                <a:solidFill>
                  <a:srgbClr val="C00000"/>
                </a:solidFill>
                <a:latin typeface="Times New Roman" panose="02020603050405020304" pitchFamily="18" charset="0"/>
                <a:cs typeface="Times New Roman" panose="02020603050405020304" pitchFamily="18" charset="0"/>
              </a:rPr>
              <a:t>Deuteronomy 5:24 to 27</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Later in </a:t>
            </a:r>
            <a:r>
              <a:rPr lang="en-US" sz="4000" b="1" dirty="0">
                <a:solidFill>
                  <a:srgbClr val="C00000"/>
                </a:solidFill>
                <a:latin typeface="Times New Roman" panose="02020603050405020304" pitchFamily="18" charset="0"/>
                <a:cs typeface="Times New Roman" panose="02020603050405020304" pitchFamily="18" charset="0"/>
              </a:rPr>
              <a:t>Deuteronomy 18:17 &amp; 18</a:t>
            </a:r>
            <a:r>
              <a:rPr lang="en-US" sz="4000" dirty="0">
                <a:latin typeface="Times New Roman" panose="02020603050405020304" pitchFamily="18" charset="0"/>
                <a:cs typeface="Times New Roman" panose="02020603050405020304" pitchFamily="18" charset="0"/>
              </a:rPr>
              <a:t> the LORD said, “</a:t>
            </a:r>
            <a:r>
              <a:rPr lang="en-US" sz="4000" dirty="0">
                <a:solidFill>
                  <a:srgbClr val="C00000"/>
                </a:solidFill>
                <a:latin typeface="Times New Roman" panose="02020603050405020304" pitchFamily="18" charset="0"/>
                <a:cs typeface="Times New Roman" panose="02020603050405020304" pitchFamily="18" charset="0"/>
              </a:rPr>
              <a:t>They have spoken well. I will raise up a prophet from among their countrymen like you, and I will put My words in his mouth, and he shall speak to them all that I command him.</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729200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5A06F5-14EE-17B0-AE63-9E2087ADB88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94C8A3-8768-600C-50F3-F3203F140D93}"/>
              </a:ext>
            </a:extLst>
          </p:cNvPr>
          <p:cNvSpPr>
            <a:spLocks noGrp="1"/>
          </p:cNvSpPr>
          <p:nvPr>
            <p:ph idx="1"/>
          </p:nvPr>
        </p:nvSpPr>
        <p:spPr>
          <a:xfrm>
            <a:off x="178677" y="123568"/>
            <a:ext cx="11865042" cy="6635578"/>
          </a:xfrm>
        </p:spPr>
        <p:txBody>
          <a:bodyPr anchor="ctr">
            <a:normAutofit fontScale="70000" lnSpcReduction="20000"/>
          </a:bodyPr>
          <a:lstStyle/>
          <a:p>
            <a:pPr marL="0" indent="0">
              <a:buNone/>
            </a:pPr>
            <a:r>
              <a:rPr lang="en-US" sz="4000" dirty="0">
                <a:latin typeface="Times New Roman" panose="02020603050405020304" pitchFamily="18" charset="0"/>
                <a:cs typeface="Times New Roman" panose="02020603050405020304" pitchFamily="18" charset="0"/>
              </a:rPr>
              <a:t>Jews do not believe the Messiah would be God; Jewish theology held – and currently holds – that the Messiah will be a human leader, a descendant of King David, who will usher in an era of peace and justice, rebuild the Temple, and gather the Jewish people to Israel, but the Messiah is never depicted as a divine being or part of a Trinity, as this contradicts the Jewish idea concerning monotheism.  Belief in Jesus as a divine Messiah is a core difference between Judaism and Christianity. </a:t>
            </a:r>
          </a:p>
          <a:p>
            <a:pPr marL="0" indent="0">
              <a:buNone/>
            </a:pPr>
            <a:r>
              <a:rPr lang="en-US" sz="4000" dirty="0">
                <a:latin typeface="Times New Roman" panose="02020603050405020304" pitchFamily="18" charset="0"/>
                <a:cs typeface="Times New Roman" panose="02020603050405020304" pitchFamily="18" charset="0"/>
              </a:rPr>
              <a:t>Key Jewish Beliefs about the Messiah:</a:t>
            </a:r>
          </a:p>
          <a:p>
            <a:pPr marL="0" indent="0">
              <a:buNone/>
            </a:pPr>
            <a:r>
              <a:rPr lang="en-US" sz="4000" dirty="0">
                <a:latin typeface="Times New Roman" panose="02020603050405020304" pitchFamily="18" charset="0"/>
                <a:cs typeface="Times New Roman" panose="02020603050405020304" pitchFamily="18" charset="0"/>
              </a:rPr>
              <a:t>Human, Not Divine: The Messiah is expected to be a mortal, human being, a great political and spiritual leader, but not God or a demigod. </a:t>
            </a:r>
          </a:p>
          <a:p>
            <a:pPr marL="0" indent="0">
              <a:buNone/>
            </a:pPr>
            <a:r>
              <a:rPr lang="en-US" sz="4000" dirty="0">
                <a:latin typeface="Times New Roman" panose="02020603050405020304" pitchFamily="18" charset="0"/>
                <a:cs typeface="Times New Roman" panose="02020603050405020304" pitchFamily="18" charset="0"/>
              </a:rPr>
              <a:t>Descendant of David: He will be a direct descendant of King David (Mashiach ben David). </a:t>
            </a:r>
          </a:p>
          <a:p>
            <a:pPr marL="0" indent="0">
              <a:buNone/>
            </a:pPr>
            <a:r>
              <a:rPr lang="en-US" sz="4000" dirty="0">
                <a:latin typeface="Times New Roman" panose="02020603050405020304" pitchFamily="18" charset="0"/>
                <a:cs typeface="Times New Roman" panose="02020603050405020304" pitchFamily="18" charset="0"/>
              </a:rPr>
              <a:t>Fulfiller of Prophecy: His mission is to redeem the Jewish people, lead them back to Israel, restore the Temple in Jerusalem, and bring universal knowledge and peace to the world. </a:t>
            </a:r>
          </a:p>
          <a:p>
            <a:pPr marL="0" indent="0">
              <a:buNone/>
            </a:pPr>
            <a:r>
              <a:rPr lang="en-US" sz="4000" dirty="0">
                <a:latin typeface="Times New Roman" panose="02020603050405020304" pitchFamily="18" charset="0"/>
                <a:cs typeface="Times New Roman" panose="02020603050405020304" pitchFamily="18" charset="0"/>
              </a:rPr>
              <a:t>Not a Savior Figure (like Jesus): Unlike Christian beliefs, the Jewish Messiah is a leader who achieves redemption through human action, not through divine sacrifice. </a:t>
            </a:r>
          </a:p>
        </p:txBody>
      </p:sp>
    </p:spTree>
    <p:extLst>
      <p:ext uri="{BB962C8B-B14F-4D97-AF65-F5344CB8AC3E}">
        <p14:creationId xmlns:p14="http://schemas.microsoft.com/office/powerpoint/2010/main" val="13630475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DBE93E-9DA4-3E6F-4A57-CD262447DEE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1BE118-AEE6-FCDE-A7B9-7B8B0D17BB49}"/>
              </a:ext>
            </a:extLst>
          </p:cNvPr>
          <p:cNvSpPr>
            <a:spLocks noGrp="1"/>
          </p:cNvSpPr>
          <p:nvPr>
            <p:ph idx="1"/>
          </p:nvPr>
        </p:nvSpPr>
        <p:spPr>
          <a:xfrm>
            <a:off x="178677" y="123568"/>
            <a:ext cx="11865042" cy="6635578"/>
          </a:xfrm>
        </p:spPr>
        <p:txBody>
          <a:bodyPr anchor="ctr">
            <a:normAutofit fontScale="77500" lnSpcReduction="20000"/>
          </a:bodyPr>
          <a:lstStyle/>
          <a:p>
            <a:pPr marL="0" indent="0">
              <a:buNone/>
            </a:pPr>
            <a:r>
              <a:rPr lang="en-US" sz="4000" dirty="0">
                <a:latin typeface="Times New Roman" panose="02020603050405020304" pitchFamily="18" charset="0"/>
                <a:cs typeface="Times New Roman" panose="02020603050405020304" pitchFamily="18" charset="0"/>
              </a:rPr>
              <a:t>This is, of course, the problem the Jews of the 1</a:t>
            </a:r>
            <a:r>
              <a:rPr lang="en-US" sz="4000" baseline="30000" dirty="0">
                <a:latin typeface="Times New Roman" panose="02020603050405020304" pitchFamily="18" charset="0"/>
                <a:cs typeface="Times New Roman" panose="02020603050405020304" pitchFamily="18" charset="0"/>
              </a:rPr>
              <a:t>st</a:t>
            </a:r>
            <a:r>
              <a:rPr lang="en-US" sz="4000" dirty="0">
                <a:latin typeface="Times New Roman" panose="02020603050405020304" pitchFamily="18" charset="0"/>
                <a:cs typeface="Times New Roman" panose="02020603050405020304" pitchFamily="18" charset="0"/>
              </a:rPr>
              <a:t> century had with Jesus – He did not fit their ideas of who or what the Messiah was to be.</a:t>
            </a:r>
          </a:p>
          <a:p>
            <a:pPr marL="0" indent="0">
              <a:buNone/>
            </a:pPr>
            <a:r>
              <a:rPr lang="en-US" sz="4000" dirty="0">
                <a:latin typeface="Times New Roman" panose="02020603050405020304" pitchFamily="18" charset="0"/>
                <a:cs typeface="Times New Roman" panose="02020603050405020304" pitchFamily="18" charset="0"/>
              </a:rPr>
              <a:t>The Jews expected the Messiah, but they expected a man: a prophet of God but a man just as Moses was a man but Jesus declared that He was, in fact and in truth, the Son of God – and the Jews understood that Jesus was claiming to be the Son of God.</a:t>
            </a:r>
          </a:p>
          <a:p>
            <a:pPr marL="0" indent="0">
              <a:buNone/>
            </a:pPr>
            <a:r>
              <a:rPr lang="en-US" sz="4000" dirty="0">
                <a:latin typeface="Times New Roman" panose="02020603050405020304" pitchFamily="18" charset="0"/>
                <a:cs typeface="Times New Roman" panose="02020603050405020304" pitchFamily="18" charset="0"/>
              </a:rPr>
              <a:t>The account of Jesus as related by Matthew, a Jew writing with an emphasis to a Jewish audience begins by tracing the physical lineage of Jesus from Abraham through David to Jesus.</a:t>
            </a:r>
          </a:p>
          <a:p>
            <a:pPr marL="0" indent="0">
              <a:buNone/>
            </a:pPr>
            <a:r>
              <a:rPr lang="en-US" sz="4000" dirty="0">
                <a:latin typeface="Times New Roman" panose="02020603050405020304" pitchFamily="18" charset="0"/>
                <a:cs typeface="Times New Roman" panose="02020603050405020304" pitchFamily="18" charset="0"/>
              </a:rPr>
              <a:t>John, however, begins his account of Jesus by directly combating the Jewish notion that Jesus is not God by saying, “</a:t>
            </a:r>
            <a:r>
              <a:rPr lang="en-US" sz="4000" dirty="0">
                <a:solidFill>
                  <a:srgbClr val="C00000"/>
                </a:solidFill>
                <a:latin typeface="Times New Roman" panose="02020603050405020304" pitchFamily="18" charset="0"/>
                <a:cs typeface="Times New Roman" panose="02020603050405020304" pitchFamily="18" charset="0"/>
              </a:rPr>
              <a:t>In the beginning was the Word, and the Word was with God, and the Word was God. He was in the beginning with God. All things came into being by Him, and apart from Him nothing came into being that has come into being. In Him was life, and the life was the light of men.  And the light shines in the darkness, and the darkness did not comprehend it.</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John 1:1 to 5</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456785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BE81EE-CA40-6368-4C6D-384A3227C80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426126-37D5-C12F-EF84-D7CC0C3E3B16}"/>
              </a:ext>
            </a:extLst>
          </p:cNvPr>
          <p:cNvSpPr>
            <a:spLocks noGrp="1"/>
          </p:cNvSpPr>
          <p:nvPr>
            <p:ph idx="1"/>
          </p:nvPr>
        </p:nvSpPr>
        <p:spPr>
          <a:xfrm>
            <a:off x="178677" y="123568"/>
            <a:ext cx="11865042" cy="6635578"/>
          </a:xfrm>
        </p:spPr>
        <p:txBody>
          <a:bodyPr anchor="ctr">
            <a:normAutofit fontScale="92500" lnSpcReduction="10000"/>
          </a:bodyPr>
          <a:lstStyle/>
          <a:p>
            <a:pPr marL="0" indent="0">
              <a:buNone/>
            </a:pPr>
            <a:r>
              <a:rPr lang="en-US" sz="4000" dirty="0">
                <a:latin typeface="Times New Roman" panose="02020603050405020304" pitchFamily="18" charset="0"/>
                <a:cs typeface="Times New Roman" panose="02020603050405020304" pitchFamily="18" charset="0"/>
              </a:rPr>
              <a:t>The Jews, after centuries of falling to the influences of the surrounding nations and the gods of those nations, after the Babylonian captivity took to heart the proclamation in Deuteronomy that, “</a:t>
            </a:r>
            <a:r>
              <a:rPr lang="en-US" sz="4000" dirty="0">
                <a:solidFill>
                  <a:srgbClr val="C00000"/>
                </a:solidFill>
                <a:latin typeface="Times New Roman" panose="02020603050405020304" pitchFamily="18" charset="0"/>
                <a:cs typeface="Times New Roman" panose="02020603050405020304" pitchFamily="18" charset="0"/>
              </a:rPr>
              <a:t>The LORD is our God, the LORD is one!</a:t>
            </a:r>
            <a:r>
              <a:rPr lang="en-US" sz="4000" dirty="0">
                <a:latin typeface="Times New Roman" panose="02020603050405020304" pitchFamily="18" charset="0"/>
                <a:cs typeface="Times New Roman" panose="02020603050405020304" pitchFamily="18" charset="0"/>
              </a:rPr>
              <a:t>” to the detriment of their overall understanding of the LORD.</a:t>
            </a:r>
          </a:p>
          <a:p>
            <a:pPr marL="0" indent="0">
              <a:buNone/>
            </a:pPr>
            <a:r>
              <a:rPr lang="en-US" sz="4000" dirty="0">
                <a:latin typeface="Times New Roman" panose="02020603050405020304" pitchFamily="18" charset="0"/>
                <a:cs typeface="Times New Roman" panose="02020603050405020304" pitchFamily="18" charset="0"/>
              </a:rPr>
              <a:t>To be fair, there is not anything, that I could find, that specifies in the Old Testament that the Messiah was to be God.</a:t>
            </a:r>
          </a:p>
          <a:p>
            <a:pPr marL="0" indent="0">
              <a:buNone/>
            </a:pPr>
            <a:r>
              <a:rPr lang="en-US" sz="4000" dirty="0">
                <a:latin typeface="Times New Roman" panose="02020603050405020304" pitchFamily="18" charset="0"/>
                <a:cs typeface="Times New Roman" panose="02020603050405020304" pitchFamily="18" charset="0"/>
              </a:rPr>
              <a:t>Therefore, when Jesus came, He came with, “</a:t>
            </a:r>
            <a:r>
              <a:rPr lang="en-US" sz="4000" dirty="0">
                <a:solidFill>
                  <a:srgbClr val="C00000"/>
                </a:solidFill>
                <a:latin typeface="Times New Roman" panose="02020603050405020304" pitchFamily="18" charset="0"/>
                <a:cs typeface="Times New Roman" panose="02020603050405020304" pitchFamily="18" charset="0"/>
              </a:rPr>
              <a:t>God also bearing witness with them, both by signs and wonders and by various miracles and by gifts of the Holy Spirit according to His own will</a:t>
            </a:r>
            <a:r>
              <a:rPr lang="en-US" sz="4000" dirty="0">
                <a:latin typeface="Times New Roman" panose="02020603050405020304" pitchFamily="18" charset="0"/>
                <a:cs typeface="Times New Roman" panose="02020603050405020304" pitchFamily="18" charset="0"/>
              </a:rPr>
              <a:t>” – </a:t>
            </a:r>
            <a:r>
              <a:rPr lang="en-US" sz="4000" b="1" dirty="0">
                <a:solidFill>
                  <a:srgbClr val="C00000"/>
                </a:solidFill>
                <a:latin typeface="Times New Roman" panose="02020603050405020304" pitchFamily="18" charset="0"/>
                <a:cs typeface="Times New Roman" panose="02020603050405020304" pitchFamily="18" charset="0"/>
              </a:rPr>
              <a:t>Hebrews 2:4</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1592789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EE5FB0-8713-92AA-64A0-35FF745AAB3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A5AEB2-2CC8-5DF0-5391-A50556BE5A66}"/>
              </a:ext>
            </a:extLst>
          </p:cNvPr>
          <p:cNvSpPr>
            <a:spLocks noGrp="1"/>
          </p:cNvSpPr>
          <p:nvPr>
            <p:ph idx="1"/>
          </p:nvPr>
        </p:nvSpPr>
        <p:spPr>
          <a:xfrm>
            <a:off x="178677" y="123568"/>
            <a:ext cx="11865042" cy="6635578"/>
          </a:xfrm>
        </p:spPr>
        <p:txBody>
          <a:bodyPr anchor="ctr">
            <a:normAutofit fontScale="92500" lnSpcReduction="20000"/>
          </a:bodyPr>
          <a:lstStyle/>
          <a:p>
            <a:pPr marL="0" indent="0">
              <a:buNone/>
            </a:pPr>
            <a:r>
              <a:rPr lang="en-US" sz="4000" dirty="0">
                <a:latin typeface="Times New Roman" panose="02020603050405020304" pitchFamily="18" charset="0"/>
                <a:cs typeface="Times New Roman" panose="02020603050405020304" pitchFamily="18" charset="0"/>
              </a:rPr>
              <a:t>Thus, Jesus came to fulfill the law, </a:t>
            </a:r>
            <a:r>
              <a:rPr lang="en-US" sz="4000" b="1" dirty="0">
                <a:solidFill>
                  <a:srgbClr val="C00000"/>
                </a:solidFill>
                <a:latin typeface="Times New Roman" panose="02020603050405020304" pitchFamily="18" charset="0"/>
                <a:cs typeface="Times New Roman" panose="02020603050405020304" pitchFamily="18" charset="0"/>
              </a:rPr>
              <a:t>Matthew 5:17</a:t>
            </a:r>
            <a:r>
              <a:rPr lang="en-US" sz="4000" dirty="0">
                <a:latin typeface="Times New Roman" panose="02020603050405020304" pitchFamily="18" charset="0"/>
                <a:cs typeface="Times New Roman" panose="02020603050405020304" pitchFamily="18" charset="0"/>
              </a:rPr>
              <a:t>, – the promises made in that Old Law.</a:t>
            </a:r>
          </a:p>
          <a:p>
            <a:pPr marL="0" indent="0">
              <a:buNone/>
            </a:pPr>
            <a:r>
              <a:rPr lang="en-US" sz="4000" dirty="0">
                <a:latin typeface="Times New Roman" panose="02020603050405020304" pitchFamily="18" charset="0"/>
                <a:cs typeface="Times New Roman" panose="02020603050405020304" pitchFamily="18" charset="0"/>
              </a:rPr>
              <a:t>Despite the signs, wonders and miracles we read in </a:t>
            </a:r>
            <a:r>
              <a:rPr lang="en-US" sz="4000" b="1" dirty="0">
                <a:solidFill>
                  <a:srgbClr val="C00000"/>
                </a:solidFill>
                <a:latin typeface="Times New Roman" panose="02020603050405020304" pitchFamily="18" charset="0"/>
                <a:cs typeface="Times New Roman" panose="02020603050405020304" pitchFamily="18" charset="0"/>
              </a:rPr>
              <a:t>John 12</a:t>
            </a:r>
            <a:r>
              <a:rPr lang="en-US" sz="4000" dirty="0">
                <a:latin typeface="Times New Roman" panose="02020603050405020304" pitchFamily="18" charset="0"/>
                <a:cs typeface="Times New Roman" panose="02020603050405020304" pitchFamily="18" charset="0"/>
              </a:rPr>
              <a:t>, “</a:t>
            </a:r>
            <a:r>
              <a:rPr lang="en-US" sz="4000" dirty="0">
                <a:solidFill>
                  <a:srgbClr val="C00000"/>
                </a:solidFill>
                <a:latin typeface="Times New Roman" panose="02020603050405020304" pitchFamily="18" charset="0"/>
                <a:cs typeface="Times New Roman" panose="02020603050405020304" pitchFamily="18" charset="0"/>
              </a:rPr>
              <a:t>While you have the light, believe in the light, in order that you may become sons of light.”  These things Jesus spoke, and He departed and hid Himself from them. But though He had performed so many signs before them, yet they were not believing in Him; that the word of Isaiah the prophet might be fulfilled, which he spoke, “LORD, WHO HAS BELIEVED OUR REPORT? AND TO WHOM HAS THE ARM OF THE LORD BEEN REVEALED?”  For this cause they could not believe, for Isaiah said again, “HE HAS BLINDED THEIR EYES, AND HE HARDENED THEIR HEART; LEST THEY SEE WITH THEIR EYES, AND PERCEIVE WITH THEIR HEART, AND BE CONVERTED, AND I HEAL THEM.</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John 12:36-40</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415774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26DC7-6779-BE39-94F0-61F31774401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BD00F4-2080-2B95-6C71-E84A41E33284}"/>
              </a:ext>
            </a:extLst>
          </p:cNvPr>
          <p:cNvSpPr>
            <a:spLocks noGrp="1"/>
          </p:cNvSpPr>
          <p:nvPr>
            <p:ph idx="1"/>
          </p:nvPr>
        </p:nvSpPr>
        <p:spPr>
          <a:xfrm>
            <a:off x="178677" y="123568"/>
            <a:ext cx="11865042" cy="6635578"/>
          </a:xfrm>
        </p:spPr>
        <p:txBody>
          <a:bodyPr anchor="ctr">
            <a:normAutofit fontScale="92500" lnSpcReduction="20000"/>
          </a:bodyPr>
          <a:lstStyle/>
          <a:p>
            <a:pPr marL="0" indent="0">
              <a:buNone/>
            </a:pPr>
            <a:r>
              <a:rPr lang="en-US" sz="4000" dirty="0">
                <a:latin typeface="Times New Roman" panose="02020603050405020304" pitchFamily="18" charset="0"/>
                <a:cs typeface="Times New Roman" panose="02020603050405020304" pitchFamily="18" charset="0"/>
              </a:rPr>
              <a:t>Then, we see the true root of the problem in </a:t>
            </a:r>
            <a:r>
              <a:rPr lang="en-US" sz="4000" b="1" dirty="0">
                <a:solidFill>
                  <a:srgbClr val="C00000"/>
                </a:solidFill>
                <a:latin typeface="Times New Roman" panose="02020603050405020304" pitchFamily="18" charset="0"/>
                <a:cs typeface="Times New Roman" panose="02020603050405020304" pitchFamily="18" charset="0"/>
              </a:rPr>
              <a:t>John 12:41 to 43</a:t>
            </a:r>
            <a:r>
              <a:rPr lang="en-US" sz="4000" dirty="0">
                <a:latin typeface="Times New Roman" panose="02020603050405020304" pitchFamily="18" charset="0"/>
                <a:cs typeface="Times New Roman" panose="02020603050405020304" pitchFamily="18" charset="0"/>
              </a:rPr>
              <a:t> where John writes, “</a:t>
            </a:r>
            <a:r>
              <a:rPr lang="en-US" sz="4000" dirty="0">
                <a:solidFill>
                  <a:srgbClr val="C00000"/>
                </a:solidFill>
                <a:latin typeface="Times New Roman" panose="02020603050405020304" pitchFamily="18" charset="0"/>
                <a:cs typeface="Times New Roman" panose="02020603050405020304" pitchFamily="18" charset="0"/>
              </a:rPr>
              <a:t>These things Isaiah said, because he saw His glory, and he spoke of Him. Nevertheless many even of the rulers believed in Him, but because of the Pharisees they were not confessing Him, lest they should be put out of the synagogue; for </a:t>
            </a:r>
            <a:r>
              <a:rPr lang="en-US" sz="4000" u="sng" dirty="0">
                <a:solidFill>
                  <a:srgbClr val="C00000"/>
                </a:solidFill>
                <a:latin typeface="Times New Roman" panose="02020603050405020304" pitchFamily="18" charset="0"/>
                <a:cs typeface="Times New Roman" panose="02020603050405020304" pitchFamily="18" charset="0"/>
              </a:rPr>
              <a:t>they loved the approval of men rather than the approval of God.</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Through this all, the Jewish leadership continually insisted, “</a:t>
            </a:r>
            <a:r>
              <a:rPr lang="en-US" sz="4000" dirty="0">
                <a:solidFill>
                  <a:srgbClr val="C00000"/>
                </a:solidFill>
                <a:latin typeface="Times New Roman" panose="02020603050405020304" pitchFamily="18" charset="0"/>
                <a:cs typeface="Times New Roman" panose="02020603050405020304" pitchFamily="18" charset="0"/>
              </a:rPr>
              <a:t>We have a law, and by that law He ought to die because He made Himself out to be the Son of God</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John 19:7</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The problem the Jews had was not misunderstanding what Jesus said but understanding that what He said was, in fact, the truth: Jesus was the Son of God and thus He and the Father were in exact agreement, “</a:t>
            </a:r>
            <a:r>
              <a:rPr lang="en-US" sz="4000" dirty="0">
                <a:solidFill>
                  <a:srgbClr val="C00000"/>
                </a:solidFill>
                <a:latin typeface="Times New Roman" panose="02020603050405020304" pitchFamily="18" charset="0"/>
                <a:cs typeface="Times New Roman" panose="02020603050405020304" pitchFamily="18" charset="0"/>
              </a:rPr>
              <a:t>I and the Father are one</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John 10:30</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3280645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402E4-681B-F3CE-68BA-E47FB020565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9D56CF-B6DE-1E32-9040-FCB8B34BB466}"/>
              </a:ext>
            </a:extLst>
          </p:cNvPr>
          <p:cNvSpPr>
            <a:spLocks noGrp="1"/>
          </p:cNvSpPr>
          <p:nvPr>
            <p:ph idx="1"/>
          </p:nvPr>
        </p:nvSpPr>
        <p:spPr>
          <a:xfrm>
            <a:off x="178677" y="123568"/>
            <a:ext cx="11865042" cy="6635578"/>
          </a:xfrm>
        </p:spPr>
        <p:txBody>
          <a:bodyPr anchor="ctr">
            <a:normAutofit fontScale="92500" lnSpcReduction="20000"/>
          </a:bodyPr>
          <a:lstStyle/>
          <a:p>
            <a:pPr marL="0" indent="0">
              <a:buNone/>
            </a:pPr>
            <a:r>
              <a:rPr lang="en-US" sz="4000" dirty="0">
                <a:latin typeface="Times New Roman" panose="02020603050405020304" pitchFamily="18" charset="0"/>
                <a:cs typeface="Times New Roman" panose="02020603050405020304" pitchFamily="18" charset="0"/>
              </a:rPr>
              <a:t>This then led to a whole series of reasoned thought, apologetics, and proof by inspiration from God that Jesus was who He said He was, the Son of God: an equal with God from the beginning, yet one, “</a:t>
            </a:r>
            <a:r>
              <a:rPr lang="en-US" sz="4000" dirty="0">
                <a:solidFill>
                  <a:srgbClr val="C00000"/>
                </a:solidFill>
                <a:latin typeface="Times New Roman" panose="02020603050405020304" pitchFamily="18" charset="0"/>
                <a:cs typeface="Times New Roman" panose="02020603050405020304" pitchFamily="18" charset="0"/>
              </a:rPr>
              <a:t>who, although He existed in the form of God, did not regard equality with God a thing to be grasped, but emptied Himself, taking the form of a bond-servant, and being made in the likeness of men. And being found in appearance as a man, He humbled Himself by becoming obedient to the point of death, even death on a cross</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Philippians 2:6 to 8</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THIS was the mystery, the grace, the mercy, the wisdom, the predestined will of God in </a:t>
            </a:r>
            <a:r>
              <a:rPr lang="en-US" sz="4000" b="1" dirty="0">
                <a:solidFill>
                  <a:srgbClr val="C00000"/>
                </a:solidFill>
                <a:latin typeface="Times New Roman" panose="02020603050405020304" pitchFamily="18" charset="0"/>
                <a:cs typeface="Times New Roman" panose="02020603050405020304" pitchFamily="18" charset="0"/>
              </a:rPr>
              <a:t>Ephesians 1:3 to 14</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Now, here in </a:t>
            </a:r>
            <a:r>
              <a:rPr lang="en-US" sz="4000" b="1" dirty="0">
                <a:solidFill>
                  <a:srgbClr val="C00000"/>
                </a:solidFill>
                <a:latin typeface="Times New Roman" panose="02020603050405020304" pitchFamily="18" charset="0"/>
                <a:cs typeface="Times New Roman" panose="02020603050405020304" pitchFamily="18" charset="0"/>
              </a:rPr>
              <a:t>Revelation 7:10</a:t>
            </a:r>
            <a:r>
              <a:rPr lang="en-US" sz="4000" dirty="0">
                <a:latin typeface="Times New Roman" panose="02020603050405020304" pitchFamily="18" charset="0"/>
                <a:cs typeface="Times New Roman" panose="02020603050405020304" pitchFamily="18" charset="0"/>
              </a:rPr>
              <a:t>, John sees this great multitude acknowledging that fact by ascribing salvation to the One on the throne AND to the Lamb.</a:t>
            </a:r>
          </a:p>
        </p:txBody>
      </p:sp>
    </p:spTree>
    <p:extLst>
      <p:ext uri="{BB962C8B-B14F-4D97-AF65-F5344CB8AC3E}">
        <p14:creationId xmlns:p14="http://schemas.microsoft.com/office/powerpoint/2010/main" val="21723633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37A12-64FB-7794-6B3D-4EE3B6FE3A9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25B516-1789-30DD-C8FA-E50E01ACA613}"/>
              </a:ext>
            </a:extLst>
          </p:cNvPr>
          <p:cNvSpPr>
            <a:spLocks noGrp="1"/>
          </p:cNvSpPr>
          <p:nvPr>
            <p:ph idx="1"/>
          </p:nvPr>
        </p:nvSpPr>
        <p:spPr>
          <a:xfrm>
            <a:off x="178677" y="123568"/>
            <a:ext cx="11865042" cy="6635578"/>
          </a:xfrm>
        </p:spPr>
        <p:txBody>
          <a:bodyPr anchor="ctr">
            <a:normAutofit lnSpcReduction="10000"/>
          </a:bodyPr>
          <a:lstStyle/>
          <a:p>
            <a:pPr marL="0" indent="0">
              <a:buNone/>
            </a:pPr>
            <a:r>
              <a:rPr lang="en-US" sz="4000" dirty="0">
                <a:latin typeface="Times New Roman" panose="02020603050405020304" pitchFamily="18" charset="0"/>
                <a:cs typeface="Times New Roman" panose="02020603050405020304" pitchFamily="18" charset="0"/>
              </a:rPr>
              <a:t>All the angels standing around the throne, the twenty-four elders, and the four living creatures first fall on their faces and then say, “Amen” verifying they are in agreement with the multitude that salvation is from the One on the throne and the Lamb.</a:t>
            </a:r>
          </a:p>
          <a:p>
            <a:pPr marL="0" indent="0">
              <a:buNone/>
            </a:pPr>
            <a:r>
              <a:rPr lang="en-US" sz="4000" dirty="0">
                <a:latin typeface="Times New Roman" panose="02020603050405020304" pitchFamily="18" charset="0"/>
                <a:cs typeface="Times New Roman" panose="02020603050405020304" pitchFamily="18" charset="0"/>
              </a:rPr>
              <a:t>They then add to that by saying, “</a:t>
            </a:r>
            <a:r>
              <a:rPr lang="en-US" sz="4000" dirty="0">
                <a:solidFill>
                  <a:srgbClr val="C00000"/>
                </a:solidFill>
                <a:latin typeface="Times New Roman" panose="02020603050405020304" pitchFamily="18" charset="0"/>
                <a:cs typeface="Times New Roman" panose="02020603050405020304" pitchFamily="18" charset="0"/>
              </a:rPr>
              <a:t>blessing and glory and wisdom and thanksgiving and honor and power and might, be to our God forever and ever</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Revelation 7:12</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In </a:t>
            </a:r>
            <a:r>
              <a:rPr lang="en-US" sz="4000" b="1" dirty="0">
                <a:solidFill>
                  <a:srgbClr val="C00000"/>
                </a:solidFill>
                <a:latin typeface="Times New Roman" panose="02020603050405020304" pitchFamily="18" charset="0"/>
                <a:cs typeface="Times New Roman" panose="02020603050405020304" pitchFamily="18" charset="0"/>
              </a:rPr>
              <a:t>Revelation 5:12</a:t>
            </a:r>
            <a:r>
              <a:rPr lang="en-US" sz="4000" dirty="0">
                <a:latin typeface="Times New Roman" panose="02020603050405020304" pitchFamily="18" charset="0"/>
                <a:cs typeface="Times New Roman" panose="02020603050405020304" pitchFamily="18" charset="0"/>
              </a:rPr>
              <a:t> we saw the angels, the living creatures and the elders saying, “</a:t>
            </a:r>
            <a:r>
              <a:rPr lang="en-US" sz="4000" dirty="0">
                <a:solidFill>
                  <a:srgbClr val="C00000"/>
                </a:solidFill>
                <a:latin typeface="Times New Roman" panose="02020603050405020304" pitchFamily="18" charset="0"/>
                <a:cs typeface="Times New Roman" panose="02020603050405020304" pitchFamily="18" charset="0"/>
              </a:rPr>
              <a:t>Worthy is the Lamb that was slain to receive power and riches and wisdom and might and honor and glory and blessing.”</a:t>
            </a:r>
            <a:endParaRPr lang="en-US" sz="40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01951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905CF7-C499-3CA5-EA49-8FAE3F427F7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6CEDA2-880B-4935-7099-03567D7E9958}"/>
              </a:ext>
            </a:extLst>
          </p:cNvPr>
          <p:cNvSpPr>
            <a:spLocks noGrp="1"/>
          </p:cNvSpPr>
          <p:nvPr>
            <p:ph idx="1"/>
          </p:nvPr>
        </p:nvSpPr>
        <p:spPr>
          <a:xfrm>
            <a:off x="178677" y="123568"/>
            <a:ext cx="11865042" cy="6635578"/>
          </a:xfrm>
        </p:spPr>
        <p:txBody>
          <a:bodyPr anchor="ctr">
            <a:normAutofit fontScale="92500" lnSpcReduction="10000"/>
          </a:bodyPr>
          <a:lstStyle/>
          <a:p>
            <a:pPr marL="0" indent="0">
              <a:buNone/>
            </a:pPr>
            <a:r>
              <a:rPr lang="en-US" sz="4000" dirty="0">
                <a:latin typeface="Times New Roman" panose="02020603050405020304" pitchFamily="18" charset="0"/>
                <a:cs typeface="Times New Roman" panose="02020603050405020304" pitchFamily="18" charset="0"/>
              </a:rPr>
              <a:t>Looking closely, we see there are four differences in these seven-fold doxologies:</a:t>
            </a:r>
          </a:p>
          <a:p>
            <a:pPr marL="742950" indent="-742950">
              <a:buFont typeface="+mj-lt"/>
              <a:buAutoNum type="arabicPeriod"/>
            </a:pPr>
            <a:r>
              <a:rPr lang="en-US" sz="4000" dirty="0">
                <a:latin typeface="Times New Roman" panose="02020603050405020304" pitchFamily="18" charset="0"/>
                <a:cs typeface="Times New Roman" panose="02020603050405020304" pitchFamily="18" charset="0"/>
              </a:rPr>
              <a:t>the order in which the praises are given are rearraigned;</a:t>
            </a:r>
          </a:p>
          <a:p>
            <a:pPr marL="742950" indent="-742950">
              <a:buFont typeface="+mj-lt"/>
              <a:buAutoNum type="arabicPeriod"/>
            </a:pPr>
            <a:r>
              <a:rPr lang="en-US" sz="4000" dirty="0">
                <a:latin typeface="Times New Roman" panose="02020603050405020304" pitchFamily="18" charset="0"/>
                <a:cs typeface="Times New Roman" panose="02020603050405020304" pitchFamily="18" charset="0"/>
              </a:rPr>
              <a:t>in </a:t>
            </a:r>
            <a:r>
              <a:rPr lang="en-US" sz="4000" b="1" dirty="0">
                <a:solidFill>
                  <a:srgbClr val="C00000"/>
                </a:solidFill>
                <a:latin typeface="Times New Roman" panose="02020603050405020304" pitchFamily="18" charset="0"/>
                <a:cs typeface="Times New Roman" panose="02020603050405020304" pitchFamily="18" charset="0"/>
              </a:rPr>
              <a:t>Revelation 5:12</a:t>
            </a:r>
            <a:r>
              <a:rPr lang="en-US" sz="4000" dirty="0">
                <a:latin typeface="Times New Roman" panose="02020603050405020304" pitchFamily="18" charset="0"/>
                <a:cs typeface="Times New Roman" panose="02020603050405020304" pitchFamily="18" charset="0"/>
              </a:rPr>
              <a:t> praise is given to </a:t>
            </a:r>
            <a:r>
              <a:rPr lang="en-US" sz="4000" dirty="0">
                <a:solidFill>
                  <a:srgbClr val="C00000"/>
                </a:solidFill>
                <a:latin typeface="Times New Roman" panose="02020603050405020304" pitchFamily="18" charset="0"/>
                <a:cs typeface="Times New Roman" panose="02020603050405020304" pitchFamily="18" charset="0"/>
              </a:rPr>
              <a:t>the Lamb</a:t>
            </a:r>
            <a:r>
              <a:rPr lang="en-US" sz="4000" dirty="0">
                <a:latin typeface="Times New Roman" panose="02020603050405020304" pitchFamily="18" charset="0"/>
                <a:cs typeface="Times New Roman" panose="02020603050405020304" pitchFamily="18" charset="0"/>
              </a:rPr>
              <a:t> while here in </a:t>
            </a:r>
            <a:r>
              <a:rPr lang="en-US" sz="4000" b="1" dirty="0">
                <a:solidFill>
                  <a:srgbClr val="C00000"/>
                </a:solidFill>
                <a:latin typeface="Times New Roman" panose="02020603050405020304" pitchFamily="18" charset="0"/>
                <a:cs typeface="Times New Roman" panose="02020603050405020304" pitchFamily="18" charset="0"/>
              </a:rPr>
              <a:t>Revelation 7:12</a:t>
            </a:r>
            <a:r>
              <a:rPr lang="en-US" sz="4000" dirty="0">
                <a:latin typeface="Times New Roman" panose="02020603050405020304" pitchFamily="18" charset="0"/>
                <a:cs typeface="Times New Roman" panose="02020603050405020304" pitchFamily="18" charset="0"/>
              </a:rPr>
              <a:t> praise is given to </a:t>
            </a:r>
            <a:r>
              <a:rPr lang="en-US" sz="4000" dirty="0">
                <a:solidFill>
                  <a:srgbClr val="C00000"/>
                </a:solidFill>
                <a:latin typeface="Times New Roman" panose="02020603050405020304" pitchFamily="18" charset="0"/>
                <a:cs typeface="Times New Roman" panose="02020603050405020304" pitchFamily="18" charset="0"/>
              </a:rPr>
              <a:t>our God</a:t>
            </a:r>
            <a:r>
              <a:rPr lang="en-US" sz="4000" dirty="0">
                <a:latin typeface="Times New Roman" panose="02020603050405020304" pitchFamily="18" charset="0"/>
                <a:cs typeface="Times New Roman" panose="02020603050405020304" pitchFamily="18" charset="0"/>
              </a:rPr>
              <a:t>;</a:t>
            </a:r>
          </a:p>
          <a:p>
            <a:pPr marL="742950" indent="-742950">
              <a:buFont typeface="+mj-lt"/>
              <a:buAutoNum type="arabicPeriod"/>
            </a:pPr>
            <a:r>
              <a:rPr lang="en-US" sz="4000" dirty="0">
                <a:latin typeface="Times New Roman" panose="02020603050405020304" pitchFamily="18" charset="0"/>
                <a:cs typeface="Times New Roman" panose="02020603050405020304" pitchFamily="18" charset="0"/>
              </a:rPr>
              <a:t>in </a:t>
            </a:r>
            <a:r>
              <a:rPr lang="en-US" sz="4000" b="1" dirty="0">
                <a:solidFill>
                  <a:srgbClr val="C00000"/>
                </a:solidFill>
                <a:latin typeface="Times New Roman" panose="02020603050405020304" pitchFamily="18" charset="0"/>
                <a:cs typeface="Times New Roman" panose="02020603050405020304" pitchFamily="18" charset="0"/>
              </a:rPr>
              <a:t>Revelation 5:12</a:t>
            </a:r>
            <a:r>
              <a:rPr lang="en-US" sz="4000" dirty="0">
                <a:latin typeface="Times New Roman" panose="02020603050405020304" pitchFamily="18" charset="0"/>
                <a:cs typeface="Times New Roman" panose="02020603050405020304" pitchFamily="18" charset="0"/>
              </a:rPr>
              <a:t> the definite article does not appear before each of the attributes ascribed while it does in </a:t>
            </a:r>
            <a:r>
              <a:rPr lang="en-US" sz="4000" b="1" dirty="0">
                <a:solidFill>
                  <a:srgbClr val="C00000"/>
                </a:solidFill>
                <a:latin typeface="Times New Roman" panose="02020603050405020304" pitchFamily="18" charset="0"/>
                <a:cs typeface="Times New Roman" panose="02020603050405020304" pitchFamily="18" charset="0"/>
              </a:rPr>
              <a:t>Revelation 7:12</a:t>
            </a:r>
            <a:r>
              <a:rPr lang="en-US" sz="4000" dirty="0">
                <a:latin typeface="Times New Roman" panose="02020603050405020304" pitchFamily="18" charset="0"/>
                <a:cs typeface="Times New Roman" panose="02020603050405020304" pitchFamily="18" charset="0"/>
              </a:rPr>
              <a:t>;. i.e., “</a:t>
            </a:r>
            <a:r>
              <a:rPr lang="en-US" sz="4000" u="sng" dirty="0">
                <a:solidFill>
                  <a:srgbClr val="C00000"/>
                </a:solidFill>
                <a:latin typeface="Times New Roman" panose="02020603050405020304" pitchFamily="18" charset="0"/>
                <a:cs typeface="Times New Roman" panose="02020603050405020304" pitchFamily="18" charset="0"/>
              </a:rPr>
              <a:t>the</a:t>
            </a:r>
            <a:r>
              <a:rPr lang="en-US" sz="4000" dirty="0">
                <a:solidFill>
                  <a:srgbClr val="C00000"/>
                </a:solidFill>
                <a:latin typeface="Times New Roman" panose="02020603050405020304" pitchFamily="18" charset="0"/>
                <a:cs typeface="Times New Roman" panose="02020603050405020304" pitchFamily="18" charset="0"/>
              </a:rPr>
              <a:t> blessing, and </a:t>
            </a:r>
            <a:r>
              <a:rPr lang="en-US" sz="4000" u="sng" dirty="0">
                <a:solidFill>
                  <a:srgbClr val="C00000"/>
                </a:solidFill>
                <a:latin typeface="Times New Roman" panose="02020603050405020304" pitchFamily="18" charset="0"/>
                <a:cs typeface="Times New Roman" panose="02020603050405020304" pitchFamily="18" charset="0"/>
              </a:rPr>
              <a:t>the</a:t>
            </a:r>
            <a:r>
              <a:rPr lang="en-US" sz="4000" dirty="0">
                <a:solidFill>
                  <a:srgbClr val="C00000"/>
                </a:solidFill>
                <a:latin typeface="Times New Roman" panose="02020603050405020304" pitchFamily="18" charset="0"/>
                <a:cs typeface="Times New Roman" panose="02020603050405020304" pitchFamily="18" charset="0"/>
              </a:rPr>
              <a:t> glory, and </a:t>
            </a:r>
            <a:r>
              <a:rPr lang="en-US" sz="4000" u="sng" dirty="0">
                <a:solidFill>
                  <a:srgbClr val="C00000"/>
                </a:solidFill>
                <a:latin typeface="Times New Roman" panose="02020603050405020304" pitchFamily="18" charset="0"/>
                <a:cs typeface="Times New Roman" panose="02020603050405020304" pitchFamily="18" charset="0"/>
              </a:rPr>
              <a:t>the</a:t>
            </a:r>
            <a:r>
              <a:rPr lang="en-US" sz="4000" dirty="0">
                <a:solidFill>
                  <a:srgbClr val="C00000"/>
                </a:solidFill>
                <a:latin typeface="Times New Roman" panose="02020603050405020304" pitchFamily="18" charset="0"/>
                <a:cs typeface="Times New Roman" panose="02020603050405020304" pitchFamily="18" charset="0"/>
              </a:rPr>
              <a:t> wisdom, and </a:t>
            </a:r>
            <a:r>
              <a:rPr lang="en-US" sz="4000" u="sng" dirty="0">
                <a:solidFill>
                  <a:srgbClr val="C00000"/>
                </a:solidFill>
                <a:latin typeface="Times New Roman" panose="02020603050405020304" pitchFamily="18" charset="0"/>
                <a:cs typeface="Times New Roman" panose="02020603050405020304" pitchFamily="18" charset="0"/>
              </a:rPr>
              <a:t>the</a:t>
            </a:r>
            <a:r>
              <a:rPr lang="en-US" sz="4000" dirty="0">
                <a:solidFill>
                  <a:srgbClr val="C00000"/>
                </a:solidFill>
                <a:latin typeface="Times New Roman" panose="02020603050405020304" pitchFamily="18" charset="0"/>
                <a:cs typeface="Times New Roman" panose="02020603050405020304" pitchFamily="18" charset="0"/>
              </a:rPr>
              <a:t> thanksgiving, and </a:t>
            </a:r>
            <a:r>
              <a:rPr lang="en-US" sz="4000" u="sng" dirty="0">
                <a:solidFill>
                  <a:srgbClr val="C00000"/>
                </a:solidFill>
                <a:latin typeface="Times New Roman" panose="02020603050405020304" pitchFamily="18" charset="0"/>
                <a:cs typeface="Times New Roman" panose="02020603050405020304" pitchFamily="18" charset="0"/>
              </a:rPr>
              <a:t>the</a:t>
            </a:r>
            <a:r>
              <a:rPr lang="en-US" sz="4000" dirty="0">
                <a:solidFill>
                  <a:srgbClr val="C00000"/>
                </a:solidFill>
                <a:latin typeface="Times New Roman" panose="02020603050405020304" pitchFamily="18" charset="0"/>
                <a:cs typeface="Times New Roman" panose="02020603050405020304" pitchFamily="18" charset="0"/>
              </a:rPr>
              <a:t> honor, and </a:t>
            </a:r>
            <a:r>
              <a:rPr lang="en-US" sz="4000" u="sng" dirty="0">
                <a:solidFill>
                  <a:srgbClr val="C00000"/>
                </a:solidFill>
                <a:latin typeface="Times New Roman" panose="02020603050405020304" pitchFamily="18" charset="0"/>
                <a:cs typeface="Times New Roman" panose="02020603050405020304" pitchFamily="18" charset="0"/>
              </a:rPr>
              <a:t>the</a:t>
            </a:r>
            <a:r>
              <a:rPr lang="en-US" sz="4000" dirty="0">
                <a:solidFill>
                  <a:srgbClr val="C00000"/>
                </a:solidFill>
                <a:latin typeface="Times New Roman" panose="02020603050405020304" pitchFamily="18" charset="0"/>
                <a:cs typeface="Times New Roman" panose="02020603050405020304" pitchFamily="18" charset="0"/>
              </a:rPr>
              <a:t> power, and </a:t>
            </a:r>
            <a:r>
              <a:rPr lang="en-US" sz="4000" u="sng" dirty="0">
                <a:solidFill>
                  <a:srgbClr val="C00000"/>
                </a:solidFill>
                <a:latin typeface="Times New Roman" panose="02020603050405020304" pitchFamily="18" charset="0"/>
                <a:cs typeface="Times New Roman" panose="02020603050405020304" pitchFamily="18" charset="0"/>
              </a:rPr>
              <a:t>the</a:t>
            </a:r>
            <a:r>
              <a:rPr lang="en-US" sz="4000" dirty="0">
                <a:solidFill>
                  <a:srgbClr val="C00000"/>
                </a:solidFill>
                <a:latin typeface="Times New Roman" panose="02020603050405020304" pitchFamily="18" charset="0"/>
                <a:cs typeface="Times New Roman" panose="02020603050405020304" pitchFamily="18" charset="0"/>
              </a:rPr>
              <a:t> strength, be to our God for ever and ever: Amen.</a:t>
            </a:r>
            <a:r>
              <a:rPr lang="en-US" sz="4000" dirty="0">
                <a:latin typeface="Times New Roman" panose="02020603050405020304" pitchFamily="18" charset="0"/>
                <a:cs typeface="Times New Roman" panose="02020603050405020304" pitchFamily="18" charset="0"/>
              </a:rPr>
              <a:t>” (LONT) – see </a:t>
            </a:r>
            <a:r>
              <a:rPr lang="en-US" sz="4000" b="1" dirty="0">
                <a:solidFill>
                  <a:srgbClr val="C00000"/>
                </a:solidFill>
                <a:latin typeface="Times New Roman" panose="02020603050405020304" pitchFamily="18" charset="0"/>
                <a:cs typeface="Times New Roman" panose="02020603050405020304" pitchFamily="18" charset="0"/>
              </a:rPr>
              <a:t>Revelation 4:11</a:t>
            </a:r>
            <a:r>
              <a:rPr lang="en-US" sz="4000" dirty="0">
                <a:latin typeface="Times New Roman" panose="02020603050405020304" pitchFamily="18" charset="0"/>
                <a:cs typeface="Times New Roman" panose="02020603050405020304" pitchFamily="18" charset="0"/>
              </a:rPr>
              <a:t>;</a:t>
            </a:r>
          </a:p>
          <a:p>
            <a:pPr marL="742950" indent="-742950">
              <a:buFont typeface="+mj-lt"/>
              <a:buAutoNum type="arabicPeriod"/>
            </a:pPr>
            <a:r>
              <a:rPr lang="en-US" sz="4000" dirty="0">
                <a:latin typeface="Times New Roman" panose="02020603050405020304" pitchFamily="18" charset="0"/>
                <a:cs typeface="Times New Roman" panose="02020603050405020304" pitchFamily="18" charset="0"/>
              </a:rPr>
              <a:t>in </a:t>
            </a:r>
            <a:r>
              <a:rPr lang="en-US" sz="4000" b="1" dirty="0">
                <a:solidFill>
                  <a:srgbClr val="C00000"/>
                </a:solidFill>
                <a:latin typeface="Times New Roman" panose="02020603050405020304" pitchFamily="18" charset="0"/>
                <a:cs typeface="Times New Roman" panose="02020603050405020304" pitchFamily="18" charset="0"/>
              </a:rPr>
              <a:t>Revelation 7:12 </a:t>
            </a:r>
            <a:r>
              <a:rPr lang="en-US" sz="4000" dirty="0">
                <a:solidFill>
                  <a:srgbClr val="C00000"/>
                </a:solidFill>
                <a:latin typeface="Times New Roman" panose="02020603050405020304" pitchFamily="18" charset="0"/>
                <a:cs typeface="Times New Roman" panose="02020603050405020304" pitchFamily="18" charset="0"/>
              </a:rPr>
              <a:t>thanksgiving</a:t>
            </a:r>
            <a:r>
              <a:rPr lang="en-US" sz="4000" dirty="0">
                <a:latin typeface="Times New Roman" panose="02020603050405020304" pitchFamily="18" charset="0"/>
                <a:cs typeface="Times New Roman" panose="02020603050405020304" pitchFamily="18" charset="0"/>
              </a:rPr>
              <a:t> replaces </a:t>
            </a:r>
            <a:r>
              <a:rPr lang="en-US" sz="4000" dirty="0">
                <a:solidFill>
                  <a:srgbClr val="C00000"/>
                </a:solidFill>
                <a:latin typeface="Times New Roman" panose="02020603050405020304" pitchFamily="18" charset="0"/>
                <a:cs typeface="Times New Roman" panose="02020603050405020304" pitchFamily="18" charset="0"/>
              </a:rPr>
              <a:t>riches</a:t>
            </a:r>
            <a:r>
              <a:rPr lang="en-US" sz="4000" dirty="0">
                <a:latin typeface="Times New Roman" panose="02020603050405020304" pitchFamily="18" charset="0"/>
                <a:cs typeface="Times New Roman" panose="02020603050405020304" pitchFamily="18" charset="0"/>
              </a:rPr>
              <a:t> from </a:t>
            </a:r>
            <a:r>
              <a:rPr lang="en-US" sz="4000" b="1" dirty="0">
                <a:solidFill>
                  <a:srgbClr val="C00000"/>
                </a:solidFill>
                <a:latin typeface="Times New Roman" panose="02020603050405020304" pitchFamily="18" charset="0"/>
                <a:cs typeface="Times New Roman" panose="02020603050405020304" pitchFamily="18" charset="0"/>
              </a:rPr>
              <a:t>Revelation 5:12</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548169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946494-2E78-1A16-77E0-19F62DA8D28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CC89A1-5FE8-AD26-8C7F-411A265D742F}"/>
              </a:ext>
            </a:extLst>
          </p:cNvPr>
          <p:cNvSpPr>
            <a:spLocks noGrp="1"/>
          </p:cNvSpPr>
          <p:nvPr>
            <p:ph idx="1"/>
          </p:nvPr>
        </p:nvSpPr>
        <p:spPr>
          <a:xfrm>
            <a:off x="178677" y="123568"/>
            <a:ext cx="11865042" cy="6635578"/>
          </a:xfrm>
        </p:spPr>
        <p:txBody>
          <a:bodyPr anchor="ctr">
            <a:normAutofit fontScale="92500"/>
          </a:bodyPr>
          <a:lstStyle/>
          <a:p>
            <a:pPr marL="0" indent="0">
              <a:buNone/>
            </a:pPr>
            <a:r>
              <a:rPr lang="en-US" sz="4000" dirty="0">
                <a:latin typeface="Times New Roman" panose="02020603050405020304" pitchFamily="18" charset="0"/>
                <a:cs typeface="Times New Roman" panose="02020603050405020304" pitchFamily="18" charset="0"/>
              </a:rPr>
              <a:t>The order in which the praises are given play no significant role: all are of equal importance regardless of the order.</a:t>
            </a:r>
          </a:p>
          <a:p>
            <a:pPr marL="0" indent="0">
              <a:buNone/>
            </a:pPr>
            <a:r>
              <a:rPr lang="en-US" sz="4000" dirty="0">
                <a:latin typeface="Times New Roman" panose="02020603050405020304" pitchFamily="18" charset="0"/>
                <a:cs typeface="Times New Roman" panose="02020603050405020304" pitchFamily="18" charset="0"/>
              </a:rPr>
              <a:t>The first and second differences, to me, are closely related and should be considered almost as one.</a:t>
            </a:r>
          </a:p>
          <a:p>
            <a:pPr marL="0" indent="0">
              <a:buNone/>
            </a:pPr>
            <a:r>
              <a:rPr lang="en-US" sz="4000" dirty="0">
                <a:latin typeface="Times New Roman" panose="02020603050405020304" pitchFamily="18" charset="0"/>
                <a:cs typeface="Times New Roman" panose="02020603050405020304" pitchFamily="18" charset="0"/>
              </a:rPr>
              <a:t>First we need to consider that the difference concerning to whom the praise is directed can be ascribed to the difference in the events occurring in </a:t>
            </a:r>
            <a:r>
              <a:rPr lang="en-US" sz="4000" b="1" dirty="0">
                <a:solidFill>
                  <a:srgbClr val="C00000"/>
                </a:solidFill>
                <a:latin typeface="Times New Roman" panose="02020603050405020304" pitchFamily="18" charset="0"/>
                <a:cs typeface="Times New Roman" panose="02020603050405020304" pitchFamily="18" charset="0"/>
              </a:rPr>
              <a:t>Revelation 5</a:t>
            </a:r>
            <a:r>
              <a:rPr lang="en-US" sz="4000" dirty="0">
                <a:latin typeface="Times New Roman" panose="02020603050405020304" pitchFamily="18" charset="0"/>
                <a:cs typeface="Times New Roman" panose="02020603050405020304" pitchFamily="18" charset="0"/>
              </a:rPr>
              <a:t>, where the Lamb is coming forth as the one worthy to open the scroll and break the seals, and in </a:t>
            </a:r>
            <a:r>
              <a:rPr lang="en-US" sz="4000" b="1" dirty="0">
                <a:solidFill>
                  <a:srgbClr val="C00000"/>
                </a:solidFill>
                <a:latin typeface="Times New Roman" panose="02020603050405020304" pitchFamily="18" charset="0"/>
                <a:cs typeface="Times New Roman" panose="02020603050405020304" pitchFamily="18" charset="0"/>
              </a:rPr>
              <a:t>Revelation 7</a:t>
            </a:r>
            <a:r>
              <a:rPr lang="en-US" sz="4000" dirty="0">
                <a:latin typeface="Times New Roman" panose="02020603050405020304" pitchFamily="18" charset="0"/>
                <a:cs typeface="Times New Roman" panose="02020603050405020304" pitchFamily="18" charset="0"/>
              </a:rPr>
              <a:t> where the emphasis is on those who were and are being saved and, specifically, from where that salvation came, God </a:t>
            </a:r>
            <a:r>
              <a:rPr lang="en-US" sz="4000" u="sng" dirty="0">
                <a:latin typeface="Times New Roman" panose="02020603050405020304" pitchFamily="18" charset="0"/>
                <a:cs typeface="Times New Roman" panose="02020603050405020304" pitchFamily="18" charset="0"/>
              </a:rPr>
              <a:t>AND</a:t>
            </a:r>
            <a:r>
              <a:rPr lang="en-US" sz="4000" dirty="0">
                <a:latin typeface="Times New Roman" panose="02020603050405020304" pitchFamily="18" charset="0"/>
                <a:cs typeface="Times New Roman" panose="02020603050405020304" pitchFamily="18" charset="0"/>
              </a:rPr>
              <a:t> the Lamb.</a:t>
            </a:r>
          </a:p>
        </p:txBody>
      </p:sp>
    </p:spTree>
    <p:extLst>
      <p:ext uri="{BB962C8B-B14F-4D97-AF65-F5344CB8AC3E}">
        <p14:creationId xmlns:p14="http://schemas.microsoft.com/office/powerpoint/2010/main" val="1046262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39CAE5-356D-3407-C51D-90EDC37FAB2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C421F6-B6E2-C739-C30C-8D5F2B1DFD0E}"/>
              </a:ext>
            </a:extLst>
          </p:cNvPr>
          <p:cNvSpPr>
            <a:spLocks noGrp="1"/>
          </p:cNvSpPr>
          <p:nvPr>
            <p:ph idx="1"/>
          </p:nvPr>
        </p:nvSpPr>
        <p:spPr>
          <a:xfrm>
            <a:off x="178677" y="123568"/>
            <a:ext cx="11865042" cy="6635578"/>
          </a:xfrm>
        </p:spPr>
        <p:txBody>
          <a:bodyPr anchor="ctr">
            <a:normAutofit fontScale="92500" lnSpcReduction="10000"/>
          </a:bodyPr>
          <a:lstStyle/>
          <a:p>
            <a:pPr marL="0" indent="0">
              <a:buNone/>
            </a:pPr>
            <a:r>
              <a:rPr lang="en-US" sz="4000" dirty="0">
                <a:solidFill>
                  <a:srgbClr val="C00000"/>
                </a:solidFill>
                <a:latin typeface="Times New Roman" panose="02020603050405020304" pitchFamily="18" charset="0"/>
                <a:cs typeface="Times New Roman" panose="02020603050405020304" pitchFamily="18" charset="0"/>
              </a:rPr>
              <a:t>After these things I looked, and behold, a great multitude, which no one could count, from every nation and all tribes and peoples and tongues, standing before the throne and before the Lamb, clothed in white robes, and palm branches were in their hands; and they cry out with a loud voice, saying, “Salvation to our God who sits on the throne, and to the Lamb.”  And all the angels were standing around the throne and around the elders and the four living creatures; and they fell on their faces before the throne and worshiped God, saying, “Amen, blessing and glory and wisdom and thanksgiving and honor and power and might, be to our God forever and ever. Amen.” And one of the elders answered, saying to me, “These who are clothed in the white robes, who are they, and from where have they come?”</a:t>
            </a:r>
          </a:p>
        </p:txBody>
      </p:sp>
    </p:spTree>
    <p:extLst>
      <p:ext uri="{BB962C8B-B14F-4D97-AF65-F5344CB8AC3E}">
        <p14:creationId xmlns:p14="http://schemas.microsoft.com/office/powerpoint/2010/main" val="23859187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639CB9-22E1-EE42-5002-DD1A6228EE2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217E13-FB5C-3089-8DAB-F8B129A37B4A}"/>
              </a:ext>
            </a:extLst>
          </p:cNvPr>
          <p:cNvSpPr>
            <a:spLocks noGrp="1"/>
          </p:cNvSpPr>
          <p:nvPr>
            <p:ph idx="1"/>
          </p:nvPr>
        </p:nvSpPr>
        <p:spPr>
          <a:xfrm>
            <a:off x="178677" y="123568"/>
            <a:ext cx="11865042" cy="6635578"/>
          </a:xfrm>
        </p:spPr>
        <p:txBody>
          <a:bodyPr anchor="ctr">
            <a:normAutofit fontScale="85000" lnSpcReduction="10000"/>
          </a:bodyPr>
          <a:lstStyle/>
          <a:p>
            <a:pPr marL="0" indent="0">
              <a:buNone/>
            </a:pPr>
            <a:r>
              <a:rPr lang="en-US" sz="4000" dirty="0">
                <a:latin typeface="Times New Roman" panose="02020603050405020304" pitchFamily="18" charset="0"/>
                <a:cs typeface="Times New Roman" panose="02020603050405020304" pitchFamily="18" charset="0"/>
              </a:rPr>
              <a:t>Second, we need to remember that this praise is given in the context of </a:t>
            </a:r>
            <a:r>
              <a:rPr lang="en-US" sz="4000" b="1" dirty="0">
                <a:solidFill>
                  <a:srgbClr val="C00000"/>
                </a:solidFill>
                <a:latin typeface="Times New Roman" panose="02020603050405020304" pitchFamily="18" charset="0"/>
                <a:cs typeface="Times New Roman" panose="02020603050405020304" pitchFamily="18" charset="0"/>
              </a:rPr>
              <a:t>Revelation 7:10</a:t>
            </a:r>
            <a:r>
              <a:rPr lang="en-US" sz="4000" dirty="0">
                <a:latin typeface="Times New Roman" panose="02020603050405020304" pitchFamily="18" charset="0"/>
                <a:cs typeface="Times New Roman" panose="02020603050405020304" pitchFamily="18" charset="0"/>
              </a:rPr>
              <a:t> specifically concerning the source of our salvation: “</a:t>
            </a:r>
            <a:r>
              <a:rPr lang="en-US" sz="4000" dirty="0">
                <a:solidFill>
                  <a:srgbClr val="C00000"/>
                </a:solidFill>
                <a:latin typeface="Times New Roman" panose="02020603050405020304" pitchFamily="18" charset="0"/>
                <a:cs typeface="Times New Roman" panose="02020603050405020304" pitchFamily="18" charset="0"/>
              </a:rPr>
              <a:t>Salvation to our God who sits upon the throne, and to the Lamb!</a:t>
            </a:r>
            <a:r>
              <a:rPr lang="en-US" sz="4000" dirty="0">
                <a:latin typeface="Times New Roman" panose="02020603050405020304" pitchFamily="18" charset="0"/>
                <a:cs typeface="Times New Roman" panose="02020603050405020304" pitchFamily="18" charset="0"/>
              </a:rPr>
              <a:t>” (LONT)</a:t>
            </a:r>
          </a:p>
          <a:p>
            <a:pPr marL="0" indent="0">
              <a:buNone/>
            </a:pPr>
            <a:r>
              <a:rPr lang="en-US" sz="4000" dirty="0">
                <a:latin typeface="Times New Roman" panose="02020603050405020304" pitchFamily="18" charset="0"/>
                <a:cs typeface="Times New Roman" panose="02020603050405020304" pitchFamily="18" charset="0"/>
              </a:rPr>
              <a:t>Certainly, Jesus IS our salvation: there is no other way for man to be redeemed other than through Jesus Christ, “</a:t>
            </a:r>
            <a:r>
              <a:rPr lang="en-US" sz="4000" dirty="0">
                <a:solidFill>
                  <a:srgbClr val="C00000"/>
                </a:solidFill>
                <a:latin typeface="Times New Roman" panose="02020603050405020304" pitchFamily="18" charset="0"/>
                <a:cs typeface="Times New Roman" panose="02020603050405020304" pitchFamily="18" charset="0"/>
              </a:rPr>
              <a:t>And there is salvation in no one else; for there is no other name under heaven that has been given among men, by which we must be saved</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Acts 4:12</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Yet, the ultimate source of our salvation is God, “</a:t>
            </a:r>
            <a:r>
              <a:rPr lang="en-US" sz="4000" dirty="0">
                <a:solidFill>
                  <a:srgbClr val="C00000"/>
                </a:solidFill>
                <a:latin typeface="Times New Roman" panose="02020603050405020304" pitchFamily="18" charset="0"/>
                <a:cs typeface="Times New Roman" panose="02020603050405020304" pitchFamily="18" charset="0"/>
              </a:rPr>
              <a:t>For God so loved the world, that He gave His only begotten Son, that whoever believes in Him should not perish, but have eternal life</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John 3:16</a:t>
            </a:r>
            <a:r>
              <a:rPr lang="en-US" sz="4000" dirty="0">
                <a:latin typeface="Times New Roman" panose="02020603050405020304" pitchFamily="18" charset="0"/>
                <a:cs typeface="Times New Roman" panose="02020603050405020304" pitchFamily="18" charset="0"/>
              </a:rPr>
              <a:t> coupled with </a:t>
            </a:r>
            <a:r>
              <a:rPr lang="en-US" sz="4000" b="1" dirty="0">
                <a:solidFill>
                  <a:srgbClr val="C00000"/>
                </a:solidFill>
                <a:latin typeface="Times New Roman" panose="02020603050405020304" pitchFamily="18" charset="0"/>
                <a:cs typeface="Times New Roman" panose="02020603050405020304" pitchFamily="18" charset="0"/>
              </a:rPr>
              <a:t>Ephesians 1:3 to 14</a:t>
            </a:r>
            <a:r>
              <a:rPr lang="en-US" sz="4000" dirty="0">
                <a:latin typeface="Times New Roman" panose="02020603050405020304" pitchFamily="18" charset="0"/>
                <a:cs typeface="Times New Roman" panose="02020603050405020304" pitchFamily="18" charset="0"/>
              </a:rPr>
              <a:t> where Paul by inspiration explains that this entire sequence of events – the salvation of man – was planned and executed by God.</a:t>
            </a:r>
          </a:p>
        </p:txBody>
      </p:sp>
    </p:spTree>
    <p:extLst>
      <p:ext uri="{BB962C8B-B14F-4D97-AF65-F5344CB8AC3E}">
        <p14:creationId xmlns:p14="http://schemas.microsoft.com/office/powerpoint/2010/main" val="28160904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3A0D98-C9E4-4029-269F-7855C00AC2F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6D77E6-BD84-9C07-89D1-F0E65DEC46AC}"/>
              </a:ext>
            </a:extLst>
          </p:cNvPr>
          <p:cNvSpPr>
            <a:spLocks noGrp="1"/>
          </p:cNvSpPr>
          <p:nvPr>
            <p:ph idx="1"/>
          </p:nvPr>
        </p:nvSpPr>
        <p:spPr>
          <a:xfrm>
            <a:off x="178677" y="123568"/>
            <a:ext cx="11865042" cy="6635578"/>
          </a:xfrm>
        </p:spPr>
        <p:txBody>
          <a:bodyPr anchor="ctr">
            <a:normAutofit fontScale="85000" lnSpcReduction="10000"/>
          </a:bodyPr>
          <a:lstStyle/>
          <a:p>
            <a:pPr marL="0" indent="0">
              <a:buNone/>
            </a:pPr>
            <a:r>
              <a:rPr lang="en-US" sz="4000" dirty="0">
                <a:latin typeface="Times New Roman" panose="02020603050405020304" pitchFamily="18" charset="0"/>
                <a:cs typeface="Times New Roman" panose="02020603050405020304" pitchFamily="18" charset="0"/>
              </a:rPr>
              <a:t>If we consider </a:t>
            </a:r>
            <a:r>
              <a:rPr lang="en-US" sz="4000" b="1" dirty="0">
                <a:solidFill>
                  <a:srgbClr val="C00000"/>
                </a:solidFill>
                <a:latin typeface="Times New Roman" panose="02020603050405020304" pitchFamily="18" charset="0"/>
                <a:cs typeface="Times New Roman" panose="02020603050405020304" pitchFamily="18" charset="0"/>
              </a:rPr>
              <a:t>Philippians 2:5 to 8</a:t>
            </a:r>
            <a:r>
              <a:rPr lang="en-US" sz="4000" dirty="0">
                <a:latin typeface="Times New Roman" panose="02020603050405020304" pitchFamily="18" charset="0"/>
                <a:cs typeface="Times New Roman" panose="02020603050405020304" pitchFamily="18" charset="0"/>
              </a:rPr>
              <a:t> in conjunction with </a:t>
            </a:r>
            <a:r>
              <a:rPr lang="en-US" sz="4000" b="1" dirty="0">
                <a:solidFill>
                  <a:srgbClr val="C00000"/>
                </a:solidFill>
                <a:latin typeface="Times New Roman" panose="02020603050405020304" pitchFamily="18" charset="0"/>
                <a:cs typeface="Times New Roman" panose="02020603050405020304" pitchFamily="18" charset="0"/>
              </a:rPr>
              <a:t>Luke 23:46</a:t>
            </a:r>
            <a:r>
              <a:rPr lang="en-US" sz="4000" dirty="0">
                <a:latin typeface="Times New Roman" panose="02020603050405020304" pitchFamily="18" charset="0"/>
                <a:cs typeface="Times New Roman" panose="02020603050405020304" pitchFamily="18" charset="0"/>
              </a:rPr>
              <a:t> “</a:t>
            </a:r>
            <a:r>
              <a:rPr lang="en-US" sz="4000" dirty="0">
                <a:solidFill>
                  <a:srgbClr val="C00000"/>
                </a:solidFill>
                <a:latin typeface="Times New Roman" panose="02020603050405020304" pitchFamily="18" charset="0"/>
                <a:cs typeface="Times New Roman" panose="02020603050405020304" pitchFamily="18" charset="0"/>
              </a:rPr>
              <a:t>And Jesus said with a loud voice, Father, into thy hands I commit my spirit; and having thus said, he expired</a:t>
            </a:r>
            <a:r>
              <a:rPr lang="en-US" sz="4000" dirty="0">
                <a:latin typeface="Times New Roman" panose="02020603050405020304" pitchFamily="18" charset="0"/>
                <a:cs typeface="Times New Roman" panose="02020603050405020304" pitchFamily="18" charset="0"/>
              </a:rPr>
              <a:t>” we see that despite the authority Jesus had – “</a:t>
            </a:r>
            <a:r>
              <a:rPr lang="en-US" sz="4000" dirty="0">
                <a:solidFill>
                  <a:srgbClr val="C00000"/>
                </a:solidFill>
                <a:latin typeface="Times New Roman" panose="02020603050405020304" pitchFamily="18" charset="0"/>
                <a:cs typeface="Times New Roman" panose="02020603050405020304" pitchFamily="18" charset="0"/>
              </a:rPr>
              <a:t>For this reason the Father loves Me, because I lay down My life that I may take it again.  No one has taken it away from Me, but I lay it down on My own initiative. I have authority to lay it down, and I have authority to take it up again. This commandment I received from My Father</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John 10:17 &amp; 18</a:t>
            </a:r>
            <a:r>
              <a:rPr lang="en-US" sz="4000" dirty="0">
                <a:latin typeface="Times New Roman" panose="02020603050405020304" pitchFamily="18" charset="0"/>
                <a:cs typeface="Times New Roman" panose="02020603050405020304" pitchFamily="18" charset="0"/>
              </a:rPr>
              <a:t>) – Jesus was totally dependent on the Father.</a:t>
            </a:r>
          </a:p>
          <a:p>
            <a:pPr marL="0" indent="0">
              <a:buNone/>
            </a:pPr>
            <a:r>
              <a:rPr lang="en-US" sz="4000" dirty="0">
                <a:latin typeface="Times New Roman" panose="02020603050405020304" pitchFamily="18" charset="0"/>
                <a:cs typeface="Times New Roman" panose="02020603050405020304" pitchFamily="18" charset="0"/>
              </a:rPr>
              <a:t>Thus, Jesus does have “</a:t>
            </a:r>
            <a:r>
              <a:rPr lang="en-US" sz="4000" dirty="0">
                <a:solidFill>
                  <a:srgbClr val="C00000"/>
                </a:solidFill>
                <a:latin typeface="Times New Roman" panose="02020603050405020304" pitchFamily="18" charset="0"/>
                <a:cs typeface="Times New Roman" panose="02020603050405020304" pitchFamily="18" charset="0"/>
              </a:rPr>
              <a:t>power and riches and wisdom and might and honor and glory and blessing</a:t>
            </a:r>
            <a:r>
              <a:rPr lang="en-US" sz="4000" dirty="0">
                <a:latin typeface="Times New Roman" panose="02020603050405020304" pitchFamily="18" charset="0"/>
                <a:cs typeface="Times New Roman" panose="02020603050405020304" pitchFamily="18" charset="0"/>
              </a:rPr>
              <a:t>” as we saw in </a:t>
            </a:r>
            <a:r>
              <a:rPr lang="en-US" sz="4000" b="1" dirty="0">
                <a:solidFill>
                  <a:srgbClr val="C00000"/>
                </a:solidFill>
                <a:latin typeface="Times New Roman" panose="02020603050405020304" pitchFamily="18" charset="0"/>
                <a:cs typeface="Times New Roman" panose="02020603050405020304" pitchFamily="18" charset="0"/>
              </a:rPr>
              <a:t>Revelation 5:12</a:t>
            </a:r>
            <a:r>
              <a:rPr lang="en-US" sz="4000" dirty="0">
                <a:latin typeface="Times New Roman" panose="02020603050405020304" pitchFamily="18" charset="0"/>
                <a:cs typeface="Times New Roman" panose="02020603050405020304" pitchFamily="18" charset="0"/>
              </a:rPr>
              <a:t> because He IS God.</a:t>
            </a:r>
          </a:p>
          <a:p>
            <a:pPr marL="0" indent="0">
              <a:buNone/>
            </a:pPr>
            <a:r>
              <a:rPr lang="en-US" sz="4000" dirty="0">
                <a:latin typeface="Times New Roman" panose="02020603050405020304" pitchFamily="18" charset="0"/>
                <a:cs typeface="Times New Roman" panose="02020603050405020304" pitchFamily="18" charset="0"/>
              </a:rPr>
              <a:t>However, “</a:t>
            </a:r>
            <a:r>
              <a:rPr lang="en-US" sz="4000" u="sng" dirty="0">
                <a:solidFill>
                  <a:srgbClr val="C00000"/>
                </a:solidFill>
                <a:latin typeface="Times New Roman" panose="02020603050405020304" pitchFamily="18" charset="0"/>
                <a:cs typeface="Times New Roman" panose="02020603050405020304" pitchFamily="18" charset="0"/>
              </a:rPr>
              <a:t>the</a:t>
            </a:r>
            <a:r>
              <a:rPr lang="en-US" sz="4000" dirty="0">
                <a:solidFill>
                  <a:srgbClr val="C00000"/>
                </a:solidFill>
                <a:latin typeface="Times New Roman" panose="02020603050405020304" pitchFamily="18" charset="0"/>
                <a:cs typeface="Times New Roman" panose="02020603050405020304" pitchFamily="18" charset="0"/>
              </a:rPr>
              <a:t> blessing, and </a:t>
            </a:r>
            <a:r>
              <a:rPr lang="en-US" sz="4000" u="sng" dirty="0">
                <a:solidFill>
                  <a:srgbClr val="C00000"/>
                </a:solidFill>
                <a:latin typeface="Times New Roman" panose="02020603050405020304" pitchFamily="18" charset="0"/>
                <a:cs typeface="Times New Roman" panose="02020603050405020304" pitchFamily="18" charset="0"/>
              </a:rPr>
              <a:t>the</a:t>
            </a:r>
            <a:r>
              <a:rPr lang="en-US" sz="4000" dirty="0">
                <a:solidFill>
                  <a:srgbClr val="C00000"/>
                </a:solidFill>
                <a:latin typeface="Times New Roman" panose="02020603050405020304" pitchFamily="18" charset="0"/>
                <a:cs typeface="Times New Roman" panose="02020603050405020304" pitchFamily="18" charset="0"/>
              </a:rPr>
              <a:t> glory, and </a:t>
            </a:r>
            <a:r>
              <a:rPr lang="en-US" sz="4000" u="sng" dirty="0">
                <a:solidFill>
                  <a:srgbClr val="C00000"/>
                </a:solidFill>
                <a:latin typeface="Times New Roman" panose="02020603050405020304" pitchFamily="18" charset="0"/>
                <a:cs typeface="Times New Roman" panose="02020603050405020304" pitchFamily="18" charset="0"/>
              </a:rPr>
              <a:t>the</a:t>
            </a:r>
            <a:r>
              <a:rPr lang="en-US" sz="4000" dirty="0">
                <a:solidFill>
                  <a:srgbClr val="C00000"/>
                </a:solidFill>
                <a:latin typeface="Times New Roman" panose="02020603050405020304" pitchFamily="18" charset="0"/>
                <a:cs typeface="Times New Roman" panose="02020603050405020304" pitchFamily="18" charset="0"/>
              </a:rPr>
              <a:t> wisdom, and </a:t>
            </a:r>
            <a:r>
              <a:rPr lang="en-US" sz="4000" u="sng" dirty="0">
                <a:solidFill>
                  <a:srgbClr val="C00000"/>
                </a:solidFill>
                <a:latin typeface="Times New Roman" panose="02020603050405020304" pitchFamily="18" charset="0"/>
                <a:cs typeface="Times New Roman" panose="02020603050405020304" pitchFamily="18" charset="0"/>
              </a:rPr>
              <a:t>the</a:t>
            </a:r>
            <a:r>
              <a:rPr lang="en-US" sz="4000" dirty="0">
                <a:solidFill>
                  <a:srgbClr val="C00000"/>
                </a:solidFill>
                <a:latin typeface="Times New Roman" panose="02020603050405020304" pitchFamily="18" charset="0"/>
                <a:cs typeface="Times New Roman" panose="02020603050405020304" pitchFamily="18" charset="0"/>
              </a:rPr>
              <a:t> thanksgiving, and </a:t>
            </a:r>
            <a:r>
              <a:rPr lang="en-US" sz="4000" u="sng" dirty="0">
                <a:solidFill>
                  <a:srgbClr val="C00000"/>
                </a:solidFill>
                <a:latin typeface="Times New Roman" panose="02020603050405020304" pitchFamily="18" charset="0"/>
                <a:cs typeface="Times New Roman" panose="02020603050405020304" pitchFamily="18" charset="0"/>
              </a:rPr>
              <a:t>the</a:t>
            </a:r>
            <a:r>
              <a:rPr lang="en-US" sz="4000" dirty="0">
                <a:solidFill>
                  <a:srgbClr val="C00000"/>
                </a:solidFill>
                <a:latin typeface="Times New Roman" panose="02020603050405020304" pitchFamily="18" charset="0"/>
                <a:cs typeface="Times New Roman" panose="02020603050405020304" pitchFamily="18" charset="0"/>
              </a:rPr>
              <a:t> honor, and </a:t>
            </a:r>
            <a:r>
              <a:rPr lang="en-US" sz="4000" u="sng" dirty="0">
                <a:solidFill>
                  <a:srgbClr val="C00000"/>
                </a:solidFill>
                <a:latin typeface="Times New Roman" panose="02020603050405020304" pitchFamily="18" charset="0"/>
                <a:cs typeface="Times New Roman" panose="02020603050405020304" pitchFamily="18" charset="0"/>
              </a:rPr>
              <a:t>the</a:t>
            </a:r>
            <a:r>
              <a:rPr lang="en-US" sz="4000" dirty="0">
                <a:solidFill>
                  <a:srgbClr val="C00000"/>
                </a:solidFill>
                <a:latin typeface="Times New Roman" panose="02020603050405020304" pitchFamily="18" charset="0"/>
                <a:cs typeface="Times New Roman" panose="02020603050405020304" pitchFamily="18" charset="0"/>
              </a:rPr>
              <a:t> power, and </a:t>
            </a:r>
            <a:r>
              <a:rPr lang="en-US" sz="4000" u="sng" dirty="0">
                <a:solidFill>
                  <a:srgbClr val="C00000"/>
                </a:solidFill>
                <a:latin typeface="Times New Roman" panose="02020603050405020304" pitchFamily="18" charset="0"/>
                <a:cs typeface="Times New Roman" panose="02020603050405020304" pitchFamily="18" charset="0"/>
              </a:rPr>
              <a:t>the</a:t>
            </a:r>
            <a:r>
              <a:rPr lang="en-US" sz="4000" dirty="0">
                <a:solidFill>
                  <a:srgbClr val="C00000"/>
                </a:solidFill>
                <a:latin typeface="Times New Roman" panose="02020603050405020304" pitchFamily="18" charset="0"/>
                <a:cs typeface="Times New Roman" panose="02020603050405020304" pitchFamily="18" charset="0"/>
              </a:rPr>
              <a:t> strength</a:t>
            </a:r>
            <a:r>
              <a:rPr lang="en-US" sz="4000" dirty="0">
                <a:latin typeface="Times New Roman" panose="02020603050405020304" pitchFamily="18" charset="0"/>
                <a:cs typeface="Times New Roman" panose="02020603050405020304" pitchFamily="18" charset="0"/>
              </a:rPr>
              <a:t>” is solely God’s, </a:t>
            </a:r>
            <a:r>
              <a:rPr lang="en-US" sz="4000" b="1" dirty="0">
                <a:solidFill>
                  <a:srgbClr val="C00000"/>
                </a:solidFill>
                <a:latin typeface="Times New Roman" panose="02020603050405020304" pitchFamily="18" charset="0"/>
                <a:cs typeface="Times New Roman" panose="02020603050405020304" pitchFamily="18" charset="0"/>
              </a:rPr>
              <a:t>Revelation 7:12</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8979252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513387-48D0-9909-6CB0-FBCA853377B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95D0AE-7035-A676-7748-AEDA60A97D75}"/>
              </a:ext>
            </a:extLst>
          </p:cNvPr>
          <p:cNvSpPr>
            <a:spLocks noGrp="1"/>
          </p:cNvSpPr>
          <p:nvPr>
            <p:ph idx="1"/>
          </p:nvPr>
        </p:nvSpPr>
        <p:spPr>
          <a:xfrm>
            <a:off x="178677" y="123568"/>
            <a:ext cx="11865042" cy="6635578"/>
          </a:xfrm>
        </p:spPr>
        <p:txBody>
          <a:bodyPr anchor="ctr">
            <a:normAutofit fontScale="92500"/>
          </a:bodyPr>
          <a:lstStyle/>
          <a:p>
            <a:pPr marL="0" indent="0">
              <a:buNone/>
            </a:pPr>
            <a:r>
              <a:rPr lang="en-US" sz="4000" dirty="0">
                <a:latin typeface="Times New Roman" panose="02020603050405020304" pitchFamily="18" charset="0"/>
                <a:cs typeface="Times New Roman" panose="02020603050405020304" pitchFamily="18" charset="0"/>
              </a:rPr>
              <a:t>Finally, </a:t>
            </a:r>
            <a:r>
              <a:rPr lang="en-US" sz="4000" dirty="0">
                <a:solidFill>
                  <a:srgbClr val="C00000"/>
                </a:solidFill>
                <a:latin typeface="Times New Roman" panose="02020603050405020304" pitchFamily="18" charset="0"/>
                <a:cs typeface="Times New Roman" panose="02020603050405020304" pitchFamily="18" charset="0"/>
              </a:rPr>
              <a:t>thanksgiving</a:t>
            </a:r>
            <a:r>
              <a:rPr lang="en-US" sz="4000" dirty="0">
                <a:latin typeface="Times New Roman" panose="02020603050405020304" pitchFamily="18" charset="0"/>
                <a:cs typeface="Times New Roman" panose="02020603050405020304" pitchFamily="18" charset="0"/>
              </a:rPr>
              <a:t> replaces </a:t>
            </a:r>
            <a:r>
              <a:rPr lang="en-US" sz="4000" dirty="0">
                <a:solidFill>
                  <a:srgbClr val="C00000"/>
                </a:solidFill>
                <a:latin typeface="Times New Roman" panose="02020603050405020304" pitchFamily="18" charset="0"/>
                <a:cs typeface="Times New Roman" panose="02020603050405020304" pitchFamily="18" charset="0"/>
              </a:rPr>
              <a:t>riches</a:t>
            </a:r>
            <a:r>
              <a:rPr lang="en-US" sz="4000" dirty="0">
                <a:latin typeface="Times New Roman" panose="02020603050405020304" pitchFamily="18" charset="0"/>
                <a:cs typeface="Times New Roman" panose="02020603050405020304" pitchFamily="18" charset="0"/>
              </a:rPr>
              <a:t> in </a:t>
            </a:r>
            <a:r>
              <a:rPr lang="en-US" sz="4000" b="1" dirty="0">
                <a:solidFill>
                  <a:srgbClr val="C00000"/>
                </a:solidFill>
                <a:latin typeface="Times New Roman" panose="02020603050405020304" pitchFamily="18" charset="0"/>
                <a:cs typeface="Times New Roman" panose="02020603050405020304" pitchFamily="18" charset="0"/>
              </a:rPr>
              <a:t>Revelation 7:12</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Once again when we consider the context of </a:t>
            </a:r>
            <a:r>
              <a:rPr lang="en-US" sz="4000" b="1" dirty="0">
                <a:solidFill>
                  <a:srgbClr val="C00000"/>
                </a:solidFill>
                <a:latin typeface="Times New Roman" panose="02020603050405020304" pitchFamily="18" charset="0"/>
                <a:cs typeface="Times New Roman" panose="02020603050405020304" pitchFamily="18" charset="0"/>
              </a:rPr>
              <a:t>Revelation 5</a:t>
            </a:r>
            <a:r>
              <a:rPr lang="en-US" sz="4000" dirty="0">
                <a:latin typeface="Times New Roman" panose="02020603050405020304" pitchFamily="18" charset="0"/>
                <a:cs typeface="Times New Roman" panose="02020603050405020304" pitchFamily="18" charset="0"/>
              </a:rPr>
              <a:t> and </a:t>
            </a:r>
            <a:r>
              <a:rPr lang="en-US" sz="4000" b="1" dirty="0">
                <a:solidFill>
                  <a:srgbClr val="C00000"/>
                </a:solidFill>
                <a:latin typeface="Times New Roman" panose="02020603050405020304" pitchFamily="18" charset="0"/>
                <a:cs typeface="Times New Roman" panose="02020603050405020304" pitchFamily="18" charset="0"/>
              </a:rPr>
              <a:t>Revelation 7</a:t>
            </a:r>
            <a:r>
              <a:rPr lang="en-US" sz="4000" dirty="0">
                <a:latin typeface="Times New Roman" panose="02020603050405020304" pitchFamily="18" charset="0"/>
                <a:cs typeface="Times New Roman" panose="02020603050405020304" pitchFamily="18" charset="0"/>
              </a:rPr>
              <a:t>, we see these two sets of praises being given at two different times: one addressing the introduction of the Lamb and the latter doxology being uttered by </a:t>
            </a:r>
            <a:r>
              <a:rPr lang="en-US" sz="4000" dirty="0">
                <a:solidFill>
                  <a:srgbClr val="C00000"/>
                </a:solidFill>
                <a:latin typeface="Times New Roman" panose="02020603050405020304" pitchFamily="18" charset="0"/>
                <a:cs typeface="Times New Roman" panose="02020603050405020304" pitchFamily="18" charset="0"/>
              </a:rPr>
              <a:t>the angels were standing around the throne and around the elders and the four living creatures</a:t>
            </a:r>
            <a:r>
              <a:rPr lang="en-US" sz="4000" dirty="0">
                <a:latin typeface="Times New Roman" panose="02020603050405020304" pitchFamily="18" charset="0"/>
                <a:cs typeface="Times New Roman" panose="02020603050405020304" pitchFamily="18" charset="0"/>
              </a:rPr>
              <a:t> AFTER the great multitude has been redeemed by the Lamb and has received the salvation from “</a:t>
            </a:r>
            <a:r>
              <a:rPr lang="en-US" sz="4000" dirty="0">
                <a:solidFill>
                  <a:srgbClr val="C00000"/>
                </a:solidFill>
                <a:latin typeface="Times New Roman" panose="02020603050405020304" pitchFamily="18" charset="0"/>
                <a:cs typeface="Times New Roman" panose="02020603050405020304" pitchFamily="18" charset="0"/>
              </a:rPr>
              <a:t>our God who sits on the throne, and to the Lamb.</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Therefore, what was once considered </a:t>
            </a:r>
            <a:r>
              <a:rPr lang="en-US" sz="4000" dirty="0">
                <a:solidFill>
                  <a:srgbClr val="C00000"/>
                </a:solidFill>
                <a:latin typeface="Times New Roman" panose="02020603050405020304" pitchFamily="18" charset="0"/>
                <a:cs typeface="Times New Roman" panose="02020603050405020304" pitchFamily="18" charset="0"/>
              </a:rPr>
              <a:t>riches</a:t>
            </a:r>
            <a:r>
              <a:rPr lang="en-US" sz="4000" dirty="0">
                <a:latin typeface="Times New Roman" panose="02020603050405020304" pitchFamily="18" charset="0"/>
                <a:cs typeface="Times New Roman" panose="02020603050405020304" pitchFamily="18" charset="0"/>
              </a:rPr>
              <a:t> in </a:t>
            </a:r>
            <a:r>
              <a:rPr lang="en-US" sz="4000" b="1" dirty="0">
                <a:solidFill>
                  <a:srgbClr val="C00000"/>
                </a:solidFill>
                <a:latin typeface="Times New Roman" panose="02020603050405020304" pitchFamily="18" charset="0"/>
                <a:cs typeface="Times New Roman" panose="02020603050405020304" pitchFamily="18" charset="0"/>
              </a:rPr>
              <a:t>Revelation 5</a:t>
            </a:r>
            <a:r>
              <a:rPr lang="en-US" sz="4000" dirty="0">
                <a:latin typeface="Times New Roman" panose="02020603050405020304" pitchFamily="18" charset="0"/>
                <a:cs typeface="Times New Roman" panose="02020603050405020304" pitchFamily="18" charset="0"/>
              </a:rPr>
              <a:t>, is now replaced by </a:t>
            </a:r>
            <a:r>
              <a:rPr lang="en-US" sz="4000" dirty="0">
                <a:solidFill>
                  <a:srgbClr val="C00000"/>
                </a:solidFill>
                <a:latin typeface="Times New Roman" panose="02020603050405020304" pitchFamily="18" charset="0"/>
                <a:cs typeface="Times New Roman" panose="02020603050405020304" pitchFamily="18" charset="0"/>
              </a:rPr>
              <a:t>thanksgiving</a:t>
            </a:r>
            <a:r>
              <a:rPr lang="en-US" sz="4000" dirty="0">
                <a:latin typeface="Times New Roman" panose="02020603050405020304" pitchFamily="18" charset="0"/>
                <a:cs typeface="Times New Roman" panose="02020603050405020304" pitchFamily="18" charset="0"/>
              </a:rPr>
              <a:t> BECAUSE of the riches received in </a:t>
            </a:r>
            <a:r>
              <a:rPr lang="en-US" sz="4000" b="1" dirty="0">
                <a:solidFill>
                  <a:srgbClr val="C00000"/>
                </a:solidFill>
                <a:latin typeface="Times New Roman" panose="02020603050405020304" pitchFamily="18" charset="0"/>
                <a:cs typeface="Times New Roman" panose="02020603050405020304" pitchFamily="18" charset="0"/>
              </a:rPr>
              <a:t>Revelation 7</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60453102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A6E631-44C2-4D8F-33D3-16DE72F62DA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8F0ADE-46AA-F82B-B5F2-06E9BB901274}"/>
              </a:ext>
            </a:extLst>
          </p:cNvPr>
          <p:cNvSpPr>
            <a:spLocks noGrp="1"/>
          </p:cNvSpPr>
          <p:nvPr>
            <p:ph idx="1"/>
          </p:nvPr>
        </p:nvSpPr>
        <p:spPr>
          <a:xfrm>
            <a:off x="178677" y="123568"/>
            <a:ext cx="11865042" cy="6635578"/>
          </a:xfrm>
        </p:spPr>
        <p:txBody>
          <a:bodyPr anchor="ctr">
            <a:normAutofit fontScale="92500"/>
          </a:bodyPr>
          <a:lstStyle/>
          <a:p>
            <a:pPr marL="0" indent="0">
              <a:buNone/>
            </a:pPr>
            <a:r>
              <a:rPr lang="en-US" sz="4000" dirty="0">
                <a:latin typeface="Times New Roman" panose="02020603050405020304" pitchFamily="18" charset="0"/>
                <a:cs typeface="Times New Roman" panose="02020603050405020304" pitchFamily="18" charset="0"/>
              </a:rPr>
              <a:t>As this latest doxology is being sung, one of the elders answered by asking, “</a:t>
            </a:r>
            <a:r>
              <a:rPr lang="en-US" sz="4000" dirty="0">
                <a:solidFill>
                  <a:srgbClr val="C00000"/>
                </a:solidFill>
                <a:latin typeface="Times New Roman" panose="02020603050405020304" pitchFamily="18" charset="0"/>
                <a:cs typeface="Times New Roman" panose="02020603050405020304" pitchFamily="18" charset="0"/>
              </a:rPr>
              <a:t>These who are clothed in the white robes, who are they, and from where have they come?</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Those who are clothed in white have been identified in </a:t>
            </a:r>
            <a:r>
              <a:rPr lang="en-US" sz="4000" b="1" dirty="0">
                <a:solidFill>
                  <a:srgbClr val="C00000"/>
                </a:solidFill>
                <a:latin typeface="Times New Roman" panose="02020603050405020304" pitchFamily="18" charset="0"/>
                <a:cs typeface="Times New Roman" panose="02020603050405020304" pitchFamily="18" charset="0"/>
              </a:rPr>
              <a:t>Revelation 7:9</a:t>
            </a:r>
            <a:r>
              <a:rPr lang="en-US" sz="4000" dirty="0">
                <a:latin typeface="Times New Roman" panose="02020603050405020304" pitchFamily="18" charset="0"/>
                <a:cs typeface="Times New Roman" panose="02020603050405020304" pitchFamily="18" charset="0"/>
              </a:rPr>
              <a:t> as, “</a:t>
            </a:r>
            <a:r>
              <a:rPr lang="en-US" sz="4000" dirty="0">
                <a:solidFill>
                  <a:srgbClr val="C00000"/>
                </a:solidFill>
                <a:latin typeface="Times New Roman" panose="02020603050405020304" pitchFamily="18" charset="0"/>
                <a:cs typeface="Times New Roman" panose="02020603050405020304" pitchFamily="18" charset="0"/>
              </a:rPr>
              <a:t>a great multitude</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They are people from “every nation and all tribes and peoples and tongues” and they are “</a:t>
            </a:r>
            <a:r>
              <a:rPr lang="en-US" sz="4000" dirty="0">
                <a:solidFill>
                  <a:srgbClr val="C00000"/>
                </a:solidFill>
                <a:latin typeface="Times New Roman" panose="02020603050405020304" pitchFamily="18" charset="0"/>
                <a:cs typeface="Times New Roman" panose="02020603050405020304" pitchFamily="18" charset="0"/>
              </a:rPr>
              <a:t>standing before the throne and before the Lamb</a:t>
            </a:r>
            <a:r>
              <a:rPr lang="en-US" sz="4000" dirty="0">
                <a:latin typeface="Times New Roman" panose="02020603050405020304" pitchFamily="18" charset="0"/>
                <a:cs typeface="Times New Roman" panose="02020603050405020304" pitchFamily="18" charset="0"/>
              </a:rPr>
              <a:t>” with “</a:t>
            </a:r>
            <a:r>
              <a:rPr lang="en-US" sz="4000" dirty="0">
                <a:solidFill>
                  <a:srgbClr val="C00000"/>
                </a:solidFill>
                <a:latin typeface="Times New Roman" panose="02020603050405020304" pitchFamily="18" charset="0"/>
                <a:cs typeface="Times New Roman" panose="02020603050405020304" pitchFamily="18" charset="0"/>
              </a:rPr>
              <a:t>palm branches in their hands.</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We have already identified this “great multitude” as “</a:t>
            </a:r>
            <a:r>
              <a:rPr lang="en-US" sz="4000" dirty="0">
                <a:solidFill>
                  <a:srgbClr val="0070C0"/>
                </a:solidFill>
                <a:latin typeface="Times New Roman" panose="02020603050405020304" pitchFamily="18" charset="0"/>
                <a:cs typeface="Times New Roman" panose="02020603050405020304" pitchFamily="18" charset="0"/>
              </a:rPr>
              <a:t>all those who have overcome both under the Old Law and because of the gospel message whether they are Jew or Gentile provided they are continuously overcoming.</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530597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BCC8B-D20E-68EA-1DAB-FFF4F507B82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A8987E-F732-6A8E-68AB-264E8C28775E}"/>
              </a:ext>
            </a:extLst>
          </p:cNvPr>
          <p:cNvSpPr>
            <a:spLocks noGrp="1"/>
          </p:cNvSpPr>
          <p:nvPr>
            <p:ph idx="1"/>
          </p:nvPr>
        </p:nvSpPr>
        <p:spPr>
          <a:xfrm>
            <a:off x="178677" y="123568"/>
            <a:ext cx="11865042" cy="6635578"/>
          </a:xfrm>
        </p:spPr>
        <p:txBody>
          <a:bodyPr anchor="ctr">
            <a:normAutofit fontScale="92500" lnSpcReduction="20000"/>
          </a:bodyPr>
          <a:lstStyle/>
          <a:p>
            <a:pPr marL="0" indent="0">
              <a:buNone/>
            </a:pPr>
            <a:r>
              <a:rPr lang="en-US" sz="4000" dirty="0">
                <a:latin typeface="Times New Roman" panose="02020603050405020304" pitchFamily="18" charset="0"/>
                <a:cs typeface="Times New Roman" panose="02020603050405020304" pitchFamily="18" charset="0"/>
              </a:rPr>
              <a:t>When John responds to the elders, “</a:t>
            </a:r>
            <a:r>
              <a:rPr lang="en-US" sz="4000" dirty="0">
                <a:solidFill>
                  <a:srgbClr val="C00000"/>
                </a:solidFill>
                <a:latin typeface="Times New Roman" panose="02020603050405020304" pitchFamily="18" charset="0"/>
                <a:cs typeface="Times New Roman" panose="02020603050405020304" pitchFamily="18" charset="0"/>
              </a:rPr>
              <a:t>My lord, you know</a:t>
            </a:r>
            <a:r>
              <a:rPr lang="en-US" sz="4000" dirty="0">
                <a:latin typeface="Times New Roman" panose="02020603050405020304" pitchFamily="18" charset="0"/>
                <a:cs typeface="Times New Roman" panose="02020603050405020304" pitchFamily="18" charset="0"/>
              </a:rPr>
              <a:t>” the elder provides a further identification by saying, “</a:t>
            </a:r>
            <a:r>
              <a:rPr lang="en-US" sz="4000" dirty="0">
                <a:solidFill>
                  <a:srgbClr val="C00000"/>
                </a:solidFill>
                <a:latin typeface="Times New Roman" panose="02020603050405020304" pitchFamily="18" charset="0"/>
                <a:cs typeface="Times New Roman" panose="02020603050405020304" pitchFamily="18" charset="0"/>
              </a:rPr>
              <a:t>These are the ones who come out of the great tribulation, and they have washed their robes and made them white in the blood of the Lamb.</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Here we need to remember the first century church was composed of both Jews and Gentiles – </a:t>
            </a:r>
            <a:r>
              <a:rPr lang="en-US" sz="4000" b="1" dirty="0">
                <a:solidFill>
                  <a:srgbClr val="C00000"/>
                </a:solidFill>
                <a:latin typeface="Times New Roman" panose="02020603050405020304" pitchFamily="18" charset="0"/>
                <a:cs typeface="Times New Roman" panose="02020603050405020304" pitchFamily="18" charset="0"/>
              </a:rPr>
              <a:t>Romans 1:16</a:t>
            </a:r>
            <a:r>
              <a:rPr lang="en-US" sz="4000" dirty="0">
                <a:latin typeface="Times New Roman" panose="02020603050405020304" pitchFamily="18" charset="0"/>
                <a:cs typeface="Times New Roman" panose="02020603050405020304" pitchFamily="18" charset="0"/>
              </a:rPr>
              <a:t> – and BOTH were subject to persecution especially by the Jews and the Jewish leadership.</a:t>
            </a:r>
          </a:p>
          <a:p>
            <a:pPr marL="0" indent="0">
              <a:buNone/>
            </a:pPr>
            <a:r>
              <a:rPr lang="en-US" sz="4000" dirty="0">
                <a:latin typeface="Times New Roman" panose="02020603050405020304" pitchFamily="18" charset="0"/>
                <a:cs typeface="Times New Roman" panose="02020603050405020304" pitchFamily="18" charset="0"/>
              </a:rPr>
              <a:t>“</a:t>
            </a:r>
            <a:r>
              <a:rPr lang="en-US" sz="4000" dirty="0">
                <a:solidFill>
                  <a:srgbClr val="C00000"/>
                </a:solidFill>
                <a:latin typeface="Times New Roman" panose="02020603050405020304" pitchFamily="18" charset="0"/>
                <a:cs typeface="Times New Roman" panose="02020603050405020304" pitchFamily="18" charset="0"/>
              </a:rPr>
              <a:t>These are the ones who come out of the great tribulation</a:t>
            </a:r>
            <a:r>
              <a:rPr lang="en-US" sz="4000" dirty="0">
                <a:latin typeface="Times New Roman" panose="02020603050405020304" pitchFamily="18" charset="0"/>
                <a:cs typeface="Times New Roman" panose="02020603050405020304" pitchFamily="18" charset="0"/>
              </a:rPr>
              <a:t>” indicates that these, </a:t>
            </a:r>
            <a:r>
              <a:rPr lang="en-US" sz="4000" dirty="0">
                <a:solidFill>
                  <a:srgbClr val="C00000"/>
                </a:solidFill>
                <a:latin typeface="Times New Roman" panose="02020603050405020304" pitchFamily="18" charset="0"/>
                <a:cs typeface="Times New Roman" panose="02020603050405020304" pitchFamily="18" charset="0"/>
              </a:rPr>
              <a:t>the ones clothed in white robes</a:t>
            </a:r>
            <a:r>
              <a:rPr lang="en-US" sz="4000" dirty="0">
                <a:latin typeface="Times New Roman" panose="02020603050405020304" pitchFamily="18" charset="0"/>
                <a:cs typeface="Times New Roman" panose="02020603050405020304" pitchFamily="18" charset="0"/>
              </a:rPr>
              <a:t>, are those who are constantly and consistently overcoming and, therefore, have been given white garments, </a:t>
            </a:r>
            <a:r>
              <a:rPr lang="en-US" sz="4000" b="1" dirty="0">
                <a:solidFill>
                  <a:srgbClr val="C00000"/>
                </a:solidFill>
                <a:latin typeface="Times New Roman" panose="02020603050405020304" pitchFamily="18" charset="0"/>
                <a:cs typeface="Times New Roman" panose="02020603050405020304" pitchFamily="18" charset="0"/>
              </a:rPr>
              <a:t>Revelation 3:5 &amp; 18</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2627108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B0582-E34C-327D-F798-54B45F898DE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1DBA0A-F2A9-7FA6-C2DD-57CEC723C4FE}"/>
              </a:ext>
            </a:extLst>
          </p:cNvPr>
          <p:cNvSpPr>
            <a:spLocks noGrp="1"/>
          </p:cNvSpPr>
          <p:nvPr>
            <p:ph idx="1"/>
          </p:nvPr>
        </p:nvSpPr>
        <p:spPr>
          <a:xfrm>
            <a:off x="178677" y="123568"/>
            <a:ext cx="11865042" cy="6635578"/>
          </a:xfrm>
        </p:spPr>
        <p:txBody>
          <a:bodyPr anchor="ctr">
            <a:normAutofit fontScale="92500" lnSpcReduction="20000"/>
          </a:bodyPr>
          <a:lstStyle/>
          <a:p>
            <a:pPr marL="0" indent="0">
              <a:buNone/>
            </a:pPr>
            <a:r>
              <a:rPr lang="en-US" sz="4000" dirty="0">
                <a:latin typeface="Times New Roman" panose="02020603050405020304" pitchFamily="18" charset="0"/>
                <a:cs typeface="Times New Roman" panose="02020603050405020304" pitchFamily="18" charset="0"/>
              </a:rPr>
              <a:t>The phrase “</a:t>
            </a:r>
            <a:r>
              <a:rPr lang="en-US" sz="4000" dirty="0">
                <a:solidFill>
                  <a:srgbClr val="C00000"/>
                </a:solidFill>
                <a:latin typeface="Times New Roman" panose="02020603050405020304" pitchFamily="18" charset="0"/>
                <a:cs typeface="Times New Roman" panose="02020603050405020304" pitchFamily="18" charset="0"/>
              </a:rPr>
              <a:t>great tribulation</a:t>
            </a:r>
            <a:r>
              <a:rPr lang="en-US" sz="4000" dirty="0">
                <a:latin typeface="Times New Roman" panose="02020603050405020304" pitchFamily="18" charset="0"/>
                <a:cs typeface="Times New Roman" panose="02020603050405020304" pitchFamily="18" charset="0"/>
              </a:rPr>
              <a:t>” is found only three times in the New Testament:</a:t>
            </a:r>
          </a:p>
          <a:p>
            <a:pPr marL="0" indent="0">
              <a:buNone/>
            </a:pPr>
            <a:r>
              <a:rPr lang="en-US" sz="4000" b="1" dirty="0">
                <a:solidFill>
                  <a:srgbClr val="C00000"/>
                </a:solidFill>
                <a:latin typeface="Times New Roman" panose="02020603050405020304" pitchFamily="18" charset="0"/>
                <a:cs typeface="Times New Roman" panose="02020603050405020304" pitchFamily="18" charset="0"/>
              </a:rPr>
              <a:t>Matthew 24:21</a:t>
            </a:r>
            <a:r>
              <a:rPr lang="en-US" sz="4000" dirty="0">
                <a:latin typeface="Times New Roman" panose="02020603050405020304" pitchFamily="18" charset="0"/>
                <a:cs typeface="Times New Roman" panose="02020603050405020304" pitchFamily="18" charset="0"/>
              </a:rPr>
              <a:t>, “</a:t>
            </a:r>
            <a:r>
              <a:rPr lang="en-US" sz="4000" dirty="0">
                <a:solidFill>
                  <a:srgbClr val="C00000"/>
                </a:solidFill>
                <a:latin typeface="Times New Roman" panose="02020603050405020304" pitchFamily="18" charset="0"/>
                <a:cs typeface="Times New Roman" panose="02020603050405020304" pitchFamily="18" charset="0"/>
              </a:rPr>
              <a:t>for then there will be a great tribulation, such as has not occurred since the beginning of the world until now, nor ever shall.</a:t>
            </a:r>
            <a:r>
              <a:rPr lang="en-US" sz="4000" dirty="0">
                <a:latin typeface="Times New Roman" panose="02020603050405020304" pitchFamily="18" charset="0"/>
                <a:cs typeface="Times New Roman" panose="02020603050405020304" pitchFamily="18" charset="0"/>
              </a:rPr>
              <a:t>”</a:t>
            </a:r>
          </a:p>
          <a:p>
            <a:pPr marL="0" indent="0">
              <a:buNone/>
            </a:pPr>
            <a:r>
              <a:rPr lang="en-US" sz="4000" b="1" dirty="0">
                <a:solidFill>
                  <a:srgbClr val="C00000"/>
                </a:solidFill>
                <a:latin typeface="Times New Roman" panose="02020603050405020304" pitchFamily="18" charset="0"/>
                <a:cs typeface="Times New Roman" panose="02020603050405020304" pitchFamily="18" charset="0"/>
              </a:rPr>
              <a:t>Revelation 2:22</a:t>
            </a:r>
            <a:r>
              <a:rPr lang="en-US" sz="4000" dirty="0">
                <a:latin typeface="Times New Roman" panose="02020603050405020304" pitchFamily="18" charset="0"/>
                <a:cs typeface="Times New Roman" panose="02020603050405020304" pitchFamily="18" charset="0"/>
              </a:rPr>
              <a:t>, “</a:t>
            </a:r>
            <a:r>
              <a:rPr lang="en-US" sz="4000" dirty="0">
                <a:solidFill>
                  <a:srgbClr val="C00000"/>
                </a:solidFill>
                <a:latin typeface="Times New Roman" panose="02020603050405020304" pitchFamily="18" charset="0"/>
                <a:cs typeface="Times New Roman" panose="02020603050405020304" pitchFamily="18" charset="0"/>
              </a:rPr>
              <a:t>Behold, I will cast her upon a bed of sickness, and those who commit adultery with her into great tribulation, unless they repent of her deeds.</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And finally, here in </a:t>
            </a:r>
            <a:r>
              <a:rPr lang="en-US" sz="4000" b="1" dirty="0">
                <a:solidFill>
                  <a:srgbClr val="C00000"/>
                </a:solidFill>
                <a:latin typeface="Times New Roman" panose="02020603050405020304" pitchFamily="18" charset="0"/>
                <a:cs typeface="Times New Roman" panose="02020603050405020304" pitchFamily="18" charset="0"/>
              </a:rPr>
              <a:t>Revelation 7:14</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The word “</a:t>
            </a:r>
            <a:r>
              <a:rPr lang="en-US" sz="4000" dirty="0">
                <a:solidFill>
                  <a:srgbClr val="7030A0"/>
                </a:solidFill>
                <a:latin typeface="Times New Roman" panose="02020603050405020304" pitchFamily="18" charset="0"/>
                <a:cs typeface="Times New Roman" panose="02020603050405020304" pitchFamily="18" charset="0"/>
              </a:rPr>
              <a:t>great</a:t>
            </a:r>
            <a:r>
              <a:rPr lang="en-US" sz="4000" dirty="0">
                <a:latin typeface="Times New Roman" panose="02020603050405020304" pitchFamily="18" charset="0"/>
                <a:cs typeface="Times New Roman" panose="02020603050405020304" pitchFamily="18" charset="0"/>
              </a:rPr>
              <a:t>” is the word from which we get our English word mega.</a:t>
            </a:r>
          </a:p>
          <a:p>
            <a:pPr marL="0" indent="0">
              <a:buNone/>
            </a:pPr>
            <a:r>
              <a:rPr lang="en-US" sz="4000" dirty="0">
                <a:latin typeface="Times New Roman" panose="02020603050405020304" pitchFamily="18" charset="0"/>
                <a:cs typeface="Times New Roman" panose="02020603050405020304" pitchFamily="18" charset="0"/>
              </a:rPr>
              <a:t>Tribulation means, “</a:t>
            </a:r>
            <a:r>
              <a:rPr lang="en-US" sz="4000" dirty="0">
                <a:solidFill>
                  <a:srgbClr val="7030A0"/>
                </a:solidFill>
                <a:latin typeface="Times New Roman" panose="02020603050405020304" pitchFamily="18" charset="0"/>
                <a:cs typeface="Times New Roman" panose="02020603050405020304" pitchFamily="18" charset="0"/>
              </a:rPr>
              <a:t>pressure, compression; met. affliction, distress of mind</a:t>
            </a:r>
            <a:r>
              <a:rPr lang="en-US" sz="4000" dirty="0">
                <a:latin typeface="Times New Roman" panose="02020603050405020304" pitchFamily="18" charset="0"/>
                <a:cs typeface="Times New Roman" panose="02020603050405020304" pitchFamily="18" charset="0"/>
              </a:rPr>
              <a:t>” or “</a:t>
            </a:r>
            <a:r>
              <a:rPr lang="en-US" sz="4000" dirty="0">
                <a:solidFill>
                  <a:srgbClr val="7030A0"/>
                </a:solidFill>
                <a:latin typeface="Times New Roman" panose="02020603050405020304" pitchFamily="18" charset="0"/>
                <a:cs typeface="Times New Roman" panose="02020603050405020304" pitchFamily="18" charset="0"/>
              </a:rPr>
              <a:t>distressing circumstances, trial, affliction</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2542249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DBD58-2D3E-CAB1-382A-B8B9AC98F96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615BBB-D75E-4113-E2E3-8352FDBBAD54}"/>
              </a:ext>
            </a:extLst>
          </p:cNvPr>
          <p:cNvSpPr>
            <a:spLocks noGrp="1"/>
          </p:cNvSpPr>
          <p:nvPr>
            <p:ph idx="1"/>
          </p:nvPr>
        </p:nvSpPr>
        <p:spPr>
          <a:xfrm>
            <a:off x="178677" y="123568"/>
            <a:ext cx="11865042" cy="6635578"/>
          </a:xfrm>
        </p:spPr>
        <p:txBody>
          <a:bodyPr anchor="ctr">
            <a:normAutofit fontScale="77500" lnSpcReduction="20000"/>
          </a:bodyPr>
          <a:lstStyle/>
          <a:p>
            <a:pPr marL="0" indent="0">
              <a:buNone/>
            </a:pPr>
            <a:r>
              <a:rPr lang="en-US" sz="4000" dirty="0">
                <a:latin typeface="Times New Roman" panose="02020603050405020304" pitchFamily="18" charset="0"/>
                <a:cs typeface="Times New Roman" panose="02020603050405020304" pitchFamily="18" charset="0"/>
              </a:rPr>
              <a:t>In </a:t>
            </a:r>
            <a:r>
              <a:rPr lang="en-US" sz="4000" b="1" dirty="0">
                <a:solidFill>
                  <a:srgbClr val="C00000"/>
                </a:solidFill>
                <a:latin typeface="Times New Roman" panose="02020603050405020304" pitchFamily="18" charset="0"/>
                <a:cs typeface="Times New Roman" panose="02020603050405020304" pitchFamily="18" charset="0"/>
              </a:rPr>
              <a:t>Revelation 2:18 to 29</a:t>
            </a:r>
            <a:r>
              <a:rPr lang="en-US" sz="4000" dirty="0">
                <a:latin typeface="Times New Roman" panose="02020603050405020304" pitchFamily="18" charset="0"/>
                <a:cs typeface="Times New Roman" panose="02020603050405020304" pitchFamily="18" charset="0"/>
              </a:rPr>
              <a:t> Jesus addresses the angel of the church at Thyatira and is explaining the consequences of tolerating “</a:t>
            </a:r>
            <a:r>
              <a:rPr lang="en-US" sz="4000" dirty="0">
                <a:solidFill>
                  <a:srgbClr val="C00000"/>
                </a:solidFill>
                <a:latin typeface="Times New Roman" panose="02020603050405020304" pitchFamily="18" charset="0"/>
                <a:cs typeface="Times New Roman" panose="02020603050405020304" pitchFamily="18" charset="0"/>
              </a:rPr>
              <a:t>the woman Jezebel, who calls herself a prophetess</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This woman “</a:t>
            </a:r>
            <a:r>
              <a:rPr lang="en-US" sz="4000" dirty="0">
                <a:solidFill>
                  <a:srgbClr val="C00000"/>
                </a:solidFill>
                <a:latin typeface="Times New Roman" panose="02020603050405020304" pitchFamily="18" charset="0"/>
                <a:cs typeface="Times New Roman" panose="02020603050405020304" pitchFamily="18" charset="0"/>
              </a:rPr>
              <a:t>teaches and leads My bond-servants astray, so that they commit acts of immorality and eat things sacrificed to idols</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Jesus provided her with “</a:t>
            </a:r>
            <a:r>
              <a:rPr lang="en-US" sz="4000" dirty="0">
                <a:solidFill>
                  <a:srgbClr val="C00000"/>
                </a:solidFill>
                <a:latin typeface="Times New Roman" panose="02020603050405020304" pitchFamily="18" charset="0"/>
                <a:cs typeface="Times New Roman" panose="02020603050405020304" pitchFamily="18" charset="0"/>
              </a:rPr>
              <a:t>time to repent</a:t>
            </a:r>
            <a:r>
              <a:rPr lang="en-US" sz="4000" dirty="0">
                <a:latin typeface="Times New Roman" panose="02020603050405020304" pitchFamily="18" charset="0"/>
                <a:cs typeface="Times New Roman" panose="02020603050405020304" pitchFamily="18" charset="0"/>
              </a:rPr>
              <a:t>” however, </a:t>
            </a:r>
            <a:r>
              <a:rPr lang="en-US" sz="4000" dirty="0">
                <a:solidFill>
                  <a:srgbClr val="C00000"/>
                </a:solidFill>
                <a:latin typeface="Times New Roman" panose="02020603050405020304" pitchFamily="18" charset="0"/>
                <a:cs typeface="Times New Roman" panose="02020603050405020304" pitchFamily="18" charset="0"/>
              </a:rPr>
              <a:t>“she does not want to repent of her immorality.</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As a consequence of her false teaching and her refusal to repent, “</a:t>
            </a:r>
            <a:r>
              <a:rPr lang="en-US" sz="4000" dirty="0">
                <a:solidFill>
                  <a:srgbClr val="C00000"/>
                </a:solidFill>
                <a:latin typeface="Times New Roman" panose="02020603050405020304" pitchFamily="18" charset="0"/>
                <a:cs typeface="Times New Roman" panose="02020603050405020304" pitchFamily="18" charset="0"/>
              </a:rPr>
              <a:t>Behold, I will cast her upon a bed of sickness, and those who commit adultery with her into great tribulation, unless they repent of her deeds. And I will kill her children with pestilence; and all the churches will know that I am He who searches the minds and hearts</a:t>
            </a:r>
            <a:r>
              <a:rPr lang="en-US" sz="4000"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Revelation 2:22 &amp; 23</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This is not “</a:t>
            </a:r>
            <a:r>
              <a:rPr lang="en-US" sz="4000" dirty="0">
                <a:solidFill>
                  <a:srgbClr val="C00000"/>
                </a:solidFill>
                <a:latin typeface="Times New Roman" panose="02020603050405020304" pitchFamily="18" charset="0"/>
                <a:cs typeface="Times New Roman" panose="02020603050405020304" pitchFamily="18" charset="0"/>
              </a:rPr>
              <a:t>the great tribulation</a:t>
            </a:r>
            <a:r>
              <a:rPr lang="en-US" sz="4000" dirty="0">
                <a:latin typeface="Times New Roman" panose="02020603050405020304" pitchFamily="18" charset="0"/>
                <a:cs typeface="Times New Roman" panose="02020603050405020304" pitchFamily="18" charset="0"/>
              </a:rPr>
              <a:t>.”  These people who were following a false teacher were told to repent and, therefore, simply enduring and going through “great tribulation,” which was a result of sin they committed, is not sufficient to put them before the throne in </a:t>
            </a:r>
            <a:r>
              <a:rPr lang="en-US" sz="4000" b="1" dirty="0">
                <a:solidFill>
                  <a:srgbClr val="C00000"/>
                </a:solidFill>
                <a:latin typeface="Times New Roman" panose="02020603050405020304" pitchFamily="18" charset="0"/>
                <a:cs typeface="Times New Roman" panose="02020603050405020304" pitchFamily="18" charset="0"/>
              </a:rPr>
              <a:t>Revelation 7</a:t>
            </a:r>
            <a:r>
              <a:rPr lang="en-US" sz="4000" dirty="0">
                <a:latin typeface="Times New Roman" panose="02020603050405020304" pitchFamily="18" charset="0"/>
                <a:cs typeface="Times New Roman" panose="02020603050405020304" pitchFamily="18" charset="0"/>
              </a:rPr>
              <a:t>, see </a:t>
            </a:r>
            <a:r>
              <a:rPr lang="en-US" sz="4000" b="1" dirty="0">
                <a:solidFill>
                  <a:srgbClr val="C00000"/>
                </a:solidFill>
                <a:latin typeface="Times New Roman" panose="02020603050405020304" pitchFamily="18" charset="0"/>
                <a:cs typeface="Times New Roman" panose="02020603050405020304" pitchFamily="18" charset="0"/>
              </a:rPr>
              <a:t>I Peter 4:12 to 16</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7319148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DD2C76-C770-1A50-7BBD-3C386DD48B6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26E53D-56CB-95ED-9B17-94966BE3C24D}"/>
              </a:ext>
            </a:extLst>
          </p:cNvPr>
          <p:cNvSpPr>
            <a:spLocks noGrp="1"/>
          </p:cNvSpPr>
          <p:nvPr>
            <p:ph idx="1"/>
          </p:nvPr>
        </p:nvSpPr>
        <p:spPr>
          <a:xfrm>
            <a:off x="178677" y="123568"/>
            <a:ext cx="11865042" cy="6635578"/>
          </a:xfrm>
        </p:spPr>
        <p:txBody>
          <a:bodyPr anchor="ctr">
            <a:normAutofit lnSpcReduction="10000"/>
          </a:bodyPr>
          <a:lstStyle/>
          <a:p>
            <a:pPr marL="0" indent="0">
              <a:buNone/>
            </a:pPr>
            <a:r>
              <a:rPr lang="en-US" sz="4000" b="1" dirty="0">
                <a:solidFill>
                  <a:srgbClr val="C00000"/>
                </a:solidFill>
                <a:latin typeface="Times New Roman" panose="02020603050405020304" pitchFamily="18" charset="0"/>
                <a:cs typeface="Times New Roman" panose="02020603050405020304" pitchFamily="18" charset="0"/>
              </a:rPr>
              <a:t>Matthew 24:21</a:t>
            </a:r>
            <a:r>
              <a:rPr lang="en-US" sz="4000" dirty="0">
                <a:latin typeface="Times New Roman" panose="02020603050405020304" pitchFamily="18" charset="0"/>
                <a:cs typeface="Times New Roman" panose="02020603050405020304" pitchFamily="18" charset="0"/>
              </a:rPr>
              <a:t> is set the midst of Jesus’ discourse concerning the destruction of the temple in Jerusalem, signs of the end of the age, and when Jesus was to return.</a:t>
            </a:r>
          </a:p>
          <a:p>
            <a:pPr marL="0" indent="0">
              <a:buNone/>
            </a:pPr>
            <a:r>
              <a:rPr lang="en-US" sz="4000" dirty="0">
                <a:latin typeface="Times New Roman" panose="02020603050405020304" pitchFamily="18" charset="0"/>
                <a:cs typeface="Times New Roman" panose="02020603050405020304" pitchFamily="18" charset="0"/>
              </a:rPr>
              <a:t>The immediate contest, </a:t>
            </a:r>
            <a:r>
              <a:rPr lang="en-US" sz="4000" b="1" dirty="0">
                <a:solidFill>
                  <a:srgbClr val="C00000"/>
                </a:solidFill>
                <a:latin typeface="Times New Roman" panose="02020603050405020304" pitchFamily="18" charset="0"/>
                <a:cs typeface="Times New Roman" panose="02020603050405020304" pitchFamily="18" charset="0"/>
              </a:rPr>
              <a:t>Matthew 24:15 to 28</a:t>
            </a:r>
            <a:r>
              <a:rPr lang="en-US" sz="4000" dirty="0">
                <a:latin typeface="Times New Roman" panose="02020603050405020304" pitchFamily="18" charset="0"/>
                <a:cs typeface="Times New Roman" panose="02020603050405020304" pitchFamily="18" charset="0"/>
              </a:rPr>
              <a:t> specifically concerns the signs that will appear immediately prior to the coming destruction of Jerusalem and the temple, Matthew </a:t>
            </a:r>
            <a:r>
              <a:rPr lang="en-US" sz="4000" b="1" dirty="0">
                <a:solidFill>
                  <a:srgbClr val="C00000"/>
                </a:solidFill>
                <a:latin typeface="Times New Roman" panose="02020603050405020304" pitchFamily="18" charset="0"/>
                <a:cs typeface="Times New Roman" panose="02020603050405020304" pitchFamily="18" charset="0"/>
              </a:rPr>
              <a:t>24:29 to 31</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Historically, this all occurred between 66 and 70 AD.</a:t>
            </a:r>
          </a:p>
          <a:p>
            <a:pPr marL="0" indent="0">
              <a:buNone/>
            </a:pPr>
            <a:r>
              <a:rPr lang="en-US" sz="4000" dirty="0">
                <a:latin typeface="Times New Roman" panose="02020603050405020304" pitchFamily="18" charset="0"/>
                <a:cs typeface="Times New Roman" panose="02020603050405020304" pitchFamily="18" charset="0"/>
              </a:rPr>
              <a:t>The major events included the initial uprising against Roman rule and the Battle of </a:t>
            </a:r>
            <a:r>
              <a:rPr lang="en-US" sz="4000" dirty="0" err="1">
                <a:latin typeface="Times New Roman" panose="02020603050405020304" pitchFamily="18" charset="0"/>
                <a:cs typeface="Times New Roman" panose="02020603050405020304" pitchFamily="18" charset="0"/>
              </a:rPr>
              <a:t>Bezetha</a:t>
            </a:r>
            <a:r>
              <a:rPr lang="en-US" sz="4000" dirty="0">
                <a:latin typeface="Times New Roman" panose="02020603050405020304" pitchFamily="18" charset="0"/>
                <a:cs typeface="Times New Roman" panose="02020603050405020304" pitchFamily="18" charset="0"/>
              </a:rPr>
              <a:t> (66), the following Battle of </a:t>
            </a:r>
            <a:r>
              <a:rPr lang="en-US" sz="4000" dirty="0" err="1">
                <a:latin typeface="Times New Roman" panose="02020603050405020304" pitchFamily="18" charset="0"/>
                <a:cs typeface="Times New Roman" panose="02020603050405020304" pitchFamily="18" charset="0"/>
              </a:rPr>
              <a:t>Jotapata</a:t>
            </a:r>
            <a:r>
              <a:rPr lang="en-US" sz="4000" dirty="0">
                <a:latin typeface="Times New Roman" panose="02020603050405020304" pitchFamily="18" charset="0"/>
                <a:cs typeface="Times New Roman" panose="02020603050405020304" pitchFamily="18" charset="0"/>
              </a:rPr>
              <a:t> (67), and finally the Siege, Fall and Destruction of Jerusalem and the Temple (70).</a:t>
            </a:r>
          </a:p>
        </p:txBody>
      </p:sp>
    </p:spTree>
    <p:extLst>
      <p:ext uri="{BB962C8B-B14F-4D97-AF65-F5344CB8AC3E}">
        <p14:creationId xmlns:p14="http://schemas.microsoft.com/office/powerpoint/2010/main" val="33646829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0F9E74-0517-D8B1-0FC9-12620C44B7C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6628C7-CEFC-07BB-C82F-D09DA09AD387}"/>
              </a:ext>
            </a:extLst>
          </p:cNvPr>
          <p:cNvSpPr>
            <a:spLocks noGrp="1"/>
          </p:cNvSpPr>
          <p:nvPr>
            <p:ph idx="1"/>
          </p:nvPr>
        </p:nvSpPr>
        <p:spPr>
          <a:xfrm>
            <a:off x="178677" y="123568"/>
            <a:ext cx="11865042" cy="6635578"/>
          </a:xfrm>
        </p:spPr>
        <p:txBody>
          <a:bodyPr anchor="ctr">
            <a:normAutofit fontScale="85000" lnSpcReduction="20000"/>
          </a:bodyPr>
          <a:lstStyle/>
          <a:p>
            <a:pPr marL="0" indent="0">
              <a:buNone/>
            </a:pPr>
            <a:r>
              <a:rPr lang="en-US" sz="4000" b="1" dirty="0">
                <a:latin typeface="Times New Roman" panose="02020603050405020304" pitchFamily="18" charset="0"/>
                <a:cs typeface="Times New Roman" panose="02020603050405020304" pitchFamily="18" charset="0"/>
              </a:rPr>
              <a:t>66  Battle of </a:t>
            </a:r>
            <a:r>
              <a:rPr lang="en-US" sz="4000" b="1" dirty="0" err="1">
                <a:latin typeface="Times New Roman" panose="02020603050405020304" pitchFamily="18" charset="0"/>
                <a:cs typeface="Times New Roman" panose="02020603050405020304" pitchFamily="18" charset="0"/>
              </a:rPr>
              <a:t>Bezetha</a:t>
            </a:r>
            <a:r>
              <a:rPr lang="en-US" sz="4000" dirty="0">
                <a:latin typeface="Times New Roman" panose="02020603050405020304" pitchFamily="18" charset="0"/>
                <a:cs typeface="Times New Roman" panose="02020603050405020304" pitchFamily="18" charset="0"/>
              </a:rPr>
              <a:t> – Jews victory</a:t>
            </a:r>
          </a:p>
          <a:p>
            <a:pPr marL="0" indent="0">
              <a:spcAft>
                <a:spcPts val="1200"/>
              </a:spcAft>
              <a:buNone/>
            </a:pPr>
            <a:r>
              <a:rPr lang="en-US" sz="4000" dirty="0">
                <a:latin typeface="Times New Roman" panose="02020603050405020304" pitchFamily="18" charset="0"/>
                <a:cs typeface="Times New Roman" panose="02020603050405020304" pitchFamily="18" charset="0"/>
              </a:rPr>
              <a:t>Fought October, 66, when the Romans under Cestius Gallus were attacked by the populace of Jerusalem, and driven out of their camp, with a loss of 6,000 men and all their baggage and siege train.	</a:t>
            </a:r>
          </a:p>
          <a:p>
            <a:pPr marL="0" indent="0">
              <a:buNone/>
            </a:pPr>
            <a:r>
              <a:rPr lang="en-US" sz="4000" b="1" dirty="0">
                <a:latin typeface="Times New Roman" panose="02020603050405020304" pitchFamily="18" charset="0"/>
                <a:cs typeface="Times New Roman" panose="02020603050405020304" pitchFamily="18" charset="0"/>
              </a:rPr>
              <a:t>67  Siege of </a:t>
            </a:r>
            <a:r>
              <a:rPr lang="en-US" sz="4000" b="1" dirty="0" err="1">
                <a:latin typeface="Times New Roman" panose="02020603050405020304" pitchFamily="18" charset="0"/>
                <a:cs typeface="Times New Roman" panose="02020603050405020304" pitchFamily="18" charset="0"/>
              </a:rPr>
              <a:t>Jotapata</a:t>
            </a:r>
            <a:r>
              <a:rPr lang="en-US" sz="4000" dirty="0">
                <a:latin typeface="Times New Roman" panose="02020603050405020304" pitchFamily="18" charset="0"/>
                <a:cs typeface="Times New Roman" panose="02020603050405020304" pitchFamily="18" charset="0"/>
              </a:rPr>
              <a:t> – Romans victory</a:t>
            </a:r>
          </a:p>
          <a:p>
            <a:pPr marL="0" indent="0">
              <a:spcAft>
                <a:spcPts val="1200"/>
              </a:spcAft>
              <a:buNone/>
            </a:pPr>
            <a:r>
              <a:rPr lang="en-US" sz="4000" dirty="0">
                <a:latin typeface="Times New Roman" panose="02020603050405020304" pitchFamily="18" charset="0"/>
                <a:cs typeface="Times New Roman" panose="02020603050405020304" pitchFamily="18" charset="0"/>
              </a:rPr>
              <a:t>This place was besieged by Vespasian, with 60,000 Romans, December, 67, and was defended by the Jewish army under Josephus. The fortress held out for 47 days, when it was stormed and sacked. Josephus gave himself up to Vespasian.	  </a:t>
            </a:r>
          </a:p>
          <a:p>
            <a:pPr marL="0" indent="0">
              <a:buNone/>
            </a:pPr>
            <a:r>
              <a:rPr lang="en-US" sz="4000" b="1" dirty="0">
                <a:latin typeface="Times New Roman" panose="02020603050405020304" pitchFamily="18" charset="0"/>
                <a:cs typeface="Times New Roman" panose="02020603050405020304" pitchFamily="18" charset="0"/>
              </a:rPr>
              <a:t>70  Siege of Jerusalem </a:t>
            </a:r>
            <a:r>
              <a:rPr lang="en-US" sz="4000" dirty="0">
                <a:latin typeface="Times New Roman" panose="02020603050405020304" pitchFamily="18" charset="0"/>
                <a:cs typeface="Times New Roman" panose="02020603050405020304" pitchFamily="18" charset="0"/>
              </a:rPr>
              <a:t>– Romans victory</a:t>
            </a:r>
          </a:p>
          <a:p>
            <a:pPr marL="0" indent="0">
              <a:buNone/>
            </a:pPr>
            <a:r>
              <a:rPr lang="en-US" sz="4000" dirty="0">
                <a:latin typeface="Times New Roman" panose="02020603050405020304" pitchFamily="18" charset="0"/>
                <a:cs typeface="Times New Roman" panose="02020603050405020304" pitchFamily="18" charset="0"/>
              </a:rPr>
              <a:t>This city was besieged by Titus, with 60,000 Romans, in March, 70 A.D. After six weeks Titus gained possession of the suburb of </a:t>
            </a:r>
            <a:r>
              <a:rPr lang="en-US" sz="4000" dirty="0" err="1">
                <a:latin typeface="Times New Roman" panose="02020603050405020304" pitchFamily="18" charset="0"/>
                <a:cs typeface="Times New Roman" panose="02020603050405020304" pitchFamily="18" charset="0"/>
              </a:rPr>
              <a:t>Dezetha</a:t>
            </a:r>
            <a:r>
              <a:rPr lang="en-US" sz="4000" dirty="0">
                <a:latin typeface="Times New Roman" panose="02020603050405020304" pitchFamily="18" charset="0"/>
                <a:cs typeface="Times New Roman" panose="02020603050405020304" pitchFamily="18" charset="0"/>
              </a:rPr>
              <a:t>, and on September 8, the resistance of the defenders was finally overcome.*</a:t>
            </a:r>
          </a:p>
        </p:txBody>
      </p:sp>
    </p:spTree>
    <p:extLst>
      <p:ext uri="{BB962C8B-B14F-4D97-AF65-F5344CB8AC3E}">
        <p14:creationId xmlns:p14="http://schemas.microsoft.com/office/powerpoint/2010/main" val="37636349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5D1B8-9CCE-105B-7BAC-5E91987D1FB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ACADFD-7B53-D5AB-AEFC-6852F2821EC6}"/>
              </a:ext>
            </a:extLst>
          </p:cNvPr>
          <p:cNvSpPr>
            <a:spLocks noGrp="1"/>
          </p:cNvSpPr>
          <p:nvPr>
            <p:ph idx="1"/>
          </p:nvPr>
        </p:nvSpPr>
        <p:spPr>
          <a:xfrm>
            <a:off x="178677" y="123568"/>
            <a:ext cx="11865042" cy="6635578"/>
          </a:xfrm>
        </p:spPr>
        <p:txBody>
          <a:bodyPr anchor="ctr">
            <a:normAutofit fontScale="77500" lnSpcReduction="20000"/>
          </a:bodyPr>
          <a:lstStyle/>
          <a:p>
            <a:pPr marL="0" indent="0">
              <a:buNone/>
            </a:pPr>
            <a:r>
              <a:rPr lang="en-US" sz="4000" dirty="0">
                <a:latin typeface="Times New Roman" panose="02020603050405020304" pitchFamily="18" charset="0"/>
                <a:cs typeface="Times New Roman" panose="02020603050405020304" pitchFamily="18" charset="0"/>
              </a:rPr>
              <a:t>During this war Christians were not specifically targeted.</a:t>
            </a:r>
          </a:p>
          <a:p>
            <a:pPr marL="0" indent="0">
              <a:buNone/>
            </a:pPr>
            <a:r>
              <a:rPr lang="en-US" sz="4000" dirty="0">
                <a:latin typeface="Times New Roman" panose="02020603050405020304" pitchFamily="18" charset="0"/>
                <a:cs typeface="Times New Roman" panose="02020603050405020304" pitchFamily="18" charset="0"/>
              </a:rPr>
              <a:t>However, Romans saw little, if any difference, between Jews and Christians.</a:t>
            </a:r>
          </a:p>
          <a:p>
            <a:pPr marL="0" indent="0">
              <a:buNone/>
            </a:pPr>
            <a:r>
              <a:rPr lang="en-US" sz="4000" dirty="0">
                <a:latin typeface="Times New Roman" panose="02020603050405020304" pitchFamily="18" charset="0"/>
                <a:cs typeface="Times New Roman" panose="02020603050405020304" pitchFamily="18" charset="0"/>
              </a:rPr>
              <a:t>Some Christians had fled Jerusalem as early as 62 when James “the Just,” the brother of Jesus, had been killed.</a:t>
            </a:r>
          </a:p>
          <a:p>
            <a:pPr marL="0" indent="0">
              <a:buNone/>
            </a:pPr>
            <a:r>
              <a:rPr lang="en-US" sz="4000" dirty="0">
                <a:latin typeface="Times New Roman" panose="02020603050405020304" pitchFamily="18" charset="0"/>
                <a:cs typeface="Times New Roman" panose="02020603050405020304" pitchFamily="18" charset="0"/>
              </a:rPr>
              <a:t>Then, at some point prior to the beginning of the </a:t>
            </a:r>
            <a:r>
              <a:rPr lang="en-US" sz="4000" dirty="0" err="1">
                <a:latin typeface="Times New Roman" panose="02020603050405020304" pitchFamily="18" charset="0"/>
                <a:cs typeface="Times New Roman" panose="02020603050405020304" pitchFamily="18" charset="0"/>
              </a:rPr>
              <a:t>Seige</a:t>
            </a:r>
            <a:r>
              <a:rPr lang="en-US" sz="4000" dirty="0">
                <a:latin typeface="Times New Roman" panose="02020603050405020304" pitchFamily="18" charset="0"/>
                <a:cs typeface="Times New Roman" panose="02020603050405020304" pitchFamily="18" charset="0"/>
              </a:rPr>
              <a:t> of Jerusalem, according to fourth-century “Church Fathers” Eusebius and Epiphanius, the Christian community in Jerusalem fled to Pella across the Jordan.</a:t>
            </a:r>
          </a:p>
          <a:p>
            <a:pPr marL="0" indent="0">
              <a:buNone/>
            </a:pPr>
            <a:r>
              <a:rPr lang="en-US" sz="4000" dirty="0">
                <a:latin typeface="Times New Roman" panose="02020603050405020304" pitchFamily="18" charset="0"/>
                <a:cs typeface="Times New Roman" panose="02020603050405020304" pitchFamily="18" charset="0"/>
              </a:rPr>
              <a:t>Unfortunately, Pella itself was sacked </a:t>
            </a:r>
            <a:r>
              <a:rPr lang="en-US" sz="4000" b="1" u="sng" dirty="0">
                <a:latin typeface="Times New Roman" panose="02020603050405020304" pitchFamily="18" charset="0"/>
                <a:cs typeface="Times New Roman" panose="02020603050405020304" pitchFamily="18" charset="0"/>
              </a:rPr>
              <a:t>by Jewish rebels</a:t>
            </a:r>
            <a:r>
              <a:rPr lang="en-US" sz="4000" dirty="0">
                <a:latin typeface="Times New Roman" panose="02020603050405020304" pitchFamily="18" charset="0"/>
                <a:cs typeface="Times New Roman" panose="02020603050405020304" pitchFamily="18" charset="0"/>
              </a:rPr>
              <a:t> during the war.</a:t>
            </a:r>
          </a:p>
          <a:p>
            <a:pPr marL="0" indent="0">
              <a:buNone/>
            </a:pPr>
            <a:r>
              <a:rPr lang="en-US" sz="4000" dirty="0">
                <a:latin typeface="Times New Roman" panose="02020603050405020304" pitchFamily="18" charset="0"/>
                <a:cs typeface="Times New Roman" panose="02020603050405020304" pitchFamily="18" charset="0"/>
              </a:rPr>
              <a:t>It has been suggested that during the war – and specifically during the siege and fall of Jerusalem – more than 1,000,000 people were killed and close to 100,000 were sent into slavery.</a:t>
            </a:r>
          </a:p>
          <a:p>
            <a:pPr marL="0" indent="0">
              <a:buNone/>
            </a:pPr>
            <a:r>
              <a:rPr lang="en-US" sz="4000" dirty="0">
                <a:latin typeface="Times New Roman" panose="02020603050405020304" pitchFamily="18" charset="0"/>
                <a:cs typeface="Times New Roman" panose="02020603050405020304" pitchFamily="18" charset="0"/>
              </a:rPr>
              <a:t>While a large portion of the death and destruction occurred at the hands of the Romans, almost as much if (possibly) not more of it was the result Jewish infighting as various Jewish factions fought for control of the rebellion, the city and the religious hierarchy.</a:t>
            </a:r>
          </a:p>
        </p:txBody>
      </p:sp>
    </p:spTree>
    <p:extLst>
      <p:ext uri="{BB962C8B-B14F-4D97-AF65-F5344CB8AC3E}">
        <p14:creationId xmlns:p14="http://schemas.microsoft.com/office/powerpoint/2010/main" val="2958171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672234-F696-DEA5-4485-24DE6CB2999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0B3147-3AB6-97A5-81AB-B38C4729496B}"/>
              </a:ext>
            </a:extLst>
          </p:cNvPr>
          <p:cNvSpPr>
            <a:spLocks noGrp="1"/>
          </p:cNvSpPr>
          <p:nvPr>
            <p:ph idx="1"/>
          </p:nvPr>
        </p:nvSpPr>
        <p:spPr>
          <a:xfrm>
            <a:off x="178677" y="123568"/>
            <a:ext cx="11865042" cy="6635578"/>
          </a:xfrm>
        </p:spPr>
        <p:txBody>
          <a:bodyPr anchor="ctr">
            <a:normAutofit lnSpcReduction="10000"/>
          </a:bodyPr>
          <a:lstStyle/>
          <a:p>
            <a:pPr marL="0" indent="0">
              <a:buNone/>
            </a:pPr>
            <a:r>
              <a:rPr lang="en-US" sz="4000" dirty="0">
                <a:solidFill>
                  <a:srgbClr val="C00000"/>
                </a:solidFill>
                <a:latin typeface="Times New Roman" panose="02020603050405020304" pitchFamily="18" charset="0"/>
                <a:cs typeface="Times New Roman" panose="02020603050405020304" pitchFamily="18" charset="0"/>
              </a:rPr>
              <a:t>And I said to him, “My lord, you know.” And he said to me, “These are the ones who come out of the great tribulation, and they have washed their robes and made them white in the blood of the Lamb.  For this reason, they are before the throne of God; and they serve Him day and night in His temple; and He who sits on the throne shall spread His tabernacle over them.  They shall hunger no more, neither thirst anymore; neither shall the sun beat down on them, nor any heat; for the Lamb in the center of the throne shall be their shepherd, and shall guide them to springs of the water of life; and God shall wipe every tear from their eyes.”</a:t>
            </a:r>
          </a:p>
        </p:txBody>
      </p:sp>
    </p:spTree>
    <p:extLst>
      <p:ext uri="{BB962C8B-B14F-4D97-AF65-F5344CB8AC3E}">
        <p14:creationId xmlns:p14="http://schemas.microsoft.com/office/powerpoint/2010/main" val="78001200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91C39D-D070-8735-57BA-AEC23A9DF74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24B180-A398-D388-6F55-FAD618A8FE5E}"/>
              </a:ext>
            </a:extLst>
          </p:cNvPr>
          <p:cNvSpPr>
            <a:spLocks noGrp="1"/>
          </p:cNvSpPr>
          <p:nvPr>
            <p:ph idx="1"/>
          </p:nvPr>
        </p:nvSpPr>
        <p:spPr>
          <a:xfrm>
            <a:off x="178677" y="123568"/>
            <a:ext cx="11865042" cy="6635578"/>
          </a:xfrm>
        </p:spPr>
        <p:txBody>
          <a:bodyPr anchor="ctr">
            <a:normAutofit fontScale="85000" lnSpcReduction="20000"/>
          </a:bodyPr>
          <a:lstStyle/>
          <a:p>
            <a:pPr marL="0" indent="0">
              <a:buNone/>
            </a:pPr>
            <a:r>
              <a:rPr lang="en-US" sz="4000" dirty="0">
                <a:latin typeface="Times New Roman" panose="02020603050405020304" pitchFamily="18" charset="0"/>
                <a:cs typeface="Times New Roman" panose="02020603050405020304" pitchFamily="18" charset="0"/>
              </a:rPr>
              <a:t>IF – and here let me emphasize the word “if” – “the great tribulation” of </a:t>
            </a:r>
            <a:r>
              <a:rPr lang="en-US" sz="4000" b="1" dirty="0">
                <a:solidFill>
                  <a:srgbClr val="C00000"/>
                </a:solidFill>
                <a:latin typeface="Times New Roman" panose="02020603050405020304" pitchFamily="18" charset="0"/>
                <a:cs typeface="Times New Roman" panose="02020603050405020304" pitchFamily="18" charset="0"/>
              </a:rPr>
              <a:t>Revelation 7:14</a:t>
            </a:r>
            <a:r>
              <a:rPr lang="en-US" sz="4000" dirty="0">
                <a:latin typeface="Times New Roman" panose="02020603050405020304" pitchFamily="18" charset="0"/>
                <a:cs typeface="Times New Roman" panose="02020603050405020304" pitchFamily="18" charset="0"/>
              </a:rPr>
              <a:t> refers to any specific, historical event this, to me would be the event as defined and described by Jesus Himself in </a:t>
            </a:r>
            <a:r>
              <a:rPr lang="en-US" sz="4000" b="1" dirty="0">
                <a:solidFill>
                  <a:srgbClr val="C00000"/>
                </a:solidFill>
                <a:latin typeface="Times New Roman" panose="02020603050405020304" pitchFamily="18" charset="0"/>
                <a:cs typeface="Times New Roman" panose="02020603050405020304" pitchFamily="18" charset="0"/>
              </a:rPr>
              <a:t>Matthew 24:21</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It could, possibly, refer to the suffering the first century Christians as a whole faced as noted by Peter in </a:t>
            </a:r>
            <a:r>
              <a:rPr lang="en-US" sz="4000" b="1" dirty="0">
                <a:solidFill>
                  <a:srgbClr val="C00000"/>
                </a:solidFill>
                <a:latin typeface="Times New Roman" panose="02020603050405020304" pitchFamily="18" charset="0"/>
                <a:cs typeface="Times New Roman" panose="02020603050405020304" pitchFamily="18" charset="0"/>
              </a:rPr>
              <a:t>I Peter 4:12 &amp; 13</a:t>
            </a:r>
            <a:r>
              <a:rPr lang="en-US" sz="4000" dirty="0">
                <a:latin typeface="Times New Roman" panose="02020603050405020304" pitchFamily="18" charset="0"/>
                <a:cs typeface="Times New Roman" panose="02020603050405020304" pitchFamily="18" charset="0"/>
              </a:rPr>
              <a:t>, remembering that the majority of those trials came at the hands of either Jews or local Roman authorities usually stirred up by prominent Jews of the area.</a:t>
            </a:r>
          </a:p>
          <a:p>
            <a:pPr marL="0" indent="0">
              <a:buNone/>
            </a:pPr>
            <a:r>
              <a:rPr lang="en-US" sz="4000" dirty="0">
                <a:latin typeface="Times New Roman" panose="02020603050405020304" pitchFamily="18" charset="0"/>
                <a:cs typeface="Times New Roman" panose="02020603050405020304" pitchFamily="18" charset="0"/>
              </a:rPr>
              <a:t>The context of </a:t>
            </a:r>
            <a:r>
              <a:rPr lang="en-US" sz="4000" b="1" dirty="0">
                <a:solidFill>
                  <a:srgbClr val="C00000"/>
                </a:solidFill>
                <a:latin typeface="Times New Roman" panose="02020603050405020304" pitchFamily="18" charset="0"/>
                <a:cs typeface="Times New Roman" panose="02020603050405020304" pitchFamily="18" charset="0"/>
              </a:rPr>
              <a:t>Revelation</a:t>
            </a:r>
            <a:r>
              <a:rPr lang="en-US" sz="4000" dirty="0">
                <a:latin typeface="Times New Roman" panose="02020603050405020304" pitchFamily="18" charset="0"/>
                <a:cs typeface="Times New Roman" panose="02020603050405020304" pitchFamily="18" charset="0"/>
              </a:rPr>
              <a:t>, assuming </a:t>
            </a:r>
            <a:r>
              <a:rPr lang="en-US" sz="4000" b="1" dirty="0">
                <a:solidFill>
                  <a:srgbClr val="C00000"/>
                </a:solidFill>
                <a:latin typeface="Times New Roman" panose="02020603050405020304" pitchFamily="18" charset="0"/>
                <a:cs typeface="Times New Roman" panose="02020603050405020304" pitchFamily="18" charset="0"/>
              </a:rPr>
              <a:t>Revelation</a:t>
            </a:r>
            <a:r>
              <a:rPr lang="en-US" sz="4000" dirty="0">
                <a:latin typeface="Times New Roman" panose="02020603050405020304" pitchFamily="18" charset="0"/>
                <a:cs typeface="Times New Roman" panose="02020603050405020304" pitchFamily="18" charset="0"/>
              </a:rPr>
              <a:t> was written prior to the fall of Jerusalem points to “</a:t>
            </a:r>
            <a:r>
              <a:rPr lang="en-US" sz="4000" dirty="0">
                <a:solidFill>
                  <a:srgbClr val="C00000"/>
                </a:solidFill>
                <a:latin typeface="Times New Roman" panose="02020603050405020304" pitchFamily="18" charset="0"/>
                <a:cs typeface="Times New Roman" panose="02020603050405020304" pitchFamily="18" charset="0"/>
              </a:rPr>
              <a:t>the great tribulation</a:t>
            </a:r>
            <a:r>
              <a:rPr lang="en-US" sz="4000" dirty="0">
                <a:latin typeface="Times New Roman" panose="02020603050405020304" pitchFamily="18" charset="0"/>
                <a:cs typeface="Times New Roman" panose="02020603050405020304" pitchFamily="18" charset="0"/>
              </a:rPr>
              <a:t>” of </a:t>
            </a:r>
            <a:r>
              <a:rPr lang="en-US" sz="4000" b="1" dirty="0">
                <a:solidFill>
                  <a:srgbClr val="C00000"/>
                </a:solidFill>
                <a:latin typeface="Times New Roman" panose="02020603050405020304" pitchFamily="18" charset="0"/>
                <a:cs typeface="Times New Roman" panose="02020603050405020304" pitchFamily="18" charset="0"/>
              </a:rPr>
              <a:t>Revelation 7:14</a:t>
            </a:r>
            <a:r>
              <a:rPr lang="en-US" sz="4000" dirty="0">
                <a:latin typeface="Times New Roman" panose="02020603050405020304" pitchFamily="18" charset="0"/>
                <a:cs typeface="Times New Roman" panose="02020603050405020304" pitchFamily="18" charset="0"/>
              </a:rPr>
              <a:t> to be that foretold by Jesus in </a:t>
            </a:r>
            <a:r>
              <a:rPr lang="en-US" sz="4000" b="1" dirty="0">
                <a:solidFill>
                  <a:srgbClr val="C00000"/>
                </a:solidFill>
                <a:latin typeface="Times New Roman" panose="02020603050405020304" pitchFamily="18" charset="0"/>
                <a:cs typeface="Times New Roman" panose="02020603050405020304" pitchFamily="18" charset="0"/>
              </a:rPr>
              <a:t>Matthew 24:21</a:t>
            </a:r>
            <a:r>
              <a:rPr lang="en-US" sz="4000" dirty="0">
                <a:latin typeface="Times New Roman" panose="02020603050405020304" pitchFamily="18" charset="0"/>
                <a:cs typeface="Times New Roman" panose="02020603050405020304" pitchFamily="18" charset="0"/>
              </a:rPr>
              <a:t> to which the Jews were subjected during the invasion, siege and fall of Jerusalem and to which the early Christians suffered also as they fled Jerusalem to Pella which, supposedly, was sacked </a:t>
            </a:r>
            <a:r>
              <a:rPr lang="en-US" sz="4000" b="1" u="sng" dirty="0">
                <a:latin typeface="Times New Roman" panose="02020603050405020304" pitchFamily="18" charset="0"/>
                <a:cs typeface="Times New Roman" panose="02020603050405020304" pitchFamily="18" charset="0"/>
              </a:rPr>
              <a:t>by Jewish rebels</a:t>
            </a:r>
            <a:r>
              <a:rPr lang="en-US" sz="4000" dirty="0">
                <a:latin typeface="Times New Roman" panose="02020603050405020304" pitchFamily="18" charset="0"/>
                <a:cs typeface="Times New Roman" panose="02020603050405020304" pitchFamily="18" charset="0"/>
              </a:rPr>
              <a:t> during the war.</a:t>
            </a:r>
          </a:p>
        </p:txBody>
      </p:sp>
    </p:spTree>
    <p:extLst>
      <p:ext uri="{BB962C8B-B14F-4D97-AF65-F5344CB8AC3E}">
        <p14:creationId xmlns:p14="http://schemas.microsoft.com/office/powerpoint/2010/main" val="235100437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BCAFFE-26DF-2D8D-D581-AE542D7B2A9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77FA6D-00F3-8EDB-313D-A6931A350810}"/>
              </a:ext>
            </a:extLst>
          </p:cNvPr>
          <p:cNvSpPr>
            <a:spLocks noGrp="1"/>
          </p:cNvSpPr>
          <p:nvPr>
            <p:ph idx="1"/>
          </p:nvPr>
        </p:nvSpPr>
        <p:spPr>
          <a:xfrm>
            <a:off x="178677" y="123568"/>
            <a:ext cx="11865042" cy="6635578"/>
          </a:xfrm>
        </p:spPr>
        <p:txBody>
          <a:bodyPr anchor="ctr">
            <a:normAutofit fontScale="92500" lnSpcReduction="20000"/>
          </a:bodyPr>
          <a:lstStyle/>
          <a:p>
            <a:pPr marL="0" indent="0">
              <a:buNone/>
            </a:pPr>
            <a:r>
              <a:rPr lang="en-US" sz="4000" dirty="0">
                <a:latin typeface="Times New Roman" panose="02020603050405020304" pitchFamily="18" charset="0"/>
                <a:cs typeface="Times New Roman" panose="02020603050405020304" pitchFamily="18" charset="0"/>
              </a:rPr>
              <a:t>We know that this is addressing and identifying Christians because not only are they “</a:t>
            </a:r>
            <a:r>
              <a:rPr lang="en-US" sz="4000" dirty="0">
                <a:solidFill>
                  <a:srgbClr val="C00000"/>
                </a:solidFill>
                <a:latin typeface="Times New Roman" panose="02020603050405020304" pitchFamily="18" charset="0"/>
                <a:cs typeface="Times New Roman" panose="02020603050405020304" pitchFamily="18" charset="0"/>
              </a:rPr>
              <a:t>the ones who come out of the great tribulation</a:t>
            </a:r>
            <a:r>
              <a:rPr lang="en-US" sz="4000" dirty="0">
                <a:latin typeface="Times New Roman" panose="02020603050405020304" pitchFamily="18" charset="0"/>
                <a:cs typeface="Times New Roman" panose="02020603050405020304" pitchFamily="18" charset="0"/>
              </a:rPr>
              <a:t>” but, also, “</a:t>
            </a:r>
            <a:r>
              <a:rPr lang="en-US" sz="4000" dirty="0">
                <a:solidFill>
                  <a:srgbClr val="C00000"/>
                </a:solidFill>
                <a:latin typeface="Times New Roman" panose="02020603050405020304" pitchFamily="18" charset="0"/>
                <a:cs typeface="Times New Roman" panose="02020603050405020304" pitchFamily="18" charset="0"/>
              </a:rPr>
              <a:t>they have washed their robes and made them white in the blood of the Lamb.</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BECAUSE of this, coming out of the great tribulation and having washed their robes and making them white in the blood of the Lamb, they are before the throne of God, serving Him day and night in His temple – i.e., showing they are priests.</a:t>
            </a:r>
          </a:p>
          <a:p>
            <a:pPr marL="0" indent="0">
              <a:buNone/>
            </a:pPr>
            <a:r>
              <a:rPr lang="en-US" sz="4000" dirty="0">
                <a:latin typeface="Times New Roman" panose="02020603050405020304" pitchFamily="18" charset="0"/>
                <a:cs typeface="Times New Roman" panose="02020603050405020304" pitchFamily="18" charset="0"/>
              </a:rPr>
              <a:t>The temple (naos) in which they serve is not the temple in Jerusalem (hieron – </a:t>
            </a:r>
            <a:r>
              <a:rPr lang="en-US" sz="4000" b="1" dirty="0">
                <a:solidFill>
                  <a:srgbClr val="C00000"/>
                </a:solidFill>
                <a:latin typeface="Times New Roman" panose="02020603050405020304" pitchFamily="18" charset="0"/>
                <a:cs typeface="Times New Roman" panose="02020603050405020304" pitchFamily="18" charset="0"/>
              </a:rPr>
              <a:t>Matthew 24:1</a:t>
            </a:r>
            <a:r>
              <a:rPr lang="en-US" sz="4000" dirty="0">
                <a:latin typeface="Times New Roman" panose="02020603050405020304" pitchFamily="18" charset="0"/>
                <a:cs typeface="Times New Roman" panose="02020603050405020304" pitchFamily="18" charset="0"/>
              </a:rPr>
              <a:t>) with its various partitions for the Jews, the Gentiles, and women.</a:t>
            </a:r>
          </a:p>
          <a:p>
            <a:pPr marL="0" indent="0">
              <a:buNone/>
            </a:pPr>
            <a:r>
              <a:rPr lang="en-US" sz="4000" dirty="0">
                <a:latin typeface="Times New Roman" panose="02020603050405020304" pitchFamily="18" charset="0"/>
                <a:cs typeface="Times New Roman" panose="02020603050405020304" pitchFamily="18" charset="0"/>
              </a:rPr>
              <a:t>This then is the beginning of a glimpse into the New Jerusalem.</a:t>
            </a:r>
          </a:p>
        </p:txBody>
      </p:sp>
    </p:spTree>
    <p:extLst>
      <p:ext uri="{BB962C8B-B14F-4D97-AF65-F5344CB8AC3E}">
        <p14:creationId xmlns:p14="http://schemas.microsoft.com/office/powerpoint/2010/main" val="4130244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8081A-4877-174C-CC75-DE3B6385EB0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208CED-A3BD-8D87-6A1D-32BFF8BE3E91}"/>
              </a:ext>
            </a:extLst>
          </p:cNvPr>
          <p:cNvSpPr>
            <a:spLocks noGrp="1"/>
          </p:cNvSpPr>
          <p:nvPr>
            <p:ph idx="1"/>
          </p:nvPr>
        </p:nvSpPr>
        <p:spPr>
          <a:xfrm>
            <a:off x="163479" y="0"/>
            <a:ext cx="11865042" cy="6635578"/>
          </a:xfrm>
        </p:spPr>
        <p:txBody>
          <a:bodyPr anchor="ctr">
            <a:normAutofit fontScale="92500" lnSpcReduction="10000"/>
          </a:bodyPr>
          <a:lstStyle/>
          <a:p>
            <a:pPr marL="0" indent="0">
              <a:buNone/>
            </a:pPr>
            <a:r>
              <a:rPr lang="en-US" sz="4000" dirty="0">
                <a:latin typeface="Times New Roman" panose="02020603050405020304" pitchFamily="18" charset="0"/>
                <a:cs typeface="Times New Roman" panose="02020603050405020304" pitchFamily="18" charset="0"/>
              </a:rPr>
              <a:t>Some try to find a contradiction here concerning serving “</a:t>
            </a:r>
            <a:r>
              <a:rPr lang="en-US" sz="4000" dirty="0">
                <a:solidFill>
                  <a:srgbClr val="C00000"/>
                </a:solidFill>
                <a:latin typeface="Times New Roman" panose="02020603050405020304" pitchFamily="18" charset="0"/>
                <a:cs typeface="Times New Roman" panose="02020603050405020304" pitchFamily="18" charset="0"/>
              </a:rPr>
              <a:t>Him day and night</a:t>
            </a:r>
            <a:r>
              <a:rPr lang="en-US" sz="4000" dirty="0">
                <a:latin typeface="Times New Roman" panose="02020603050405020304" pitchFamily="18" charset="0"/>
                <a:cs typeface="Times New Roman" panose="02020603050405020304" pitchFamily="18" charset="0"/>
              </a:rPr>
              <a:t>” and with </a:t>
            </a:r>
            <a:r>
              <a:rPr lang="en-US" sz="4000" b="1" dirty="0">
                <a:solidFill>
                  <a:srgbClr val="C00000"/>
                </a:solidFill>
                <a:latin typeface="Times New Roman" panose="02020603050405020304" pitchFamily="18" charset="0"/>
                <a:cs typeface="Times New Roman" panose="02020603050405020304" pitchFamily="18" charset="0"/>
              </a:rPr>
              <a:t>Revelation 21:25</a:t>
            </a:r>
            <a:r>
              <a:rPr lang="en-US" sz="4000" dirty="0">
                <a:latin typeface="Times New Roman" panose="02020603050405020304" pitchFamily="18" charset="0"/>
                <a:cs typeface="Times New Roman" panose="02020603050405020304" pitchFamily="18" charset="0"/>
              </a:rPr>
              <a:t>, “</a:t>
            </a:r>
            <a:r>
              <a:rPr lang="en-US" sz="4000" dirty="0">
                <a:solidFill>
                  <a:srgbClr val="C00000"/>
                </a:solidFill>
                <a:latin typeface="Times New Roman" panose="02020603050405020304" pitchFamily="18" charset="0"/>
                <a:cs typeface="Times New Roman" panose="02020603050405020304" pitchFamily="18" charset="0"/>
              </a:rPr>
              <a:t>And in the daytime (for there shall be no night there) its gates shall never be closed</a:t>
            </a:r>
            <a:r>
              <a:rPr lang="en-US" sz="4000" dirty="0">
                <a:latin typeface="Times New Roman" panose="02020603050405020304" pitchFamily="18" charset="0"/>
                <a:cs typeface="Times New Roman" panose="02020603050405020304" pitchFamily="18" charset="0"/>
              </a:rPr>
              <a:t>,” but what these commentators fail to realize or understand is that </a:t>
            </a:r>
            <a:r>
              <a:rPr lang="en-US" sz="4000" dirty="0">
                <a:solidFill>
                  <a:srgbClr val="7030A0"/>
                </a:solidFill>
                <a:latin typeface="Times New Roman" panose="02020603050405020304" pitchFamily="18" charset="0"/>
                <a:cs typeface="Times New Roman" panose="02020603050405020304" pitchFamily="18" charset="0"/>
              </a:rPr>
              <a:t>in Revelation imagery is more important than consistency.  “Day and night” is an idiomatic way of saying, “all the time, without ceasing.”</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The KJV then closes this verse with, “</a:t>
            </a:r>
            <a:r>
              <a:rPr lang="en-US" sz="4000" dirty="0">
                <a:solidFill>
                  <a:srgbClr val="C00000"/>
                </a:solidFill>
                <a:latin typeface="Times New Roman" panose="02020603050405020304" pitchFamily="18" charset="0"/>
                <a:cs typeface="Times New Roman" panose="02020603050405020304" pitchFamily="18" charset="0"/>
              </a:rPr>
              <a:t>he that </a:t>
            </a:r>
            <a:r>
              <a:rPr lang="en-US" sz="4000" dirty="0" err="1">
                <a:solidFill>
                  <a:srgbClr val="C00000"/>
                </a:solidFill>
                <a:latin typeface="Times New Roman" panose="02020603050405020304" pitchFamily="18" charset="0"/>
                <a:cs typeface="Times New Roman" panose="02020603050405020304" pitchFamily="18" charset="0"/>
              </a:rPr>
              <a:t>sitteth</a:t>
            </a:r>
            <a:r>
              <a:rPr lang="en-US" sz="4000" dirty="0">
                <a:solidFill>
                  <a:srgbClr val="C00000"/>
                </a:solidFill>
                <a:latin typeface="Times New Roman" panose="02020603050405020304" pitchFamily="18" charset="0"/>
                <a:cs typeface="Times New Roman" panose="02020603050405020304" pitchFamily="18" charset="0"/>
              </a:rPr>
              <a:t> on the throne shall dwell among them</a:t>
            </a:r>
            <a:r>
              <a:rPr lang="en-US" sz="4000" dirty="0">
                <a:latin typeface="Times New Roman" panose="02020603050405020304" pitchFamily="18" charset="0"/>
                <a:cs typeface="Times New Roman" panose="02020603050405020304" pitchFamily="18" charset="0"/>
              </a:rPr>
              <a:t>.”  According to Roper, “</a:t>
            </a:r>
            <a:r>
              <a:rPr lang="en-US" sz="4000" dirty="0">
                <a:solidFill>
                  <a:srgbClr val="7030A0"/>
                </a:solidFill>
                <a:latin typeface="Times New Roman" panose="02020603050405020304" pitchFamily="18" charset="0"/>
                <a:cs typeface="Times New Roman" panose="02020603050405020304" pitchFamily="18" charset="0"/>
              </a:rPr>
              <a:t>The original text can be translated He ‘will spread His tent over them.’  The imagery of God spreading His tabernacle or tent over His people implies that He will protect and care for them.</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0163393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5CF09-BD9D-4562-6267-6DCBFD4EB95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F6B59B-7860-9463-2F08-1489AAD3F4C6}"/>
              </a:ext>
            </a:extLst>
          </p:cNvPr>
          <p:cNvSpPr>
            <a:spLocks noGrp="1"/>
          </p:cNvSpPr>
          <p:nvPr>
            <p:ph idx="1"/>
          </p:nvPr>
        </p:nvSpPr>
        <p:spPr>
          <a:xfrm>
            <a:off x="178677" y="123568"/>
            <a:ext cx="11865042" cy="6635578"/>
          </a:xfrm>
        </p:spPr>
        <p:txBody>
          <a:bodyPr anchor="ctr">
            <a:normAutofit fontScale="92500"/>
          </a:bodyPr>
          <a:lstStyle/>
          <a:p>
            <a:pPr marL="0" indent="0">
              <a:buNone/>
            </a:pPr>
            <a:r>
              <a:rPr lang="en-US" sz="4000" dirty="0">
                <a:latin typeface="Times New Roman" panose="02020603050405020304" pitchFamily="18" charset="0"/>
                <a:cs typeface="Times New Roman" panose="02020603050405020304" pitchFamily="18" charset="0"/>
              </a:rPr>
              <a:t>The blessings we see afforded the saints here in </a:t>
            </a:r>
            <a:r>
              <a:rPr lang="en-US" sz="4000" b="1" dirty="0">
                <a:solidFill>
                  <a:srgbClr val="C00000"/>
                </a:solidFill>
                <a:latin typeface="Times New Roman" panose="02020603050405020304" pitchFamily="18" charset="0"/>
                <a:cs typeface="Times New Roman" panose="02020603050405020304" pitchFamily="18" charset="0"/>
              </a:rPr>
              <a:t>Revelation 7:15 to 17</a:t>
            </a:r>
            <a:r>
              <a:rPr lang="en-US" sz="4000" dirty="0">
                <a:latin typeface="Times New Roman" panose="02020603050405020304" pitchFamily="18" charset="0"/>
                <a:cs typeface="Times New Roman" panose="02020603050405020304" pitchFamily="18" charset="0"/>
              </a:rPr>
              <a:t> are the same we will see in </a:t>
            </a:r>
            <a:r>
              <a:rPr lang="en-US" sz="4000" b="1" dirty="0">
                <a:solidFill>
                  <a:srgbClr val="C00000"/>
                </a:solidFill>
                <a:latin typeface="Times New Roman" panose="02020603050405020304" pitchFamily="18" charset="0"/>
                <a:cs typeface="Times New Roman" panose="02020603050405020304" pitchFamily="18" charset="0"/>
              </a:rPr>
              <a:t>Revelation 21 &amp; 22</a:t>
            </a:r>
            <a:r>
              <a:rPr lang="en-US" sz="4000" dirty="0">
                <a:latin typeface="Times New Roman" panose="02020603050405020304" pitchFamily="18" charset="0"/>
                <a:cs typeface="Times New Roman" panose="02020603050405020304" pitchFamily="18" charset="0"/>
              </a:rPr>
              <a:t>.</a:t>
            </a:r>
          </a:p>
          <a:p>
            <a:pPr marL="0" indent="0">
              <a:buNone/>
            </a:pPr>
            <a:r>
              <a:rPr lang="en-US" sz="4000" dirty="0">
                <a:solidFill>
                  <a:srgbClr val="7030A0"/>
                </a:solidFill>
                <a:latin typeface="Times New Roman" panose="02020603050405020304" pitchFamily="18" charset="0"/>
                <a:cs typeface="Times New Roman" panose="02020603050405020304" pitchFamily="18" charset="0"/>
              </a:rPr>
              <a:t>The New Jerusalem was in existence then and is still in existence now</a:t>
            </a:r>
            <a:r>
              <a:rPr lang="en-US" sz="4000" dirty="0">
                <a:latin typeface="Times New Roman" panose="02020603050405020304" pitchFamily="18" charset="0"/>
                <a:cs typeface="Times New Roman" panose="02020603050405020304" pitchFamily="18" charset="0"/>
              </a:rPr>
              <a:t>* and those there enjoy the “</a:t>
            </a:r>
            <a:r>
              <a:rPr lang="en-US" sz="4000" dirty="0">
                <a:solidFill>
                  <a:srgbClr val="7030A0"/>
                </a:solidFill>
                <a:latin typeface="Times New Roman" panose="02020603050405020304" pitchFamily="18" charset="0"/>
                <a:cs typeface="Times New Roman" panose="02020603050405020304" pitchFamily="18" charset="0"/>
              </a:rPr>
              <a:t>blessed state of the redeemed.</a:t>
            </a:r>
            <a:r>
              <a:rPr lang="en-US" sz="4000" dirty="0">
                <a:latin typeface="Times New Roman" panose="02020603050405020304" pitchFamily="18" charset="0"/>
                <a:cs typeface="Times New Roman" panose="02020603050405020304" pitchFamily="18" charset="0"/>
              </a:rPr>
              <a:t>”</a:t>
            </a:r>
          </a:p>
          <a:p>
            <a:pPr marL="0" indent="0">
              <a:buNone/>
            </a:pPr>
            <a:r>
              <a:rPr lang="en-US" sz="4000" dirty="0">
                <a:latin typeface="Times New Roman" panose="02020603050405020304" pitchFamily="18" charset="0"/>
                <a:cs typeface="Times New Roman" panose="02020603050405020304" pitchFamily="18" charset="0"/>
              </a:rPr>
              <a:t>Later, in </a:t>
            </a:r>
            <a:r>
              <a:rPr lang="en-US" sz="4000" b="1" dirty="0">
                <a:solidFill>
                  <a:srgbClr val="C00000"/>
                </a:solidFill>
                <a:latin typeface="Times New Roman" panose="02020603050405020304" pitchFamily="18" charset="0"/>
                <a:cs typeface="Times New Roman" panose="02020603050405020304" pitchFamily="18" charset="0"/>
              </a:rPr>
              <a:t>Revelation 22:3 to 5</a:t>
            </a:r>
            <a:r>
              <a:rPr lang="en-US" sz="4000" dirty="0">
                <a:latin typeface="Times New Roman" panose="02020603050405020304" pitchFamily="18" charset="0"/>
                <a:cs typeface="Times New Roman" panose="02020603050405020304" pitchFamily="18" charset="0"/>
              </a:rPr>
              <a:t> we will see, “</a:t>
            </a:r>
            <a:r>
              <a:rPr lang="en-US" sz="4000" dirty="0">
                <a:solidFill>
                  <a:srgbClr val="C00000"/>
                </a:solidFill>
                <a:latin typeface="Times New Roman" panose="02020603050405020304" pitchFamily="18" charset="0"/>
                <a:cs typeface="Times New Roman" panose="02020603050405020304" pitchFamily="18" charset="0"/>
              </a:rPr>
              <a:t>And there shall be no more curse: but the throne of God and of the Lamb shall be in it; and his servants shall serve him: And they shall see his face; and his name </a:t>
            </a:r>
            <a:r>
              <a:rPr lang="en-US" sz="4000" i="1" dirty="0">
                <a:solidFill>
                  <a:srgbClr val="C00000"/>
                </a:solidFill>
                <a:latin typeface="Times New Roman" panose="02020603050405020304" pitchFamily="18" charset="0"/>
                <a:cs typeface="Times New Roman" panose="02020603050405020304" pitchFamily="18" charset="0"/>
              </a:rPr>
              <a:t>shall be</a:t>
            </a:r>
            <a:r>
              <a:rPr lang="en-US" sz="4000" dirty="0">
                <a:solidFill>
                  <a:srgbClr val="C00000"/>
                </a:solidFill>
                <a:latin typeface="Times New Roman" panose="02020603050405020304" pitchFamily="18" charset="0"/>
                <a:cs typeface="Times New Roman" panose="02020603050405020304" pitchFamily="18" charset="0"/>
              </a:rPr>
              <a:t> in their foreheads. And there shall be no night there; and they need no candle, neither light of the sun; for the Lord God giveth them light: and they shall reign for ever and ever.</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66765588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2F3414-796D-42CC-8175-3E36B40377E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DA3EE1-6645-974C-73F3-7A165187CF6A}"/>
              </a:ext>
            </a:extLst>
          </p:cNvPr>
          <p:cNvSpPr>
            <a:spLocks noGrp="1"/>
          </p:cNvSpPr>
          <p:nvPr>
            <p:ph idx="1"/>
          </p:nvPr>
        </p:nvSpPr>
        <p:spPr>
          <a:xfrm>
            <a:off x="178677" y="123568"/>
            <a:ext cx="11865042" cy="6635578"/>
          </a:xfrm>
        </p:spPr>
        <p:txBody>
          <a:bodyPr anchor="ctr">
            <a:normAutofit/>
          </a:bodyPr>
          <a:lstStyle/>
          <a:p>
            <a:pPr marL="0" indent="0">
              <a:buNone/>
            </a:pPr>
            <a:r>
              <a:rPr lang="en-US" sz="4000" dirty="0">
                <a:latin typeface="Times New Roman" panose="02020603050405020304" pitchFamily="18" charset="0"/>
                <a:cs typeface="Times New Roman" panose="02020603050405020304" pitchFamily="18" charset="0"/>
              </a:rPr>
              <a:t>We began this chapter seeing the 144,000, the Old Testament saints, sealed.</a:t>
            </a:r>
          </a:p>
          <a:p>
            <a:pPr marL="0" indent="0">
              <a:buNone/>
            </a:pPr>
            <a:r>
              <a:rPr lang="en-US" sz="4000" dirty="0">
                <a:latin typeface="Times New Roman" panose="02020603050405020304" pitchFamily="18" charset="0"/>
                <a:cs typeface="Times New Roman" panose="02020603050405020304" pitchFamily="18" charset="0"/>
              </a:rPr>
              <a:t>Then we saw the great multitude of ALL those redeemed by the blood of the Lamb praising, worshipping, and honoring God and the Lamb.</a:t>
            </a:r>
          </a:p>
          <a:p>
            <a:pPr marL="0" indent="0">
              <a:buNone/>
            </a:pPr>
            <a:r>
              <a:rPr lang="en-US" sz="4000" dirty="0">
                <a:latin typeface="Times New Roman" panose="02020603050405020304" pitchFamily="18" charset="0"/>
                <a:cs typeface="Times New Roman" panose="02020603050405020304" pitchFamily="18" charset="0"/>
              </a:rPr>
              <a:t>With the chosen of God, those who overcame, safely sealed and protected the wrath of God is ready and about to descend on the nation of Israel resulting in the complete and utter destruction the LORD promised in </a:t>
            </a:r>
            <a:r>
              <a:rPr lang="en-US" sz="4000" b="1" dirty="0">
                <a:solidFill>
                  <a:srgbClr val="C00000"/>
                </a:solidFill>
                <a:latin typeface="Times New Roman" panose="02020603050405020304" pitchFamily="18" charset="0"/>
                <a:cs typeface="Times New Roman" panose="02020603050405020304" pitchFamily="18" charset="0"/>
              </a:rPr>
              <a:t>Deuteronomy 4:26</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111798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60D559-0D5E-5F44-6D5E-C21E9197294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ABBF2E-F015-0912-5B28-FA89FEAF6180}"/>
              </a:ext>
            </a:extLst>
          </p:cNvPr>
          <p:cNvSpPr>
            <a:spLocks noGrp="1"/>
          </p:cNvSpPr>
          <p:nvPr>
            <p:ph idx="1"/>
          </p:nvPr>
        </p:nvSpPr>
        <p:spPr>
          <a:xfrm>
            <a:off x="178677" y="123568"/>
            <a:ext cx="11865042" cy="6635578"/>
          </a:xfrm>
        </p:spPr>
        <p:txBody>
          <a:bodyPr anchor="ctr">
            <a:normAutofit/>
          </a:bodyPr>
          <a:lstStyle/>
          <a:p>
            <a:pPr marL="0" indent="0">
              <a:buNone/>
            </a:pPr>
            <a:r>
              <a:rPr lang="en-US" sz="4000" dirty="0">
                <a:latin typeface="Times New Roman" panose="02020603050405020304" pitchFamily="18" charset="0"/>
                <a:cs typeface="Times New Roman" panose="02020603050405020304" pitchFamily="18" charset="0"/>
              </a:rPr>
              <a:t>Everything is prepared and awaiting God’s final instruction to complete His judgement and visit destruction on the nation of Israel and Jerusalem, but God is still not ready.</a:t>
            </a:r>
          </a:p>
          <a:p>
            <a:pPr marL="0" indent="0">
              <a:buNone/>
            </a:pPr>
            <a:r>
              <a:rPr lang="en-US" sz="4000" dirty="0">
                <a:latin typeface="Times New Roman" panose="02020603050405020304" pitchFamily="18" charset="0"/>
                <a:cs typeface="Times New Roman" panose="02020603050405020304" pitchFamily="18" charset="0"/>
              </a:rPr>
              <a:t>Instead, God sends forth an angel to seal those who are His – His bond-servants, that is those who are to be sealed with His seal on their forehead: these are the saved, the overcoming, the saints.</a:t>
            </a:r>
          </a:p>
        </p:txBody>
      </p:sp>
    </p:spTree>
    <p:extLst>
      <p:ext uri="{BB962C8B-B14F-4D97-AF65-F5344CB8AC3E}">
        <p14:creationId xmlns:p14="http://schemas.microsoft.com/office/powerpoint/2010/main" val="4072525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ABC470-148A-2055-48C7-DC3F9B9DC19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8E2735-90F9-AB07-EF95-2468B5864103}"/>
              </a:ext>
            </a:extLst>
          </p:cNvPr>
          <p:cNvSpPr>
            <a:spLocks noGrp="1"/>
          </p:cNvSpPr>
          <p:nvPr>
            <p:ph idx="1"/>
          </p:nvPr>
        </p:nvSpPr>
        <p:spPr>
          <a:xfrm>
            <a:off x="178677" y="123568"/>
            <a:ext cx="11865042" cy="6635578"/>
          </a:xfrm>
        </p:spPr>
        <p:txBody>
          <a:bodyPr anchor="ctr">
            <a:normAutofit fontScale="92500" lnSpcReduction="20000"/>
          </a:bodyPr>
          <a:lstStyle/>
          <a:p>
            <a:pPr marL="0" indent="0">
              <a:buNone/>
            </a:pPr>
            <a:r>
              <a:rPr lang="en-US" sz="4000" dirty="0">
                <a:latin typeface="Times New Roman" panose="02020603050405020304" pitchFamily="18" charset="0"/>
                <a:cs typeface="Times New Roman" panose="02020603050405020304" pitchFamily="18" charset="0"/>
              </a:rPr>
              <a:t>“</a:t>
            </a:r>
            <a:r>
              <a:rPr lang="en-US" sz="4000" dirty="0">
                <a:solidFill>
                  <a:srgbClr val="C00000"/>
                </a:solidFill>
                <a:latin typeface="Times New Roman" panose="02020603050405020304" pitchFamily="18" charset="0"/>
                <a:cs typeface="Times New Roman" panose="02020603050405020304" pitchFamily="18" charset="0"/>
              </a:rPr>
              <a:t>After this</a:t>
            </a:r>
            <a:r>
              <a:rPr lang="en-US" sz="4000" dirty="0">
                <a:latin typeface="Times New Roman" panose="02020603050405020304" pitchFamily="18" charset="0"/>
                <a:cs typeface="Times New Roman" panose="02020603050405020304" pitchFamily="18" charset="0"/>
              </a:rPr>
              <a:t>” is not necessarily chronological: rather it means after John saw the visions of the first six seals being opened.</a:t>
            </a:r>
          </a:p>
          <a:p>
            <a:pPr marL="0" indent="0">
              <a:buNone/>
            </a:pPr>
            <a:r>
              <a:rPr lang="en-US" sz="4000" dirty="0">
                <a:latin typeface="Times New Roman" panose="02020603050405020304" pitchFamily="18" charset="0"/>
                <a:cs typeface="Times New Roman" panose="02020603050405020304" pitchFamily="18" charset="0"/>
              </a:rPr>
              <a:t>This is a series of visions, and this is simply the next vision.</a:t>
            </a:r>
          </a:p>
          <a:p>
            <a:pPr marL="0" indent="0">
              <a:buNone/>
            </a:pPr>
            <a:r>
              <a:rPr lang="en-US" sz="4000" dirty="0">
                <a:latin typeface="Times New Roman" panose="02020603050405020304" pitchFamily="18" charset="0"/>
                <a:cs typeface="Times New Roman" panose="02020603050405020304" pitchFamily="18" charset="0"/>
              </a:rPr>
              <a:t>“</a:t>
            </a:r>
            <a:r>
              <a:rPr lang="en-US" sz="4000" dirty="0">
                <a:solidFill>
                  <a:srgbClr val="C00000"/>
                </a:solidFill>
                <a:latin typeface="Times New Roman" panose="02020603050405020304" pitchFamily="18" charset="0"/>
                <a:cs typeface="Times New Roman" panose="02020603050405020304" pitchFamily="18" charset="0"/>
              </a:rPr>
              <a:t>I saw four angels standing at the four corners of the earth.</a:t>
            </a:r>
            <a:r>
              <a:rPr lang="en-US" sz="4000" dirty="0">
                <a:latin typeface="Times New Roman" panose="02020603050405020304" pitchFamily="18" charset="0"/>
                <a:cs typeface="Times New Roman" panose="02020603050405020304" pitchFamily="18" charset="0"/>
              </a:rPr>
              <a:t>”  The ancient world “defined” the world using the four primary directions, north, south, east, and west.</a:t>
            </a:r>
          </a:p>
          <a:p>
            <a:pPr marL="0" indent="0">
              <a:buNone/>
            </a:pPr>
            <a:r>
              <a:rPr lang="en-US" sz="4000" dirty="0">
                <a:latin typeface="Times New Roman" panose="02020603050405020304" pitchFamily="18" charset="0"/>
                <a:cs typeface="Times New Roman" panose="02020603050405020304" pitchFamily="18" charset="0"/>
              </a:rPr>
              <a:t>The “</a:t>
            </a:r>
            <a:r>
              <a:rPr lang="en-US" sz="4000" dirty="0">
                <a:solidFill>
                  <a:srgbClr val="C00000"/>
                </a:solidFill>
                <a:latin typeface="Times New Roman" panose="02020603050405020304" pitchFamily="18" charset="0"/>
                <a:cs typeface="Times New Roman" panose="02020603050405020304" pitchFamily="18" charset="0"/>
              </a:rPr>
              <a:t>four corners</a:t>
            </a:r>
            <a:r>
              <a:rPr lang="en-US" sz="4000" dirty="0">
                <a:latin typeface="Times New Roman" panose="02020603050405020304" pitchFamily="18" charset="0"/>
                <a:cs typeface="Times New Roman" panose="02020603050405020304" pitchFamily="18" charset="0"/>
              </a:rPr>
              <a:t>” then were where these four primary directions intersected: northeast, southeast, southwest, and northwest.</a:t>
            </a:r>
          </a:p>
          <a:p>
            <a:pPr marL="0" indent="0">
              <a:buNone/>
            </a:pPr>
            <a:r>
              <a:rPr lang="en-US" sz="4000" dirty="0">
                <a:latin typeface="Times New Roman" panose="02020603050405020304" pitchFamily="18" charset="0"/>
                <a:cs typeface="Times New Roman" panose="02020603050405020304" pitchFamily="18" charset="0"/>
              </a:rPr>
              <a:t>In </a:t>
            </a:r>
            <a:r>
              <a:rPr lang="en-US" sz="4000" b="1" dirty="0">
                <a:solidFill>
                  <a:srgbClr val="C00000"/>
                </a:solidFill>
                <a:latin typeface="Times New Roman" panose="02020603050405020304" pitchFamily="18" charset="0"/>
                <a:cs typeface="Times New Roman" panose="02020603050405020304" pitchFamily="18" charset="0"/>
              </a:rPr>
              <a:t>Jeremiah 39:34 to 39</a:t>
            </a:r>
            <a:r>
              <a:rPr lang="en-US" sz="4000" dirty="0">
                <a:latin typeface="Times New Roman" panose="02020603050405020304" pitchFamily="18" charset="0"/>
                <a:cs typeface="Times New Roman" panose="02020603050405020304" pitchFamily="18" charset="0"/>
              </a:rPr>
              <a:t> God pronounces judgment on Elam and in </a:t>
            </a:r>
            <a:r>
              <a:rPr lang="en-US" sz="4000" b="1" dirty="0">
                <a:solidFill>
                  <a:srgbClr val="C00000"/>
                </a:solidFill>
                <a:latin typeface="Times New Roman" panose="02020603050405020304" pitchFamily="18" charset="0"/>
                <a:cs typeface="Times New Roman" panose="02020603050405020304" pitchFamily="18" charset="0"/>
              </a:rPr>
              <a:t>Jeremiah 39:36</a:t>
            </a:r>
            <a:r>
              <a:rPr lang="en-US" sz="4000" dirty="0">
                <a:latin typeface="Times New Roman" panose="02020603050405020304" pitchFamily="18" charset="0"/>
                <a:cs typeface="Times New Roman" panose="02020603050405020304" pitchFamily="18" charset="0"/>
              </a:rPr>
              <a:t> God says, “</a:t>
            </a:r>
            <a:r>
              <a:rPr lang="en-US" sz="4000" dirty="0">
                <a:solidFill>
                  <a:srgbClr val="C00000"/>
                </a:solidFill>
                <a:latin typeface="Times New Roman" panose="02020603050405020304" pitchFamily="18" charset="0"/>
                <a:cs typeface="Times New Roman" panose="02020603050405020304" pitchFamily="18" charset="0"/>
              </a:rPr>
              <a:t>And I shall bring upon Elam the four winds From the four ends of heaven, And shall scatter them to all these winds; And there will be no nation To which the outcasts of Elam will not go.</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559062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67D00-919D-74A8-C9F6-4F1019309A7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53F10B-FD1B-D52B-E768-F5C95B64FADD}"/>
              </a:ext>
            </a:extLst>
          </p:cNvPr>
          <p:cNvSpPr>
            <a:spLocks noGrp="1"/>
          </p:cNvSpPr>
          <p:nvPr>
            <p:ph idx="1"/>
          </p:nvPr>
        </p:nvSpPr>
        <p:spPr>
          <a:xfrm>
            <a:off x="178677" y="123568"/>
            <a:ext cx="11865042" cy="6635578"/>
          </a:xfrm>
        </p:spPr>
        <p:txBody>
          <a:bodyPr anchor="ctr">
            <a:normAutofit fontScale="85000" lnSpcReduction="10000"/>
          </a:bodyPr>
          <a:lstStyle/>
          <a:p>
            <a:pPr marL="0" indent="0">
              <a:buNone/>
            </a:pPr>
            <a:r>
              <a:rPr lang="en-US" sz="4000" dirty="0">
                <a:latin typeface="Times New Roman" panose="02020603050405020304" pitchFamily="18" charset="0"/>
                <a:cs typeface="Times New Roman" panose="02020603050405020304" pitchFamily="18" charset="0"/>
              </a:rPr>
              <a:t>“</a:t>
            </a:r>
            <a:r>
              <a:rPr lang="en-US" sz="4000" dirty="0">
                <a:solidFill>
                  <a:srgbClr val="C00000"/>
                </a:solidFill>
                <a:latin typeface="Times New Roman" panose="02020603050405020304" pitchFamily="18" charset="0"/>
                <a:cs typeface="Times New Roman" panose="02020603050405020304" pitchFamily="18" charset="0"/>
              </a:rPr>
              <a:t>holding back the four winds of the earth</a:t>
            </a:r>
            <a:r>
              <a:rPr lang="en-US" sz="4000" dirty="0">
                <a:latin typeface="Times New Roman" panose="02020603050405020304" pitchFamily="18" charset="0"/>
                <a:cs typeface="Times New Roman" panose="02020603050405020304" pitchFamily="18" charset="0"/>
              </a:rPr>
              <a:t>” is simply indicating that the destructive forces of the first four seals are being restrained by God through the angels appointed to that task.</a:t>
            </a:r>
          </a:p>
          <a:p>
            <a:pPr marL="0" indent="0">
              <a:buNone/>
            </a:pPr>
            <a:r>
              <a:rPr lang="en-US" sz="4000" dirty="0">
                <a:latin typeface="Times New Roman" panose="02020603050405020304" pitchFamily="18" charset="0"/>
                <a:cs typeface="Times New Roman" panose="02020603050405020304" pitchFamily="18" charset="0"/>
              </a:rPr>
              <a:t>J.W. Roberts wrote, “</a:t>
            </a:r>
            <a:r>
              <a:rPr lang="en-US" sz="4000" dirty="0">
                <a:solidFill>
                  <a:srgbClr val="7030A0"/>
                </a:solidFill>
                <a:latin typeface="Times New Roman" panose="02020603050405020304" pitchFamily="18" charset="0"/>
                <a:cs typeface="Times New Roman" panose="02020603050405020304" pitchFamily="18" charset="0"/>
              </a:rPr>
              <a:t>Angels managing the </a:t>
            </a:r>
            <a:r>
              <a:rPr lang="en-US" sz="4000" b="1" dirty="0">
                <a:solidFill>
                  <a:srgbClr val="7030A0"/>
                </a:solidFill>
                <a:latin typeface="Times New Roman" panose="02020603050405020304" pitchFamily="18" charset="0"/>
                <a:cs typeface="Times New Roman" panose="02020603050405020304" pitchFamily="18" charset="0"/>
              </a:rPr>
              <a:t>winds</a:t>
            </a:r>
            <a:r>
              <a:rPr lang="en-US" sz="4000" dirty="0">
                <a:solidFill>
                  <a:srgbClr val="7030A0"/>
                </a:solidFill>
                <a:latin typeface="Times New Roman" panose="02020603050405020304" pitchFamily="18" charset="0"/>
                <a:cs typeface="Times New Roman" panose="02020603050405020304" pitchFamily="18" charset="0"/>
              </a:rPr>
              <a:t> is in keeping with the other physical phenomena, as the angel of fire (</a:t>
            </a:r>
            <a:r>
              <a:rPr lang="en-US" sz="4000" b="1" dirty="0">
                <a:solidFill>
                  <a:srgbClr val="C00000"/>
                </a:solidFill>
                <a:latin typeface="Times New Roman" panose="02020603050405020304" pitchFamily="18" charset="0"/>
                <a:cs typeface="Times New Roman" panose="02020603050405020304" pitchFamily="18" charset="0"/>
              </a:rPr>
              <a:t>14:18</a:t>
            </a:r>
            <a:r>
              <a:rPr lang="en-US" sz="4000" dirty="0">
                <a:solidFill>
                  <a:srgbClr val="7030A0"/>
                </a:solidFill>
                <a:latin typeface="Times New Roman" panose="02020603050405020304" pitchFamily="18" charset="0"/>
                <a:cs typeface="Times New Roman" panose="02020603050405020304" pitchFamily="18" charset="0"/>
              </a:rPr>
              <a:t>) and of waters (</a:t>
            </a:r>
            <a:r>
              <a:rPr lang="en-US" sz="4000" b="1" dirty="0">
                <a:solidFill>
                  <a:srgbClr val="C00000"/>
                </a:solidFill>
                <a:latin typeface="Times New Roman" panose="02020603050405020304" pitchFamily="18" charset="0"/>
                <a:cs typeface="Times New Roman" panose="02020603050405020304" pitchFamily="18" charset="0"/>
              </a:rPr>
              <a:t>16:5</a:t>
            </a:r>
            <a:r>
              <a:rPr lang="en-US" sz="4000" dirty="0">
                <a:solidFill>
                  <a:srgbClr val="7030A0"/>
                </a:solidFill>
                <a:latin typeface="Times New Roman" panose="02020603050405020304" pitchFamily="18" charset="0"/>
                <a:cs typeface="Times New Roman" panose="02020603050405020304" pitchFamily="18" charset="0"/>
              </a:rPr>
              <a:t>).  That these winds are simply another symbol for the four horsemen of the first four seals seems to be one of the most definite identifications of the Apocalypse.  In Zechariah's vision, on which the Apocalypse continually draws, the four horsemen are explicitly said to be </a:t>
            </a:r>
            <a:r>
              <a:rPr lang="en-US" sz="4000" b="1" dirty="0">
                <a:solidFill>
                  <a:srgbClr val="7030A0"/>
                </a:solidFill>
                <a:latin typeface="Times New Roman" panose="02020603050405020304" pitchFamily="18" charset="0"/>
                <a:cs typeface="Times New Roman" panose="02020603050405020304" pitchFamily="18" charset="0"/>
              </a:rPr>
              <a:t>the four winds</a:t>
            </a:r>
            <a:r>
              <a:rPr lang="en-US" sz="4000" dirty="0">
                <a:solidFill>
                  <a:srgbClr val="7030A0"/>
                </a:solidFill>
                <a:latin typeface="Times New Roman" panose="02020603050405020304" pitchFamily="18" charset="0"/>
                <a:cs typeface="Times New Roman" panose="02020603050405020304" pitchFamily="18" charset="0"/>
              </a:rPr>
              <a:t> of the heaven (</a:t>
            </a:r>
            <a:r>
              <a:rPr lang="en-US" sz="4000" b="1" dirty="0">
                <a:solidFill>
                  <a:srgbClr val="C00000"/>
                </a:solidFill>
                <a:latin typeface="Times New Roman" panose="02020603050405020304" pitchFamily="18" charset="0"/>
                <a:cs typeface="Times New Roman" panose="02020603050405020304" pitchFamily="18" charset="0"/>
              </a:rPr>
              <a:t>Zech. 6:5</a:t>
            </a:r>
            <a:r>
              <a:rPr lang="en-US" sz="4000" dirty="0">
                <a:solidFill>
                  <a:srgbClr val="7030A0"/>
                </a:solidFill>
                <a:latin typeface="Times New Roman" panose="02020603050405020304" pitchFamily="18" charset="0"/>
                <a:cs typeface="Times New Roman" panose="02020603050405020304" pitchFamily="18" charset="0"/>
              </a:rPr>
              <a:t>)  Furthermore, the idea of the winds as God’s avenging spirits or of the Lord coming in vengeance, riding upon the clouds or winds, is so commonplace in the Old Testament that it is difficulty to mistake (I</a:t>
            </a:r>
            <a:r>
              <a:rPr lang="en-US" sz="4000" b="1" dirty="0">
                <a:solidFill>
                  <a:srgbClr val="C00000"/>
                </a:solidFill>
                <a:latin typeface="Times New Roman" panose="02020603050405020304" pitchFamily="18" charset="0"/>
                <a:cs typeface="Times New Roman" panose="02020603050405020304" pitchFamily="18" charset="0"/>
              </a:rPr>
              <a:t>sa. 19:1; 66:15; Pss. [sic] 18:10; 104:3f; Jer. 4:11-13; 23:19</a:t>
            </a:r>
            <a:r>
              <a:rPr lang="en-US" sz="4000" dirty="0">
                <a:solidFill>
                  <a:srgbClr val="7030A0"/>
                </a:solidFill>
                <a:latin typeface="Times New Roman" panose="02020603050405020304" pitchFamily="18" charset="0"/>
                <a:cs typeface="Times New Roman" panose="02020603050405020304" pitchFamily="18" charset="0"/>
              </a:rPr>
              <a:t>).</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31221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D9E092-2176-0AF2-5580-A45B4FC3FE1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D89B1E-6A5B-9A43-95BE-95CC833554DF}"/>
              </a:ext>
            </a:extLst>
          </p:cNvPr>
          <p:cNvSpPr>
            <a:spLocks noGrp="1"/>
          </p:cNvSpPr>
          <p:nvPr>
            <p:ph idx="1"/>
          </p:nvPr>
        </p:nvSpPr>
        <p:spPr>
          <a:xfrm>
            <a:off x="178677" y="123568"/>
            <a:ext cx="11865042" cy="6635578"/>
          </a:xfrm>
        </p:spPr>
        <p:txBody>
          <a:bodyPr anchor="ctr">
            <a:normAutofit/>
          </a:bodyPr>
          <a:lstStyle/>
          <a:p>
            <a:pPr marL="0" indent="0">
              <a:buNone/>
            </a:pPr>
            <a:r>
              <a:rPr lang="en-US" sz="4000" dirty="0">
                <a:latin typeface="Times New Roman" panose="02020603050405020304" pitchFamily="18" charset="0"/>
                <a:cs typeface="Times New Roman" panose="02020603050405020304" pitchFamily="18" charset="0"/>
              </a:rPr>
              <a:t>This, “</a:t>
            </a:r>
            <a:r>
              <a:rPr lang="en-US" sz="4000" dirty="0">
                <a:solidFill>
                  <a:srgbClr val="C00000"/>
                </a:solidFill>
                <a:latin typeface="Times New Roman" panose="02020603050405020304" pitchFamily="18" charset="0"/>
                <a:cs typeface="Times New Roman" panose="02020603050405020304" pitchFamily="18" charset="0"/>
              </a:rPr>
              <a:t>so that no wind should blow on the earth or on the sea or on any tree,</a:t>
            </a:r>
            <a:r>
              <a:rPr lang="en-US" sz="4000" dirty="0">
                <a:latin typeface="Times New Roman" panose="02020603050405020304" pitchFamily="18" charset="0"/>
                <a:cs typeface="Times New Roman" panose="02020603050405020304" pitchFamily="18" charset="0"/>
              </a:rPr>
              <a:t>” signifies that NOTHING will occur until God informs the angels to allow the destructive forces – these winds – to blow.</a:t>
            </a:r>
          </a:p>
          <a:p>
            <a:pPr marL="0" indent="0">
              <a:buNone/>
            </a:pPr>
            <a:r>
              <a:rPr lang="en-US" sz="4000" dirty="0">
                <a:latin typeface="Times New Roman" panose="02020603050405020304" pitchFamily="18" charset="0"/>
                <a:cs typeface="Times New Roman" panose="02020603050405020304" pitchFamily="18" charset="0"/>
              </a:rPr>
              <a:t>God is in control, and all things are happening according to His desire and His command.</a:t>
            </a:r>
          </a:p>
        </p:txBody>
      </p:sp>
    </p:spTree>
    <p:extLst>
      <p:ext uri="{BB962C8B-B14F-4D97-AF65-F5344CB8AC3E}">
        <p14:creationId xmlns:p14="http://schemas.microsoft.com/office/powerpoint/2010/main" val="9309826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41729</TotalTime>
  <Words>8510</Words>
  <Application>Microsoft Office PowerPoint</Application>
  <PresentationFormat>Widescreen</PresentationFormat>
  <Paragraphs>234</Paragraphs>
  <Slides>54</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54</vt:i4>
      </vt:variant>
    </vt:vector>
  </HeadingPairs>
  <TitlesOfParts>
    <vt:vector size="60" baseType="lpstr">
      <vt:lpstr>Aptos</vt:lpstr>
      <vt:lpstr>Arial</vt:lpstr>
      <vt:lpstr>Calibri</vt:lpstr>
      <vt:lpstr>Calibri Light</vt:lpstr>
      <vt:lpstr>Times New Roman</vt:lpstr>
      <vt:lpstr>Office Theme</vt:lpstr>
      <vt:lpstr>REVELATION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dc:title>
  <dc:creator>James Reynolds</dc:creator>
  <cp:lastModifiedBy>James Reynolds</cp:lastModifiedBy>
  <cp:revision>695</cp:revision>
  <cp:lastPrinted>2024-03-13T16:38:31Z</cp:lastPrinted>
  <dcterms:created xsi:type="dcterms:W3CDTF">2024-01-21T04:16:59Z</dcterms:created>
  <dcterms:modified xsi:type="dcterms:W3CDTF">2026-03-12T02:12:59Z</dcterms:modified>
</cp:coreProperties>
</file>