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3"/>
  </p:notesMasterIdLst>
  <p:sldIdLst>
    <p:sldId id="256" r:id="rId2"/>
    <p:sldId id="316" r:id="rId3"/>
    <p:sldId id="552" r:id="rId4"/>
    <p:sldId id="563" r:id="rId5"/>
    <p:sldId id="702" r:id="rId6"/>
    <p:sldId id="683" r:id="rId7"/>
    <p:sldId id="684" r:id="rId8"/>
    <p:sldId id="562" r:id="rId9"/>
    <p:sldId id="560" r:id="rId10"/>
    <p:sldId id="559" r:id="rId11"/>
    <p:sldId id="558" r:id="rId12"/>
    <p:sldId id="557" r:id="rId13"/>
    <p:sldId id="556" r:id="rId14"/>
    <p:sldId id="368" r:id="rId15"/>
    <p:sldId id="367" r:id="rId16"/>
    <p:sldId id="602" r:id="rId17"/>
    <p:sldId id="561" r:id="rId18"/>
    <p:sldId id="601" r:id="rId19"/>
    <p:sldId id="600" r:id="rId20"/>
    <p:sldId id="603" r:id="rId21"/>
    <p:sldId id="604" r:id="rId22"/>
    <p:sldId id="605" r:id="rId23"/>
    <p:sldId id="606" r:id="rId24"/>
    <p:sldId id="706" r:id="rId25"/>
    <p:sldId id="707" r:id="rId26"/>
    <p:sldId id="705" r:id="rId27"/>
    <p:sldId id="704" r:id="rId28"/>
    <p:sldId id="703" r:id="rId29"/>
    <p:sldId id="607" r:id="rId30"/>
    <p:sldId id="608" r:id="rId31"/>
    <p:sldId id="685" r:id="rId32"/>
    <p:sldId id="694" r:id="rId33"/>
    <p:sldId id="686" r:id="rId34"/>
    <p:sldId id="687" r:id="rId35"/>
    <p:sldId id="688" r:id="rId36"/>
    <p:sldId id="689" r:id="rId37"/>
    <p:sldId id="690" r:id="rId38"/>
    <p:sldId id="716" r:id="rId39"/>
    <p:sldId id="611" r:id="rId40"/>
    <p:sldId id="691" r:id="rId41"/>
    <p:sldId id="708" r:id="rId42"/>
    <p:sldId id="709" r:id="rId43"/>
    <p:sldId id="710" r:id="rId44"/>
    <p:sldId id="711" r:id="rId45"/>
    <p:sldId id="712" r:id="rId46"/>
    <p:sldId id="713" r:id="rId47"/>
    <p:sldId id="714" r:id="rId48"/>
    <p:sldId id="715" r:id="rId49"/>
    <p:sldId id="693" r:id="rId50"/>
    <p:sldId id="612" r:id="rId51"/>
    <p:sldId id="695" r:id="rId52"/>
    <p:sldId id="696" r:id="rId53"/>
    <p:sldId id="698" r:id="rId54"/>
    <p:sldId id="699" r:id="rId55"/>
    <p:sldId id="700" r:id="rId56"/>
    <p:sldId id="701" r:id="rId57"/>
    <p:sldId id="697" r:id="rId58"/>
    <p:sldId id="717" r:id="rId59"/>
    <p:sldId id="724" r:id="rId60"/>
    <p:sldId id="726" r:id="rId61"/>
    <p:sldId id="725" r:id="rId62"/>
    <p:sldId id="723" r:id="rId63"/>
    <p:sldId id="722" r:id="rId64"/>
    <p:sldId id="721" r:id="rId65"/>
    <p:sldId id="720" r:id="rId66"/>
    <p:sldId id="718" r:id="rId67"/>
    <p:sldId id="719" r:id="rId68"/>
    <p:sldId id="648" r:id="rId69"/>
    <p:sldId id="736" r:id="rId70"/>
    <p:sldId id="735" r:id="rId71"/>
    <p:sldId id="734" r:id="rId72"/>
    <p:sldId id="733" r:id="rId73"/>
    <p:sldId id="732" r:id="rId74"/>
    <p:sldId id="731" r:id="rId75"/>
    <p:sldId id="730" r:id="rId76"/>
    <p:sldId id="729" r:id="rId77"/>
    <p:sldId id="728" r:id="rId78"/>
    <p:sldId id="727" r:id="rId79"/>
    <p:sldId id="741" r:id="rId80"/>
    <p:sldId id="739" r:id="rId81"/>
    <p:sldId id="740" r:id="rId82"/>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C00000"/>
    <a:srgbClr val="C10000"/>
    <a:srgbClr val="0000FF"/>
    <a:srgbClr val="D269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857" autoAdjust="0"/>
  </p:normalViewPr>
  <p:slideViewPr>
    <p:cSldViewPr snapToGrid="0">
      <p:cViewPr varScale="1">
        <p:scale>
          <a:sx n="91" d="100"/>
          <a:sy n="91" d="100"/>
        </p:scale>
        <p:origin x="1272" y="306"/>
      </p:cViewPr>
      <p:guideLst/>
    </p:cSldViewPr>
  </p:slideViewPr>
  <p:notesTextViewPr>
    <p:cViewPr>
      <p:scale>
        <a:sx n="1" d="1"/>
        <a:sy n="1" d="1"/>
      </p:scale>
      <p:origin x="0" y="0"/>
    </p:cViewPr>
  </p:notesTextViewPr>
  <p:sorterViewPr>
    <p:cViewPr>
      <p:scale>
        <a:sx n="100" d="100"/>
        <a:sy n="100" d="100"/>
      </p:scale>
      <p:origin x="0" y="-762"/>
    </p:cViewPr>
  </p:sorterViewPr>
  <p:notesViewPr>
    <p:cSldViewPr snapToGrid="0">
      <p:cViewPr varScale="1">
        <p:scale>
          <a:sx n="79" d="100"/>
          <a:sy n="79" d="100"/>
        </p:scale>
        <p:origin x="3882" y="108"/>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699" cy="463408"/>
          </a:xfrm>
          <a:prstGeom prst="rect">
            <a:avLst/>
          </a:prstGeom>
        </p:spPr>
        <p:txBody>
          <a:bodyPr vert="horz" lIns="92477" tIns="46238" rIns="92477" bIns="46238" rtlCol="0"/>
          <a:lstStyle>
            <a:lvl1pPr algn="l">
              <a:defRPr sz="1200"/>
            </a:lvl1pPr>
          </a:lstStyle>
          <a:p>
            <a:endParaRPr lang="en-US"/>
          </a:p>
        </p:txBody>
      </p:sp>
      <p:sp>
        <p:nvSpPr>
          <p:cNvPr id="3" name="Date Placeholder 2"/>
          <p:cNvSpPr>
            <a:spLocks noGrp="1"/>
          </p:cNvSpPr>
          <p:nvPr>
            <p:ph type="dt" idx="1"/>
          </p:nvPr>
        </p:nvSpPr>
        <p:spPr>
          <a:xfrm>
            <a:off x="3936769" y="1"/>
            <a:ext cx="3011699" cy="463408"/>
          </a:xfrm>
          <a:prstGeom prst="rect">
            <a:avLst/>
          </a:prstGeom>
        </p:spPr>
        <p:txBody>
          <a:bodyPr vert="horz" lIns="92477" tIns="46238" rIns="92477" bIns="46238" rtlCol="0"/>
          <a:lstStyle>
            <a:lvl1pPr algn="r">
              <a:defRPr sz="1200"/>
            </a:lvl1pPr>
          </a:lstStyle>
          <a:p>
            <a:fld id="{F18BE0D3-CC5D-48F4-B54A-84E5CF4532E3}" type="datetimeFigureOut">
              <a:rPr lang="en-US" smtClean="0"/>
              <a:t>2026-01-20</a:t>
            </a:fld>
            <a:endParaRPr lang="en-US"/>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477" tIns="46238" rIns="92477" bIns="46238"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77" tIns="46238" rIns="92477" bIns="462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11699" cy="463407"/>
          </a:xfrm>
          <a:prstGeom prst="rect">
            <a:avLst/>
          </a:prstGeom>
        </p:spPr>
        <p:txBody>
          <a:bodyPr vert="horz" lIns="92477" tIns="46238" rIns="92477" bIns="46238" rtlCol="0" anchor="b"/>
          <a:lstStyle>
            <a:lvl1pPr algn="l">
              <a:defRPr sz="1200"/>
            </a:lvl1pPr>
          </a:lstStyle>
          <a:p>
            <a:endParaRPr lang="en-US"/>
          </a:p>
        </p:txBody>
      </p:sp>
      <p:sp>
        <p:nvSpPr>
          <p:cNvPr id="7" name="Slide Number Placeholder 6"/>
          <p:cNvSpPr>
            <a:spLocks noGrp="1"/>
          </p:cNvSpPr>
          <p:nvPr>
            <p:ph type="sldNum" sz="quarter" idx="5"/>
          </p:nvPr>
        </p:nvSpPr>
        <p:spPr>
          <a:xfrm>
            <a:off x="3936769" y="8772670"/>
            <a:ext cx="3011699" cy="463407"/>
          </a:xfrm>
          <a:prstGeom prst="rect">
            <a:avLst/>
          </a:prstGeom>
        </p:spPr>
        <p:txBody>
          <a:bodyPr vert="horz" lIns="92477" tIns="46238" rIns="92477" bIns="46238" rtlCol="0" anchor="b"/>
          <a:lstStyle>
            <a:lvl1pPr algn="r">
              <a:defRPr sz="1200"/>
            </a:lvl1pPr>
          </a:lstStyle>
          <a:p>
            <a:fld id="{21773353-A735-4CE5-AFA3-B6119CBFF067}" type="slidenum">
              <a:rPr lang="en-US" smtClean="0"/>
              <a:t>‹#›</a:t>
            </a:fld>
            <a:endParaRPr lang="en-US"/>
          </a:p>
        </p:txBody>
      </p:sp>
    </p:spTree>
    <p:extLst>
      <p:ext uri="{BB962C8B-B14F-4D97-AF65-F5344CB8AC3E}">
        <p14:creationId xmlns:p14="http://schemas.microsoft.com/office/powerpoint/2010/main" val="1647271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484">
              <a:defRPr/>
            </a:pPr>
            <a:r>
              <a:rPr lang="en-US" dirty="0"/>
              <a:t>*Thomas Witulski as quoted Neil Godfrey. </a:t>
            </a:r>
            <a:r>
              <a:rPr lang="en-US" i="1" dirty="0"/>
              <a:t>The White Horseman of the Apocalypse</a:t>
            </a:r>
            <a:r>
              <a:rPr lang="en-US" dirty="0"/>
              <a:t>.  </a:t>
            </a:r>
            <a:r>
              <a:rPr lang="en-US" dirty="0" err="1"/>
              <a:t>Vridar</a:t>
            </a:r>
            <a:r>
              <a:rPr lang="en-US" dirty="0"/>
              <a:t>. https://vridar.org/2022/06/02/the-white-horseman-of-the-apocalypse/#:~:text=The%20Roman%20historian%20Livy%20wrote,of%20Augustus%20to%20the%20world:., 31 October 2025.</a:t>
            </a:r>
          </a:p>
          <a:p>
            <a:pPr defTabSz="897484">
              <a:defRPr/>
            </a:pPr>
            <a:r>
              <a:rPr lang="en-US" dirty="0"/>
              <a:t>**Godfrey, Neil. </a:t>
            </a:r>
            <a:r>
              <a:rPr lang="en-US" i="1" dirty="0"/>
              <a:t>The White Horseman of the Apocalypse</a:t>
            </a:r>
            <a:r>
              <a:rPr lang="en-US" dirty="0"/>
              <a:t>.  </a:t>
            </a:r>
            <a:r>
              <a:rPr lang="en-US" dirty="0" err="1"/>
              <a:t>Vridar</a:t>
            </a:r>
            <a:r>
              <a:rPr lang="en-US" dirty="0"/>
              <a:t>. https://vridar.org/2022/06/02/the-white-horseman-of-the-apocalypse/#:~:text=The%20Roman%20historian%20Livy%20wrote,of%20Augustus%20to%20the%20world:., 31 October 2025.</a:t>
            </a:r>
          </a:p>
          <a:p>
            <a:r>
              <a:rPr lang="en-US" dirty="0"/>
              <a:t>*** Cassius Dio, </a:t>
            </a:r>
            <a:r>
              <a:rPr lang="en-US" i="1" dirty="0"/>
              <a:t>Roman History</a:t>
            </a:r>
            <a:r>
              <a:rPr lang="en-US" dirty="0"/>
              <a:t> quoted by Thomas Witulski in Ibid</a:t>
            </a:r>
          </a:p>
        </p:txBody>
      </p:sp>
      <p:sp>
        <p:nvSpPr>
          <p:cNvPr id="4" name="Slide Number Placeholder 3"/>
          <p:cNvSpPr>
            <a:spLocks noGrp="1"/>
          </p:cNvSpPr>
          <p:nvPr>
            <p:ph type="sldNum" sz="quarter" idx="5"/>
          </p:nvPr>
        </p:nvSpPr>
        <p:spPr/>
        <p:txBody>
          <a:bodyPr/>
          <a:lstStyle/>
          <a:p>
            <a:fld id="{21773353-A735-4CE5-AFA3-B6119CBFF067}" type="slidenum">
              <a:rPr lang="en-US" smtClean="0"/>
              <a:t>9</a:t>
            </a:fld>
            <a:endParaRPr lang="en-US"/>
          </a:p>
        </p:txBody>
      </p:sp>
    </p:spTree>
    <p:extLst>
      <p:ext uri="{BB962C8B-B14F-4D97-AF65-F5344CB8AC3E}">
        <p14:creationId xmlns:p14="http://schemas.microsoft.com/office/powerpoint/2010/main" val="1071521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*Mounce, </a:t>
            </a:r>
            <a:r>
              <a:rPr lang="en-US" i="1" dirty="0"/>
              <a:t>Basics of Biblical Greek</a:t>
            </a:r>
            <a:r>
              <a:rPr lang="en-US" i="0" dirty="0"/>
              <a:t>, p. 233.</a:t>
            </a:r>
          </a:p>
          <a:p>
            <a:r>
              <a:rPr lang="en-US" i="0" dirty="0"/>
              <a:t>** Summers, </a:t>
            </a:r>
            <a:r>
              <a:rPr lang="en-US" i="1" dirty="0"/>
              <a:t>Essentials of New Testament Greek</a:t>
            </a:r>
            <a:r>
              <a:rPr lang="en-US" i="0" dirty="0"/>
              <a:t>. p. 103.</a:t>
            </a:r>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47</a:t>
            </a:fld>
            <a:endParaRPr lang="en-US"/>
          </a:p>
        </p:txBody>
      </p:sp>
    </p:spTree>
    <p:extLst>
      <p:ext uri="{BB962C8B-B14F-4D97-AF65-F5344CB8AC3E}">
        <p14:creationId xmlns:p14="http://schemas.microsoft.com/office/powerpoint/2010/main" val="20580644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*Summers, p. 55.</a:t>
            </a:r>
          </a:p>
          <a:p>
            <a:r>
              <a:rPr lang="en-US" dirty="0"/>
              <a:t>** Mounce, p. 180.</a:t>
            </a:r>
          </a:p>
        </p:txBody>
      </p:sp>
      <p:sp>
        <p:nvSpPr>
          <p:cNvPr id="4" name="Slide Number Placeholder 3"/>
          <p:cNvSpPr>
            <a:spLocks noGrp="1"/>
          </p:cNvSpPr>
          <p:nvPr>
            <p:ph type="sldNum" sz="quarter" idx="5"/>
          </p:nvPr>
        </p:nvSpPr>
        <p:spPr/>
        <p:txBody>
          <a:bodyPr/>
          <a:lstStyle/>
          <a:p>
            <a:fld id="{21773353-A735-4CE5-AFA3-B6119CBFF067}" type="slidenum">
              <a:rPr lang="en-US" smtClean="0"/>
              <a:t>48</a:t>
            </a:fld>
            <a:endParaRPr lang="en-US"/>
          </a:p>
        </p:txBody>
      </p:sp>
    </p:spTree>
    <p:extLst>
      <p:ext uri="{BB962C8B-B14F-4D97-AF65-F5344CB8AC3E}">
        <p14:creationId xmlns:p14="http://schemas.microsoft.com/office/powerpoint/2010/main" val="2830973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*Mounce, Robert H. </a:t>
            </a:r>
            <a:r>
              <a:rPr lang="en-US" i="1" dirty="0"/>
              <a:t>The Book of REVELATION</a:t>
            </a:r>
            <a:r>
              <a:rPr lang="en-US" i="0" dirty="0"/>
              <a:t>. The New International Commentary on the New Testament. William B. </a:t>
            </a:r>
            <a:r>
              <a:rPr lang="en-US" i="0" dirty="0" err="1"/>
              <a:t>Eerdman’s</a:t>
            </a:r>
            <a:r>
              <a:rPr lang="en-US" i="0" dirty="0"/>
              <a:t> Publishing Company. Grand Rapids, Michigan. 1977.</a:t>
            </a:r>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10</a:t>
            </a:fld>
            <a:endParaRPr lang="en-US"/>
          </a:p>
        </p:txBody>
      </p:sp>
    </p:spTree>
    <p:extLst>
      <p:ext uri="{BB962C8B-B14F-4D97-AF65-F5344CB8AC3E}">
        <p14:creationId xmlns:p14="http://schemas.microsoft.com/office/powerpoint/2010/main" val="2905239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*Strauss, James D. </a:t>
            </a:r>
            <a:r>
              <a:rPr lang="en-US" i="1" dirty="0"/>
              <a:t>Revelation</a:t>
            </a:r>
            <a:r>
              <a:rPr lang="en-US" i="0" dirty="0"/>
              <a:t>. Bible Study </a:t>
            </a:r>
            <a:r>
              <a:rPr lang="en-US" i="0" dirty="0" err="1"/>
              <a:t>Texbook</a:t>
            </a:r>
            <a:r>
              <a:rPr lang="en-US" i="0" dirty="0"/>
              <a:t>.</a:t>
            </a:r>
          </a:p>
          <a:p>
            <a:r>
              <a:rPr lang="en-US" i="0" dirty="0"/>
              <a:t>**Robertson, A.T. </a:t>
            </a:r>
            <a:r>
              <a:rPr lang="en-US" i="1" dirty="0"/>
              <a:t>Revelation</a:t>
            </a:r>
            <a:r>
              <a:rPr lang="en-US" i="0" dirty="0"/>
              <a:t>. Robertson's Word Pictures in the New Testament. Revelation 6:2.</a:t>
            </a:r>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13</a:t>
            </a:fld>
            <a:endParaRPr lang="en-US"/>
          </a:p>
        </p:txBody>
      </p:sp>
    </p:spTree>
    <p:extLst>
      <p:ext uri="{BB962C8B-B14F-4D97-AF65-F5344CB8AC3E}">
        <p14:creationId xmlns:p14="http://schemas.microsoft.com/office/powerpoint/2010/main" val="3698038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484">
              <a:defRPr/>
            </a:pPr>
            <a:r>
              <a:rPr lang="en-US" dirty="0"/>
              <a:t>**Godfrey, Neil. </a:t>
            </a:r>
            <a:r>
              <a:rPr lang="en-US" i="1" dirty="0"/>
              <a:t>The White Horseman of the Apocalypse</a:t>
            </a:r>
            <a:r>
              <a:rPr lang="en-US" dirty="0"/>
              <a:t>.  </a:t>
            </a:r>
            <a:r>
              <a:rPr lang="en-US" dirty="0" err="1"/>
              <a:t>Vridar</a:t>
            </a:r>
            <a:r>
              <a:rPr lang="en-US" dirty="0"/>
              <a:t>. https://vridar.org/2022/06/02/the-white-horseman-of-the-apocalypse/#:~:text=The%20Roman%20historian%20Livy%20wrote,of%20Augustus%20to%20the%20world:., 31 October 2025.</a:t>
            </a:r>
          </a:p>
          <a:p>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16</a:t>
            </a:fld>
            <a:endParaRPr lang="en-US"/>
          </a:p>
        </p:txBody>
      </p:sp>
    </p:spTree>
    <p:extLst>
      <p:ext uri="{BB962C8B-B14F-4D97-AF65-F5344CB8AC3E}">
        <p14:creationId xmlns:p14="http://schemas.microsoft.com/office/powerpoint/2010/main" val="994820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484">
              <a:defRPr/>
            </a:pPr>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17</a:t>
            </a:fld>
            <a:endParaRPr lang="en-US"/>
          </a:p>
        </p:txBody>
      </p:sp>
    </p:spTree>
    <p:extLst>
      <p:ext uri="{BB962C8B-B14F-4D97-AF65-F5344CB8AC3E}">
        <p14:creationId xmlns:p14="http://schemas.microsoft.com/office/powerpoint/2010/main" val="3989948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*Morris, Leon. </a:t>
            </a:r>
            <a:r>
              <a:rPr lang="en-US" i="1" dirty="0"/>
              <a:t>Revelation</a:t>
            </a:r>
            <a:r>
              <a:rPr lang="en-US" i="0" dirty="0"/>
              <a:t>. Tyndale New Testament Commentaries, Revised Edition. William B. </a:t>
            </a:r>
            <a:r>
              <a:rPr lang="en-US" i="0" dirty="0" err="1"/>
              <a:t>Eerdman’s</a:t>
            </a:r>
            <a:r>
              <a:rPr lang="en-US" i="0" dirty="0"/>
              <a:t> Press, Grand Rapids, Michigan, 1996. p. 103.</a:t>
            </a:r>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21</a:t>
            </a:fld>
            <a:endParaRPr lang="en-US"/>
          </a:p>
        </p:txBody>
      </p:sp>
    </p:spTree>
    <p:extLst>
      <p:ext uri="{BB962C8B-B14F-4D97-AF65-F5344CB8AC3E}">
        <p14:creationId xmlns:p14="http://schemas.microsoft.com/office/powerpoint/2010/main" val="1802742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*Ogden, p. 197.</a:t>
            </a:r>
          </a:p>
        </p:txBody>
      </p:sp>
      <p:sp>
        <p:nvSpPr>
          <p:cNvPr id="4" name="Slide Number Placeholder 3"/>
          <p:cNvSpPr>
            <a:spLocks noGrp="1"/>
          </p:cNvSpPr>
          <p:nvPr>
            <p:ph type="sldNum" sz="quarter" idx="5"/>
          </p:nvPr>
        </p:nvSpPr>
        <p:spPr/>
        <p:txBody>
          <a:bodyPr/>
          <a:lstStyle/>
          <a:p>
            <a:fld id="{21773353-A735-4CE5-AFA3-B6119CBFF067}" type="slidenum">
              <a:rPr lang="en-US" smtClean="0"/>
              <a:t>22</a:t>
            </a:fld>
            <a:endParaRPr lang="en-US"/>
          </a:p>
        </p:txBody>
      </p:sp>
    </p:spTree>
    <p:extLst>
      <p:ext uri="{BB962C8B-B14F-4D97-AF65-F5344CB8AC3E}">
        <p14:creationId xmlns:p14="http://schemas.microsoft.com/office/powerpoint/2010/main" val="4233060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*Roper, </a:t>
            </a:r>
            <a:r>
              <a:rPr lang="en-US" i="1" dirty="0"/>
              <a:t>Revelation 1-11</a:t>
            </a:r>
            <a:r>
              <a:rPr lang="en-US" dirty="0"/>
              <a:t>, p. 92</a:t>
            </a:r>
          </a:p>
          <a:p>
            <a:r>
              <a:rPr lang="en-US" dirty="0"/>
              <a:t>**Morris Leon. </a:t>
            </a:r>
            <a:r>
              <a:rPr lang="en-US" i="1" dirty="0"/>
              <a:t>Revelation</a:t>
            </a:r>
            <a:r>
              <a:rPr lang="en-US" i="0" dirty="0"/>
              <a:t>, Tyndale New Testament Commentary</a:t>
            </a:r>
            <a:r>
              <a:rPr lang="en-US" dirty="0"/>
              <a:t>. p. 235.</a:t>
            </a:r>
          </a:p>
        </p:txBody>
      </p:sp>
      <p:sp>
        <p:nvSpPr>
          <p:cNvPr id="4" name="Slide Number Placeholder 3"/>
          <p:cNvSpPr>
            <a:spLocks noGrp="1"/>
          </p:cNvSpPr>
          <p:nvPr>
            <p:ph type="sldNum" sz="quarter" idx="5"/>
          </p:nvPr>
        </p:nvSpPr>
        <p:spPr/>
        <p:txBody>
          <a:bodyPr/>
          <a:lstStyle/>
          <a:p>
            <a:fld id="{21773353-A735-4CE5-AFA3-B6119CBFF067}" type="slidenum">
              <a:rPr lang="en-US" smtClean="0"/>
              <a:t>31</a:t>
            </a:fld>
            <a:endParaRPr lang="en-US"/>
          </a:p>
        </p:txBody>
      </p:sp>
    </p:spTree>
    <p:extLst>
      <p:ext uri="{BB962C8B-B14F-4D97-AF65-F5344CB8AC3E}">
        <p14:creationId xmlns:p14="http://schemas.microsoft.com/office/powerpoint/2010/main" val="2063964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Pace, Martel. </a:t>
            </a:r>
            <a:r>
              <a:rPr lang="en-US" i="1" dirty="0"/>
              <a:t>Hebrews</a:t>
            </a:r>
            <a:r>
              <a:rPr lang="en-US" i="0" dirty="0"/>
              <a:t>. “Truth for Today Commentary, Resource Publications, Searcy, Arkansas, 2015.  p.333.</a:t>
            </a:r>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41</a:t>
            </a:fld>
            <a:endParaRPr lang="en-US"/>
          </a:p>
        </p:txBody>
      </p:sp>
    </p:spTree>
    <p:extLst>
      <p:ext uri="{BB962C8B-B14F-4D97-AF65-F5344CB8AC3E}">
        <p14:creationId xmlns:p14="http://schemas.microsoft.com/office/powerpoint/2010/main" val="1824206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FAB4E-F295-AFAC-A410-1008C90044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DE1AFC8-0E74-79A8-40E3-F080E39CD2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8F9900-34C9-9D99-D17C-A7C9EAE2FF15}"/>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5" name="Footer Placeholder 4">
            <a:extLst>
              <a:ext uri="{FF2B5EF4-FFF2-40B4-BE49-F238E27FC236}">
                <a16:creationId xmlns:a16="http://schemas.microsoft.com/office/drawing/2014/main" id="{C3FEB07E-EB73-2EE4-6D51-39879FBE9F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E9B686-5C8F-FA8F-64D2-0505F0055665}"/>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2796198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0AA45-4FD8-D6FE-7406-5265E9C744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96801-BB91-D1D9-F18B-3264759A98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64A906-64AE-74D7-34E9-D73B5F0F7B8B}"/>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5" name="Footer Placeholder 4">
            <a:extLst>
              <a:ext uri="{FF2B5EF4-FFF2-40B4-BE49-F238E27FC236}">
                <a16:creationId xmlns:a16="http://schemas.microsoft.com/office/drawing/2014/main" id="{5FA2D79B-6221-488D-F00D-FDA4031866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F857E0-8E53-774B-98BA-500803BBA804}"/>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1360465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51BD11-515F-1C2F-1FF9-FF093A0CD90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016F3B-55F7-5E62-81F8-FEF49020CF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9DDB81-DF54-A46F-8708-41460CCCFD51}"/>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5" name="Footer Placeholder 4">
            <a:extLst>
              <a:ext uri="{FF2B5EF4-FFF2-40B4-BE49-F238E27FC236}">
                <a16:creationId xmlns:a16="http://schemas.microsoft.com/office/drawing/2014/main" id="{E7EA351E-DA8A-CCF0-F806-127774E6B5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547CFA-DB7A-D65A-8ADD-72685B888E7B}"/>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2718870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29798-C6F7-7210-A7B8-D8133006A4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7A408A-F4CA-13F2-BAAD-4286F425BA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69BC54-034C-900E-DA75-366FE74AB933}"/>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5" name="Footer Placeholder 4">
            <a:extLst>
              <a:ext uri="{FF2B5EF4-FFF2-40B4-BE49-F238E27FC236}">
                <a16:creationId xmlns:a16="http://schemas.microsoft.com/office/drawing/2014/main" id="{BF3459B2-80F5-6679-1267-63576932B9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B29B00-408D-FDC3-DC43-B05826353265}"/>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4146224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705F5-68C5-1C84-F877-49F0648FA8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4D3F0E-CAB6-238E-2212-227A0327B0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4CD69-F62A-47E0-EAFD-662FAB4A8A2D}"/>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5" name="Footer Placeholder 4">
            <a:extLst>
              <a:ext uri="{FF2B5EF4-FFF2-40B4-BE49-F238E27FC236}">
                <a16:creationId xmlns:a16="http://schemas.microsoft.com/office/drawing/2014/main" id="{C0D953FB-3597-6D99-A9D8-ECA94C0FB5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7314BA-8265-555F-9A3D-92C17B49E794}"/>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1894388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14C8C-F3FE-3878-CAEE-C7767BA141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35A55E-A27C-AE9C-01A9-8AACFC6E86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90A57F-B627-ADF6-7D79-C627C7F448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6F0EEC-9384-DD9B-F2A7-089E1DC58640}"/>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6" name="Footer Placeholder 5">
            <a:extLst>
              <a:ext uri="{FF2B5EF4-FFF2-40B4-BE49-F238E27FC236}">
                <a16:creationId xmlns:a16="http://schemas.microsoft.com/office/drawing/2014/main" id="{774B7B73-B78D-EB7C-1C1F-BFB47B692B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23A316-CC97-83A8-E1EB-F8F920688497}"/>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895257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566E-A6C5-FB08-5A10-4603A93084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F8AC81-BD0C-6E8D-E91E-AEC7EDDDFD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CAE528-0417-0F65-FB86-416178BF85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DBCF2F-0FC8-EA05-3F4B-36BB5E8295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F541D8-EE49-1B5C-D00B-75BE6F6907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1D2D4E-B6C1-F830-A4D9-A5E04B95E68F}"/>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8" name="Footer Placeholder 7">
            <a:extLst>
              <a:ext uri="{FF2B5EF4-FFF2-40B4-BE49-F238E27FC236}">
                <a16:creationId xmlns:a16="http://schemas.microsoft.com/office/drawing/2014/main" id="{D3A0E861-5A3F-0B77-7E85-E9716EDB30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8762F0-992C-9034-E3F7-3E70F27DEBCA}"/>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2208587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56498-F806-8FA5-9BC2-1018F34AAE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B80276-2046-681F-452C-C57CC6413F6C}"/>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4" name="Footer Placeholder 3">
            <a:extLst>
              <a:ext uri="{FF2B5EF4-FFF2-40B4-BE49-F238E27FC236}">
                <a16:creationId xmlns:a16="http://schemas.microsoft.com/office/drawing/2014/main" id="{E8F32375-4B43-510E-D7D7-B4B7662B57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888717-3FA4-02B5-32D8-9DF2CD3A1C61}"/>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2964244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94481B-6F68-9FAF-2369-63D587E1906B}"/>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3" name="Footer Placeholder 2">
            <a:extLst>
              <a:ext uri="{FF2B5EF4-FFF2-40B4-BE49-F238E27FC236}">
                <a16:creationId xmlns:a16="http://schemas.microsoft.com/office/drawing/2014/main" id="{05DFB446-E9B2-E155-AF2B-BC55EA6C60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A79D90E-FA18-8926-D5FB-2C8D64E1BA37}"/>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310046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6718-5B86-CCAA-4B71-51FF6DE9F7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E0A05C-9C73-F148-D789-71D80F5086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3D172F-CA0B-FE57-3024-0F3EAC37C6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7B3B53-5F4E-D900-2F8D-850388801870}"/>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6" name="Footer Placeholder 5">
            <a:extLst>
              <a:ext uri="{FF2B5EF4-FFF2-40B4-BE49-F238E27FC236}">
                <a16:creationId xmlns:a16="http://schemas.microsoft.com/office/drawing/2014/main" id="{E01BD03A-F896-A064-3E94-8A1CE6DE12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DCEADD-EE2B-9864-48B4-4B7379D299EE}"/>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1851881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B7307-BB7A-76F5-F074-47B142F534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006055-0E3A-B52D-7821-E286642037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277BCC-6F99-1AFA-B63A-2895049A55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2FE6BF-EEDE-85B9-9006-B82677A969E2}"/>
              </a:ext>
            </a:extLst>
          </p:cNvPr>
          <p:cNvSpPr>
            <a:spLocks noGrp="1"/>
          </p:cNvSpPr>
          <p:nvPr>
            <p:ph type="dt" sz="half" idx="10"/>
          </p:nvPr>
        </p:nvSpPr>
        <p:spPr/>
        <p:txBody>
          <a:bodyPr/>
          <a:lstStyle/>
          <a:p>
            <a:fld id="{1B372847-49C7-4878-9016-F37A1E16544E}" type="datetimeFigureOut">
              <a:rPr lang="en-US" smtClean="0"/>
              <a:t>2026-01-20</a:t>
            </a:fld>
            <a:endParaRPr lang="en-US"/>
          </a:p>
        </p:txBody>
      </p:sp>
      <p:sp>
        <p:nvSpPr>
          <p:cNvPr id="6" name="Footer Placeholder 5">
            <a:extLst>
              <a:ext uri="{FF2B5EF4-FFF2-40B4-BE49-F238E27FC236}">
                <a16:creationId xmlns:a16="http://schemas.microsoft.com/office/drawing/2014/main" id="{A6398243-B489-E633-820F-8BFFC2DE13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69F8AA-BD85-BFA4-0F95-5EF911B84BB7}"/>
              </a:ext>
            </a:extLst>
          </p:cNvPr>
          <p:cNvSpPr>
            <a:spLocks noGrp="1"/>
          </p:cNvSpPr>
          <p:nvPr>
            <p:ph type="sldNum" sz="quarter" idx="12"/>
          </p:nvPr>
        </p:nvSpPr>
        <p:spPr/>
        <p:txBody>
          <a:bodyPr/>
          <a:lstStyle/>
          <a:p>
            <a:fld id="{02F82AF6-C5E6-45E2-9A2B-A982692BB7F1}" type="slidenum">
              <a:rPr lang="en-US" smtClean="0"/>
              <a:t>‹#›</a:t>
            </a:fld>
            <a:endParaRPr lang="en-US"/>
          </a:p>
        </p:txBody>
      </p:sp>
    </p:spTree>
    <p:extLst>
      <p:ext uri="{BB962C8B-B14F-4D97-AF65-F5344CB8AC3E}">
        <p14:creationId xmlns:p14="http://schemas.microsoft.com/office/powerpoint/2010/main" val="673808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86151E-2413-A1A9-873A-6F6BC6A02A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8FB95A-7EFC-37C8-BD5C-2FE9CB881C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14C40E-B9B0-7641-9B96-4D48E8B037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72847-49C7-4878-9016-F37A1E16544E}" type="datetimeFigureOut">
              <a:rPr lang="en-US" smtClean="0"/>
              <a:t>2026-01-20</a:t>
            </a:fld>
            <a:endParaRPr lang="en-US"/>
          </a:p>
        </p:txBody>
      </p:sp>
      <p:sp>
        <p:nvSpPr>
          <p:cNvPr id="5" name="Footer Placeholder 4">
            <a:extLst>
              <a:ext uri="{FF2B5EF4-FFF2-40B4-BE49-F238E27FC236}">
                <a16:creationId xmlns:a16="http://schemas.microsoft.com/office/drawing/2014/main" id="{32B0B107-2460-F0A9-497D-6E299BCCB7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C84D92-A13E-4BC8-5DD7-62E99E7959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F82AF6-C5E6-45E2-9A2B-A982692BB7F1}" type="slidenum">
              <a:rPr lang="en-US" smtClean="0"/>
              <a:t>‹#›</a:t>
            </a:fld>
            <a:endParaRPr lang="en-US"/>
          </a:p>
        </p:txBody>
      </p:sp>
    </p:spTree>
    <p:extLst>
      <p:ext uri="{BB962C8B-B14F-4D97-AF65-F5344CB8AC3E}">
        <p14:creationId xmlns:p14="http://schemas.microsoft.com/office/powerpoint/2010/main" val="3757353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B3FFB-B0BD-C359-6323-A5AEF3269BCC}"/>
              </a:ext>
            </a:extLst>
          </p:cNvPr>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REVELATION</a:t>
            </a:r>
          </a:p>
        </p:txBody>
      </p:sp>
      <p:sp>
        <p:nvSpPr>
          <p:cNvPr id="3" name="Subtitle 2">
            <a:extLst>
              <a:ext uri="{FF2B5EF4-FFF2-40B4-BE49-F238E27FC236}">
                <a16:creationId xmlns:a16="http://schemas.microsoft.com/office/drawing/2014/main" id="{2BD468E4-8709-7868-F9F9-2A298786E48E}"/>
              </a:ext>
            </a:extLst>
          </p:cNvPr>
          <p:cNvSpPr>
            <a:spLocks noGrp="1"/>
          </p:cNvSpPr>
          <p:nvPr>
            <p:ph type="subTitle" idx="1"/>
          </p:nvPr>
        </p:nvSpPr>
        <p:spPr/>
        <p:txBody>
          <a:bodyPr>
            <a:normAutofit/>
          </a:bodyPr>
          <a:lstStyle/>
          <a:p>
            <a:r>
              <a:rPr lang="en-US" sz="4000" dirty="0">
                <a:latin typeface="Times New Roman" panose="02020603050405020304" pitchFamily="18" charset="0"/>
                <a:cs typeface="Times New Roman" panose="02020603050405020304" pitchFamily="18" charset="0"/>
              </a:rPr>
              <a:t>Revelation 6:1 to 17</a:t>
            </a:r>
          </a:p>
          <a:p>
            <a:r>
              <a:rPr lang="en-US" sz="4000" dirty="0">
                <a:latin typeface="Times New Roman" panose="02020603050405020304" pitchFamily="18" charset="0"/>
                <a:cs typeface="Times New Roman" panose="02020603050405020304" pitchFamily="18" charset="0"/>
              </a:rPr>
              <a:t>The First Six Seals</a:t>
            </a:r>
          </a:p>
        </p:txBody>
      </p:sp>
    </p:spTree>
    <p:extLst>
      <p:ext uri="{BB962C8B-B14F-4D97-AF65-F5344CB8AC3E}">
        <p14:creationId xmlns:p14="http://schemas.microsoft.com/office/powerpoint/2010/main" val="1791091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57655" y="123568"/>
            <a:ext cx="11886063" cy="6635578"/>
          </a:xfrm>
        </p:spPr>
        <p:txBody>
          <a:bodyPr anchor="ctr">
            <a:normAutofit fontScale="77500" lnSpcReduction="20000"/>
          </a:bodyPr>
          <a:lstStyle/>
          <a:p>
            <a:pPr marL="0" indent="0">
              <a:buNone/>
            </a:pPr>
            <a:r>
              <a:rPr lang="en-US" sz="5400" dirty="0">
                <a:latin typeface="Times New Roman" panose="02020603050405020304" pitchFamily="18" charset="0"/>
                <a:cs typeface="Times New Roman" panose="02020603050405020304" pitchFamily="18" charset="0"/>
              </a:rPr>
              <a:t>The one who sat on the white horse “</a:t>
            </a:r>
            <a:r>
              <a:rPr lang="en-US" sz="5400" dirty="0">
                <a:solidFill>
                  <a:srgbClr val="C00000"/>
                </a:solidFill>
                <a:latin typeface="Times New Roman" panose="02020603050405020304" pitchFamily="18" charset="0"/>
                <a:cs typeface="Times New Roman" panose="02020603050405020304" pitchFamily="18" charset="0"/>
              </a:rPr>
              <a:t>had a bow</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bow was, in the Old Testament a symbol of military power.*  God told the prophet Hosea that He would “</a:t>
            </a:r>
            <a:r>
              <a:rPr lang="en-US" sz="5400" dirty="0">
                <a:solidFill>
                  <a:srgbClr val="C00000"/>
                </a:solidFill>
                <a:latin typeface="Times New Roman" panose="02020603050405020304" pitchFamily="18" charset="0"/>
                <a:cs typeface="Times New Roman" panose="02020603050405020304" pitchFamily="18" charset="0"/>
              </a:rPr>
              <a:t>break the bow of Israel in the valley of Jezreel</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Hosea 1:5</a:t>
            </a:r>
            <a:r>
              <a:rPr lang="en-US" sz="5400" dirty="0">
                <a:latin typeface="Times New Roman" panose="02020603050405020304" pitchFamily="18" charset="0"/>
                <a:cs typeface="Times New Roman" panose="02020603050405020304" pitchFamily="18" charset="0"/>
              </a:rPr>
              <a:t>).  Additionally, in </a:t>
            </a:r>
            <a:r>
              <a:rPr lang="en-US" sz="5400" b="1" dirty="0">
                <a:solidFill>
                  <a:srgbClr val="C00000"/>
                </a:solidFill>
                <a:latin typeface="Times New Roman" panose="02020603050405020304" pitchFamily="18" charset="0"/>
                <a:cs typeface="Times New Roman" panose="02020603050405020304" pitchFamily="18" charset="0"/>
              </a:rPr>
              <a:t>Jeremiah 51:56</a:t>
            </a:r>
            <a:r>
              <a:rPr lang="en-US" sz="5400" dirty="0">
                <a:latin typeface="Times New Roman" panose="02020603050405020304" pitchFamily="18" charset="0"/>
                <a:cs typeface="Times New Roman" panose="02020603050405020304" pitchFamily="18" charset="0"/>
              </a:rPr>
              <a:t>, the prophet says of Babylon, “</a:t>
            </a:r>
            <a:r>
              <a:rPr lang="en-US" sz="5400" dirty="0">
                <a:solidFill>
                  <a:srgbClr val="C00000"/>
                </a:solidFill>
                <a:latin typeface="Times New Roman" panose="02020603050405020304" pitchFamily="18" charset="0"/>
                <a:cs typeface="Times New Roman" panose="02020603050405020304" pitchFamily="18" charset="0"/>
              </a:rPr>
              <a:t>Their bows are shattered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bow was not particularly a Roman weapon of choice, but the bow was recognized, along with the sword, as an offensive weapon, a weapon of aggression.</a:t>
            </a:r>
          </a:p>
          <a:p>
            <a:pPr marL="0" indent="0">
              <a:buNone/>
            </a:pPr>
            <a:r>
              <a:rPr lang="en-US" sz="5400" dirty="0">
                <a:latin typeface="Times New Roman" panose="02020603050405020304" pitchFamily="18" charset="0"/>
                <a:cs typeface="Times New Roman" panose="02020603050405020304" pitchFamily="18" charset="0"/>
              </a:rPr>
              <a:t>Usually, when one thinks of Rome and its army one thinks of the legionnaire carrying a shield and sword.</a:t>
            </a:r>
          </a:p>
        </p:txBody>
      </p:sp>
    </p:spTree>
    <p:extLst>
      <p:ext uri="{BB962C8B-B14F-4D97-AF65-F5344CB8AC3E}">
        <p14:creationId xmlns:p14="http://schemas.microsoft.com/office/powerpoint/2010/main" val="844274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15615" y="123568"/>
            <a:ext cx="11928104" cy="6635578"/>
          </a:xfrm>
        </p:spPr>
        <p:txBody>
          <a:bodyPr anchor="ctr">
            <a:normAutofit fontScale="70000" lnSpcReduction="20000"/>
          </a:bodyPr>
          <a:lstStyle/>
          <a:p>
            <a:pPr marL="0" indent="0">
              <a:buNone/>
            </a:pPr>
            <a:r>
              <a:rPr lang="en-US" sz="5400" dirty="0" err="1">
                <a:latin typeface="Times New Roman" panose="02020603050405020304" pitchFamily="18" charset="0"/>
                <a:cs typeface="Times New Roman" panose="02020603050405020304" pitchFamily="18" charset="0"/>
              </a:rPr>
              <a:t>Vologeses</a:t>
            </a:r>
            <a:r>
              <a:rPr lang="en-US" sz="5400" dirty="0">
                <a:latin typeface="Times New Roman" panose="02020603050405020304" pitchFamily="18" charset="0"/>
                <a:cs typeface="Times New Roman" panose="02020603050405020304" pitchFamily="18" charset="0"/>
              </a:rPr>
              <a:t> who reigned over the Parthian Empire from 51 to 78 had won an unprecedented victory at the Battle of </a:t>
            </a:r>
            <a:r>
              <a:rPr lang="en-US" sz="5400" dirty="0" err="1">
                <a:latin typeface="Times New Roman" panose="02020603050405020304" pitchFamily="18" charset="0"/>
                <a:cs typeface="Times New Roman" panose="02020603050405020304" pitchFamily="18" charset="0"/>
              </a:rPr>
              <a:t>Rhandeia</a:t>
            </a:r>
            <a:r>
              <a:rPr lang="en-US" sz="5400" dirty="0">
                <a:latin typeface="Times New Roman" panose="02020603050405020304" pitchFamily="18" charset="0"/>
                <a:cs typeface="Times New Roman" panose="02020603050405020304" pitchFamily="18" charset="0"/>
              </a:rPr>
              <a:t> (located just east of the Roman province of Asia) in 62 over a Roman army led, by all accounts, by an inept commander.</a:t>
            </a:r>
          </a:p>
          <a:p>
            <a:pPr marL="0" indent="0">
              <a:buNone/>
            </a:pPr>
            <a:r>
              <a:rPr lang="en-US" sz="5400" dirty="0">
                <a:latin typeface="Times New Roman" panose="02020603050405020304" pitchFamily="18" charset="0"/>
                <a:cs typeface="Times New Roman" panose="02020603050405020304" pitchFamily="18" charset="0"/>
              </a:rPr>
              <a:t>The Parthians were the most famous archers of antiquity, and white horses were their trademark.</a:t>
            </a:r>
          </a:p>
          <a:p>
            <a:pPr marL="0" indent="0">
              <a:buNone/>
            </a:pPr>
            <a:r>
              <a:rPr lang="en-US" sz="5400" dirty="0">
                <a:latin typeface="Times New Roman" panose="02020603050405020304" pitchFamily="18" charset="0"/>
                <a:cs typeface="Times New Roman" panose="02020603050405020304" pitchFamily="18" charset="0"/>
              </a:rPr>
              <a:t>This had unnerved the West – Rome and its kingdoms in Asia especially – and led them to fear an all-out invasion.</a:t>
            </a:r>
          </a:p>
          <a:p>
            <a:pPr marL="0" indent="0">
              <a:buNone/>
            </a:pPr>
            <a:r>
              <a:rPr lang="en-US" sz="5400" dirty="0">
                <a:latin typeface="Times New Roman" panose="02020603050405020304" pitchFamily="18" charset="0"/>
                <a:cs typeface="Times New Roman" panose="02020603050405020304" pitchFamily="18" charset="0"/>
              </a:rPr>
              <a:t>It was AFTER this defeat that Romans, recognizing the need for ranged weaponry to support the infantry (the legionnaire with shield and sword) began to invest their army with archers in greater and greater numbers including mounted archers.</a:t>
            </a:r>
          </a:p>
        </p:txBody>
      </p:sp>
    </p:spTree>
    <p:extLst>
      <p:ext uri="{BB962C8B-B14F-4D97-AF65-F5344CB8AC3E}">
        <p14:creationId xmlns:p14="http://schemas.microsoft.com/office/powerpoint/2010/main" val="1452226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57655" y="123568"/>
            <a:ext cx="11886063" cy="6635578"/>
          </a:xfrm>
        </p:spPr>
        <p:txBody>
          <a:bodyPr anchor="ctr">
            <a:normAutofit fontScale="55000" lnSpcReduction="20000"/>
          </a:bodyPr>
          <a:lstStyle/>
          <a:p>
            <a:pPr marL="0" indent="0">
              <a:buNone/>
            </a:pPr>
            <a:r>
              <a:rPr lang="en-US" sz="5400" dirty="0">
                <a:latin typeface="Times New Roman" panose="02020603050405020304" pitchFamily="18" charset="0"/>
                <a:cs typeface="Times New Roman" panose="02020603050405020304" pitchFamily="18" charset="0"/>
              </a:rPr>
              <a:t>The rider of the first horse is also given a crown – a </a:t>
            </a:r>
            <a:r>
              <a:rPr lang="en-US" sz="5400" dirty="0" err="1">
                <a:latin typeface="Times New Roman" panose="02020603050405020304" pitchFamily="18" charset="0"/>
                <a:cs typeface="Times New Roman" panose="02020603050405020304" pitchFamily="18" charset="0"/>
              </a:rPr>
              <a:t>stephanos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This IS NOT a ruler’s crown but rather a victor’s crown.</a:t>
            </a:r>
          </a:p>
          <a:p>
            <a:pPr marL="0" indent="0">
              <a:buNone/>
            </a:pPr>
            <a:r>
              <a:rPr lang="en-US" sz="5400" dirty="0">
                <a:latin typeface="Times New Roman" panose="02020603050405020304" pitchFamily="18" charset="0"/>
                <a:cs typeface="Times New Roman" panose="02020603050405020304" pitchFamily="18" charset="0"/>
              </a:rPr>
              <a:t>This is the type crown that would have been presented to the winner of an athletic contest or a great military victory.</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I Corinthians 9:25</a:t>
            </a:r>
            <a:r>
              <a:rPr lang="en-US" sz="5400" dirty="0">
                <a:latin typeface="Times New Roman" panose="02020603050405020304" pitchFamily="18" charset="0"/>
                <a:cs typeface="Times New Roman" panose="02020603050405020304" pitchFamily="18" charset="0"/>
              </a:rPr>
              <a:t> – </a:t>
            </a:r>
            <a:r>
              <a:rPr lang="en-US" sz="5400" dirty="0">
                <a:solidFill>
                  <a:srgbClr val="C00000"/>
                </a:solidFill>
                <a:latin typeface="Times New Roman" panose="02020603050405020304" pitchFamily="18" charset="0"/>
                <a:cs typeface="Times New Roman" panose="02020603050405020304" pitchFamily="18" charset="0"/>
              </a:rPr>
              <a:t>And everyone who competes in the games exercises self-control in all things. They then do it to receive a perishable </a:t>
            </a:r>
            <a:r>
              <a:rPr lang="en-US" sz="5400" u="sng" dirty="0">
                <a:solidFill>
                  <a:srgbClr val="C00000"/>
                </a:solidFill>
                <a:latin typeface="Times New Roman" panose="02020603050405020304" pitchFamily="18" charset="0"/>
                <a:cs typeface="Times New Roman" panose="02020603050405020304" pitchFamily="18" charset="0"/>
              </a:rPr>
              <a:t>wreath</a:t>
            </a:r>
            <a:r>
              <a:rPr lang="en-US" sz="5400" dirty="0">
                <a:solidFill>
                  <a:srgbClr val="C00000"/>
                </a:solidFill>
                <a:latin typeface="Times New Roman" panose="02020603050405020304" pitchFamily="18" charset="0"/>
                <a:cs typeface="Times New Roman" panose="02020603050405020304" pitchFamily="18" charset="0"/>
              </a:rPr>
              <a:t>, but we an imperishable.</a:t>
            </a:r>
          </a:p>
          <a:p>
            <a:pPr marL="0" indent="0">
              <a:buNone/>
            </a:pPr>
            <a:r>
              <a:rPr lang="en-US" sz="5400" dirty="0">
                <a:latin typeface="Times New Roman" panose="02020603050405020304" pitchFamily="18" charset="0"/>
                <a:cs typeface="Times New Roman" panose="02020603050405020304" pitchFamily="18" charset="0"/>
              </a:rPr>
              <a:t>This is the same type crown promised the overcoming ones in Smyrna (</a:t>
            </a:r>
            <a:r>
              <a:rPr lang="en-US" sz="5400" b="1" dirty="0">
                <a:solidFill>
                  <a:srgbClr val="C00000"/>
                </a:solidFill>
                <a:latin typeface="Times New Roman" panose="02020603050405020304" pitchFamily="18" charset="0"/>
                <a:cs typeface="Times New Roman" panose="02020603050405020304" pitchFamily="18" charset="0"/>
              </a:rPr>
              <a:t>Revelation 2:10</a:t>
            </a:r>
            <a:r>
              <a:rPr lang="en-US" sz="5400" dirty="0">
                <a:latin typeface="Times New Roman" panose="02020603050405020304" pitchFamily="18" charset="0"/>
                <a:cs typeface="Times New Roman" panose="02020603050405020304" pitchFamily="18" charset="0"/>
              </a:rPr>
              <a:t>) and Philadelphia (</a:t>
            </a:r>
            <a:r>
              <a:rPr lang="en-US" sz="5400" b="1" dirty="0">
                <a:solidFill>
                  <a:srgbClr val="C00000"/>
                </a:solidFill>
                <a:latin typeface="Times New Roman" panose="02020603050405020304" pitchFamily="18" charset="0"/>
                <a:cs typeface="Times New Roman" panose="02020603050405020304" pitchFamily="18" charset="0"/>
              </a:rPr>
              <a:t>Revelation 3:11</a:t>
            </a:r>
            <a:r>
              <a:rPr lang="en-US" sz="5400" dirty="0">
                <a:latin typeface="Times New Roman" panose="02020603050405020304" pitchFamily="18" charset="0"/>
                <a:cs typeface="Times New Roman" panose="02020603050405020304" pitchFamily="18" charset="0"/>
              </a:rPr>
              <a:t>) and those worn by the twenty-four elders (</a:t>
            </a:r>
            <a:r>
              <a:rPr lang="en-US" sz="5400" b="1" dirty="0">
                <a:solidFill>
                  <a:srgbClr val="C00000"/>
                </a:solidFill>
                <a:latin typeface="Times New Roman" panose="02020603050405020304" pitchFamily="18" charset="0"/>
                <a:cs typeface="Times New Roman" panose="02020603050405020304" pitchFamily="18" charset="0"/>
              </a:rPr>
              <a:t>Revelation 4:4</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This type of crown would also have been presented to a Roman general during a celebration/appreciation parade upon his entrance to Rome after a military victory.</a:t>
            </a:r>
          </a:p>
          <a:p>
            <a:pPr marL="0" indent="0">
              <a:buNone/>
            </a:pPr>
            <a:r>
              <a:rPr lang="en-US" sz="5400" dirty="0">
                <a:latin typeface="Times New Roman" panose="02020603050405020304" pitchFamily="18" charset="0"/>
                <a:cs typeface="Times New Roman" panose="02020603050405020304" pitchFamily="18" charset="0"/>
              </a:rPr>
              <a:t>As far as I can tell, except for </a:t>
            </a:r>
            <a:r>
              <a:rPr lang="en-US" sz="5400" b="1" dirty="0">
                <a:solidFill>
                  <a:srgbClr val="C00000"/>
                </a:solidFill>
                <a:latin typeface="Times New Roman" panose="02020603050405020304" pitchFamily="18" charset="0"/>
                <a:cs typeface="Times New Roman" panose="02020603050405020304" pitchFamily="18" charset="0"/>
              </a:rPr>
              <a:t>Revelation 14:14</a:t>
            </a:r>
            <a:r>
              <a:rPr lang="en-US" sz="5400" dirty="0">
                <a:latin typeface="Times New Roman" panose="02020603050405020304" pitchFamily="18" charset="0"/>
                <a:cs typeface="Times New Roman" panose="02020603050405020304" pitchFamily="18" charset="0"/>
              </a:rPr>
              <a:t> and concerning the crown of thorns woven by the Roman soldiers this type crown is NEVER associated with Jesus, the Christ.</a:t>
            </a:r>
          </a:p>
        </p:txBody>
      </p:sp>
    </p:spTree>
    <p:extLst>
      <p:ext uri="{BB962C8B-B14F-4D97-AF65-F5344CB8AC3E}">
        <p14:creationId xmlns:p14="http://schemas.microsoft.com/office/powerpoint/2010/main" val="2556371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57655" y="123568"/>
            <a:ext cx="11886063"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The rider them “</a:t>
            </a:r>
            <a:r>
              <a:rPr lang="en-US" sz="5400" dirty="0">
                <a:solidFill>
                  <a:srgbClr val="C00000"/>
                </a:solidFill>
                <a:latin typeface="Times New Roman" panose="02020603050405020304" pitchFamily="18" charset="0"/>
                <a:cs typeface="Times New Roman" panose="02020603050405020304" pitchFamily="18" charset="0"/>
              </a:rPr>
              <a:t>went out conquering and to conquer.</a:t>
            </a:r>
            <a:r>
              <a:rPr lang="en-US" sz="5400" dirty="0">
                <a:latin typeface="Times New Roman" panose="02020603050405020304" pitchFamily="18" charset="0"/>
                <a:cs typeface="Times New Roman" panose="02020603050405020304" pitchFamily="18" charset="0"/>
              </a:rPr>
              <a:t>”</a:t>
            </a:r>
          </a:p>
          <a:p>
            <a:pPr marL="0" indent="0">
              <a:buNone/>
            </a:pPr>
            <a:r>
              <a:rPr lang="en-US" sz="5400" dirty="0">
                <a:solidFill>
                  <a:srgbClr val="0070C0"/>
                </a:solidFill>
                <a:latin typeface="Times New Roman" panose="02020603050405020304" pitchFamily="18" charset="0"/>
                <a:cs typeface="Times New Roman" panose="02020603050405020304" pitchFamily="18" charset="0"/>
              </a:rPr>
              <a:t>A T Robertson (See N.T. World Studies) is probably right in identifying the rider on the white horse with the white horses of Persian Kings and Roman conquerors in their processions of victory. This particular identification would certainly be understood by John’s readers, and in the light what follows it can stand as an undogmatic interpretation. The rider is prepared for conflict. This rider carried a heavy war bow. And the one sitting on it having a bow and was given to him a crown, (</a:t>
            </a:r>
            <a:r>
              <a:rPr lang="en-US" sz="5400" i="1" dirty="0" err="1">
                <a:solidFill>
                  <a:srgbClr val="0070C0"/>
                </a:solidFill>
                <a:latin typeface="Times New Roman" panose="02020603050405020304" pitchFamily="18" charset="0"/>
                <a:cs typeface="Times New Roman" panose="02020603050405020304" pitchFamily="18" charset="0"/>
              </a:rPr>
              <a:t>stephanos</a:t>
            </a:r>
            <a:r>
              <a:rPr lang="en-US" sz="5400" dirty="0">
                <a:solidFill>
                  <a:srgbClr val="0070C0"/>
                </a:solidFill>
                <a:latin typeface="Times New Roman" panose="02020603050405020304" pitchFamily="18" charset="0"/>
                <a:cs typeface="Times New Roman" panose="02020603050405020304" pitchFamily="18" charset="0"/>
              </a:rPr>
              <a:t> – victors crown see Rev_4:10) and he went forth overcoming (</a:t>
            </a:r>
            <a:r>
              <a:rPr lang="en-US" sz="5400" i="1" dirty="0" err="1">
                <a:solidFill>
                  <a:srgbClr val="0070C0"/>
                </a:solidFill>
                <a:latin typeface="Times New Roman" panose="02020603050405020304" pitchFamily="18" charset="0"/>
                <a:cs typeface="Times New Roman" panose="02020603050405020304" pitchFamily="18" charset="0"/>
              </a:rPr>
              <a:t>nikon</a:t>
            </a:r>
            <a:r>
              <a:rPr lang="en-US" sz="5400" dirty="0">
                <a:solidFill>
                  <a:srgbClr val="0070C0"/>
                </a:solidFill>
                <a:latin typeface="Times New Roman" panose="02020603050405020304" pitchFamily="18" charset="0"/>
                <a:cs typeface="Times New Roman" panose="02020603050405020304" pitchFamily="18" charset="0"/>
              </a:rPr>
              <a:t> – present participle – constantly overcoming) and in order that (</a:t>
            </a:r>
            <a:r>
              <a:rPr lang="en-US" sz="5400" i="1" dirty="0" err="1">
                <a:solidFill>
                  <a:srgbClr val="0070C0"/>
                </a:solidFill>
                <a:latin typeface="Times New Roman" panose="02020603050405020304" pitchFamily="18" charset="0"/>
                <a:cs typeface="Times New Roman" panose="02020603050405020304" pitchFamily="18" charset="0"/>
              </a:rPr>
              <a:t>hina</a:t>
            </a:r>
            <a:r>
              <a:rPr lang="en-US" sz="5400" dirty="0">
                <a:solidFill>
                  <a:srgbClr val="0070C0"/>
                </a:solidFill>
                <a:latin typeface="Times New Roman" panose="02020603050405020304" pitchFamily="18" charset="0"/>
                <a:cs typeface="Times New Roman" panose="02020603050405020304" pitchFamily="18" charset="0"/>
              </a:rPr>
              <a:t> – clause or purpose clause) or for the purpose that he might overcome (</a:t>
            </a:r>
            <a:r>
              <a:rPr lang="en-US" sz="5400" i="1" dirty="0" err="1">
                <a:solidFill>
                  <a:srgbClr val="0070C0"/>
                </a:solidFill>
                <a:latin typeface="Times New Roman" panose="02020603050405020304" pitchFamily="18" charset="0"/>
                <a:cs typeface="Times New Roman" panose="02020603050405020304" pitchFamily="18" charset="0"/>
              </a:rPr>
              <a:t>nikçsç</a:t>
            </a:r>
            <a:r>
              <a:rPr lang="en-US" sz="5400" dirty="0">
                <a:solidFill>
                  <a:srgbClr val="0070C0"/>
                </a:solidFill>
                <a:latin typeface="Times New Roman" panose="02020603050405020304" pitchFamily="18" charset="0"/>
                <a:cs typeface="Times New Roman" panose="02020603050405020304" pitchFamily="18" charset="0"/>
              </a:rPr>
              <a:t> – 1 aor. subjunctive).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aorist tense here indicates the rider is conquering and will have the ultimate victory.**</a:t>
            </a:r>
          </a:p>
        </p:txBody>
      </p:sp>
    </p:spTree>
    <p:extLst>
      <p:ext uri="{BB962C8B-B14F-4D97-AF65-F5344CB8AC3E}">
        <p14:creationId xmlns:p14="http://schemas.microsoft.com/office/powerpoint/2010/main" val="2692491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57655" y="123568"/>
            <a:ext cx="11886063"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Who – or what – then is this first rider?</a:t>
            </a:r>
          </a:p>
          <a:p>
            <a:pPr marL="0" indent="0">
              <a:buNone/>
            </a:pPr>
            <a:r>
              <a:rPr lang="en-US" sz="5400" dirty="0">
                <a:latin typeface="Times New Roman" panose="02020603050405020304" pitchFamily="18" charset="0"/>
                <a:cs typeface="Times New Roman" panose="02020603050405020304" pitchFamily="18" charset="0"/>
              </a:rPr>
              <a:t>Many interpretations have been offered by a multitude of notable and distinguished commentators.</a:t>
            </a:r>
          </a:p>
          <a:p>
            <a:pPr marL="0" indent="0">
              <a:buNone/>
            </a:pPr>
            <a:r>
              <a:rPr lang="en-US" sz="5400" dirty="0">
                <a:latin typeface="Times New Roman" panose="02020603050405020304" pitchFamily="18" charset="0"/>
                <a:cs typeface="Times New Roman" panose="02020603050405020304" pitchFamily="18" charset="0"/>
              </a:rPr>
              <a:t>Some commentators has said this is the antichrist.  However, NOTHING is said here about anyone or anything denying “</a:t>
            </a:r>
            <a:r>
              <a:rPr lang="en-US" sz="5400" dirty="0">
                <a:solidFill>
                  <a:srgbClr val="C00000"/>
                </a:solidFill>
                <a:latin typeface="Times New Roman" panose="02020603050405020304" pitchFamily="18" charset="0"/>
                <a:cs typeface="Times New Roman" panose="02020603050405020304" pitchFamily="18" charset="0"/>
              </a:rPr>
              <a:t>the Father and the Son</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I John 2:2</a:t>
            </a:r>
            <a:r>
              <a:rPr lang="en-US" sz="5400" dirty="0">
                <a:latin typeface="Times New Roman" panose="02020603050405020304" pitchFamily="18" charset="0"/>
                <a:cs typeface="Times New Roman" panose="02020603050405020304" pitchFamily="18" charset="0"/>
              </a:rPr>
              <a:t>, so this IS NOT speaking of the antichrist.</a:t>
            </a:r>
          </a:p>
          <a:p>
            <a:pPr marL="0" indent="0">
              <a:buNone/>
            </a:pPr>
            <a:r>
              <a:rPr lang="en-US" sz="5400" dirty="0">
                <a:latin typeface="Times New Roman" panose="02020603050405020304" pitchFamily="18" charset="0"/>
                <a:cs typeface="Times New Roman" panose="02020603050405020304" pitchFamily="18" charset="0"/>
              </a:rPr>
              <a:t>MOST – but not all – commentators who are members of the Lord’s body including, Burton Coffman, Homer Hailey, Foy E. Wallace Jr., Jimmy McGuiggan, and Richard Rogers (SIBI) take the position that this is Jesus, the Christ conquering through the gospel that was spread into the whole world.</a:t>
            </a:r>
          </a:p>
          <a:p>
            <a:pPr marL="0" indent="0">
              <a:buNone/>
            </a:pPr>
            <a:r>
              <a:rPr lang="en-US" sz="5400" dirty="0">
                <a:latin typeface="Times New Roman" panose="02020603050405020304" pitchFamily="18" charset="0"/>
                <a:cs typeface="Times New Roman" panose="02020603050405020304" pitchFamily="18" charset="0"/>
              </a:rPr>
              <a:t>Many commentators who make this assertion try to link </a:t>
            </a:r>
            <a:r>
              <a:rPr lang="en-US" sz="5400" b="1" dirty="0">
                <a:solidFill>
                  <a:srgbClr val="C00000"/>
                </a:solidFill>
                <a:latin typeface="Times New Roman" panose="02020603050405020304" pitchFamily="18" charset="0"/>
                <a:cs typeface="Times New Roman" panose="02020603050405020304" pitchFamily="18" charset="0"/>
              </a:rPr>
              <a:t>Revelation 6:1 &amp; 2</a:t>
            </a:r>
            <a:r>
              <a:rPr lang="en-US" sz="5400" dirty="0">
                <a:latin typeface="Times New Roman" panose="02020603050405020304" pitchFamily="18" charset="0"/>
                <a:cs typeface="Times New Roman" panose="02020603050405020304" pitchFamily="18" charset="0"/>
              </a:rPr>
              <a:t> and </a:t>
            </a:r>
            <a:r>
              <a:rPr lang="en-US" sz="5400" b="1" dirty="0">
                <a:solidFill>
                  <a:srgbClr val="C00000"/>
                </a:solidFill>
                <a:latin typeface="Times New Roman" panose="02020603050405020304" pitchFamily="18" charset="0"/>
                <a:cs typeface="Times New Roman" panose="02020603050405020304" pitchFamily="18" charset="0"/>
              </a:rPr>
              <a:t>Revelation 19:11 to 16</a:t>
            </a:r>
            <a:r>
              <a:rPr lang="en-US" sz="5400" dirty="0">
                <a:latin typeface="Times New Roman" panose="02020603050405020304" pitchFamily="18" charset="0"/>
                <a:cs typeface="Times New Roman" panose="02020603050405020304" pitchFamily="18" charset="0"/>
              </a:rPr>
              <a:t>.</a:t>
            </a:r>
          </a:p>
          <a:p>
            <a:pPr marL="0" indent="0">
              <a:buNone/>
            </a:pP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9006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80129A2-163C-AD2F-0DB9-749FCAC72698}"/>
              </a:ext>
            </a:extLst>
          </p:cNvPr>
          <p:cNvGraphicFramePr>
            <a:graphicFrameLocks noGrp="1"/>
          </p:cNvGraphicFramePr>
          <p:nvPr>
            <p:ph idx="1"/>
            <p:extLst>
              <p:ext uri="{D42A27DB-BD31-4B8C-83A1-F6EECF244321}">
                <p14:modId xmlns:p14="http://schemas.microsoft.com/office/powerpoint/2010/main" val="2678034707"/>
              </p:ext>
            </p:extLst>
          </p:nvPr>
        </p:nvGraphicFramePr>
        <p:xfrm>
          <a:off x="152400" y="674499"/>
          <a:ext cx="11887200" cy="4145280"/>
        </p:xfrm>
        <a:graphic>
          <a:graphicData uri="http://schemas.openxmlformats.org/drawingml/2006/table">
            <a:tbl>
              <a:tblPr firstRow="1" bandRow="1">
                <a:tableStyleId>{5C22544A-7EE6-4342-B048-85BDC9FD1C3A}</a:tableStyleId>
              </a:tblPr>
              <a:tblGrid>
                <a:gridCol w="5917324">
                  <a:extLst>
                    <a:ext uri="{9D8B030D-6E8A-4147-A177-3AD203B41FA5}">
                      <a16:colId xmlns:a16="http://schemas.microsoft.com/office/drawing/2014/main" val="1808908883"/>
                    </a:ext>
                  </a:extLst>
                </a:gridCol>
                <a:gridCol w="5969876">
                  <a:extLst>
                    <a:ext uri="{9D8B030D-6E8A-4147-A177-3AD203B41FA5}">
                      <a16:colId xmlns:a16="http://schemas.microsoft.com/office/drawing/2014/main" val="2868136971"/>
                    </a:ext>
                  </a:extLst>
                </a:gridCol>
              </a:tblGrid>
              <a:tr h="475703">
                <a:tc>
                  <a:txBody>
                    <a:bodyPr/>
                    <a:lstStyle/>
                    <a:p>
                      <a:r>
                        <a:rPr lang="en-US" sz="2800" dirty="0">
                          <a:solidFill>
                            <a:schemeClr val="tx1"/>
                          </a:solidFill>
                          <a:latin typeface="Times New Roman" panose="02020603050405020304" pitchFamily="18" charset="0"/>
                          <a:cs typeface="Times New Roman" panose="02020603050405020304" pitchFamily="18" charset="0"/>
                        </a:rPr>
                        <a:t>The First Rider – Revelation 6:12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Jesus – Revelation 19:11 to 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2742102"/>
                  </a:ext>
                </a:extLst>
              </a:tr>
              <a:tr h="475703">
                <a:tc>
                  <a:txBody>
                    <a:bodyPr/>
                    <a:lstStyle/>
                    <a:p>
                      <a:r>
                        <a:rPr lang="en-US" sz="2800" dirty="0">
                          <a:solidFill>
                            <a:schemeClr val="tx1"/>
                          </a:solidFill>
                          <a:latin typeface="Times New Roman" panose="02020603050405020304" pitchFamily="18" charset="0"/>
                          <a:cs typeface="Times New Roman" panose="02020603050405020304" pitchFamily="18" charset="0"/>
                        </a:rPr>
                        <a:t>One crown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Many crowns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40161"/>
                  </a:ext>
                </a:extLst>
              </a:tr>
              <a:tr h="475703">
                <a:tc>
                  <a:txBody>
                    <a:bodyPr/>
                    <a:lstStyle/>
                    <a:p>
                      <a:r>
                        <a:rPr lang="en-US" sz="2800" dirty="0">
                          <a:solidFill>
                            <a:schemeClr val="tx1"/>
                          </a:solidFill>
                          <a:latin typeface="Times New Roman" panose="02020603050405020304" pitchFamily="18" charset="0"/>
                          <a:cs typeface="Times New Roman" panose="02020603050405020304" pitchFamily="18" charset="0"/>
                        </a:rPr>
                        <a:t>Victory Crown – </a:t>
                      </a:r>
                      <a:r>
                        <a:rPr lang="en-US" sz="2800" i="1" dirty="0" err="1">
                          <a:solidFill>
                            <a:schemeClr val="tx1"/>
                          </a:solidFill>
                          <a:latin typeface="Times New Roman" panose="02020603050405020304" pitchFamily="18" charset="0"/>
                          <a:cs typeface="Times New Roman" panose="02020603050405020304" pitchFamily="18" charset="0"/>
                        </a:rPr>
                        <a:t>stephanos</a:t>
                      </a:r>
                      <a:endParaRPr lang="en-US" sz="2800" i="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Ruling Crowns – </a:t>
                      </a:r>
                      <a:r>
                        <a:rPr lang="en-US" sz="2800" i="1" dirty="0" err="1">
                          <a:solidFill>
                            <a:schemeClr val="tx1"/>
                          </a:solidFill>
                          <a:latin typeface="Times New Roman" panose="02020603050405020304" pitchFamily="18" charset="0"/>
                          <a:cs typeface="Times New Roman" panose="02020603050405020304" pitchFamily="18" charset="0"/>
                        </a:rPr>
                        <a:t>diademata</a:t>
                      </a:r>
                      <a:r>
                        <a:rPr lang="en-US" sz="2800" i="0" dirty="0">
                          <a:solidFill>
                            <a:schemeClr val="tx1"/>
                          </a:solidFill>
                          <a:latin typeface="Times New Roman" panose="02020603050405020304" pitchFamily="18" charset="0"/>
                          <a:cs typeface="Times New Roman" panose="02020603050405020304" pitchFamily="18" charset="0"/>
                        </a:rPr>
                        <a:t> – v.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674118"/>
                  </a:ext>
                </a:extLst>
              </a:tr>
              <a:tr h="475703">
                <a:tc>
                  <a:txBody>
                    <a:bodyPr/>
                    <a:lstStyle/>
                    <a:p>
                      <a:r>
                        <a:rPr lang="en-US" sz="2800" dirty="0">
                          <a:solidFill>
                            <a:schemeClr val="tx1"/>
                          </a:solidFill>
                          <a:latin typeface="Times New Roman" panose="02020603050405020304" pitchFamily="18" charset="0"/>
                          <a:cs typeface="Times New Roman" panose="02020603050405020304" pitchFamily="18" charset="0"/>
                        </a:rPr>
                        <a:t>Has a bow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Has a sword – v. 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9138786"/>
                  </a:ext>
                </a:extLst>
              </a:tr>
              <a:tr h="475703">
                <a:tc>
                  <a:txBody>
                    <a:bodyPr/>
                    <a:lstStyle/>
                    <a:p>
                      <a:r>
                        <a:rPr lang="en-US" sz="2800" dirty="0">
                          <a:solidFill>
                            <a:schemeClr val="tx1"/>
                          </a:solidFill>
                          <a:latin typeface="Times New Roman" panose="02020603050405020304" pitchFamily="18" charset="0"/>
                          <a:cs typeface="Times New Roman" panose="02020603050405020304" pitchFamily="18" charset="0"/>
                        </a:rPr>
                        <a:t>Followed by three horsemen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Followed by a heavenly army – v. 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24664706"/>
                  </a:ext>
                </a:extLst>
              </a:tr>
              <a:tr h="475703">
                <a:tc>
                  <a:txBody>
                    <a:bodyPr/>
                    <a:lstStyle/>
                    <a:p>
                      <a:r>
                        <a:rPr lang="en-US" sz="2800" dirty="0">
                          <a:solidFill>
                            <a:schemeClr val="tx1"/>
                          </a:solidFill>
                          <a:latin typeface="Times New Roman" panose="02020603050405020304" pitchFamily="18" charset="0"/>
                          <a:cs typeface="Times New Roman" panose="02020603050405020304" pitchFamily="18" charset="0"/>
                        </a:rPr>
                        <a:t>Not named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Named – vv. 11 to 13, 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7213326"/>
                  </a:ext>
                </a:extLst>
              </a:tr>
              <a:tr h="475703">
                <a:tc>
                  <a:txBody>
                    <a:bodyPr/>
                    <a:lstStyle/>
                    <a:p>
                      <a:r>
                        <a:rPr lang="en-US" sz="2800" dirty="0">
                          <a:solidFill>
                            <a:schemeClr val="tx1"/>
                          </a:solidFill>
                          <a:latin typeface="Times New Roman" panose="02020603050405020304" pitchFamily="18" charset="0"/>
                          <a:cs typeface="Times New Roman" panose="02020603050405020304" pitchFamily="18" charset="0"/>
                        </a:rPr>
                        <a:t>Clothing not mentioned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Robe dipped in blood – vv. 13, 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1972545"/>
                  </a:ext>
                </a:extLst>
              </a:tr>
              <a:tr h="475703">
                <a:tc>
                  <a:txBody>
                    <a:bodyPr/>
                    <a:lstStyle/>
                    <a:p>
                      <a:r>
                        <a:rPr lang="en-US" sz="2800" dirty="0">
                          <a:solidFill>
                            <a:schemeClr val="tx1"/>
                          </a:solidFill>
                          <a:latin typeface="Times New Roman" panose="02020603050405020304" pitchFamily="18" charset="0"/>
                          <a:cs typeface="Times New Roman" panose="02020603050405020304" pitchFamily="18" charset="0"/>
                        </a:rPr>
                        <a:t>Conquering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Dispensing justice – vv. 11, 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2838342"/>
                  </a:ext>
                </a:extLst>
              </a:tr>
            </a:tbl>
          </a:graphicData>
        </a:graphic>
      </p:graphicFrame>
      <p:sp>
        <p:nvSpPr>
          <p:cNvPr id="6" name="TextBox 5">
            <a:extLst>
              <a:ext uri="{FF2B5EF4-FFF2-40B4-BE49-F238E27FC236}">
                <a16:creationId xmlns:a16="http://schemas.microsoft.com/office/drawing/2014/main" id="{DC864E10-4F5A-0934-5914-421CBF2D582B}"/>
              </a:ext>
            </a:extLst>
          </p:cNvPr>
          <p:cNvSpPr txBox="1"/>
          <p:nvPr/>
        </p:nvSpPr>
        <p:spPr>
          <a:xfrm>
            <a:off x="168166" y="0"/>
            <a:ext cx="11887200" cy="553998"/>
          </a:xfrm>
          <a:prstGeom prst="rect">
            <a:avLst/>
          </a:prstGeom>
          <a:noFill/>
        </p:spPr>
        <p:txBody>
          <a:bodyPr wrap="square">
            <a:spAutoFit/>
          </a:bodyPr>
          <a:lstStyle/>
          <a:p>
            <a:pPr marL="0" indent="0">
              <a:buNone/>
            </a:pPr>
            <a:r>
              <a:rPr lang="en-US" sz="3000" dirty="0">
                <a:latin typeface="Times New Roman" panose="02020603050405020304" pitchFamily="18" charset="0"/>
                <a:cs typeface="Times New Roman" panose="02020603050405020304" pitchFamily="18" charset="0"/>
              </a:rPr>
              <a:t>This interpretation is not without difficulties however:</a:t>
            </a:r>
          </a:p>
        </p:txBody>
      </p:sp>
      <p:sp>
        <p:nvSpPr>
          <p:cNvPr id="2" name="TextBox 1">
            <a:extLst>
              <a:ext uri="{FF2B5EF4-FFF2-40B4-BE49-F238E27FC236}">
                <a16:creationId xmlns:a16="http://schemas.microsoft.com/office/drawing/2014/main" id="{F0AA1138-33CF-2BA6-0657-0E80D4021524}"/>
              </a:ext>
            </a:extLst>
          </p:cNvPr>
          <p:cNvSpPr txBox="1"/>
          <p:nvPr/>
        </p:nvSpPr>
        <p:spPr>
          <a:xfrm>
            <a:off x="136634" y="4940281"/>
            <a:ext cx="11887200" cy="2062103"/>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Let me say this at this point in our discussion: while I do not </a:t>
            </a:r>
            <a:r>
              <a:rPr lang="en-US" sz="3200" dirty="0" err="1">
                <a:latin typeface="Times New Roman" panose="02020603050405020304" pitchFamily="18" charset="0"/>
                <a:cs typeface="Times New Roman" panose="02020603050405020304" pitchFamily="18" charset="0"/>
              </a:rPr>
              <a:t>not</a:t>
            </a:r>
            <a:r>
              <a:rPr lang="en-US" sz="3200" dirty="0">
                <a:latin typeface="Times New Roman" panose="02020603050405020304" pitchFamily="18" charset="0"/>
                <a:cs typeface="Times New Roman" panose="02020603050405020304" pitchFamily="18" charset="0"/>
              </a:rPr>
              <a:t> agree with this interpretation and I believe it to be wrong, I am not going to bad mouth or get in any type of heated argument or disagreement with those who do.</a:t>
            </a:r>
          </a:p>
        </p:txBody>
      </p:sp>
    </p:spTree>
    <p:extLst>
      <p:ext uri="{BB962C8B-B14F-4D97-AF65-F5344CB8AC3E}">
        <p14:creationId xmlns:p14="http://schemas.microsoft.com/office/powerpoint/2010/main" val="831618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57655" y="123568"/>
            <a:ext cx="11886063"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First, it is difficult for me to see how this first rider comes forth bringing the gospel message while the next three emerge under the same circumstances and, evidently, from the same place brining with them calamities for and to the world: that to me just does not fit the context of </a:t>
            </a:r>
            <a:r>
              <a:rPr lang="en-US" sz="4000" b="1" dirty="0">
                <a:solidFill>
                  <a:srgbClr val="C00000"/>
                </a:solidFill>
                <a:latin typeface="Times New Roman" panose="02020603050405020304" pitchFamily="18" charset="0"/>
                <a:cs typeface="Times New Roman" panose="02020603050405020304" pitchFamily="18" charset="0"/>
              </a:rPr>
              <a:t>Revelation 6:1 to 8</a:t>
            </a:r>
            <a:r>
              <a:rPr lang="en-US" sz="4000" dirty="0">
                <a:latin typeface="Times New Roman" panose="02020603050405020304" pitchFamily="18" charset="0"/>
                <a:cs typeface="Times New Roman" panose="02020603050405020304" pitchFamily="18" charset="0"/>
              </a:rPr>
              <a:t>.  We ought to ask ourselves, “</a:t>
            </a:r>
            <a:r>
              <a:rPr lang="en-US" sz="4000" dirty="0">
                <a:solidFill>
                  <a:srgbClr val="0070C0"/>
                </a:solidFill>
                <a:latin typeface="Times New Roman" panose="02020603050405020304" pitchFamily="18" charset="0"/>
                <a:cs typeface="Times New Roman" panose="02020603050405020304" pitchFamily="18" charset="0"/>
              </a:rPr>
              <a:t>Should we not expect the white horseman also to be a harbinger of death and suffering?</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Second, these first four seals with their horses and riders should be taken as a group: they are grouped together by context, and none should be separated or taken apart from the others.  As David Roper comments, “</a:t>
            </a:r>
            <a:r>
              <a:rPr lang="en-US" sz="4000" dirty="0">
                <a:solidFill>
                  <a:srgbClr val="0070C0"/>
                </a:solidFill>
                <a:latin typeface="Times New Roman" panose="02020603050405020304" pitchFamily="18" charset="0"/>
                <a:cs typeface="Times New Roman" panose="02020603050405020304" pitchFamily="18" charset="0"/>
              </a:rPr>
              <a:t>The context seems to favor the view that the first rider should be identified with the other three, an essential part of the destructive forces set loose on the earth.</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Roper then continues, “</a:t>
            </a:r>
            <a:r>
              <a:rPr lang="en-US" sz="4000" dirty="0">
                <a:solidFill>
                  <a:srgbClr val="0070C0"/>
                </a:solidFill>
                <a:latin typeface="Times New Roman" panose="02020603050405020304" pitchFamily="18" charset="0"/>
                <a:cs typeface="Times New Roman" panose="02020603050405020304" pitchFamily="18" charset="0"/>
              </a:rPr>
              <a:t>All four riders were introduced the same way, each by one of the four creatures, the four creatures did not introduce any of the other seals.  The four horsemen apparently functioned as a unit: each one supplemented the others.  Furthermore, “four” is “the cosmic number” – the number relating to the earth – suggesting that the four riders as a unit were involved in the devastation of the earth.</a:t>
            </a:r>
            <a:r>
              <a:rPr lang="en-US" sz="4000" dirty="0">
                <a:latin typeface="Times New Roman" panose="02020603050405020304" pitchFamily="18" charset="0"/>
                <a:cs typeface="Times New Roman" panose="02020603050405020304" pitchFamily="18" charset="0"/>
              </a:rPr>
              <a:t>”</a:t>
            </a:r>
          </a:p>
        </p:txBody>
      </p:sp>
      <p:graphicFrame>
        <p:nvGraphicFramePr>
          <p:cNvPr id="5" name="Object 4">
            <a:extLst>
              <a:ext uri="{FF2B5EF4-FFF2-40B4-BE49-F238E27FC236}">
                <a16:creationId xmlns:a16="http://schemas.microsoft.com/office/drawing/2014/main" id="{835EE929-7194-A534-27BD-383D7A24A083}"/>
              </a:ext>
            </a:extLst>
          </p:cNvPr>
          <p:cNvGraphicFramePr>
            <a:graphicFrameLocks noChangeAspect="1"/>
          </p:cNvGraphicFramePr>
          <p:nvPr>
            <p:extLst>
              <p:ext uri="{D42A27DB-BD31-4B8C-83A1-F6EECF244321}">
                <p14:modId xmlns:p14="http://schemas.microsoft.com/office/powerpoint/2010/main" val="2261275290"/>
              </p:ext>
            </p:extLst>
          </p:nvPr>
        </p:nvGraphicFramePr>
        <p:xfrm>
          <a:off x="5405438" y="3222625"/>
          <a:ext cx="1381125" cy="409575"/>
        </p:xfrm>
        <a:graphic>
          <a:graphicData uri="http://schemas.openxmlformats.org/presentationml/2006/ole">
            <mc:AlternateContent xmlns:mc="http://schemas.openxmlformats.org/markup-compatibility/2006">
              <mc:Choice xmlns:v="urn:schemas-microsoft-com:vml" Requires="v">
                <p:oleObj name="Worksheet" r:id="rId3" imgW="1380960" imgH="409557" progId="Excel.Sheet.12">
                  <p:embed/>
                </p:oleObj>
              </mc:Choice>
              <mc:Fallback>
                <p:oleObj name="Worksheet" r:id="rId3" imgW="1380960" imgH="409557" progId="Excel.Sheet.12">
                  <p:embed/>
                  <p:pic>
                    <p:nvPicPr>
                      <p:cNvPr id="0" name=""/>
                      <p:cNvPicPr/>
                      <p:nvPr/>
                    </p:nvPicPr>
                    <p:blipFill>
                      <a:blip r:embed="rId4"/>
                      <a:stretch>
                        <a:fillRect/>
                      </a:stretch>
                    </p:blipFill>
                    <p:spPr>
                      <a:xfrm>
                        <a:off x="5405438" y="3222625"/>
                        <a:ext cx="1381125" cy="409575"/>
                      </a:xfrm>
                      <a:prstGeom prst="rect">
                        <a:avLst/>
                      </a:prstGeom>
                    </p:spPr>
                  </p:pic>
                </p:oleObj>
              </mc:Fallback>
            </mc:AlternateContent>
          </a:graphicData>
        </a:graphic>
      </p:graphicFrame>
    </p:spTree>
    <p:extLst>
      <p:ext uri="{BB962C8B-B14F-4D97-AF65-F5344CB8AC3E}">
        <p14:creationId xmlns:p14="http://schemas.microsoft.com/office/powerpoint/2010/main" val="2317884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68167" y="123568"/>
            <a:ext cx="11875552"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Third, Jesus, the Lamb, is the one breaking and opening this first seal – </a:t>
            </a:r>
            <a:r>
              <a:rPr lang="en-US" sz="5400" b="1" dirty="0">
                <a:solidFill>
                  <a:srgbClr val="C00000"/>
                </a:solidFill>
                <a:latin typeface="Times New Roman" panose="02020603050405020304" pitchFamily="18" charset="0"/>
                <a:cs typeface="Times New Roman" panose="02020603050405020304" pitchFamily="18" charset="0"/>
              </a:rPr>
              <a:t>Revelation 6:1</a:t>
            </a:r>
            <a:r>
              <a:rPr lang="en-US" sz="5400" dirty="0">
                <a:latin typeface="Times New Roman" panose="02020603050405020304" pitchFamily="18" charset="0"/>
                <a:cs typeface="Times New Roman" panose="02020603050405020304" pitchFamily="18" charset="0"/>
              </a:rPr>
              <a:t>.  Is it reasonable to expect that Jesus would break open the seal, be called forth by one of the living creatures, and then surface from or come out of that same seal which He had just broken?</a:t>
            </a:r>
          </a:p>
          <a:p>
            <a:pPr marL="0" indent="0">
              <a:buNone/>
            </a:pPr>
            <a:r>
              <a:rPr lang="en-US" sz="5400" dirty="0">
                <a:latin typeface="Times New Roman" panose="02020603050405020304" pitchFamily="18" charset="0"/>
                <a:cs typeface="Times New Roman" panose="02020603050405020304" pitchFamily="18" charset="0"/>
              </a:rPr>
              <a:t>Finally, consider this point made by Roper: “</a:t>
            </a:r>
            <a:r>
              <a:rPr lang="en-US" sz="5400" dirty="0">
                <a:solidFill>
                  <a:srgbClr val="0070C0"/>
                </a:solidFill>
                <a:latin typeface="Times New Roman" panose="02020603050405020304" pitchFamily="18" charset="0"/>
                <a:cs typeface="Times New Roman" panose="02020603050405020304" pitchFamily="18" charset="0"/>
              </a:rPr>
              <a:t>Whether one takes the position that the rider on the white horse is Christ or the position that he is not Christ, the basic conclusion regarding the four horsemen will be the same: </a:t>
            </a:r>
            <a:r>
              <a:rPr lang="en-US" sz="5400" i="1" dirty="0">
                <a:solidFill>
                  <a:srgbClr val="0070C0"/>
                </a:solidFill>
                <a:latin typeface="Times New Roman" panose="02020603050405020304" pitchFamily="18" charset="0"/>
                <a:cs typeface="Times New Roman" panose="02020603050405020304" pitchFamily="18" charset="0"/>
              </a:rPr>
              <a:t>The first four seals declare the difficulty of being a faithful Christian.</a:t>
            </a:r>
            <a:r>
              <a:rPr lang="en-US" sz="5400" dirty="0">
                <a:solidFill>
                  <a:srgbClr val="0070C0"/>
                </a:solidFill>
                <a:latin typeface="Times New Roman" panose="02020603050405020304" pitchFamily="18" charset="0"/>
                <a:cs typeface="Times New Roman" panose="02020603050405020304" pitchFamily="18" charset="0"/>
              </a:rPr>
              <a:t>  The primary difference is whether the trouble for the Christian starts with the </a:t>
            </a:r>
            <a:r>
              <a:rPr lang="en-US" sz="5400" i="1" dirty="0">
                <a:solidFill>
                  <a:srgbClr val="0070C0"/>
                </a:solidFill>
                <a:latin typeface="Times New Roman" panose="02020603050405020304" pitchFamily="18" charset="0"/>
                <a:cs typeface="Times New Roman" panose="02020603050405020304" pitchFamily="18" charset="0"/>
              </a:rPr>
              <a:t>first</a:t>
            </a:r>
            <a:r>
              <a:rPr lang="en-US" sz="5400" dirty="0">
                <a:solidFill>
                  <a:srgbClr val="0070C0"/>
                </a:solidFill>
                <a:latin typeface="Times New Roman" panose="02020603050405020304" pitchFamily="18" charset="0"/>
                <a:cs typeface="Times New Roman" panose="02020603050405020304" pitchFamily="18" charset="0"/>
              </a:rPr>
              <a:t> rider or with the </a:t>
            </a:r>
            <a:r>
              <a:rPr lang="en-US" sz="5400" i="1" dirty="0">
                <a:solidFill>
                  <a:srgbClr val="0070C0"/>
                </a:solidFill>
                <a:latin typeface="Times New Roman" panose="02020603050405020304" pitchFamily="18" charset="0"/>
                <a:cs typeface="Times New Roman" panose="02020603050405020304" pitchFamily="18" charset="0"/>
              </a:rPr>
              <a:t>second</a:t>
            </a:r>
            <a:r>
              <a:rPr lang="en-US" sz="5400" dirty="0">
                <a:solidFill>
                  <a:srgbClr val="0070C0"/>
                </a:solidFill>
                <a:latin typeface="Times New Roman" panose="02020603050405020304" pitchFamily="18" charset="0"/>
                <a:cs typeface="Times New Roman" panose="02020603050405020304" pitchFamily="18" charset="0"/>
              </a:rPr>
              <a:t> rider.</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letters to the angels of the seven churches in Asia </a:t>
            </a:r>
            <a:r>
              <a:rPr lang="en-US" sz="5400" u="sng" dirty="0">
                <a:latin typeface="Times New Roman" panose="02020603050405020304" pitchFamily="18" charset="0"/>
                <a:cs typeface="Times New Roman" panose="02020603050405020304" pitchFamily="18" charset="0"/>
              </a:rPr>
              <a:t>ALL</a:t>
            </a:r>
            <a:r>
              <a:rPr lang="en-US" sz="5400" dirty="0">
                <a:latin typeface="Times New Roman" panose="02020603050405020304" pitchFamily="18" charset="0"/>
                <a:cs typeface="Times New Roman" panose="02020603050405020304" pitchFamily="18" charset="0"/>
              </a:rPr>
              <a:t> dealt with “</a:t>
            </a:r>
            <a:r>
              <a:rPr lang="en-US" sz="5400" i="1" dirty="0">
                <a:solidFill>
                  <a:srgbClr val="0070C0"/>
                </a:solidFill>
                <a:latin typeface="Times New Roman" panose="02020603050405020304" pitchFamily="18" charset="0"/>
                <a:cs typeface="Times New Roman" panose="02020603050405020304" pitchFamily="18" charset="0"/>
              </a:rPr>
              <a:t>the difficulty of being</a:t>
            </a:r>
            <a:r>
              <a:rPr lang="en-US" sz="5400" dirty="0">
                <a:latin typeface="Times New Roman" panose="02020603050405020304" pitchFamily="18" charset="0"/>
                <a:cs typeface="Times New Roman" panose="02020603050405020304" pitchFamily="18" charset="0"/>
              </a:rPr>
              <a:t>” and remaining – “</a:t>
            </a:r>
            <a:r>
              <a:rPr lang="en-US" sz="5400" i="1" dirty="0">
                <a:solidFill>
                  <a:srgbClr val="0070C0"/>
                </a:solidFill>
                <a:latin typeface="Times New Roman" panose="02020603050405020304" pitchFamily="18" charset="0"/>
                <a:cs typeface="Times New Roman" panose="02020603050405020304" pitchFamily="18" charset="0"/>
              </a:rPr>
              <a:t>a faithful Christian.</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68767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68167" y="123568"/>
            <a:ext cx="1187555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Roper, then points out that he believes the first horse and rider to be imperialism and/or greed pointing out that imperialism is, basically, one group attempting to control or dominate another and that the desire to control or dominate another group is usually triggered by a lust for the other groups belongings, </a:t>
            </a:r>
            <a:r>
              <a:rPr lang="en-US" sz="4000" dirty="0" err="1">
                <a:latin typeface="Times New Roman" panose="02020603050405020304" pitchFamily="18" charset="0"/>
                <a:cs typeface="Times New Roman" panose="02020603050405020304" pitchFamily="18" charset="0"/>
              </a:rPr>
              <a:t>ie</a:t>
            </a:r>
            <a:r>
              <a:rPr lang="en-US" sz="4000" dirty="0">
                <a:latin typeface="Times New Roman" panose="02020603050405020304" pitchFamily="18" charset="0"/>
                <a:cs typeface="Times New Roman" panose="02020603050405020304" pitchFamily="18" charset="0"/>
              </a:rPr>
              <a:t>. greed.</a:t>
            </a:r>
          </a:p>
          <a:p>
            <a:pPr marL="0" indent="0">
              <a:buNone/>
            </a:pPr>
            <a:r>
              <a:rPr lang="en-US" sz="4000" dirty="0">
                <a:latin typeface="Times New Roman" panose="02020603050405020304" pitchFamily="18" charset="0"/>
                <a:cs typeface="Times New Roman" panose="02020603050405020304" pitchFamily="18" charset="0"/>
              </a:rPr>
              <a:t>He then concludes by pointing out that James addressed the source of strife when he wrote in </a:t>
            </a:r>
            <a:r>
              <a:rPr lang="en-US" sz="4000" b="1" dirty="0">
                <a:solidFill>
                  <a:srgbClr val="C00000"/>
                </a:solidFill>
                <a:latin typeface="Times New Roman" panose="02020603050405020304" pitchFamily="18" charset="0"/>
                <a:cs typeface="Times New Roman" panose="02020603050405020304" pitchFamily="18" charset="0"/>
              </a:rPr>
              <a:t>James 4:1</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What is the source of quarrels and conflicts among you? Is not the source your pleasures that wage war in your members?</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Again, I have no problem with this view, and I think it is much more appropriate than identifying the first rider with Jesus.  However, I do not think imperialism is properly identified as the rider on the first, white horse.</a:t>
            </a:r>
          </a:p>
        </p:txBody>
      </p:sp>
    </p:spTree>
    <p:extLst>
      <p:ext uri="{BB962C8B-B14F-4D97-AF65-F5344CB8AC3E}">
        <p14:creationId xmlns:p14="http://schemas.microsoft.com/office/powerpoint/2010/main" val="2633461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47145" y="123568"/>
            <a:ext cx="11896573" cy="6635578"/>
          </a:xfrm>
        </p:spPr>
        <p:txBody>
          <a:bodyPr anchor="ctr">
            <a:normAutofit lnSpcReduction="10000"/>
          </a:bodyPr>
          <a:lstStyle/>
          <a:p>
            <a:pPr marL="0" indent="0">
              <a:buNone/>
            </a:pPr>
            <a:r>
              <a:rPr lang="en-US" sz="4000" dirty="0">
                <a:latin typeface="Times New Roman" panose="02020603050405020304" pitchFamily="18" charset="0"/>
                <a:cs typeface="Times New Roman" panose="02020603050405020304" pitchFamily="18" charset="0"/>
              </a:rPr>
              <a:t>So, who then is the first horse and rider?</a:t>
            </a:r>
          </a:p>
          <a:p>
            <a:pPr marL="0" indent="0">
              <a:buNone/>
            </a:pPr>
            <a:r>
              <a:rPr lang="en-US" sz="4000" dirty="0">
                <a:latin typeface="Times New Roman" panose="02020603050405020304" pitchFamily="18" charset="0"/>
                <a:cs typeface="Times New Roman" panose="02020603050405020304" pitchFamily="18" charset="0"/>
              </a:rPr>
              <a:t>I believe, along with Arthur Ogden, the first horse and rider “</a:t>
            </a:r>
            <a:r>
              <a:rPr lang="en-US" sz="4000" dirty="0">
                <a:solidFill>
                  <a:srgbClr val="0070C0"/>
                </a:solidFill>
                <a:latin typeface="Times New Roman" panose="02020603050405020304" pitchFamily="18" charset="0"/>
                <a:cs typeface="Times New Roman" panose="02020603050405020304" pitchFamily="18" charset="0"/>
              </a:rPr>
              <a:t>represent the development of the kingdom which God had foretold through Daniel</a:t>
            </a:r>
            <a:r>
              <a:rPr lang="en-US" sz="4000" dirty="0">
                <a:latin typeface="Times New Roman" panose="02020603050405020304" pitchFamily="18" charset="0"/>
                <a:cs typeface="Times New Roman" panose="02020603050405020304" pitchFamily="18" charset="0"/>
              </a:rPr>
              <a:t>” in </a:t>
            </a:r>
            <a:r>
              <a:rPr lang="en-US" sz="4000" b="1" dirty="0">
                <a:solidFill>
                  <a:srgbClr val="C00000"/>
                </a:solidFill>
                <a:latin typeface="Times New Roman" panose="02020603050405020304" pitchFamily="18" charset="0"/>
                <a:cs typeface="Times New Roman" panose="02020603050405020304" pitchFamily="18" charset="0"/>
              </a:rPr>
              <a:t>Daniel 2:31 to 45</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It was during the times of the fourth kingdom – the Roman Empire – that God was going to establish His everlasting kingdom, </a:t>
            </a:r>
            <a:r>
              <a:rPr lang="en-US" sz="4000" b="1" dirty="0">
                <a:solidFill>
                  <a:srgbClr val="C00000"/>
                </a:solidFill>
                <a:latin typeface="Times New Roman" panose="02020603050405020304" pitchFamily="18" charset="0"/>
                <a:cs typeface="Times New Roman" panose="02020603050405020304" pitchFamily="18" charset="0"/>
              </a:rPr>
              <a:t>Daniel 2:42 &amp; 45</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This is actually very close to the idea that Roper expressed, that the first horse and rider represent imperialism and greed: the difference being I believe it represents ROMAN imperialism specifically and the expansion and domination of the Roman Empire.</a:t>
            </a:r>
          </a:p>
        </p:txBody>
      </p:sp>
    </p:spTree>
    <p:extLst>
      <p:ext uri="{BB962C8B-B14F-4D97-AF65-F5344CB8AC3E}">
        <p14:creationId xmlns:p14="http://schemas.microsoft.com/office/powerpoint/2010/main" val="4033981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89187" y="123568"/>
            <a:ext cx="11854532" cy="6635578"/>
          </a:xfrm>
        </p:spPr>
        <p:txBody>
          <a:bodyPr anchor="ct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And I saw when the Lamb broke one of the seven seals, and I heard one of the four living creatures saying as with a voice of thunder, “Come.” And I looked, and behold, a white horse, and he who sat on it had a bow; and a crown was given to him; and he went out conquering, and to conquer. And when He broke the second seal, I heard the second living creature saying, “Come.” And another, a red horse, went out; and to him who sat on it, it was granted to take peace from the earth, and that men should slay one another; and a great sword was given to him. And when He broke the third seal, I heard the third living creature saying, “Come.” And I looked, and behold, a black horse; and he who sat on it had a pair of scales in his hand. And I heard as it were a voice in the center of the four living creatures saying, “A quart of wheat for a denarius, and three quarts of barley for a denarius; and do not harm the oil and the wine.”</a:t>
            </a:r>
          </a:p>
        </p:txBody>
      </p:sp>
    </p:spTree>
    <p:extLst>
      <p:ext uri="{BB962C8B-B14F-4D97-AF65-F5344CB8AC3E}">
        <p14:creationId xmlns:p14="http://schemas.microsoft.com/office/powerpoint/2010/main" val="210422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68167" y="123568"/>
            <a:ext cx="11875552" cy="6635578"/>
          </a:xfrm>
        </p:spPr>
        <p:txBody>
          <a:bodyPr anchor="ctr">
            <a:normAutofit fontScale="55000" lnSpcReduction="20000"/>
          </a:bodyPr>
          <a:lstStyle/>
          <a:p>
            <a:pPr marL="0" indent="0">
              <a:buNone/>
            </a:pPr>
            <a:r>
              <a:rPr lang="en-US" sz="5400" dirty="0">
                <a:latin typeface="Times New Roman" panose="02020603050405020304" pitchFamily="18" charset="0"/>
                <a:cs typeface="Times New Roman" panose="02020603050405020304" pitchFamily="18" charset="0"/>
              </a:rPr>
              <a:t>Next, we see the second living creature call forth the second horse and rider with the command, “</a:t>
            </a:r>
            <a:r>
              <a:rPr lang="en-US" sz="5400" dirty="0">
                <a:solidFill>
                  <a:srgbClr val="C00000"/>
                </a:solidFill>
                <a:latin typeface="Times New Roman" panose="02020603050405020304" pitchFamily="18" charset="0"/>
                <a:cs typeface="Times New Roman" panose="02020603050405020304" pitchFamily="18" charset="0"/>
              </a:rPr>
              <a:t>Come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As this horse appears we see a “</a:t>
            </a:r>
            <a:r>
              <a:rPr lang="en-US" sz="5400" dirty="0">
                <a:solidFill>
                  <a:srgbClr val="C00000"/>
                </a:solidFill>
                <a:latin typeface="Times New Roman" panose="02020603050405020304" pitchFamily="18" charset="0"/>
                <a:cs typeface="Times New Roman" panose="02020603050405020304" pitchFamily="18" charset="0"/>
              </a:rPr>
              <a:t>red horse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To him who was mounted on this red horse “</a:t>
            </a:r>
            <a:r>
              <a:rPr lang="en-US" sz="5400" dirty="0">
                <a:solidFill>
                  <a:srgbClr val="C00000"/>
                </a:solidFill>
                <a:latin typeface="Times New Roman" panose="02020603050405020304" pitchFamily="18" charset="0"/>
                <a:cs typeface="Times New Roman" panose="02020603050405020304" pitchFamily="18" charset="0"/>
              </a:rPr>
              <a:t>it was granted to take peace from the earth</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reason for granting the rider this ability was so “</a:t>
            </a:r>
            <a:r>
              <a:rPr lang="en-US" sz="5400" dirty="0">
                <a:solidFill>
                  <a:srgbClr val="C00000"/>
                </a:solidFill>
                <a:latin typeface="Times New Roman" panose="02020603050405020304" pitchFamily="18" charset="0"/>
                <a:cs typeface="Times New Roman" panose="02020603050405020304" pitchFamily="18" charset="0"/>
              </a:rPr>
              <a:t>that men should slay one another</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To accomplish the task, “</a:t>
            </a:r>
            <a:r>
              <a:rPr lang="en-US" sz="5400" dirty="0">
                <a:solidFill>
                  <a:srgbClr val="C00000"/>
                </a:solidFill>
                <a:latin typeface="Times New Roman" panose="02020603050405020304" pitchFamily="18" charset="0"/>
                <a:cs typeface="Times New Roman" panose="02020603050405020304" pitchFamily="18" charset="0"/>
              </a:rPr>
              <a:t>a great sword was given to him.</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word translated “</a:t>
            </a:r>
            <a:r>
              <a:rPr lang="en-US" sz="5400" dirty="0">
                <a:solidFill>
                  <a:srgbClr val="C00000"/>
                </a:solidFill>
                <a:latin typeface="Times New Roman" panose="02020603050405020304" pitchFamily="18" charset="0"/>
                <a:cs typeface="Times New Roman" panose="02020603050405020304" pitchFamily="18" charset="0"/>
              </a:rPr>
              <a:t>red</a:t>
            </a:r>
            <a:r>
              <a:rPr lang="en-US" sz="5400" dirty="0">
                <a:latin typeface="Times New Roman" panose="02020603050405020304" pitchFamily="18" charset="0"/>
                <a:cs typeface="Times New Roman" panose="02020603050405020304" pitchFamily="18" charset="0"/>
              </a:rPr>
              <a:t>” here has as its root the word for “</a:t>
            </a:r>
            <a:r>
              <a:rPr lang="en-US" sz="5400" dirty="0">
                <a:solidFill>
                  <a:srgbClr val="C00000"/>
                </a:solidFill>
                <a:latin typeface="Times New Roman" panose="02020603050405020304" pitchFamily="18" charset="0"/>
                <a:cs typeface="Times New Roman" panose="02020603050405020304" pitchFamily="18" charset="0"/>
              </a:rPr>
              <a:t>fiery</a:t>
            </a:r>
            <a:r>
              <a:rPr lang="en-US" sz="5400" dirty="0">
                <a:latin typeface="Times New Roman" panose="02020603050405020304" pitchFamily="18" charset="0"/>
                <a:cs typeface="Times New Roman" panose="02020603050405020304" pitchFamily="18" charset="0"/>
              </a:rPr>
              <a:t>” thus “</a:t>
            </a:r>
            <a:r>
              <a:rPr lang="en-US" sz="5400" dirty="0">
                <a:solidFill>
                  <a:srgbClr val="C00000"/>
                </a:solidFill>
                <a:latin typeface="Times New Roman" panose="02020603050405020304" pitchFamily="18" charset="0"/>
                <a:cs typeface="Times New Roman" panose="02020603050405020304" pitchFamily="18" charset="0"/>
              </a:rPr>
              <a:t>a horse the color of fire.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word for “</a:t>
            </a:r>
            <a:r>
              <a:rPr lang="en-US" sz="5400" dirty="0">
                <a:solidFill>
                  <a:srgbClr val="C00000"/>
                </a:solidFill>
                <a:latin typeface="Times New Roman" panose="02020603050405020304" pitchFamily="18" charset="0"/>
                <a:cs typeface="Times New Roman" panose="02020603050405020304" pitchFamily="18" charset="0"/>
              </a:rPr>
              <a:t>sword</a:t>
            </a:r>
            <a:r>
              <a:rPr lang="en-US" sz="5400" dirty="0">
                <a:latin typeface="Times New Roman" panose="02020603050405020304" pitchFamily="18" charset="0"/>
                <a:cs typeface="Times New Roman" panose="02020603050405020304" pitchFamily="18" charset="0"/>
              </a:rPr>
              <a:t>” here has received a lot of attention but suffice it to say, it is simply the word used in general for “sword” and no real distinction should be made.  It is “</a:t>
            </a:r>
            <a:r>
              <a:rPr lang="en-US" sz="5400" dirty="0">
                <a:solidFill>
                  <a:srgbClr val="C00000"/>
                </a:solidFill>
                <a:latin typeface="Times New Roman" panose="02020603050405020304" pitchFamily="18" charset="0"/>
                <a:cs typeface="Times New Roman" panose="02020603050405020304" pitchFamily="18" charset="0"/>
              </a:rPr>
              <a:t>great</a:t>
            </a:r>
            <a:r>
              <a:rPr lang="en-US" sz="5400" dirty="0">
                <a:latin typeface="Times New Roman" panose="02020603050405020304" pitchFamily="18" charset="0"/>
                <a:cs typeface="Times New Roman" panose="02020603050405020304" pitchFamily="18" charset="0"/>
              </a:rPr>
              <a:t>” not because of it size, or length, or design but because of its effectiveness.</a:t>
            </a:r>
          </a:p>
          <a:p>
            <a:pPr marL="0" indent="0">
              <a:buNone/>
            </a:pPr>
            <a:r>
              <a:rPr lang="en-US" sz="5400" dirty="0">
                <a:latin typeface="Times New Roman" panose="02020603050405020304" pitchFamily="18" charset="0"/>
                <a:cs typeface="Times New Roman" panose="02020603050405020304" pitchFamily="18" charset="0"/>
              </a:rPr>
              <a:t>What John sees then is a horse the color of fire with a rider who is given – by God – permission to take peace from the earth and a “</a:t>
            </a:r>
            <a:r>
              <a:rPr lang="en-US" sz="5400" dirty="0">
                <a:solidFill>
                  <a:srgbClr val="C00000"/>
                </a:solidFill>
                <a:latin typeface="Times New Roman" panose="02020603050405020304" pitchFamily="18" charset="0"/>
                <a:cs typeface="Times New Roman" panose="02020603050405020304" pitchFamily="18" charset="0"/>
              </a:rPr>
              <a:t>great sword</a:t>
            </a:r>
            <a:r>
              <a:rPr lang="en-US" sz="5400" dirty="0">
                <a:latin typeface="Times New Roman" panose="02020603050405020304" pitchFamily="18" charset="0"/>
                <a:cs typeface="Times New Roman" panose="02020603050405020304" pitchFamily="18" charset="0"/>
              </a:rPr>
              <a:t>” to accomplish his mission.</a:t>
            </a:r>
          </a:p>
        </p:txBody>
      </p:sp>
    </p:spTree>
    <p:extLst>
      <p:ext uri="{BB962C8B-B14F-4D97-AF65-F5344CB8AC3E}">
        <p14:creationId xmlns:p14="http://schemas.microsoft.com/office/powerpoint/2010/main" val="1894662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57655" y="123568"/>
            <a:ext cx="11886063"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Hailey and Wallace see this second horse and rider as persecution against the Lord’s people.</a:t>
            </a:r>
          </a:p>
          <a:p>
            <a:pPr marL="0" indent="0">
              <a:buNone/>
            </a:pPr>
            <a:r>
              <a:rPr lang="en-US" sz="5400" dirty="0">
                <a:latin typeface="Times New Roman" panose="02020603050405020304" pitchFamily="18" charset="0"/>
                <a:cs typeface="Times New Roman" panose="02020603050405020304" pitchFamily="18" charset="0"/>
              </a:rPr>
              <a:t>Coffman says, “</a:t>
            </a:r>
            <a:r>
              <a:rPr lang="en-US" sz="5400" dirty="0">
                <a:solidFill>
                  <a:srgbClr val="0070C0"/>
                </a:solidFill>
                <a:latin typeface="Times New Roman" panose="02020603050405020304" pitchFamily="18" charset="0"/>
                <a:cs typeface="Times New Roman" panose="02020603050405020304" pitchFamily="18" charset="0"/>
              </a:rPr>
              <a:t>Hendriksen applied this to ‘religious persecution,’ but we cannot so limit it. It means all warfare and bloodshed, as evident from the pronoun ‘they’ which cannot indicate the church, and from the further fact that the slaughter of the Christians is given in this same series under the fifth seal, following.</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Both McGuiggan and Roper see this horse and rider simply as, “war.”</a:t>
            </a:r>
          </a:p>
          <a:p>
            <a:pPr marL="0" indent="0">
              <a:buNone/>
            </a:pPr>
            <a:r>
              <a:rPr lang="en-US" sz="5400" dirty="0">
                <a:latin typeface="Times New Roman" panose="02020603050405020304" pitchFamily="18" charset="0"/>
                <a:cs typeface="Times New Roman" panose="02020603050405020304" pitchFamily="18" charset="0"/>
              </a:rPr>
              <a:t>Others see this as civil wars within the Roman Empire and point to, for example, the rebellion in Palestine between 67 and 37 BC that took an estimated 100,000 lives and then the revolt that took place in Britain led by Boadicea in 61 AD that took approximately 150,000 lives.*</a:t>
            </a:r>
          </a:p>
        </p:txBody>
      </p:sp>
    </p:spTree>
    <p:extLst>
      <p:ext uri="{BB962C8B-B14F-4D97-AF65-F5344CB8AC3E}">
        <p14:creationId xmlns:p14="http://schemas.microsoft.com/office/powerpoint/2010/main" val="1055393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15615" y="123568"/>
            <a:ext cx="11928104"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I see this second horse and riders representing the Roman Army, “</a:t>
            </a:r>
            <a:r>
              <a:rPr lang="en-US" sz="5400" dirty="0">
                <a:solidFill>
                  <a:srgbClr val="0070C0"/>
                </a:solidFill>
                <a:latin typeface="Times New Roman" panose="02020603050405020304" pitchFamily="18" charset="0"/>
                <a:cs typeface="Times New Roman" panose="02020603050405020304" pitchFamily="18" charset="0"/>
              </a:rPr>
              <a:t>the repressive forces by which the empire existed.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Wherever the empire desired to expand, it was the Roman army which accomplished the expansion and occupied and continued to ensure the suppression of the conquered.</a:t>
            </a:r>
          </a:p>
          <a:p>
            <a:pPr marL="0" indent="0">
              <a:buNone/>
            </a:pPr>
            <a:r>
              <a:rPr lang="en-US" sz="5400" dirty="0">
                <a:latin typeface="Times New Roman" panose="02020603050405020304" pitchFamily="18" charset="0"/>
                <a:cs typeface="Times New Roman" panose="02020603050405020304" pitchFamily="18" charset="0"/>
              </a:rPr>
              <a:t>It is true that civil war erupted in many places including Judea, at least twice, and it was always the “Red” Roman Army which suppressed the rebellion and subjected the will of those in revolt to that of the Roman Empire.</a:t>
            </a:r>
          </a:p>
          <a:p>
            <a:pPr marL="0" indent="0">
              <a:buNone/>
            </a:pPr>
            <a:r>
              <a:rPr lang="en-US" sz="5400" dirty="0">
                <a:latin typeface="Times New Roman" panose="02020603050405020304" pitchFamily="18" charset="0"/>
                <a:cs typeface="Times New Roman" panose="02020603050405020304" pitchFamily="18" charset="0"/>
              </a:rPr>
              <a:t>The most powerful force in the world and that the world had ever know in the 1</a:t>
            </a:r>
            <a:r>
              <a:rPr lang="en-US" sz="5400" baseline="30000" dirty="0">
                <a:latin typeface="Times New Roman" panose="02020603050405020304" pitchFamily="18" charset="0"/>
                <a:cs typeface="Times New Roman" panose="02020603050405020304" pitchFamily="18" charset="0"/>
              </a:rPr>
              <a:t>st</a:t>
            </a:r>
            <a:r>
              <a:rPr lang="en-US" sz="5400" dirty="0">
                <a:latin typeface="Times New Roman" panose="02020603050405020304" pitchFamily="18" charset="0"/>
                <a:cs typeface="Times New Roman" panose="02020603050405020304" pitchFamily="18" charset="0"/>
              </a:rPr>
              <a:t> century was the Roman Army, a truly, “great sword” wielded by a conquering empire which took peace from the earth.</a:t>
            </a:r>
          </a:p>
        </p:txBody>
      </p:sp>
    </p:spTree>
    <p:extLst>
      <p:ext uri="{BB962C8B-B14F-4D97-AF65-F5344CB8AC3E}">
        <p14:creationId xmlns:p14="http://schemas.microsoft.com/office/powerpoint/2010/main" val="698627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89187" y="123568"/>
            <a:ext cx="11854532" cy="6635578"/>
          </a:xfrm>
        </p:spPr>
        <p:txBody>
          <a:bodyPr anchor="ctr">
            <a:normAutofit fontScale="77500" lnSpcReduction="20000"/>
          </a:bodyPr>
          <a:lstStyle/>
          <a:p>
            <a:pPr marL="0" indent="0">
              <a:buNone/>
            </a:pPr>
            <a:r>
              <a:rPr lang="en-US" sz="5400" dirty="0">
                <a:latin typeface="Times New Roman" panose="02020603050405020304" pitchFamily="18" charset="0"/>
                <a:cs typeface="Times New Roman" panose="02020603050405020304" pitchFamily="18" charset="0"/>
              </a:rPr>
              <a:t>The third living creature summons a </a:t>
            </a:r>
            <a:r>
              <a:rPr lang="en-US" sz="5400" dirty="0">
                <a:solidFill>
                  <a:srgbClr val="C00000"/>
                </a:solidFill>
                <a:latin typeface="Times New Roman" panose="02020603050405020304" pitchFamily="18" charset="0"/>
                <a:cs typeface="Times New Roman" panose="02020603050405020304" pitchFamily="18" charset="0"/>
              </a:rPr>
              <a:t>black horse</a:t>
            </a:r>
            <a:r>
              <a:rPr lang="en-US" sz="5400" dirty="0">
                <a:latin typeface="Times New Roman" panose="02020603050405020304" pitchFamily="18" charset="0"/>
                <a:cs typeface="Times New Roman" panose="02020603050405020304" pitchFamily="18" charset="0"/>
              </a:rPr>
              <a:t> whose rider “</a:t>
            </a:r>
            <a:r>
              <a:rPr lang="en-US" sz="5400" dirty="0">
                <a:solidFill>
                  <a:srgbClr val="C00000"/>
                </a:solidFill>
                <a:latin typeface="Times New Roman" panose="02020603050405020304" pitchFamily="18" charset="0"/>
                <a:cs typeface="Times New Roman" panose="02020603050405020304" pitchFamily="18" charset="0"/>
              </a:rPr>
              <a:t>had a pair of scales in his hand.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Black is described variously as the color of cheerlessness, famine, calamity, grief, mooring, and a lack of food and all these are going to be evident in the powers brought forth by this horse and rider.</a:t>
            </a:r>
          </a:p>
          <a:p>
            <a:pPr marL="0" indent="0">
              <a:buNone/>
            </a:pPr>
            <a:r>
              <a:rPr lang="en-US" sz="5400" dirty="0">
                <a:latin typeface="Times New Roman" panose="02020603050405020304" pitchFamily="18" charset="0"/>
                <a:cs typeface="Times New Roman" panose="02020603050405020304" pitchFamily="18" charset="0"/>
              </a:rPr>
              <a:t>Where the first two seals represented the Roman Empire (emperor) with a murderous army ready to do the emperor’s will, this seal represents the force used by the Roman army to subjugate rebellious enemies.</a:t>
            </a:r>
          </a:p>
          <a:p>
            <a:pPr marL="0" indent="0">
              <a:buNone/>
            </a:pPr>
            <a:r>
              <a:rPr lang="en-US" sz="5400" dirty="0">
                <a:latin typeface="Times New Roman" panose="02020603050405020304" pitchFamily="18" charset="0"/>
                <a:cs typeface="Times New Roman" panose="02020603050405020304" pitchFamily="18" charset="0"/>
              </a:rPr>
              <a:t>The rider of the black horse is given a scale, an unusual “weapon” to be sure but one necessary and useful in times of war.</a:t>
            </a:r>
          </a:p>
        </p:txBody>
      </p:sp>
    </p:spTree>
    <p:extLst>
      <p:ext uri="{BB962C8B-B14F-4D97-AF65-F5344CB8AC3E}">
        <p14:creationId xmlns:p14="http://schemas.microsoft.com/office/powerpoint/2010/main" val="815115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E6851-89D9-2CFD-A3B9-2BC09AF182B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F3F35C-8F72-1563-462B-B0BBE7816C32}"/>
              </a:ext>
            </a:extLst>
          </p:cNvPr>
          <p:cNvSpPr>
            <a:spLocks noGrp="1"/>
          </p:cNvSpPr>
          <p:nvPr>
            <p:ph idx="1"/>
          </p:nvPr>
        </p:nvSpPr>
        <p:spPr>
          <a:xfrm>
            <a:off x="168167" y="123568"/>
            <a:ext cx="1187555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As the black horse and its rider appear, a voice came from “</a:t>
            </a:r>
            <a:r>
              <a:rPr lang="en-US" sz="5400" dirty="0">
                <a:solidFill>
                  <a:srgbClr val="C00000"/>
                </a:solidFill>
                <a:latin typeface="Times New Roman" panose="02020603050405020304" pitchFamily="18" charset="0"/>
                <a:cs typeface="Times New Roman" panose="02020603050405020304" pitchFamily="18" charset="0"/>
              </a:rPr>
              <a:t>the center of the four living creatures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Because the four living creatures were “</a:t>
            </a:r>
            <a:r>
              <a:rPr lang="en-US" sz="5400" dirty="0">
                <a:solidFill>
                  <a:srgbClr val="C00000"/>
                </a:solidFill>
                <a:latin typeface="Times New Roman" panose="02020603050405020304" pitchFamily="18" charset="0"/>
                <a:cs typeface="Times New Roman" panose="02020603050405020304" pitchFamily="18" charset="0"/>
              </a:rPr>
              <a:t>around the throne</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Revelation 4:6</a:t>
            </a:r>
            <a:r>
              <a:rPr lang="en-US" sz="5400" dirty="0">
                <a:latin typeface="Times New Roman" panose="02020603050405020304" pitchFamily="18" charset="0"/>
                <a:cs typeface="Times New Roman" panose="02020603050405020304" pitchFamily="18" charset="0"/>
              </a:rPr>
              <a:t>, many have assumed the voice is the voice of God commanding this horse and rider.</a:t>
            </a:r>
          </a:p>
          <a:p>
            <a:pPr marL="0" indent="0">
              <a:buNone/>
            </a:pPr>
            <a:r>
              <a:rPr lang="en-US" sz="5400" dirty="0">
                <a:latin typeface="Times New Roman" panose="02020603050405020304" pitchFamily="18" charset="0"/>
                <a:cs typeface="Times New Roman" panose="02020603050405020304" pitchFamily="18" charset="0"/>
              </a:rPr>
              <a:t>However, the text here says the voice came from “</a:t>
            </a:r>
            <a:r>
              <a:rPr lang="en-US" sz="5400" dirty="0">
                <a:solidFill>
                  <a:srgbClr val="C00000"/>
                </a:solidFill>
                <a:latin typeface="Times New Roman" panose="02020603050405020304" pitchFamily="18" charset="0"/>
                <a:cs typeface="Times New Roman" panose="02020603050405020304" pitchFamily="18" charset="0"/>
              </a:rPr>
              <a:t>the center of the four living creatures</a:t>
            </a:r>
            <a:r>
              <a:rPr lang="en-US" sz="5400" dirty="0">
                <a:latin typeface="Times New Roman" panose="02020603050405020304" pitchFamily="18" charset="0"/>
                <a:cs typeface="Times New Roman" panose="02020603050405020304" pitchFamily="18" charset="0"/>
              </a:rPr>
              <a:t>” and I believe it could be the voice of the four living creatures speaking as one.</a:t>
            </a:r>
          </a:p>
          <a:p>
            <a:pPr marL="0" indent="0">
              <a:buNone/>
            </a:pPr>
            <a:r>
              <a:rPr lang="en-US" sz="5400" dirty="0">
                <a:latin typeface="Times New Roman" panose="02020603050405020304" pitchFamily="18" charset="0"/>
                <a:cs typeface="Times New Roman" panose="02020603050405020304" pitchFamily="18" charset="0"/>
              </a:rPr>
              <a:t>Who or whatever is speaking, it is, ultimately coming from God Himself.</a:t>
            </a:r>
          </a:p>
          <a:p>
            <a:pPr marL="0" indent="0">
              <a:buNone/>
            </a:pPr>
            <a:r>
              <a:rPr lang="en-US" sz="5400" dirty="0">
                <a:latin typeface="Times New Roman" panose="02020603050405020304" pitchFamily="18" charset="0"/>
                <a:cs typeface="Times New Roman" panose="02020603050405020304" pitchFamily="18" charset="0"/>
              </a:rPr>
              <a:t>The voice provides instruction concerning the measuring of wheat and barley, two common grains in Palestine in the 1</a:t>
            </a:r>
            <a:r>
              <a:rPr lang="en-US" sz="5400" baseline="30000" dirty="0">
                <a:latin typeface="Times New Roman" panose="02020603050405020304" pitchFamily="18" charset="0"/>
                <a:cs typeface="Times New Roman" panose="02020603050405020304" pitchFamily="18" charset="0"/>
              </a:rPr>
              <a:t>st</a:t>
            </a:r>
            <a:r>
              <a:rPr lang="en-US" sz="5400" dirty="0">
                <a:latin typeface="Times New Roman" panose="02020603050405020304" pitchFamily="18" charset="0"/>
                <a:cs typeface="Times New Roman" panose="02020603050405020304" pitchFamily="18" charset="0"/>
              </a:rPr>
              <a:t> century from which bread was made, although wheat was the more expensive and barley more common and</a:t>
            </a:r>
            <a:r>
              <a:rPr lang="en-US" sz="5400">
                <a:latin typeface="Times New Roman" panose="02020603050405020304" pitchFamily="18" charset="0"/>
                <a:cs typeface="Times New Roman" panose="02020603050405020304" pitchFamily="18" charset="0"/>
              </a:rPr>
              <a:t>, therefore, </a:t>
            </a:r>
            <a:r>
              <a:rPr lang="en-US" sz="5400" dirty="0">
                <a:latin typeface="Times New Roman" panose="02020603050405020304" pitchFamily="18" charset="0"/>
                <a:cs typeface="Times New Roman" panose="02020603050405020304" pitchFamily="18" charset="0"/>
              </a:rPr>
              <a:t>considered a poor man’s grain (See </a:t>
            </a:r>
            <a:r>
              <a:rPr lang="en-US" sz="5400" b="1" dirty="0">
                <a:solidFill>
                  <a:srgbClr val="C00000"/>
                </a:solidFill>
                <a:latin typeface="Times New Roman" panose="02020603050405020304" pitchFamily="18" charset="0"/>
                <a:cs typeface="Times New Roman" panose="02020603050405020304" pitchFamily="18" charset="0"/>
              </a:rPr>
              <a:t>John 6:1 to 14</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voice also give instruction concerning “</a:t>
            </a:r>
            <a:r>
              <a:rPr lang="en-US" sz="5400" dirty="0">
                <a:solidFill>
                  <a:srgbClr val="C00000"/>
                </a:solidFill>
                <a:latin typeface="Times New Roman" panose="02020603050405020304" pitchFamily="18" charset="0"/>
                <a:cs typeface="Times New Roman" panose="02020603050405020304" pitchFamily="18" charset="0"/>
              </a:rPr>
              <a:t>oil and wine</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97290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73968-4C11-109B-44C4-2E3AAFAFEB9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C19C34-4943-7E25-E373-EF830D0DC7ED}"/>
              </a:ext>
            </a:extLst>
          </p:cNvPr>
          <p:cNvSpPr>
            <a:spLocks noGrp="1"/>
          </p:cNvSpPr>
          <p:nvPr>
            <p:ph idx="1"/>
          </p:nvPr>
        </p:nvSpPr>
        <p:spPr>
          <a:xfrm>
            <a:off x="178677" y="123568"/>
            <a:ext cx="11865042"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One of the many negative results of war is inadequacy: shortages of crops because invading armies lived of the land in the 1</a:t>
            </a:r>
            <a:r>
              <a:rPr lang="en-US" sz="5400" baseline="30000" dirty="0">
                <a:latin typeface="Times New Roman" panose="02020603050405020304" pitchFamily="18" charset="0"/>
                <a:cs typeface="Times New Roman" panose="02020603050405020304" pitchFamily="18" charset="0"/>
              </a:rPr>
              <a:t>st</a:t>
            </a:r>
            <a:r>
              <a:rPr lang="en-US" sz="5400" dirty="0">
                <a:latin typeface="Times New Roman" panose="02020603050405020304" pitchFamily="18" charset="0"/>
                <a:cs typeface="Times New Roman" panose="02020603050405020304" pitchFamily="18" charset="0"/>
              </a:rPr>
              <a:t> century and also because crops were not planted and therefore none were harvested.</a:t>
            </a:r>
          </a:p>
          <a:p>
            <a:pPr marL="0" indent="0">
              <a:buNone/>
            </a:pPr>
            <a:r>
              <a:rPr lang="en-US" sz="5400" dirty="0">
                <a:latin typeface="Times New Roman" panose="02020603050405020304" pitchFamily="18" charset="0"/>
                <a:cs typeface="Times New Roman" panose="02020603050405020304" pitchFamily="18" charset="0"/>
              </a:rPr>
              <a:t>One of the most popular ways to conquer a city was to lay siege to it: cut off all supply from the outside and starve the population and the soldiers protecting the city.</a:t>
            </a:r>
          </a:p>
          <a:p>
            <a:pPr marL="0" indent="0">
              <a:buNone/>
            </a:pPr>
            <a:r>
              <a:rPr lang="en-US" sz="5400" dirty="0">
                <a:latin typeface="Times New Roman" panose="02020603050405020304" pitchFamily="18" charset="0"/>
                <a:cs typeface="Times New Roman" panose="02020603050405020304" pitchFamily="18" charset="0"/>
              </a:rPr>
              <a:t>As supplies dwindled, prices rose and frequently only the rich could afford the few supplies that were present.</a:t>
            </a:r>
          </a:p>
          <a:p>
            <a:pPr marL="0" indent="0">
              <a:buNone/>
            </a:pPr>
            <a:r>
              <a:rPr lang="en-US" sz="5400" dirty="0">
                <a:latin typeface="Times New Roman" panose="02020603050405020304" pitchFamily="18" charset="0"/>
                <a:cs typeface="Times New Roman" panose="02020603050405020304" pitchFamily="18" charset="0"/>
              </a:rPr>
              <a:t>This is exactly, as described by Josephus, what happened in Jerusalem during the siege – by the Roman Army – in 70 AD.</a:t>
            </a:r>
          </a:p>
        </p:txBody>
      </p:sp>
    </p:spTree>
    <p:extLst>
      <p:ext uri="{BB962C8B-B14F-4D97-AF65-F5344CB8AC3E}">
        <p14:creationId xmlns:p14="http://schemas.microsoft.com/office/powerpoint/2010/main" val="3125226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A2347-C69C-BC12-3D90-D5F1FFCFA3F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40FE8D-BEB4-4A1C-322F-E4B30B8358BF}"/>
              </a:ext>
            </a:extLst>
          </p:cNvPr>
          <p:cNvSpPr>
            <a:spLocks noGrp="1"/>
          </p:cNvSpPr>
          <p:nvPr>
            <p:ph idx="1"/>
          </p:nvPr>
        </p:nvSpPr>
        <p:spPr>
          <a:xfrm>
            <a:off x="147145" y="123568"/>
            <a:ext cx="11896573"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The price of wheat is set at, according to the NASB, “</a:t>
            </a:r>
            <a:r>
              <a:rPr lang="en-US" sz="5400" dirty="0">
                <a:solidFill>
                  <a:srgbClr val="C00000"/>
                </a:solidFill>
                <a:latin typeface="Times New Roman" panose="02020603050405020304" pitchFamily="18" charset="0"/>
                <a:cs typeface="Times New Roman" panose="02020603050405020304" pitchFamily="18" charset="0"/>
              </a:rPr>
              <a:t>A quart of wheat for a denarius.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Quart</a:t>
            </a:r>
            <a:r>
              <a:rPr lang="en-US" sz="5400" dirty="0">
                <a:latin typeface="Times New Roman" panose="02020603050405020304" pitchFamily="18" charset="0"/>
                <a:cs typeface="Times New Roman" panose="02020603050405020304" pitchFamily="18" charset="0"/>
              </a:rPr>
              <a:t>” here in the NASB is actually a </a:t>
            </a:r>
            <a:r>
              <a:rPr lang="en-US" sz="5400" i="1" dirty="0" err="1">
                <a:latin typeface="Times New Roman" panose="02020603050405020304" pitchFamily="18" charset="0"/>
                <a:cs typeface="Times New Roman" panose="02020603050405020304" pitchFamily="18" charset="0"/>
              </a:rPr>
              <a:t>choinix</a:t>
            </a:r>
            <a:r>
              <a:rPr lang="en-US" sz="5400" dirty="0">
                <a:latin typeface="Times New Roman" panose="02020603050405020304" pitchFamily="18" charset="0"/>
                <a:cs typeface="Times New Roman" panose="02020603050405020304" pitchFamily="18" charset="0"/>
              </a:rPr>
              <a:t> which was a dry, that is a weight, measure equal to somewhere between 1½ to 2 pints.  This was just about enough grain to make enough bread for ONE man for a single day: thus, a man could eat on this but could not provide for a family.</a:t>
            </a:r>
          </a:p>
          <a:p>
            <a:pPr marL="0" indent="0">
              <a:buNone/>
            </a:pPr>
            <a:r>
              <a:rPr lang="en-US" sz="5400" dirty="0">
                <a:latin typeface="Times New Roman" panose="02020603050405020304" pitchFamily="18" charset="0"/>
                <a:cs typeface="Times New Roman" panose="02020603050405020304" pitchFamily="18" charset="0"/>
              </a:rPr>
              <a:t>In order to provide bread for more than just himself, a man living on daily wages – a </a:t>
            </a:r>
            <a:r>
              <a:rPr lang="en-US" sz="5400" i="1" dirty="0">
                <a:latin typeface="Times New Roman" panose="02020603050405020304" pitchFamily="18" charset="0"/>
                <a:cs typeface="Times New Roman" panose="02020603050405020304" pitchFamily="18" charset="0"/>
              </a:rPr>
              <a:t>denarius</a:t>
            </a:r>
            <a:r>
              <a:rPr lang="en-US" sz="5400" dirty="0">
                <a:latin typeface="Times New Roman" panose="02020603050405020304" pitchFamily="18" charset="0"/>
                <a:cs typeface="Times New Roman" panose="02020603050405020304" pitchFamily="18" charset="0"/>
              </a:rPr>
              <a:t> per day – would have to purchase the less expensive grain, rye, instead of wheat.</a:t>
            </a:r>
          </a:p>
          <a:p>
            <a:pPr marL="0" indent="0">
              <a:buNone/>
            </a:pPr>
            <a:r>
              <a:rPr lang="en-US" sz="5400" dirty="0">
                <a:latin typeface="Times New Roman" panose="02020603050405020304" pitchFamily="18" charset="0"/>
                <a:cs typeface="Times New Roman" panose="02020603050405020304" pitchFamily="18" charset="0"/>
              </a:rPr>
              <a:t>A </a:t>
            </a:r>
            <a:r>
              <a:rPr lang="en-US" sz="5400" i="1" dirty="0">
                <a:latin typeface="Times New Roman" panose="02020603050405020304" pitchFamily="18" charset="0"/>
                <a:cs typeface="Times New Roman" panose="02020603050405020304" pitchFamily="18" charset="0"/>
              </a:rPr>
              <a:t>denarius</a:t>
            </a:r>
            <a:r>
              <a:rPr lang="en-US" sz="5400" dirty="0">
                <a:latin typeface="Times New Roman" panose="02020603050405020304" pitchFamily="18" charset="0"/>
                <a:cs typeface="Times New Roman" panose="02020603050405020304" pitchFamily="18" charset="0"/>
              </a:rPr>
              <a:t> was equal to one day’s wages – see </a:t>
            </a:r>
            <a:r>
              <a:rPr lang="en-US" sz="5400" b="1" dirty="0">
                <a:solidFill>
                  <a:srgbClr val="C00000"/>
                </a:solidFill>
                <a:latin typeface="Times New Roman" panose="02020603050405020304" pitchFamily="18" charset="0"/>
                <a:cs typeface="Times New Roman" panose="02020603050405020304" pitchFamily="18" charset="0"/>
              </a:rPr>
              <a:t>Matthew 20:1 to 16</a:t>
            </a:r>
            <a:r>
              <a:rPr lang="en-US" sz="5400" dirty="0">
                <a:latin typeface="Times New Roman" panose="02020603050405020304" pitchFamily="18" charset="0"/>
                <a:cs typeface="Times New Roman" panose="02020603050405020304" pitchFamily="18" charset="0"/>
              </a:rPr>
              <a:t>.  This indicates that while grain was available, it was in very limited supply.</a:t>
            </a:r>
          </a:p>
        </p:txBody>
      </p:sp>
    </p:spTree>
    <p:extLst>
      <p:ext uri="{BB962C8B-B14F-4D97-AF65-F5344CB8AC3E}">
        <p14:creationId xmlns:p14="http://schemas.microsoft.com/office/powerpoint/2010/main" val="12882883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F1366-4197-D4DA-33E6-70DA0B8E2B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544D77-6497-2732-7AD0-6E42D73A0428}"/>
              </a:ext>
            </a:extLst>
          </p:cNvPr>
          <p:cNvSpPr>
            <a:spLocks noGrp="1"/>
          </p:cNvSpPr>
          <p:nvPr>
            <p:ph idx="1"/>
          </p:nvPr>
        </p:nvSpPr>
        <p:spPr>
          <a:xfrm>
            <a:off x="189187" y="123568"/>
            <a:ext cx="11854532"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The destructive forces used in conquest by the Roman Army at the direction of the Roman Empire, however, are not allowed to “</a:t>
            </a:r>
            <a:r>
              <a:rPr lang="en-US" sz="5400" dirty="0">
                <a:solidFill>
                  <a:srgbClr val="C00000"/>
                </a:solidFill>
                <a:latin typeface="Times New Roman" panose="02020603050405020304" pitchFamily="18" charset="0"/>
                <a:cs typeface="Times New Roman" panose="02020603050405020304" pitchFamily="18" charset="0"/>
              </a:rPr>
              <a:t>harm the oil and the wine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In the Old Testament blessings and prosperity were marked by plentiful grain, oil and wine – see </a:t>
            </a:r>
            <a:r>
              <a:rPr lang="en-US" sz="5400" b="1" dirty="0">
                <a:solidFill>
                  <a:srgbClr val="C00000"/>
                </a:solidFill>
                <a:latin typeface="Times New Roman" panose="02020603050405020304" pitchFamily="18" charset="0"/>
                <a:cs typeface="Times New Roman" panose="02020603050405020304" pitchFamily="18" charset="0"/>
              </a:rPr>
              <a:t>Joel 2:19-24</a:t>
            </a:r>
            <a:r>
              <a:rPr lang="en-US" sz="5400" dirty="0">
                <a:latin typeface="Times New Roman" panose="02020603050405020304" pitchFamily="18" charset="0"/>
                <a:cs typeface="Times New Roman" panose="02020603050405020304" pitchFamily="18" charset="0"/>
              </a:rPr>
              <a:t> – while a lack of these products was a mark of punishment – see </a:t>
            </a:r>
            <a:r>
              <a:rPr lang="en-US" sz="5400" b="1" dirty="0">
                <a:solidFill>
                  <a:srgbClr val="C00000"/>
                </a:solidFill>
                <a:latin typeface="Times New Roman" panose="02020603050405020304" pitchFamily="18" charset="0"/>
                <a:cs typeface="Times New Roman" panose="02020603050405020304" pitchFamily="18" charset="0"/>
              </a:rPr>
              <a:t>Joel 1:5, 10</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Drought resulted in a lack of all three of these commodities – </a:t>
            </a:r>
            <a:r>
              <a:rPr lang="en-US" sz="5400" b="1" dirty="0">
                <a:solidFill>
                  <a:srgbClr val="C00000"/>
                </a:solidFill>
                <a:latin typeface="Times New Roman" panose="02020603050405020304" pitchFamily="18" charset="0"/>
                <a:cs typeface="Times New Roman" panose="02020603050405020304" pitchFamily="18" charset="0"/>
              </a:rPr>
              <a:t>Haggai 1:11</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morning and evening sacrifices in the temple were accompanied by offerings of oil and wine – </a:t>
            </a:r>
            <a:r>
              <a:rPr lang="en-US" sz="5400" b="1" dirty="0">
                <a:solidFill>
                  <a:srgbClr val="C00000"/>
                </a:solidFill>
                <a:latin typeface="Times New Roman" panose="02020603050405020304" pitchFamily="18" charset="0"/>
                <a:cs typeface="Times New Roman" panose="02020603050405020304" pitchFamily="18" charset="0"/>
              </a:rPr>
              <a:t>Exodus 29:40</a:t>
            </a:r>
            <a:r>
              <a:rPr lang="en-US" sz="5400" dirty="0">
                <a:latin typeface="Times New Roman" panose="02020603050405020304" pitchFamily="18" charset="0"/>
                <a:cs typeface="Times New Roman" panose="02020603050405020304" pitchFamily="18" charset="0"/>
              </a:rPr>
              <a:t> and </a:t>
            </a:r>
            <a:r>
              <a:rPr lang="en-US" sz="5400" b="1" dirty="0">
                <a:solidFill>
                  <a:srgbClr val="C00000"/>
                </a:solidFill>
                <a:latin typeface="Times New Roman" panose="02020603050405020304" pitchFamily="18" charset="0"/>
                <a:cs typeface="Times New Roman" panose="02020603050405020304" pitchFamily="18" charset="0"/>
              </a:rPr>
              <a:t>Numbers 28:1 to 8</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While these facts help us to analyze the decree, they do not allow us to know for certain the intended meaning.</a:t>
            </a:r>
          </a:p>
        </p:txBody>
      </p:sp>
    </p:spTree>
    <p:extLst>
      <p:ext uri="{BB962C8B-B14F-4D97-AF65-F5344CB8AC3E}">
        <p14:creationId xmlns:p14="http://schemas.microsoft.com/office/powerpoint/2010/main" val="16468652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4DC60-144B-05D2-CC32-EA20137321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6F3E1D-7367-4645-36CB-5A562F8F3511}"/>
              </a:ext>
            </a:extLst>
          </p:cNvPr>
          <p:cNvSpPr>
            <a:spLocks noGrp="1"/>
          </p:cNvSpPr>
          <p:nvPr>
            <p:ph idx="1"/>
          </p:nvPr>
        </p:nvSpPr>
        <p:spPr>
          <a:xfrm>
            <a:off x="178677" y="123568"/>
            <a:ext cx="11865042" cy="6635578"/>
          </a:xfrm>
        </p:spPr>
        <p:txBody>
          <a:bodyPr anchor="ctr">
            <a:normAutofit fontScale="62500" lnSpcReduction="20000"/>
          </a:bodyPr>
          <a:lstStyle/>
          <a:p>
            <a:pPr marL="914400" indent="-914400">
              <a:buFont typeface="+mj-lt"/>
              <a:buAutoNum type="arabicPeriod"/>
            </a:pPr>
            <a:r>
              <a:rPr lang="en-US" sz="5400" dirty="0">
                <a:latin typeface="Times New Roman" panose="02020603050405020304" pitchFamily="18" charset="0"/>
                <a:cs typeface="Times New Roman" panose="02020603050405020304" pitchFamily="18" charset="0"/>
              </a:rPr>
              <a:t>It is possible that this is meant to explain that the scarcity which is coming will not be the result of drought but of war and siege.</a:t>
            </a:r>
          </a:p>
          <a:p>
            <a:pPr marL="914400" indent="-914400">
              <a:buFont typeface="+mj-lt"/>
              <a:buAutoNum type="arabicPeriod"/>
            </a:pPr>
            <a:r>
              <a:rPr lang="en-US" sz="5400" dirty="0">
                <a:latin typeface="Times New Roman" panose="02020603050405020304" pitchFamily="18" charset="0"/>
                <a:cs typeface="Times New Roman" panose="02020603050405020304" pitchFamily="18" charset="0"/>
              </a:rPr>
              <a:t>Because war and bloodshed are implied by the first two horses and riders, it could mean oil and wine will be preserved because both had medicinal purposes – see </a:t>
            </a:r>
            <a:r>
              <a:rPr lang="en-US" sz="5400" b="1" dirty="0">
                <a:solidFill>
                  <a:srgbClr val="C00000"/>
                </a:solidFill>
                <a:latin typeface="Times New Roman" panose="02020603050405020304" pitchFamily="18" charset="0"/>
                <a:cs typeface="Times New Roman" panose="02020603050405020304" pitchFamily="18" charset="0"/>
              </a:rPr>
              <a:t>Luke 10:34</a:t>
            </a:r>
            <a:r>
              <a:rPr lang="en-US" sz="5400" dirty="0">
                <a:latin typeface="Times New Roman" panose="02020603050405020304" pitchFamily="18" charset="0"/>
                <a:cs typeface="Times New Roman" panose="02020603050405020304" pitchFamily="18" charset="0"/>
              </a:rPr>
              <a:t>.</a:t>
            </a:r>
          </a:p>
          <a:p>
            <a:pPr marL="914400" indent="-914400">
              <a:buFont typeface="+mj-lt"/>
              <a:buAutoNum type="arabicPeriod"/>
            </a:pPr>
            <a:r>
              <a:rPr lang="en-US" sz="5400" dirty="0">
                <a:latin typeface="Times New Roman" panose="02020603050405020304" pitchFamily="18" charset="0"/>
                <a:cs typeface="Times New Roman" panose="02020603050405020304" pitchFamily="18" charset="0"/>
              </a:rPr>
              <a:t>To Foy E. Wallace it was evident that this was “</a:t>
            </a:r>
            <a:r>
              <a:rPr lang="en-US" sz="5400" dirty="0">
                <a:solidFill>
                  <a:srgbClr val="0070C0"/>
                </a:solidFill>
                <a:latin typeface="Times New Roman" panose="02020603050405020304" pitchFamily="18" charset="0"/>
                <a:cs typeface="Times New Roman" panose="02020603050405020304" pitchFamily="18" charset="0"/>
              </a:rPr>
              <a:t>the symbol of providential alleviation of suffering and mitigation of sorrow.</a:t>
            </a:r>
            <a:r>
              <a:rPr lang="en-US" sz="5400" dirty="0">
                <a:latin typeface="Times New Roman" panose="02020603050405020304" pitchFamily="18" charset="0"/>
                <a:cs typeface="Times New Roman" panose="02020603050405020304" pitchFamily="18" charset="0"/>
              </a:rPr>
              <a:t>”</a:t>
            </a:r>
          </a:p>
          <a:p>
            <a:pPr marL="914400" indent="-914400">
              <a:buFont typeface="+mj-lt"/>
              <a:buAutoNum type="arabicPeriod"/>
            </a:pPr>
            <a:r>
              <a:rPr lang="en-US" sz="5400" dirty="0">
                <a:latin typeface="Times New Roman" panose="02020603050405020304" pitchFamily="18" charset="0"/>
                <a:cs typeface="Times New Roman" panose="02020603050405020304" pitchFamily="18" charset="0"/>
              </a:rPr>
              <a:t>It could also be that this indicated that the regions in which oil and wine originated in abundance would be unaffected by the war.  It was to Pella in Peraea, to which the Christians escaped from the war and the destruction of Jerusalem, and this area produced much of the oil and wine, and Peraea was not negatively affected by the war.</a:t>
            </a:r>
          </a:p>
        </p:txBody>
      </p:sp>
    </p:spTree>
    <p:extLst>
      <p:ext uri="{BB962C8B-B14F-4D97-AF65-F5344CB8AC3E}">
        <p14:creationId xmlns:p14="http://schemas.microsoft.com/office/powerpoint/2010/main" val="9004405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78677" y="123568"/>
            <a:ext cx="11865042" cy="6635578"/>
          </a:xfrm>
        </p:spPr>
        <p:txBody>
          <a:bodyPr anchor="ctr">
            <a:normAutofit fontScale="55000" lnSpcReduction="20000"/>
          </a:bodyPr>
          <a:lstStyle/>
          <a:p>
            <a:pPr marL="914400" indent="-914400">
              <a:buFont typeface="+mj-lt"/>
              <a:buAutoNum type="arabicPeriod" startAt="5"/>
            </a:pPr>
            <a:r>
              <a:rPr lang="en-US" sz="5400" dirty="0">
                <a:latin typeface="Times New Roman" panose="02020603050405020304" pitchFamily="18" charset="0"/>
                <a:cs typeface="Times New Roman" panose="02020603050405020304" pitchFamily="18" charset="0"/>
              </a:rPr>
              <a:t>It may simply indicate times will be hard because oil and wine are, comparatively speaking, luxuries.</a:t>
            </a:r>
          </a:p>
          <a:p>
            <a:pPr marL="914400" indent="-914400">
              <a:buFont typeface="+mj-lt"/>
              <a:buAutoNum type="arabicPeriod" startAt="5"/>
            </a:pPr>
            <a:r>
              <a:rPr lang="en-US" sz="5400" dirty="0">
                <a:latin typeface="Times New Roman" panose="02020603050405020304" pitchFamily="18" charset="0"/>
                <a:cs typeface="Times New Roman" panose="02020603050405020304" pitchFamily="18" charset="0"/>
              </a:rPr>
              <a:t>This could be a promise that there would be sufficient wine and oil to continue the daily sacrifices in Jerusalem at the temple until the time appointed for the sacrifices to be cut off – </a:t>
            </a:r>
            <a:r>
              <a:rPr lang="en-US" sz="5400" b="1" dirty="0">
                <a:solidFill>
                  <a:srgbClr val="C00000"/>
                </a:solidFill>
                <a:latin typeface="Times New Roman" panose="02020603050405020304" pitchFamily="18" charset="0"/>
                <a:cs typeface="Times New Roman" panose="02020603050405020304" pitchFamily="18" charset="0"/>
              </a:rPr>
              <a:t>Daniel 9:26 &amp; 27</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During the “Jewish War” from 66 to 73 there was a severe lack of grain, according to Josephus, but oil and wine remained in plentiful supply throughout the war.</a:t>
            </a:r>
          </a:p>
          <a:p>
            <a:pPr marL="0" indent="0">
              <a:buNone/>
            </a:pPr>
            <a:r>
              <a:rPr lang="en-US" sz="5400" dirty="0">
                <a:latin typeface="Times New Roman" panose="02020603050405020304" pitchFamily="18" charset="0"/>
                <a:cs typeface="Times New Roman" panose="02020603050405020304" pitchFamily="18" charset="0"/>
              </a:rPr>
              <a:t>Thus, Jewish sacrifices in the temple including those of oil and wine continued to be made up until the very last, immediately prior to the temple being destroyed by the Romans in 70.</a:t>
            </a:r>
          </a:p>
          <a:p>
            <a:pPr marL="0" indent="0">
              <a:buNone/>
            </a:pPr>
            <a:r>
              <a:rPr lang="en-US" sz="5400" dirty="0">
                <a:latin typeface="Times New Roman" panose="02020603050405020304" pitchFamily="18" charset="0"/>
                <a:cs typeface="Times New Roman" panose="02020603050405020304" pitchFamily="18" charset="0"/>
              </a:rPr>
              <a:t>Concerning this seal, Arthur Ogden observed, “</a:t>
            </a:r>
            <a:r>
              <a:rPr lang="en-US" sz="5400" dirty="0">
                <a:solidFill>
                  <a:srgbClr val="7030A0"/>
                </a:solidFill>
                <a:latin typeface="Times New Roman" panose="02020603050405020304" pitchFamily="18" charset="0"/>
                <a:cs typeface="Times New Roman" panose="02020603050405020304" pitchFamily="18" charset="0"/>
              </a:rPr>
              <a:t>However, we understand that the intended point of the seal is not to be specific but to who the power to accomplish these thing was in the world by divine appointment at that time, poised and ready to accomplish God’s purpose.</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61808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68167" y="123568"/>
            <a:ext cx="11875552" cy="6635578"/>
          </a:xfrm>
        </p:spPr>
        <p:txBody>
          <a:bodyPr anchor="ctr">
            <a:normAutofit lnSpcReduction="10000"/>
          </a:bodyPr>
          <a:lstStyle/>
          <a:p>
            <a:pPr marL="0" lvl="0" indent="0">
              <a:buNone/>
              <a:defRPr/>
            </a:pPr>
            <a:r>
              <a:rPr lang="en-US" sz="3200" dirty="0">
                <a:solidFill>
                  <a:srgbClr val="C00000"/>
                </a:solidFill>
                <a:latin typeface="Times New Roman" panose="02020603050405020304" pitchFamily="18" charset="0"/>
                <a:cs typeface="Times New Roman" panose="02020603050405020304" pitchFamily="18" charset="0"/>
              </a:rPr>
              <a:t>And when He broke the fourth seal, I heard the voice of the fourth living creature saying, “Come.” And I looked, and behold, an ashen horse; and he who sat on it had the name Death; and Hades was following with him. And authority was given to them over a fourth of the earth, to kill with sword and with famine and with pestilence and by the wild beasts of the earth. And when He broke the fifth seal, I saw underneath the altar the souls of those who had been slain because of the word of God, and because of the testimony which they had maintained; and they cried out with a loud voice, saying, “How long, O Lord, holy and true, wilt Thou refrain from judging and avenging our blood on those who dwell on the earth?” And there was given to each of them a white robe; and they were told that they should rest for a little while longer, until the number of their fellow servants and their brethren who were to be killed even as they had been, should be completed also.</a:t>
            </a:r>
            <a:endParaRPr kumimoji="0" lang="en-US" sz="32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739746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68167" y="123568"/>
            <a:ext cx="1187555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With the opening of the fourth seal the fourth living creature summons, according to the NASB, “</a:t>
            </a:r>
            <a:r>
              <a:rPr lang="en-US" sz="5400" dirty="0">
                <a:solidFill>
                  <a:srgbClr val="C00000"/>
                </a:solidFill>
                <a:latin typeface="Times New Roman" panose="02020603050405020304" pitchFamily="18" charset="0"/>
                <a:cs typeface="Times New Roman" panose="02020603050405020304" pitchFamily="18" charset="0"/>
              </a:rPr>
              <a:t>an ashen horse</a:t>
            </a:r>
            <a:r>
              <a:rPr lang="en-US" sz="5400" dirty="0">
                <a:latin typeface="Times New Roman" panose="02020603050405020304" pitchFamily="18" charset="0"/>
                <a:cs typeface="Times New Roman" panose="02020603050405020304" pitchFamily="18" charset="0"/>
              </a:rPr>
              <a:t>.”  The word used here is </a:t>
            </a:r>
            <a:r>
              <a:rPr lang="en-US" sz="5400" i="1" dirty="0" err="1">
                <a:latin typeface="Times New Roman" panose="02020603050405020304" pitchFamily="18" charset="0"/>
                <a:cs typeface="Times New Roman" panose="02020603050405020304" pitchFamily="18" charset="0"/>
              </a:rPr>
              <a:t>chloros</a:t>
            </a:r>
            <a:r>
              <a:rPr lang="en-US" sz="5400" dirty="0">
                <a:latin typeface="Times New Roman" panose="02020603050405020304" pitchFamily="18" charset="0"/>
                <a:cs typeface="Times New Roman" panose="02020603050405020304" pitchFamily="18" charset="0"/>
              </a:rPr>
              <a:t> which means “pale green” but that definition, to me, does not do it justice.</a:t>
            </a:r>
          </a:p>
          <a:p>
            <a:pPr marL="0" indent="0">
              <a:buNone/>
            </a:pPr>
            <a:r>
              <a:rPr lang="en-US" sz="5400" dirty="0">
                <a:latin typeface="Times New Roman" panose="02020603050405020304" pitchFamily="18" charset="0"/>
                <a:cs typeface="Times New Roman" panose="02020603050405020304" pitchFamily="18" charset="0"/>
              </a:rPr>
              <a:t>It is described as “</a:t>
            </a:r>
            <a:r>
              <a:rPr lang="en-US" sz="5400" dirty="0">
                <a:solidFill>
                  <a:srgbClr val="7030A0"/>
                </a:solidFill>
                <a:latin typeface="Times New Roman" panose="02020603050405020304" pitchFamily="18" charset="0"/>
                <a:cs typeface="Times New Roman" panose="02020603050405020304" pitchFamily="18" charset="0"/>
              </a:rPr>
              <a:t>a sickly, deathly pale, … which symbolizes decay and the pallor of a corpse</a:t>
            </a:r>
            <a:r>
              <a:rPr lang="en-US" sz="5400" dirty="0">
                <a:latin typeface="Times New Roman" panose="02020603050405020304" pitchFamily="18" charset="0"/>
                <a:cs typeface="Times New Roman" panose="02020603050405020304" pitchFamily="18" charset="0"/>
              </a:rPr>
              <a:t>” or, “</a:t>
            </a:r>
            <a:r>
              <a:rPr lang="en-US" sz="5400" dirty="0">
                <a:solidFill>
                  <a:srgbClr val="7030A0"/>
                </a:solidFill>
                <a:latin typeface="Times New Roman" panose="02020603050405020304" pitchFamily="18" charset="0"/>
                <a:cs typeface="Times New Roman" panose="02020603050405020304" pitchFamily="18" charset="0"/>
              </a:rPr>
              <a:t>sickly, greenish-yellow or grayish-green color, like a decaying corpse.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This horse signifies that the forces of death were present, and that immense death was about to occur.</a:t>
            </a:r>
          </a:p>
          <a:p>
            <a:pPr marL="0" indent="0">
              <a:buNone/>
            </a:pPr>
            <a:r>
              <a:rPr lang="en-US" sz="5400" dirty="0">
                <a:latin typeface="Times New Roman" panose="02020603050405020304" pitchFamily="18" charset="0"/>
                <a:cs typeface="Times New Roman" panose="02020603050405020304" pitchFamily="18" charset="0"/>
              </a:rPr>
              <a:t>This is appropriate since the rider of this horse is “</a:t>
            </a:r>
            <a:r>
              <a:rPr lang="en-US" sz="5400" dirty="0">
                <a:solidFill>
                  <a:srgbClr val="C00000"/>
                </a:solidFill>
                <a:latin typeface="Times New Roman" panose="02020603050405020304" pitchFamily="18" charset="0"/>
                <a:cs typeface="Times New Roman" panose="02020603050405020304" pitchFamily="18" charset="0"/>
              </a:rPr>
              <a:t>Death</a:t>
            </a:r>
            <a:r>
              <a:rPr lang="en-US" sz="5400" dirty="0">
                <a:latin typeface="Times New Roman" panose="02020603050405020304" pitchFamily="18" charset="0"/>
                <a:cs typeface="Times New Roman" panose="02020603050405020304" pitchFamily="18" charset="0"/>
              </a:rPr>
              <a:t>” and as is always the case in </a:t>
            </a:r>
            <a:r>
              <a:rPr lang="en-US" sz="5400" b="1" dirty="0">
                <a:solidFill>
                  <a:srgbClr val="C00000"/>
                </a:solidFill>
                <a:latin typeface="Times New Roman" panose="02020603050405020304" pitchFamily="18" charset="0"/>
                <a:cs typeface="Times New Roman" panose="02020603050405020304" pitchFamily="18" charset="0"/>
              </a:rPr>
              <a:t>Revelation</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Hades</a:t>
            </a:r>
            <a:r>
              <a:rPr lang="en-US" sz="5400" dirty="0">
                <a:latin typeface="Times New Roman" panose="02020603050405020304" pitchFamily="18" charset="0"/>
                <a:cs typeface="Times New Roman" panose="02020603050405020304" pitchFamily="18" charset="0"/>
              </a:rPr>
              <a:t>” was following.</a:t>
            </a:r>
          </a:p>
          <a:p>
            <a:pPr marL="0" indent="0">
              <a:buNone/>
            </a:pPr>
            <a:r>
              <a:rPr lang="en-US" sz="5400" dirty="0">
                <a:latin typeface="Times New Roman" panose="02020603050405020304" pitchFamily="18" charset="0"/>
                <a:cs typeface="Times New Roman" panose="02020603050405020304" pitchFamily="18" charset="0"/>
              </a:rPr>
              <a:t>ANYTIME “</a:t>
            </a:r>
            <a:r>
              <a:rPr lang="en-US" sz="5400" dirty="0">
                <a:solidFill>
                  <a:srgbClr val="C00000"/>
                </a:solidFill>
                <a:latin typeface="Times New Roman" panose="02020603050405020304" pitchFamily="18" charset="0"/>
                <a:cs typeface="Times New Roman" panose="02020603050405020304" pitchFamily="18" charset="0"/>
              </a:rPr>
              <a:t>hades</a:t>
            </a:r>
            <a:r>
              <a:rPr lang="en-US" sz="5400" dirty="0">
                <a:latin typeface="Times New Roman" panose="02020603050405020304" pitchFamily="18" charset="0"/>
                <a:cs typeface="Times New Roman" panose="02020603050405020304" pitchFamily="18" charset="0"/>
              </a:rPr>
              <a:t>” is found in Revelation it always follows after “</a:t>
            </a:r>
            <a:r>
              <a:rPr lang="en-US" sz="5400" dirty="0">
                <a:solidFill>
                  <a:srgbClr val="C00000"/>
                </a:solidFill>
                <a:latin typeface="Times New Roman" panose="02020603050405020304" pitchFamily="18" charset="0"/>
                <a:cs typeface="Times New Roman" panose="02020603050405020304" pitchFamily="18" charset="0"/>
              </a:rPr>
              <a:t>death</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100863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4A815-5D63-E1BF-C71E-EFC960F7A83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CF0C3F-10C6-E736-1380-4D583D6D7B40}"/>
              </a:ext>
            </a:extLst>
          </p:cNvPr>
          <p:cNvSpPr>
            <a:spLocks noGrp="1"/>
          </p:cNvSpPr>
          <p:nvPr>
            <p:ph idx="1"/>
          </p:nvPr>
        </p:nvSpPr>
        <p:spPr>
          <a:xfrm>
            <a:off x="178677" y="123568"/>
            <a:ext cx="1186504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Hades</a:t>
            </a:r>
            <a:r>
              <a:rPr lang="en-US" sz="5400" dirty="0">
                <a:latin typeface="Times New Roman" panose="02020603050405020304" pitchFamily="18" charset="0"/>
                <a:cs typeface="Times New Roman" panose="02020603050405020304" pitchFamily="18" charset="0"/>
              </a:rPr>
              <a:t>” is not “</a:t>
            </a:r>
            <a:r>
              <a:rPr lang="en-US" sz="5400" dirty="0">
                <a:solidFill>
                  <a:srgbClr val="C00000"/>
                </a:solidFill>
                <a:latin typeface="Times New Roman" panose="02020603050405020304" pitchFamily="18" charset="0"/>
                <a:cs typeface="Times New Roman" panose="02020603050405020304" pitchFamily="18" charset="0"/>
              </a:rPr>
              <a:t>hell</a:t>
            </a:r>
            <a:r>
              <a:rPr lang="en-US" sz="5400" dirty="0">
                <a:latin typeface="Times New Roman" panose="02020603050405020304" pitchFamily="18" charset="0"/>
                <a:cs typeface="Times New Roman" panose="02020603050405020304" pitchFamily="18" charset="0"/>
              </a:rPr>
              <a:t>” as the KJV has it.</a:t>
            </a:r>
          </a:p>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Hades</a:t>
            </a:r>
            <a:r>
              <a:rPr lang="en-US" sz="5400" dirty="0">
                <a:latin typeface="Times New Roman" panose="02020603050405020304" pitchFamily="18" charset="0"/>
                <a:cs typeface="Times New Roman" panose="02020603050405020304" pitchFamily="18" charset="0"/>
              </a:rPr>
              <a:t>” was considered the place of the dead (ISBE).</a:t>
            </a:r>
          </a:p>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Hell</a:t>
            </a:r>
            <a:r>
              <a:rPr lang="en-US" sz="5400" dirty="0">
                <a:latin typeface="Times New Roman" panose="02020603050405020304" pitchFamily="18" charset="0"/>
                <a:cs typeface="Times New Roman" panose="02020603050405020304" pitchFamily="18" charset="0"/>
              </a:rPr>
              <a:t>” is the place of eternal punishment.</a:t>
            </a:r>
          </a:p>
          <a:p>
            <a:pPr marL="0" indent="0">
              <a:buNone/>
            </a:pPr>
            <a:r>
              <a:rPr lang="en-US" sz="5400" dirty="0">
                <a:latin typeface="Times New Roman" panose="02020603050405020304" pitchFamily="18" charset="0"/>
                <a:cs typeface="Times New Roman" panose="02020603050405020304" pitchFamily="18" charset="0"/>
              </a:rPr>
              <a:t>That the two are distinct is seen in </a:t>
            </a:r>
            <a:r>
              <a:rPr lang="en-US" sz="5400" b="1" dirty="0">
                <a:solidFill>
                  <a:srgbClr val="C00000"/>
                </a:solidFill>
                <a:latin typeface="Times New Roman" panose="02020603050405020304" pitchFamily="18" charset="0"/>
                <a:cs typeface="Times New Roman" panose="02020603050405020304" pitchFamily="18" charset="0"/>
              </a:rPr>
              <a:t>Revelation 20:14</a:t>
            </a:r>
            <a:r>
              <a:rPr lang="en-US" sz="5400" dirty="0">
                <a:latin typeface="Times New Roman" panose="02020603050405020304" pitchFamily="18" charset="0"/>
                <a:cs typeface="Times New Roman" panose="02020603050405020304" pitchFamily="18" charset="0"/>
              </a:rPr>
              <a:t> where hades is thrown into the lake of fire, the second death, the eternal abode of the wicked, hell.</a:t>
            </a:r>
          </a:p>
          <a:p>
            <a:pPr marL="0" indent="0">
              <a:buNone/>
            </a:pPr>
            <a:r>
              <a:rPr lang="en-US" sz="5400" dirty="0">
                <a:solidFill>
                  <a:srgbClr val="7030A0"/>
                </a:solidFill>
                <a:latin typeface="Times New Roman" panose="02020603050405020304" pitchFamily="18" charset="0"/>
                <a:cs typeface="Times New Roman" panose="02020603050405020304" pitchFamily="18" charset="0"/>
              </a:rPr>
              <a:t>The word “</a:t>
            </a:r>
            <a:r>
              <a:rPr lang="en-US" sz="5400" i="1" dirty="0">
                <a:solidFill>
                  <a:srgbClr val="7030A0"/>
                </a:solidFill>
                <a:latin typeface="Times New Roman" panose="02020603050405020304" pitchFamily="18" charset="0"/>
                <a:cs typeface="Times New Roman" panose="02020603050405020304" pitchFamily="18" charset="0"/>
              </a:rPr>
              <a:t>Hades</a:t>
            </a:r>
            <a:r>
              <a:rPr lang="en-US" sz="5400" dirty="0">
                <a:solidFill>
                  <a:srgbClr val="7030A0"/>
                </a:solidFill>
                <a:latin typeface="Times New Roman" panose="02020603050405020304" pitchFamily="18" charset="0"/>
                <a:cs typeface="Times New Roman" panose="02020603050405020304" pitchFamily="18" charset="0"/>
              </a:rPr>
              <a:t>” means “unseen” and refers to “the unseen world” of the disembodied dead.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Leon Morris points out, </a:t>
            </a:r>
            <a:r>
              <a:rPr lang="en-US" sz="5400" dirty="0">
                <a:solidFill>
                  <a:srgbClr val="7030A0"/>
                </a:solidFill>
                <a:latin typeface="Times New Roman" panose="02020603050405020304" pitchFamily="18" charset="0"/>
                <a:cs typeface="Times New Roman" panose="02020603050405020304" pitchFamily="18" charset="0"/>
              </a:rPr>
              <a:t>“‘Death’ is the common fate of man … ‘Hades’ is their common destination until the judgement day brings release.</a:t>
            </a:r>
            <a:r>
              <a:rPr lang="en-US" sz="5400" dirty="0">
                <a:latin typeface="Times New Roman" panose="02020603050405020304" pitchFamily="18" charset="0"/>
                <a:cs typeface="Times New Roman" panose="02020603050405020304" pitchFamily="18" charset="0"/>
              </a:rPr>
              <a:t>”** (See </a:t>
            </a:r>
            <a:r>
              <a:rPr lang="en-US" sz="5400" b="1" dirty="0">
                <a:solidFill>
                  <a:srgbClr val="C00000"/>
                </a:solidFill>
                <a:latin typeface="Times New Roman" panose="02020603050405020304" pitchFamily="18" charset="0"/>
                <a:cs typeface="Times New Roman" panose="02020603050405020304" pitchFamily="18" charset="0"/>
              </a:rPr>
              <a:t>Luke 19:16 to 31</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spirit of Jesus, upon His death, went to the Hadean world, </a:t>
            </a:r>
            <a:r>
              <a:rPr lang="en-US" sz="5400" b="1" dirty="0">
                <a:solidFill>
                  <a:srgbClr val="C00000"/>
                </a:solidFill>
                <a:latin typeface="Times New Roman" panose="02020603050405020304" pitchFamily="18" charset="0"/>
                <a:cs typeface="Times New Roman" panose="02020603050405020304" pitchFamily="18" charset="0"/>
              </a:rPr>
              <a:t>Acts 2:31</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But, having been resurrected, Jesus now is “</a:t>
            </a:r>
            <a:r>
              <a:rPr lang="en-US" sz="5400" dirty="0">
                <a:solidFill>
                  <a:srgbClr val="C00000"/>
                </a:solidFill>
                <a:latin typeface="Times New Roman" panose="02020603050405020304" pitchFamily="18" charset="0"/>
                <a:cs typeface="Times New Roman" panose="02020603050405020304" pitchFamily="18" charset="0"/>
              </a:rPr>
              <a:t>alive forevermore</a:t>
            </a:r>
            <a:r>
              <a:rPr lang="en-US" sz="5400" dirty="0">
                <a:latin typeface="Times New Roman" panose="02020603050405020304" pitchFamily="18" charset="0"/>
                <a:cs typeface="Times New Roman" panose="02020603050405020304" pitchFamily="18" charset="0"/>
              </a:rPr>
              <a:t>” and has “</a:t>
            </a:r>
            <a:r>
              <a:rPr lang="en-US" sz="5400" dirty="0">
                <a:solidFill>
                  <a:srgbClr val="C00000"/>
                </a:solidFill>
                <a:latin typeface="Times New Roman" panose="02020603050405020304" pitchFamily="18" charset="0"/>
                <a:cs typeface="Times New Roman" panose="02020603050405020304" pitchFamily="18" charset="0"/>
              </a:rPr>
              <a:t>the keys of death and of Hades</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Revelation 1:18</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513454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02B05-FF29-941A-F2D2-EC096332F22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DEA2C7-22DC-A536-8A5B-F477031EF299}"/>
              </a:ext>
            </a:extLst>
          </p:cNvPr>
          <p:cNvSpPr>
            <a:spLocks noGrp="1"/>
          </p:cNvSpPr>
          <p:nvPr>
            <p:ph idx="1"/>
          </p:nvPr>
        </p:nvSpPr>
        <p:spPr>
          <a:xfrm>
            <a:off x="168167" y="123568"/>
            <a:ext cx="1187555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The sword here in </a:t>
            </a:r>
            <a:r>
              <a:rPr lang="en-US" sz="4000" b="1" dirty="0">
                <a:solidFill>
                  <a:srgbClr val="C00000"/>
                </a:solidFill>
                <a:latin typeface="Times New Roman" panose="02020603050405020304" pitchFamily="18" charset="0"/>
                <a:cs typeface="Times New Roman" panose="02020603050405020304" pitchFamily="18" charset="0"/>
              </a:rPr>
              <a:t>Revelation 6:8</a:t>
            </a:r>
            <a:r>
              <a:rPr lang="en-US" sz="4000" dirty="0">
                <a:latin typeface="Times New Roman" panose="02020603050405020304" pitchFamily="18" charset="0"/>
                <a:cs typeface="Times New Roman" panose="02020603050405020304" pitchFamily="18" charset="0"/>
              </a:rPr>
              <a:t> is the same sword of </a:t>
            </a:r>
            <a:r>
              <a:rPr lang="en-US" sz="4000" b="1" dirty="0">
                <a:solidFill>
                  <a:srgbClr val="C00000"/>
                </a:solidFill>
                <a:latin typeface="Times New Roman" panose="02020603050405020304" pitchFamily="18" charset="0"/>
                <a:cs typeface="Times New Roman" panose="02020603050405020304" pitchFamily="18" charset="0"/>
              </a:rPr>
              <a:t>Revelation 1:16</a:t>
            </a:r>
            <a:r>
              <a:rPr lang="en-US" sz="4000" dirty="0">
                <a:latin typeface="Times New Roman" panose="02020603050405020304" pitchFamily="18" charset="0"/>
                <a:cs typeface="Times New Roman" panose="02020603050405020304" pitchFamily="18" charset="0"/>
              </a:rPr>
              <a:t> and that spoken of in the letter to the angel of the church in Pergamum, a </a:t>
            </a:r>
            <a:r>
              <a:rPr lang="en-US" sz="4000" i="1" dirty="0" err="1">
                <a:latin typeface="Times New Roman" panose="02020603050405020304" pitchFamily="18" charset="0"/>
                <a:cs typeface="Times New Roman" panose="02020603050405020304" pitchFamily="18" charset="0"/>
              </a:rPr>
              <a:t>rhomphaia</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Remember the </a:t>
            </a:r>
            <a:r>
              <a:rPr lang="en-US" sz="4000" i="1" dirty="0" err="1">
                <a:latin typeface="Times New Roman" panose="02020603050405020304" pitchFamily="18" charset="0"/>
                <a:cs typeface="Times New Roman" panose="02020603050405020304" pitchFamily="18" charset="0"/>
              </a:rPr>
              <a:t>rhomphaia</a:t>
            </a:r>
            <a:r>
              <a:rPr lang="en-US" sz="4000" dirty="0">
                <a:latin typeface="Times New Roman" panose="02020603050405020304" pitchFamily="18" charset="0"/>
                <a:cs typeface="Times New Roman" panose="02020603050405020304" pitchFamily="18" charset="0"/>
              </a:rPr>
              <a:t> is a long weapon: it had a blade 30” long and an equally long handle making it more of a pole arm than simply a sword.</a:t>
            </a:r>
          </a:p>
          <a:p>
            <a:pPr marL="0" indent="0">
              <a:buNone/>
            </a:pPr>
            <a:r>
              <a:rPr lang="en-US" sz="4000" dirty="0">
                <a:latin typeface="Times New Roman" panose="02020603050405020304" pitchFamily="18" charset="0"/>
                <a:cs typeface="Times New Roman" panose="02020603050405020304" pitchFamily="18" charset="0"/>
              </a:rPr>
              <a:t>It could, when used properly, sever a horse’s head and neck or cleave a man in two.</a:t>
            </a:r>
          </a:p>
          <a:p>
            <a:pPr marL="0" indent="0">
              <a:buNone/>
            </a:pPr>
            <a:r>
              <a:rPr lang="en-US" sz="4000" dirty="0">
                <a:latin typeface="Times New Roman" panose="02020603050405020304" pitchFamily="18" charset="0"/>
                <a:cs typeface="Times New Roman" panose="02020603050405020304" pitchFamily="18" charset="0"/>
              </a:rPr>
              <a:t>This is a different than the sword used to describe the sword of the Spirit (</a:t>
            </a:r>
            <a:r>
              <a:rPr lang="en-US" sz="4000" b="1" dirty="0">
                <a:solidFill>
                  <a:srgbClr val="C00000"/>
                </a:solidFill>
                <a:latin typeface="Times New Roman" panose="02020603050405020304" pitchFamily="18" charset="0"/>
                <a:cs typeface="Times New Roman" panose="02020603050405020304" pitchFamily="18" charset="0"/>
              </a:rPr>
              <a:t>Ephesians 6:17</a:t>
            </a:r>
            <a:r>
              <a:rPr lang="en-US" sz="4000" dirty="0">
                <a:latin typeface="Times New Roman" panose="02020603050405020304" pitchFamily="18" charset="0"/>
                <a:cs typeface="Times New Roman" panose="02020603050405020304" pitchFamily="18" charset="0"/>
              </a:rPr>
              <a:t>), the </a:t>
            </a:r>
            <a:r>
              <a:rPr lang="en-US" sz="4000" i="1" dirty="0" err="1">
                <a:latin typeface="Times New Roman" panose="02020603050405020304" pitchFamily="18" charset="0"/>
                <a:cs typeface="Times New Roman" panose="02020603050405020304" pitchFamily="18" charset="0"/>
              </a:rPr>
              <a:t>machaira</a:t>
            </a:r>
            <a:r>
              <a:rPr lang="en-US" sz="4000" dirty="0">
                <a:latin typeface="Times New Roman" panose="02020603050405020304" pitchFamily="18" charset="0"/>
                <a:cs typeface="Times New Roman" panose="02020603050405020304" pitchFamily="18" charset="0"/>
              </a:rPr>
              <a:t>, which was a short sword used by the Roman Legions.</a:t>
            </a:r>
          </a:p>
          <a:p>
            <a:pPr marL="0" indent="0">
              <a:buNone/>
            </a:pPr>
            <a:r>
              <a:rPr lang="en-US" sz="4000" dirty="0">
                <a:latin typeface="Times New Roman" panose="02020603050405020304" pitchFamily="18" charset="0"/>
                <a:cs typeface="Times New Roman" panose="02020603050405020304" pitchFamily="18" charset="0"/>
              </a:rPr>
              <a:t>The sword used by the Spirit is a conquering sword, that is one used to spread the gospel where this sword is a sword of judgement as we saw in </a:t>
            </a:r>
            <a:r>
              <a:rPr lang="en-US" sz="4000" b="1" dirty="0">
                <a:solidFill>
                  <a:srgbClr val="C00000"/>
                </a:solidFill>
                <a:latin typeface="Times New Roman" panose="02020603050405020304" pitchFamily="18" charset="0"/>
                <a:cs typeface="Times New Roman" panose="02020603050405020304" pitchFamily="18" charset="0"/>
              </a:rPr>
              <a:t>Revelation 1:16</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512015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3DA57-B647-1847-E23C-7F40BBB8C63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0E387D-B412-DB32-D06E-818F9C9F8766}"/>
              </a:ext>
            </a:extLst>
          </p:cNvPr>
          <p:cNvSpPr>
            <a:spLocks noGrp="1"/>
          </p:cNvSpPr>
          <p:nvPr>
            <p:ph idx="1"/>
          </p:nvPr>
        </p:nvSpPr>
        <p:spPr>
          <a:xfrm>
            <a:off x="157655" y="123568"/>
            <a:ext cx="11886063"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The grim rider, Death, and his gruesome follower, Hades, were given “</a:t>
            </a:r>
            <a:r>
              <a:rPr lang="en-US" sz="5400" dirty="0">
                <a:solidFill>
                  <a:srgbClr val="C00000"/>
                </a:solidFill>
                <a:latin typeface="Times New Roman" panose="02020603050405020304" pitchFamily="18" charset="0"/>
                <a:cs typeface="Times New Roman" panose="02020603050405020304" pitchFamily="18" charset="0"/>
              </a:rPr>
              <a:t>authority</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over a fourth of the earth</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This authority was not unlimited: it was restricted to killing – that is killing the physical bodies using the sword, famine, pestilence and by wild beast of the earth.</a:t>
            </a:r>
          </a:p>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Authority</a:t>
            </a:r>
            <a:r>
              <a:rPr lang="en-US" sz="5400" dirty="0">
                <a:latin typeface="Times New Roman" panose="02020603050405020304" pitchFamily="18" charset="0"/>
                <a:cs typeface="Times New Roman" panose="02020603050405020304" pitchFamily="18" charset="0"/>
              </a:rPr>
              <a:t>” here means to have the power, the ability, or the faculty to accomplish something according to Mounce.</a:t>
            </a:r>
          </a:p>
          <a:p>
            <a:pPr marL="0" indent="0">
              <a:buNone/>
            </a:pPr>
            <a:r>
              <a:rPr lang="en-US" sz="5400" dirty="0">
                <a:latin typeface="Times New Roman" panose="02020603050405020304" pitchFamily="18" charset="0"/>
                <a:cs typeface="Times New Roman" panose="02020603050405020304" pitchFamily="18" charset="0"/>
              </a:rPr>
              <a:t>Notice the power, the ability, the faculty “</a:t>
            </a:r>
            <a:r>
              <a:rPr lang="en-US" sz="5400" dirty="0">
                <a:solidFill>
                  <a:srgbClr val="C00000"/>
                </a:solidFill>
                <a:latin typeface="Times New Roman" panose="02020603050405020304" pitchFamily="18" charset="0"/>
                <a:cs typeface="Times New Roman" panose="02020603050405020304" pitchFamily="18" charset="0"/>
              </a:rPr>
              <a:t>was given</a:t>
            </a:r>
            <a:r>
              <a:rPr lang="en-US" sz="5400" dirty="0">
                <a:latin typeface="Times New Roman" panose="02020603050405020304" pitchFamily="18" charset="0"/>
                <a:cs typeface="Times New Roman" panose="02020603050405020304" pitchFamily="18" charset="0"/>
              </a:rPr>
              <a:t>:” God is supreme, He is sovereign and even “</a:t>
            </a:r>
            <a:r>
              <a:rPr lang="en-US" sz="5400" dirty="0">
                <a:solidFill>
                  <a:srgbClr val="C00000"/>
                </a:solidFill>
                <a:latin typeface="Times New Roman" panose="02020603050405020304" pitchFamily="18" charset="0"/>
                <a:cs typeface="Times New Roman" panose="02020603050405020304" pitchFamily="18" charset="0"/>
              </a:rPr>
              <a:t>Death</a:t>
            </a:r>
            <a:r>
              <a:rPr lang="en-US" sz="5400" dirty="0">
                <a:latin typeface="Times New Roman" panose="02020603050405020304" pitchFamily="18" charset="0"/>
                <a:cs typeface="Times New Roman" panose="02020603050405020304" pitchFamily="18" charset="0"/>
              </a:rPr>
              <a:t>” and “</a:t>
            </a:r>
            <a:r>
              <a:rPr lang="en-US" sz="5400" dirty="0">
                <a:solidFill>
                  <a:srgbClr val="C00000"/>
                </a:solidFill>
                <a:latin typeface="Times New Roman" panose="02020603050405020304" pitchFamily="18" charset="0"/>
                <a:cs typeface="Times New Roman" panose="02020603050405020304" pitchFamily="18" charset="0"/>
              </a:rPr>
              <a:t>Hades</a:t>
            </a:r>
            <a:r>
              <a:rPr lang="en-US" sz="5400" dirty="0">
                <a:latin typeface="Times New Roman" panose="02020603050405020304" pitchFamily="18" charset="0"/>
                <a:cs typeface="Times New Roman" panose="02020603050405020304" pitchFamily="18" charset="0"/>
              </a:rPr>
              <a:t>” are subject to His control and although the power given was truly awe inspiring, it was still a “</a:t>
            </a:r>
            <a:r>
              <a:rPr lang="en-US" sz="5400" dirty="0">
                <a:solidFill>
                  <a:srgbClr val="C00000"/>
                </a:solidFill>
                <a:latin typeface="Times New Roman" panose="02020603050405020304" pitchFamily="18" charset="0"/>
                <a:cs typeface="Times New Roman" panose="02020603050405020304" pitchFamily="18" charset="0"/>
              </a:rPr>
              <a:t>given</a:t>
            </a:r>
            <a:r>
              <a:rPr lang="en-US" sz="5400" dirty="0">
                <a:latin typeface="Times New Roman" panose="02020603050405020304" pitchFamily="18" charset="0"/>
                <a:cs typeface="Times New Roman" panose="02020603050405020304" pitchFamily="18" charset="0"/>
              </a:rPr>
              <a:t>” power.</a:t>
            </a:r>
          </a:p>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a fourth of the earth</a:t>
            </a:r>
            <a:r>
              <a:rPr lang="en-US" sz="5400" dirty="0">
                <a:latin typeface="Times New Roman" panose="02020603050405020304" pitchFamily="18" charset="0"/>
                <a:cs typeface="Times New Roman" panose="02020603050405020304" pitchFamily="18" charset="0"/>
              </a:rPr>
              <a:t>” here simply indicates the massive destructive power that was given: it does not indicate a specific number or quantity.</a:t>
            </a:r>
          </a:p>
        </p:txBody>
      </p:sp>
    </p:spTree>
    <p:extLst>
      <p:ext uri="{BB962C8B-B14F-4D97-AF65-F5344CB8AC3E}">
        <p14:creationId xmlns:p14="http://schemas.microsoft.com/office/powerpoint/2010/main" val="36536751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60C29-9844-705F-16E3-FDBA92FC296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B41E54-9EBE-FFAE-568B-58D7FF07BBE7}"/>
              </a:ext>
            </a:extLst>
          </p:cNvPr>
          <p:cNvSpPr>
            <a:spLocks noGrp="1"/>
          </p:cNvSpPr>
          <p:nvPr>
            <p:ph idx="1"/>
          </p:nvPr>
        </p:nvSpPr>
        <p:spPr>
          <a:xfrm>
            <a:off x="157655" y="123568"/>
            <a:ext cx="11886063"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A unit that suffers 10% loss in combat is relieved as it is considered ineffective because of the number of losses: that is where “decimate” originates.</a:t>
            </a:r>
          </a:p>
          <a:p>
            <a:pPr marL="0" indent="0">
              <a:buNone/>
            </a:pPr>
            <a:r>
              <a:rPr lang="en-US" sz="5400" dirty="0">
                <a:latin typeface="Times New Roman" panose="02020603050405020304" pitchFamily="18" charset="0"/>
                <a:cs typeface="Times New Roman" panose="02020603050405020304" pitchFamily="18" charset="0"/>
              </a:rPr>
              <a:t>“Death” and “Hades” are to kill using </a:t>
            </a:r>
            <a:r>
              <a:rPr lang="en-US" sz="5400" dirty="0">
                <a:solidFill>
                  <a:srgbClr val="C00000"/>
                </a:solidFill>
                <a:latin typeface="Times New Roman" panose="02020603050405020304" pitchFamily="18" charset="0"/>
                <a:cs typeface="Times New Roman" panose="02020603050405020304" pitchFamily="18" charset="0"/>
              </a:rPr>
              <a:t>the sword</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famine and pestilence</a:t>
            </a:r>
            <a:r>
              <a:rPr lang="en-US" sz="5400" dirty="0">
                <a:latin typeface="Times New Roman" panose="02020603050405020304" pitchFamily="18" charset="0"/>
                <a:cs typeface="Times New Roman" panose="02020603050405020304" pitchFamily="18" charset="0"/>
              </a:rPr>
              <a:t>, and “</a:t>
            </a:r>
            <a:r>
              <a:rPr lang="en-US" sz="5400" dirty="0">
                <a:solidFill>
                  <a:srgbClr val="C00000"/>
                </a:solidFill>
                <a:latin typeface="Times New Roman" panose="02020603050405020304" pitchFamily="18" charset="0"/>
                <a:cs typeface="Times New Roman" panose="02020603050405020304" pitchFamily="18" charset="0"/>
              </a:rPr>
              <a:t>the wild beasts of the earth</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All these result from war and particularly from siege warfare.</a:t>
            </a:r>
          </a:p>
          <a:p>
            <a:pPr marL="0" indent="0">
              <a:buNone/>
            </a:pPr>
            <a:r>
              <a:rPr lang="en-US" sz="5400" dirty="0">
                <a:latin typeface="Times New Roman" panose="02020603050405020304" pitchFamily="18" charset="0"/>
                <a:cs typeface="Times New Roman" panose="02020603050405020304" pitchFamily="18" charset="0"/>
              </a:rPr>
              <a:t>While the final assault of a siege would result in many being killed with a sword prior to and even after that final assault there would be shortages of food, medicine, and, possibly, even water.</a:t>
            </a:r>
          </a:p>
          <a:p>
            <a:pPr marL="0" indent="0">
              <a:buNone/>
            </a:pPr>
            <a:r>
              <a:rPr lang="en-US" sz="5400" dirty="0">
                <a:latin typeface="Times New Roman" panose="02020603050405020304" pitchFamily="18" charset="0"/>
                <a:cs typeface="Times New Roman" panose="02020603050405020304" pitchFamily="18" charset="0"/>
              </a:rPr>
              <a:t>The word “pestilence” is the same as the word for “death.”</a:t>
            </a:r>
          </a:p>
          <a:p>
            <a:pPr marL="0" indent="0">
              <a:buNone/>
            </a:pPr>
            <a:r>
              <a:rPr lang="en-US" sz="5400" dirty="0">
                <a:latin typeface="Times New Roman" panose="02020603050405020304" pitchFamily="18" charset="0"/>
                <a:cs typeface="Times New Roman" panose="02020603050405020304" pitchFamily="18" charset="0"/>
              </a:rPr>
              <a:t>According to Roper the term “death” was frequently “</a:t>
            </a:r>
            <a:r>
              <a:rPr lang="en-US" sz="5400" dirty="0">
                <a:solidFill>
                  <a:srgbClr val="7030A0"/>
                </a:solidFill>
                <a:latin typeface="Times New Roman" panose="02020603050405020304" pitchFamily="18" charset="0"/>
                <a:cs typeface="Times New Roman" panose="02020603050405020304" pitchFamily="18" charset="0"/>
              </a:rPr>
              <a:t>used to refer to plagues that killed vast numbers of people: Black Death (bubonic plague), Red Death (smallpox), White Death (tuberculosis).</a:t>
            </a:r>
            <a:r>
              <a:rPr lang="en-US" sz="5400" dirty="0">
                <a:latin typeface="Times New Roman" panose="02020603050405020304" pitchFamily="18" charset="0"/>
                <a:cs typeface="Times New Roman" panose="02020603050405020304" pitchFamily="18" charset="0"/>
              </a:rPr>
              <a:t>”</a:t>
            </a:r>
          </a:p>
          <a:p>
            <a:pPr marL="0" indent="0">
              <a:buNone/>
            </a:pP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13465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210AD-181C-1404-D170-ADAAD31F45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27E85D-11AE-169D-F6BD-2376A382683A}"/>
              </a:ext>
            </a:extLst>
          </p:cNvPr>
          <p:cNvSpPr>
            <a:spLocks noGrp="1"/>
          </p:cNvSpPr>
          <p:nvPr>
            <p:ph idx="1"/>
          </p:nvPr>
        </p:nvSpPr>
        <p:spPr>
          <a:xfrm>
            <a:off x="148283" y="123568"/>
            <a:ext cx="8913694" cy="6635578"/>
          </a:xfrm>
        </p:spPr>
        <p:txBody>
          <a:bodyPr anchor="ctr">
            <a:normAutofit fontScale="70000" lnSpcReduction="20000"/>
          </a:bodyPr>
          <a:lstStyle/>
          <a:p>
            <a:pPr marL="0" indent="0">
              <a:buNone/>
            </a:pPr>
            <a:r>
              <a:rPr lang="en-US" sz="5400" b="1" dirty="0">
                <a:solidFill>
                  <a:srgbClr val="C00000"/>
                </a:solidFill>
                <a:latin typeface="Times New Roman" panose="02020603050405020304" pitchFamily="18" charset="0"/>
                <a:cs typeface="Times New Roman" panose="02020603050405020304" pitchFamily="18" charset="0"/>
              </a:rPr>
              <a:t>Jeremiah 9:11, 10:11, 49:33</a:t>
            </a:r>
            <a:r>
              <a:rPr lang="en-US" sz="5400" dirty="0">
                <a:latin typeface="Times New Roman" panose="02020603050405020304" pitchFamily="18" charset="0"/>
                <a:cs typeface="Times New Roman" panose="02020603050405020304" pitchFamily="18" charset="0"/>
              </a:rPr>
              <a:t>, and </a:t>
            </a:r>
            <a:r>
              <a:rPr lang="en-US" sz="5400" b="1" dirty="0">
                <a:solidFill>
                  <a:srgbClr val="C00000"/>
                </a:solidFill>
                <a:latin typeface="Times New Roman" panose="02020603050405020304" pitchFamily="18" charset="0"/>
                <a:cs typeface="Times New Roman" panose="02020603050405020304" pitchFamily="18" charset="0"/>
              </a:rPr>
              <a:t>50:39</a:t>
            </a:r>
            <a:r>
              <a:rPr lang="en-US" sz="5400" dirty="0">
                <a:latin typeface="Times New Roman" panose="02020603050405020304" pitchFamily="18" charset="0"/>
                <a:cs typeface="Times New Roman" panose="02020603050405020304" pitchFamily="18" charset="0"/>
              </a:rPr>
              <a:t> all speak of desolation, ruin, and the resulting “</a:t>
            </a:r>
            <a:r>
              <a:rPr lang="en-US" sz="5400" dirty="0">
                <a:solidFill>
                  <a:srgbClr val="C00000"/>
                </a:solidFill>
                <a:latin typeface="Times New Roman" panose="02020603050405020304" pitchFamily="18" charset="0"/>
                <a:cs typeface="Times New Roman" panose="02020603050405020304" pitchFamily="18" charset="0"/>
              </a:rPr>
              <a:t>haunt of jackals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Invariably, once a siege was complete and the armies and, in ancient times, the population was carted off into captivity the unoccupied, destroyed city gave way to “opportunistic omnivores,” including jackals which drew even more deadly predators.</a:t>
            </a:r>
          </a:p>
          <a:p>
            <a:pPr marL="0" indent="0">
              <a:buNone/>
            </a:pPr>
            <a:r>
              <a:rPr lang="en-US" sz="5400" dirty="0">
                <a:latin typeface="Times New Roman" panose="02020603050405020304" pitchFamily="18" charset="0"/>
                <a:cs typeface="Times New Roman" panose="02020603050405020304" pitchFamily="18" charset="0"/>
              </a:rPr>
              <a:t>According to Roper, “</a:t>
            </a:r>
            <a:r>
              <a:rPr lang="en-US" sz="5400" dirty="0">
                <a:solidFill>
                  <a:srgbClr val="7030A0"/>
                </a:solidFill>
                <a:latin typeface="Times New Roman" panose="02020603050405020304" pitchFamily="18" charset="0"/>
                <a:cs typeface="Times New Roman" panose="02020603050405020304" pitchFamily="18" charset="0"/>
              </a:rPr>
              <a:t>It is not uncommon for more people to die after the last shot is fired than died in combat – disease, starvation. and violence stalk the war-torn land.</a:t>
            </a:r>
            <a:r>
              <a:rPr lang="en-US" sz="5400" dirty="0">
                <a:latin typeface="Times New Roman" panose="02020603050405020304" pitchFamily="18" charset="0"/>
                <a:cs typeface="Times New Roman" panose="02020603050405020304" pitchFamily="18" charset="0"/>
              </a:rPr>
              <a:t>”</a:t>
            </a:r>
          </a:p>
        </p:txBody>
      </p:sp>
      <p:pic>
        <p:nvPicPr>
          <p:cNvPr id="5" name="Picture 4">
            <a:extLst>
              <a:ext uri="{FF2B5EF4-FFF2-40B4-BE49-F238E27FC236}">
                <a16:creationId xmlns:a16="http://schemas.microsoft.com/office/drawing/2014/main" id="{623693E3-9A9A-9115-DC7D-7CD46ED82B0B}"/>
              </a:ext>
            </a:extLst>
          </p:cNvPr>
          <p:cNvPicPr>
            <a:picLocks noChangeAspect="1"/>
          </p:cNvPicPr>
          <p:nvPr/>
        </p:nvPicPr>
        <p:blipFill>
          <a:blip r:embed="rId2"/>
          <a:stretch>
            <a:fillRect/>
          </a:stretch>
        </p:blipFill>
        <p:spPr>
          <a:xfrm>
            <a:off x="9061977" y="1961317"/>
            <a:ext cx="2981741" cy="2514951"/>
          </a:xfrm>
          <a:prstGeom prst="rect">
            <a:avLst/>
          </a:prstGeom>
        </p:spPr>
      </p:pic>
    </p:spTree>
    <p:extLst>
      <p:ext uri="{BB962C8B-B14F-4D97-AF65-F5344CB8AC3E}">
        <p14:creationId xmlns:p14="http://schemas.microsoft.com/office/powerpoint/2010/main" val="4210038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3F890-1D70-B914-28FB-87DE7509D86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1CA640-F366-0DE3-F942-00988841C329}"/>
              </a:ext>
            </a:extLst>
          </p:cNvPr>
          <p:cNvSpPr>
            <a:spLocks noGrp="1"/>
          </p:cNvSpPr>
          <p:nvPr>
            <p:ph idx="1"/>
          </p:nvPr>
        </p:nvSpPr>
        <p:spPr>
          <a:xfrm>
            <a:off x="136635" y="123568"/>
            <a:ext cx="11907084"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Many commentators see these four horses and their riders as indicators that God is going to judge and destroy the Roman Empire.</a:t>
            </a:r>
          </a:p>
          <a:p>
            <a:pPr marL="0" indent="0">
              <a:buNone/>
            </a:pPr>
            <a:r>
              <a:rPr lang="en-US" sz="5400" dirty="0">
                <a:latin typeface="Times New Roman" panose="02020603050405020304" pitchFamily="18" charset="0"/>
                <a:cs typeface="Times New Roman" panose="02020603050405020304" pitchFamily="18" charset="0"/>
              </a:rPr>
              <a:t>While I have no particular problem with that view, I do not think it fits the context of a message to 1</a:t>
            </a:r>
            <a:r>
              <a:rPr lang="en-US" sz="5400" baseline="30000" dirty="0">
                <a:latin typeface="Times New Roman" panose="02020603050405020304" pitchFamily="18" charset="0"/>
                <a:cs typeface="Times New Roman" panose="02020603050405020304" pitchFamily="18" charset="0"/>
              </a:rPr>
              <a:t>st</a:t>
            </a:r>
            <a:r>
              <a:rPr lang="en-US" sz="5400" dirty="0">
                <a:latin typeface="Times New Roman" panose="02020603050405020304" pitchFamily="18" charset="0"/>
                <a:cs typeface="Times New Roman" panose="02020603050405020304" pitchFamily="18" charset="0"/>
              </a:rPr>
              <a:t> century Christians who were being persecuted, as we have seen previously, much more severely by the Jews that by anything coming directly from the emperor in Rome.</a:t>
            </a:r>
          </a:p>
          <a:p>
            <a:pPr marL="0" indent="0">
              <a:buNone/>
            </a:pPr>
            <a:r>
              <a:rPr lang="en-US" sz="5400" dirty="0">
                <a:latin typeface="Times New Roman" panose="02020603050405020304" pitchFamily="18" charset="0"/>
                <a:cs typeface="Times New Roman" panose="02020603050405020304" pitchFamily="18" charset="0"/>
              </a:rPr>
              <a:t>Rome is considered to have “fallen” in 476: that would be, of course, about four hundred years later.</a:t>
            </a:r>
          </a:p>
          <a:p>
            <a:pPr marL="0" indent="0">
              <a:buNone/>
            </a:pPr>
            <a:r>
              <a:rPr lang="en-US" sz="5400" dirty="0">
                <a:latin typeface="Times New Roman" panose="02020603050405020304" pitchFamily="18" charset="0"/>
                <a:cs typeface="Times New Roman" panose="02020603050405020304" pitchFamily="18" charset="0"/>
              </a:rPr>
              <a:t>If you consider 400 years to be “</a:t>
            </a:r>
            <a:r>
              <a:rPr lang="en-US" sz="5400" dirty="0">
                <a:solidFill>
                  <a:srgbClr val="C00000"/>
                </a:solidFill>
                <a:latin typeface="Times New Roman" panose="02020603050405020304" pitchFamily="18" charset="0"/>
                <a:cs typeface="Times New Roman" panose="02020603050405020304" pitchFamily="18" charset="0"/>
              </a:rPr>
              <a:t>for the time is near</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Revelation 1:3 &amp; 22:10</a:t>
            </a:r>
            <a:r>
              <a:rPr lang="en-US" sz="5400" dirty="0">
                <a:latin typeface="Times New Roman" panose="02020603050405020304" pitchFamily="18" charset="0"/>
                <a:cs typeface="Times New Roman" panose="02020603050405020304" pitchFamily="18" charset="0"/>
              </a:rPr>
              <a:t>, or “</a:t>
            </a:r>
            <a:r>
              <a:rPr lang="en-US" sz="5400" dirty="0">
                <a:solidFill>
                  <a:srgbClr val="C00000"/>
                </a:solidFill>
                <a:latin typeface="Times New Roman" panose="02020603050405020304" pitchFamily="18" charset="0"/>
                <a:cs typeface="Times New Roman" panose="02020603050405020304" pitchFamily="18" charset="0"/>
              </a:rPr>
              <a:t>which must shortly take place</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Revelation 22:6</a:t>
            </a:r>
            <a:r>
              <a:rPr lang="en-US" sz="5400" dirty="0">
                <a:latin typeface="Times New Roman" panose="02020603050405020304" pitchFamily="18" charset="0"/>
                <a:cs typeface="Times New Roman" panose="02020603050405020304" pitchFamily="18" charset="0"/>
              </a:rPr>
              <a:t>, then the fall of Rome fits well with this understanding.</a:t>
            </a:r>
          </a:p>
        </p:txBody>
      </p:sp>
    </p:spTree>
    <p:extLst>
      <p:ext uri="{BB962C8B-B14F-4D97-AF65-F5344CB8AC3E}">
        <p14:creationId xmlns:p14="http://schemas.microsoft.com/office/powerpoint/2010/main" val="36071376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FDED5-A6BA-9BCC-6BFB-A7624A2C4B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07A7A9-7B02-8884-CB7B-1503520DD464}"/>
              </a:ext>
            </a:extLst>
          </p:cNvPr>
          <p:cNvSpPr>
            <a:spLocks noGrp="1"/>
          </p:cNvSpPr>
          <p:nvPr>
            <p:ph idx="1"/>
          </p:nvPr>
        </p:nvSpPr>
        <p:spPr>
          <a:xfrm>
            <a:off x="168167" y="123568"/>
            <a:ext cx="11875552"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However, to me, a much clearer, more immediate understanding, and one much more relevant to 1</a:t>
            </a:r>
            <a:r>
              <a:rPr lang="en-US" sz="5400" baseline="30000" dirty="0">
                <a:latin typeface="Times New Roman" panose="02020603050405020304" pitchFamily="18" charset="0"/>
                <a:cs typeface="Times New Roman" panose="02020603050405020304" pitchFamily="18" charset="0"/>
              </a:rPr>
              <a:t>st</a:t>
            </a:r>
            <a:r>
              <a:rPr lang="en-US" sz="5400" dirty="0">
                <a:latin typeface="Times New Roman" panose="02020603050405020304" pitchFamily="18" charset="0"/>
                <a:cs typeface="Times New Roman" panose="02020603050405020304" pitchFamily="18" charset="0"/>
              </a:rPr>
              <a:t> century Christians, is provided if </a:t>
            </a:r>
            <a:r>
              <a:rPr lang="en-US" sz="5400" b="1" dirty="0">
                <a:solidFill>
                  <a:srgbClr val="C00000"/>
                </a:solidFill>
                <a:latin typeface="Times New Roman" panose="02020603050405020304" pitchFamily="18" charset="0"/>
                <a:cs typeface="Times New Roman" panose="02020603050405020304" pitchFamily="18" charset="0"/>
              </a:rPr>
              <a:t>Revelation</a:t>
            </a:r>
            <a:r>
              <a:rPr lang="en-US" sz="5400" dirty="0">
                <a:latin typeface="Times New Roman" panose="02020603050405020304" pitchFamily="18" charset="0"/>
                <a:cs typeface="Times New Roman" panose="02020603050405020304" pitchFamily="18" charset="0"/>
              </a:rPr>
              <a:t> was signified to and written by John just prior to “</a:t>
            </a:r>
            <a:r>
              <a:rPr lang="en-US" sz="5400" dirty="0">
                <a:solidFill>
                  <a:srgbClr val="C00000"/>
                </a:solidFill>
                <a:latin typeface="Times New Roman" panose="02020603050405020304" pitchFamily="18" charset="0"/>
                <a:cs typeface="Times New Roman" panose="02020603050405020304" pitchFamily="18" charset="0"/>
              </a:rPr>
              <a:t>the great tribulation</a:t>
            </a:r>
            <a:r>
              <a:rPr lang="en-US" sz="5400" dirty="0">
                <a:latin typeface="Times New Roman" panose="02020603050405020304" pitchFamily="18" charset="0"/>
                <a:cs typeface="Times New Roman" panose="02020603050405020304" pitchFamily="18" charset="0"/>
              </a:rPr>
              <a:t>,” and then, the fall, and utter destruction of Jerusalem in 70 AD which the LORD had promised if the Israelites failed to keep His word.</a:t>
            </a:r>
          </a:p>
          <a:p>
            <a:pPr marL="0" indent="0">
              <a:buNone/>
            </a:pPr>
            <a:r>
              <a:rPr lang="en-US" sz="5400" dirty="0">
                <a:latin typeface="Times New Roman" panose="02020603050405020304" pitchFamily="18" charset="0"/>
                <a:cs typeface="Times New Roman" panose="02020603050405020304" pitchFamily="18" charset="0"/>
              </a:rPr>
              <a:t>While Jerusalem was no longer a “</a:t>
            </a:r>
            <a:r>
              <a:rPr lang="en-US" sz="5400" dirty="0">
                <a:solidFill>
                  <a:srgbClr val="C00000"/>
                </a:solidFill>
                <a:latin typeface="Times New Roman" panose="02020603050405020304" pitchFamily="18" charset="0"/>
                <a:cs typeface="Times New Roman" panose="02020603050405020304" pitchFamily="18" charset="0"/>
              </a:rPr>
              <a:t>holy city</a:t>
            </a:r>
            <a:r>
              <a:rPr lang="en-US" sz="5400" dirty="0">
                <a:latin typeface="Times New Roman" panose="02020603050405020304" pitchFamily="18" charset="0"/>
                <a:cs typeface="Times New Roman" panose="02020603050405020304" pitchFamily="18" charset="0"/>
              </a:rPr>
              <a:t>,” it had been the center of the LORD’s worship for centuries, it was the place where the physical throne of David and his descendants had been, Jesus was crucified there, and it was in Jerusalem that the first Christians were told what they had to do to be saved, and it was from Jerusalem that the gospel spread “</a:t>
            </a:r>
            <a:r>
              <a:rPr lang="en-US" sz="5400" dirty="0">
                <a:solidFill>
                  <a:srgbClr val="C00000"/>
                </a:solidFill>
                <a:latin typeface="Times New Roman" panose="02020603050405020304" pitchFamily="18" charset="0"/>
                <a:cs typeface="Times New Roman" panose="02020603050405020304" pitchFamily="18" charset="0"/>
              </a:rPr>
              <a:t>in all Judea and Samaria, and even to the remotest part of the earth</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Acts 1:8</a:t>
            </a:r>
            <a:r>
              <a:rPr lang="en-US" sz="5400" dirty="0">
                <a:latin typeface="Times New Roman" panose="02020603050405020304" pitchFamily="18" charset="0"/>
                <a:cs typeface="Times New Roman" panose="02020603050405020304" pitchFamily="18" charset="0"/>
              </a:rPr>
              <a:t>, so, it was also significant to Christians.</a:t>
            </a:r>
          </a:p>
        </p:txBody>
      </p:sp>
    </p:spTree>
    <p:extLst>
      <p:ext uri="{BB962C8B-B14F-4D97-AF65-F5344CB8AC3E}">
        <p14:creationId xmlns:p14="http://schemas.microsoft.com/office/powerpoint/2010/main" val="12611372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81567-9800-C6DC-8C7A-C0380A6FD71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0D972C-7A88-3E18-8BC8-E738384394D0}"/>
              </a:ext>
            </a:extLst>
          </p:cNvPr>
          <p:cNvSpPr>
            <a:spLocks noGrp="1"/>
          </p:cNvSpPr>
          <p:nvPr>
            <p:ph idx="1"/>
          </p:nvPr>
        </p:nvSpPr>
        <p:spPr>
          <a:xfrm>
            <a:off x="168167" y="123568"/>
            <a:ext cx="11875552" cy="6635578"/>
          </a:xfrm>
        </p:spPr>
        <p:txBody>
          <a:bodyPr anchor="ctr">
            <a:normAutofit fontScale="77500" lnSpcReduction="20000"/>
          </a:bodyPr>
          <a:lstStyle/>
          <a:p>
            <a:pPr marL="0" indent="0">
              <a:buNone/>
            </a:pPr>
            <a:r>
              <a:rPr lang="en-US" sz="5400" dirty="0">
                <a:latin typeface="Times New Roman" panose="02020603050405020304" pitchFamily="18" charset="0"/>
                <a:cs typeface="Times New Roman" panose="02020603050405020304" pitchFamily="18" charset="0"/>
              </a:rPr>
              <a:t>This also fits with and parallels the teachings of Jesus in </a:t>
            </a:r>
            <a:r>
              <a:rPr lang="en-US" sz="5400" b="1" dirty="0">
                <a:solidFill>
                  <a:srgbClr val="C00000"/>
                </a:solidFill>
                <a:latin typeface="Times New Roman" panose="02020603050405020304" pitchFamily="18" charset="0"/>
                <a:cs typeface="Times New Roman" panose="02020603050405020304" pitchFamily="18" charset="0"/>
              </a:rPr>
              <a:t>Matthew 24</a:t>
            </a:r>
            <a:r>
              <a:rPr lang="en-US" sz="5400" dirty="0">
                <a:latin typeface="Times New Roman" panose="02020603050405020304" pitchFamily="18" charset="0"/>
                <a:cs typeface="Times New Roman" panose="02020603050405020304" pitchFamily="18" charset="0"/>
              </a:rPr>
              <a:t> concerning the destruction of the Temple in Jerusalem.</a:t>
            </a:r>
          </a:p>
          <a:p>
            <a:pPr marL="0" indent="0">
              <a:buNone/>
            </a:pPr>
            <a:r>
              <a:rPr lang="en-US" sz="5400" dirty="0">
                <a:latin typeface="Times New Roman" panose="02020603050405020304" pitchFamily="18" charset="0"/>
                <a:cs typeface="Times New Roman" panose="02020603050405020304" pitchFamily="18" charset="0"/>
              </a:rPr>
              <a:t>Christians, upon seeing the signs foretold by Jesus in </a:t>
            </a:r>
            <a:r>
              <a:rPr lang="en-US" sz="5400" b="1" dirty="0">
                <a:solidFill>
                  <a:srgbClr val="C00000"/>
                </a:solidFill>
                <a:latin typeface="Times New Roman" panose="02020603050405020304" pitchFamily="18" charset="0"/>
                <a:cs typeface="Times New Roman" panose="02020603050405020304" pitchFamily="18" charset="0"/>
              </a:rPr>
              <a:t>Matthew 24</a:t>
            </a:r>
            <a:r>
              <a:rPr lang="en-US" sz="5400" dirty="0">
                <a:latin typeface="Times New Roman" panose="02020603050405020304" pitchFamily="18" charset="0"/>
                <a:cs typeface="Times New Roman" panose="02020603050405020304" pitchFamily="18" charset="0"/>
              </a:rPr>
              <a:t>, fled the city as they saw the signs of its destruction approaching in 70 AD.</a:t>
            </a:r>
          </a:p>
          <a:p>
            <a:pPr marL="0" indent="0">
              <a:buNone/>
            </a:pPr>
            <a:r>
              <a:rPr lang="en-US" sz="5400" dirty="0">
                <a:latin typeface="Times New Roman" panose="02020603050405020304" pitchFamily="18" charset="0"/>
                <a:cs typeface="Times New Roman" panose="02020603050405020304" pitchFamily="18" charset="0"/>
              </a:rPr>
              <a:t>The true significance of Jerusalem in the late 1</a:t>
            </a:r>
            <a:r>
              <a:rPr lang="en-US" sz="5400" baseline="30000" dirty="0">
                <a:latin typeface="Times New Roman" panose="02020603050405020304" pitchFamily="18" charset="0"/>
                <a:cs typeface="Times New Roman" panose="02020603050405020304" pitchFamily="18" charset="0"/>
              </a:rPr>
              <a:t>st</a:t>
            </a:r>
            <a:r>
              <a:rPr lang="en-US" sz="5400" dirty="0">
                <a:latin typeface="Times New Roman" panose="02020603050405020304" pitchFamily="18" charset="0"/>
                <a:cs typeface="Times New Roman" panose="02020603050405020304" pitchFamily="18" charset="0"/>
              </a:rPr>
              <a:t> century lay in the fact that it represented Judaism to all people and its destruction signified the LORD’s special relationship with the Hebrew people was at and end: now, “</a:t>
            </a:r>
            <a:r>
              <a:rPr lang="en-US" sz="5400" dirty="0">
                <a:solidFill>
                  <a:srgbClr val="C00000"/>
                </a:solidFill>
                <a:latin typeface="Times New Roman" panose="02020603050405020304" pitchFamily="18" charset="0"/>
                <a:cs typeface="Times New Roman" panose="02020603050405020304" pitchFamily="18" charset="0"/>
              </a:rPr>
              <a:t>there is salvation in no one else; for there is no other name under heaven that has been given among men, by which we must be saved</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Acts 4:12</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465874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89187" y="123568"/>
            <a:ext cx="1185453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As John continues to look, he sees “</a:t>
            </a:r>
            <a:r>
              <a:rPr lang="en-US" sz="5400" dirty="0">
                <a:solidFill>
                  <a:srgbClr val="C00000"/>
                </a:solidFill>
                <a:latin typeface="Times New Roman" panose="02020603050405020304" pitchFamily="18" charset="0"/>
                <a:cs typeface="Times New Roman" panose="02020603050405020304" pitchFamily="18" charset="0"/>
              </a:rPr>
              <a:t>underneath the alter the souls</a:t>
            </a:r>
            <a:r>
              <a:rPr lang="en-US" sz="5400" dirty="0">
                <a:latin typeface="Times New Roman" panose="02020603050405020304" pitchFamily="18" charset="0"/>
                <a:cs typeface="Times New Roman" panose="02020603050405020304" pitchFamily="18" charset="0"/>
              </a:rPr>
              <a:t> …”</a:t>
            </a:r>
          </a:p>
          <a:p>
            <a:pPr marL="0" indent="0">
              <a:buNone/>
            </a:pPr>
            <a:r>
              <a:rPr lang="en-US" sz="5400" dirty="0">
                <a:latin typeface="Times New Roman" panose="02020603050405020304" pitchFamily="18" charset="0"/>
                <a:cs typeface="Times New Roman" panose="02020603050405020304" pitchFamily="18" charset="0"/>
              </a:rPr>
              <a:t>This is the first time “</a:t>
            </a:r>
            <a:r>
              <a:rPr lang="en-US" sz="5400" dirty="0">
                <a:solidFill>
                  <a:srgbClr val="C00000"/>
                </a:solidFill>
                <a:latin typeface="Times New Roman" panose="02020603050405020304" pitchFamily="18" charset="0"/>
                <a:cs typeface="Times New Roman" panose="02020603050405020304" pitchFamily="18" charset="0"/>
              </a:rPr>
              <a:t>the alter</a:t>
            </a:r>
            <a:r>
              <a:rPr lang="en-US" sz="5400" dirty="0">
                <a:latin typeface="Times New Roman" panose="02020603050405020304" pitchFamily="18" charset="0"/>
                <a:cs typeface="Times New Roman" panose="02020603050405020304" pitchFamily="18" charset="0"/>
              </a:rPr>
              <a:t>” has been mentioned in Revelation but this phrase will also show up in </a:t>
            </a:r>
            <a:r>
              <a:rPr lang="en-US" sz="5400" b="1" dirty="0">
                <a:solidFill>
                  <a:srgbClr val="C00000"/>
                </a:solidFill>
                <a:latin typeface="Times New Roman" panose="02020603050405020304" pitchFamily="18" charset="0"/>
                <a:cs typeface="Times New Roman" panose="02020603050405020304" pitchFamily="18" charset="0"/>
              </a:rPr>
              <a:t>Revelation 8:3 &amp; 5</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11:1</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14:18</a:t>
            </a:r>
            <a:r>
              <a:rPr lang="en-US" sz="5400" dirty="0">
                <a:latin typeface="Times New Roman" panose="02020603050405020304" pitchFamily="18" charset="0"/>
                <a:cs typeface="Times New Roman" panose="02020603050405020304" pitchFamily="18" charset="0"/>
              </a:rPr>
              <a:t>, AND </a:t>
            </a:r>
            <a:r>
              <a:rPr lang="en-US" sz="5400" b="1" dirty="0">
                <a:solidFill>
                  <a:srgbClr val="C00000"/>
                </a:solidFill>
                <a:latin typeface="Times New Roman" panose="02020603050405020304" pitchFamily="18" charset="0"/>
                <a:cs typeface="Times New Roman" panose="02020603050405020304" pitchFamily="18" charset="0"/>
              </a:rPr>
              <a:t>16:7</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An alter was, of course, the place upon which a sacrifice was placed as it was offered up in worship to God.</a:t>
            </a:r>
          </a:p>
          <a:p>
            <a:pPr marL="0" indent="0">
              <a:buNone/>
            </a:pPr>
            <a:r>
              <a:rPr lang="en-US" sz="5400" dirty="0">
                <a:latin typeface="Times New Roman" panose="02020603050405020304" pitchFamily="18" charset="0"/>
                <a:cs typeface="Times New Roman" panose="02020603050405020304" pitchFamily="18" charset="0"/>
              </a:rPr>
              <a:t>If that sacrifice was a living animal, it was placed on the alter and the blood was poured “</a:t>
            </a:r>
            <a:r>
              <a:rPr lang="en-US" sz="5400" dirty="0">
                <a:solidFill>
                  <a:srgbClr val="C00000"/>
                </a:solidFill>
                <a:latin typeface="Times New Roman" panose="02020603050405020304" pitchFamily="18" charset="0"/>
                <a:cs typeface="Times New Roman" panose="02020603050405020304" pitchFamily="18" charset="0"/>
              </a:rPr>
              <a:t>out at the base of the altar</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Leviticus 4:7</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We see this done as Aaron and his sons were consecrated in </a:t>
            </a:r>
            <a:r>
              <a:rPr lang="en-US" sz="5400" b="1" dirty="0">
                <a:solidFill>
                  <a:srgbClr val="C00000"/>
                </a:solidFill>
                <a:latin typeface="Times New Roman" panose="02020603050405020304" pitchFamily="18" charset="0"/>
                <a:cs typeface="Times New Roman" panose="02020603050405020304" pitchFamily="18" charset="0"/>
              </a:rPr>
              <a:t>Leviticus 8</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In </a:t>
            </a:r>
            <a:r>
              <a:rPr lang="en-US" sz="5400" b="1" dirty="0">
                <a:solidFill>
                  <a:srgbClr val="C00000"/>
                </a:solidFill>
                <a:latin typeface="Times New Roman" panose="02020603050405020304" pitchFamily="18" charset="0"/>
                <a:cs typeface="Times New Roman" panose="02020603050405020304" pitchFamily="18" charset="0"/>
              </a:rPr>
              <a:t>Leviticus 8:15</a:t>
            </a:r>
            <a:r>
              <a:rPr lang="en-US" sz="5400" dirty="0">
                <a:latin typeface="Times New Roman" panose="02020603050405020304" pitchFamily="18" charset="0"/>
                <a:cs typeface="Times New Roman" panose="02020603050405020304" pitchFamily="18" charset="0"/>
              </a:rPr>
              <a:t> we read, “</a:t>
            </a:r>
            <a:r>
              <a:rPr lang="en-US" sz="5400" dirty="0">
                <a:solidFill>
                  <a:srgbClr val="C00000"/>
                </a:solidFill>
                <a:latin typeface="Times New Roman" panose="02020603050405020304" pitchFamily="18" charset="0"/>
                <a:cs typeface="Times New Roman" panose="02020603050405020304" pitchFamily="18" charset="0"/>
              </a:rPr>
              <a:t>Next Moses slaughtered it and took the blood and with his finger put some of it around on the horns of the altar, and purified the altar. </a:t>
            </a:r>
            <a:r>
              <a:rPr lang="en-US" sz="5400" u="sng" dirty="0">
                <a:solidFill>
                  <a:srgbClr val="C00000"/>
                </a:solidFill>
                <a:latin typeface="Times New Roman" panose="02020603050405020304" pitchFamily="18" charset="0"/>
                <a:cs typeface="Times New Roman" panose="02020603050405020304" pitchFamily="18" charset="0"/>
              </a:rPr>
              <a:t>Then he poured out the rest of the blood at the base of the altar</a:t>
            </a:r>
            <a:r>
              <a:rPr lang="en-US" sz="5400" dirty="0">
                <a:solidFill>
                  <a:srgbClr val="C00000"/>
                </a:solidFill>
                <a:latin typeface="Times New Roman" panose="02020603050405020304" pitchFamily="18" charset="0"/>
                <a:cs typeface="Times New Roman" panose="02020603050405020304" pitchFamily="18" charset="0"/>
              </a:rPr>
              <a:t> and consecrated it, to make atonement for it.</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74899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78677" y="123568"/>
            <a:ext cx="11865042" cy="6635578"/>
          </a:xfrm>
        </p:spPr>
        <p:txBody>
          <a:bodyPr anchor="ctr">
            <a:normAutofit fontScale="70000" lnSpcReduction="20000"/>
          </a:bodyPr>
          <a:lstStyle/>
          <a:p>
            <a:pPr marL="0" indent="0">
              <a:buNone/>
            </a:pPr>
            <a:r>
              <a:rPr lang="en-US" sz="5400" dirty="0">
                <a:solidFill>
                  <a:srgbClr val="C00000"/>
                </a:solidFill>
                <a:latin typeface="Times New Roman" panose="02020603050405020304" pitchFamily="18" charset="0"/>
                <a:cs typeface="Times New Roman" panose="02020603050405020304" pitchFamily="18" charset="0"/>
              </a:rPr>
              <a:t>And I looked when He broke the sixth seal, and there was a great earthquake; and the sun became black as sackcloth made of hair, and the whole moon became like blood; and the stars of the sky fell to the earth, as a fig tree casts its unripe figs when shaken by a great wind. And the sky was split apart like a scroll when it is rolled up; and every mountain and island were moved out of their places. And the kings of the earth and the great men and the commanders and the rich and the strong and every slave and free man, hid themselves in the caves and among the rocks of the mountains; and they said to the mountains and to the rocks, “Fall on us and hide us from the presence of Him who sits on the throne, and from the wrath of the Lamb; for the great day of their wrath has come; and who is able to stand?”</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93062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772D4C-BDC3-86D8-4D45-FEBEE0053F1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8C47D0-D3BE-0C51-F48C-F926B7CAE4D4}"/>
              </a:ext>
            </a:extLst>
          </p:cNvPr>
          <p:cNvSpPr>
            <a:spLocks noGrp="1"/>
          </p:cNvSpPr>
          <p:nvPr>
            <p:ph idx="1"/>
          </p:nvPr>
        </p:nvSpPr>
        <p:spPr>
          <a:xfrm>
            <a:off x="178677" y="123568"/>
            <a:ext cx="1186504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The significance of all this is all explained in </a:t>
            </a:r>
            <a:r>
              <a:rPr lang="en-US" sz="5400" b="1" dirty="0">
                <a:solidFill>
                  <a:srgbClr val="C00000"/>
                </a:solidFill>
                <a:latin typeface="Times New Roman" panose="02020603050405020304" pitchFamily="18" charset="0"/>
                <a:cs typeface="Times New Roman" panose="02020603050405020304" pitchFamily="18" charset="0"/>
              </a:rPr>
              <a:t>Hebrews 9</a:t>
            </a:r>
            <a:r>
              <a:rPr lang="en-US" sz="5400" dirty="0">
                <a:latin typeface="Times New Roman" panose="02020603050405020304" pitchFamily="18" charset="0"/>
                <a:cs typeface="Times New Roman" panose="02020603050405020304" pitchFamily="18" charset="0"/>
              </a:rPr>
              <a:t>.</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Hebrews 9</a:t>
            </a:r>
            <a:r>
              <a:rPr lang="en-US" sz="5400" dirty="0">
                <a:latin typeface="Times New Roman" panose="02020603050405020304" pitchFamily="18" charset="0"/>
                <a:cs typeface="Times New Roman" panose="02020603050405020304" pitchFamily="18" charset="0"/>
              </a:rPr>
              <a:t> begins with a recounting of sacrifices offered under the first covenant, the old law, the Law of God given through Moses.</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Hebrews 9:7</a:t>
            </a:r>
            <a:r>
              <a:rPr lang="en-US" sz="5400" dirty="0">
                <a:latin typeface="Times New Roman" panose="02020603050405020304" pitchFamily="18" charset="0"/>
                <a:cs typeface="Times New Roman" panose="02020603050405020304" pitchFamily="18" charset="0"/>
              </a:rPr>
              <a:t> says that into the Holy of Holies, the second “tabernacle,” “</a:t>
            </a:r>
            <a:r>
              <a:rPr lang="en-US" sz="5400" dirty="0">
                <a:solidFill>
                  <a:srgbClr val="C00000"/>
                </a:solidFill>
                <a:latin typeface="Times New Roman" panose="02020603050405020304" pitchFamily="18" charset="0"/>
                <a:cs typeface="Times New Roman" panose="02020603050405020304" pitchFamily="18" charset="0"/>
              </a:rPr>
              <a:t>only the high priest enters, once a year, not without taking blood, which he offers for himself and for the sins of the people committed in ignorance.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Moses received instructions concerning “</a:t>
            </a:r>
            <a:r>
              <a:rPr lang="en-US" sz="5400" dirty="0">
                <a:solidFill>
                  <a:srgbClr val="C00000"/>
                </a:solidFill>
                <a:latin typeface="Times New Roman" panose="02020603050405020304" pitchFamily="18" charset="0"/>
                <a:cs typeface="Times New Roman" panose="02020603050405020304" pitchFamily="18" charset="0"/>
              </a:rPr>
              <a:t>a sanctuary for Me, that I may dwell among them</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Exodus 25:8</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In </a:t>
            </a:r>
            <a:r>
              <a:rPr lang="en-US" sz="5400" b="1" dirty="0">
                <a:solidFill>
                  <a:srgbClr val="C00000"/>
                </a:solidFill>
                <a:latin typeface="Times New Roman" panose="02020603050405020304" pitchFamily="18" charset="0"/>
                <a:cs typeface="Times New Roman" panose="02020603050405020304" pitchFamily="18" charset="0"/>
              </a:rPr>
              <a:t>Exodus 25:9</a:t>
            </a:r>
            <a:r>
              <a:rPr lang="en-US" sz="5400" dirty="0">
                <a:latin typeface="Times New Roman" panose="02020603050405020304" pitchFamily="18" charset="0"/>
                <a:cs typeface="Times New Roman" panose="02020603050405020304" pitchFamily="18" charset="0"/>
              </a:rPr>
              <a:t>, God tells Moses, “</a:t>
            </a:r>
            <a:r>
              <a:rPr lang="en-US" sz="5400" dirty="0">
                <a:solidFill>
                  <a:srgbClr val="C00000"/>
                </a:solidFill>
                <a:latin typeface="Times New Roman" panose="02020603050405020304" pitchFamily="18" charset="0"/>
                <a:cs typeface="Times New Roman" panose="02020603050405020304" pitchFamily="18" charset="0"/>
              </a:rPr>
              <a:t>According to all that I am going to show you, as the pattern of the tabernacle and the pattern of all its furniture, just so you shall construct </a:t>
            </a:r>
            <a:r>
              <a:rPr lang="en-US" sz="5400" i="1" dirty="0">
                <a:solidFill>
                  <a:srgbClr val="C00000"/>
                </a:solidFill>
                <a:latin typeface="Times New Roman" panose="02020603050405020304" pitchFamily="18" charset="0"/>
                <a:cs typeface="Times New Roman" panose="02020603050405020304" pitchFamily="18" charset="0"/>
              </a:rPr>
              <a:t>it</a:t>
            </a:r>
            <a:r>
              <a:rPr lang="en-US" sz="5400" dirty="0">
                <a:solidFill>
                  <a:srgbClr val="C00000"/>
                </a:solidFill>
                <a:latin typeface="Times New Roman" panose="02020603050405020304" pitchFamily="18" charset="0"/>
                <a:cs typeface="Times New Roman" panose="02020603050405020304" pitchFamily="18" charset="0"/>
              </a:rPr>
              <a:t>.</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Then, in </a:t>
            </a:r>
            <a:r>
              <a:rPr lang="en-US" sz="5400" b="1" dirty="0">
                <a:solidFill>
                  <a:srgbClr val="C00000"/>
                </a:solidFill>
                <a:latin typeface="Times New Roman" panose="02020603050405020304" pitchFamily="18" charset="0"/>
                <a:cs typeface="Times New Roman" panose="02020603050405020304" pitchFamily="18" charset="0"/>
              </a:rPr>
              <a:t>Exodus 25:40</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God emphasizes to Moses, “And see that you make them after the pattern for them, which was shown to you on the mountain.</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791644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92560-C40C-755C-EA9E-A9187A05AA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CA9AA2-F391-6E7C-D016-C538DF11CA7D}"/>
              </a:ext>
            </a:extLst>
          </p:cNvPr>
          <p:cNvSpPr>
            <a:spLocks noGrp="1"/>
          </p:cNvSpPr>
          <p:nvPr>
            <p:ph idx="1"/>
          </p:nvPr>
        </p:nvSpPr>
        <p:spPr>
          <a:xfrm>
            <a:off x="178677" y="123568"/>
            <a:ext cx="1186504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Martel Pace says, “</a:t>
            </a:r>
            <a:r>
              <a:rPr lang="en-US" sz="5400" dirty="0">
                <a:solidFill>
                  <a:srgbClr val="7030A0"/>
                </a:solidFill>
                <a:latin typeface="Times New Roman" panose="02020603050405020304" pitchFamily="18" charset="0"/>
                <a:cs typeface="Times New Roman" panose="02020603050405020304" pitchFamily="18" charset="0"/>
              </a:rPr>
              <a:t>On the holy mountain, Moses was shown something that he faithfully reproduced in a symbolic copy, that is, the tabernacle (See </a:t>
            </a:r>
            <a:r>
              <a:rPr lang="en-US" sz="5400" b="1" dirty="0">
                <a:solidFill>
                  <a:srgbClr val="C00000"/>
                </a:solidFill>
                <a:latin typeface="Times New Roman" panose="02020603050405020304" pitchFamily="18" charset="0"/>
                <a:cs typeface="Times New Roman" panose="02020603050405020304" pitchFamily="18" charset="0"/>
              </a:rPr>
              <a:t>Ex. 25:40; Heb. 9:8, 11, 23, 24</a:t>
            </a:r>
            <a:r>
              <a:rPr lang="en-US" sz="5400" dirty="0">
                <a:solidFill>
                  <a:srgbClr val="7030A0"/>
                </a:solidFill>
                <a:latin typeface="Times New Roman" panose="02020603050405020304" pitchFamily="18" charset="0"/>
                <a:cs typeface="Times New Roman" panose="02020603050405020304" pitchFamily="18" charset="0"/>
              </a:rPr>
              <a:t>).</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Now, if Moses was shown anything on Mt. Sanai, in a vision, I have yet to find a record of that vision in scripture BUT, he was at the very least given instruction, in some way, concerning how the tabernacle and the furniture in the tabernacle was to be constructed.</a:t>
            </a:r>
          </a:p>
          <a:p>
            <a:pPr marL="0" indent="0">
              <a:buNone/>
            </a:pPr>
            <a:r>
              <a:rPr lang="en-US" sz="5400" dirty="0">
                <a:latin typeface="Times New Roman" panose="02020603050405020304" pitchFamily="18" charset="0"/>
                <a:cs typeface="Times New Roman" panose="02020603050405020304" pitchFamily="18" charset="0"/>
              </a:rPr>
              <a:t>And </a:t>
            </a:r>
            <a:r>
              <a:rPr lang="en-US" sz="5400" b="1" dirty="0">
                <a:solidFill>
                  <a:srgbClr val="C00000"/>
                </a:solidFill>
                <a:latin typeface="Times New Roman" panose="02020603050405020304" pitchFamily="18" charset="0"/>
                <a:cs typeface="Times New Roman" panose="02020603050405020304" pitchFamily="18" charset="0"/>
              </a:rPr>
              <a:t>Exodus 25:40</a:t>
            </a:r>
            <a:r>
              <a:rPr lang="en-US" sz="5400" dirty="0">
                <a:latin typeface="Times New Roman" panose="02020603050405020304" pitchFamily="18" charset="0"/>
                <a:cs typeface="Times New Roman" panose="02020603050405020304" pitchFamily="18" charset="0"/>
              </a:rPr>
              <a:t> does say, “</a:t>
            </a:r>
            <a:r>
              <a:rPr lang="en-US" sz="5400" dirty="0">
                <a:solidFill>
                  <a:srgbClr val="C00000"/>
                </a:solidFill>
                <a:latin typeface="Times New Roman" panose="02020603050405020304" pitchFamily="18" charset="0"/>
                <a:cs typeface="Times New Roman" panose="02020603050405020304" pitchFamily="18" charset="0"/>
              </a:rPr>
              <a:t>which was </a:t>
            </a:r>
            <a:r>
              <a:rPr lang="en-US" sz="5400" u="sng" dirty="0">
                <a:solidFill>
                  <a:srgbClr val="C00000"/>
                </a:solidFill>
                <a:latin typeface="Times New Roman" panose="02020603050405020304" pitchFamily="18" charset="0"/>
                <a:cs typeface="Times New Roman" panose="02020603050405020304" pitchFamily="18" charset="0"/>
              </a:rPr>
              <a:t>shown</a:t>
            </a:r>
            <a:r>
              <a:rPr lang="en-US" sz="5400" dirty="0">
                <a:solidFill>
                  <a:srgbClr val="C00000"/>
                </a:solidFill>
                <a:latin typeface="Times New Roman" panose="02020603050405020304" pitchFamily="18" charset="0"/>
                <a:cs typeface="Times New Roman" panose="02020603050405020304" pitchFamily="18" charset="0"/>
              </a:rPr>
              <a:t> to you on the mountain</a:t>
            </a:r>
            <a:r>
              <a:rPr lang="en-US" sz="5400" dirty="0">
                <a:latin typeface="Times New Roman" panose="02020603050405020304" pitchFamily="18" charset="0"/>
                <a:cs typeface="Times New Roman" panose="02020603050405020304" pitchFamily="18" charset="0"/>
              </a:rPr>
              <a:t>” and, according to Strong the word “</a:t>
            </a:r>
            <a:r>
              <a:rPr lang="en-US" sz="5400" dirty="0">
                <a:solidFill>
                  <a:srgbClr val="C00000"/>
                </a:solidFill>
                <a:latin typeface="Times New Roman" panose="02020603050405020304" pitchFamily="18" charset="0"/>
                <a:cs typeface="Times New Roman" panose="02020603050405020304" pitchFamily="18" charset="0"/>
              </a:rPr>
              <a:t>shown</a:t>
            </a:r>
            <a:r>
              <a:rPr lang="en-US" sz="5400" dirty="0">
                <a:latin typeface="Times New Roman" panose="02020603050405020304" pitchFamily="18" charset="0"/>
                <a:cs typeface="Times New Roman" panose="02020603050405020304" pitchFamily="18" charset="0"/>
              </a:rPr>
              <a:t>” in this verse has a primary meaning of “to see.”</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Exodus 25:40</a:t>
            </a:r>
            <a:r>
              <a:rPr lang="en-US" sz="5400" dirty="0">
                <a:latin typeface="Times New Roman" panose="02020603050405020304" pitchFamily="18" charset="0"/>
                <a:cs typeface="Times New Roman" panose="02020603050405020304" pitchFamily="18" charset="0"/>
              </a:rPr>
              <a:t> is past tense while </a:t>
            </a:r>
            <a:r>
              <a:rPr lang="en-US" sz="5400" b="1" dirty="0">
                <a:solidFill>
                  <a:srgbClr val="C00000"/>
                </a:solidFill>
                <a:latin typeface="Times New Roman" panose="02020603050405020304" pitchFamily="18" charset="0"/>
                <a:cs typeface="Times New Roman" panose="02020603050405020304" pitchFamily="18" charset="0"/>
              </a:rPr>
              <a:t>Exodus 25:9</a:t>
            </a:r>
            <a:r>
              <a:rPr lang="en-US" sz="5400" dirty="0">
                <a:latin typeface="Times New Roman" panose="02020603050405020304" pitchFamily="18" charset="0"/>
                <a:cs typeface="Times New Roman" panose="02020603050405020304" pitchFamily="18" charset="0"/>
              </a:rPr>
              <a:t> used the future tense, so something – evidently a vision of some sort – was “</a:t>
            </a:r>
            <a:r>
              <a:rPr lang="en-US" sz="5400" dirty="0">
                <a:solidFill>
                  <a:srgbClr val="C00000"/>
                </a:solidFill>
                <a:latin typeface="Times New Roman" panose="02020603050405020304" pitchFamily="18" charset="0"/>
                <a:cs typeface="Times New Roman" panose="02020603050405020304" pitchFamily="18" charset="0"/>
              </a:rPr>
              <a:t>shown</a:t>
            </a:r>
            <a:r>
              <a:rPr lang="en-US" sz="5400" dirty="0">
                <a:latin typeface="Times New Roman" panose="02020603050405020304" pitchFamily="18" charset="0"/>
                <a:cs typeface="Times New Roman" panose="02020603050405020304" pitchFamily="18" charset="0"/>
              </a:rPr>
              <a:t>” to Moses on Mt. Sanai concerning how the tabernacle was to be constructed, including the Holy of Holies.</a:t>
            </a:r>
          </a:p>
        </p:txBody>
      </p:sp>
    </p:spTree>
    <p:extLst>
      <p:ext uri="{BB962C8B-B14F-4D97-AF65-F5344CB8AC3E}">
        <p14:creationId xmlns:p14="http://schemas.microsoft.com/office/powerpoint/2010/main" val="1000339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0CE94-82D7-7D25-C44B-09A8F97B04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9C8BDF-E881-86C0-6E52-7789B5FED93E}"/>
              </a:ext>
            </a:extLst>
          </p:cNvPr>
          <p:cNvSpPr>
            <a:spLocks noGrp="1"/>
          </p:cNvSpPr>
          <p:nvPr>
            <p:ph idx="1"/>
          </p:nvPr>
        </p:nvSpPr>
        <p:spPr>
          <a:xfrm>
            <a:off x="178677" y="123568"/>
            <a:ext cx="11865042" cy="6635578"/>
          </a:xfrm>
        </p:spPr>
        <p:txBody>
          <a:bodyPr anchor="ctr">
            <a:normAutofit fontScale="70000" lnSpcReduction="20000"/>
          </a:bodyPr>
          <a:lstStyle/>
          <a:p>
            <a:pPr marL="0" indent="0">
              <a:buNone/>
            </a:pPr>
            <a:r>
              <a:rPr lang="en-US" sz="5400" b="1" dirty="0">
                <a:solidFill>
                  <a:srgbClr val="C00000"/>
                </a:solidFill>
                <a:latin typeface="Times New Roman" panose="02020603050405020304" pitchFamily="18" charset="0"/>
                <a:cs typeface="Times New Roman" panose="02020603050405020304" pitchFamily="18" charset="0"/>
              </a:rPr>
              <a:t>Hebrews 9:8 &amp; 9a</a:t>
            </a:r>
            <a:r>
              <a:rPr lang="en-US" sz="5400" dirty="0">
                <a:latin typeface="Times New Roman" panose="02020603050405020304" pitchFamily="18" charset="0"/>
                <a:cs typeface="Times New Roman" panose="02020603050405020304" pitchFamily="18" charset="0"/>
              </a:rPr>
              <a:t> says, “</a:t>
            </a:r>
            <a:r>
              <a:rPr lang="en-US" sz="5400" dirty="0">
                <a:solidFill>
                  <a:srgbClr val="C00000"/>
                </a:solidFill>
                <a:latin typeface="Times New Roman" panose="02020603050405020304" pitchFamily="18" charset="0"/>
                <a:cs typeface="Times New Roman" panose="02020603050405020304" pitchFamily="18" charset="0"/>
              </a:rPr>
              <a:t>The Holy Spirit is signifying this, that the way into the holy place has not yet been disclosed, while the outer tabernacle is still standing, which is a symbol for the present time.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While the High Priest could enter the Holy of Holies made by human hands, NO ONE could enter the true Holy of Holies, the one in the presence of God Himself, while the old tabernacle – or Temple – stood because those old “</a:t>
            </a:r>
            <a:r>
              <a:rPr lang="en-US" sz="5400" dirty="0">
                <a:solidFill>
                  <a:srgbClr val="C00000"/>
                </a:solidFill>
                <a:latin typeface="Times New Roman" panose="02020603050405020304" pitchFamily="18" charset="0"/>
                <a:cs typeface="Times New Roman" panose="02020603050405020304" pitchFamily="18" charset="0"/>
              </a:rPr>
              <a:t>gifts and sacrifices</a:t>
            </a:r>
            <a:r>
              <a:rPr lang="en-US" sz="5400" dirty="0">
                <a:latin typeface="Times New Roman" panose="02020603050405020304" pitchFamily="18" charset="0"/>
                <a:cs typeface="Times New Roman" panose="02020603050405020304" pitchFamily="18" charset="0"/>
              </a:rPr>
              <a:t>” offered could not “</a:t>
            </a:r>
            <a:r>
              <a:rPr lang="en-US" sz="5400" dirty="0">
                <a:solidFill>
                  <a:srgbClr val="C00000"/>
                </a:solidFill>
                <a:latin typeface="Times New Roman" panose="02020603050405020304" pitchFamily="18" charset="0"/>
                <a:cs typeface="Times New Roman" panose="02020603050405020304" pitchFamily="18" charset="0"/>
              </a:rPr>
              <a:t>make the worshipper perfect in conscience</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Hebrews 9:9b</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This because those “</a:t>
            </a:r>
            <a:r>
              <a:rPr lang="en-US" sz="5400" dirty="0">
                <a:solidFill>
                  <a:srgbClr val="C00000"/>
                </a:solidFill>
                <a:latin typeface="Times New Roman" panose="02020603050405020304" pitchFamily="18" charset="0"/>
                <a:cs typeface="Times New Roman" panose="02020603050405020304" pitchFamily="18" charset="0"/>
              </a:rPr>
              <a:t>gifts and sacrifices</a:t>
            </a:r>
            <a:r>
              <a:rPr lang="en-US" sz="5400" dirty="0">
                <a:latin typeface="Times New Roman" panose="02020603050405020304" pitchFamily="18" charset="0"/>
                <a:cs typeface="Times New Roman" panose="02020603050405020304" pitchFamily="18" charset="0"/>
              </a:rPr>
              <a:t>” related “</a:t>
            </a:r>
            <a:r>
              <a:rPr lang="en-US" sz="5400" dirty="0">
                <a:solidFill>
                  <a:srgbClr val="C00000"/>
                </a:solidFill>
                <a:latin typeface="Times New Roman" panose="02020603050405020304" pitchFamily="18" charset="0"/>
                <a:cs typeface="Times New Roman" panose="02020603050405020304" pitchFamily="18" charset="0"/>
              </a:rPr>
              <a:t>only to food and drink and various washings, regulations for the body imposed until a time of reformation</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Hebrews 9:10</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547777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16EAF-7D39-16A9-0C5F-0942896B3D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79BB51-4EA7-B16A-130B-D90268DE9697}"/>
              </a:ext>
            </a:extLst>
          </p:cNvPr>
          <p:cNvSpPr>
            <a:spLocks noGrp="1"/>
          </p:cNvSpPr>
          <p:nvPr>
            <p:ph idx="1"/>
          </p:nvPr>
        </p:nvSpPr>
        <p:spPr>
          <a:xfrm>
            <a:off x="178677" y="123568"/>
            <a:ext cx="1186504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Then, </a:t>
            </a:r>
            <a:r>
              <a:rPr lang="en-US" sz="5400" b="1" dirty="0">
                <a:solidFill>
                  <a:srgbClr val="C00000"/>
                </a:solidFill>
                <a:latin typeface="Times New Roman" panose="02020603050405020304" pitchFamily="18" charset="0"/>
                <a:cs typeface="Times New Roman" panose="02020603050405020304" pitchFamily="18" charset="0"/>
              </a:rPr>
              <a:t>Hebrews 9:11</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But when Christ appeared as a high priest of the good things to come, He entered through the greater and more perfect tabernacle, not made with hands, that is to say, not of this creation.</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Not only that, Jesus entered, “</a:t>
            </a:r>
            <a:r>
              <a:rPr lang="en-US" sz="5400" dirty="0">
                <a:solidFill>
                  <a:srgbClr val="C00000"/>
                </a:solidFill>
                <a:latin typeface="Times New Roman" panose="02020603050405020304" pitchFamily="18" charset="0"/>
                <a:cs typeface="Times New Roman" panose="02020603050405020304" pitchFamily="18" charset="0"/>
              </a:rPr>
              <a:t>not through the blood of goats and calves, but through His own blood, He entered the holy place once for all, having obtained eternal redemption</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Hebrews 9:12</a:t>
            </a:r>
            <a:r>
              <a:rPr lang="en-US" sz="5400" dirty="0">
                <a:latin typeface="Times New Roman" panose="02020603050405020304" pitchFamily="18" charset="0"/>
                <a:cs typeface="Times New Roman" panose="02020603050405020304" pitchFamily="18" charset="0"/>
              </a:rPr>
              <a:t>.</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Hebrew 9:16</a:t>
            </a:r>
            <a:r>
              <a:rPr lang="en-US" sz="5400" dirty="0">
                <a:latin typeface="Times New Roman" panose="02020603050405020304" pitchFamily="18" charset="0"/>
                <a:cs typeface="Times New Roman" panose="02020603050405020304" pitchFamily="18" charset="0"/>
              </a:rPr>
              <a:t> explains WHY the blood of Jesus was necessary, “</a:t>
            </a:r>
            <a:r>
              <a:rPr lang="en-US" sz="5400" dirty="0">
                <a:solidFill>
                  <a:srgbClr val="C00000"/>
                </a:solidFill>
                <a:latin typeface="Times New Roman" panose="02020603050405020304" pitchFamily="18" charset="0"/>
                <a:cs typeface="Times New Roman" panose="02020603050405020304" pitchFamily="18" charset="0"/>
              </a:rPr>
              <a:t>For where a covenant is, there must of necessity be the death of the one who made it.</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And </a:t>
            </a:r>
            <a:r>
              <a:rPr lang="en-US" sz="5400" b="1" dirty="0">
                <a:solidFill>
                  <a:srgbClr val="C00000"/>
                </a:solidFill>
                <a:latin typeface="Times New Roman" panose="02020603050405020304" pitchFamily="18" charset="0"/>
                <a:cs typeface="Times New Roman" panose="02020603050405020304" pitchFamily="18" charset="0"/>
              </a:rPr>
              <a:t>Hebrews 9:22</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And according to the Law, </a:t>
            </a:r>
            <a:r>
              <a:rPr lang="en-US" sz="5400" i="1" dirty="0">
                <a:solidFill>
                  <a:srgbClr val="C00000"/>
                </a:solidFill>
                <a:latin typeface="Times New Roman" panose="02020603050405020304" pitchFamily="18" charset="0"/>
                <a:cs typeface="Times New Roman" panose="02020603050405020304" pitchFamily="18" charset="0"/>
              </a:rPr>
              <a:t>one may</a:t>
            </a:r>
            <a:r>
              <a:rPr lang="en-US" sz="5400" dirty="0">
                <a:solidFill>
                  <a:srgbClr val="C00000"/>
                </a:solidFill>
                <a:latin typeface="Times New Roman" panose="02020603050405020304" pitchFamily="18" charset="0"/>
                <a:cs typeface="Times New Roman" panose="02020603050405020304" pitchFamily="18" charset="0"/>
              </a:rPr>
              <a:t> almost </a:t>
            </a:r>
            <a:r>
              <a:rPr lang="en-US" sz="5400" i="1" dirty="0">
                <a:solidFill>
                  <a:srgbClr val="C00000"/>
                </a:solidFill>
                <a:latin typeface="Times New Roman" panose="02020603050405020304" pitchFamily="18" charset="0"/>
                <a:cs typeface="Times New Roman" panose="02020603050405020304" pitchFamily="18" charset="0"/>
              </a:rPr>
              <a:t>say</a:t>
            </a:r>
            <a:r>
              <a:rPr lang="en-US" sz="5400" dirty="0">
                <a:solidFill>
                  <a:srgbClr val="C00000"/>
                </a:solidFill>
                <a:latin typeface="Times New Roman" panose="02020603050405020304" pitchFamily="18" charset="0"/>
                <a:cs typeface="Times New Roman" panose="02020603050405020304" pitchFamily="18" charset="0"/>
              </a:rPr>
              <a:t>, all things are cleansed with blood, and without shedding of blood there is no forgiveness.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Take out the words the translators say are implied and see what you have.</a:t>
            </a:r>
          </a:p>
        </p:txBody>
      </p:sp>
    </p:spTree>
    <p:extLst>
      <p:ext uri="{BB962C8B-B14F-4D97-AF65-F5344CB8AC3E}">
        <p14:creationId xmlns:p14="http://schemas.microsoft.com/office/powerpoint/2010/main" val="16182515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5B74D-3A22-71C1-CDD1-5F9011B1193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529025-A0EE-E3F4-4FEF-C9D28CE2D00D}"/>
              </a:ext>
            </a:extLst>
          </p:cNvPr>
          <p:cNvSpPr>
            <a:spLocks noGrp="1"/>
          </p:cNvSpPr>
          <p:nvPr>
            <p:ph idx="1"/>
          </p:nvPr>
        </p:nvSpPr>
        <p:spPr>
          <a:xfrm>
            <a:off x="189187" y="123568"/>
            <a:ext cx="11854532"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So, why blood?  What is so important about blood?</a:t>
            </a:r>
          </a:p>
          <a:p>
            <a:pPr marL="0" indent="0">
              <a:buNone/>
            </a:pPr>
            <a:r>
              <a:rPr lang="en-US" sz="5400" dirty="0">
                <a:latin typeface="Times New Roman" panose="02020603050405020304" pitchFamily="18" charset="0"/>
                <a:cs typeface="Times New Roman" panose="02020603050405020304" pitchFamily="18" charset="0"/>
              </a:rPr>
              <a:t>God instructed Noah in </a:t>
            </a:r>
            <a:r>
              <a:rPr lang="en-US" sz="5400" b="1" dirty="0">
                <a:solidFill>
                  <a:srgbClr val="C00000"/>
                </a:solidFill>
                <a:latin typeface="Times New Roman" panose="02020603050405020304" pitchFamily="18" charset="0"/>
                <a:cs typeface="Times New Roman" panose="02020603050405020304" pitchFamily="18" charset="0"/>
              </a:rPr>
              <a:t>Genesis 9:4</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Only you shall not eat flesh with its life, </a:t>
            </a:r>
            <a:r>
              <a:rPr lang="en-US" sz="5400" i="1" dirty="0">
                <a:solidFill>
                  <a:srgbClr val="C00000"/>
                </a:solidFill>
                <a:latin typeface="Times New Roman" panose="02020603050405020304" pitchFamily="18" charset="0"/>
                <a:cs typeface="Times New Roman" panose="02020603050405020304" pitchFamily="18" charset="0"/>
              </a:rPr>
              <a:t>that is</a:t>
            </a:r>
            <a:r>
              <a:rPr lang="en-US" sz="5400" dirty="0">
                <a:solidFill>
                  <a:srgbClr val="C00000"/>
                </a:solidFill>
                <a:latin typeface="Times New Roman" panose="02020603050405020304" pitchFamily="18" charset="0"/>
                <a:cs typeface="Times New Roman" panose="02020603050405020304" pitchFamily="18" charset="0"/>
              </a:rPr>
              <a:t>, its blood.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Later, </a:t>
            </a:r>
            <a:r>
              <a:rPr lang="en-US" sz="5400" b="1" dirty="0">
                <a:solidFill>
                  <a:srgbClr val="C00000"/>
                </a:solidFill>
                <a:latin typeface="Times New Roman" panose="02020603050405020304" pitchFamily="18" charset="0"/>
                <a:cs typeface="Times New Roman" panose="02020603050405020304" pitchFamily="18" charset="0"/>
              </a:rPr>
              <a:t>Leviticus 17:10 to 16</a:t>
            </a:r>
            <a:r>
              <a:rPr lang="en-US" sz="5400" dirty="0">
                <a:latin typeface="Times New Roman" panose="02020603050405020304" pitchFamily="18" charset="0"/>
                <a:cs typeface="Times New Roman" panose="02020603050405020304" pitchFamily="18" charset="0"/>
              </a:rPr>
              <a:t> prohibited the eating of blood because in </a:t>
            </a:r>
            <a:r>
              <a:rPr lang="en-US" sz="5400" b="1" dirty="0">
                <a:solidFill>
                  <a:srgbClr val="C00000"/>
                </a:solidFill>
                <a:latin typeface="Times New Roman" panose="02020603050405020304" pitchFamily="18" charset="0"/>
                <a:cs typeface="Times New Roman" panose="02020603050405020304" pitchFamily="18" charset="0"/>
              </a:rPr>
              <a:t>Leviticus 17:11</a:t>
            </a:r>
            <a:r>
              <a:rPr lang="en-US" sz="5400" dirty="0">
                <a:latin typeface="Times New Roman" panose="02020603050405020304" pitchFamily="18" charset="0"/>
                <a:cs typeface="Times New Roman" panose="02020603050405020304" pitchFamily="18" charset="0"/>
              </a:rPr>
              <a:t> God says, “</a:t>
            </a:r>
            <a:r>
              <a:rPr lang="en-US" sz="5400" dirty="0">
                <a:solidFill>
                  <a:srgbClr val="C00000"/>
                </a:solidFill>
                <a:latin typeface="Times New Roman" panose="02020603050405020304" pitchFamily="18" charset="0"/>
                <a:cs typeface="Times New Roman" panose="02020603050405020304" pitchFamily="18" charset="0"/>
              </a:rPr>
              <a:t>For the life of the flesh is in the blood, and I have given it to you on the altar to make atonement for your souls; for it is the blood by reason of the life that makes atonement.</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Therefore, when John saw the souls under the alter upon which their life blood had been poured out, John was observing those who had been sacrificed “</a:t>
            </a:r>
            <a:r>
              <a:rPr lang="en-US" sz="5400" dirty="0">
                <a:solidFill>
                  <a:srgbClr val="C00000"/>
                </a:solidFill>
                <a:latin typeface="Times New Roman" panose="02020603050405020304" pitchFamily="18" charset="0"/>
                <a:cs typeface="Times New Roman" panose="02020603050405020304" pitchFamily="18" charset="0"/>
              </a:rPr>
              <a:t>because of the word of God, and because of the testimony which they had maintained</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Revelation 6:9</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097574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D312B-A713-FE22-75F7-0A04424EDA8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09F6FE-F382-DCE0-2E12-F0D65F0ED912}"/>
              </a:ext>
            </a:extLst>
          </p:cNvPr>
          <p:cNvSpPr>
            <a:spLocks noGrp="1"/>
          </p:cNvSpPr>
          <p:nvPr>
            <p:ph idx="1"/>
          </p:nvPr>
        </p:nvSpPr>
        <p:spPr>
          <a:xfrm>
            <a:off x="178677" y="123568"/>
            <a:ext cx="11865042" cy="6635578"/>
          </a:xfrm>
        </p:spPr>
        <p:txBody>
          <a:bodyPr anchor="ctr">
            <a:normAutofit/>
          </a:bodyPr>
          <a:lstStyle/>
          <a:p>
            <a:pPr marL="0" indent="0">
              <a:buNone/>
            </a:pPr>
            <a:r>
              <a:rPr lang="en-US" sz="4000" dirty="0">
                <a:latin typeface="Times New Roman" panose="02020603050405020304" pitchFamily="18" charset="0"/>
                <a:cs typeface="Times New Roman" panose="02020603050405020304" pitchFamily="18" charset="0"/>
              </a:rPr>
              <a:t>In our current passage, </a:t>
            </a:r>
            <a:r>
              <a:rPr lang="en-US" sz="4000" b="1" dirty="0">
                <a:solidFill>
                  <a:srgbClr val="C00000"/>
                </a:solidFill>
                <a:latin typeface="Times New Roman" panose="02020603050405020304" pitchFamily="18" charset="0"/>
                <a:cs typeface="Times New Roman" panose="02020603050405020304" pitchFamily="18" charset="0"/>
              </a:rPr>
              <a:t>Revelation 6:9</a:t>
            </a:r>
            <a:r>
              <a:rPr lang="en-US" sz="4000" dirty="0">
                <a:latin typeface="Times New Roman" panose="02020603050405020304" pitchFamily="18" charset="0"/>
                <a:cs typeface="Times New Roman" panose="02020603050405020304" pitchFamily="18" charset="0"/>
              </a:rPr>
              <a:t>, John saw “</a:t>
            </a:r>
            <a:r>
              <a:rPr lang="en-US" sz="4000" dirty="0">
                <a:solidFill>
                  <a:srgbClr val="C00000"/>
                </a:solidFill>
                <a:latin typeface="Times New Roman" panose="02020603050405020304" pitchFamily="18" charset="0"/>
                <a:cs typeface="Times New Roman" panose="02020603050405020304" pitchFamily="18" charset="0"/>
              </a:rPr>
              <a:t>souls</a:t>
            </a:r>
            <a:r>
              <a:rPr lang="en-US" sz="4000" dirty="0">
                <a:latin typeface="Times New Roman" panose="02020603050405020304" pitchFamily="18" charset="0"/>
                <a:cs typeface="Times New Roman" panose="02020603050405020304" pitchFamily="18" charset="0"/>
              </a:rPr>
              <a:t>” not people: and not just souls but “</a:t>
            </a:r>
            <a:r>
              <a:rPr lang="en-US" sz="4000" dirty="0">
                <a:solidFill>
                  <a:srgbClr val="C00000"/>
                </a:solidFill>
                <a:latin typeface="Times New Roman" panose="02020603050405020304" pitchFamily="18" charset="0"/>
                <a:cs typeface="Times New Roman" panose="02020603050405020304" pitchFamily="18" charset="0"/>
              </a:rPr>
              <a:t>souls of those who had been slain</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First, souls indicates the spirit of a person.</a:t>
            </a:r>
          </a:p>
          <a:p>
            <a:pPr marL="0" indent="0">
              <a:buNone/>
            </a:pPr>
            <a:r>
              <a:rPr lang="en-US" sz="4000" dirty="0">
                <a:latin typeface="Times New Roman" panose="02020603050405020304" pitchFamily="18" charset="0"/>
                <a:cs typeface="Times New Roman" panose="02020603050405020304" pitchFamily="18" charset="0"/>
              </a:rPr>
              <a:t>Second, these were souls of “</a:t>
            </a:r>
            <a:r>
              <a:rPr lang="en-US" sz="4000" dirty="0">
                <a:solidFill>
                  <a:srgbClr val="C00000"/>
                </a:solidFill>
                <a:latin typeface="Times New Roman" panose="02020603050405020304" pitchFamily="18" charset="0"/>
                <a:cs typeface="Times New Roman" panose="02020603050405020304" pitchFamily="18" charset="0"/>
              </a:rPr>
              <a:t>those who had been slain</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Slain</a:t>
            </a:r>
            <a:r>
              <a:rPr lang="en-US" sz="4000" dirty="0">
                <a:latin typeface="Times New Roman" panose="02020603050405020304" pitchFamily="18" charset="0"/>
                <a:cs typeface="Times New Roman" panose="02020603050405020304" pitchFamily="18" charset="0"/>
              </a:rPr>
              <a:t>” here is the same that was used in </a:t>
            </a:r>
            <a:r>
              <a:rPr lang="en-US" sz="4000" dirty="0">
                <a:solidFill>
                  <a:srgbClr val="C00000"/>
                </a:solidFill>
                <a:latin typeface="Times New Roman" panose="02020603050405020304" pitchFamily="18" charset="0"/>
                <a:cs typeface="Times New Roman" panose="02020603050405020304" pitchFamily="18" charset="0"/>
              </a:rPr>
              <a:t>Revelation 5:6, 9, and 12</a:t>
            </a:r>
            <a:r>
              <a:rPr lang="en-US" sz="4000" dirty="0">
                <a:latin typeface="Times New Roman" panose="02020603050405020304" pitchFamily="18" charset="0"/>
                <a:cs typeface="Times New Roman" panose="02020603050405020304" pitchFamily="18" charset="0"/>
              </a:rPr>
              <a:t>, all speaking of the Lamb that was “</a:t>
            </a:r>
            <a:r>
              <a:rPr lang="en-US" sz="4000" dirty="0">
                <a:solidFill>
                  <a:srgbClr val="C00000"/>
                </a:solidFill>
                <a:latin typeface="Times New Roman" panose="02020603050405020304" pitchFamily="18" charset="0"/>
                <a:cs typeface="Times New Roman" panose="02020603050405020304" pitchFamily="18" charset="0"/>
              </a:rPr>
              <a:t>slain</a:t>
            </a:r>
            <a:r>
              <a:rPr lang="en-US" sz="4000" dirty="0">
                <a:latin typeface="Times New Roman" panose="02020603050405020304" pitchFamily="18" charset="0"/>
                <a:cs typeface="Times New Roman" panose="02020603050405020304" pitchFamily="18" charset="0"/>
              </a:rPr>
              <a:t>” and </a:t>
            </a:r>
            <a:r>
              <a:rPr lang="en-US" sz="4000" b="1" dirty="0">
                <a:solidFill>
                  <a:srgbClr val="C00000"/>
                </a:solidFill>
                <a:latin typeface="Times New Roman" panose="02020603050405020304" pitchFamily="18" charset="0"/>
                <a:cs typeface="Times New Roman" panose="02020603050405020304" pitchFamily="18" charset="0"/>
              </a:rPr>
              <a:t>Revelation 6:4</a:t>
            </a:r>
            <a:r>
              <a:rPr lang="en-US" sz="4000" dirty="0">
                <a:latin typeface="Times New Roman" panose="02020603050405020304" pitchFamily="18" charset="0"/>
                <a:cs typeface="Times New Roman" panose="02020603050405020304" pitchFamily="18" charset="0"/>
              </a:rPr>
              <a:t>, indicating that men would “</a:t>
            </a:r>
            <a:r>
              <a:rPr lang="en-US" sz="4000" dirty="0">
                <a:solidFill>
                  <a:srgbClr val="C00000"/>
                </a:solidFill>
                <a:latin typeface="Times New Roman" panose="02020603050405020304" pitchFamily="18" charset="0"/>
                <a:cs typeface="Times New Roman" panose="02020603050405020304" pitchFamily="18" charset="0"/>
              </a:rPr>
              <a:t>slay</a:t>
            </a:r>
            <a:r>
              <a:rPr lang="en-US" sz="4000" dirty="0">
                <a:latin typeface="Times New Roman" panose="02020603050405020304" pitchFamily="18" charset="0"/>
                <a:cs typeface="Times New Roman" panose="02020603050405020304" pitchFamily="18" charset="0"/>
              </a:rPr>
              <a:t>” one another.</a:t>
            </a:r>
          </a:p>
          <a:p>
            <a:pPr marL="0" indent="0">
              <a:buNone/>
            </a:pPr>
            <a:r>
              <a:rPr lang="en-US" sz="4000" dirty="0">
                <a:latin typeface="Times New Roman" panose="02020603050405020304" pitchFamily="18" charset="0"/>
                <a:cs typeface="Times New Roman" panose="02020603050405020304" pitchFamily="18" charset="0"/>
              </a:rPr>
              <a:t>John sees the souls of those who are physically dead and whose souls are “</a:t>
            </a:r>
            <a:r>
              <a:rPr lang="en-US" sz="4000" dirty="0">
                <a:solidFill>
                  <a:srgbClr val="C00000"/>
                </a:solidFill>
                <a:latin typeface="Times New Roman" panose="02020603050405020304" pitchFamily="18" charset="0"/>
                <a:cs typeface="Times New Roman" panose="02020603050405020304" pitchFamily="18" charset="0"/>
              </a:rPr>
              <a:t>underneath the alter</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864116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82F0E-B9C8-5C37-9841-8AF97A07845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C86E53-E69C-87E4-07BF-83BC0A69E7C8}"/>
              </a:ext>
            </a:extLst>
          </p:cNvPr>
          <p:cNvSpPr>
            <a:spLocks noGrp="1"/>
          </p:cNvSpPr>
          <p:nvPr>
            <p:ph idx="1"/>
          </p:nvPr>
        </p:nvSpPr>
        <p:spPr>
          <a:xfrm>
            <a:off x="210207" y="123568"/>
            <a:ext cx="11833511" cy="6635578"/>
          </a:xfrm>
        </p:spPr>
        <p:txBody>
          <a:bodyPr anchor="ctr">
            <a:normAutofit fontScale="85000" lnSpcReduction="20000"/>
          </a:bodyPr>
          <a:lstStyle/>
          <a:p>
            <a:pPr marL="0" indent="0">
              <a:buNone/>
            </a:pPr>
            <a:r>
              <a:rPr lang="en-US" sz="4000" dirty="0">
                <a:latin typeface="Times New Roman" panose="02020603050405020304" pitchFamily="18" charset="0"/>
                <a:cs typeface="Times New Roman" panose="02020603050405020304" pitchFamily="18" charset="0"/>
              </a:rPr>
              <a:t>So, who are these souls “</a:t>
            </a:r>
            <a:r>
              <a:rPr lang="en-US" sz="4000" dirty="0">
                <a:solidFill>
                  <a:srgbClr val="C00000"/>
                </a:solidFill>
                <a:latin typeface="Times New Roman" panose="02020603050405020304" pitchFamily="18" charset="0"/>
                <a:cs typeface="Times New Roman" panose="02020603050405020304" pitchFamily="18" charset="0"/>
              </a:rPr>
              <a:t>underneath the alter</a:t>
            </a:r>
            <a:r>
              <a:rPr lang="en-US" sz="4000" dirty="0">
                <a:latin typeface="Times New Roman" panose="02020603050405020304" pitchFamily="18" charset="0"/>
                <a:cs typeface="Times New Roman" panose="02020603050405020304" pitchFamily="18" charset="0"/>
              </a:rPr>
              <a:t>” who John saw AFTER the warning concerning the four horses and their riders?</a:t>
            </a:r>
          </a:p>
          <a:p>
            <a:pPr marL="0" indent="0">
              <a:buNone/>
            </a:pPr>
            <a:r>
              <a:rPr lang="en-US" sz="4000" dirty="0">
                <a:latin typeface="Times New Roman" panose="02020603050405020304" pitchFamily="18" charset="0"/>
                <a:cs typeface="Times New Roman" panose="02020603050405020304" pitchFamily="18" charset="0"/>
              </a:rPr>
              <a:t>Examining the following verses concerning this seal, we see the souls “</a:t>
            </a:r>
            <a:r>
              <a:rPr lang="en-US" sz="4000" dirty="0">
                <a:solidFill>
                  <a:srgbClr val="C00000"/>
                </a:solidFill>
                <a:latin typeface="Times New Roman" panose="02020603050405020304" pitchFamily="18" charset="0"/>
                <a:cs typeface="Times New Roman" panose="02020603050405020304" pitchFamily="18" charset="0"/>
              </a:rPr>
              <a:t>underneath the alter</a:t>
            </a:r>
            <a:r>
              <a:rPr lang="en-US" sz="4000" dirty="0">
                <a:latin typeface="Times New Roman" panose="02020603050405020304" pitchFamily="18" charset="0"/>
                <a:cs typeface="Times New Roman" panose="02020603050405020304" pitchFamily="18" charset="0"/>
              </a:rPr>
              <a:t>”:</a:t>
            </a:r>
          </a:p>
          <a:p>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had been slain because of the word of God, and because of the testimony which they had </a:t>
            </a:r>
            <a:r>
              <a:rPr lang="en-US" sz="4000" dirty="0" err="1">
                <a:solidFill>
                  <a:srgbClr val="C00000"/>
                </a:solidFill>
                <a:latin typeface="Times New Roman" panose="02020603050405020304" pitchFamily="18" charset="0"/>
                <a:cs typeface="Times New Roman" panose="02020603050405020304" pitchFamily="18" charset="0"/>
              </a:rPr>
              <a:t>maintainted</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Revelation 6:9</a:t>
            </a:r>
            <a:r>
              <a:rPr lang="en-US" sz="4000" dirty="0">
                <a:latin typeface="Times New Roman" panose="02020603050405020304" pitchFamily="18" charset="0"/>
                <a:cs typeface="Times New Roman" panose="02020603050405020304" pitchFamily="18" charset="0"/>
              </a:rPr>
              <a:t>.  NOTICE the Perfect Passive tense of the verb, “</a:t>
            </a:r>
            <a:r>
              <a:rPr lang="en-US" sz="4000" dirty="0">
                <a:solidFill>
                  <a:srgbClr val="C00000"/>
                </a:solidFill>
                <a:latin typeface="Times New Roman" panose="02020603050405020304" pitchFamily="18" charset="0"/>
                <a:cs typeface="Times New Roman" panose="02020603050405020304" pitchFamily="18" charset="0"/>
              </a:rPr>
              <a:t>had been slain</a:t>
            </a:r>
            <a:r>
              <a:rPr lang="en-US" sz="4000" dirty="0">
                <a:latin typeface="Times New Roman" panose="02020603050405020304" pitchFamily="18" charset="0"/>
                <a:cs typeface="Times New Roman" panose="02020603050405020304" pitchFamily="18" charset="0"/>
              </a:rPr>
              <a:t>;”</a:t>
            </a:r>
          </a:p>
          <a:p>
            <a:r>
              <a:rPr lang="en-US" sz="4000" dirty="0">
                <a:latin typeface="Times New Roman" panose="02020603050405020304" pitchFamily="18" charset="0"/>
                <a:cs typeface="Times New Roman" panose="02020603050405020304" pitchFamily="18" charset="0"/>
              </a:rPr>
              <a:t>were crying out for judgement and vengeance “</a:t>
            </a:r>
            <a:r>
              <a:rPr lang="en-US" sz="4000" dirty="0">
                <a:solidFill>
                  <a:srgbClr val="C00000"/>
                </a:solidFill>
                <a:latin typeface="Times New Roman" panose="02020603050405020304" pitchFamily="18" charset="0"/>
                <a:cs typeface="Times New Roman" panose="02020603050405020304" pitchFamily="18" charset="0"/>
              </a:rPr>
              <a:t>on those who dwell on the earth</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Revelation 6:10</a:t>
            </a:r>
            <a:r>
              <a:rPr lang="en-US" sz="4000" dirty="0">
                <a:latin typeface="Times New Roman" panose="02020603050405020304" pitchFamily="18" charset="0"/>
                <a:cs typeface="Times New Roman" panose="02020603050405020304" pitchFamily="18" charset="0"/>
              </a:rPr>
              <a:t>;</a:t>
            </a:r>
          </a:p>
          <a:p>
            <a:r>
              <a:rPr lang="en-US" sz="4000" dirty="0">
                <a:latin typeface="Times New Roman" panose="02020603050405020304" pitchFamily="18" charset="0"/>
                <a:cs typeface="Times New Roman" panose="02020603050405020304" pitchFamily="18" charset="0"/>
              </a:rPr>
              <a:t>were given “</a:t>
            </a:r>
            <a:r>
              <a:rPr lang="en-US" sz="4000" dirty="0">
                <a:solidFill>
                  <a:srgbClr val="C00000"/>
                </a:solidFill>
                <a:latin typeface="Times New Roman" panose="02020603050405020304" pitchFamily="18" charset="0"/>
                <a:cs typeface="Times New Roman" panose="02020603050405020304" pitchFamily="18" charset="0"/>
              </a:rPr>
              <a:t>a white robe</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Revelation 6:11</a:t>
            </a:r>
            <a:r>
              <a:rPr lang="en-US" sz="4000" dirty="0">
                <a:latin typeface="Times New Roman" panose="02020603050405020304" pitchFamily="18" charset="0"/>
                <a:cs typeface="Times New Roman" panose="02020603050405020304" pitchFamily="18" charset="0"/>
              </a:rPr>
              <a:t> which was promised to the overcoming;</a:t>
            </a:r>
          </a:p>
          <a:p>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were told that they should rest for a little while longer, until the number of their fellow servants and their brethren who were to be killed even as they had been, should be completed also</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Revelation 6:11</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5832182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5678D-448E-3A88-B7DD-1629DA36F9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2A735A-7F75-2826-11EB-227EB9B0EFC9}"/>
              </a:ext>
            </a:extLst>
          </p:cNvPr>
          <p:cNvSpPr>
            <a:spLocks noGrp="1"/>
          </p:cNvSpPr>
          <p:nvPr>
            <p:ph idx="1"/>
          </p:nvPr>
        </p:nvSpPr>
        <p:spPr>
          <a:xfrm>
            <a:off x="173989" y="111211"/>
            <a:ext cx="11844021" cy="6635578"/>
          </a:xfrm>
        </p:spPr>
        <p:txBody>
          <a:bodyPr anchor="ctr">
            <a:normAutofit fontScale="55000" lnSpcReduction="20000"/>
          </a:bodyPr>
          <a:lstStyle/>
          <a:p>
            <a:pPr marL="0" indent="0">
              <a:buNone/>
            </a:pPr>
            <a:r>
              <a:rPr lang="en-US" sz="5400" dirty="0">
                <a:latin typeface="Times New Roman" panose="02020603050405020304" pitchFamily="18" charset="0"/>
                <a:cs typeface="Times New Roman" panose="02020603050405020304" pitchFamily="18" charset="0"/>
              </a:rPr>
              <a:t>The PERFECT tense used in the original here “</a:t>
            </a:r>
            <a:r>
              <a:rPr lang="en-US" sz="5400" dirty="0">
                <a:solidFill>
                  <a:srgbClr val="C00000"/>
                </a:solidFill>
                <a:latin typeface="Times New Roman" panose="02020603050405020304" pitchFamily="18" charset="0"/>
                <a:cs typeface="Times New Roman" panose="02020603050405020304" pitchFamily="18" charset="0"/>
              </a:rPr>
              <a:t>had been slain</a:t>
            </a:r>
            <a:r>
              <a:rPr lang="en-US" sz="5400" dirty="0">
                <a:latin typeface="Times New Roman" panose="02020603050405020304" pitchFamily="18" charset="0"/>
                <a:cs typeface="Times New Roman" panose="02020603050405020304" pitchFamily="18" charset="0"/>
              </a:rPr>
              <a:t>” has no true corresponding English tense.</a:t>
            </a:r>
          </a:p>
          <a:p>
            <a:pPr marL="0" indent="0">
              <a:buNone/>
            </a:pPr>
            <a:r>
              <a:rPr lang="en-US" sz="5400" dirty="0">
                <a:latin typeface="Times New Roman" panose="02020603050405020304" pitchFamily="18" charset="0"/>
                <a:cs typeface="Times New Roman" panose="02020603050405020304" pitchFamily="18" charset="0"/>
              </a:rPr>
              <a:t>According to Mounce, “</a:t>
            </a:r>
            <a:r>
              <a:rPr lang="en-US" sz="5400" dirty="0">
                <a:solidFill>
                  <a:srgbClr val="7030A0"/>
                </a:solidFill>
                <a:latin typeface="Times New Roman" panose="02020603050405020304" pitchFamily="18" charset="0"/>
                <a:cs typeface="Times New Roman" panose="02020603050405020304" pitchFamily="18" charset="0"/>
              </a:rPr>
              <a:t>the perfect indicates a completed action whose effects are felt in the speaker’s present.  The action usually occurred in the past.</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According to Summers, “</a:t>
            </a:r>
            <a:r>
              <a:rPr lang="en-US" sz="5400" dirty="0">
                <a:solidFill>
                  <a:srgbClr val="7030A0"/>
                </a:solidFill>
                <a:latin typeface="Times New Roman" panose="02020603050405020304" pitchFamily="18" charset="0"/>
                <a:cs typeface="Times New Roman" panose="02020603050405020304" pitchFamily="18" charset="0"/>
              </a:rPr>
              <a:t>The Greek perfect tense stands alone in its function.  English has no corresponding tense adequate for expressing the significance involved.  The English past tense translations … are accommodations only.  They do not express the full force of the Greek perfect.  This is the Greek tense of “completed action,” i.e. it indicates a completed action with a resulting state of being.  The primary emphasis is on the resulting state of being.</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Because it is written in the passive voice, the slaying of these souls happened TO them, not because of them or because THEY initiated the action.</a:t>
            </a:r>
          </a:p>
          <a:p>
            <a:pPr marL="0" indent="0">
              <a:buNone/>
            </a:pPr>
            <a:r>
              <a:rPr lang="en-US" sz="5400" dirty="0">
                <a:latin typeface="Times New Roman" panose="02020603050405020304" pitchFamily="18" charset="0"/>
                <a:cs typeface="Times New Roman" panose="02020603050405020304" pitchFamily="18" charset="0"/>
              </a:rPr>
              <a:t>Therefore, the resulting action in effect as John saw the vision was that these souls “</a:t>
            </a:r>
            <a:r>
              <a:rPr lang="en-US" sz="5400" dirty="0">
                <a:solidFill>
                  <a:srgbClr val="C00000"/>
                </a:solidFill>
                <a:latin typeface="Times New Roman" panose="02020603050405020304" pitchFamily="18" charset="0"/>
                <a:cs typeface="Times New Roman" panose="02020603050405020304" pitchFamily="18" charset="0"/>
              </a:rPr>
              <a:t>had been slain</a:t>
            </a:r>
            <a:r>
              <a:rPr lang="en-US" sz="5400" dirty="0">
                <a:latin typeface="Times New Roman" panose="02020603050405020304" pitchFamily="18" charset="0"/>
                <a:cs typeface="Times New Roman" panose="02020603050405020304" pitchFamily="18" charset="0"/>
              </a:rPr>
              <a:t>” at some point in the past and were currently “</a:t>
            </a:r>
            <a:r>
              <a:rPr lang="en-US" sz="5400" dirty="0">
                <a:solidFill>
                  <a:srgbClr val="C00000"/>
                </a:solidFill>
                <a:latin typeface="Times New Roman" panose="02020603050405020304" pitchFamily="18" charset="0"/>
                <a:cs typeface="Times New Roman" panose="02020603050405020304" pitchFamily="18" charset="0"/>
              </a:rPr>
              <a:t>underneath the alter</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890151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11805-BFC4-1023-8C68-36FCAACA3A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577DFB-D798-056D-5197-517C7730A32E}"/>
              </a:ext>
            </a:extLst>
          </p:cNvPr>
          <p:cNvSpPr>
            <a:spLocks noGrp="1"/>
          </p:cNvSpPr>
          <p:nvPr>
            <p:ph idx="1"/>
          </p:nvPr>
        </p:nvSpPr>
        <p:spPr>
          <a:xfrm>
            <a:off x="157655" y="123568"/>
            <a:ext cx="11886063"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These souls, having been slain at sometime in the past were presently “</a:t>
            </a:r>
            <a:r>
              <a:rPr lang="en-US" sz="5400" dirty="0">
                <a:solidFill>
                  <a:srgbClr val="C00000"/>
                </a:solidFill>
                <a:latin typeface="Times New Roman" panose="02020603050405020304" pitchFamily="18" charset="0"/>
                <a:cs typeface="Times New Roman" panose="02020603050405020304" pitchFamily="18" charset="0"/>
              </a:rPr>
              <a:t>underneath the alter</a:t>
            </a:r>
            <a:r>
              <a:rPr lang="en-US" sz="5400" dirty="0">
                <a:latin typeface="Times New Roman" panose="02020603050405020304" pitchFamily="18" charset="0"/>
                <a:cs typeface="Times New Roman" panose="02020603050405020304" pitchFamily="18" charset="0"/>
              </a:rPr>
              <a:t> … </a:t>
            </a:r>
            <a:r>
              <a:rPr lang="en-US" sz="5400" dirty="0">
                <a:solidFill>
                  <a:srgbClr val="C00000"/>
                </a:solidFill>
                <a:latin typeface="Times New Roman" panose="02020603050405020304" pitchFamily="18" charset="0"/>
                <a:cs typeface="Times New Roman" panose="02020603050405020304" pitchFamily="18" charset="0"/>
              </a:rPr>
              <a:t>because of the word of God, and because of the testimony which they had maintained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maintained</a:t>
            </a:r>
            <a:r>
              <a:rPr lang="en-US" sz="5400" dirty="0">
                <a:latin typeface="Times New Roman" panose="02020603050405020304" pitchFamily="18" charset="0"/>
                <a:cs typeface="Times New Roman" panose="02020603050405020304" pitchFamily="18" charset="0"/>
              </a:rPr>
              <a:t>” here is written in the Imperfect Active Indicative.</a:t>
            </a:r>
          </a:p>
          <a:p>
            <a:pPr marL="0" indent="0">
              <a:buNone/>
            </a:pPr>
            <a:r>
              <a:rPr lang="en-US" sz="5400" dirty="0">
                <a:latin typeface="Times New Roman" panose="02020603050405020304" pitchFamily="18" charset="0"/>
                <a:cs typeface="Times New Roman" panose="02020603050405020304" pitchFamily="18" charset="0"/>
              </a:rPr>
              <a:t>Summers* says, “</a:t>
            </a:r>
            <a:r>
              <a:rPr lang="en-US" sz="5400" dirty="0">
                <a:solidFill>
                  <a:srgbClr val="7030A0"/>
                </a:solidFill>
                <a:latin typeface="Times New Roman" panose="02020603050405020304" pitchFamily="18" charset="0"/>
                <a:cs typeface="Times New Roman" panose="02020603050405020304" pitchFamily="18" charset="0"/>
              </a:rPr>
              <a:t>The imperfect tense indicates </a:t>
            </a:r>
            <a:r>
              <a:rPr lang="en-US" sz="5400" i="1" dirty="0">
                <a:solidFill>
                  <a:srgbClr val="7030A0"/>
                </a:solidFill>
                <a:latin typeface="Times New Roman" panose="02020603050405020304" pitchFamily="18" charset="0"/>
                <a:cs typeface="Times New Roman" panose="02020603050405020304" pitchFamily="18" charset="0"/>
              </a:rPr>
              <a:t>continuous</a:t>
            </a:r>
            <a:r>
              <a:rPr lang="en-US" sz="5400" dirty="0">
                <a:solidFill>
                  <a:srgbClr val="7030A0"/>
                </a:solidFill>
                <a:latin typeface="Times New Roman" panose="02020603050405020304" pitchFamily="18" charset="0"/>
                <a:cs typeface="Times New Roman" panose="02020603050405020304" pitchFamily="18" charset="0"/>
              </a:rPr>
              <a:t> action in the </a:t>
            </a:r>
            <a:r>
              <a:rPr lang="en-US" sz="5400" i="1" dirty="0">
                <a:solidFill>
                  <a:srgbClr val="7030A0"/>
                </a:solidFill>
                <a:latin typeface="Times New Roman" panose="02020603050405020304" pitchFamily="18" charset="0"/>
                <a:cs typeface="Times New Roman" panose="02020603050405020304" pitchFamily="18" charset="0"/>
              </a:rPr>
              <a:t>past</a:t>
            </a:r>
            <a:r>
              <a:rPr lang="en-US" sz="5400" dirty="0">
                <a:solidFill>
                  <a:srgbClr val="7030A0"/>
                </a:solidFill>
                <a:latin typeface="Times New Roman" panose="02020603050405020304" pitchFamily="18" charset="0"/>
                <a:cs typeface="Times New Roman" panose="02020603050405020304" pitchFamily="18" charset="0"/>
              </a:rPr>
              <a:t> time.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Mounce says, “</a:t>
            </a:r>
            <a:r>
              <a:rPr lang="en-US" sz="5400" dirty="0">
                <a:solidFill>
                  <a:srgbClr val="7030A0"/>
                </a:solidFill>
                <a:latin typeface="Times New Roman" panose="02020603050405020304" pitchFamily="18" charset="0"/>
                <a:cs typeface="Times New Roman" panose="02020603050405020304" pitchFamily="18" charset="0"/>
              </a:rPr>
              <a:t>Basically, the imperfect expresses linear action in the past time.  That action may be repetitive, prolonged, or just beginning.  Sometimes, however, the imperfect expresses repeated attempts.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This would be, to me, indicative of Jesus and the Parable of the Tenants in </a:t>
            </a:r>
            <a:r>
              <a:rPr lang="en-US" sz="5400" b="1" dirty="0">
                <a:solidFill>
                  <a:srgbClr val="C00000"/>
                </a:solidFill>
                <a:latin typeface="Times New Roman" panose="02020603050405020304" pitchFamily="18" charset="0"/>
                <a:cs typeface="Times New Roman" panose="02020603050405020304" pitchFamily="18" charset="0"/>
              </a:rPr>
              <a:t>Matthew 21:33 to 40</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235187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8D7F1-469C-B981-F4C9-2CAE2E64A94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9CAA75-0EC4-8E58-9494-60FEFDE11D64}"/>
              </a:ext>
            </a:extLst>
          </p:cNvPr>
          <p:cNvSpPr>
            <a:spLocks noGrp="1"/>
          </p:cNvSpPr>
          <p:nvPr>
            <p:ph idx="1"/>
          </p:nvPr>
        </p:nvSpPr>
        <p:spPr>
          <a:xfrm>
            <a:off x="157655" y="123568"/>
            <a:ext cx="11886063"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Additionally, just prior to pronouncing and declaring the destruction of the temple in </a:t>
            </a:r>
            <a:r>
              <a:rPr lang="en-US" sz="4000" b="1" dirty="0">
                <a:solidFill>
                  <a:srgbClr val="C00000"/>
                </a:solidFill>
                <a:latin typeface="Times New Roman" panose="02020603050405020304" pitchFamily="18" charset="0"/>
                <a:cs typeface="Times New Roman" panose="02020603050405020304" pitchFamily="18" charset="0"/>
              </a:rPr>
              <a:t>Matthew 24</a:t>
            </a:r>
            <a:r>
              <a:rPr lang="en-US" sz="4000" dirty="0">
                <a:latin typeface="Times New Roman" panose="02020603050405020304" pitchFamily="18" charset="0"/>
                <a:cs typeface="Times New Roman" panose="02020603050405020304" pitchFamily="18" charset="0"/>
              </a:rPr>
              <a:t> Jesus had in </a:t>
            </a:r>
            <a:r>
              <a:rPr lang="en-US" sz="4000" b="1" dirty="0">
                <a:solidFill>
                  <a:srgbClr val="C00000"/>
                </a:solidFill>
                <a:latin typeface="Times New Roman" panose="02020603050405020304" pitchFamily="18" charset="0"/>
                <a:cs typeface="Times New Roman" panose="02020603050405020304" pitchFamily="18" charset="0"/>
              </a:rPr>
              <a:t>Matthew 23:37 to 39</a:t>
            </a:r>
            <a:r>
              <a:rPr lang="en-US" sz="4000" dirty="0">
                <a:latin typeface="Times New Roman" panose="02020603050405020304" pitchFamily="18" charset="0"/>
                <a:cs typeface="Times New Roman" panose="02020603050405020304" pitchFamily="18" charset="0"/>
              </a:rPr>
              <a:t> lamented over Jerusalem.</a:t>
            </a:r>
          </a:p>
          <a:p>
            <a:pPr marL="0" indent="0">
              <a:buNone/>
            </a:pPr>
            <a:r>
              <a:rPr lang="en-US" sz="4000" dirty="0">
                <a:latin typeface="Times New Roman" panose="02020603050405020304" pitchFamily="18" charset="0"/>
                <a:cs typeface="Times New Roman" panose="02020603050405020304" pitchFamily="18" charset="0"/>
              </a:rPr>
              <a:t>In the context of that lament, Jesus had, in </a:t>
            </a:r>
            <a:r>
              <a:rPr lang="en-US" sz="4000" b="1" dirty="0">
                <a:solidFill>
                  <a:srgbClr val="C00000"/>
                </a:solidFill>
                <a:latin typeface="Times New Roman" panose="02020603050405020304" pitchFamily="18" charset="0"/>
                <a:cs typeface="Times New Roman" panose="02020603050405020304" pitchFamily="18" charset="0"/>
              </a:rPr>
              <a:t>Matthew 23:1 to 12</a:t>
            </a:r>
            <a:r>
              <a:rPr lang="en-US" sz="4000" dirty="0">
                <a:latin typeface="Times New Roman" panose="02020603050405020304" pitchFamily="18" charset="0"/>
                <a:cs typeface="Times New Roman" panose="02020603050405020304" pitchFamily="18" charset="0"/>
              </a:rPr>
              <a:t> exposed and denounced the Pharisees and then in </a:t>
            </a:r>
            <a:r>
              <a:rPr lang="en-US" sz="4000" b="1" dirty="0">
                <a:solidFill>
                  <a:srgbClr val="C00000"/>
                </a:solidFill>
                <a:latin typeface="Times New Roman" panose="02020603050405020304" pitchFamily="18" charset="0"/>
                <a:cs typeface="Times New Roman" panose="02020603050405020304" pitchFamily="18" charset="0"/>
              </a:rPr>
              <a:t>Matthew 23:13 to 36</a:t>
            </a:r>
            <a:r>
              <a:rPr lang="en-US" sz="4000" dirty="0">
                <a:latin typeface="Times New Roman" panose="02020603050405020304" pitchFamily="18" charset="0"/>
                <a:cs typeface="Times New Roman" panose="02020603050405020304" pitchFamily="18" charset="0"/>
              </a:rPr>
              <a:t> pronounced seven woes on the “</a:t>
            </a:r>
            <a:r>
              <a:rPr lang="en-US" sz="4000" dirty="0">
                <a:solidFill>
                  <a:srgbClr val="C00000"/>
                </a:solidFill>
                <a:latin typeface="Times New Roman" panose="02020603050405020304" pitchFamily="18" charset="0"/>
                <a:cs typeface="Times New Roman" panose="02020603050405020304" pitchFamily="18" charset="0"/>
              </a:rPr>
              <a:t>scribes, Pharisees, hypocrites</a:t>
            </a: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Notice particularly </a:t>
            </a:r>
            <a:r>
              <a:rPr lang="en-US" sz="4000" b="1" dirty="0">
                <a:solidFill>
                  <a:srgbClr val="C00000"/>
                </a:solidFill>
                <a:latin typeface="Times New Roman" panose="02020603050405020304" pitchFamily="18" charset="0"/>
                <a:cs typeface="Times New Roman" panose="02020603050405020304" pitchFamily="18" charset="0"/>
              </a:rPr>
              <a:t>Matthew 23:29 to 36</a:t>
            </a:r>
            <a:r>
              <a:rPr lang="en-US" sz="4000" dirty="0">
                <a:latin typeface="Times New Roman" panose="02020603050405020304" pitchFamily="18" charset="0"/>
                <a:cs typeface="Times New Roman" panose="02020603050405020304" pitchFamily="18" charset="0"/>
              </a:rPr>
              <a:t> and the final woe, especially </a:t>
            </a:r>
            <a:r>
              <a:rPr lang="en-US" sz="4000" b="1" dirty="0">
                <a:solidFill>
                  <a:srgbClr val="C00000"/>
                </a:solidFill>
                <a:latin typeface="Times New Roman" panose="02020603050405020304" pitchFamily="18" charset="0"/>
                <a:cs typeface="Times New Roman" panose="02020603050405020304" pitchFamily="18" charset="0"/>
              </a:rPr>
              <a:t>Matthew 23:34 to 36</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Therefore, behold, I am sending you prophets and wise men and scribes; some of them you will kill and crucify, and some of them you will scourge in your synagogues, and persecute from city to city, that upon you may fall the guilt of all the righteous blood shed on earth, from the blood of righteous Abel to the blood of Zechariah, the son of Berechiah, whom you murdered between the temple and the altar.  Truly I say to you, all these things shall come upon this generation.</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See also </a:t>
            </a:r>
            <a:r>
              <a:rPr lang="en-US" sz="4000" b="1" dirty="0">
                <a:solidFill>
                  <a:srgbClr val="C00000"/>
                </a:solidFill>
                <a:latin typeface="Times New Roman" panose="02020603050405020304" pitchFamily="18" charset="0"/>
                <a:cs typeface="Times New Roman" panose="02020603050405020304" pitchFamily="18" charset="0"/>
              </a:rPr>
              <a:t>Luke 11:47 to 51</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515060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4E3BF-8421-2870-DF9A-4C4EE2FCC6E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556E20-2152-8707-8D5F-D093418546F7}"/>
              </a:ext>
            </a:extLst>
          </p:cNvPr>
          <p:cNvSpPr>
            <a:spLocks noGrp="1"/>
          </p:cNvSpPr>
          <p:nvPr>
            <p:ph idx="1"/>
          </p:nvPr>
        </p:nvSpPr>
        <p:spPr>
          <a:xfrm>
            <a:off x="199697" y="123568"/>
            <a:ext cx="11844021" cy="6635578"/>
          </a:xfrm>
        </p:spPr>
        <p:txBody>
          <a:bodyPr anchor="ctr">
            <a:normAutofit fontScale="55000" lnSpcReduction="20000"/>
          </a:bodyPr>
          <a:lstStyle/>
          <a:p>
            <a:pPr marL="0" indent="0">
              <a:buNone/>
            </a:pPr>
            <a:r>
              <a:rPr lang="en-US" sz="5400" dirty="0">
                <a:latin typeface="Times New Roman" panose="02020603050405020304" pitchFamily="18" charset="0"/>
                <a:cs typeface="Times New Roman" panose="02020603050405020304" pitchFamily="18" charset="0"/>
              </a:rPr>
              <a:t>John is about to observe four horses, white, fiery red, black, and pale (green), who each come forth at the command of one of the living creatures.</a:t>
            </a:r>
          </a:p>
          <a:p>
            <a:pPr marL="0" indent="0">
              <a:buNone/>
            </a:pPr>
            <a:r>
              <a:rPr lang="en-US" sz="5400" dirty="0">
                <a:latin typeface="Times New Roman" panose="02020603050405020304" pitchFamily="18" charset="0"/>
                <a:cs typeface="Times New Roman" panose="02020603050405020304" pitchFamily="18" charset="0"/>
              </a:rPr>
              <a:t>These four horses are frequently linked to the horses of </a:t>
            </a:r>
            <a:r>
              <a:rPr lang="en-US" sz="5400" b="1" dirty="0">
                <a:solidFill>
                  <a:srgbClr val="C00000"/>
                </a:solidFill>
                <a:latin typeface="Times New Roman" panose="02020603050405020304" pitchFamily="18" charset="0"/>
                <a:cs typeface="Times New Roman" panose="02020603050405020304" pitchFamily="18" charset="0"/>
              </a:rPr>
              <a:t>Zechariah 6:1 to 8</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These horses – the ones in </a:t>
            </a:r>
            <a:r>
              <a:rPr lang="en-US" sz="5400" b="1" dirty="0">
                <a:solidFill>
                  <a:srgbClr val="C00000"/>
                </a:solidFill>
                <a:latin typeface="Times New Roman" panose="02020603050405020304" pitchFamily="18" charset="0"/>
                <a:cs typeface="Times New Roman" panose="02020603050405020304" pitchFamily="18" charset="0"/>
              </a:rPr>
              <a:t>Revelation 6</a:t>
            </a:r>
            <a:r>
              <a:rPr lang="en-US" sz="5400" dirty="0">
                <a:latin typeface="Times New Roman" panose="02020603050405020304" pitchFamily="18" charset="0"/>
                <a:cs typeface="Times New Roman" panose="02020603050405020304" pitchFamily="18" charset="0"/>
              </a:rPr>
              <a:t> – come forth with God’s permission and the colors are similar to those in </a:t>
            </a:r>
            <a:r>
              <a:rPr lang="en-US" sz="5400" b="1" dirty="0">
                <a:solidFill>
                  <a:srgbClr val="C00000"/>
                </a:solidFill>
                <a:latin typeface="Times New Roman" panose="02020603050405020304" pitchFamily="18" charset="0"/>
                <a:cs typeface="Times New Roman" panose="02020603050405020304" pitchFamily="18" charset="0"/>
              </a:rPr>
              <a:t>Zachariah</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 horses in </a:t>
            </a:r>
            <a:r>
              <a:rPr lang="en-US" sz="5400" b="1" dirty="0">
                <a:solidFill>
                  <a:srgbClr val="C00000"/>
                </a:solidFill>
                <a:latin typeface="Times New Roman" panose="02020603050405020304" pitchFamily="18" charset="0"/>
                <a:cs typeface="Times New Roman" panose="02020603050405020304" pitchFamily="18" charset="0"/>
              </a:rPr>
              <a:t>Zechariah 6</a:t>
            </a:r>
            <a:r>
              <a:rPr lang="en-US" sz="5400" dirty="0">
                <a:latin typeface="Times New Roman" panose="02020603050405020304" pitchFamily="18" charset="0"/>
                <a:cs typeface="Times New Roman" panose="02020603050405020304" pitchFamily="18" charset="0"/>
              </a:rPr>
              <a:t> are red, black, white, and dappled, and are teamed drawing chariots while the horses in </a:t>
            </a:r>
            <a:r>
              <a:rPr lang="en-US" sz="5400" b="1" dirty="0">
                <a:solidFill>
                  <a:srgbClr val="C00000"/>
                </a:solidFill>
                <a:latin typeface="Times New Roman" panose="02020603050405020304" pitchFamily="18" charset="0"/>
                <a:cs typeface="Times New Roman" panose="02020603050405020304" pitchFamily="18" charset="0"/>
              </a:rPr>
              <a:t>Revelation 6</a:t>
            </a:r>
            <a:r>
              <a:rPr lang="en-US" sz="5400" dirty="0">
                <a:latin typeface="Times New Roman" panose="02020603050405020304" pitchFamily="18" charset="0"/>
                <a:cs typeface="Times New Roman" panose="02020603050405020304" pitchFamily="18" charset="0"/>
              </a:rPr>
              <a:t> are single horses with a rider instead of being in a team drawing a chariot.</a:t>
            </a:r>
          </a:p>
          <a:p>
            <a:pPr marL="0" indent="0">
              <a:buNone/>
            </a:pPr>
            <a:r>
              <a:rPr lang="en-US" sz="5400" dirty="0">
                <a:latin typeface="Times New Roman" panose="02020603050405020304" pitchFamily="18" charset="0"/>
                <a:cs typeface="Times New Roman" panose="02020603050405020304" pitchFamily="18" charset="0"/>
              </a:rPr>
              <a:t>In </a:t>
            </a:r>
            <a:r>
              <a:rPr lang="en-US" sz="5400" b="1" dirty="0">
                <a:solidFill>
                  <a:srgbClr val="C00000"/>
                </a:solidFill>
                <a:latin typeface="Times New Roman" panose="02020603050405020304" pitchFamily="18" charset="0"/>
                <a:cs typeface="Times New Roman" panose="02020603050405020304" pitchFamily="18" charset="0"/>
              </a:rPr>
              <a:t>Zachariah 6</a:t>
            </a:r>
            <a:r>
              <a:rPr lang="en-US" sz="5400" dirty="0">
                <a:latin typeface="Times New Roman" panose="02020603050405020304" pitchFamily="18" charset="0"/>
                <a:cs typeface="Times New Roman" panose="02020603050405020304" pitchFamily="18" charset="0"/>
              </a:rPr>
              <a:t> the horses go forth as teams drawing chariots in the four principal directions of the earth, north, east, south, and west and, according to the angel speaking with Zechariah represent, “</a:t>
            </a:r>
            <a:r>
              <a:rPr lang="en-US" sz="5400" dirty="0">
                <a:solidFill>
                  <a:srgbClr val="C00000"/>
                </a:solidFill>
                <a:latin typeface="Times New Roman" panose="02020603050405020304" pitchFamily="18" charset="0"/>
                <a:cs typeface="Times New Roman" panose="02020603050405020304" pitchFamily="18" charset="0"/>
              </a:rPr>
              <a:t>the four spirits of heaven</a:t>
            </a:r>
            <a:r>
              <a:rPr lang="en-US" sz="5400" dirty="0">
                <a:latin typeface="Times New Roman" panose="02020603050405020304" pitchFamily="18" charset="0"/>
                <a:cs typeface="Times New Roman" panose="02020603050405020304" pitchFamily="18" charset="0"/>
              </a:rPr>
              <a:t>” and they “</a:t>
            </a:r>
            <a:r>
              <a:rPr lang="en-US" sz="5400" dirty="0">
                <a:solidFill>
                  <a:srgbClr val="C00000"/>
                </a:solidFill>
                <a:latin typeface="Times New Roman" panose="02020603050405020304" pitchFamily="18" charset="0"/>
                <a:cs typeface="Times New Roman" panose="02020603050405020304" pitchFamily="18" charset="0"/>
              </a:rPr>
              <a:t>patrol the earth</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Thus, I do not see a lot of parallel between the horses of </a:t>
            </a:r>
            <a:r>
              <a:rPr lang="en-US" sz="5400" b="1" dirty="0">
                <a:solidFill>
                  <a:srgbClr val="C00000"/>
                </a:solidFill>
                <a:latin typeface="Times New Roman" panose="02020603050405020304" pitchFamily="18" charset="0"/>
                <a:cs typeface="Times New Roman" panose="02020603050405020304" pitchFamily="18" charset="0"/>
              </a:rPr>
              <a:t>Zechariah 6</a:t>
            </a:r>
            <a:r>
              <a:rPr lang="en-US" sz="5400" dirty="0">
                <a:latin typeface="Times New Roman" panose="02020603050405020304" pitchFamily="18" charset="0"/>
                <a:cs typeface="Times New Roman" panose="02020603050405020304" pitchFamily="18" charset="0"/>
              </a:rPr>
              <a:t> and </a:t>
            </a:r>
            <a:r>
              <a:rPr lang="en-US" sz="5400" b="1" dirty="0">
                <a:solidFill>
                  <a:srgbClr val="C00000"/>
                </a:solidFill>
                <a:latin typeface="Times New Roman" panose="02020603050405020304" pitchFamily="18" charset="0"/>
                <a:cs typeface="Times New Roman" panose="02020603050405020304" pitchFamily="18" charset="0"/>
              </a:rPr>
              <a:t>Revelation 4</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78377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57655" y="123568"/>
            <a:ext cx="11886063" cy="6635578"/>
          </a:xfrm>
        </p:spPr>
        <p:txBody>
          <a:bodyPr anchor="ctr">
            <a:normAutofit fontScale="55000" lnSpcReduction="20000"/>
          </a:bodyPr>
          <a:lstStyle/>
          <a:p>
            <a:pPr marL="0" indent="0">
              <a:buNone/>
            </a:pPr>
            <a:r>
              <a:rPr lang="en-US" sz="5400" dirty="0">
                <a:latin typeface="Times New Roman" panose="02020603050405020304" pitchFamily="18" charset="0"/>
                <a:cs typeface="Times New Roman" panose="02020603050405020304" pitchFamily="18" charset="0"/>
              </a:rPr>
              <a:t>The phrase “</a:t>
            </a:r>
            <a:r>
              <a:rPr lang="en-US" sz="5400" dirty="0">
                <a:solidFill>
                  <a:srgbClr val="C00000"/>
                </a:solidFill>
                <a:latin typeface="Times New Roman" panose="02020603050405020304" pitchFamily="18" charset="0"/>
                <a:cs typeface="Times New Roman" panose="02020603050405020304" pitchFamily="18" charset="0"/>
              </a:rPr>
              <a:t>word of God</a:t>
            </a:r>
            <a:r>
              <a:rPr lang="en-US" sz="5400" dirty="0">
                <a:latin typeface="Times New Roman" panose="02020603050405020304" pitchFamily="18" charset="0"/>
                <a:cs typeface="Times New Roman" panose="02020603050405020304" pitchFamily="18" charset="0"/>
              </a:rPr>
              <a:t>” is found, in the NASB, 45 times in 44 verses.</a:t>
            </a:r>
          </a:p>
          <a:p>
            <a:pPr marL="0" indent="0">
              <a:buNone/>
            </a:pPr>
            <a:r>
              <a:rPr lang="en-US" sz="5400" dirty="0">
                <a:latin typeface="Times New Roman" panose="02020603050405020304" pitchFamily="18" charset="0"/>
                <a:cs typeface="Times New Roman" panose="02020603050405020304" pitchFamily="18" charset="0"/>
              </a:rPr>
              <a:t>It is found 5 times in </a:t>
            </a:r>
            <a:r>
              <a:rPr lang="en-US" sz="5400" b="1" dirty="0">
                <a:solidFill>
                  <a:srgbClr val="C00000"/>
                </a:solidFill>
                <a:latin typeface="Times New Roman" panose="02020603050405020304" pitchFamily="18" charset="0"/>
                <a:cs typeface="Times New Roman" panose="02020603050405020304" pitchFamily="18" charset="0"/>
              </a:rPr>
              <a:t>Revelation</a:t>
            </a:r>
            <a:r>
              <a:rPr lang="en-US" sz="5400" dirty="0">
                <a:latin typeface="Times New Roman" panose="02020603050405020304" pitchFamily="18" charset="0"/>
                <a:cs typeface="Times New Roman" panose="02020603050405020304" pitchFamily="18" charset="0"/>
              </a:rPr>
              <a:t>.</a:t>
            </a:r>
          </a:p>
          <a:p>
            <a:pPr marL="0" indent="0">
              <a:spcAft>
                <a:spcPts val="1000"/>
              </a:spcAft>
              <a:buNone/>
            </a:pPr>
            <a:r>
              <a:rPr lang="en-US" sz="5400" dirty="0">
                <a:latin typeface="Times New Roman" panose="02020603050405020304" pitchFamily="18" charset="0"/>
                <a:cs typeface="Times New Roman" panose="02020603050405020304" pitchFamily="18" charset="0"/>
              </a:rPr>
              <a:t>Once, in </a:t>
            </a:r>
            <a:r>
              <a:rPr lang="en-US" sz="5400" b="1" dirty="0">
                <a:solidFill>
                  <a:srgbClr val="C00000"/>
                </a:solidFill>
                <a:latin typeface="Times New Roman" panose="02020603050405020304" pitchFamily="18" charset="0"/>
                <a:cs typeface="Times New Roman" panose="02020603050405020304" pitchFamily="18" charset="0"/>
              </a:rPr>
              <a:t>Revelation 19:13</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And He is clothed with a robe dipped in blood; and His name is called The Word of God.</a:t>
            </a:r>
            <a:r>
              <a:rPr lang="en-US" sz="5400" dirty="0">
                <a:latin typeface="Times New Roman" panose="02020603050405020304" pitchFamily="18" charset="0"/>
                <a:cs typeface="Times New Roman" panose="02020603050405020304" pitchFamily="18" charset="0"/>
              </a:rPr>
              <a:t>), it is used as a proper name for Jesus.</a:t>
            </a:r>
          </a:p>
          <a:p>
            <a:pPr marL="0" indent="0">
              <a:spcBef>
                <a:spcPts val="0"/>
              </a:spcBef>
              <a:buNone/>
            </a:pPr>
            <a:r>
              <a:rPr lang="en-US" sz="5400" dirty="0">
                <a:latin typeface="Times New Roman" panose="02020603050405020304" pitchFamily="18" charset="0"/>
                <a:cs typeface="Times New Roman" panose="02020603050405020304" pitchFamily="18" charset="0"/>
              </a:rPr>
              <a:t>In three other instances it is used with the phrase “</a:t>
            </a:r>
            <a:r>
              <a:rPr lang="en-US" sz="5400" dirty="0">
                <a:solidFill>
                  <a:srgbClr val="C00000"/>
                </a:solidFill>
                <a:latin typeface="Times New Roman" panose="02020603050405020304" pitchFamily="18" charset="0"/>
                <a:cs typeface="Times New Roman" panose="02020603050405020304" pitchFamily="18" charset="0"/>
              </a:rPr>
              <a:t>the testimony of Jesus</a:t>
            </a:r>
            <a:r>
              <a:rPr lang="en-US" sz="5400" dirty="0">
                <a:latin typeface="Times New Roman" panose="02020603050405020304" pitchFamily="18" charset="0"/>
                <a:cs typeface="Times New Roman" panose="02020603050405020304" pitchFamily="18" charset="0"/>
              </a:rPr>
              <a:t>:”</a:t>
            </a:r>
          </a:p>
          <a:p>
            <a:pPr>
              <a:spcBef>
                <a:spcPts val="0"/>
              </a:spcBef>
            </a:pPr>
            <a:r>
              <a:rPr lang="en-US" sz="5400" b="1" dirty="0">
                <a:solidFill>
                  <a:srgbClr val="C00000"/>
                </a:solidFill>
                <a:latin typeface="Times New Roman" panose="02020603050405020304" pitchFamily="18" charset="0"/>
                <a:cs typeface="Times New Roman" panose="02020603050405020304" pitchFamily="18" charset="0"/>
              </a:rPr>
              <a:t>Revelation 1:2</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who bore witness to the word of God and to the testimony of Jesus Christ</a:t>
            </a:r>
            <a:r>
              <a:rPr lang="en-US" sz="5400" dirty="0">
                <a:latin typeface="Times New Roman" panose="02020603050405020304" pitchFamily="18" charset="0"/>
                <a:cs typeface="Times New Roman" panose="02020603050405020304" pitchFamily="18" charset="0"/>
              </a:rPr>
              <a:t>)</a:t>
            </a:r>
            <a:r>
              <a:rPr lang="en-US" sz="5400" b="1" dirty="0">
                <a:latin typeface="Times New Roman" panose="02020603050405020304" pitchFamily="18" charset="0"/>
                <a:cs typeface="Times New Roman" panose="02020603050405020304" pitchFamily="18" charset="0"/>
              </a:rPr>
              <a:t>;</a:t>
            </a:r>
          </a:p>
          <a:p>
            <a:pPr>
              <a:spcBef>
                <a:spcPts val="0"/>
              </a:spcBef>
            </a:pPr>
            <a:r>
              <a:rPr lang="en-US" sz="5400" b="1" dirty="0">
                <a:solidFill>
                  <a:srgbClr val="C00000"/>
                </a:solidFill>
                <a:latin typeface="Times New Roman" panose="02020603050405020304" pitchFamily="18" charset="0"/>
                <a:cs typeface="Times New Roman" panose="02020603050405020304" pitchFamily="18" charset="0"/>
              </a:rPr>
              <a:t>Revelation 1:9</a:t>
            </a:r>
            <a:r>
              <a:rPr lang="en-US" sz="5400" dirty="0">
                <a:solidFill>
                  <a:srgbClr val="C00000"/>
                </a:solidFill>
                <a:latin typeface="Times New Roman" panose="02020603050405020304" pitchFamily="18" charset="0"/>
                <a:cs typeface="Times New Roman" panose="02020603050405020304" pitchFamily="18" charset="0"/>
              </a:rPr>
              <a:t> </a:t>
            </a: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because of the word of God and the testimony of Jesus</a:t>
            </a:r>
            <a:r>
              <a:rPr lang="en-US" sz="5400" dirty="0">
                <a:latin typeface="Times New Roman" panose="02020603050405020304" pitchFamily="18" charset="0"/>
                <a:cs typeface="Times New Roman" panose="02020603050405020304" pitchFamily="18" charset="0"/>
              </a:rPr>
              <a:t>);</a:t>
            </a:r>
          </a:p>
          <a:p>
            <a:pPr>
              <a:spcBef>
                <a:spcPts val="0"/>
              </a:spcBef>
            </a:pPr>
            <a:r>
              <a:rPr lang="en-US" sz="5400" b="1" dirty="0">
                <a:solidFill>
                  <a:srgbClr val="C00000"/>
                </a:solidFill>
                <a:latin typeface="Times New Roman" panose="02020603050405020304" pitchFamily="18" charset="0"/>
                <a:cs typeface="Times New Roman" panose="02020603050405020304" pitchFamily="18" charset="0"/>
              </a:rPr>
              <a:t>Revelation 20:4</a:t>
            </a:r>
            <a:r>
              <a:rPr lang="en-US" sz="5400" b="1" dirty="0">
                <a:latin typeface="Times New Roman" panose="02020603050405020304" pitchFamily="18" charset="0"/>
                <a:cs typeface="Times New Roman" panose="02020603050405020304" pitchFamily="18" charset="0"/>
              </a:rPr>
              <a:t> </a:t>
            </a: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because of the testimony of Jesus and because of the word of God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Here, in </a:t>
            </a:r>
            <a:r>
              <a:rPr lang="en-US" sz="5400" b="1" dirty="0">
                <a:solidFill>
                  <a:srgbClr val="C00000"/>
                </a:solidFill>
                <a:latin typeface="Times New Roman" panose="02020603050405020304" pitchFamily="18" charset="0"/>
                <a:cs typeface="Times New Roman" panose="02020603050405020304" pitchFamily="18" charset="0"/>
              </a:rPr>
              <a:t>Revelation 6:9,</a:t>
            </a:r>
            <a:r>
              <a:rPr lang="en-US" sz="5400" dirty="0">
                <a:latin typeface="Times New Roman" panose="02020603050405020304" pitchFamily="18" charset="0"/>
                <a:cs typeface="Times New Roman" panose="02020603050405020304" pitchFamily="18" charset="0"/>
              </a:rPr>
              <a:t> the phrase is used by itself.</a:t>
            </a:r>
          </a:p>
          <a:p>
            <a:pPr marL="0" indent="0">
              <a:buNone/>
            </a:pPr>
            <a:r>
              <a:rPr lang="en-US" sz="5400" dirty="0">
                <a:latin typeface="Times New Roman" panose="02020603050405020304" pitchFamily="18" charset="0"/>
                <a:cs typeface="Times New Roman" panose="02020603050405020304" pitchFamily="18" charset="0"/>
              </a:rPr>
              <a:t>Based on its usage in </a:t>
            </a:r>
            <a:r>
              <a:rPr lang="en-US" sz="5400" b="1" dirty="0">
                <a:solidFill>
                  <a:srgbClr val="C00000"/>
                </a:solidFill>
                <a:latin typeface="Times New Roman" panose="02020603050405020304" pitchFamily="18" charset="0"/>
                <a:cs typeface="Times New Roman" panose="02020603050405020304" pitchFamily="18" charset="0"/>
              </a:rPr>
              <a:t>Revelation 1:2, 9 and 20:4</a:t>
            </a:r>
            <a:r>
              <a:rPr lang="en-US" sz="5400" dirty="0">
                <a:latin typeface="Times New Roman" panose="02020603050405020304" pitchFamily="18" charset="0"/>
                <a:cs typeface="Times New Roman" panose="02020603050405020304" pitchFamily="18" charset="0"/>
              </a:rPr>
              <a:t> a distinction seems to be made between, “</a:t>
            </a:r>
            <a:r>
              <a:rPr lang="en-US" sz="5400" dirty="0">
                <a:solidFill>
                  <a:srgbClr val="C00000"/>
                </a:solidFill>
                <a:latin typeface="Times New Roman" panose="02020603050405020304" pitchFamily="18" charset="0"/>
                <a:cs typeface="Times New Roman" panose="02020603050405020304" pitchFamily="18" charset="0"/>
              </a:rPr>
              <a:t>the word of God</a:t>
            </a:r>
            <a:r>
              <a:rPr lang="en-US" sz="5400" dirty="0">
                <a:latin typeface="Times New Roman" panose="02020603050405020304" pitchFamily="18" charset="0"/>
                <a:cs typeface="Times New Roman" panose="02020603050405020304" pitchFamily="18" charset="0"/>
              </a:rPr>
              <a:t>” and “</a:t>
            </a:r>
            <a:r>
              <a:rPr lang="en-US" sz="5400" dirty="0">
                <a:solidFill>
                  <a:srgbClr val="C00000"/>
                </a:solidFill>
                <a:latin typeface="Times New Roman" panose="02020603050405020304" pitchFamily="18" charset="0"/>
                <a:cs typeface="Times New Roman" panose="02020603050405020304" pitchFamily="18" charset="0"/>
              </a:rPr>
              <a:t>the testimony of Jesus</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977872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A0BC9-A5CF-DDB4-D51B-D4AFAFD16F2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65902B-9587-A081-CC7F-5DCBC0FCF9E9}"/>
              </a:ext>
            </a:extLst>
          </p:cNvPr>
          <p:cNvSpPr>
            <a:spLocks noGrp="1"/>
          </p:cNvSpPr>
          <p:nvPr>
            <p:ph idx="1"/>
          </p:nvPr>
        </p:nvSpPr>
        <p:spPr>
          <a:xfrm>
            <a:off x="157655" y="123568"/>
            <a:ext cx="11886063" cy="6635578"/>
          </a:xfrm>
        </p:spPr>
        <p:txBody>
          <a:bodyPr anchor="ctr">
            <a:normAutofit fontScale="85000" lnSpcReduction="20000"/>
          </a:bodyPr>
          <a:lstStyle/>
          <a:p>
            <a:pPr marL="0" indent="0">
              <a:spcBef>
                <a:spcPts val="0"/>
              </a:spcBef>
              <a:buNone/>
            </a:pPr>
            <a:r>
              <a:rPr lang="en-US" sz="4000" dirty="0">
                <a:latin typeface="Times New Roman" panose="02020603050405020304" pitchFamily="18" charset="0"/>
                <a:cs typeface="Times New Roman" panose="02020603050405020304" pitchFamily="18" charset="0"/>
              </a:rPr>
              <a:t>This would “fit” well with:</a:t>
            </a:r>
          </a:p>
          <a:p>
            <a:pPr>
              <a:spcBef>
                <a:spcPts val="0"/>
              </a:spcBef>
            </a:pPr>
            <a:r>
              <a:rPr lang="en-US" sz="4000" b="1" dirty="0">
                <a:solidFill>
                  <a:srgbClr val="C00000"/>
                </a:solidFill>
                <a:latin typeface="Times New Roman" panose="02020603050405020304" pitchFamily="18" charset="0"/>
                <a:cs typeface="Times New Roman" panose="02020603050405020304" pitchFamily="18" charset="0"/>
              </a:rPr>
              <a:t>Matthew 13:52</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Therefore every scribe who has become a disciple of the kingdom of heaven is like a head of a household, who brings forth out of his treasure things new and old.</a:t>
            </a:r>
            <a:r>
              <a:rPr lang="en-US" sz="4000" dirty="0">
                <a:latin typeface="Times New Roman" panose="02020603050405020304" pitchFamily="18" charset="0"/>
                <a:cs typeface="Times New Roman" panose="02020603050405020304" pitchFamily="18" charset="0"/>
              </a:rPr>
              <a:t>”</a:t>
            </a:r>
          </a:p>
          <a:p>
            <a:pPr>
              <a:spcBef>
                <a:spcPts val="0"/>
              </a:spcBef>
            </a:pPr>
            <a:r>
              <a:rPr lang="en-US" sz="4000" b="1" dirty="0">
                <a:solidFill>
                  <a:srgbClr val="C00000"/>
                </a:solidFill>
                <a:latin typeface="Times New Roman" panose="02020603050405020304" pitchFamily="18" charset="0"/>
                <a:cs typeface="Times New Roman" panose="02020603050405020304" pitchFamily="18" charset="0"/>
              </a:rPr>
              <a:t>II Timothy 2:15</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Be diligent to present yourself approved to God as a workman who does not need to be ashamed, handling accurately the word of truth.</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thing that was “</a:t>
            </a:r>
            <a:r>
              <a:rPr lang="en-US" sz="4000" dirty="0">
                <a:solidFill>
                  <a:srgbClr val="C00000"/>
                </a:solidFill>
                <a:latin typeface="Times New Roman" panose="02020603050405020304" pitchFamily="18" charset="0"/>
                <a:cs typeface="Times New Roman" panose="02020603050405020304" pitchFamily="18" charset="0"/>
              </a:rPr>
              <a:t>new</a:t>
            </a:r>
            <a:r>
              <a:rPr lang="en-US" sz="4000" dirty="0">
                <a:latin typeface="Times New Roman" panose="02020603050405020304" pitchFamily="18" charset="0"/>
                <a:cs typeface="Times New Roman" panose="02020603050405020304" pitchFamily="18" charset="0"/>
              </a:rPr>
              <a:t>” in the New Testament was the final explanation and revealing – in its final and complete form – the mystery of God (</a:t>
            </a:r>
            <a:r>
              <a:rPr lang="en-US" sz="4000" b="1" dirty="0">
                <a:solidFill>
                  <a:srgbClr val="C00000"/>
                </a:solidFill>
                <a:latin typeface="Times New Roman" panose="02020603050405020304" pitchFamily="18" charset="0"/>
                <a:cs typeface="Times New Roman" panose="02020603050405020304" pitchFamily="18" charset="0"/>
              </a:rPr>
              <a:t>Ephesians</a:t>
            </a:r>
            <a:r>
              <a:rPr lang="en-US" sz="4000" dirty="0">
                <a:latin typeface="Times New Roman" panose="02020603050405020304" pitchFamily="18" charset="0"/>
                <a:cs typeface="Times New Roman" panose="02020603050405020304" pitchFamily="18" charset="0"/>
              </a:rPr>
              <a:t>, especially </a:t>
            </a:r>
            <a:r>
              <a:rPr lang="en-US" sz="4000" b="1" dirty="0">
                <a:solidFill>
                  <a:srgbClr val="C00000"/>
                </a:solidFill>
                <a:latin typeface="Times New Roman" panose="02020603050405020304" pitchFamily="18" charset="0"/>
                <a:cs typeface="Times New Roman" panose="02020603050405020304" pitchFamily="18" charset="0"/>
              </a:rPr>
              <a:t>Ephesians 1:9ff</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Old Testament had – almost from the very beginning until the last – pointed to someone who was coming, thus the “</a:t>
            </a:r>
            <a:r>
              <a:rPr lang="en-US" sz="4000" dirty="0">
                <a:solidFill>
                  <a:srgbClr val="C00000"/>
                </a:solidFill>
                <a:latin typeface="Times New Roman" panose="02020603050405020304" pitchFamily="18" charset="0"/>
                <a:cs typeface="Times New Roman" panose="02020603050405020304" pitchFamily="18" charset="0"/>
              </a:rPr>
              <a:t>old</a:t>
            </a:r>
            <a:r>
              <a:rPr lang="en-US" sz="4000" dirty="0">
                <a:latin typeface="Times New Roman" panose="02020603050405020304" pitchFamily="18" charset="0"/>
                <a:cs typeface="Times New Roman" panose="02020603050405020304" pitchFamily="18" charset="0"/>
              </a:rPr>
              <a:t>:” the New Testament revealed in full and complete detail how that someone was Jesus and everything that had occurred in the Old Testament, leading up to the New Testament was part of God’s plan, His </a:t>
            </a:r>
            <a:r>
              <a:rPr lang="en-US" sz="4000" dirty="0" err="1">
                <a:latin typeface="Times New Roman" panose="02020603050405020304" pitchFamily="18" charset="0"/>
                <a:cs typeface="Times New Roman" panose="02020603050405020304" pitchFamily="18" charset="0"/>
              </a:rPr>
              <a:t>mistery</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974104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7E702-A064-AC0E-F6D7-33AA6FB9915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ECA5A8-2F9B-7491-677B-3C1109F399FD}"/>
              </a:ext>
            </a:extLst>
          </p:cNvPr>
          <p:cNvSpPr>
            <a:spLocks noGrp="1"/>
          </p:cNvSpPr>
          <p:nvPr>
            <p:ph idx="1"/>
          </p:nvPr>
        </p:nvSpPr>
        <p:spPr>
          <a:xfrm>
            <a:off x="157655" y="123568"/>
            <a:ext cx="11886063"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Thus, the souls have been, at some time in the past, </a:t>
            </a:r>
            <a:r>
              <a:rPr lang="en-US" sz="5400" dirty="0">
                <a:solidFill>
                  <a:srgbClr val="C00000"/>
                </a:solidFill>
                <a:latin typeface="Times New Roman" panose="02020603050405020304" pitchFamily="18" charset="0"/>
                <a:cs typeface="Times New Roman" panose="02020603050405020304" pitchFamily="18" charset="0"/>
              </a:rPr>
              <a:t>slain</a:t>
            </a:r>
            <a:r>
              <a:rPr lang="en-US" sz="5400" dirty="0">
                <a:latin typeface="Times New Roman" panose="02020603050405020304" pitchFamily="18" charset="0"/>
                <a:cs typeface="Times New Roman" panose="02020603050405020304" pitchFamily="18" charset="0"/>
              </a:rPr>
              <a:t> – killed or slaughtered – because of – as a result of – </a:t>
            </a:r>
            <a:r>
              <a:rPr lang="en-US" sz="5400" dirty="0">
                <a:solidFill>
                  <a:srgbClr val="C00000"/>
                </a:solidFill>
                <a:latin typeface="Times New Roman" panose="02020603050405020304" pitchFamily="18" charset="0"/>
                <a:cs typeface="Times New Roman" panose="02020603050405020304" pitchFamily="18" charset="0"/>
              </a:rPr>
              <a:t>the testimony which they had</a:t>
            </a:r>
            <a:r>
              <a:rPr lang="en-US" sz="5400" dirty="0">
                <a:latin typeface="Times New Roman" panose="02020603050405020304" pitchFamily="18" charset="0"/>
                <a:cs typeface="Times New Roman" panose="02020603050405020304" pitchFamily="18" charset="0"/>
              </a:rPr>
              <a:t> continuously </a:t>
            </a:r>
            <a:r>
              <a:rPr lang="en-US" sz="5400" dirty="0">
                <a:solidFill>
                  <a:srgbClr val="C00000"/>
                </a:solidFill>
                <a:latin typeface="Times New Roman" panose="02020603050405020304" pitchFamily="18" charset="0"/>
                <a:cs typeface="Times New Roman" panose="02020603050405020304" pitchFamily="18" charset="0"/>
              </a:rPr>
              <a:t>maintained</a:t>
            </a:r>
            <a:r>
              <a:rPr lang="en-US" sz="5400" dirty="0">
                <a:latin typeface="Times New Roman" panose="02020603050405020304" pitchFamily="18" charset="0"/>
                <a:cs typeface="Times New Roman" panose="02020603050405020304" pitchFamily="18" charset="0"/>
              </a:rPr>
              <a:t> IN THE PAST.</a:t>
            </a:r>
          </a:p>
          <a:p>
            <a:pPr marL="0" indent="0">
              <a:buNone/>
            </a:pPr>
            <a:r>
              <a:rPr lang="en-US" sz="5400" dirty="0">
                <a:latin typeface="Times New Roman" panose="02020603050405020304" pitchFamily="18" charset="0"/>
                <a:cs typeface="Times New Roman" panose="02020603050405020304" pitchFamily="18" charset="0"/>
              </a:rPr>
              <a:t>Therefore, this is not considering something that is occurring in the present: it is looking at and considering things – being slain and maintaining – that have occurred at some point in the past from the speaker’s, that is from John’s perspective as he received the vision in </a:t>
            </a:r>
            <a:r>
              <a:rPr lang="en-US" sz="5400" b="1" dirty="0">
                <a:solidFill>
                  <a:srgbClr val="C00000"/>
                </a:solidFill>
                <a:latin typeface="Times New Roman" panose="02020603050405020304" pitchFamily="18" charset="0"/>
                <a:cs typeface="Times New Roman" panose="02020603050405020304" pitchFamily="18" charset="0"/>
              </a:rPr>
              <a:t>Revelation 6</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So, this is not addressing New Testament saints: this is looking at and addressing the actions upon (being </a:t>
            </a:r>
            <a:r>
              <a:rPr lang="en-US" sz="5400" dirty="0">
                <a:solidFill>
                  <a:srgbClr val="C00000"/>
                </a:solidFill>
                <a:latin typeface="Times New Roman" panose="02020603050405020304" pitchFamily="18" charset="0"/>
                <a:cs typeface="Times New Roman" panose="02020603050405020304" pitchFamily="18" charset="0"/>
              </a:rPr>
              <a:t>slain</a:t>
            </a:r>
            <a:r>
              <a:rPr lang="en-US" sz="5400" dirty="0">
                <a:latin typeface="Times New Roman" panose="02020603050405020304" pitchFamily="18" charset="0"/>
                <a:cs typeface="Times New Roman" panose="02020603050405020304" pitchFamily="18" charset="0"/>
              </a:rPr>
              <a:t>) and by (</a:t>
            </a:r>
            <a:r>
              <a:rPr lang="en-US" sz="5400" dirty="0">
                <a:solidFill>
                  <a:srgbClr val="C00000"/>
                </a:solidFill>
                <a:latin typeface="Times New Roman" panose="02020603050405020304" pitchFamily="18" charset="0"/>
                <a:cs typeface="Times New Roman" panose="02020603050405020304" pitchFamily="18" charset="0"/>
              </a:rPr>
              <a:t>maintained</a:t>
            </a:r>
            <a:r>
              <a:rPr lang="en-US" sz="5400" dirty="0">
                <a:latin typeface="Times New Roman" panose="02020603050405020304" pitchFamily="18" charset="0"/>
                <a:cs typeface="Times New Roman" panose="02020603050405020304" pitchFamily="18" charset="0"/>
              </a:rPr>
              <a:t>) the prophets of the Old Testament.</a:t>
            </a:r>
          </a:p>
          <a:p>
            <a:pPr marL="0" indent="0">
              <a:buNone/>
            </a:pPr>
            <a:r>
              <a:rPr lang="en-US" sz="5400" dirty="0">
                <a:latin typeface="Times New Roman" panose="02020603050405020304" pitchFamily="18" charset="0"/>
                <a:cs typeface="Times New Roman" panose="02020603050405020304" pitchFamily="18" charset="0"/>
              </a:rPr>
              <a:t>Jerusalem, the citadel of the Jewish faith, was about to be utterly destroyed as promised by God prior to the children of Israel crossing the Jordan: what these souls underneath the alter wanted to know was, “WHEN! is this going to happen?  LORD, haven’t you delayed long enough?”</a:t>
            </a:r>
          </a:p>
        </p:txBody>
      </p:sp>
    </p:spTree>
    <p:extLst>
      <p:ext uri="{BB962C8B-B14F-4D97-AF65-F5344CB8AC3E}">
        <p14:creationId xmlns:p14="http://schemas.microsoft.com/office/powerpoint/2010/main" val="8815715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9CBC6-AC50-6DBB-4C8D-88706BB614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2D2177-0D4E-3607-DED2-135D09A746FA}"/>
              </a:ext>
            </a:extLst>
          </p:cNvPr>
          <p:cNvSpPr>
            <a:spLocks noGrp="1"/>
          </p:cNvSpPr>
          <p:nvPr>
            <p:ph idx="1"/>
          </p:nvPr>
        </p:nvSpPr>
        <p:spPr>
          <a:xfrm>
            <a:off x="168167" y="123568"/>
            <a:ext cx="11875552"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The souls – the lives of which were in the blood – were not in heaven, the ideal home of all the disciples of Jesus, but under the alter.</a:t>
            </a:r>
          </a:p>
          <a:p>
            <a:pPr marL="0" indent="0">
              <a:buNone/>
            </a:pPr>
            <a:r>
              <a:rPr lang="en-US" sz="5400" dirty="0">
                <a:latin typeface="Times New Roman" panose="02020603050405020304" pitchFamily="18" charset="0"/>
                <a:cs typeface="Times New Roman" panose="02020603050405020304" pitchFamily="18" charset="0"/>
              </a:rPr>
              <a:t>Finally, these souls “</a:t>
            </a:r>
            <a:r>
              <a:rPr lang="en-US" sz="5400" dirty="0">
                <a:solidFill>
                  <a:srgbClr val="C00000"/>
                </a:solidFill>
                <a:latin typeface="Times New Roman" panose="02020603050405020304" pitchFamily="18" charset="0"/>
                <a:cs typeface="Times New Roman" panose="02020603050405020304" pitchFamily="18" charset="0"/>
              </a:rPr>
              <a:t>underneath the alter</a:t>
            </a:r>
            <a:r>
              <a:rPr lang="en-US" sz="5400" dirty="0">
                <a:latin typeface="Times New Roman" panose="02020603050405020304" pitchFamily="18" charset="0"/>
                <a:cs typeface="Times New Roman" panose="02020603050405020304" pitchFamily="18" charset="0"/>
              </a:rPr>
              <a:t>” which had been slain, “</a:t>
            </a:r>
            <a:r>
              <a:rPr lang="en-US" sz="5400" dirty="0">
                <a:solidFill>
                  <a:srgbClr val="C00000"/>
                </a:solidFill>
                <a:latin typeface="Times New Roman" panose="02020603050405020304" pitchFamily="18" charset="0"/>
                <a:cs typeface="Times New Roman" panose="02020603050405020304" pitchFamily="18" charset="0"/>
              </a:rPr>
              <a:t>for the word of God, and for the testimony which they held</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was given to each of them a white robe</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Revelation 6:11</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As we have previously seen in </a:t>
            </a:r>
            <a:r>
              <a:rPr lang="en-US" sz="5400" b="1" dirty="0">
                <a:solidFill>
                  <a:srgbClr val="C00000"/>
                </a:solidFill>
                <a:latin typeface="Times New Roman" panose="02020603050405020304" pitchFamily="18" charset="0"/>
                <a:cs typeface="Times New Roman" panose="02020603050405020304" pitchFamily="18" charset="0"/>
              </a:rPr>
              <a:t>Revelation 3:4 &amp; 5</a:t>
            </a:r>
            <a:r>
              <a:rPr lang="en-US" sz="5400" dirty="0">
                <a:latin typeface="Times New Roman" panose="02020603050405020304" pitchFamily="18" charset="0"/>
                <a:cs typeface="Times New Roman" panose="02020603050405020304" pitchFamily="18" charset="0"/>
              </a:rPr>
              <a:t>, those people </a:t>
            </a:r>
            <a:r>
              <a:rPr lang="en-US" sz="5400" dirty="0">
                <a:solidFill>
                  <a:srgbClr val="C00000"/>
                </a:solidFill>
                <a:latin typeface="Times New Roman" panose="02020603050405020304" pitchFamily="18" charset="0"/>
                <a:cs typeface="Times New Roman" panose="02020603050405020304" pitchFamily="18" charset="0"/>
              </a:rPr>
              <a:t>who have not soiled their garments</a:t>
            </a:r>
            <a:r>
              <a:rPr lang="en-US" sz="5400" dirty="0">
                <a:latin typeface="Times New Roman" panose="02020603050405020304" pitchFamily="18" charset="0"/>
                <a:cs typeface="Times New Roman" panose="02020603050405020304" pitchFamily="18" charset="0"/>
              </a:rPr>
              <a:t> walk with Jesus in white because </a:t>
            </a:r>
            <a:r>
              <a:rPr lang="en-US" sz="5400" dirty="0">
                <a:solidFill>
                  <a:srgbClr val="C00000"/>
                </a:solidFill>
                <a:latin typeface="Times New Roman" panose="02020603050405020304" pitchFamily="18" charset="0"/>
                <a:cs typeface="Times New Roman" panose="02020603050405020304" pitchFamily="18" charset="0"/>
              </a:rPr>
              <a:t>they are worthy</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Additionally, the saints in Laodicea who were depending on their wealth instead of on God were advised to </a:t>
            </a:r>
            <a:r>
              <a:rPr lang="en-US" sz="5400" dirty="0">
                <a:solidFill>
                  <a:srgbClr val="C00000"/>
                </a:solidFill>
                <a:latin typeface="Times New Roman" panose="02020603050405020304" pitchFamily="18" charset="0"/>
                <a:cs typeface="Times New Roman" panose="02020603050405020304" pitchFamily="18" charset="0"/>
              </a:rPr>
              <a:t>buy from Me</a:t>
            </a:r>
            <a:r>
              <a:rPr lang="en-US" sz="5400" dirty="0">
                <a:latin typeface="Times New Roman" panose="02020603050405020304" pitchFamily="18" charset="0"/>
                <a:cs typeface="Times New Roman" panose="02020603050405020304" pitchFamily="18" charset="0"/>
              </a:rPr>
              <a:t> … </a:t>
            </a:r>
            <a:r>
              <a:rPr lang="en-US" sz="5400" dirty="0">
                <a:solidFill>
                  <a:srgbClr val="C00000"/>
                </a:solidFill>
                <a:latin typeface="Times New Roman" panose="02020603050405020304" pitchFamily="18" charset="0"/>
                <a:cs typeface="Times New Roman" panose="02020603050405020304" pitchFamily="18" charset="0"/>
              </a:rPr>
              <a:t>white garments, </a:t>
            </a:r>
            <a:r>
              <a:rPr lang="en-US" sz="5400" i="1" dirty="0">
                <a:solidFill>
                  <a:srgbClr val="C00000"/>
                </a:solidFill>
                <a:latin typeface="Times New Roman" panose="02020603050405020304" pitchFamily="18" charset="0"/>
                <a:cs typeface="Times New Roman" panose="02020603050405020304" pitchFamily="18" charset="0"/>
              </a:rPr>
              <a:t>that</a:t>
            </a:r>
            <a:r>
              <a:rPr lang="en-US" sz="5400" dirty="0">
                <a:solidFill>
                  <a:srgbClr val="C00000"/>
                </a:solidFill>
                <a:latin typeface="Times New Roman" panose="02020603050405020304" pitchFamily="18" charset="0"/>
                <a:cs typeface="Times New Roman" panose="02020603050405020304" pitchFamily="18" charset="0"/>
              </a:rPr>
              <a:t> you may clothe yourself, and that the shame of your nakedness may not be revealed</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Revelation 3:18</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732087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A3C43-F596-BDC1-F34B-27CC4ACEF02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51BDC2-6A36-B738-6E2E-72EA83413F29}"/>
              </a:ext>
            </a:extLst>
          </p:cNvPr>
          <p:cNvSpPr>
            <a:spLocks noGrp="1"/>
          </p:cNvSpPr>
          <p:nvPr>
            <p:ph idx="1"/>
          </p:nvPr>
        </p:nvSpPr>
        <p:spPr>
          <a:xfrm>
            <a:off x="94593" y="123568"/>
            <a:ext cx="11949125"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Paul, when he spoke at Antioch in Pisidia told the Jews, “</a:t>
            </a:r>
            <a:r>
              <a:rPr lang="en-US" sz="5400" dirty="0">
                <a:solidFill>
                  <a:srgbClr val="C00000"/>
                </a:solidFill>
                <a:latin typeface="Times New Roman" panose="02020603050405020304" pitchFamily="18" charset="0"/>
                <a:cs typeface="Times New Roman" panose="02020603050405020304" pitchFamily="18" charset="0"/>
              </a:rPr>
              <a:t>Therefore let it be known to you, brethren, that through Him forgiveness of sins is proclaimed to you, and through Him everyone who believes is freed from all things, from which you could not be freed through the Law of Moses</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Acts 13:38 &amp; 39</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Saints in the Old Testament longed for this forgiveness, this justification: David wrote in </a:t>
            </a:r>
            <a:r>
              <a:rPr lang="en-US" sz="5400" b="1" dirty="0">
                <a:solidFill>
                  <a:srgbClr val="C00000"/>
                </a:solidFill>
                <a:latin typeface="Times New Roman" panose="02020603050405020304" pitchFamily="18" charset="0"/>
                <a:cs typeface="Times New Roman" panose="02020603050405020304" pitchFamily="18" charset="0"/>
              </a:rPr>
              <a:t>Psalms 51:7</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Purify me with hyssop, and I shall be clean; Wash me, and I shall be whiter than snow.</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Isaiah had looked forward to being clothed with “</a:t>
            </a:r>
            <a:r>
              <a:rPr lang="en-US" sz="5400" dirty="0">
                <a:solidFill>
                  <a:srgbClr val="C00000"/>
                </a:solidFill>
                <a:latin typeface="Times New Roman" panose="02020603050405020304" pitchFamily="18" charset="0"/>
                <a:cs typeface="Times New Roman" panose="02020603050405020304" pitchFamily="18" charset="0"/>
              </a:rPr>
              <a:t>the garments of salvation</a:t>
            </a:r>
            <a:r>
              <a:rPr lang="en-US" sz="5400" dirty="0">
                <a:latin typeface="Times New Roman" panose="02020603050405020304" pitchFamily="18" charset="0"/>
                <a:cs typeface="Times New Roman" panose="02020603050405020304" pitchFamily="18" charset="0"/>
              </a:rPr>
              <a:t>,” </a:t>
            </a:r>
            <a:r>
              <a:rPr lang="en-US" sz="5400" b="1" dirty="0">
                <a:solidFill>
                  <a:srgbClr val="C00000"/>
                </a:solidFill>
                <a:latin typeface="Times New Roman" panose="02020603050405020304" pitchFamily="18" charset="0"/>
                <a:cs typeface="Times New Roman" panose="02020603050405020304" pitchFamily="18" charset="0"/>
              </a:rPr>
              <a:t>Isaiah 61:10</a:t>
            </a:r>
            <a:r>
              <a:rPr lang="en-US" sz="5400" dirty="0">
                <a:latin typeface="Times New Roman" panose="02020603050405020304" pitchFamily="18" charset="0"/>
                <a:cs typeface="Times New Roman" panose="02020603050405020304" pitchFamily="18" charset="0"/>
              </a:rPr>
              <a:t>, and Ezekiel looked forward to salvation as the upmost blessing of the gospel in </a:t>
            </a:r>
            <a:r>
              <a:rPr lang="en-US" sz="5400" b="1" dirty="0">
                <a:solidFill>
                  <a:srgbClr val="C00000"/>
                </a:solidFill>
                <a:latin typeface="Times New Roman" panose="02020603050405020304" pitchFamily="18" charset="0"/>
                <a:cs typeface="Times New Roman" panose="02020603050405020304" pitchFamily="18" charset="0"/>
              </a:rPr>
              <a:t>Ezekiel 36:25 to 29</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Then will I sprinkle clean water upon you, and ye shall be clean: from all your filthiness, and from all your idols, will I cleanse you. . . . And ye shall be My people, and I will be your God. I will also save you from all your </a:t>
            </a:r>
            <a:r>
              <a:rPr lang="en-US" sz="5400" dirty="0" err="1">
                <a:solidFill>
                  <a:srgbClr val="C00000"/>
                </a:solidFill>
                <a:latin typeface="Times New Roman" panose="02020603050405020304" pitchFamily="18" charset="0"/>
                <a:cs typeface="Times New Roman" panose="02020603050405020304" pitchFamily="18" charset="0"/>
              </a:rPr>
              <a:t>uncleannesses</a:t>
            </a:r>
            <a:r>
              <a:rPr lang="en-US" sz="5400" dirty="0">
                <a:solidFill>
                  <a:srgbClr val="C00000"/>
                </a:solidFill>
                <a:latin typeface="Times New Roman" panose="02020603050405020304" pitchFamily="18" charset="0"/>
                <a:cs typeface="Times New Roman" panose="02020603050405020304" pitchFamily="18" charset="0"/>
              </a:rPr>
              <a:t>.</a:t>
            </a:r>
            <a:r>
              <a:rPr lang="en-US" sz="5400" dirty="0">
                <a:latin typeface="Times New Roman" panose="02020603050405020304" pitchFamily="18" charset="0"/>
                <a:cs typeface="Times New Roman" panose="02020603050405020304" pitchFamily="18" charset="0"/>
              </a:rPr>
              <a:t>”</a:t>
            </a:r>
          </a:p>
          <a:p>
            <a:pPr marL="0" indent="0">
              <a:buNone/>
            </a:pP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20045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7F1A4-666A-D409-B883-736202F2207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20A194-CBDC-4776-5DFF-DBCFA44C5BF7}"/>
              </a:ext>
            </a:extLst>
          </p:cNvPr>
          <p:cNvSpPr>
            <a:spLocks noGrp="1"/>
          </p:cNvSpPr>
          <p:nvPr>
            <p:ph idx="1"/>
          </p:nvPr>
        </p:nvSpPr>
        <p:spPr>
          <a:xfrm>
            <a:off x="178677" y="123568"/>
            <a:ext cx="1186504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However, NONE of the Old Testament saints had enjoyed, fully, the blessing of salvation because, as we saw in </a:t>
            </a:r>
            <a:r>
              <a:rPr lang="en-US" sz="5400" b="1" dirty="0">
                <a:solidFill>
                  <a:srgbClr val="C00000"/>
                </a:solidFill>
                <a:latin typeface="Times New Roman" panose="02020603050405020304" pitchFamily="18" charset="0"/>
                <a:cs typeface="Times New Roman" panose="02020603050405020304" pitchFamily="18" charset="0"/>
              </a:rPr>
              <a:t>Hebrews 9</a:t>
            </a:r>
            <a:r>
              <a:rPr lang="en-US" sz="5400" dirty="0">
                <a:latin typeface="Times New Roman" panose="02020603050405020304" pitchFamily="18" charset="0"/>
                <a:cs typeface="Times New Roman" panose="02020603050405020304" pitchFamily="18" charset="0"/>
              </a:rPr>
              <a:t>, Christ appeared as high priest and entered the greater, more perfect tabernacle not of this creation, not through the blood of bulls and goats but by His own blood, which death validated His new covenant so “</a:t>
            </a:r>
            <a:r>
              <a:rPr lang="en-US" sz="5400" dirty="0">
                <a:solidFill>
                  <a:srgbClr val="C00000"/>
                </a:solidFill>
                <a:latin typeface="Times New Roman" panose="02020603050405020304" pitchFamily="18" charset="0"/>
                <a:cs typeface="Times New Roman" panose="02020603050405020304" pitchFamily="18" charset="0"/>
              </a:rPr>
              <a:t>that since a death has taken place for the redemption of the transgressions that were committed under the first covenant, those who have been called may receive the promise of the eternal inheritance.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Remember, Jesus said in </a:t>
            </a:r>
            <a:r>
              <a:rPr lang="en-US" sz="5400" b="1" dirty="0">
                <a:solidFill>
                  <a:srgbClr val="C00000"/>
                </a:solidFill>
                <a:latin typeface="Times New Roman" panose="02020603050405020304" pitchFamily="18" charset="0"/>
                <a:cs typeface="Times New Roman" panose="02020603050405020304" pitchFamily="18" charset="0"/>
              </a:rPr>
              <a:t>Matthew 11:11</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Truly, I say to you, among those born of women there has not arisen anyone greater than John the Baptist; yet he who is least in the kingdom of heaven is greater than he.</a:t>
            </a:r>
            <a:r>
              <a:rPr lang="en-US" sz="5400" dirty="0">
                <a:latin typeface="Times New Roman" panose="02020603050405020304" pitchFamily="18" charset="0"/>
                <a:cs typeface="Times New Roman" panose="02020603050405020304" pitchFamily="18" charset="0"/>
              </a:rPr>
              <a:t>”  Why?  Because John the Immerser did not live to see the sacrifice and therefore realize the full salvation that came ONLY AFTER that death occurred.</a:t>
            </a:r>
          </a:p>
          <a:p>
            <a:pPr marL="0" indent="0">
              <a:buNone/>
            </a:pP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19205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387B4-2BA9-6CBB-B819-4E791659986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13B5DB-DAAD-501C-C96C-197F2A8242AF}"/>
              </a:ext>
            </a:extLst>
          </p:cNvPr>
          <p:cNvSpPr>
            <a:spLocks noGrp="1"/>
          </p:cNvSpPr>
          <p:nvPr>
            <p:ph idx="1"/>
          </p:nvPr>
        </p:nvSpPr>
        <p:spPr>
          <a:xfrm>
            <a:off x="168167" y="123568"/>
            <a:ext cx="1187555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As William Milligan points out, “</a:t>
            </a:r>
            <a:r>
              <a:rPr lang="en-US" sz="5400" dirty="0">
                <a:solidFill>
                  <a:srgbClr val="7030A0"/>
                </a:solidFill>
                <a:latin typeface="Times New Roman" panose="02020603050405020304" pitchFamily="18" charset="0"/>
                <a:cs typeface="Times New Roman" panose="02020603050405020304" pitchFamily="18" charset="0"/>
              </a:rPr>
              <a:t>Hebrews teaches us that even Abel, Enoch, Noah, Abraham, Isaac, Jacob, Moses, and all those heroes of faith who had subdued kingdoms, wrought righteousness, obtained promises, stopped the mouths of lions, quenched the power of fire, escaped the edge of the sword, from weakness were made strong, waxed mighty in war, turned to flight armies of aliens - even ‘these all, having had witness borne to them through their faith, received not the promise: God having provided some better thing concerning us, that apart from us they should not be made perfect.’</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Further, “</a:t>
            </a:r>
            <a:r>
              <a:rPr lang="en-US" sz="5400" dirty="0">
                <a:solidFill>
                  <a:srgbClr val="7030A0"/>
                </a:solidFill>
                <a:latin typeface="Times New Roman" panose="02020603050405020304" pitchFamily="18" charset="0"/>
                <a:cs typeface="Times New Roman" panose="02020603050405020304" pitchFamily="18" charset="0"/>
              </a:rPr>
              <a:t>At death they were not made perfect. They passed rather into a holy rest</a:t>
            </a:r>
            <a:r>
              <a:rPr lang="en-US" sz="5400" dirty="0">
                <a:latin typeface="Times New Roman" panose="02020603050405020304" pitchFamily="18" charset="0"/>
                <a:cs typeface="Times New Roman" panose="02020603050405020304" pitchFamily="18" charset="0"/>
              </a:rPr>
              <a:t> (or “</a:t>
            </a:r>
            <a:r>
              <a:rPr lang="en-US" sz="5400" dirty="0">
                <a:solidFill>
                  <a:srgbClr val="C00000"/>
                </a:solidFill>
                <a:latin typeface="Times New Roman" panose="02020603050405020304" pitchFamily="18" charset="0"/>
                <a:cs typeface="Times New Roman" panose="02020603050405020304" pitchFamily="18" charset="0"/>
              </a:rPr>
              <a:t>Abraham’s bosom</a:t>
            </a:r>
            <a:r>
              <a:rPr lang="en-US" sz="5400" dirty="0">
                <a:latin typeface="Times New Roman" panose="02020603050405020304" pitchFamily="18" charset="0"/>
                <a:cs typeface="Times New Roman" panose="02020603050405020304" pitchFamily="18" charset="0"/>
              </a:rPr>
              <a:t>” or “</a:t>
            </a:r>
            <a:r>
              <a:rPr lang="en-US" sz="5400" dirty="0">
                <a:solidFill>
                  <a:srgbClr val="C00000"/>
                </a:solidFill>
                <a:latin typeface="Times New Roman" panose="02020603050405020304" pitchFamily="18" charset="0"/>
                <a:cs typeface="Times New Roman" panose="02020603050405020304" pitchFamily="18" charset="0"/>
              </a:rPr>
              <a:t>Paradise</a:t>
            </a:r>
            <a:r>
              <a:rPr lang="en-US" sz="5400" dirty="0">
                <a:latin typeface="Times New Roman" panose="02020603050405020304" pitchFamily="18" charset="0"/>
                <a:cs typeface="Times New Roman" panose="02020603050405020304" pitchFamily="18" charset="0"/>
              </a:rPr>
              <a:t>” – </a:t>
            </a:r>
            <a:r>
              <a:rPr lang="en-US" sz="5400" b="1" dirty="0">
                <a:solidFill>
                  <a:srgbClr val="C00000"/>
                </a:solidFill>
                <a:latin typeface="Times New Roman" panose="02020603050405020304" pitchFamily="18" charset="0"/>
                <a:cs typeface="Times New Roman" panose="02020603050405020304" pitchFamily="18" charset="0"/>
              </a:rPr>
              <a:t>Luke 16:22 &amp; 24:43</a:t>
            </a:r>
            <a:r>
              <a:rPr lang="en-US" sz="5400" dirty="0">
                <a:latin typeface="Times New Roman" panose="02020603050405020304" pitchFamily="18" charset="0"/>
                <a:cs typeface="Times New Roman" panose="02020603050405020304" pitchFamily="18" charset="0"/>
              </a:rPr>
              <a:t>),  </a:t>
            </a:r>
            <a:r>
              <a:rPr lang="en-US" sz="5400" dirty="0">
                <a:solidFill>
                  <a:srgbClr val="7030A0"/>
                </a:solidFill>
                <a:latin typeface="Times New Roman" panose="02020603050405020304" pitchFamily="18" charset="0"/>
                <a:cs typeface="Times New Roman" panose="02020603050405020304" pitchFamily="18" charset="0"/>
              </a:rPr>
              <a:t>where they waited until, like Abraham, who had ‘rejoiced that he should see Christ’s day’ they ‘saw it and were glad.’  Then the ‘white robe’ was given them. They were raised to the level of that Church </a:t>
            </a:r>
            <a:r>
              <a:rPr lang="en-US" sz="5400" dirty="0">
                <a:latin typeface="Times New Roman" panose="02020603050405020304" pitchFamily="18" charset="0"/>
                <a:cs typeface="Times New Roman" panose="02020603050405020304" pitchFamily="18" charset="0"/>
              </a:rPr>
              <a:t>[sic] </a:t>
            </a:r>
            <a:r>
              <a:rPr lang="en-US" sz="5400" dirty="0">
                <a:solidFill>
                  <a:srgbClr val="7030A0"/>
                </a:solidFill>
                <a:latin typeface="Times New Roman" panose="02020603050405020304" pitchFamily="18" charset="0"/>
                <a:cs typeface="Times New Roman" panose="02020603050405020304" pitchFamily="18" charset="0"/>
              </a:rPr>
              <a:t>which, now that Jesus had come, rejoiced in Him with ‘a joy unspeakable and glorified.’</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447586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E9CD2-6948-B264-50FB-720F45C446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B9863A-3136-FE58-E025-FE0BFED01655}"/>
              </a:ext>
            </a:extLst>
          </p:cNvPr>
          <p:cNvSpPr>
            <a:spLocks noGrp="1"/>
          </p:cNvSpPr>
          <p:nvPr>
            <p:ph idx="1"/>
          </p:nvPr>
        </p:nvSpPr>
        <p:spPr>
          <a:xfrm>
            <a:off x="168167" y="123568"/>
            <a:ext cx="11875552" cy="6635578"/>
          </a:xfrm>
        </p:spPr>
        <p:txBody>
          <a:bodyPr anchor="ctr">
            <a:normAutofit fontScale="55000" lnSpcReduction="20000"/>
          </a:bodyPr>
          <a:lstStyle/>
          <a:p>
            <a:pPr marL="0" indent="0">
              <a:buNone/>
            </a:pPr>
            <a:r>
              <a:rPr lang="en-US" sz="5400" dirty="0">
                <a:latin typeface="Times New Roman" panose="02020603050405020304" pitchFamily="18" charset="0"/>
                <a:cs typeface="Times New Roman" panose="02020603050405020304" pitchFamily="18" charset="0"/>
              </a:rPr>
              <a:t>In </a:t>
            </a:r>
            <a:r>
              <a:rPr lang="en-US" sz="5400" b="1" dirty="0">
                <a:solidFill>
                  <a:srgbClr val="C00000"/>
                </a:solidFill>
                <a:latin typeface="Times New Roman" panose="02020603050405020304" pitchFamily="18" charset="0"/>
                <a:cs typeface="Times New Roman" panose="02020603050405020304" pitchFamily="18" charset="0"/>
              </a:rPr>
              <a:t>Revelation 6:10</a:t>
            </a:r>
            <a:r>
              <a:rPr lang="en-US" sz="5400" dirty="0">
                <a:latin typeface="Times New Roman" panose="02020603050405020304" pitchFamily="18" charset="0"/>
                <a:cs typeface="Times New Roman" panose="02020603050405020304" pitchFamily="18" charset="0"/>
              </a:rPr>
              <a:t> then, those who are underneath the alter – those Old Testament saints – actually, and finally ask the question, “</a:t>
            </a:r>
            <a:r>
              <a:rPr lang="en-US" sz="5400" dirty="0">
                <a:solidFill>
                  <a:srgbClr val="C00000"/>
                </a:solidFill>
                <a:latin typeface="Times New Roman" panose="02020603050405020304" pitchFamily="18" charset="0"/>
                <a:cs typeface="Times New Roman" panose="02020603050405020304" pitchFamily="18" charset="0"/>
              </a:rPr>
              <a:t>How long, O Lord, holy and true, wilt Thou refrain from judging and avenging our blood on those who dwell on the earth?</a:t>
            </a:r>
            <a:r>
              <a:rPr lang="en-US" sz="5400" dirty="0">
                <a:latin typeface="Times New Roman" panose="02020603050405020304" pitchFamily="18" charset="0"/>
                <a:cs typeface="Times New Roman" panose="02020603050405020304" pitchFamily="18" charset="0"/>
              </a:rPr>
              <a:t>”</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Luke 18:1 to 8</a:t>
            </a:r>
            <a:r>
              <a:rPr lang="en-US" sz="5400" dirty="0">
                <a:latin typeface="Times New Roman" panose="02020603050405020304" pitchFamily="18" charset="0"/>
                <a:cs typeface="Times New Roman" panose="02020603050405020304" pitchFamily="18" charset="0"/>
              </a:rPr>
              <a:t> – the Parable of the Persistent Widow, particularly </a:t>
            </a:r>
            <a:r>
              <a:rPr lang="en-US" sz="5400" b="1" dirty="0">
                <a:solidFill>
                  <a:srgbClr val="C00000"/>
                </a:solidFill>
                <a:latin typeface="Times New Roman" panose="02020603050405020304" pitchFamily="18" charset="0"/>
                <a:cs typeface="Times New Roman" panose="02020603050405020304" pitchFamily="18" charset="0"/>
              </a:rPr>
              <a:t>Luke 18:8</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I tell you that He will bring about justice for them speedily. However, when the Son of Man comes, will He find faith on the earth?</a:t>
            </a:r>
            <a:r>
              <a:rPr lang="en-US" sz="5400" dirty="0">
                <a:latin typeface="Times New Roman" panose="02020603050405020304" pitchFamily="18" charset="0"/>
                <a:cs typeface="Times New Roman" panose="02020603050405020304" pitchFamily="18" charset="0"/>
              </a:rPr>
              <a:t>”</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Matthew 13:51 &amp; 52</a:t>
            </a:r>
            <a:r>
              <a:rPr lang="en-US" sz="5400" dirty="0">
                <a:latin typeface="Times New Roman" panose="02020603050405020304" pitchFamily="18" charset="0"/>
                <a:cs typeface="Times New Roman" panose="02020603050405020304" pitchFamily="18" charset="0"/>
              </a:rPr>
              <a:t> – “</a:t>
            </a:r>
            <a:r>
              <a:rPr lang="en-US" sz="5400" dirty="0">
                <a:solidFill>
                  <a:srgbClr val="C00000"/>
                </a:solidFill>
                <a:latin typeface="Times New Roman" panose="02020603050405020304" pitchFamily="18" charset="0"/>
                <a:cs typeface="Times New Roman" panose="02020603050405020304" pitchFamily="18" charset="0"/>
              </a:rPr>
              <a:t>Have you understood all these things?  They said to Him, ‘Yes.’  And He said to them, ‘Therefore every scribe who has become a disciple of the kingdom of heaven is like a head of a household, who brings forth out of his treasure things new and old.’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Tie this to the theme of the apocalypse found in </a:t>
            </a:r>
            <a:r>
              <a:rPr lang="en-US" sz="5400" b="1" dirty="0">
                <a:solidFill>
                  <a:srgbClr val="C00000"/>
                </a:solidFill>
                <a:latin typeface="Times New Roman" panose="02020603050405020304" pitchFamily="18" charset="0"/>
                <a:cs typeface="Times New Roman" panose="02020603050405020304" pitchFamily="18" charset="0"/>
              </a:rPr>
              <a:t>Revelation 1:7</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BEHOLD, HE IS COMING WITH THE CLOUDS, and every eye will see Him, even those who pierced Him; and all the tribes of the earth will mourn over Him. Even so. Amen.</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4290205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F78AF-AEE2-3520-EFC0-2D2051A8A74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19E80B-5B2B-5C05-8937-E774EA9D51EB}"/>
              </a:ext>
            </a:extLst>
          </p:cNvPr>
          <p:cNvSpPr>
            <a:spLocks noGrp="1"/>
          </p:cNvSpPr>
          <p:nvPr>
            <p:ph idx="1"/>
          </p:nvPr>
        </p:nvSpPr>
        <p:spPr>
          <a:xfrm>
            <a:off x="168167" y="123568"/>
            <a:ext cx="1187555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Notice – it is imperative – what these Old Testament saints desire, “</a:t>
            </a:r>
            <a:r>
              <a:rPr lang="en-US" sz="5400" dirty="0">
                <a:solidFill>
                  <a:srgbClr val="C00000"/>
                </a:solidFill>
                <a:latin typeface="Times New Roman" panose="02020603050405020304" pitchFamily="18" charset="0"/>
                <a:cs typeface="Times New Roman" panose="02020603050405020304" pitchFamily="18" charset="0"/>
              </a:rPr>
              <a:t>judging and avenging our blood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There is NO call here for vindictiveness, rather, it is a plea for retribution.</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Luke 13:31 to 35</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Just at that time some Pharisees came up, saying to Him, ‘Go away and depart from here, for Herod wants to kill You.’  And He said to them, ‘Go and tell that fox, 'Behold, I cast out demons and perform cures today and tomorrow, and the third day I reach My goal.’  Nevertheless I must journey on today and tomorrow and the next day; for it cannot be that a prophet should perish outside of Jerusalem.  O Jerusalem, Jerusalem, the city that kills the prophets and stones those sent to her!  How often I wanted to gather your children together, just as a hen gathers her brood under her wings, and you would not have it!  Behold, your house is left to you desolate; and I say to you, you shall not see Me until the time comes when you say, ‘BLESSED IS HE WHO COMES IN THE NAME OF THE LORD!’</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43217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909EE-ABDF-DF05-2E98-FFEBD651141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944287-EDDD-E0D4-BBD3-5E9060DCB33A}"/>
              </a:ext>
            </a:extLst>
          </p:cNvPr>
          <p:cNvSpPr>
            <a:spLocks noGrp="1"/>
          </p:cNvSpPr>
          <p:nvPr>
            <p:ph idx="1"/>
          </p:nvPr>
        </p:nvSpPr>
        <p:spPr>
          <a:xfrm>
            <a:off x="168167" y="123568"/>
            <a:ext cx="11875552" cy="6635578"/>
          </a:xfrm>
        </p:spPr>
        <p:txBody>
          <a:bodyPr anchor="ctr">
            <a:normAutofit fontScale="62500" lnSpcReduction="20000"/>
          </a:bodyPr>
          <a:lstStyle/>
          <a:p>
            <a:pPr marL="0" indent="0">
              <a:buNone/>
            </a:pPr>
            <a:r>
              <a:rPr lang="en-US" sz="5400" b="1" dirty="0">
                <a:solidFill>
                  <a:srgbClr val="C00000"/>
                </a:solidFill>
                <a:latin typeface="Times New Roman" panose="02020603050405020304" pitchFamily="18" charset="0"/>
                <a:cs typeface="Times New Roman" panose="02020603050405020304" pitchFamily="18" charset="0"/>
              </a:rPr>
              <a:t>John 7:24</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Do not judge according to appearance, but judge with righteous judgment.</a:t>
            </a:r>
            <a:r>
              <a:rPr lang="en-US" sz="5400" dirty="0">
                <a:latin typeface="Times New Roman" panose="02020603050405020304" pitchFamily="18" charset="0"/>
                <a:cs typeface="Times New Roman" panose="02020603050405020304" pitchFamily="18" charset="0"/>
              </a:rPr>
              <a:t>”</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II Timothy 4:14</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Alexander the coppersmith did me much harm; the Lord will repay him according to his deeds.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First, they are pleading to the “Lord.”  This is the word from which we get our English “despot.”  It means absolute in power and authority.  It is used 10 times in the New Testament and is translated “Lord” three times while it is translated “master” seven times.</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I Timothy 6:1</a:t>
            </a:r>
            <a:r>
              <a:rPr lang="en-US" sz="5400" dirty="0">
                <a:latin typeface="Times New Roman" panose="02020603050405020304" pitchFamily="18" charset="0"/>
                <a:cs typeface="Times New Roman" panose="02020603050405020304" pitchFamily="18" charset="0"/>
              </a:rPr>
              <a:t> explains and defines the relationship between these saints and the Lord, “</a:t>
            </a:r>
            <a:r>
              <a:rPr lang="en-US" sz="5400" dirty="0">
                <a:solidFill>
                  <a:srgbClr val="C00000"/>
                </a:solidFill>
                <a:latin typeface="Times New Roman" panose="02020603050405020304" pitchFamily="18" charset="0"/>
                <a:cs typeface="Times New Roman" panose="02020603050405020304" pitchFamily="18" charset="0"/>
              </a:rPr>
              <a:t>Let all who are under the yoke as slaves regard their own masters as worthy of all honor so that the name of God and our doctrine may not be spoken against.</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These Old Testament saints are appealing to their master – the one who has absolute power and authority – to judge and avenge as He had promised them He would.</a:t>
            </a:r>
          </a:p>
        </p:txBody>
      </p:sp>
    </p:spTree>
    <p:extLst>
      <p:ext uri="{BB962C8B-B14F-4D97-AF65-F5344CB8AC3E}">
        <p14:creationId xmlns:p14="http://schemas.microsoft.com/office/powerpoint/2010/main" val="3286669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9C597-C792-8EF7-1A2D-C1364DE801B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47BFC2-6025-56F5-92FC-D76405C5F11A}"/>
              </a:ext>
            </a:extLst>
          </p:cNvPr>
          <p:cNvSpPr>
            <a:spLocks noGrp="1"/>
          </p:cNvSpPr>
          <p:nvPr>
            <p:ph idx="1"/>
          </p:nvPr>
        </p:nvSpPr>
        <p:spPr>
          <a:xfrm>
            <a:off x="178677" y="123568"/>
            <a:ext cx="11865042" cy="6635578"/>
          </a:xfrm>
        </p:spPr>
        <p:txBody>
          <a:bodyPr anchor="ctr">
            <a:normAutofit fontScale="92500"/>
          </a:bodyPr>
          <a:lstStyle/>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And I saw when the Lamb broke one of the seven seals, and I heard one of the four living creatures saying as with a voice of thunder, ‘Come.’</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image of the Lamb is carried over from </a:t>
            </a:r>
            <a:r>
              <a:rPr lang="en-US" sz="4000" dirty="0">
                <a:solidFill>
                  <a:srgbClr val="C00000"/>
                </a:solidFill>
                <a:latin typeface="Times New Roman" panose="02020603050405020304" pitchFamily="18" charset="0"/>
                <a:cs typeface="Times New Roman" panose="02020603050405020304" pitchFamily="18" charset="0"/>
              </a:rPr>
              <a:t>Revelation 5</a:t>
            </a:r>
            <a:r>
              <a:rPr lang="en-US" sz="4000" dirty="0">
                <a:latin typeface="Times New Roman" panose="02020603050405020304" pitchFamily="18" charset="0"/>
                <a:cs typeface="Times New Roman" panose="02020603050405020304" pitchFamily="18" charset="0"/>
              </a:rPr>
              <a:t> who “</a:t>
            </a:r>
            <a:r>
              <a:rPr lang="en-US" sz="4000" dirty="0" err="1">
                <a:solidFill>
                  <a:srgbClr val="C00000"/>
                </a:solidFill>
                <a:latin typeface="Times New Roman" panose="02020603050405020304" pitchFamily="18" charset="0"/>
                <a:cs typeface="Times New Roman" panose="02020603050405020304" pitchFamily="18" charset="0"/>
              </a:rPr>
              <a:t>wast</a:t>
            </a:r>
            <a:r>
              <a:rPr lang="en-US" sz="4000" dirty="0">
                <a:solidFill>
                  <a:srgbClr val="C00000"/>
                </a:solidFill>
                <a:latin typeface="Times New Roman" panose="02020603050405020304" pitchFamily="18" charset="0"/>
                <a:cs typeface="Times New Roman" panose="02020603050405020304" pitchFamily="18" charset="0"/>
              </a:rPr>
              <a:t> slain, and didst purchase for God with Thy blood men from every tribe and tongue and people and nation.</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Revelation 5:9</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Without a doubt this is Jesus who breaks “</a:t>
            </a:r>
            <a:r>
              <a:rPr lang="en-US" sz="4000" dirty="0">
                <a:solidFill>
                  <a:srgbClr val="C00000"/>
                </a:solidFill>
                <a:latin typeface="Times New Roman" panose="02020603050405020304" pitchFamily="18" charset="0"/>
                <a:cs typeface="Times New Roman" panose="02020603050405020304" pitchFamily="18" charset="0"/>
              </a:rPr>
              <a:t>one of the seven seals</a:t>
            </a:r>
            <a:r>
              <a:rPr lang="en-US" sz="4000" dirty="0">
                <a:latin typeface="Times New Roman" panose="02020603050405020304" pitchFamily="18" charset="0"/>
                <a:cs typeface="Times New Roman" panose="02020603050405020304" pitchFamily="18" charset="0"/>
              </a:rPr>
              <a:t>,” in this case the first, because it is the “</a:t>
            </a:r>
            <a:r>
              <a:rPr lang="en-US" sz="4000" dirty="0">
                <a:solidFill>
                  <a:srgbClr val="C00000"/>
                </a:solidFill>
                <a:latin typeface="Times New Roman" panose="02020603050405020304" pitchFamily="18" charset="0"/>
                <a:cs typeface="Times New Roman" panose="02020603050405020304" pitchFamily="18" charset="0"/>
              </a:rPr>
              <a:t>Lamb standing, as if slain</a:t>
            </a:r>
            <a:r>
              <a:rPr lang="en-US" sz="4000" dirty="0">
                <a:latin typeface="Times New Roman" panose="02020603050405020304" pitchFamily="18" charset="0"/>
                <a:cs typeface="Times New Roman" panose="02020603050405020304" pitchFamily="18" charset="0"/>
              </a:rPr>
              <a:t>” who had been proclaimed and recognized as worthy and who did, in fact, take the scroll from the hand of “</a:t>
            </a:r>
            <a:r>
              <a:rPr lang="en-US" sz="4000" dirty="0">
                <a:solidFill>
                  <a:srgbClr val="C00000"/>
                </a:solidFill>
                <a:latin typeface="Times New Roman" panose="02020603050405020304" pitchFamily="18" charset="0"/>
                <a:cs typeface="Times New Roman" panose="02020603050405020304" pitchFamily="18" charset="0"/>
              </a:rPr>
              <a:t>Him who sat on the throne</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Revelation 5:1 to 7</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4296186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938E6-0827-198B-9CCC-F41F5993E87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6B2CC-3022-DC61-9DC2-A5D2D914BD9E}"/>
              </a:ext>
            </a:extLst>
          </p:cNvPr>
          <p:cNvSpPr>
            <a:spLocks noGrp="1"/>
          </p:cNvSpPr>
          <p:nvPr>
            <p:ph idx="1"/>
          </p:nvPr>
        </p:nvSpPr>
        <p:spPr>
          <a:xfrm>
            <a:off x="168167" y="123568"/>
            <a:ext cx="1187555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Next, there is no doubt from these Old Testament saints concerning what is going to happen, it is just a matter of when: “</a:t>
            </a:r>
            <a:r>
              <a:rPr lang="en-US" sz="5400" dirty="0">
                <a:solidFill>
                  <a:srgbClr val="C00000"/>
                </a:solidFill>
                <a:latin typeface="Times New Roman" panose="02020603050405020304" pitchFamily="18" charset="0"/>
                <a:cs typeface="Times New Roman" panose="02020603050405020304" pitchFamily="18" charset="0"/>
              </a:rPr>
              <a:t>How long</a:t>
            </a:r>
            <a:r>
              <a:rPr lang="en-US" sz="5400" dirty="0">
                <a:latin typeface="Times New Roman" panose="02020603050405020304" pitchFamily="18" charset="0"/>
                <a:cs typeface="Times New Roman" panose="02020603050405020304" pitchFamily="18" charset="0"/>
              </a:rPr>
              <a:t> … </a:t>
            </a:r>
            <a:r>
              <a:rPr lang="en-US" sz="5400" dirty="0">
                <a:solidFill>
                  <a:srgbClr val="C00000"/>
                </a:solidFill>
                <a:latin typeface="Times New Roman" panose="02020603050405020304" pitchFamily="18" charset="0"/>
                <a:cs typeface="Times New Roman" panose="02020603050405020304" pitchFamily="18" charset="0"/>
              </a:rPr>
              <a:t>wilt thou refrain</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refrain</a:t>
            </a:r>
            <a:r>
              <a:rPr lang="en-US" sz="5400" dirty="0">
                <a:latin typeface="Times New Roman" panose="02020603050405020304" pitchFamily="18" charset="0"/>
                <a:cs typeface="Times New Roman" panose="02020603050405020304" pitchFamily="18" charset="0"/>
              </a:rPr>
              <a:t>” means, “</a:t>
            </a:r>
            <a:r>
              <a:rPr lang="en-US" sz="5400" dirty="0">
                <a:solidFill>
                  <a:srgbClr val="7030A0"/>
                </a:solidFill>
                <a:latin typeface="Times New Roman" panose="02020603050405020304" pitchFamily="18" charset="0"/>
                <a:cs typeface="Times New Roman" panose="02020603050405020304" pitchFamily="18" charset="0"/>
              </a:rPr>
              <a:t>to keep oneself from doing, feeling, or indulging in something and especially from following a passing impulse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It is God and God alone who checks and delays the coming judgement.</a:t>
            </a:r>
          </a:p>
          <a:p>
            <a:pPr marL="0" indent="0">
              <a:buNone/>
            </a:pPr>
            <a:r>
              <a:rPr lang="en-US" sz="5400" dirty="0">
                <a:latin typeface="Times New Roman" panose="02020603050405020304" pitchFamily="18" charset="0"/>
                <a:cs typeface="Times New Roman" panose="02020603050405020304" pitchFamily="18" charset="0"/>
              </a:rPr>
              <a:t>Once again, God had instructed the Israelites before they ever crossed the Jordan, “</a:t>
            </a:r>
            <a:r>
              <a:rPr lang="en-US" sz="5400" dirty="0">
                <a:solidFill>
                  <a:srgbClr val="C00000"/>
                </a:solidFill>
                <a:latin typeface="Times New Roman" panose="02020603050405020304" pitchFamily="18" charset="0"/>
                <a:cs typeface="Times New Roman" panose="02020603050405020304" pitchFamily="18" charset="0"/>
              </a:rPr>
              <a:t>So watch yourselves, lest you forget the covenant of the LORD your God ... When you … do that which is evil in the sight of the LORD your God so as to provoke Him to anger, I call heaven and earth to witness against you today, that you shall surely perish quickly from the land where you are going over the Jordan to possess it. You shall not live long on it, but </a:t>
            </a:r>
            <a:r>
              <a:rPr lang="en-US" sz="5400" u="sng" dirty="0">
                <a:solidFill>
                  <a:srgbClr val="C00000"/>
                </a:solidFill>
                <a:latin typeface="Times New Roman" panose="02020603050405020304" pitchFamily="18" charset="0"/>
                <a:cs typeface="Times New Roman" panose="02020603050405020304" pitchFamily="18" charset="0"/>
              </a:rPr>
              <a:t>shall be utterly destroyed</a:t>
            </a:r>
            <a:r>
              <a:rPr lang="en-US" sz="5400" dirty="0">
                <a:latin typeface="Times New Roman" panose="02020603050405020304" pitchFamily="18" charset="0"/>
                <a:cs typeface="Times New Roman" panose="02020603050405020304" pitchFamily="18" charset="0"/>
              </a:rPr>
              <a:t> …” (</a:t>
            </a:r>
            <a:r>
              <a:rPr lang="en-US" sz="5400" b="1" dirty="0">
                <a:solidFill>
                  <a:srgbClr val="C00000"/>
                </a:solidFill>
                <a:latin typeface="Times New Roman" panose="02020603050405020304" pitchFamily="18" charset="0"/>
                <a:cs typeface="Times New Roman" panose="02020603050405020304" pitchFamily="18" charset="0"/>
              </a:rPr>
              <a:t>Deuteronomy 4:23 to 27: </a:t>
            </a:r>
            <a:r>
              <a:rPr lang="en-US" sz="5400" dirty="0">
                <a:latin typeface="Times New Roman" panose="02020603050405020304" pitchFamily="18" charset="0"/>
                <a:cs typeface="Times New Roman" panose="02020603050405020304" pitchFamily="18" charset="0"/>
              </a:rPr>
              <a:t>See also </a:t>
            </a:r>
            <a:r>
              <a:rPr lang="en-US" sz="5400" b="1" dirty="0">
                <a:solidFill>
                  <a:srgbClr val="C00000"/>
                </a:solidFill>
                <a:latin typeface="Times New Roman" panose="02020603050405020304" pitchFamily="18" charset="0"/>
                <a:cs typeface="Times New Roman" panose="02020603050405020304" pitchFamily="18" charset="0"/>
              </a:rPr>
              <a:t>Deuteronomy 6:14 &amp; 15</a:t>
            </a:r>
            <a:r>
              <a:rPr lang="en-US" sz="5400" dirty="0">
                <a:latin typeface="Times New Roman" panose="02020603050405020304" pitchFamily="18" charset="0"/>
                <a:cs typeface="Times New Roman" panose="02020603050405020304" pitchFamily="18" charset="0"/>
              </a:rPr>
              <a:t> and </a:t>
            </a:r>
            <a:r>
              <a:rPr lang="en-US" sz="5400" b="1" dirty="0">
                <a:solidFill>
                  <a:srgbClr val="C00000"/>
                </a:solidFill>
                <a:latin typeface="Times New Roman" panose="02020603050405020304" pitchFamily="18" charset="0"/>
                <a:cs typeface="Times New Roman" panose="02020603050405020304" pitchFamily="18" charset="0"/>
              </a:rPr>
              <a:t>Deuteronomy 8:19 &amp; 20</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421069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21B14-6806-393C-14FA-413D6879A5E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DC67-9491-F616-AFA6-02BED12E6C30}"/>
              </a:ext>
            </a:extLst>
          </p:cNvPr>
          <p:cNvSpPr>
            <a:spLocks noGrp="1"/>
          </p:cNvSpPr>
          <p:nvPr>
            <p:ph idx="1"/>
          </p:nvPr>
        </p:nvSpPr>
        <p:spPr>
          <a:xfrm>
            <a:off x="168167" y="123568"/>
            <a:ext cx="11875552" cy="6635578"/>
          </a:xfrm>
        </p:spPr>
        <p:txBody>
          <a:bodyPr anchor="ctr">
            <a:normAutofit fontScale="55000" lnSpcReduction="20000"/>
          </a:bodyPr>
          <a:lstStyle/>
          <a:p>
            <a:pPr marL="0" indent="0">
              <a:buNone/>
            </a:pPr>
            <a:r>
              <a:rPr lang="en-US" sz="5400" b="1" dirty="0">
                <a:solidFill>
                  <a:srgbClr val="C00000"/>
                </a:solidFill>
                <a:latin typeface="Times New Roman" panose="02020603050405020304" pitchFamily="18" charset="0"/>
                <a:cs typeface="Times New Roman" panose="02020603050405020304" pitchFamily="18" charset="0"/>
              </a:rPr>
              <a:t>Revelation 1:7</a:t>
            </a:r>
            <a:r>
              <a:rPr lang="en-US" sz="5400" dirty="0">
                <a:latin typeface="Times New Roman" panose="02020603050405020304" pitchFamily="18" charset="0"/>
                <a:cs typeface="Times New Roman" panose="02020603050405020304" pitchFamily="18" charset="0"/>
              </a:rPr>
              <a:t> is the theme of the book.</a:t>
            </a:r>
          </a:p>
          <a:p>
            <a:pPr marL="0" indent="0">
              <a:buNone/>
            </a:pPr>
            <a:r>
              <a:rPr lang="en-US" sz="5400" dirty="0">
                <a:latin typeface="Times New Roman" panose="02020603050405020304" pitchFamily="18" charset="0"/>
                <a:cs typeface="Times New Roman" panose="02020603050405020304" pitchFamily="18" charset="0"/>
              </a:rPr>
              <a:t>This is the “saints” of the Old Testament calling out for that theme to actually occur: for Jesus to come in judgement on those who turned their backs on the LORD and then rejected and crucified the Son of God.</a:t>
            </a:r>
          </a:p>
          <a:p>
            <a:pPr marL="0" indent="0">
              <a:buNone/>
            </a:pPr>
            <a:r>
              <a:rPr lang="en-US" sz="5400" dirty="0">
                <a:latin typeface="Times New Roman" panose="02020603050405020304" pitchFamily="18" charset="0"/>
                <a:cs typeface="Times New Roman" panose="02020603050405020304" pitchFamily="18" charset="0"/>
              </a:rPr>
              <a:t>God is Holy: He is set apart, one of a kind Who cannot abide or tolerate sin.  He may delay or postpone judgement, but He will carry it out when HE is ready.</a:t>
            </a:r>
          </a:p>
          <a:p>
            <a:pPr marL="0" indent="0">
              <a:buNone/>
            </a:pPr>
            <a:r>
              <a:rPr lang="en-US" sz="5400" dirty="0">
                <a:latin typeface="Times New Roman" panose="02020603050405020304" pitchFamily="18" charset="0"/>
                <a:cs typeface="Times New Roman" panose="02020603050405020304" pitchFamily="18" charset="0"/>
              </a:rPr>
              <a:t>God is True: He is trustworthy: what He says He will do without fail.  In fact, if God says it, it is as good as already being accomplished.</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II Peter 3:8 to 10</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But do not let this one fact escape your notice, beloved, that with the Lord one day is as a thousand years, and a thousand years as one day. The Lord is not slow about His promise, as some count slowness, but is patient toward you, not wishing for any to perish but for all to come to repentance. But the day of the Lord will come like a thief, in which the heavens will pass away with a roar and the elements will be destroyed with intense heat, and the earth and its works will be burned up.</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1595618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5456E-A051-1B87-9257-D3E7FC7724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3FB559-2681-CD54-430A-44AFB4DC3AC3}"/>
              </a:ext>
            </a:extLst>
          </p:cNvPr>
          <p:cNvSpPr>
            <a:spLocks noGrp="1"/>
          </p:cNvSpPr>
          <p:nvPr>
            <p:ph idx="1"/>
          </p:nvPr>
        </p:nvSpPr>
        <p:spPr>
          <a:xfrm>
            <a:off x="168167" y="123568"/>
            <a:ext cx="11875552" cy="6635578"/>
          </a:xfrm>
        </p:spPr>
        <p:txBody>
          <a:bodyPr anchor="ctr">
            <a:normAutofit fontScale="55000" lnSpcReduction="20000"/>
          </a:bodyPr>
          <a:lstStyle/>
          <a:p>
            <a:pPr marL="0" indent="0">
              <a:buNone/>
            </a:pPr>
            <a:r>
              <a:rPr lang="en-US" sz="5400" dirty="0">
                <a:latin typeface="Times New Roman" panose="02020603050405020304" pitchFamily="18" charset="0"/>
                <a:cs typeface="Times New Roman" panose="02020603050405020304" pitchFamily="18" charset="0"/>
              </a:rPr>
              <a:t>Judgment is coming: the theme of the book announced it in </a:t>
            </a:r>
            <a:r>
              <a:rPr lang="en-US" sz="5400" b="1" dirty="0">
                <a:solidFill>
                  <a:srgbClr val="C00000"/>
                </a:solidFill>
                <a:latin typeface="Times New Roman" panose="02020603050405020304" pitchFamily="18" charset="0"/>
                <a:cs typeface="Times New Roman" panose="02020603050405020304" pitchFamily="18" charset="0"/>
              </a:rPr>
              <a:t>Revelation 1:7</a:t>
            </a:r>
            <a:r>
              <a:rPr lang="en-US" sz="5400" dirty="0">
                <a:latin typeface="Times New Roman" panose="02020603050405020304" pitchFamily="18" charset="0"/>
                <a:cs typeface="Times New Roman" panose="02020603050405020304" pitchFamily="18" charset="0"/>
              </a:rPr>
              <a:t> and here the Old Testament saints are calling on the Lord to judge and avenge “</a:t>
            </a:r>
            <a:r>
              <a:rPr lang="en-US" sz="5400" dirty="0">
                <a:solidFill>
                  <a:srgbClr val="C00000"/>
                </a:solidFill>
                <a:latin typeface="Times New Roman" panose="02020603050405020304" pitchFamily="18" charset="0"/>
                <a:cs typeface="Times New Roman" panose="02020603050405020304" pitchFamily="18" charset="0"/>
              </a:rPr>
              <a:t>those who dwell on the earth</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Consider how this term, “</a:t>
            </a:r>
            <a:r>
              <a:rPr lang="en-US" sz="5400" dirty="0">
                <a:solidFill>
                  <a:srgbClr val="C00000"/>
                </a:solidFill>
                <a:latin typeface="Times New Roman" panose="02020603050405020304" pitchFamily="18" charset="0"/>
                <a:cs typeface="Times New Roman" panose="02020603050405020304" pitchFamily="18" charset="0"/>
              </a:rPr>
              <a:t>those who dwell on the earth</a:t>
            </a:r>
            <a:r>
              <a:rPr lang="en-US" sz="5400" dirty="0">
                <a:latin typeface="Times New Roman" panose="02020603050405020304" pitchFamily="18" charset="0"/>
                <a:cs typeface="Times New Roman" panose="02020603050405020304" pitchFamily="18" charset="0"/>
              </a:rPr>
              <a:t>” is used in </a:t>
            </a:r>
            <a:r>
              <a:rPr lang="en-US" sz="5400" dirty="0">
                <a:solidFill>
                  <a:srgbClr val="C00000"/>
                </a:solidFill>
                <a:latin typeface="Times New Roman" panose="02020603050405020304" pitchFamily="18" charset="0"/>
                <a:cs typeface="Times New Roman" panose="02020603050405020304" pitchFamily="18" charset="0"/>
              </a:rPr>
              <a:t>Revelation</a:t>
            </a:r>
            <a:r>
              <a:rPr lang="en-US" sz="5400" dirty="0">
                <a:latin typeface="Times New Roman" panose="02020603050405020304" pitchFamily="18" charset="0"/>
                <a:cs typeface="Times New Roman" panose="02020603050405020304" pitchFamily="18" charset="0"/>
              </a:rPr>
              <a:t>.</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Revelation 3:10</a:t>
            </a:r>
            <a:r>
              <a:rPr lang="en-US" sz="5400" dirty="0">
                <a:latin typeface="Times New Roman" panose="02020603050405020304" pitchFamily="18" charset="0"/>
                <a:cs typeface="Times New Roman" panose="02020603050405020304" pitchFamily="18" charset="0"/>
              </a:rPr>
              <a:t> – in contrast to those who “</a:t>
            </a:r>
            <a:r>
              <a:rPr lang="en-US" sz="5400" dirty="0">
                <a:solidFill>
                  <a:srgbClr val="C00000"/>
                </a:solidFill>
                <a:latin typeface="Times New Roman" panose="02020603050405020304" pitchFamily="18" charset="0"/>
                <a:cs typeface="Times New Roman" panose="02020603050405020304" pitchFamily="18" charset="0"/>
              </a:rPr>
              <a:t>kept the word of My perseverance</a:t>
            </a:r>
            <a:r>
              <a:rPr lang="en-US" sz="5400" dirty="0">
                <a:latin typeface="Times New Roman" panose="02020603050405020304" pitchFamily="18" charset="0"/>
                <a:cs typeface="Times New Roman" panose="02020603050405020304" pitchFamily="18" charset="0"/>
              </a:rPr>
              <a:t>” who Jesus will “</a:t>
            </a:r>
            <a:r>
              <a:rPr lang="en-US" sz="5400" dirty="0">
                <a:solidFill>
                  <a:srgbClr val="C00000"/>
                </a:solidFill>
                <a:latin typeface="Times New Roman" panose="02020603050405020304" pitchFamily="18" charset="0"/>
                <a:cs typeface="Times New Roman" panose="02020603050405020304" pitchFamily="18" charset="0"/>
              </a:rPr>
              <a:t>keep … from the hour of testing</a:t>
            </a:r>
            <a:r>
              <a:rPr lang="en-US" sz="5400" dirty="0">
                <a:latin typeface="Times New Roman" panose="02020603050405020304" pitchFamily="18" charset="0"/>
                <a:cs typeface="Times New Roman" panose="02020603050405020304" pitchFamily="18" charset="0"/>
              </a:rPr>
              <a:t>” Jesus promises “</a:t>
            </a:r>
            <a:r>
              <a:rPr lang="en-US" sz="5400" dirty="0">
                <a:solidFill>
                  <a:srgbClr val="C00000"/>
                </a:solidFill>
                <a:latin typeface="Times New Roman" panose="02020603050405020304" pitchFamily="18" charset="0"/>
                <a:cs typeface="Times New Roman" panose="02020603050405020304" pitchFamily="18" charset="0"/>
              </a:rPr>
              <a:t>to test those who dwell upon the earth</a:t>
            </a:r>
            <a:r>
              <a:rPr lang="en-US" sz="5400" dirty="0">
                <a:latin typeface="Times New Roman" panose="02020603050405020304" pitchFamily="18" charset="0"/>
                <a:cs typeface="Times New Roman" panose="02020603050405020304" pitchFamily="18" charset="0"/>
              </a:rPr>
              <a:t>.”</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Revelation 8:13</a:t>
            </a:r>
            <a:r>
              <a:rPr lang="en-US" sz="5400" dirty="0">
                <a:latin typeface="Times New Roman" panose="02020603050405020304" pitchFamily="18" charset="0"/>
                <a:cs typeface="Times New Roman" panose="02020603050405020304" pitchFamily="18" charset="0"/>
              </a:rPr>
              <a:t> – the first four trumpets have sounded, and the judging has begun when, “</a:t>
            </a:r>
            <a:r>
              <a:rPr lang="en-US" sz="5400" dirty="0">
                <a:solidFill>
                  <a:srgbClr val="C00000"/>
                </a:solidFill>
                <a:latin typeface="Times New Roman" panose="02020603050405020304" pitchFamily="18" charset="0"/>
                <a:cs typeface="Times New Roman" panose="02020603050405020304" pitchFamily="18" charset="0"/>
              </a:rPr>
              <a:t>I looked, and I heard an eagle flying in midheaven, saying with a loud voice, ‘Woe, woe, woe, to those who dwell on the earth, because of the remaining blasts of the trumpet of the three angels who are about to sound!’</a:t>
            </a:r>
            <a:r>
              <a:rPr lang="en-US" sz="5400" dirty="0">
                <a:latin typeface="Times New Roman" panose="02020603050405020304" pitchFamily="18" charset="0"/>
                <a:cs typeface="Times New Roman" panose="02020603050405020304" pitchFamily="18" charset="0"/>
              </a:rPr>
              <a:t>”</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Revelation 11:10</a:t>
            </a:r>
            <a:r>
              <a:rPr lang="en-US" sz="5400" dirty="0">
                <a:latin typeface="Times New Roman" panose="02020603050405020304" pitchFamily="18" charset="0"/>
                <a:cs typeface="Times New Roman" panose="02020603050405020304" pitchFamily="18" charset="0"/>
              </a:rPr>
              <a:t> – concerning the two witnesses who will be put to death by “</a:t>
            </a:r>
            <a:r>
              <a:rPr lang="en-US" sz="5400" dirty="0">
                <a:solidFill>
                  <a:srgbClr val="C00000"/>
                </a:solidFill>
                <a:latin typeface="Times New Roman" panose="02020603050405020304" pitchFamily="18" charset="0"/>
                <a:cs typeface="Times New Roman" panose="02020603050405020304" pitchFamily="18" charset="0"/>
              </a:rPr>
              <a:t>the beast that comes up out of the abyss</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And those who dwell on the earth will rejoice over them and make merry; and they will send gifts to one another, because these two prophets tormented those who dwell on the earth.</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8937190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3515E-C4C0-BB51-C1D2-418E50D47B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B3F243-BB0A-B684-DB7D-24061C1A18D5}"/>
              </a:ext>
            </a:extLst>
          </p:cNvPr>
          <p:cNvSpPr>
            <a:spLocks noGrp="1"/>
          </p:cNvSpPr>
          <p:nvPr>
            <p:ph idx="1"/>
          </p:nvPr>
        </p:nvSpPr>
        <p:spPr>
          <a:xfrm>
            <a:off x="168167" y="123568"/>
            <a:ext cx="11875552" cy="6635578"/>
          </a:xfrm>
        </p:spPr>
        <p:txBody>
          <a:bodyPr anchor="ctr">
            <a:normAutofit fontScale="70000" lnSpcReduction="20000"/>
          </a:bodyPr>
          <a:lstStyle/>
          <a:p>
            <a:pPr marL="0" indent="0">
              <a:buNone/>
            </a:pPr>
            <a:r>
              <a:rPr lang="en-US" sz="5400" b="1" dirty="0">
                <a:solidFill>
                  <a:srgbClr val="C00000"/>
                </a:solidFill>
                <a:latin typeface="Times New Roman" panose="02020603050405020304" pitchFamily="18" charset="0"/>
                <a:cs typeface="Times New Roman" panose="02020603050405020304" pitchFamily="18" charset="0"/>
              </a:rPr>
              <a:t>Revelation 13:8</a:t>
            </a:r>
            <a:r>
              <a:rPr lang="en-US" sz="5400" dirty="0">
                <a:latin typeface="Times New Roman" panose="02020603050405020304" pitchFamily="18" charset="0"/>
                <a:cs typeface="Times New Roman" panose="02020603050405020304" pitchFamily="18" charset="0"/>
              </a:rPr>
              <a:t> – concerning the first beast, “</a:t>
            </a:r>
            <a:r>
              <a:rPr lang="en-US" sz="5400" dirty="0">
                <a:solidFill>
                  <a:srgbClr val="C00000"/>
                </a:solidFill>
                <a:latin typeface="Times New Roman" panose="02020603050405020304" pitchFamily="18" charset="0"/>
                <a:cs typeface="Times New Roman" panose="02020603050405020304" pitchFamily="18" charset="0"/>
              </a:rPr>
              <a:t>And all who dwell on the earth will worship him, everyone whose name has not been written from the foundation of the world in the book of life of the Lamb who has been slain.</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This verse is particularly important because it, in no uncertain terms, defines “</a:t>
            </a:r>
            <a:r>
              <a:rPr lang="en-US" sz="5400" dirty="0">
                <a:solidFill>
                  <a:srgbClr val="C00000"/>
                </a:solidFill>
                <a:latin typeface="Times New Roman" panose="02020603050405020304" pitchFamily="18" charset="0"/>
                <a:cs typeface="Times New Roman" panose="02020603050405020304" pitchFamily="18" charset="0"/>
              </a:rPr>
              <a:t>all who dwell on the earth</a:t>
            </a:r>
            <a:r>
              <a:rPr lang="en-US" sz="5400" dirty="0">
                <a:latin typeface="Times New Roman" panose="02020603050405020304" pitchFamily="18" charset="0"/>
                <a:cs typeface="Times New Roman" panose="02020603050405020304" pitchFamily="18" charset="0"/>
              </a:rPr>
              <a:t>” as those who worship the beast and their (those who dwell on the earth) names are not written in the book of life of the Lamb who has been slain.</a:t>
            </a:r>
          </a:p>
          <a:p>
            <a:pPr marL="0" indent="0">
              <a:buNone/>
            </a:pPr>
            <a:r>
              <a:rPr lang="en-US" sz="5400" b="1" dirty="0">
                <a:solidFill>
                  <a:srgbClr val="C00000"/>
                </a:solidFill>
                <a:latin typeface="Times New Roman" panose="02020603050405020304" pitchFamily="18" charset="0"/>
                <a:cs typeface="Times New Roman" panose="02020603050405020304" pitchFamily="18" charset="0"/>
              </a:rPr>
              <a:t>Revelation 13:14</a:t>
            </a:r>
            <a:r>
              <a:rPr lang="en-US" sz="5400" dirty="0">
                <a:latin typeface="Times New Roman" panose="02020603050405020304" pitchFamily="18" charset="0"/>
                <a:cs typeface="Times New Roman" panose="02020603050405020304" pitchFamily="18" charset="0"/>
              </a:rPr>
              <a:t> – the second beast “</a:t>
            </a:r>
            <a:r>
              <a:rPr lang="en-US" sz="5400" dirty="0">
                <a:solidFill>
                  <a:srgbClr val="C00000"/>
                </a:solidFill>
                <a:latin typeface="Times New Roman" panose="02020603050405020304" pitchFamily="18" charset="0"/>
                <a:cs typeface="Times New Roman" panose="02020603050405020304" pitchFamily="18" charset="0"/>
              </a:rPr>
              <a:t>deceives those who dwell on the earth because of the signs which it was given him to perform in the presence of the beast, telling those who dwell on the earth to make an image to the beast who had the wound of the sword and has come to life.</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5223365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E6348-B834-4951-AEDE-A7FBB099CF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2865B5-D430-86B6-E648-E2B852D552CD}"/>
              </a:ext>
            </a:extLst>
          </p:cNvPr>
          <p:cNvSpPr>
            <a:spLocks noGrp="1"/>
          </p:cNvSpPr>
          <p:nvPr>
            <p:ph idx="1"/>
          </p:nvPr>
        </p:nvSpPr>
        <p:spPr>
          <a:xfrm>
            <a:off x="168167" y="123568"/>
            <a:ext cx="11875552" cy="6635578"/>
          </a:xfrm>
        </p:spPr>
        <p:txBody>
          <a:bodyPr anchor="ctr">
            <a:normAutofit fontScale="62500" lnSpcReduction="20000"/>
          </a:bodyPr>
          <a:lstStyle/>
          <a:p>
            <a:pPr marL="0" indent="0">
              <a:buNone/>
            </a:pPr>
            <a:r>
              <a:rPr lang="en-US" sz="5400" b="1" dirty="0">
                <a:solidFill>
                  <a:srgbClr val="C00000"/>
                </a:solidFill>
                <a:latin typeface="Times New Roman" panose="02020603050405020304" pitchFamily="18" charset="0"/>
                <a:cs typeface="Times New Roman" panose="02020603050405020304" pitchFamily="18" charset="0"/>
              </a:rPr>
              <a:t>Revelation 17:8</a:t>
            </a:r>
            <a:r>
              <a:rPr lang="en-US" sz="5400" dirty="0">
                <a:latin typeface="Times New Roman" panose="02020603050405020304" pitchFamily="18" charset="0"/>
                <a:cs typeface="Times New Roman" panose="02020603050405020304" pitchFamily="18" charset="0"/>
              </a:rPr>
              <a:t> – here judgement is coming upon the “</a:t>
            </a:r>
            <a:r>
              <a:rPr lang="en-US" sz="5400" dirty="0">
                <a:solidFill>
                  <a:srgbClr val="C00000"/>
                </a:solidFill>
                <a:latin typeface="Times New Roman" panose="02020603050405020304" pitchFamily="18" charset="0"/>
                <a:cs typeface="Times New Roman" panose="02020603050405020304" pitchFamily="18" charset="0"/>
              </a:rPr>
              <a:t>the great harlot who sits on many waters</a:t>
            </a:r>
            <a:r>
              <a:rPr lang="en-US" sz="5400" dirty="0">
                <a:latin typeface="Times New Roman" panose="02020603050405020304" pitchFamily="18" charset="0"/>
                <a:cs typeface="Times New Roman" panose="02020603050405020304" pitchFamily="18" charset="0"/>
              </a:rPr>
              <a:t>” and when John wonders about it the angel tells him, “</a:t>
            </a:r>
            <a:r>
              <a:rPr lang="en-US" sz="5400" dirty="0">
                <a:solidFill>
                  <a:srgbClr val="C00000"/>
                </a:solidFill>
                <a:latin typeface="Times New Roman" panose="02020603050405020304" pitchFamily="18" charset="0"/>
                <a:cs typeface="Times New Roman" panose="02020603050405020304" pitchFamily="18" charset="0"/>
              </a:rPr>
              <a:t>The beast that you saw was and is not, and is about to come up out of the abyss and to go to destruction.  And those who dwell on the earth will wonder, whose name has not been written in the book of life from the foundation of the world, when they see the beast, that he was and is not and will come.</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Here, once again “</a:t>
            </a:r>
            <a:r>
              <a:rPr lang="en-US" sz="5400" dirty="0">
                <a:solidFill>
                  <a:srgbClr val="C00000"/>
                </a:solidFill>
                <a:latin typeface="Times New Roman" panose="02020603050405020304" pitchFamily="18" charset="0"/>
                <a:cs typeface="Times New Roman" panose="02020603050405020304" pitchFamily="18" charset="0"/>
              </a:rPr>
              <a:t>those who dwell on the earth</a:t>
            </a:r>
            <a:r>
              <a:rPr lang="en-US" sz="5400" dirty="0">
                <a:latin typeface="Times New Roman" panose="02020603050405020304" pitchFamily="18" charset="0"/>
                <a:cs typeface="Times New Roman" panose="02020603050405020304" pitchFamily="18" charset="0"/>
              </a:rPr>
              <a:t>” are those “</a:t>
            </a:r>
            <a:r>
              <a:rPr lang="en-US" sz="5400" dirty="0">
                <a:solidFill>
                  <a:srgbClr val="C00000"/>
                </a:solidFill>
                <a:latin typeface="Times New Roman" panose="02020603050405020304" pitchFamily="18" charset="0"/>
                <a:cs typeface="Times New Roman" panose="02020603050405020304" pitchFamily="18" charset="0"/>
              </a:rPr>
              <a:t>whose name has not been written in the book of life from the foundation of the world.</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Therefore, allowing the use of the term in Revelation to define itself we can determine beyond question that “</a:t>
            </a:r>
            <a:r>
              <a:rPr lang="en-US" sz="5400" dirty="0">
                <a:solidFill>
                  <a:srgbClr val="C00000"/>
                </a:solidFill>
                <a:latin typeface="Times New Roman" panose="02020603050405020304" pitchFamily="18" charset="0"/>
                <a:cs typeface="Times New Roman" panose="02020603050405020304" pitchFamily="18" charset="0"/>
              </a:rPr>
              <a:t>those who dwell on the earth</a:t>
            </a:r>
            <a:r>
              <a:rPr lang="en-US" sz="5400" dirty="0">
                <a:latin typeface="Times New Roman" panose="02020603050405020304" pitchFamily="18" charset="0"/>
                <a:cs typeface="Times New Roman" panose="02020603050405020304" pitchFamily="18" charset="0"/>
              </a:rPr>
              <a:t>” are those who follow the beast and whose names are not written in the book of life of the Lamb: those opposed to the Lord, and as we will learn later, the Jews, particularly the high priest and the priestly system developed by the Jews.</a:t>
            </a:r>
          </a:p>
        </p:txBody>
      </p:sp>
    </p:spTree>
    <p:extLst>
      <p:ext uri="{BB962C8B-B14F-4D97-AF65-F5344CB8AC3E}">
        <p14:creationId xmlns:p14="http://schemas.microsoft.com/office/powerpoint/2010/main" val="231618892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88658-39B5-114F-333C-B7F5E1B28ACF}"/>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282B946-29D7-9CEE-E449-BEA8076FA45E}"/>
                  </a:ext>
                </a:extLst>
              </p:cNvPr>
              <p:cNvSpPr>
                <a:spLocks noGrp="1"/>
              </p:cNvSpPr>
              <p:nvPr>
                <p:ph idx="1"/>
              </p:nvPr>
            </p:nvSpPr>
            <p:spPr>
              <a:xfrm>
                <a:off x="168167" y="123568"/>
                <a:ext cx="11875552" cy="6635578"/>
              </a:xfrm>
            </p:spPr>
            <p:txBody>
              <a:bodyPr anchor="ctr">
                <a:normAutofit fontScale="70000" lnSpcReduction="20000"/>
              </a:bodyPr>
              <a:lstStyle/>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And there was given to each of them a white robe</a:t>
                </a:r>
                <a:r>
                  <a:rPr lang="en-US" sz="5400" dirty="0">
                    <a:latin typeface="Times New Roman" panose="02020603050405020304" pitchFamily="18" charset="0"/>
                    <a:cs typeface="Times New Roman" panose="02020603050405020304" pitchFamily="18" charset="0"/>
                  </a:rPr>
                  <a:t> …”</a:t>
                </a:r>
              </a:p>
              <a:p>
                <a:pPr marL="0" indent="0">
                  <a:buNone/>
                </a:pPr>
                <a:r>
                  <a:rPr lang="en-US" sz="5400" dirty="0">
                    <a:latin typeface="Times New Roman" panose="02020603050405020304" pitchFamily="18" charset="0"/>
                    <a:cs typeface="Times New Roman" panose="02020603050405020304" pitchFamily="18" charset="0"/>
                  </a:rPr>
                  <a:t>A white robe “was given” – Aorist tense – to each of these Old Testament saints.</a:t>
                </a:r>
              </a:p>
              <a:p>
                <a:pPr marL="0" indent="0">
                  <a:buNone/>
                </a:pPr>
                <a:r>
                  <a:rPr lang="en-US" sz="5400" dirty="0">
                    <a:latin typeface="Times New Roman" panose="02020603050405020304" pitchFamily="18" charset="0"/>
                    <a:cs typeface="Times New Roman" panose="02020603050405020304" pitchFamily="18" charset="0"/>
                  </a:rPr>
                  <a:t>Note that in </a:t>
                </a:r>
                <a:r>
                  <a:rPr lang="en-US" sz="5400" b="1" dirty="0">
                    <a:solidFill>
                      <a:srgbClr val="C00000"/>
                    </a:solidFill>
                    <a:latin typeface="Times New Roman" panose="02020603050405020304" pitchFamily="18" charset="0"/>
                    <a:cs typeface="Times New Roman" panose="02020603050405020304" pitchFamily="18" charset="0"/>
                  </a:rPr>
                  <a:t>Revelation 3:4 &amp; 5</a:t>
                </a:r>
                <a:r>
                  <a:rPr lang="en-US" sz="5400" dirty="0">
                    <a:latin typeface="Times New Roman" panose="02020603050405020304" pitchFamily="18" charset="0"/>
                    <a:cs typeface="Times New Roman" panose="02020603050405020304" pitchFamily="18" charset="0"/>
                  </a:rPr>
                  <a:t> in the letter to the angel of the church in Sardis those who are and who continue to overcome “</a:t>
                </a:r>
                <a:r>
                  <a:rPr lang="en-US" sz="5400" dirty="0">
                    <a:solidFill>
                      <a:srgbClr val="C00000"/>
                    </a:solidFill>
                    <a:latin typeface="Times New Roman" panose="02020603050405020304" pitchFamily="18" charset="0"/>
                    <a:cs typeface="Times New Roman" panose="02020603050405020304" pitchFamily="18" charset="0"/>
                  </a:rPr>
                  <a:t>will walk</a:t>
                </a:r>
                <a:r>
                  <a:rPr lang="en-US" sz="5400" dirty="0">
                    <a:latin typeface="Times New Roman" panose="02020603050405020304" pitchFamily="18" charset="0"/>
                    <a:cs typeface="Times New Roman" panose="02020603050405020304" pitchFamily="18" charset="0"/>
                  </a:rPr>
                  <a:t>” – Future tense – with Jesus in white, and they “</a:t>
                </a:r>
                <a:r>
                  <a:rPr lang="en-US" sz="5400" dirty="0">
                    <a:solidFill>
                      <a:srgbClr val="C00000"/>
                    </a:solidFill>
                    <a:latin typeface="Times New Roman" panose="02020603050405020304" pitchFamily="18" charset="0"/>
                    <a:cs typeface="Times New Roman" panose="02020603050405020304" pitchFamily="18" charset="0"/>
                  </a:rPr>
                  <a:t>shall thus be</a:t>
                </a:r>
                <a:r>
                  <a:rPr lang="en-US" sz="5400" dirty="0">
                    <a:latin typeface="Times New Roman" panose="02020603050405020304" pitchFamily="18" charset="0"/>
                    <a:cs typeface="Times New Roman" panose="02020603050405020304" pitchFamily="18" charset="0"/>
                  </a:rPr>
                  <a:t>” – Future tense – “</a:t>
                </a:r>
                <a:r>
                  <a:rPr lang="en-US" sz="5400" dirty="0">
                    <a:solidFill>
                      <a:srgbClr val="C00000"/>
                    </a:solidFill>
                    <a:latin typeface="Times New Roman" panose="02020603050405020304" pitchFamily="18" charset="0"/>
                    <a:cs typeface="Times New Roman" panose="02020603050405020304" pitchFamily="18" charset="0"/>
                  </a:rPr>
                  <a:t>clothed in white garments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garments</a:t>
                </a:r>
                <a:r>
                  <a:rPr lang="en-US" sz="5400" dirty="0">
                    <a:latin typeface="Times New Roman" panose="02020603050405020304" pitchFamily="18" charset="0"/>
                    <a:cs typeface="Times New Roman" panose="02020603050405020304" pitchFamily="18" charset="0"/>
                  </a:rPr>
                  <a:t>” in </a:t>
                </a:r>
                <a:r>
                  <a:rPr lang="en-US" sz="5400" b="1" dirty="0">
                    <a:solidFill>
                      <a:srgbClr val="C00000"/>
                    </a:solidFill>
                    <a:latin typeface="Times New Roman" panose="02020603050405020304" pitchFamily="18" charset="0"/>
                    <a:cs typeface="Times New Roman" panose="02020603050405020304" pitchFamily="18" charset="0"/>
                  </a:rPr>
                  <a:t>Revelation 3:5</a:t>
                </a:r>
                <a:r>
                  <a:rPr lang="en-US" sz="5400" dirty="0">
                    <a:latin typeface="Times New Roman" panose="02020603050405020304" pitchFamily="18" charset="0"/>
                    <a:cs typeface="Times New Roman" panose="02020603050405020304" pitchFamily="18" charset="0"/>
                  </a:rPr>
                  <a:t> is the general word for clothes, and could include a robe or long flowing apparel, while here in </a:t>
                </a:r>
                <a:r>
                  <a:rPr lang="en-US" sz="5400" b="1" dirty="0">
                    <a:solidFill>
                      <a:srgbClr val="C00000"/>
                    </a:solidFill>
                    <a:latin typeface="Times New Roman" panose="02020603050405020304" pitchFamily="18" charset="0"/>
                    <a:cs typeface="Times New Roman" panose="02020603050405020304" pitchFamily="18" charset="0"/>
                  </a:rPr>
                  <a:t>Revelation 6:11</a:t>
                </a:r>
                <a:r>
                  <a:rPr lang="en-US" sz="5400" dirty="0">
                    <a:latin typeface="Times New Roman" panose="02020603050405020304" pitchFamily="18" charset="0"/>
                    <a:cs typeface="Times New Roman" panose="02020603050405020304" pitchFamily="18" charset="0"/>
                  </a:rPr>
                  <a:t> the word “</a:t>
                </a:r>
                <a:r>
                  <a:rPr lang="en-US" sz="5400" dirty="0">
                    <a:solidFill>
                      <a:srgbClr val="C00000"/>
                    </a:solidFill>
                    <a:latin typeface="Times New Roman" panose="02020603050405020304" pitchFamily="18" charset="0"/>
                    <a:cs typeface="Times New Roman" panose="02020603050405020304" pitchFamily="18" charset="0"/>
                  </a:rPr>
                  <a:t>robe</a:t>
                </a:r>
                <a:r>
                  <a:rPr lang="en-US" sz="5400" dirty="0">
                    <a:latin typeface="Times New Roman" panose="02020603050405020304" pitchFamily="18" charset="0"/>
                    <a:cs typeface="Times New Roman" panose="02020603050405020304" pitchFamily="18" charset="0"/>
                  </a:rPr>
                  <a:t>” here is “</a:t>
                </a:r>
                <a:r>
                  <a:rPr lang="en-US" sz="5400" i="1" dirty="0">
                    <a:latin typeface="Times New Roman" panose="02020603050405020304" pitchFamily="18" charset="0"/>
                    <a:cs typeface="Times New Roman" panose="02020603050405020304" pitchFamily="18" charset="0"/>
                  </a:rPr>
                  <a:t>stol</a:t>
                </a:r>
                <a14:m>
                  <m:oMath xmlns:m="http://schemas.openxmlformats.org/officeDocument/2006/math">
                    <m:r>
                      <a:rPr lang="en-US" sz="5400" i="1" dirty="0" smtClean="0">
                        <a:latin typeface="Cambria Math" panose="02040503050406030204" pitchFamily="18" charset="0"/>
                        <a:cs typeface="Times New Roman" panose="02020603050405020304" pitchFamily="18" charset="0"/>
                      </a:rPr>
                      <m:t>ē</m:t>
                    </m:r>
                  </m:oMath>
                </a14:m>
                <a:r>
                  <a:rPr lang="en-US" sz="5400" dirty="0">
                    <a:latin typeface="Times New Roman" panose="02020603050405020304" pitchFamily="18" charset="0"/>
                    <a:cs typeface="Times New Roman" panose="02020603050405020304" pitchFamily="18" charset="0"/>
                  </a:rPr>
                  <a:t>” indicating a long flowing garment: this would be the same type garment mentioned in </a:t>
                </a:r>
                <a:r>
                  <a:rPr lang="en-US" sz="5400" b="1" dirty="0">
                    <a:solidFill>
                      <a:srgbClr val="C00000"/>
                    </a:solidFill>
                    <a:latin typeface="Times New Roman" panose="02020603050405020304" pitchFamily="18" charset="0"/>
                    <a:cs typeface="Times New Roman" panose="02020603050405020304" pitchFamily="18" charset="0"/>
                  </a:rPr>
                  <a:t>Revelation 1:13</a:t>
                </a:r>
                <a:r>
                  <a:rPr lang="en-US" sz="5400" dirty="0">
                    <a:latin typeface="Times New Roman" panose="02020603050405020304" pitchFamily="18" charset="0"/>
                    <a:cs typeface="Times New Roman" panose="02020603050405020304" pitchFamily="18" charset="0"/>
                  </a:rPr>
                  <a:t> where Jesus was “</a:t>
                </a:r>
                <a:r>
                  <a:rPr lang="en-US" sz="5400" dirty="0">
                    <a:solidFill>
                      <a:srgbClr val="C00000"/>
                    </a:solidFill>
                    <a:latin typeface="Times New Roman" panose="02020603050405020304" pitchFamily="18" charset="0"/>
                    <a:cs typeface="Times New Roman" panose="02020603050405020304" pitchFamily="18" charset="0"/>
                  </a:rPr>
                  <a:t>clothed in a robe reaching to the feet</a:t>
                </a:r>
                <a:r>
                  <a:rPr lang="en-US" sz="5400" dirty="0">
                    <a:latin typeface="Times New Roman" panose="02020603050405020304" pitchFamily="18" charset="0"/>
                    <a:cs typeface="Times New Roman" panose="02020603050405020304" pitchFamily="18" charset="0"/>
                  </a:rPr>
                  <a:t>.”</a:t>
                </a:r>
              </a:p>
            </p:txBody>
          </p:sp>
        </mc:Choice>
        <mc:Fallback xmlns="">
          <p:sp>
            <p:nvSpPr>
              <p:cNvPr id="3" name="Content Placeholder 2">
                <a:extLst>
                  <a:ext uri="{FF2B5EF4-FFF2-40B4-BE49-F238E27FC236}">
                    <a16:creationId xmlns:a16="http://schemas.microsoft.com/office/drawing/2014/main" id="{9282B946-29D7-9CEE-E449-BEA8076FA45E}"/>
                  </a:ext>
                </a:extLst>
              </p:cNvPr>
              <p:cNvSpPr>
                <a:spLocks noGrp="1" noRot="1" noChangeAspect="1" noMove="1" noResize="1" noEditPoints="1" noAdjustHandles="1" noChangeArrowheads="1" noChangeShapeType="1" noTextEdit="1"/>
              </p:cNvSpPr>
              <p:nvPr>
                <p:ph idx="1"/>
              </p:nvPr>
            </p:nvSpPr>
            <p:spPr>
              <a:xfrm>
                <a:off x="168167" y="123568"/>
                <a:ext cx="11875552" cy="6635578"/>
              </a:xfrm>
              <a:blipFill>
                <a:blip r:embed="rId2"/>
                <a:stretch>
                  <a:fillRect l="-1694" t="-275" r="-2002" b="-184"/>
                </a:stretch>
              </a:blipFill>
            </p:spPr>
            <p:txBody>
              <a:bodyPr/>
              <a:lstStyle/>
              <a:p>
                <a:r>
                  <a:rPr lang="en-US">
                    <a:noFill/>
                  </a:rPr>
                  <a:t> </a:t>
                </a:r>
              </a:p>
            </p:txBody>
          </p:sp>
        </mc:Fallback>
      </mc:AlternateContent>
    </p:spTree>
    <p:extLst>
      <p:ext uri="{BB962C8B-B14F-4D97-AF65-F5344CB8AC3E}">
        <p14:creationId xmlns:p14="http://schemas.microsoft.com/office/powerpoint/2010/main" val="15456602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D15CB-24B6-09DE-7D9F-B599D560D6E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6A42A-B77E-632A-DBC4-A5D11146C899}"/>
              </a:ext>
            </a:extLst>
          </p:cNvPr>
          <p:cNvSpPr>
            <a:spLocks noGrp="1"/>
          </p:cNvSpPr>
          <p:nvPr>
            <p:ph idx="1"/>
          </p:nvPr>
        </p:nvSpPr>
        <p:spPr>
          <a:xfrm>
            <a:off x="168167" y="123568"/>
            <a:ext cx="11875552" cy="6635578"/>
          </a:xfrm>
        </p:spPr>
        <p:txBody>
          <a:bodyPr anchor="ctr">
            <a:normAutofit fontScale="77500" lnSpcReduction="20000"/>
          </a:bodyPr>
          <a:lstStyle/>
          <a:p>
            <a:pPr marL="0" indent="0">
              <a:buNone/>
            </a:pPr>
            <a:r>
              <a:rPr lang="en-US" sz="5400" dirty="0">
                <a:latin typeface="Times New Roman" panose="02020603050405020304" pitchFamily="18" charset="0"/>
                <a:cs typeface="Times New Roman" panose="02020603050405020304" pitchFamily="18" charset="0"/>
              </a:rPr>
              <a:t>The Old Testament saints have received their robes at some point in the past – when Jesus made His sacrifice and rose from the dead thus overcoming death – and because their lives are over and they have been given their reward in the afterlife, it cannot be taken away.</a:t>
            </a:r>
          </a:p>
          <a:p>
            <a:pPr marL="0" indent="0">
              <a:buNone/>
            </a:pPr>
            <a:r>
              <a:rPr lang="en-US" sz="5400" dirty="0">
                <a:latin typeface="Times New Roman" panose="02020603050405020304" pitchFamily="18" charset="0"/>
                <a:cs typeface="Times New Roman" panose="02020603050405020304" pitchFamily="18" charset="0"/>
              </a:rPr>
              <a:t>However, those saints still alive, those not under the alter in </a:t>
            </a:r>
            <a:r>
              <a:rPr lang="en-US" sz="5400" b="1" dirty="0">
                <a:solidFill>
                  <a:srgbClr val="C00000"/>
                </a:solidFill>
                <a:latin typeface="Times New Roman" panose="02020603050405020304" pitchFamily="18" charset="0"/>
                <a:cs typeface="Times New Roman" panose="02020603050405020304" pitchFamily="18" charset="0"/>
              </a:rPr>
              <a:t>Revelation 6:9</a:t>
            </a:r>
            <a:r>
              <a:rPr lang="en-US" sz="5400" dirty="0">
                <a:latin typeface="Times New Roman" panose="02020603050405020304" pitchFamily="18" charset="0"/>
                <a:cs typeface="Times New Roman" panose="02020603050405020304" pitchFamily="18" charset="0"/>
              </a:rPr>
              <a:t>, receive their white robe as they overcome – at the time of their new birth – and continue to overcome by living their lives of faithful service: if that process ceases, they lose their white robes as we saw when we studied the letters to the angels of the seven churches.</a:t>
            </a:r>
          </a:p>
        </p:txBody>
      </p:sp>
    </p:spTree>
    <p:extLst>
      <p:ext uri="{BB962C8B-B14F-4D97-AF65-F5344CB8AC3E}">
        <p14:creationId xmlns:p14="http://schemas.microsoft.com/office/powerpoint/2010/main" val="81600843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41FEB-83CA-F3A4-2887-573F13ED0DE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5D02EC-23C2-5339-8C44-4FD46CDF03DF}"/>
              </a:ext>
            </a:extLst>
          </p:cNvPr>
          <p:cNvSpPr>
            <a:spLocks noGrp="1"/>
          </p:cNvSpPr>
          <p:nvPr>
            <p:ph idx="1"/>
          </p:nvPr>
        </p:nvSpPr>
        <p:spPr>
          <a:xfrm>
            <a:off x="168167" y="123568"/>
            <a:ext cx="11875552" cy="6635578"/>
          </a:xfrm>
        </p:spPr>
        <p:txBody>
          <a:bodyPr anchor="ctr">
            <a:normAutofit fontScale="62500" lnSpcReduction="20000"/>
          </a:bodyPr>
          <a:lstStyle/>
          <a:p>
            <a:pPr marL="0" indent="0">
              <a:buNone/>
            </a:pP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they were told that they should rest for a little while longer, until the number of their fellow servants and their brethren who were to be killed even as they had been, should be completed also.</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a:t>
            </a:r>
            <a:r>
              <a:rPr lang="en-US" sz="5400" dirty="0">
                <a:solidFill>
                  <a:srgbClr val="C00000"/>
                </a:solidFill>
                <a:latin typeface="Times New Roman" panose="02020603050405020304" pitchFamily="18" charset="0"/>
                <a:cs typeface="Times New Roman" panose="02020603050405020304" pitchFamily="18" charset="0"/>
              </a:rPr>
              <a:t>should rest</a:t>
            </a:r>
            <a:r>
              <a:rPr lang="en-US" sz="5400" dirty="0">
                <a:latin typeface="Times New Roman" panose="02020603050405020304" pitchFamily="18" charset="0"/>
                <a:cs typeface="Times New Roman" panose="02020603050405020304" pitchFamily="18" charset="0"/>
              </a:rPr>
              <a:t>” here is written in the future tense and means “</a:t>
            </a:r>
            <a:r>
              <a:rPr lang="en-US" sz="5400" dirty="0">
                <a:solidFill>
                  <a:srgbClr val="7030A0"/>
                </a:solidFill>
                <a:latin typeface="Times New Roman" panose="02020603050405020304" pitchFamily="18" charset="0"/>
                <a:cs typeface="Times New Roman" panose="02020603050405020304" pitchFamily="18" charset="0"/>
              </a:rPr>
              <a:t>to cause to rest, to soothe, to refresh</a:t>
            </a:r>
            <a:r>
              <a:rPr lang="en-US" sz="5400" dirty="0">
                <a:latin typeface="Times New Roman" panose="02020603050405020304" pitchFamily="18" charset="0"/>
                <a:cs typeface="Times New Roman" panose="02020603050405020304" pitchFamily="18" charset="0"/>
              </a:rPr>
              <a:t>” according to Mounce.</a:t>
            </a:r>
          </a:p>
          <a:p>
            <a:pPr marL="0" indent="0">
              <a:buNone/>
            </a:pPr>
            <a:r>
              <a:rPr lang="en-US" sz="5400" dirty="0">
                <a:latin typeface="Times New Roman" panose="02020603050405020304" pitchFamily="18" charset="0"/>
                <a:cs typeface="Times New Roman" panose="02020603050405020304" pitchFamily="18" charset="0"/>
              </a:rPr>
              <a:t>It is the same word Jesus used in </a:t>
            </a:r>
            <a:r>
              <a:rPr lang="en-US" sz="5400" b="1" dirty="0">
                <a:solidFill>
                  <a:srgbClr val="C00000"/>
                </a:solidFill>
                <a:latin typeface="Times New Roman" panose="02020603050405020304" pitchFamily="18" charset="0"/>
                <a:cs typeface="Times New Roman" panose="02020603050405020304" pitchFamily="18" charset="0"/>
              </a:rPr>
              <a:t>Matthew 11:28</a:t>
            </a:r>
            <a:r>
              <a:rPr lang="en-US" sz="5400" dirty="0">
                <a:latin typeface="Times New Roman" panose="02020603050405020304" pitchFamily="18" charset="0"/>
                <a:cs typeface="Times New Roman" panose="02020603050405020304" pitchFamily="18" charset="0"/>
              </a:rPr>
              <a:t> when He said, “</a:t>
            </a:r>
            <a:r>
              <a:rPr lang="en-US" sz="5400" dirty="0">
                <a:solidFill>
                  <a:srgbClr val="C00000"/>
                </a:solidFill>
                <a:latin typeface="Times New Roman" panose="02020603050405020304" pitchFamily="18" charset="0"/>
                <a:cs typeface="Times New Roman" panose="02020603050405020304" pitchFamily="18" charset="0"/>
              </a:rPr>
              <a:t>Come to Me, all who are weary and heavy-laden, and I will give you </a:t>
            </a:r>
            <a:r>
              <a:rPr lang="en-US" sz="5400" u="sng" dirty="0">
                <a:solidFill>
                  <a:srgbClr val="C00000"/>
                </a:solidFill>
                <a:latin typeface="Times New Roman" panose="02020603050405020304" pitchFamily="18" charset="0"/>
                <a:cs typeface="Times New Roman" panose="02020603050405020304" pitchFamily="18" charset="0"/>
              </a:rPr>
              <a:t>rest</a:t>
            </a:r>
            <a:r>
              <a:rPr lang="en-US" sz="5400" dirty="0">
                <a:solidFill>
                  <a:srgbClr val="C00000"/>
                </a:solidFill>
                <a:latin typeface="Times New Roman" panose="02020603050405020304" pitchFamily="18" charset="0"/>
                <a:cs typeface="Times New Roman" panose="02020603050405020304" pitchFamily="18" charset="0"/>
              </a:rPr>
              <a:t>.</a:t>
            </a:r>
            <a:r>
              <a:rPr lang="en-US" sz="5400" dirty="0">
                <a:latin typeface="Times New Roman" panose="02020603050405020304" pitchFamily="18" charset="0"/>
                <a:cs typeface="Times New Roman" panose="02020603050405020304" pitchFamily="18" charset="0"/>
              </a:rPr>
              <a:t>”  Jesus used it again in </a:t>
            </a:r>
            <a:r>
              <a:rPr lang="en-US" sz="5400" b="1" dirty="0">
                <a:solidFill>
                  <a:srgbClr val="C00000"/>
                </a:solidFill>
                <a:latin typeface="Times New Roman" panose="02020603050405020304" pitchFamily="18" charset="0"/>
                <a:cs typeface="Times New Roman" panose="02020603050405020304" pitchFamily="18" charset="0"/>
              </a:rPr>
              <a:t>Matthew 26:45</a:t>
            </a:r>
            <a:r>
              <a:rPr lang="en-US" sz="5400" dirty="0">
                <a:latin typeface="Times New Roman" panose="02020603050405020304" pitchFamily="18" charset="0"/>
                <a:cs typeface="Times New Roman" panose="02020603050405020304" pitchFamily="18" charset="0"/>
              </a:rPr>
              <a:t> in the Garden of Gethsemane when He asked His disciples, “</a:t>
            </a:r>
            <a:r>
              <a:rPr lang="en-US" sz="5400" dirty="0">
                <a:solidFill>
                  <a:srgbClr val="C00000"/>
                </a:solidFill>
                <a:latin typeface="Times New Roman" panose="02020603050405020304" pitchFamily="18" charset="0"/>
                <a:cs typeface="Times New Roman" panose="02020603050405020304" pitchFamily="18" charset="0"/>
              </a:rPr>
              <a:t>Are you still sleeping and taking your </a:t>
            </a:r>
            <a:r>
              <a:rPr lang="en-US" sz="5400" u="sng" dirty="0">
                <a:solidFill>
                  <a:srgbClr val="C00000"/>
                </a:solidFill>
                <a:latin typeface="Times New Roman" panose="02020603050405020304" pitchFamily="18" charset="0"/>
                <a:cs typeface="Times New Roman" panose="02020603050405020304" pitchFamily="18" charset="0"/>
              </a:rPr>
              <a:t>rest</a:t>
            </a:r>
            <a:r>
              <a:rPr lang="en-US" sz="5400" dirty="0">
                <a:solidFill>
                  <a:srgbClr val="C00000"/>
                </a:solidFill>
                <a:latin typeface="Times New Roman" panose="02020603050405020304" pitchFamily="18" charset="0"/>
                <a:cs typeface="Times New Roman" panose="02020603050405020304" pitchFamily="18" charset="0"/>
              </a:rPr>
              <a:t>? Behold, the hour is at hand and the Son of Man is being betrayed into the hands of sinners?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These Old Testament saints are “</a:t>
            </a:r>
            <a:r>
              <a:rPr lang="en-US" sz="5400" dirty="0">
                <a:solidFill>
                  <a:srgbClr val="C00000"/>
                </a:solidFill>
                <a:latin typeface="Times New Roman" panose="02020603050405020304" pitchFamily="18" charset="0"/>
                <a:cs typeface="Times New Roman" panose="02020603050405020304" pitchFamily="18" charset="0"/>
              </a:rPr>
              <a:t>to rest</a:t>
            </a:r>
            <a:r>
              <a:rPr lang="en-US" sz="5400" dirty="0">
                <a:latin typeface="Times New Roman" panose="02020603050405020304" pitchFamily="18" charset="0"/>
                <a:cs typeface="Times New Roman" panose="02020603050405020304" pitchFamily="18" charset="0"/>
              </a:rPr>
              <a:t>,” “</a:t>
            </a:r>
            <a:r>
              <a:rPr lang="en-US" sz="5400" dirty="0">
                <a:solidFill>
                  <a:srgbClr val="C00000"/>
                </a:solidFill>
                <a:latin typeface="Times New Roman" panose="02020603050405020304" pitchFamily="18" charset="0"/>
                <a:cs typeface="Times New Roman" panose="02020603050405020304" pitchFamily="18" charset="0"/>
              </a:rPr>
              <a:t>until the number of their fellow servants and their brethren who were to be killed even as they had been, should be completed also.</a:t>
            </a:r>
            <a:r>
              <a:rPr lang="en-US" sz="5400" dirty="0">
                <a:latin typeface="Times New Roman" panose="02020603050405020304" pitchFamily="18" charset="0"/>
                <a:cs typeface="Times New Roman" panose="02020603050405020304" pitchFamily="18" charset="0"/>
              </a:rPr>
              <a:t>”</a:t>
            </a:r>
          </a:p>
          <a:p>
            <a:pPr marL="0" indent="0">
              <a:buNone/>
            </a:pP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49144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4A5DB-F4ED-A36D-117D-454AB41A75B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EDC1BA-A59A-23A1-2A12-695B602E362B}"/>
              </a:ext>
            </a:extLst>
          </p:cNvPr>
          <p:cNvSpPr>
            <a:spLocks noGrp="1"/>
          </p:cNvSpPr>
          <p:nvPr>
            <p:ph idx="1"/>
          </p:nvPr>
        </p:nvSpPr>
        <p:spPr>
          <a:xfrm>
            <a:off x="178677" y="123568"/>
            <a:ext cx="11865042" cy="6635578"/>
          </a:xfrm>
        </p:spPr>
        <p:txBody>
          <a:bodyPr anchor="ctr">
            <a:normAutofit fontScale="85000" lnSpcReduction="10000"/>
          </a:bodyPr>
          <a:lstStyle/>
          <a:p>
            <a:pPr marL="0" indent="0">
              <a:buNone/>
            </a:pPr>
            <a:r>
              <a:rPr lang="en-US" sz="4000" dirty="0">
                <a:latin typeface="Times New Roman" panose="02020603050405020304" pitchFamily="18" charset="0"/>
                <a:cs typeface="Times New Roman" panose="02020603050405020304" pitchFamily="18" charset="0"/>
              </a:rPr>
              <a:t>We need to take particular notice here that these Old Testament saints were to continue to rest UNTIL, “</a:t>
            </a:r>
            <a:r>
              <a:rPr lang="en-US" sz="4000" dirty="0">
                <a:solidFill>
                  <a:srgbClr val="C00000"/>
                </a:solidFill>
                <a:latin typeface="Times New Roman" panose="02020603050405020304" pitchFamily="18" charset="0"/>
                <a:cs typeface="Times New Roman" panose="02020603050405020304" pitchFamily="18" charset="0"/>
              </a:rPr>
              <a:t>their brethren who were to be killed even as they had been, should be completed also.</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In whatever manner these Old Testament saints were killed, the New Testament saints “</a:t>
            </a:r>
            <a:r>
              <a:rPr lang="en-US" sz="4000" dirty="0">
                <a:solidFill>
                  <a:srgbClr val="C00000"/>
                </a:solidFill>
                <a:latin typeface="Times New Roman" panose="02020603050405020304" pitchFamily="18" charset="0"/>
                <a:cs typeface="Times New Roman" panose="02020603050405020304" pitchFamily="18" charset="0"/>
              </a:rPr>
              <a:t>were to be killed even as they had been.</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Question: HOW were these Old Testament saints killed?</a:t>
            </a:r>
          </a:p>
          <a:p>
            <a:pPr marL="0" indent="0">
              <a:buNone/>
            </a:pPr>
            <a:r>
              <a:rPr lang="en-US" sz="4000" dirty="0">
                <a:latin typeface="Times New Roman" panose="02020603050405020304" pitchFamily="18" charset="0"/>
                <a:cs typeface="Times New Roman" panose="02020603050405020304" pitchFamily="18" charset="0"/>
              </a:rPr>
              <a:t>Answer:   BY THE JEWS!!!</a:t>
            </a:r>
          </a:p>
          <a:p>
            <a:pPr marL="0" indent="0">
              <a:buNone/>
            </a:pPr>
            <a:r>
              <a:rPr lang="en-US" sz="4000" dirty="0">
                <a:latin typeface="Times New Roman" panose="02020603050405020304" pitchFamily="18" charset="0"/>
                <a:cs typeface="Times New Roman" panose="02020603050405020304" pitchFamily="18" charset="0"/>
              </a:rPr>
              <a:t>We need to remember the words of Jesus in both </a:t>
            </a:r>
            <a:r>
              <a:rPr lang="en-US" sz="4000" b="1" dirty="0">
                <a:solidFill>
                  <a:srgbClr val="C00000"/>
                </a:solidFill>
                <a:latin typeface="Times New Roman" panose="02020603050405020304" pitchFamily="18" charset="0"/>
                <a:cs typeface="Times New Roman" panose="02020603050405020304" pitchFamily="18" charset="0"/>
              </a:rPr>
              <a:t>Matthew 23:27 to 36</a:t>
            </a:r>
            <a:r>
              <a:rPr lang="en-US" sz="4000" dirty="0">
                <a:latin typeface="Times New Roman" panose="02020603050405020304" pitchFamily="18" charset="0"/>
                <a:cs typeface="Times New Roman" panose="02020603050405020304" pitchFamily="18" charset="0"/>
              </a:rPr>
              <a:t> and His Parable of the Tenants in </a:t>
            </a:r>
            <a:r>
              <a:rPr lang="en-US" sz="4000" b="1" dirty="0">
                <a:solidFill>
                  <a:srgbClr val="C00000"/>
                </a:solidFill>
                <a:latin typeface="Times New Roman" panose="02020603050405020304" pitchFamily="18" charset="0"/>
                <a:cs typeface="Times New Roman" panose="02020603050405020304" pitchFamily="18" charset="0"/>
              </a:rPr>
              <a:t>Matthew 21:33 to 46</a:t>
            </a: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This killing of the New Testament saints by the Jews continued until Judaism was completely, totally, and finally destroyed in 70 AD.</a:t>
            </a:r>
          </a:p>
        </p:txBody>
      </p:sp>
    </p:spTree>
    <p:extLst>
      <p:ext uri="{BB962C8B-B14F-4D97-AF65-F5344CB8AC3E}">
        <p14:creationId xmlns:p14="http://schemas.microsoft.com/office/powerpoint/2010/main" val="126047404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EFE65-0429-C654-358B-8868D4C5A6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7F8DFB-5AD8-D955-B856-10009899CA6E}"/>
              </a:ext>
            </a:extLst>
          </p:cNvPr>
          <p:cNvSpPr>
            <a:spLocks noGrp="1"/>
          </p:cNvSpPr>
          <p:nvPr>
            <p:ph idx="1"/>
          </p:nvPr>
        </p:nvSpPr>
        <p:spPr>
          <a:xfrm>
            <a:off x="178677" y="123568"/>
            <a:ext cx="11865042" cy="6635578"/>
          </a:xfrm>
        </p:spPr>
        <p:txBody>
          <a:bodyPr anchor="ctr">
            <a:normAutofit fontScale="85000" lnSpcReduction="20000"/>
          </a:bodyPr>
          <a:lstStyle/>
          <a:p>
            <a:pPr marL="0" indent="0">
              <a:buNone/>
            </a:pPr>
            <a:r>
              <a:rPr lang="en-US" sz="4000" dirty="0">
                <a:latin typeface="Times New Roman" panose="02020603050405020304" pitchFamily="18" charset="0"/>
                <a:cs typeface="Times New Roman" panose="02020603050405020304" pitchFamily="18" charset="0"/>
              </a:rPr>
              <a:t>With the opening of the sixth seal there is a great upheaval on and in the earth.</a:t>
            </a:r>
          </a:p>
          <a:p>
            <a:pPr marL="0" indent="0">
              <a:buNone/>
            </a:pPr>
            <a:r>
              <a:rPr lang="en-US" sz="4000" dirty="0">
                <a:latin typeface="Times New Roman" panose="02020603050405020304" pitchFamily="18" charset="0"/>
                <a:cs typeface="Times New Roman" panose="02020603050405020304" pitchFamily="18" charset="0"/>
              </a:rPr>
              <a:t>First John relates, “</a:t>
            </a:r>
            <a:r>
              <a:rPr lang="en-US" sz="4000" dirty="0">
                <a:solidFill>
                  <a:srgbClr val="C00000"/>
                </a:solidFill>
                <a:latin typeface="Times New Roman" panose="02020603050405020304" pitchFamily="18" charset="0"/>
                <a:cs typeface="Times New Roman" panose="02020603050405020304" pitchFamily="18" charset="0"/>
              </a:rPr>
              <a:t>there was a great earthquake</a:t>
            </a:r>
            <a:r>
              <a:rPr lang="en-US" sz="4000" dirty="0">
                <a:latin typeface="Times New Roman" panose="02020603050405020304" pitchFamily="18" charset="0"/>
                <a:cs typeface="Times New Roman" panose="02020603050405020304" pitchFamily="18" charset="0"/>
              </a:rPr>
              <a:t>.”  In scripture earthquakes signify national upheavals: </a:t>
            </a:r>
            <a:r>
              <a:rPr lang="en-US" sz="4000" b="1" dirty="0">
                <a:solidFill>
                  <a:srgbClr val="C00000"/>
                </a:solidFill>
                <a:latin typeface="Times New Roman" panose="02020603050405020304" pitchFamily="18" charset="0"/>
                <a:cs typeface="Times New Roman" panose="02020603050405020304" pitchFamily="18" charset="0"/>
              </a:rPr>
              <a:t>Isaiah 29:5 – 6</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Haggai 2:6 &amp; 21 – 22</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Joel 2:1 – 11 &amp; 3:16</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Nahum 1:5</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Matthew 24:29</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the sun became black as sackcloth</a:t>
            </a:r>
            <a:r>
              <a:rPr lang="en-US" sz="4000" dirty="0">
                <a:latin typeface="Times New Roman" panose="02020603050405020304" pitchFamily="18" charset="0"/>
                <a:cs typeface="Times New Roman" panose="02020603050405020304" pitchFamily="18" charset="0"/>
              </a:rPr>
              <a:t> …”  This is an indication of mourning resulting from the events about to unfold: </a:t>
            </a:r>
            <a:r>
              <a:rPr lang="en-US" sz="4000" b="1" dirty="0">
                <a:solidFill>
                  <a:srgbClr val="C00000"/>
                </a:solidFill>
                <a:latin typeface="Times New Roman" panose="02020603050405020304" pitchFamily="18" charset="0"/>
                <a:cs typeface="Times New Roman" panose="02020603050405020304" pitchFamily="18" charset="0"/>
              </a:rPr>
              <a:t>Isaiah 13:9 – 11 &amp; 24:21 – 23</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Jeremiah 15:9</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Ezekiel 32:4 – 8</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Joel 2:1 – 11 &amp; 3:14 – 15</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Amos 8:9</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the moon became as blood</a:t>
            </a:r>
            <a:r>
              <a:rPr lang="en-US" sz="4000" dirty="0">
                <a:latin typeface="Times New Roman" panose="02020603050405020304" pitchFamily="18" charset="0"/>
                <a:cs typeface="Times New Roman" panose="02020603050405020304" pitchFamily="18" charset="0"/>
              </a:rPr>
              <a:t>”  Notice the moon did not become blood it became </a:t>
            </a:r>
            <a:r>
              <a:rPr lang="en-US" sz="4000" u="sng" dirty="0">
                <a:latin typeface="Times New Roman" panose="02020603050405020304" pitchFamily="18" charset="0"/>
                <a:cs typeface="Times New Roman" panose="02020603050405020304" pitchFamily="18" charset="0"/>
              </a:rPr>
              <a:t>as blood</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upheaval came as a result of internal conflicts – civil war or rebellions – with in the Roman Empire during the period which caused terrible bloodshed and suffering.</a:t>
            </a:r>
          </a:p>
        </p:txBody>
      </p:sp>
    </p:spTree>
    <p:extLst>
      <p:ext uri="{BB962C8B-B14F-4D97-AF65-F5344CB8AC3E}">
        <p14:creationId xmlns:p14="http://schemas.microsoft.com/office/powerpoint/2010/main" val="2891271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B18CB-6295-F0A1-3DDD-CE53FDF25B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456205-7CBD-CA6F-7F55-C0C35828FB7B}"/>
              </a:ext>
            </a:extLst>
          </p:cNvPr>
          <p:cNvSpPr>
            <a:spLocks noGrp="1"/>
          </p:cNvSpPr>
          <p:nvPr>
            <p:ph idx="1"/>
          </p:nvPr>
        </p:nvSpPr>
        <p:spPr>
          <a:xfrm>
            <a:off x="168167" y="123568"/>
            <a:ext cx="11875552" cy="6635578"/>
          </a:xfrm>
          <a:blipFill>
            <a:blip r:embed="rId2"/>
            <a:tile tx="0" ty="0" sx="100000" sy="100000" flip="none" algn="tl"/>
          </a:blipFill>
        </p:spPr>
        <p:txBody>
          <a:bodyPr anchor="ctr">
            <a:normAutofit/>
          </a:bodyPr>
          <a:lstStyle/>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One of the four living creatures</a:t>
            </a:r>
            <a:r>
              <a:rPr lang="en-US" sz="4000" dirty="0">
                <a:latin typeface="Times New Roman" panose="02020603050405020304" pitchFamily="18" charset="0"/>
                <a:cs typeface="Times New Roman" panose="02020603050405020304" pitchFamily="18" charset="0"/>
              </a:rPr>
              <a:t>” which were first seen in </a:t>
            </a:r>
            <a:r>
              <a:rPr lang="en-US" sz="4000" b="1" dirty="0">
                <a:solidFill>
                  <a:srgbClr val="C00000"/>
                </a:solidFill>
                <a:latin typeface="Times New Roman" panose="02020603050405020304" pitchFamily="18" charset="0"/>
                <a:cs typeface="Times New Roman" panose="02020603050405020304" pitchFamily="18" charset="0"/>
              </a:rPr>
              <a:t>Revelation 4:6 to 9</a:t>
            </a:r>
            <a:r>
              <a:rPr lang="en-US" sz="4000" dirty="0">
                <a:latin typeface="Times New Roman" panose="02020603050405020304" pitchFamily="18" charset="0"/>
                <a:cs typeface="Times New Roman" panose="02020603050405020304" pitchFamily="18" charset="0"/>
              </a:rPr>
              <a:t>.now speaks with a voice like thunder saying, “</a:t>
            </a:r>
            <a:r>
              <a:rPr lang="en-US" sz="4000" dirty="0">
                <a:solidFill>
                  <a:srgbClr val="C00000"/>
                </a:solidFill>
                <a:latin typeface="Times New Roman" panose="02020603050405020304" pitchFamily="18" charset="0"/>
                <a:cs typeface="Times New Roman" panose="02020603050405020304" pitchFamily="18" charset="0"/>
              </a:rPr>
              <a:t>COME!</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Since the next three seals mention that in succession the 2</a:t>
            </a:r>
            <a:r>
              <a:rPr lang="en-US" sz="4000" baseline="30000" dirty="0">
                <a:latin typeface="Times New Roman" panose="02020603050405020304" pitchFamily="18" charset="0"/>
                <a:cs typeface="Times New Roman" panose="02020603050405020304" pitchFamily="18" charset="0"/>
              </a:rPr>
              <a:t>nd</a:t>
            </a:r>
            <a:r>
              <a:rPr lang="en-US" sz="4000" dirty="0">
                <a:latin typeface="Times New Roman" panose="02020603050405020304" pitchFamily="18" charset="0"/>
                <a:cs typeface="Times New Roman" panose="02020603050405020304" pitchFamily="18" charset="0"/>
              </a:rPr>
              <a:t>, 3</a:t>
            </a:r>
            <a:r>
              <a:rPr lang="en-US" sz="4000" baseline="30000" dirty="0">
                <a:latin typeface="Times New Roman" panose="02020603050405020304" pitchFamily="18" charset="0"/>
                <a:cs typeface="Times New Roman" panose="02020603050405020304" pitchFamily="18" charset="0"/>
              </a:rPr>
              <a:t>rd</a:t>
            </a:r>
            <a:r>
              <a:rPr lang="en-US" sz="4000" dirty="0">
                <a:latin typeface="Times New Roman" panose="02020603050405020304" pitchFamily="18" charset="0"/>
                <a:cs typeface="Times New Roman" panose="02020603050405020304" pitchFamily="18" charset="0"/>
              </a:rPr>
              <a:t>, and 4</a:t>
            </a:r>
            <a:r>
              <a:rPr lang="en-US" sz="4000" baseline="30000" dirty="0">
                <a:latin typeface="Times New Roman" panose="02020603050405020304" pitchFamily="18" charset="0"/>
                <a:cs typeface="Times New Roman" panose="02020603050405020304" pitchFamily="18" charset="0"/>
              </a:rPr>
              <a:t>th</a:t>
            </a:r>
            <a:r>
              <a:rPr lang="en-US" sz="4000" dirty="0">
                <a:latin typeface="Times New Roman" panose="02020603050405020304" pitchFamily="18" charset="0"/>
                <a:cs typeface="Times New Roman" panose="02020603050405020304" pitchFamily="18" charset="0"/>
              </a:rPr>
              <a:t> creatures spoke as those seals were broken, we may deduce that here the first creature – the one “</a:t>
            </a:r>
            <a:r>
              <a:rPr lang="en-US" sz="4000" dirty="0">
                <a:solidFill>
                  <a:srgbClr val="C00000"/>
                </a:solidFill>
                <a:latin typeface="Times New Roman" panose="02020603050405020304" pitchFamily="18" charset="0"/>
                <a:cs typeface="Times New Roman" panose="02020603050405020304" pitchFamily="18" charset="0"/>
              </a:rPr>
              <a:t>like a lion</a:t>
            </a:r>
            <a:r>
              <a:rPr lang="en-US" sz="4000" dirty="0">
                <a:latin typeface="Times New Roman" panose="02020603050405020304" pitchFamily="18" charset="0"/>
                <a:cs typeface="Times New Roman" panose="02020603050405020304" pitchFamily="18" charset="0"/>
              </a:rPr>
              <a:t>” – spoke here as the first seal was broken.</a:t>
            </a:r>
          </a:p>
          <a:p>
            <a:pPr marL="0" indent="0">
              <a:buNone/>
            </a:pPr>
            <a:r>
              <a:rPr lang="en-US" sz="4000" dirty="0">
                <a:latin typeface="Times New Roman" panose="02020603050405020304" pitchFamily="18" charset="0"/>
                <a:cs typeface="Times New Roman" panose="02020603050405020304" pitchFamily="18" charset="0"/>
              </a:rPr>
              <a:t>The creature was not speaking to John but to the one who was to appear, the rider mounted on a white horse.</a:t>
            </a:r>
          </a:p>
        </p:txBody>
      </p:sp>
    </p:spTree>
    <p:extLst>
      <p:ext uri="{BB962C8B-B14F-4D97-AF65-F5344CB8AC3E}">
        <p14:creationId xmlns:p14="http://schemas.microsoft.com/office/powerpoint/2010/main" val="132899293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4EBFC-8F0B-DC65-47DD-F4AA4605BF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C7BDC-F0E7-9B53-B4E1-B063CF3E90A2}"/>
              </a:ext>
            </a:extLst>
          </p:cNvPr>
          <p:cNvSpPr>
            <a:spLocks noGrp="1"/>
          </p:cNvSpPr>
          <p:nvPr>
            <p:ph idx="1"/>
          </p:nvPr>
        </p:nvSpPr>
        <p:spPr>
          <a:xfrm>
            <a:off x="178677" y="123568"/>
            <a:ext cx="11865042"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the stars of the sky fell to the earth</a:t>
            </a:r>
            <a:r>
              <a:rPr lang="en-US" sz="4000" dirty="0">
                <a:latin typeface="Times New Roman" panose="02020603050405020304" pitchFamily="18" charset="0"/>
                <a:cs typeface="Times New Roman" panose="02020603050405020304" pitchFamily="18" charset="0"/>
              </a:rPr>
              <a:t> …”  The stars are emblematic of important national leaders, </a:t>
            </a:r>
            <a:r>
              <a:rPr lang="en-US" sz="4000" b="1" dirty="0">
                <a:solidFill>
                  <a:srgbClr val="C00000"/>
                </a:solidFill>
                <a:latin typeface="Times New Roman" panose="02020603050405020304" pitchFamily="18" charset="0"/>
                <a:cs typeface="Times New Roman" panose="02020603050405020304" pitchFamily="18" charset="0"/>
              </a:rPr>
              <a:t>Isaiah 14:12</a:t>
            </a:r>
            <a:r>
              <a:rPr lang="en-US" sz="4000" dirty="0">
                <a:latin typeface="Times New Roman" panose="02020603050405020304" pitchFamily="18" charset="0"/>
                <a:cs typeface="Times New Roman" panose="02020603050405020304" pitchFamily="18" charset="0"/>
              </a:rPr>
              <a:t>, and particularly those of Israel, </a:t>
            </a:r>
            <a:r>
              <a:rPr lang="en-US" sz="4000" b="1" dirty="0">
                <a:solidFill>
                  <a:srgbClr val="C00000"/>
                </a:solidFill>
                <a:latin typeface="Times New Roman" panose="02020603050405020304" pitchFamily="18" charset="0"/>
                <a:cs typeface="Times New Roman" panose="02020603050405020304" pitchFamily="18" charset="0"/>
              </a:rPr>
              <a:t>Daniel 8:10</a:t>
            </a:r>
            <a:r>
              <a:rPr lang="en-US" sz="4000" dirty="0">
                <a:latin typeface="Times New Roman" panose="02020603050405020304" pitchFamily="18" charset="0"/>
                <a:cs typeface="Times New Roman" panose="02020603050405020304" pitchFamily="18" charset="0"/>
              </a:rPr>
              <a:t> and </a:t>
            </a:r>
            <a:r>
              <a:rPr lang="en-US" sz="4000" b="1" dirty="0">
                <a:solidFill>
                  <a:srgbClr val="C00000"/>
                </a:solidFill>
                <a:latin typeface="Times New Roman" panose="02020603050405020304" pitchFamily="18" charset="0"/>
                <a:cs typeface="Times New Roman" panose="02020603050405020304" pitchFamily="18" charset="0"/>
              </a:rPr>
              <a:t>Matthew 24:29</a:t>
            </a:r>
            <a:r>
              <a:rPr lang="en-US" sz="4000" dirty="0">
                <a:latin typeface="Times New Roman" panose="02020603050405020304" pitchFamily="18" charset="0"/>
                <a:cs typeface="Times New Roman" panose="02020603050405020304" pitchFamily="18" charset="0"/>
              </a:rPr>
              <a:t>.  We will run into this imagery again when the Seventh Seal is broken and the third angel sounds his trumpet in </a:t>
            </a:r>
            <a:r>
              <a:rPr lang="en-US" sz="4000" b="1" dirty="0">
                <a:solidFill>
                  <a:srgbClr val="C00000"/>
                </a:solidFill>
                <a:latin typeface="Times New Roman" panose="02020603050405020304" pitchFamily="18" charset="0"/>
                <a:cs typeface="Times New Roman" panose="02020603050405020304" pitchFamily="18" charset="0"/>
              </a:rPr>
              <a:t>Revelation 8:10</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And the third angel sounded, and a great star fell from heaven, burning like a torch</a:t>
            </a: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as a fig tree casts its unripe figs when shaken by a great wind.</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Ogeden</a:t>
            </a:r>
            <a:r>
              <a:rPr lang="en-US" sz="4000" dirty="0">
                <a:latin typeface="Times New Roman" panose="02020603050405020304" pitchFamily="18" charset="0"/>
                <a:cs typeface="Times New Roman" panose="02020603050405020304" pitchFamily="18" charset="0"/>
              </a:rPr>
              <a:t> comments on this by saying, “</a:t>
            </a:r>
            <a:r>
              <a:rPr lang="en-US" sz="4000" dirty="0">
                <a:solidFill>
                  <a:srgbClr val="7030A0"/>
                </a:solidFill>
                <a:latin typeface="Times New Roman" panose="02020603050405020304" pitchFamily="18" charset="0"/>
                <a:cs typeface="Times New Roman" panose="02020603050405020304" pitchFamily="18" charset="0"/>
              </a:rPr>
              <a:t>The untimely figs are the figs which fall in the spring of the year to clear the way for a good fall harvest.  This is a significant symbol for two reasons: First, Jesus used this identical illustration to warm His disciples of the destruction of Jerusalem and of the time for them to flee the city</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Matthew 24:32</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Mark 13:28</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Luke 21:29 – 30</a:t>
            </a:r>
            <a:r>
              <a:rPr lang="en-US" sz="4000" dirty="0">
                <a:latin typeface="Times New Roman" panose="02020603050405020304" pitchFamily="18" charset="0"/>
                <a:cs typeface="Times New Roman" panose="02020603050405020304" pitchFamily="18" charset="0"/>
              </a:rPr>
              <a:t>).  </a:t>
            </a:r>
            <a:r>
              <a:rPr lang="en-US" sz="4000" dirty="0">
                <a:solidFill>
                  <a:srgbClr val="7030A0"/>
                </a:solidFill>
                <a:latin typeface="Times New Roman" panose="02020603050405020304" pitchFamily="18" charset="0"/>
                <a:cs typeface="Times New Roman" panose="02020603050405020304" pitchFamily="18" charset="0"/>
              </a:rPr>
              <a:t>Second, it is the exact course followed in the fall of Israel.  The Jews in power were overthrown by the seditious among them</a:t>
            </a:r>
            <a:r>
              <a:rPr lang="en-US" sz="4000" dirty="0">
                <a:latin typeface="Times New Roman" panose="02020603050405020304" pitchFamily="18" charset="0"/>
                <a:cs typeface="Times New Roman" panose="02020603050405020304" pitchFamily="18" charset="0"/>
              </a:rPr>
              <a:t> </a:t>
            </a:r>
            <a:r>
              <a:rPr lang="en-US" sz="4000" dirty="0">
                <a:solidFill>
                  <a:srgbClr val="00B0F0"/>
                </a:solidFill>
                <a:latin typeface="Times New Roman" panose="02020603050405020304" pitchFamily="18" charset="0"/>
                <a:cs typeface="Times New Roman" panose="02020603050405020304" pitchFamily="18" charset="0"/>
              </a:rPr>
              <a:t>[see Josephus, </a:t>
            </a:r>
            <a:r>
              <a:rPr lang="en-US" sz="4000" i="1" dirty="0">
                <a:solidFill>
                  <a:srgbClr val="00B0F0"/>
                </a:solidFill>
                <a:latin typeface="Times New Roman" panose="02020603050405020304" pitchFamily="18" charset="0"/>
                <a:cs typeface="Times New Roman" panose="02020603050405020304" pitchFamily="18" charset="0"/>
              </a:rPr>
              <a:t>Wars</a:t>
            </a:r>
            <a:r>
              <a:rPr lang="en-US" sz="4000" dirty="0">
                <a:solidFill>
                  <a:srgbClr val="00B0F0"/>
                </a:solidFill>
                <a:latin typeface="Times New Roman" panose="02020603050405020304" pitchFamily="18" charset="0"/>
                <a:cs typeface="Times New Roman" panose="02020603050405020304" pitchFamily="18" charset="0"/>
              </a:rPr>
              <a:t>, 6,5,3-4 – </a:t>
            </a:r>
            <a:r>
              <a:rPr lang="en-US" sz="4000" dirty="0" err="1">
                <a:solidFill>
                  <a:srgbClr val="00B0F0"/>
                </a:solidFill>
                <a:latin typeface="Times New Roman" panose="02020603050405020304" pitchFamily="18" charset="0"/>
                <a:cs typeface="Times New Roman" panose="02020603050405020304" pitchFamily="18" charset="0"/>
              </a:rPr>
              <a:t>jrr</a:t>
            </a:r>
            <a:r>
              <a:rPr lang="en-US" sz="4000" dirty="0">
                <a:solidFill>
                  <a:srgbClr val="00B0F0"/>
                </a:solidFill>
                <a:latin typeface="Times New Roman" panose="02020603050405020304" pitchFamily="18" charset="0"/>
                <a:cs typeface="Times New Roman" panose="02020603050405020304" pitchFamily="18" charset="0"/>
              </a:rPr>
              <a:t>]</a:t>
            </a:r>
            <a:r>
              <a:rPr lang="en-US" sz="4000" dirty="0">
                <a:latin typeface="Times New Roman" panose="02020603050405020304" pitchFamily="18" charset="0"/>
                <a:cs typeface="Times New Roman" panose="02020603050405020304" pitchFamily="18" charset="0"/>
              </a:rPr>
              <a:t> </a:t>
            </a:r>
            <a:r>
              <a:rPr lang="en-US" sz="4000" dirty="0">
                <a:solidFill>
                  <a:srgbClr val="7030A0"/>
                </a:solidFill>
                <a:latin typeface="Times New Roman" panose="02020603050405020304" pitchFamily="18" charset="0"/>
                <a:cs typeface="Times New Roman" panose="02020603050405020304" pitchFamily="18" charset="0"/>
              </a:rPr>
              <a:t>and the nation was lead [sic] into war with the Romans by the insurgents who came into full power before Jerusalem was assaulted.</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4491801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C78B3-0104-A8A4-7B2D-9ED70BCE95B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B68D88-D1AE-E790-5ADB-735CBDA0F237}"/>
              </a:ext>
            </a:extLst>
          </p:cNvPr>
          <p:cNvSpPr>
            <a:spLocks noGrp="1"/>
          </p:cNvSpPr>
          <p:nvPr>
            <p:ph idx="1"/>
          </p:nvPr>
        </p:nvSpPr>
        <p:spPr>
          <a:xfrm>
            <a:off x="178677" y="123568"/>
            <a:ext cx="11865042" cy="6635578"/>
          </a:xfrm>
        </p:spPr>
        <p:txBody>
          <a:bodyPr anchor="ctr">
            <a:normAutofit fontScale="85000" lnSpcReduction="20000"/>
          </a:bodyPr>
          <a:lstStyle/>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unripe figs</a:t>
            </a:r>
            <a:r>
              <a:rPr lang="en-US" sz="4000" dirty="0">
                <a:latin typeface="Times New Roman" panose="02020603050405020304" pitchFamily="18" charset="0"/>
                <a:cs typeface="Times New Roman" panose="02020603050405020304" pitchFamily="18" charset="0"/>
              </a:rPr>
              <a:t>” – According to Strong’s this word is </a:t>
            </a:r>
            <a:r>
              <a:rPr lang="en-US" sz="4000" dirty="0" err="1">
                <a:latin typeface="Times New Roman" panose="02020603050405020304" pitchFamily="18" charset="0"/>
                <a:cs typeface="Times New Roman" panose="02020603050405020304" pitchFamily="18" charset="0"/>
              </a:rPr>
              <a:t>ὀλύνθος</a:t>
            </a:r>
            <a:r>
              <a:rPr lang="en-US" sz="4000" dirty="0">
                <a:latin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cs typeface="Times New Roman" panose="02020603050405020304" pitchFamily="18" charset="0"/>
              </a:rPr>
              <a:t>olunthos</a:t>
            </a:r>
            <a:r>
              <a:rPr lang="en-US" sz="4000" dirty="0">
                <a:latin typeface="Times New Roman" panose="02020603050405020304" pitchFamily="18" charset="0"/>
                <a:cs typeface="Times New Roman" panose="02020603050405020304" pitchFamily="18" charset="0"/>
              </a:rPr>
              <a:t>) which “</a:t>
            </a:r>
            <a:r>
              <a:rPr lang="en-US" sz="4000" dirty="0">
                <a:solidFill>
                  <a:srgbClr val="7030A0"/>
                </a:solidFill>
                <a:latin typeface="Times New Roman" panose="02020603050405020304" pitchFamily="18" charset="0"/>
                <a:cs typeface="Times New Roman" panose="02020603050405020304" pitchFamily="18" charset="0"/>
              </a:rPr>
              <a:t>points to an unripe or early-season fig – fruit that appears promising but is not yet ready for harvest.</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7030A0"/>
                </a:solidFill>
                <a:latin typeface="Times New Roman" panose="02020603050405020304" pitchFamily="18" charset="0"/>
                <a:cs typeface="Times New Roman" panose="02020603050405020304" pitchFamily="18" charset="0"/>
              </a:rPr>
              <a:t>In the ancient Near East the early fig appears in spring before the main summer crop. Farmers prized early figs for their sweetness, but heavy winds or careless handling could make them drop prematurely, leaving no gleaning. John’s audience in Asia Minor, living amid vineyards and fig orchards, would grasp at once the prophetic force of figs shaken off and wasted.</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Barnes indicates, “</a:t>
            </a:r>
            <a:r>
              <a:rPr lang="en-US" sz="4000" dirty="0">
                <a:solidFill>
                  <a:srgbClr val="7030A0"/>
                </a:solidFill>
                <a:latin typeface="Times New Roman" panose="02020603050405020304" pitchFamily="18" charset="0"/>
                <a:cs typeface="Times New Roman" panose="02020603050405020304" pitchFamily="18" charset="0"/>
              </a:rPr>
              <a:t>This word properly denotes ‘winter-figs,’ or such as grow under the leaves, and do not ripen at the proper season, but hang upon the trees during the winter (Robinson, Lexicon). This fruit seldom matures, and easily falls off in the spring of the year (Stuart, in loco). A violent wind shaking a plantation of fig-trees would of course cast many such figs to the ground. The point of the comparison is, the ease with which the stars would seem to be shaken from their places</a:t>
            </a:r>
            <a:r>
              <a:rPr lang="en-US" sz="4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62156055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0ECFC-81BB-83DF-FA93-B3F195FAC8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87AA39-EA03-798F-A1F1-AF9EAC4D743C}"/>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the sky was split apart like a scroll when it is rolled up</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word for “</a:t>
            </a:r>
            <a:r>
              <a:rPr lang="en-US" sz="4000" dirty="0">
                <a:solidFill>
                  <a:srgbClr val="C00000"/>
                </a:solidFill>
                <a:latin typeface="Times New Roman" panose="02020603050405020304" pitchFamily="18" charset="0"/>
                <a:cs typeface="Times New Roman" panose="02020603050405020304" pitchFamily="18" charset="0"/>
              </a:rPr>
              <a:t>sky</a:t>
            </a:r>
            <a:r>
              <a:rPr lang="en-US" sz="4000" dirty="0">
                <a:latin typeface="Times New Roman" panose="02020603050405020304" pitchFamily="18" charset="0"/>
                <a:cs typeface="Times New Roman" panose="02020603050405020304" pitchFamily="18" charset="0"/>
              </a:rPr>
              <a:t>” is used 52 time in 50 verses in </a:t>
            </a:r>
            <a:r>
              <a:rPr lang="en-US" sz="4000" b="1" dirty="0">
                <a:solidFill>
                  <a:srgbClr val="C00000"/>
                </a:solidFill>
                <a:latin typeface="Times New Roman" panose="02020603050405020304" pitchFamily="18" charset="0"/>
                <a:cs typeface="Times New Roman" panose="02020603050405020304" pitchFamily="18" charset="0"/>
              </a:rPr>
              <a:t>Revelation</a:t>
            </a:r>
            <a:r>
              <a:rPr lang="en-US" sz="4000" dirty="0">
                <a:latin typeface="Times New Roman" panose="02020603050405020304" pitchFamily="18" charset="0"/>
                <a:cs typeface="Times New Roman" panose="02020603050405020304" pitchFamily="18" charset="0"/>
              </a:rPr>
              <a:t>. It can mean “</a:t>
            </a:r>
            <a:r>
              <a:rPr lang="en-US" sz="4000" dirty="0">
                <a:solidFill>
                  <a:srgbClr val="C00000"/>
                </a:solidFill>
                <a:latin typeface="Times New Roman" panose="02020603050405020304" pitchFamily="18" charset="0"/>
                <a:cs typeface="Times New Roman" panose="02020603050405020304" pitchFamily="18" charset="0"/>
              </a:rPr>
              <a:t>heaven</a:t>
            </a:r>
            <a:r>
              <a:rPr lang="en-US" sz="4000" dirty="0">
                <a:latin typeface="Times New Roman" panose="02020603050405020304" pitchFamily="18" charset="0"/>
                <a:cs typeface="Times New Roman" panose="02020603050405020304" pitchFamily="18" charset="0"/>
              </a:rPr>
              <a:t>” or “</a:t>
            </a:r>
            <a:r>
              <a:rPr lang="en-US" sz="4000" dirty="0">
                <a:solidFill>
                  <a:srgbClr val="C00000"/>
                </a:solidFill>
                <a:latin typeface="Times New Roman" panose="02020603050405020304" pitchFamily="18" charset="0"/>
                <a:cs typeface="Times New Roman" panose="02020603050405020304" pitchFamily="18" charset="0"/>
              </a:rPr>
              <a:t>sky</a:t>
            </a:r>
            <a:r>
              <a:rPr lang="en-US" sz="4000" dirty="0">
                <a:latin typeface="Times New Roman" panose="02020603050405020304" pitchFamily="18" charset="0"/>
                <a:cs typeface="Times New Roman" panose="02020603050405020304" pitchFamily="18" charset="0"/>
              </a:rPr>
              <a:t>.”  It is translated 49 times in the NASB (1977) as “</a:t>
            </a:r>
            <a:r>
              <a:rPr lang="en-US" sz="4000" dirty="0">
                <a:solidFill>
                  <a:srgbClr val="C00000"/>
                </a:solidFill>
                <a:latin typeface="Times New Roman" panose="02020603050405020304" pitchFamily="18" charset="0"/>
                <a:cs typeface="Times New Roman" panose="02020603050405020304" pitchFamily="18" charset="0"/>
              </a:rPr>
              <a:t>heaven</a:t>
            </a:r>
            <a:r>
              <a:rPr lang="en-US" sz="4000" dirty="0">
                <a:latin typeface="Times New Roman" panose="02020603050405020304" pitchFamily="18" charset="0"/>
                <a:cs typeface="Times New Roman" panose="02020603050405020304" pitchFamily="18" charset="0"/>
              </a:rPr>
              <a:t>.”  Only in </a:t>
            </a:r>
            <a:r>
              <a:rPr lang="en-US" sz="4000" dirty="0">
                <a:solidFill>
                  <a:srgbClr val="C00000"/>
                </a:solidFill>
                <a:latin typeface="Times New Roman" panose="02020603050405020304" pitchFamily="18" charset="0"/>
                <a:cs typeface="Times New Roman" panose="02020603050405020304" pitchFamily="18" charset="0"/>
              </a:rPr>
              <a:t>Revelation 6:13, 14 &amp; 11:6</a:t>
            </a:r>
            <a:r>
              <a:rPr lang="en-US" sz="4000" dirty="0">
                <a:latin typeface="Times New Roman" panose="02020603050405020304" pitchFamily="18" charset="0"/>
                <a:cs typeface="Times New Roman" panose="02020603050405020304" pitchFamily="18" charset="0"/>
              </a:rPr>
              <a:t> is it translated “</a:t>
            </a:r>
            <a:r>
              <a:rPr lang="en-US" sz="4000" dirty="0">
                <a:solidFill>
                  <a:srgbClr val="C00000"/>
                </a:solidFill>
                <a:latin typeface="Times New Roman" panose="02020603050405020304" pitchFamily="18" charset="0"/>
                <a:cs typeface="Times New Roman" panose="02020603050405020304" pitchFamily="18" charset="0"/>
              </a:rPr>
              <a:t>sky</a:t>
            </a: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split apart</a:t>
            </a:r>
            <a:r>
              <a:rPr lang="en-US" sz="4000" dirty="0">
                <a:latin typeface="Times New Roman" panose="02020603050405020304" pitchFamily="18" charset="0"/>
                <a:cs typeface="Times New Roman" panose="02020603050405020304" pitchFamily="18" charset="0"/>
              </a:rPr>
              <a:t>” or “</a:t>
            </a:r>
            <a:r>
              <a:rPr lang="en-US" sz="4000" dirty="0">
                <a:solidFill>
                  <a:srgbClr val="C00000"/>
                </a:solidFill>
                <a:latin typeface="Times New Roman" panose="02020603050405020304" pitchFamily="18" charset="0"/>
                <a:cs typeface="Times New Roman" panose="02020603050405020304" pitchFamily="18" charset="0"/>
              </a:rPr>
              <a:t>departed</a:t>
            </a:r>
            <a:r>
              <a:rPr lang="en-US" sz="4000" dirty="0">
                <a:latin typeface="Times New Roman" panose="02020603050405020304" pitchFamily="18" charset="0"/>
                <a:cs typeface="Times New Roman" panose="02020603050405020304" pitchFamily="18" charset="0"/>
              </a:rPr>
              <a:t>” in the KJV means “</a:t>
            </a:r>
            <a:r>
              <a:rPr lang="en-US" sz="4000" dirty="0">
                <a:solidFill>
                  <a:srgbClr val="7030A0"/>
                </a:solidFill>
                <a:latin typeface="Times New Roman" panose="02020603050405020304" pitchFamily="18" charset="0"/>
                <a:cs typeface="Times New Roman" panose="02020603050405020304" pitchFamily="18" charset="0"/>
              </a:rPr>
              <a:t>to separate; pass, to be swept aside … to part”</a:t>
            </a:r>
            <a:r>
              <a:rPr lang="en-US" sz="4000" dirty="0">
                <a:latin typeface="Times New Roman" panose="02020603050405020304" pitchFamily="18" charset="0"/>
                <a:cs typeface="Times New Roman" panose="02020603050405020304" pitchFamily="18" charset="0"/>
              </a:rPr>
              <a:t> (Mounce) or, according to Thayer, “</a:t>
            </a:r>
            <a:r>
              <a:rPr lang="en-US" sz="4000" dirty="0">
                <a:solidFill>
                  <a:srgbClr val="7030A0"/>
                </a:solidFill>
                <a:latin typeface="Times New Roman" panose="02020603050405020304" pitchFamily="18" charset="0"/>
                <a:cs typeface="Times New Roman" panose="02020603050405020304" pitchFamily="18" charset="0"/>
              </a:rPr>
              <a:t>to separate, sever</a:t>
            </a:r>
            <a:r>
              <a:rPr lang="en-US" sz="4000" dirty="0">
                <a:latin typeface="Times New Roman" panose="02020603050405020304" pitchFamily="18" charset="0"/>
                <a:cs typeface="Times New Roman" panose="02020603050405020304" pitchFamily="18" charset="0"/>
              </a:rPr>
              <a:t>” and as Strong defines it, “</a:t>
            </a:r>
            <a:r>
              <a:rPr lang="en-US" sz="4000" dirty="0">
                <a:solidFill>
                  <a:srgbClr val="7030A0"/>
                </a:solidFill>
                <a:latin typeface="Times New Roman" panose="02020603050405020304" pitchFamily="18" charset="0"/>
                <a:cs typeface="Times New Roman" panose="02020603050405020304" pitchFamily="18" charset="0"/>
              </a:rPr>
              <a:t>to rend apart, reflexively to separate – depart (asunder)</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Josephus in his </a:t>
            </a:r>
            <a:r>
              <a:rPr lang="en-US" sz="4000" i="1" dirty="0">
                <a:latin typeface="Times New Roman" panose="02020603050405020304" pitchFamily="18" charset="0"/>
                <a:cs typeface="Times New Roman" panose="02020603050405020304" pitchFamily="18" charset="0"/>
              </a:rPr>
              <a:t>Wars of the Jews</a:t>
            </a:r>
            <a:r>
              <a:rPr lang="en-US" sz="4000" dirty="0">
                <a:latin typeface="Times New Roman" panose="02020603050405020304" pitchFamily="18" charset="0"/>
                <a:cs typeface="Times New Roman" panose="02020603050405020304" pitchFamily="18" charset="0"/>
              </a:rPr>
              <a:t> (</a:t>
            </a:r>
            <a:r>
              <a:rPr lang="en-US" sz="4000" i="1" dirty="0">
                <a:latin typeface="Times New Roman" panose="02020603050405020304" pitchFamily="18" charset="0"/>
                <a:cs typeface="Times New Roman" panose="02020603050405020304" pitchFamily="18" charset="0"/>
              </a:rPr>
              <a:t>Wars</a:t>
            </a:r>
            <a:r>
              <a:rPr lang="en-US" sz="4000" dirty="0">
                <a:latin typeface="Times New Roman" panose="02020603050405020304" pitchFamily="18" charset="0"/>
                <a:cs typeface="Times New Roman" panose="02020603050405020304" pitchFamily="18" charset="0"/>
              </a:rPr>
              <a:t>, 6,5,3-4) frequently states that he and many other “learned” Jews understood the events that occurred just prior to the  war and siege of Jerusalem were signals that the end was near for the Jewish state.</a:t>
            </a:r>
          </a:p>
        </p:txBody>
      </p:sp>
    </p:spTree>
    <p:extLst>
      <p:ext uri="{BB962C8B-B14F-4D97-AF65-F5344CB8AC3E}">
        <p14:creationId xmlns:p14="http://schemas.microsoft.com/office/powerpoint/2010/main" val="78575422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D4A23-D204-5DE6-69D4-26C3A813D7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33D481-2CBC-EED5-F2BE-53BCBDFD9463}"/>
              </a:ext>
            </a:extLst>
          </p:cNvPr>
          <p:cNvSpPr>
            <a:spLocks noGrp="1"/>
          </p:cNvSpPr>
          <p:nvPr>
            <p:ph idx="1"/>
          </p:nvPr>
        </p:nvSpPr>
        <p:spPr>
          <a:xfrm>
            <a:off x="178677" y="123568"/>
            <a:ext cx="11865042" cy="6635578"/>
          </a:xfrm>
        </p:spPr>
        <p:txBody>
          <a:bodyPr anchor="ctr">
            <a:normAutofit fontScale="92500" lnSpcReduction="10000"/>
          </a:bodyPr>
          <a:lstStyle/>
          <a:p>
            <a:pPr marL="0" indent="0">
              <a:buNone/>
            </a:pPr>
            <a:r>
              <a:rPr lang="en-US" sz="4000" dirty="0">
                <a:latin typeface="Times New Roman" panose="02020603050405020304" pitchFamily="18" charset="0"/>
                <a:cs typeface="Times New Roman" panose="02020603050405020304" pitchFamily="18" charset="0"/>
              </a:rPr>
              <a:t>Once a scroll is “</a:t>
            </a:r>
            <a:r>
              <a:rPr lang="en-US" sz="4000" dirty="0">
                <a:solidFill>
                  <a:srgbClr val="C00000"/>
                </a:solidFill>
                <a:latin typeface="Times New Roman" panose="02020603050405020304" pitchFamily="18" charset="0"/>
                <a:cs typeface="Times New Roman" panose="02020603050405020304" pitchFamily="18" charset="0"/>
              </a:rPr>
              <a:t>rolled together</a:t>
            </a:r>
            <a:r>
              <a:rPr lang="en-US" sz="4000" dirty="0">
                <a:latin typeface="Times New Roman" panose="02020603050405020304" pitchFamily="18" charset="0"/>
                <a:cs typeface="Times New Roman" panose="02020603050405020304" pitchFamily="18" charset="0"/>
              </a:rPr>
              <a:t>” – that is rolled up, the contents are no longer available: one must unroll the scroll to, once again, benefit from its contents.</a:t>
            </a:r>
          </a:p>
          <a:p>
            <a:pPr marL="0" indent="0">
              <a:buNone/>
            </a:pPr>
            <a:r>
              <a:rPr lang="en-US" sz="4000" dirty="0">
                <a:latin typeface="Times New Roman" panose="02020603050405020304" pitchFamily="18" charset="0"/>
                <a:cs typeface="Times New Roman" panose="02020603050405020304" pitchFamily="18" charset="0"/>
              </a:rPr>
              <a:t>Not only that, when the scroll was “</a:t>
            </a:r>
            <a:r>
              <a:rPr lang="en-US" sz="4000" dirty="0">
                <a:solidFill>
                  <a:srgbClr val="C00000"/>
                </a:solidFill>
                <a:latin typeface="Times New Roman" panose="02020603050405020304" pitchFamily="18" charset="0"/>
                <a:cs typeface="Times New Roman" panose="02020603050405020304" pitchFamily="18" charset="0"/>
              </a:rPr>
              <a:t>rolled together</a:t>
            </a:r>
            <a:r>
              <a:rPr lang="en-US" sz="4000" dirty="0">
                <a:latin typeface="Times New Roman" panose="02020603050405020304" pitchFamily="18" charset="0"/>
                <a:cs typeface="Times New Roman" panose="02020603050405020304" pitchFamily="18" charset="0"/>
              </a:rPr>
              <a:t>” it was usually put in a place of safe keeping so that it was not damaged, altered, or tampered with.</a:t>
            </a:r>
          </a:p>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Isaiah 24:1-5</a:t>
            </a:r>
            <a:r>
              <a:rPr lang="en-US" sz="4000" dirty="0">
                <a:latin typeface="Times New Roman" panose="02020603050405020304" pitchFamily="18" charset="0"/>
                <a:cs typeface="Times New Roman" panose="02020603050405020304" pitchFamily="18" charset="0"/>
              </a:rPr>
              <a:t> Isaiah uses this same language indicating that heaven is turning its back on the nations – offering them no help, assistance, or relief – as they are destroyed.</a:t>
            </a:r>
          </a:p>
          <a:p>
            <a:pPr marL="0" indent="0">
              <a:buNone/>
            </a:pPr>
            <a:r>
              <a:rPr lang="en-US" sz="4000" dirty="0">
                <a:latin typeface="Times New Roman" panose="02020603050405020304" pitchFamily="18" charset="0"/>
                <a:cs typeface="Times New Roman" panose="02020603050405020304" pitchFamily="18" charset="0"/>
              </a:rPr>
              <a:t>Here, in context, “</a:t>
            </a:r>
            <a:r>
              <a:rPr lang="en-US" sz="4000" dirty="0">
                <a:solidFill>
                  <a:srgbClr val="C00000"/>
                </a:solidFill>
                <a:latin typeface="Times New Roman" panose="02020603050405020304" pitchFamily="18" charset="0"/>
                <a:cs typeface="Times New Roman" panose="02020603050405020304" pitchFamily="18" charset="0"/>
              </a:rPr>
              <a:t>the sky</a:t>
            </a:r>
            <a:r>
              <a:rPr lang="en-US" sz="4000" dirty="0">
                <a:latin typeface="Times New Roman" panose="02020603050405020304" pitchFamily="18" charset="0"/>
                <a:cs typeface="Times New Roman" panose="02020603050405020304" pitchFamily="18" charset="0"/>
              </a:rPr>
              <a:t>” – heaven – is departing from – withdrawing its blessing from Israel – or what remained of it – and the entire thing was about to be “</a:t>
            </a:r>
            <a:r>
              <a:rPr lang="en-US" sz="4000" dirty="0">
                <a:solidFill>
                  <a:srgbClr val="C00000"/>
                </a:solidFill>
                <a:latin typeface="Times New Roman" panose="02020603050405020304" pitchFamily="18" charset="0"/>
                <a:cs typeface="Times New Roman" panose="02020603050405020304" pitchFamily="18" charset="0"/>
              </a:rPr>
              <a:t>utterly destroyed</a:t>
            </a:r>
            <a:r>
              <a:rPr lang="en-US" sz="4000" dirty="0">
                <a:latin typeface="Times New Roman" panose="02020603050405020304" pitchFamily="18" charset="0"/>
                <a:cs typeface="Times New Roman" panose="02020603050405020304" pitchFamily="18" charset="0"/>
              </a:rPr>
              <a:t>” as God had promised so long ago.</a:t>
            </a:r>
          </a:p>
        </p:txBody>
      </p:sp>
    </p:spTree>
    <p:extLst>
      <p:ext uri="{BB962C8B-B14F-4D97-AF65-F5344CB8AC3E}">
        <p14:creationId xmlns:p14="http://schemas.microsoft.com/office/powerpoint/2010/main" val="157410939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26900-FFC3-37D5-CEC6-30D6B47F6E7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2721A2-D345-E830-4F12-7867A84A26F9}"/>
              </a:ext>
            </a:extLst>
          </p:cNvPr>
          <p:cNvSpPr>
            <a:spLocks noGrp="1"/>
          </p:cNvSpPr>
          <p:nvPr>
            <p:ph idx="1"/>
          </p:nvPr>
        </p:nvSpPr>
        <p:spPr>
          <a:xfrm>
            <a:off x="178677" y="123568"/>
            <a:ext cx="11865042"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and every mountain and island were moved out of their places</a:t>
            </a:r>
            <a:r>
              <a:rPr lang="en-US" sz="4000" dirty="0">
                <a:latin typeface="Times New Roman" panose="02020603050405020304" pitchFamily="18" charset="0"/>
                <a:cs typeface="Times New Roman" panose="02020603050405020304" pitchFamily="18" charset="0"/>
              </a:rPr>
              <a:t>.”</a:t>
            </a:r>
          </a:p>
          <a:p>
            <a:pPr marL="0" indent="0">
              <a:buNone/>
            </a:pPr>
            <a:r>
              <a:rPr lang="en-US" sz="4000" b="1" dirty="0">
                <a:solidFill>
                  <a:srgbClr val="C00000"/>
                </a:solidFill>
                <a:latin typeface="Times New Roman" panose="02020603050405020304" pitchFamily="18" charset="0"/>
                <a:cs typeface="Times New Roman" panose="02020603050405020304" pitchFamily="18" charset="0"/>
              </a:rPr>
              <a:t>Isaiah 64:1-5</a:t>
            </a:r>
            <a:r>
              <a:rPr lang="en-US" sz="4000" dirty="0">
                <a:latin typeface="Times New Roman" panose="02020603050405020304" pitchFamily="18" charset="0"/>
                <a:cs typeface="Times New Roman" panose="02020603050405020304" pitchFamily="18" charset="0"/>
              </a:rPr>
              <a:t>, speaks of the mountains quaking when the Lord appears in judgement.</a:t>
            </a:r>
          </a:p>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Jeremiah 4:24</a:t>
            </a:r>
            <a:r>
              <a:rPr lang="en-US" sz="4000" dirty="0">
                <a:latin typeface="Times New Roman" panose="02020603050405020304" pitchFamily="18" charset="0"/>
                <a:cs typeface="Times New Roman" panose="02020603050405020304" pitchFamily="18" charset="0"/>
              </a:rPr>
              <a:t> as Jeremiah is in anguish over the coming destruction of Judah, he writes, “</a:t>
            </a:r>
            <a:r>
              <a:rPr lang="en-US" sz="4000" dirty="0">
                <a:solidFill>
                  <a:srgbClr val="C00000"/>
                </a:solidFill>
                <a:latin typeface="Times New Roman" panose="02020603050405020304" pitchFamily="18" charset="0"/>
                <a:cs typeface="Times New Roman" panose="02020603050405020304" pitchFamily="18" charset="0"/>
              </a:rPr>
              <a:t>I looked on the mountains, and behold, they were quaking, And all the hills moved to and </a:t>
            </a:r>
            <a:r>
              <a:rPr lang="en-US" sz="4000" dirty="0" err="1">
                <a:solidFill>
                  <a:srgbClr val="C00000"/>
                </a:solidFill>
                <a:latin typeface="Times New Roman" panose="02020603050405020304" pitchFamily="18" charset="0"/>
                <a:cs typeface="Times New Roman" panose="02020603050405020304" pitchFamily="18" charset="0"/>
              </a:rPr>
              <a:t>fro</a:t>
            </a:r>
            <a:r>
              <a:rPr lang="en-US" sz="4000" dirty="0">
                <a:solidFill>
                  <a:srgbClr val="C00000"/>
                </a:solidFill>
                <a:latin typeface="Times New Roman" panose="02020603050405020304" pitchFamily="18" charset="0"/>
                <a:cs typeface="Times New Roman" panose="02020603050405020304" pitchFamily="18" charset="0"/>
              </a:rPr>
              <a:t>.</a:t>
            </a:r>
            <a:r>
              <a:rPr lang="en-US" sz="4000" dirty="0">
                <a:latin typeface="Times New Roman" panose="02020603050405020304" pitchFamily="18" charset="0"/>
                <a:cs typeface="Times New Roman" panose="02020603050405020304" pitchFamily="18" charset="0"/>
              </a:rPr>
              <a:t>”</a:t>
            </a:r>
          </a:p>
          <a:p>
            <a:pPr marL="0" indent="0">
              <a:buNone/>
            </a:pPr>
            <a:r>
              <a:rPr lang="en-US" sz="4000" b="1" dirty="0">
                <a:solidFill>
                  <a:srgbClr val="C00000"/>
                </a:solidFill>
                <a:latin typeface="Times New Roman" panose="02020603050405020304" pitchFamily="18" charset="0"/>
                <a:cs typeface="Times New Roman" panose="02020603050405020304" pitchFamily="18" charset="0"/>
              </a:rPr>
              <a:t>Nahum 1:5</a:t>
            </a:r>
            <a:r>
              <a:rPr lang="en-US" sz="4000" dirty="0">
                <a:latin typeface="Times New Roman" panose="02020603050405020304" pitchFamily="18" charset="0"/>
                <a:cs typeface="Times New Roman" panose="02020603050405020304" pitchFamily="18" charset="0"/>
              </a:rPr>
              <a:t> says, “</a:t>
            </a:r>
            <a:r>
              <a:rPr lang="en-US" sz="4000" dirty="0">
                <a:solidFill>
                  <a:srgbClr val="C00000"/>
                </a:solidFill>
                <a:latin typeface="Times New Roman" panose="02020603050405020304" pitchFamily="18" charset="0"/>
                <a:cs typeface="Times New Roman" panose="02020603050405020304" pitchFamily="18" charset="0"/>
              </a:rPr>
              <a:t>Mountains quake because of Him, And the hills dissolve; Indeed the earth is upheaved by His presence, The world and all the inhabitants in it.</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Islands are, basically, mountains the majority of which are under water.  Islands are not found in the Old Testament and in the New Testament every time “island” is used it designates actual islands as we think of them.</a:t>
            </a:r>
          </a:p>
          <a:p>
            <a:pPr marL="0" indent="0">
              <a:buNone/>
            </a:pPr>
            <a:r>
              <a:rPr lang="en-US" sz="4000" dirty="0">
                <a:latin typeface="Times New Roman" panose="02020603050405020304" pitchFamily="18" charset="0"/>
                <a:cs typeface="Times New Roman" panose="02020603050405020304" pitchFamily="18" charset="0"/>
              </a:rPr>
              <a:t>However, when we get to </a:t>
            </a:r>
            <a:r>
              <a:rPr lang="en-US" sz="4000" b="1" dirty="0">
                <a:solidFill>
                  <a:srgbClr val="C00000"/>
                </a:solidFill>
                <a:latin typeface="Times New Roman" panose="02020603050405020304" pitchFamily="18" charset="0"/>
                <a:cs typeface="Times New Roman" panose="02020603050405020304" pitchFamily="18" charset="0"/>
              </a:rPr>
              <a:t>Revelation 16:20</a:t>
            </a:r>
            <a:r>
              <a:rPr lang="en-US" sz="4000" dirty="0">
                <a:latin typeface="Times New Roman" panose="02020603050405020304" pitchFamily="18" charset="0"/>
                <a:cs typeface="Times New Roman" panose="02020603050405020304" pitchFamily="18" charset="0"/>
              </a:rPr>
              <a:t> in which Jerusalem is being finally “</a:t>
            </a:r>
            <a:r>
              <a:rPr lang="en-US" sz="4000" dirty="0">
                <a:solidFill>
                  <a:srgbClr val="C00000"/>
                </a:solidFill>
                <a:latin typeface="Times New Roman" panose="02020603050405020304" pitchFamily="18" charset="0"/>
                <a:cs typeface="Times New Roman" panose="02020603050405020304" pitchFamily="18" charset="0"/>
              </a:rPr>
              <a:t>utterly destroyed</a:t>
            </a:r>
            <a:r>
              <a:rPr lang="en-US" sz="4000" dirty="0">
                <a:latin typeface="Times New Roman" panose="02020603050405020304" pitchFamily="18" charset="0"/>
                <a:cs typeface="Times New Roman" panose="02020603050405020304" pitchFamily="18" charset="0"/>
              </a:rPr>
              <a:t>” – “</a:t>
            </a:r>
            <a:r>
              <a:rPr lang="en-US" sz="4000" dirty="0">
                <a:solidFill>
                  <a:srgbClr val="C00000"/>
                </a:solidFill>
                <a:latin typeface="Times New Roman" panose="02020603050405020304" pitchFamily="18" charset="0"/>
                <a:cs typeface="Times New Roman" panose="02020603050405020304" pitchFamily="18" charset="0"/>
              </a:rPr>
              <a:t>It is done</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Revelation 16:17</a:t>
            </a:r>
            <a:r>
              <a:rPr lang="en-US" sz="4000" dirty="0">
                <a:latin typeface="Times New Roman" panose="02020603050405020304" pitchFamily="18" charset="0"/>
                <a:cs typeface="Times New Roman" panose="02020603050405020304" pitchFamily="18" charset="0"/>
              </a:rPr>
              <a:t> – we read, “</a:t>
            </a:r>
            <a:r>
              <a:rPr lang="en-US" sz="4000" dirty="0">
                <a:solidFill>
                  <a:srgbClr val="C00000"/>
                </a:solidFill>
                <a:latin typeface="Times New Roman" panose="02020603050405020304" pitchFamily="18" charset="0"/>
                <a:cs typeface="Times New Roman" panose="02020603050405020304" pitchFamily="18" charset="0"/>
              </a:rPr>
              <a:t>And every island fled away, and the mountains were not found.</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371954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4C9E7-BE5C-5F2D-D627-3506B4E08F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B6BE2C-8436-430F-B861-86BF39C3E40A}"/>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Some commentators indicate that the mountains here signify “</a:t>
            </a:r>
            <a:r>
              <a:rPr lang="en-US" sz="4000" dirty="0">
                <a:solidFill>
                  <a:srgbClr val="7030A0"/>
                </a:solidFill>
                <a:latin typeface="Times New Roman" panose="02020603050405020304" pitchFamily="18" charset="0"/>
                <a:cs typeface="Times New Roman" panose="02020603050405020304" pitchFamily="18" charset="0"/>
              </a:rPr>
              <a:t>the highest ranking among the people</a:t>
            </a:r>
            <a:r>
              <a:rPr lang="en-US" sz="4000" dirty="0">
                <a:latin typeface="Times New Roman" panose="02020603050405020304" pitchFamily="18" charset="0"/>
                <a:cs typeface="Times New Roman" panose="02020603050405020304" pitchFamily="18" charset="0"/>
              </a:rPr>
              <a:t>” while the islands represent “</a:t>
            </a:r>
            <a:r>
              <a:rPr lang="en-US" sz="4000" dirty="0">
                <a:solidFill>
                  <a:srgbClr val="7030A0"/>
                </a:solidFill>
                <a:latin typeface="Times New Roman" panose="02020603050405020304" pitchFamily="18" charset="0"/>
                <a:cs typeface="Times New Roman" panose="02020603050405020304" pitchFamily="18" charset="0"/>
              </a:rPr>
              <a:t>every individual</a:t>
            </a:r>
            <a:r>
              <a:rPr lang="en-US" sz="4000" dirty="0">
                <a:latin typeface="Times New Roman" panose="02020603050405020304" pitchFamily="18" charset="0"/>
                <a:cs typeface="Times New Roman" panose="02020603050405020304" pitchFamily="18" charset="0"/>
              </a:rPr>
              <a:t>.”  I have no problem with this but here I see this as simply another indication that judgement, terrible, complete, and unescapable is coming and it is going to be so horrible the very foundations of the earth – governments, and in this case Israel – are going to be shaken and “</a:t>
            </a:r>
            <a:r>
              <a:rPr lang="en-US" sz="4000" dirty="0">
                <a:solidFill>
                  <a:srgbClr val="C00000"/>
                </a:solidFill>
                <a:latin typeface="Times New Roman" panose="02020603050405020304" pitchFamily="18" charset="0"/>
                <a:cs typeface="Times New Roman" panose="02020603050405020304" pitchFamily="18" charset="0"/>
              </a:rPr>
              <a:t>moved out of their places</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moved</a:t>
            </a:r>
            <a:r>
              <a:rPr lang="en-US" sz="4000" dirty="0">
                <a:latin typeface="Times New Roman" panose="02020603050405020304" pitchFamily="18" charset="0"/>
                <a:cs typeface="Times New Roman" panose="02020603050405020304" pitchFamily="18" charset="0"/>
              </a:rPr>
              <a:t>” here means “</a:t>
            </a:r>
            <a:r>
              <a:rPr lang="en-US" sz="4000" dirty="0">
                <a:solidFill>
                  <a:srgbClr val="7030A0"/>
                </a:solidFill>
                <a:latin typeface="Times New Roman" panose="02020603050405020304" pitchFamily="18" charset="0"/>
                <a:cs typeface="Times New Roman" panose="02020603050405020304" pitchFamily="18" charset="0"/>
              </a:rPr>
              <a:t>to move</a:t>
            </a:r>
            <a:r>
              <a:rPr lang="en-US" sz="4000" dirty="0">
                <a:latin typeface="Times New Roman" panose="02020603050405020304" pitchFamily="18" charset="0"/>
                <a:cs typeface="Times New Roman" panose="02020603050405020304" pitchFamily="18" charset="0"/>
              </a:rPr>
              <a:t>,” “</a:t>
            </a:r>
            <a:r>
              <a:rPr lang="en-US" sz="4000" dirty="0">
                <a:solidFill>
                  <a:srgbClr val="7030A0"/>
                </a:solidFill>
                <a:latin typeface="Times New Roman" panose="02020603050405020304" pitchFamily="18" charset="0"/>
                <a:cs typeface="Times New Roman" panose="02020603050405020304" pitchFamily="18" charset="0"/>
              </a:rPr>
              <a:t>to excite, agitate</a:t>
            </a:r>
            <a:r>
              <a:rPr lang="en-US" sz="4000" dirty="0">
                <a:latin typeface="Times New Roman" panose="02020603050405020304" pitchFamily="18" charset="0"/>
                <a:cs typeface="Times New Roman" panose="02020603050405020304" pitchFamily="18" charset="0"/>
              </a:rPr>
              <a:t>,” or “</a:t>
            </a:r>
            <a:r>
              <a:rPr lang="en-US" sz="4000" dirty="0">
                <a:solidFill>
                  <a:srgbClr val="7030A0"/>
                </a:solidFill>
                <a:latin typeface="Times New Roman" panose="02020603050405020304" pitchFamily="18" charset="0"/>
                <a:cs typeface="Times New Roman" panose="02020603050405020304" pitchFamily="18" charset="0"/>
              </a:rPr>
              <a:t>to remove</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idea is that every person associated with the institution being destroyed is going to be touched by that destruction: every Jew, worldwide, because of their attachment to Jerusalem, as the center of their religion, would feel the effects regardless of where they were.</a:t>
            </a:r>
          </a:p>
        </p:txBody>
      </p:sp>
    </p:spTree>
    <p:extLst>
      <p:ext uri="{BB962C8B-B14F-4D97-AF65-F5344CB8AC3E}">
        <p14:creationId xmlns:p14="http://schemas.microsoft.com/office/powerpoint/2010/main" val="204280975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BE10F-CD08-5608-5D89-C83492DEC98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581443-2DB8-C4DC-A80A-AE22F47483B4}"/>
              </a:ext>
            </a:extLst>
          </p:cNvPr>
          <p:cNvSpPr>
            <a:spLocks noGrp="1"/>
          </p:cNvSpPr>
          <p:nvPr>
            <p:ph idx="1"/>
          </p:nvPr>
        </p:nvSpPr>
        <p:spPr>
          <a:xfrm>
            <a:off x="178677" y="123568"/>
            <a:ext cx="11865042"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Opening the Sixth Seal reveals there will be “</a:t>
            </a:r>
            <a:r>
              <a:rPr lang="en-US" sz="4000" dirty="0">
                <a:solidFill>
                  <a:srgbClr val="C00000"/>
                </a:solidFill>
                <a:latin typeface="Times New Roman" panose="02020603050405020304" pitchFamily="18" charset="0"/>
                <a:cs typeface="Times New Roman" panose="02020603050405020304" pitchFamily="18" charset="0"/>
              </a:rPr>
              <a:t>a great earthquake</a:t>
            </a:r>
            <a:r>
              <a:rPr lang="en-US" sz="4000" dirty="0">
                <a:latin typeface="Times New Roman" panose="02020603050405020304" pitchFamily="18" charset="0"/>
                <a:cs typeface="Times New Roman" panose="02020603050405020304" pitchFamily="18" charset="0"/>
              </a:rPr>
              <a:t>,” the sun will be blackened, the moon will “</a:t>
            </a:r>
            <a:r>
              <a:rPr lang="en-US" sz="4000" dirty="0">
                <a:solidFill>
                  <a:srgbClr val="C00000"/>
                </a:solidFill>
                <a:latin typeface="Times New Roman" panose="02020603050405020304" pitchFamily="18" charset="0"/>
                <a:cs typeface="Times New Roman" panose="02020603050405020304" pitchFamily="18" charset="0"/>
              </a:rPr>
              <a:t>become as blood</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stars of the sky</a:t>
            </a:r>
            <a:r>
              <a:rPr lang="en-US" sz="4000" dirty="0">
                <a:latin typeface="Times New Roman" panose="02020603050405020304" pitchFamily="18" charset="0"/>
                <a:cs typeface="Times New Roman" panose="02020603050405020304" pitchFamily="18" charset="0"/>
              </a:rPr>
              <a:t>” -  which will be “</a:t>
            </a:r>
            <a:r>
              <a:rPr lang="en-US" sz="4000" dirty="0">
                <a:solidFill>
                  <a:srgbClr val="C00000"/>
                </a:solidFill>
                <a:latin typeface="Times New Roman" panose="02020603050405020304" pitchFamily="18" charset="0"/>
                <a:cs typeface="Times New Roman" panose="02020603050405020304" pitchFamily="18" charset="0"/>
              </a:rPr>
              <a:t>split apart</a:t>
            </a:r>
            <a:r>
              <a:rPr lang="en-US" sz="4000" dirty="0">
                <a:latin typeface="Times New Roman" panose="02020603050405020304" pitchFamily="18" charset="0"/>
                <a:cs typeface="Times New Roman" panose="02020603050405020304" pitchFamily="18" charset="0"/>
              </a:rPr>
              <a:t>” – will fall to the earth and mountains and island will be “</a:t>
            </a:r>
            <a:r>
              <a:rPr lang="en-US" sz="4000" dirty="0">
                <a:solidFill>
                  <a:srgbClr val="C00000"/>
                </a:solidFill>
                <a:latin typeface="Times New Roman" panose="02020603050405020304" pitchFamily="18" charset="0"/>
                <a:cs typeface="Times New Roman" panose="02020603050405020304" pitchFamily="18" charset="0"/>
              </a:rPr>
              <a:t>moved out of their places</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Consider what Jesus told His disciples in </a:t>
            </a:r>
            <a:r>
              <a:rPr lang="en-US" sz="4000" b="1" dirty="0">
                <a:solidFill>
                  <a:srgbClr val="C00000"/>
                </a:solidFill>
                <a:latin typeface="Times New Roman" panose="02020603050405020304" pitchFamily="18" charset="0"/>
                <a:cs typeface="Times New Roman" panose="02020603050405020304" pitchFamily="18" charset="0"/>
              </a:rPr>
              <a:t>Matthew 24:4ff</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See to it that no one misleads you. … </a:t>
            </a:r>
            <a:r>
              <a:rPr lang="en-US" sz="4000" baseline="30000" dirty="0">
                <a:latin typeface="Times New Roman" panose="02020603050405020304" pitchFamily="18" charset="0"/>
                <a:cs typeface="Times New Roman" panose="02020603050405020304" pitchFamily="18" charset="0"/>
              </a:rPr>
              <a:t>(7)</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For nation will rise against nation, and kingdom against kingdom, and in various places there will be famines and earthquakes. … </a:t>
            </a:r>
            <a:r>
              <a:rPr lang="en-US" sz="4000" baseline="30000" dirty="0">
                <a:latin typeface="Times New Roman" panose="02020603050405020304" pitchFamily="18" charset="0"/>
                <a:cs typeface="Times New Roman" panose="02020603050405020304" pitchFamily="18" charset="0"/>
              </a:rPr>
              <a:t>(29) </a:t>
            </a:r>
            <a:r>
              <a:rPr lang="en-US" sz="4000" dirty="0">
                <a:solidFill>
                  <a:srgbClr val="C00000"/>
                </a:solidFill>
                <a:latin typeface="Times New Roman" panose="02020603050405020304" pitchFamily="18" charset="0"/>
                <a:cs typeface="Times New Roman" panose="02020603050405020304" pitchFamily="18" charset="0"/>
              </a:rPr>
              <a:t>But immediately after the tribulation of those days THE SUN WILL BE DARKENED, AND THE MOON WILL NOT GIVE ITS LIGHT, AND THE STARS WILL FALL from the sky, and the powers of the heavens will be shaken, </a:t>
            </a:r>
            <a:r>
              <a:rPr lang="en-US" sz="4000" baseline="30000" dirty="0">
                <a:latin typeface="Times New Roman" panose="02020603050405020304" pitchFamily="18" charset="0"/>
                <a:cs typeface="Times New Roman" panose="02020603050405020304" pitchFamily="18" charset="0"/>
              </a:rPr>
              <a:t>(30) </a:t>
            </a:r>
            <a:r>
              <a:rPr lang="en-US" sz="4000" dirty="0">
                <a:solidFill>
                  <a:srgbClr val="C00000"/>
                </a:solidFill>
                <a:latin typeface="Times New Roman" panose="02020603050405020304" pitchFamily="18" charset="0"/>
                <a:cs typeface="Times New Roman" panose="02020603050405020304" pitchFamily="18" charset="0"/>
              </a:rPr>
              <a:t>and then the sign of the Son of Man will appear in the sky, and then all the tribes of the earth will mourn, and they will see the SON OF MAN COMING ON THE CLOUDS OF THE SKY with power and great glory.  </a:t>
            </a:r>
            <a:r>
              <a:rPr lang="en-US" sz="4000" baseline="30000" dirty="0">
                <a:latin typeface="Times New Roman" panose="02020603050405020304" pitchFamily="18" charset="0"/>
                <a:cs typeface="Times New Roman" panose="02020603050405020304" pitchFamily="18" charset="0"/>
              </a:rPr>
              <a:t>(31) </a:t>
            </a:r>
            <a:r>
              <a:rPr lang="en-US" sz="4000" dirty="0">
                <a:solidFill>
                  <a:srgbClr val="C00000"/>
                </a:solidFill>
                <a:latin typeface="Times New Roman" panose="02020603050405020304" pitchFamily="18" charset="0"/>
                <a:cs typeface="Times New Roman" panose="02020603050405020304" pitchFamily="18" charset="0"/>
              </a:rPr>
              <a:t>And He will send forth His angels with A GREAT TRUMPET and THEY WILL GATHER TOGETHER His elect from the four winds, from one end of the sky to the other.</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2412004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6D7C4-1F51-BBCF-1638-A83D2EB2D6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BB9B91-769E-61F3-B3F9-F267C8F53B5C}"/>
              </a:ext>
            </a:extLst>
          </p:cNvPr>
          <p:cNvSpPr>
            <a:spLocks noGrp="1"/>
          </p:cNvSpPr>
          <p:nvPr>
            <p:ph idx="1"/>
          </p:nvPr>
        </p:nvSpPr>
        <p:spPr>
          <a:xfrm>
            <a:off x="178677" y="123568"/>
            <a:ext cx="11865042" cy="6635578"/>
          </a:xfrm>
        </p:spPr>
        <p:txBody>
          <a:bodyPr anchor="ctr">
            <a:normAutofit fontScale="92500" lnSpcReduction="10000"/>
          </a:bodyPr>
          <a:lstStyle/>
          <a:p>
            <a:pPr marL="0" indent="0">
              <a:buNone/>
            </a:pPr>
            <a:r>
              <a:rPr lang="en-US" sz="4000" dirty="0">
                <a:latin typeface="Times New Roman" panose="02020603050405020304" pitchFamily="18" charset="0"/>
                <a:cs typeface="Times New Roman" panose="02020603050405020304" pitchFamily="18" charset="0"/>
              </a:rPr>
              <a:t>Having indicated that the entire “creation” – Judaism which had developed by man and from man over centuries in defiance of God and His word – will be effected by the coming judgment, now John’s attention is drawn to the fact that ALL, “</a:t>
            </a:r>
            <a:r>
              <a:rPr lang="en-US" sz="4000" dirty="0">
                <a:solidFill>
                  <a:srgbClr val="C00000"/>
                </a:solidFill>
                <a:latin typeface="Times New Roman" panose="02020603050405020304" pitchFamily="18" charset="0"/>
                <a:cs typeface="Times New Roman" panose="02020603050405020304" pitchFamily="18" charset="0"/>
              </a:rPr>
              <a:t>kings of the earth and the great men and the commanders and the rich and the strong and every slave and free man</a:t>
            </a:r>
            <a:r>
              <a:rPr lang="en-US" sz="4000" dirty="0">
                <a:latin typeface="Times New Roman" panose="02020603050405020304" pitchFamily="18" charset="0"/>
                <a:cs typeface="Times New Roman" panose="02020603050405020304" pitchFamily="18" charset="0"/>
              </a:rPr>
              <a:t>,” will be struck with the reality of the coming judgment and the fall, the destruction of that old system.</a:t>
            </a:r>
          </a:p>
          <a:p>
            <a:pPr marL="0" indent="0">
              <a:buNone/>
            </a:pPr>
            <a:r>
              <a:rPr lang="en-US" sz="4000" dirty="0">
                <a:latin typeface="Times New Roman" panose="02020603050405020304" pitchFamily="18" charset="0"/>
                <a:cs typeface="Times New Roman" panose="02020603050405020304" pitchFamily="18" charset="0"/>
              </a:rPr>
              <a:t>It will be so devastating and comprehensive that they will seek to hide “</a:t>
            </a:r>
            <a:r>
              <a:rPr lang="en-US" sz="4000" dirty="0">
                <a:solidFill>
                  <a:srgbClr val="C00000"/>
                </a:solidFill>
                <a:latin typeface="Times New Roman" panose="02020603050405020304" pitchFamily="18" charset="0"/>
                <a:cs typeface="Times New Roman" panose="02020603050405020304" pitchFamily="18" charset="0"/>
              </a:rPr>
              <a:t>themselves in the caves and among the rocks of the mountains</a:t>
            </a:r>
            <a:r>
              <a:rPr lang="en-US" sz="4000" dirty="0">
                <a:latin typeface="Times New Roman" panose="02020603050405020304" pitchFamily="18" charset="0"/>
                <a:cs typeface="Times New Roman" panose="02020603050405020304" pitchFamily="18" charset="0"/>
              </a:rPr>
              <a:t>” while saying, “</a:t>
            </a:r>
            <a:r>
              <a:rPr lang="en-US" sz="4000" dirty="0">
                <a:solidFill>
                  <a:srgbClr val="C00000"/>
                </a:solidFill>
                <a:latin typeface="Times New Roman" panose="02020603050405020304" pitchFamily="18" charset="0"/>
                <a:cs typeface="Times New Roman" panose="02020603050405020304" pitchFamily="18" charset="0"/>
              </a:rPr>
              <a:t>Fall on us and hide us from the presence of Him who sits on the throne, and from the wrath of the Lamb</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2701509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9E444-2500-14E5-5130-AE597AA4CE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943058-99F3-7B58-131E-74547B4A735C}"/>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Notice especially the last five words of Revelation 6:16: “</a:t>
            </a:r>
            <a:r>
              <a:rPr lang="en-US" sz="4000" dirty="0">
                <a:solidFill>
                  <a:srgbClr val="C00000"/>
                </a:solidFill>
                <a:latin typeface="Times New Roman" panose="02020603050405020304" pitchFamily="18" charset="0"/>
                <a:cs typeface="Times New Roman" panose="02020603050405020304" pitchFamily="18" charset="0"/>
              </a:rPr>
              <a:t>the wrath of the lamb</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I don’t know how many “things” are used to characterize Jesus and our relationship to Him.  He is our savior, redeemer, older brother, High Priest, the Lamb.</a:t>
            </a:r>
          </a:p>
          <a:p>
            <a:pPr marL="0" indent="0">
              <a:buNone/>
            </a:pPr>
            <a:r>
              <a:rPr lang="en-US" sz="4000" dirty="0">
                <a:latin typeface="Times New Roman" panose="02020603050405020304" pitchFamily="18" charset="0"/>
                <a:cs typeface="Times New Roman" panose="02020603050405020304" pitchFamily="18" charset="0"/>
              </a:rPr>
              <a:t>He is meek, humble, gentle, caring, forgiving and loving.</a:t>
            </a:r>
          </a:p>
          <a:p>
            <a:pPr marL="0" indent="0">
              <a:buNone/>
            </a:pPr>
            <a:r>
              <a:rPr lang="en-US" sz="4000" dirty="0">
                <a:latin typeface="Times New Roman" panose="02020603050405020304" pitchFamily="18" charset="0"/>
                <a:cs typeface="Times New Roman" panose="02020603050405020304" pitchFamily="18" charset="0"/>
              </a:rPr>
              <a:t>He has become so much like the chubby, babylike cherub that people forget He is “the lion of Judah</a:t>
            </a:r>
            <a:r>
              <a:rPr lang="en-US" sz="4000">
                <a:latin typeface="Times New Roman" panose="02020603050405020304" pitchFamily="18" charset="0"/>
                <a:cs typeface="Times New Roman" panose="02020603050405020304" pitchFamily="18" charset="0"/>
              </a:rPr>
              <a:t>,” and </a:t>
            </a:r>
            <a:r>
              <a:rPr lang="en-US" sz="4000" dirty="0">
                <a:latin typeface="Times New Roman" panose="02020603050405020304" pitchFamily="18" charset="0"/>
                <a:cs typeface="Times New Roman" panose="02020603050405020304" pitchFamily="18" charset="0"/>
              </a:rPr>
              <a:t>that He is coming in judgement.</a:t>
            </a:r>
          </a:p>
          <a:p>
            <a:pPr marL="0" indent="0">
              <a:buNone/>
            </a:pPr>
            <a:r>
              <a:rPr lang="en-US" sz="4000" dirty="0">
                <a:latin typeface="Times New Roman" panose="02020603050405020304" pitchFamily="18" charset="0"/>
                <a:cs typeface="Times New Roman" panose="02020603050405020304" pitchFamily="18" charset="0"/>
              </a:rPr>
              <a:t>People criticize those of us who say Revelation is directed to the saints of the 1</a:t>
            </a:r>
            <a:r>
              <a:rPr lang="en-US" sz="4000" baseline="30000" dirty="0">
                <a:latin typeface="Times New Roman" panose="02020603050405020304" pitchFamily="18" charset="0"/>
                <a:cs typeface="Times New Roman" panose="02020603050405020304" pitchFamily="18" charset="0"/>
              </a:rPr>
              <a:t>st</a:t>
            </a:r>
            <a:r>
              <a:rPr lang="en-US" sz="4000" dirty="0">
                <a:latin typeface="Times New Roman" panose="02020603050405020304" pitchFamily="18" charset="0"/>
                <a:cs typeface="Times New Roman" panose="02020603050405020304" pitchFamily="18" charset="0"/>
              </a:rPr>
              <a:t> century and the events of the book, except the final two chapters, relate to the events of the 1</a:t>
            </a:r>
            <a:r>
              <a:rPr lang="en-US" sz="4000" baseline="30000" dirty="0">
                <a:latin typeface="Times New Roman" panose="02020603050405020304" pitchFamily="18" charset="0"/>
                <a:cs typeface="Times New Roman" panose="02020603050405020304" pitchFamily="18" charset="0"/>
              </a:rPr>
              <a:t>st</a:t>
            </a:r>
            <a:r>
              <a:rPr lang="en-US" sz="4000" dirty="0">
                <a:latin typeface="Times New Roman" panose="02020603050405020304" pitchFamily="18" charset="0"/>
                <a:cs typeface="Times New Roman" panose="02020603050405020304" pitchFamily="18" charset="0"/>
              </a:rPr>
              <a:t> century saying, “If that is the case, the book has no message for those of us who live after the 1</a:t>
            </a:r>
            <a:r>
              <a:rPr lang="en-US" sz="4000" baseline="30000" dirty="0">
                <a:latin typeface="Times New Roman" panose="02020603050405020304" pitchFamily="18" charset="0"/>
                <a:cs typeface="Times New Roman" panose="02020603050405020304" pitchFamily="18" charset="0"/>
              </a:rPr>
              <a:t>st</a:t>
            </a:r>
            <a:r>
              <a:rPr lang="en-US" sz="4000" dirty="0">
                <a:latin typeface="Times New Roman" panose="02020603050405020304" pitchFamily="18" charset="0"/>
                <a:cs typeface="Times New Roman" panose="02020603050405020304" pitchFamily="18" charset="0"/>
              </a:rPr>
              <a:t> century.”</a:t>
            </a:r>
          </a:p>
        </p:txBody>
      </p:sp>
    </p:spTree>
    <p:extLst>
      <p:ext uri="{BB962C8B-B14F-4D97-AF65-F5344CB8AC3E}">
        <p14:creationId xmlns:p14="http://schemas.microsoft.com/office/powerpoint/2010/main" val="34052229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1345E-F098-0CF3-370C-CC217D6288D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67F427-CD3C-DAE2-C3AD-C89DE4F76E00}"/>
              </a:ext>
            </a:extLst>
          </p:cNvPr>
          <p:cNvSpPr>
            <a:spLocks noGrp="1"/>
          </p:cNvSpPr>
          <p:nvPr>
            <p:ph idx="1"/>
          </p:nvPr>
        </p:nvSpPr>
        <p:spPr>
          <a:xfrm>
            <a:off x="178677" y="123568"/>
            <a:ext cx="11865042" cy="6635578"/>
          </a:xfrm>
        </p:spPr>
        <p:txBody>
          <a:bodyPr anchor="ctr">
            <a:normAutofit fontScale="92500" lnSpcReduction="10000"/>
          </a:bodyPr>
          <a:lstStyle/>
          <a:p>
            <a:pPr marL="0" indent="0">
              <a:buNone/>
            </a:pPr>
            <a:r>
              <a:rPr lang="en-US" sz="4000" b="1" dirty="0">
                <a:solidFill>
                  <a:srgbClr val="C00000"/>
                </a:solidFill>
                <a:latin typeface="Times New Roman" panose="02020603050405020304" pitchFamily="18" charset="0"/>
                <a:cs typeface="Times New Roman" panose="02020603050405020304" pitchFamily="18" charset="0"/>
              </a:rPr>
              <a:t>Revelation 6:16 &amp; 17</a:t>
            </a:r>
            <a:r>
              <a:rPr lang="en-US" sz="4000" dirty="0">
                <a:latin typeface="Times New Roman" panose="02020603050405020304" pitchFamily="18" charset="0"/>
                <a:cs typeface="Times New Roman" panose="02020603050405020304" pitchFamily="18" charset="0"/>
              </a:rPr>
              <a:t> answers that objection: “</a:t>
            </a:r>
            <a:r>
              <a:rPr lang="en-US" sz="4000" dirty="0">
                <a:solidFill>
                  <a:srgbClr val="C00000"/>
                </a:solidFill>
                <a:latin typeface="Times New Roman" panose="02020603050405020304" pitchFamily="18" charset="0"/>
                <a:cs typeface="Times New Roman" panose="02020603050405020304" pitchFamily="18" charset="0"/>
              </a:rPr>
              <a:t>the wrath of the Lamb</a:t>
            </a:r>
            <a:r>
              <a:rPr lang="en-US" sz="4000" dirty="0">
                <a:latin typeface="Times New Roman" panose="02020603050405020304" pitchFamily="18" charset="0"/>
                <a:cs typeface="Times New Roman" panose="02020603050405020304" pitchFamily="18" charset="0"/>
              </a:rPr>
              <a:t>” is beginning to fall on the Jews because they failed to keep His word!  We see that fulfillment in the fall of Jerusalem in 70 AD and with that EVERY promise made by the Lamb to us is verified, validated and proven to be absolutely true, accurate, and just as solid as the promise that IF the Israelites did not keep the word of the LORD they would be utterly destroyed.</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the great day of their wrath has come; and who is able to stand</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Rhetorical!!!  The Jews had failed to keep God’s word, had established a “system” foreign to not only God’s word but His intent, His desire, and His instruction.</a:t>
            </a:r>
          </a:p>
        </p:txBody>
      </p:sp>
    </p:spTree>
    <p:extLst>
      <p:ext uri="{BB962C8B-B14F-4D97-AF65-F5344CB8AC3E}">
        <p14:creationId xmlns:p14="http://schemas.microsoft.com/office/powerpoint/2010/main" val="2824260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89187" y="123568"/>
            <a:ext cx="11854532" cy="6635578"/>
          </a:xfrm>
        </p:spPr>
        <p:txBody>
          <a:bodyPr anchor="ctr">
            <a:normAutofit fontScale="77500" lnSpcReduction="20000"/>
          </a:bodyPr>
          <a:lstStyle/>
          <a:p>
            <a:pPr marL="0" indent="0">
              <a:buNone/>
            </a:pPr>
            <a:r>
              <a:rPr lang="en-US" sz="5400" dirty="0">
                <a:latin typeface="Times New Roman" panose="02020603050405020304" pitchFamily="18" charset="0"/>
                <a:cs typeface="Times New Roman" panose="02020603050405020304" pitchFamily="18" charset="0"/>
              </a:rPr>
              <a:t>At the command, “</a:t>
            </a:r>
            <a:r>
              <a:rPr lang="en-US" sz="5400" dirty="0">
                <a:solidFill>
                  <a:srgbClr val="C00000"/>
                </a:solidFill>
                <a:latin typeface="Times New Roman" panose="02020603050405020304" pitchFamily="18" charset="0"/>
                <a:cs typeface="Times New Roman" panose="02020603050405020304" pitchFamily="18" charset="0"/>
              </a:rPr>
              <a:t>COME!</a:t>
            </a:r>
            <a:r>
              <a:rPr lang="en-US" sz="5400" dirty="0">
                <a:latin typeface="Times New Roman" panose="02020603050405020304" pitchFamily="18" charset="0"/>
                <a:cs typeface="Times New Roman" panose="02020603050405020304" pitchFamily="18" charset="0"/>
              </a:rPr>
              <a:t>” a white horse appears and the one sitting on the white horse is armed with a bow: he is given a crown (</a:t>
            </a:r>
            <a:r>
              <a:rPr lang="en-US" sz="5400" dirty="0" err="1">
                <a:latin typeface="Times New Roman" panose="02020603050405020304" pitchFamily="18" charset="0"/>
                <a:cs typeface="Times New Roman" panose="02020603050405020304" pitchFamily="18" charset="0"/>
              </a:rPr>
              <a:t>stephanos</a:t>
            </a:r>
            <a:r>
              <a:rPr lang="en-US" sz="5400" dirty="0">
                <a:latin typeface="Times New Roman" panose="02020603050405020304" pitchFamily="18" charset="0"/>
                <a:cs typeface="Times New Roman" panose="02020603050405020304" pitchFamily="18" charset="0"/>
              </a:rPr>
              <a:t>), and proceeds to go out “</a:t>
            </a:r>
            <a:r>
              <a:rPr lang="en-US" sz="5400" dirty="0">
                <a:solidFill>
                  <a:srgbClr val="C00000"/>
                </a:solidFill>
                <a:latin typeface="Times New Roman" panose="02020603050405020304" pitchFamily="18" charset="0"/>
                <a:cs typeface="Times New Roman" panose="02020603050405020304" pitchFamily="18" charset="0"/>
              </a:rPr>
              <a:t>conquering and to conquer.</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White, according to Homer Hailey, is “</a:t>
            </a:r>
            <a:r>
              <a:rPr lang="en-US" sz="5400" dirty="0">
                <a:solidFill>
                  <a:srgbClr val="7030A0"/>
                </a:solidFill>
                <a:latin typeface="Times New Roman" panose="02020603050405020304" pitchFamily="18" charset="0"/>
                <a:cs typeface="Times New Roman" panose="02020603050405020304" pitchFamily="18" charset="0"/>
              </a:rPr>
              <a:t>the festive color, or color of victory.</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White is also, at times, the color of peace, surrender, purity, innocence, cleanliness, and new beginnings.</a:t>
            </a:r>
          </a:p>
          <a:p>
            <a:pPr marL="0" indent="0">
              <a:buNone/>
            </a:pPr>
            <a:r>
              <a:rPr lang="en-US" sz="5400" dirty="0">
                <a:latin typeface="Times New Roman" panose="02020603050405020304" pitchFamily="18" charset="0"/>
                <a:cs typeface="Times New Roman" panose="02020603050405020304" pitchFamily="18" charset="0"/>
              </a:rPr>
              <a:t>This scenario is picturing – and calls to mind – a victory parade, particularly a Roman victory parade honoring a Roman general returning to Rome after winning victory in battle especially after vanquishing and conquering an enemy.</a:t>
            </a:r>
          </a:p>
        </p:txBody>
      </p:sp>
    </p:spTree>
    <p:extLst>
      <p:ext uri="{BB962C8B-B14F-4D97-AF65-F5344CB8AC3E}">
        <p14:creationId xmlns:p14="http://schemas.microsoft.com/office/powerpoint/2010/main" val="314202287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121F6-4D1F-C9FC-93A4-46809CB20F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B4C5F0-358E-07D5-04BC-FD762A545C49}"/>
              </a:ext>
            </a:extLst>
          </p:cNvPr>
          <p:cNvSpPr>
            <a:spLocks noGrp="1"/>
          </p:cNvSpPr>
          <p:nvPr>
            <p:ph idx="1"/>
          </p:nvPr>
        </p:nvSpPr>
        <p:spPr>
          <a:xfrm>
            <a:off x="178677" y="123568"/>
            <a:ext cx="11865042" cy="6635578"/>
          </a:xfrm>
        </p:spPr>
        <p:txBody>
          <a:bodyPr anchor="ctr">
            <a:normAutofit/>
          </a:bodyPr>
          <a:lstStyle/>
          <a:p>
            <a:pPr marL="0" indent="0">
              <a:buNone/>
            </a:pPr>
            <a:r>
              <a:rPr lang="en-US" sz="4000" dirty="0">
                <a:latin typeface="Times New Roman" panose="02020603050405020304" pitchFamily="18" charset="0"/>
                <a:cs typeface="Times New Roman" panose="02020603050405020304" pitchFamily="18" charset="0"/>
              </a:rPr>
              <a:t>They were called to repentance by the prophets, by John the Immerser, and finally by God’s One and Only Son who was denied, betrayed, and crucified.</a:t>
            </a:r>
          </a:p>
          <a:p>
            <a:pPr marL="0" indent="0">
              <a:buNone/>
            </a:pPr>
            <a:r>
              <a:rPr lang="en-US" sz="4000" dirty="0">
                <a:latin typeface="Times New Roman" panose="02020603050405020304" pitchFamily="18" charset="0"/>
                <a:cs typeface="Times New Roman" panose="02020603050405020304" pitchFamily="18" charset="0"/>
              </a:rPr>
              <a:t>Yes, wrath – destruction – was coming and NO ONE was able to stand against it and that is the lesson for the 21</a:t>
            </a:r>
            <a:r>
              <a:rPr lang="en-US" sz="4000" baseline="30000" dirty="0">
                <a:latin typeface="Times New Roman" panose="02020603050405020304" pitchFamily="18" charset="0"/>
                <a:cs typeface="Times New Roman" panose="02020603050405020304" pitchFamily="18" charset="0"/>
              </a:rPr>
              <a:t>st</a:t>
            </a:r>
            <a:r>
              <a:rPr lang="en-US" sz="4000" dirty="0">
                <a:latin typeface="Times New Roman" panose="02020603050405020304" pitchFamily="18" charset="0"/>
                <a:cs typeface="Times New Roman" panose="02020603050405020304" pitchFamily="18" charset="0"/>
              </a:rPr>
              <a:t> century!</a:t>
            </a:r>
          </a:p>
          <a:p>
            <a:pPr marL="0" indent="0">
              <a:buNone/>
            </a:pPr>
            <a:r>
              <a:rPr lang="en-US" sz="4000" dirty="0">
                <a:latin typeface="Times New Roman" panose="02020603050405020304" pitchFamily="18" charset="0"/>
                <a:cs typeface="Times New Roman" panose="02020603050405020304" pitchFamily="18" charset="0"/>
              </a:rPr>
              <a:t>Ignore the LORD and His instructions, desires, wishes, His word – </a:t>
            </a:r>
            <a:r>
              <a:rPr lang="en-US" sz="4000" dirty="0" err="1">
                <a:latin typeface="Times New Roman" panose="02020603050405020304" pitchFamily="18" charset="0"/>
                <a:cs typeface="Times New Roman" panose="02020603050405020304" pitchFamily="18" charset="0"/>
              </a:rPr>
              <a:t>howevery</a:t>
            </a:r>
            <a:r>
              <a:rPr lang="en-US" sz="4000" dirty="0">
                <a:latin typeface="Times New Roman" panose="02020603050405020304" pitchFamily="18" charset="0"/>
                <a:cs typeface="Times New Roman" panose="02020603050405020304" pitchFamily="18" charset="0"/>
              </a:rPr>
              <a:t> you chose to phrase it – and the same eventual destruction, the wrath of the Lamb is coming.</a:t>
            </a:r>
          </a:p>
        </p:txBody>
      </p:sp>
    </p:spTree>
    <p:extLst>
      <p:ext uri="{BB962C8B-B14F-4D97-AF65-F5344CB8AC3E}">
        <p14:creationId xmlns:p14="http://schemas.microsoft.com/office/powerpoint/2010/main" val="387884926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A0432-F55E-1CD2-2820-11AFDAC0CF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B7FDA3-971C-709A-096F-DC212DDF180F}"/>
              </a:ext>
            </a:extLst>
          </p:cNvPr>
          <p:cNvSpPr>
            <a:spLocks noGrp="1"/>
          </p:cNvSpPr>
          <p:nvPr>
            <p:ph idx="1"/>
          </p:nvPr>
        </p:nvSpPr>
        <p:spPr>
          <a:xfrm>
            <a:off x="178677" y="123568"/>
            <a:ext cx="11865042" cy="6635578"/>
          </a:xfrm>
        </p:spPr>
        <p:txBody>
          <a:bodyPr anchor="ctr">
            <a:normAutofit fontScale="92500"/>
          </a:bodyPr>
          <a:lstStyle/>
          <a:p>
            <a:pPr marL="0" indent="0">
              <a:buNone/>
            </a:pPr>
            <a:r>
              <a:rPr lang="en-US" sz="4000" dirty="0">
                <a:latin typeface="Times New Roman" panose="02020603050405020304" pitchFamily="18" charset="0"/>
                <a:cs typeface="Times New Roman" panose="02020603050405020304" pitchFamily="18" charset="0"/>
              </a:rPr>
              <a:t>What we see in </a:t>
            </a:r>
            <a:r>
              <a:rPr lang="en-US" sz="4000" b="1" dirty="0">
                <a:solidFill>
                  <a:srgbClr val="C00000"/>
                </a:solidFill>
                <a:latin typeface="Times New Roman" panose="02020603050405020304" pitchFamily="18" charset="0"/>
                <a:cs typeface="Times New Roman" panose="02020603050405020304" pitchFamily="18" charset="0"/>
              </a:rPr>
              <a:t>Revelation 6</a:t>
            </a:r>
            <a:r>
              <a:rPr lang="en-US" sz="4000" dirty="0">
                <a:latin typeface="Times New Roman" panose="02020603050405020304" pitchFamily="18" charset="0"/>
                <a:cs typeface="Times New Roman" panose="02020603050405020304" pitchFamily="18" charset="0"/>
              </a:rPr>
              <a:t> with the opening of the first six seals of the scroll taken by the Lamb from the hand of God is:</a:t>
            </a:r>
          </a:p>
          <a:p>
            <a:r>
              <a:rPr lang="en-US" sz="4000" dirty="0">
                <a:latin typeface="Times New Roman" panose="02020603050405020304" pitchFamily="18" charset="0"/>
                <a:cs typeface="Times New Roman" panose="02020603050405020304" pitchFamily="18" charset="0"/>
              </a:rPr>
              <a:t>forces of destruction – a conquering force, backed by an army able to do its will, which will result in war, starvation because of a lack of food, will result in death which will be followed by hades;</a:t>
            </a:r>
          </a:p>
          <a:p>
            <a:r>
              <a:rPr lang="en-US" sz="4000" dirty="0">
                <a:latin typeface="Times New Roman" panose="02020603050405020304" pitchFamily="18" charset="0"/>
                <a:cs typeface="Times New Roman" panose="02020603050405020304" pitchFamily="18" charset="0"/>
              </a:rPr>
              <a:t>BUT first God will hear His faithful Old Testament saints ensuring them He has heard their cries, but they must wait until He is ready;</a:t>
            </a:r>
          </a:p>
          <a:p>
            <a:r>
              <a:rPr lang="en-US" sz="4000" dirty="0">
                <a:latin typeface="Times New Roman" panose="02020603050405020304" pitchFamily="18" charset="0"/>
                <a:cs typeface="Times New Roman" panose="02020603050405020304" pitchFamily="18" charset="0"/>
              </a:rPr>
              <a:t>HOEVER, destruction is coming: complete, utter, total, final, and thorough destruction as </a:t>
            </a:r>
            <a:r>
              <a:rPr lang="en-US" sz="4000">
                <a:latin typeface="Times New Roman" panose="02020603050405020304" pitchFamily="18" charset="0"/>
                <a:cs typeface="Times New Roman" panose="02020603050405020304" pitchFamily="18" charset="0"/>
              </a:rPr>
              <a:t>a result of </a:t>
            </a:r>
            <a:r>
              <a:rPr lang="en-US" sz="4000" dirty="0">
                <a:latin typeface="Times New Roman" panose="02020603050405020304" pitchFamily="18" charset="0"/>
                <a:cs typeface="Times New Roman" panose="02020603050405020304" pitchFamily="18" charset="0"/>
              </a:rPr>
              <a:t>the “</a:t>
            </a:r>
            <a:r>
              <a:rPr lang="en-US" sz="4000" dirty="0">
                <a:solidFill>
                  <a:srgbClr val="C00000"/>
                </a:solidFill>
                <a:latin typeface="Times New Roman" panose="02020603050405020304" pitchFamily="18" charset="0"/>
                <a:cs typeface="Times New Roman" panose="02020603050405020304" pitchFamily="18" charset="0"/>
              </a:rPr>
              <a:t>wrath of the Lamb</a:t>
            </a:r>
            <a:r>
              <a:rPr lang="en-US" sz="4000" dirty="0">
                <a:latin typeface="Times New Roman" panose="02020603050405020304" pitchFamily="18" charset="0"/>
                <a:cs typeface="Times New Roman" panose="02020603050405020304" pitchFamily="18" charset="0"/>
              </a:rPr>
              <a:t>” which no one will be able to stand.</a:t>
            </a:r>
          </a:p>
        </p:txBody>
      </p:sp>
    </p:spTree>
    <p:extLst>
      <p:ext uri="{BB962C8B-B14F-4D97-AF65-F5344CB8AC3E}">
        <p14:creationId xmlns:p14="http://schemas.microsoft.com/office/powerpoint/2010/main" val="1990909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6B7A21-EF67-3B6C-8CB7-7DE501C73F2A}"/>
              </a:ext>
            </a:extLst>
          </p:cNvPr>
          <p:cNvSpPr>
            <a:spLocks noGrp="1"/>
          </p:cNvSpPr>
          <p:nvPr>
            <p:ph idx="1"/>
          </p:nvPr>
        </p:nvSpPr>
        <p:spPr>
          <a:xfrm>
            <a:off x="147145" y="123568"/>
            <a:ext cx="11896573" cy="6635578"/>
          </a:xfrm>
        </p:spPr>
        <p:txBody>
          <a:bodyPr anchor="ctr">
            <a:normAutofit fontScale="55000" lnSpcReduction="20000"/>
          </a:bodyPr>
          <a:lstStyle/>
          <a:p>
            <a:pPr marL="0" indent="0">
              <a:buNone/>
            </a:pPr>
            <a:r>
              <a:rPr lang="en-US" sz="5400" dirty="0">
                <a:latin typeface="Times New Roman" panose="02020603050405020304" pitchFamily="18" charset="0"/>
                <a:cs typeface="Times New Roman" panose="02020603050405020304" pitchFamily="18" charset="0"/>
              </a:rPr>
              <a:t>There is a considerable amount of evidence in ancient Greco-Roman literature linking “white horses” not only with military conquest, imperial power and rulership but also with extending the prestige acquired from those conquests to the level of equality with the divine, especially with the chief god of the Greco-Roman pantheon, Zeus/Jupiter.*</a:t>
            </a:r>
          </a:p>
          <a:p>
            <a:pPr marL="0" indent="0">
              <a:buNone/>
            </a:pPr>
            <a:r>
              <a:rPr lang="en-US" sz="5400" dirty="0">
                <a:latin typeface="Times New Roman" panose="02020603050405020304" pitchFamily="18" charset="0"/>
                <a:cs typeface="Times New Roman" panose="02020603050405020304" pitchFamily="18" charset="0"/>
              </a:rPr>
              <a:t>The Roman historian Livy (59 BC – AD 17) wrote and described “a past Roman hero using white horses in his Triumphal march through Rome.”**</a:t>
            </a:r>
          </a:p>
          <a:p>
            <a:pPr marL="0" indent="0">
              <a:buNone/>
            </a:pPr>
            <a:r>
              <a:rPr lang="en-US" sz="5400" dirty="0">
                <a:latin typeface="Times New Roman" panose="02020603050405020304" pitchFamily="18" charset="0"/>
                <a:cs typeface="Times New Roman" panose="02020603050405020304" pitchFamily="18" charset="0"/>
              </a:rPr>
              <a:t>Later, Cassius Dio (165 – c. 235) another Roman historian and senator wrote that “By the time of Julius Caesar it was evidently the custom to allow white horses for a conqueror’s Triumph: ‘For they had voted that sacrifices should be offered for his [Julius Caesar’s] victory during forty days, and had granted him permission to ride, in the triumph already voted him, </a:t>
            </a:r>
            <a:r>
              <a:rPr lang="en-US" sz="5400" b="1" dirty="0">
                <a:latin typeface="Times New Roman" panose="02020603050405020304" pitchFamily="18" charset="0"/>
                <a:cs typeface="Times New Roman" panose="02020603050405020304" pitchFamily="18" charset="0"/>
              </a:rPr>
              <a:t>in a chariot drawn by white horses.</a:t>
            </a:r>
            <a:r>
              <a:rPr lang="en-US" sz="5400" dirty="0">
                <a:latin typeface="Times New Roman" panose="02020603050405020304" pitchFamily="18" charset="0"/>
                <a:cs typeface="Times New Roman" panose="02020603050405020304" pitchFamily="18" charset="0"/>
              </a:rPr>
              <a:t>’”***</a:t>
            </a:r>
          </a:p>
          <a:p>
            <a:pPr marL="0" indent="0">
              <a:buNone/>
            </a:pPr>
            <a:r>
              <a:rPr lang="en-US" sz="5400" dirty="0">
                <a:latin typeface="Times New Roman" panose="02020603050405020304" pitchFamily="18" charset="0"/>
                <a:cs typeface="Times New Roman" panose="02020603050405020304" pitchFamily="18" charset="0"/>
              </a:rPr>
              <a:t>Butler notes, “</a:t>
            </a:r>
            <a:r>
              <a:rPr lang="en-US" sz="5400" dirty="0">
                <a:solidFill>
                  <a:srgbClr val="7030A0"/>
                </a:solidFill>
                <a:latin typeface="Times New Roman" panose="02020603050405020304" pitchFamily="18" charset="0"/>
                <a:cs typeface="Times New Roman" panose="02020603050405020304" pitchFamily="18" charset="0"/>
              </a:rPr>
              <a:t>When a Roman general returned from victorious campaigns in the far-flung frontiers of the empire, he halted with out the city walls of Rome until the senate voted the manner of his entry. If that body voted that the general was entitled to a </a:t>
            </a:r>
            <a:r>
              <a:rPr lang="en-US" sz="5400" dirty="0" err="1">
                <a:solidFill>
                  <a:srgbClr val="7030A0"/>
                </a:solidFill>
                <a:latin typeface="Times New Roman" panose="02020603050405020304" pitchFamily="18" charset="0"/>
                <a:cs typeface="Times New Roman" panose="02020603050405020304" pitchFamily="18" charset="0"/>
              </a:rPr>
              <a:t>triumphantal</a:t>
            </a:r>
            <a:r>
              <a:rPr lang="en-US" sz="5400" dirty="0">
                <a:solidFill>
                  <a:srgbClr val="7030A0"/>
                </a:solidFill>
                <a:latin typeface="Times New Roman" panose="02020603050405020304" pitchFamily="18" charset="0"/>
                <a:cs typeface="Times New Roman" panose="02020603050405020304" pitchFamily="18" charset="0"/>
              </a:rPr>
              <a:t> entry, snowy white horses were hitched to his chariot and drawn through the streets of the imperial city, followed by a long line of captive generals, slaves and spoils of war.</a:t>
            </a:r>
            <a:r>
              <a:rPr lang="en-US" sz="5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25044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35994</TotalTime>
  <Words>13779</Words>
  <Application>Microsoft Office PowerPoint</Application>
  <PresentationFormat>Widescreen</PresentationFormat>
  <Paragraphs>373</Paragraphs>
  <Slides>81</Slides>
  <Notes>11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81</vt:i4>
      </vt:variant>
    </vt:vector>
  </HeadingPairs>
  <TitlesOfParts>
    <vt:vector size="89" baseType="lpstr">
      <vt:lpstr>Aptos</vt:lpstr>
      <vt:lpstr>Arial</vt:lpstr>
      <vt:lpstr>Calibri</vt:lpstr>
      <vt:lpstr>Calibri Light</vt:lpstr>
      <vt:lpstr>Cambria Math</vt:lpstr>
      <vt:lpstr>Times New Roman</vt:lpstr>
      <vt:lpstr>Office Theme</vt:lpstr>
      <vt:lpstr>Worksheet</vt:lpstr>
      <vt:lpstr>REVELATION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dc:title>
  <dc:creator>James Reynolds</dc:creator>
  <cp:lastModifiedBy>James Reynolds</cp:lastModifiedBy>
  <cp:revision>573</cp:revision>
  <cp:lastPrinted>2026-01-20T23:40:10Z</cp:lastPrinted>
  <dcterms:created xsi:type="dcterms:W3CDTF">2024-01-21T04:16:59Z</dcterms:created>
  <dcterms:modified xsi:type="dcterms:W3CDTF">2026-01-21T03:29:46Z</dcterms:modified>
</cp:coreProperties>
</file>