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462" r:id="rId2"/>
    <p:sldId id="331" r:id="rId3"/>
    <p:sldId id="329" r:id="rId4"/>
    <p:sldId id="330" r:id="rId5"/>
    <p:sldId id="460" r:id="rId6"/>
    <p:sldId id="33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43"/>
  </p:normalViewPr>
  <p:slideViewPr>
    <p:cSldViewPr snapToGrid="0" snapToObjects="1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1AB9A-1025-8B44-907D-333D87213C60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89370-E3E6-6843-A633-D7701C9E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6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>
          <a:extLst>
            <a:ext uri="{FF2B5EF4-FFF2-40B4-BE49-F238E27FC236}">
              <a16:creationId xmlns:a16="http://schemas.microsoft.com/office/drawing/2014/main" id="{9252590A-5DB9-66FC-9EAE-19A58331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9:notes">
            <a:extLst>
              <a:ext uri="{FF2B5EF4-FFF2-40B4-BE49-F238E27FC236}">
                <a16:creationId xmlns:a16="http://schemas.microsoft.com/office/drawing/2014/main" id="{B0B2FB6A-3051-AA18-C99B-CED723DB48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8" name="Google Shape;508;p99:notes">
            <a:extLst>
              <a:ext uri="{FF2B5EF4-FFF2-40B4-BE49-F238E27FC236}">
                <a16:creationId xmlns:a16="http://schemas.microsoft.com/office/drawing/2014/main" id="{A756B3CE-51CB-FCBD-4EC2-0B4F5F3055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746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744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876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273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C620BA25-0FFD-BE46-D4B9-663EC9E2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03:notes">
            <a:extLst>
              <a:ext uri="{FF2B5EF4-FFF2-40B4-BE49-F238E27FC236}">
                <a16:creationId xmlns:a16="http://schemas.microsoft.com/office/drawing/2014/main" id="{BDFDE814-1354-F12D-4B2F-16D91F8A8C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103:notes">
            <a:extLst>
              <a:ext uri="{FF2B5EF4-FFF2-40B4-BE49-F238E27FC236}">
                <a16:creationId xmlns:a16="http://schemas.microsoft.com/office/drawing/2014/main" id="{DD80C920-F5CE-F6D2-CE97-1AF1480E1D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014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48479-551A-4712-ABCA-868E46AECEB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5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1BBE-B2D4-5444-80F1-13FF7E097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6989B-B8DE-3E46-B082-C096970CF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A9DBD-566B-6744-8A06-AFDAC37C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3392E-6E43-0248-9C49-2BF531AA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69DA1-609F-5944-9776-3014995F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7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52D3-09D0-A044-85BC-C65E6E56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EB4A4-C9B3-E94F-BE6A-38E79E94B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A40B3-C981-244D-8D14-796DCDC5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AB7FE-CCDE-7248-8301-C6CAE394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9BC6-0B9B-234A-BEF7-B11EE774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2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F8F00-56D5-1040-9376-82FC36027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118AD-6507-C346-8F56-5B6C16E5C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D1F93-5440-674D-B124-5CE78428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8466D-AAC7-7045-AA71-3CC984C3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080D7-0749-0B43-ABB1-415AF6F2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3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7E76-C978-C042-BD76-C492750E2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3B4A-FDCC-7A41-9585-7A456A393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83616-41DC-DA46-BE1A-F389BBCA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8DADA-E821-B14C-B24E-FC5D4FA1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AA2FA-4FE5-E544-A4B4-3F96B3C2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B0EE-7535-A04D-A9C7-68E0C749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85380-1C48-EC4F-A83F-C918DF7C3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B5BD-1502-2E4E-8E0F-D75F87F7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9AB41-A124-8041-956E-76EF5049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9E8-F8EE-3B41-B618-ADDB242C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3561-2273-2047-9FA1-87F1D174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375E2-806D-7344-ADA5-C07173856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D511A-60F8-9147-AC8C-64B325D08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F807E-0FE7-944A-8F90-527529F8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8BFFE-E44F-E24C-831D-5B8B617C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7B5B3-E703-1F44-8953-7A896E95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9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63BA-148F-AD49-8D10-1323EC38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742FB-38A6-2540-BA69-24AD3BBA3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416AE-6A3B-374F-927A-7B344CE3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38A3-E546-E84E-B3A7-34099C3D1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FACE5-AA84-4544-A3C6-CA6659D56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EE49A-4F5B-9145-9945-CB39647A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862B0-45DC-0541-9607-90B910AB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A2F55A-CF18-574E-8232-EACE65FC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4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1966-024C-124D-8BE0-85D44829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B45B9-0F40-1945-9F29-172EBCE0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4FC8D-9BE0-1F42-AAB6-746981AE7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4ED41-9266-1942-A793-608A0E83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7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83C30-3488-3643-BF34-6B8482CD2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87A34-F652-D749-A299-0C099949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6D1FD-32B7-744E-ABBD-6CD8ADD5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7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9BE2-30F4-8344-A1B4-CF7AC0CB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10CAF-7FB4-324D-A2AF-DB8414F28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04002-4A1E-E742-B625-CD1654729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8B719-5EC2-5C47-A1A7-35AC9481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308BB-809E-2149-B076-40541973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BA496-ED1F-9741-B7B0-62CF3C09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0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48431-A6DE-4F4A-B879-49C3546E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914DB-8381-2848-9BCA-6F4BE261F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473CC-05EB-A940-8C63-A95CAF36B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8CBCC-CFA8-5443-86AE-C102A3C7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AFB70-F61D-BF45-B6A0-8E727AE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52CFC-9A03-2748-BCFC-4AEA3F16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B22D46-FAD0-BB4B-93C7-4AD5B3FAD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5453A-98FA-B646-9023-53727FC92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522C3-2697-0044-A213-2DAA64DF4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37D07-DD40-0E48-AC1D-442DDED1F9F1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48714-5738-FB4B-9731-621F96874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E1011-AF8F-D144-96CE-E9AAF61C0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768E6-59B4-E041-B5D2-C8E3767F2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4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>
          <a:extLst>
            <a:ext uri="{FF2B5EF4-FFF2-40B4-BE49-F238E27FC236}">
              <a16:creationId xmlns:a16="http://schemas.microsoft.com/office/drawing/2014/main" id="{BA22F8EC-326B-B862-493F-973268BA3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9">
            <a:extLst>
              <a:ext uri="{FF2B5EF4-FFF2-40B4-BE49-F238E27FC236}">
                <a16:creationId xmlns:a16="http://schemas.microsoft.com/office/drawing/2014/main" id="{5A153427-85FA-ACCD-0F85-DE2BFE55D6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0828" y="365125"/>
            <a:ext cx="83429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6000" dirty="0">
                <a:latin typeface="Bebas Neue"/>
                <a:ea typeface="Bebas Neue"/>
                <a:cs typeface="Bebas Neue"/>
                <a:sym typeface="Bebas Neue"/>
              </a:rPr>
              <a:t>Finance Report</a:t>
            </a:r>
            <a:endParaRPr dirty="0"/>
          </a:p>
        </p:txBody>
      </p:sp>
      <p:sp>
        <p:nvSpPr>
          <p:cNvPr id="511" name="Google Shape;511;p99">
            <a:extLst>
              <a:ext uri="{FF2B5EF4-FFF2-40B4-BE49-F238E27FC236}">
                <a16:creationId xmlns:a16="http://schemas.microsoft.com/office/drawing/2014/main" id="{3C6F576F-4C7E-8A18-6E03-3EC89813F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06238" y="1688764"/>
            <a:ext cx="6996739" cy="196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>
              <a:buSzPts val="1800"/>
            </a:pPr>
            <a:r>
              <a:rPr lang="en-US" sz="3600" dirty="0">
                <a:solidFill>
                  <a:schemeClr val="dk1"/>
                </a:solidFill>
              </a:rPr>
              <a:t>2025 General Fund</a:t>
            </a:r>
          </a:p>
          <a:p>
            <a:pPr>
              <a:buSzPts val="1800"/>
            </a:pPr>
            <a:r>
              <a:rPr lang="en-US" sz="3600" dirty="0">
                <a:solidFill>
                  <a:schemeClr val="dk1"/>
                </a:solidFill>
              </a:rPr>
              <a:t>2025 Designated Fund Balance</a:t>
            </a:r>
          </a:p>
          <a:p>
            <a:pPr>
              <a:buSzPts val="1800"/>
            </a:pPr>
            <a:r>
              <a:rPr lang="en-US" sz="3600" dirty="0">
                <a:solidFill>
                  <a:schemeClr val="dk1"/>
                </a:solidFill>
              </a:rPr>
              <a:t>2026 General Budget</a:t>
            </a:r>
          </a:p>
          <a:p>
            <a:pPr>
              <a:buSzPts val="1800"/>
            </a:pPr>
            <a:r>
              <a:rPr lang="en-US" sz="3600" dirty="0">
                <a:solidFill>
                  <a:schemeClr val="dk1"/>
                </a:solidFill>
              </a:rPr>
              <a:t>Pastor Compensation &amp; Benefits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6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49057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16;p100">
            <a:extLst>
              <a:ext uri="{FF2B5EF4-FFF2-40B4-BE49-F238E27FC236}">
                <a16:creationId xmlns:a16="http://schemas.microsoft.com/office/drawing/2014/main" id="{3E67E079-0351-D47A-AF0C-C99F0BD0AC2F}"/>
              </a:ext>
            </a:extLst>
          </p:cNvPr>
          <p:cNvSpPr txBox="1">
            <a:spLocks/>
          </p:cNvSpPr>
          <p:nvPr/>
        </p:nvSpPr>
        <p:spPr>
          <a:xfrm rot="-5400000">
            <a:off x="-1822962" y="2703170"/>
            <a:ext cx="62274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5400" dirty="0">
                <a:latin typeface="Bebas Neue"/>
                <a:ea typeface="Bebas Neue"/>
                <a:cs typeface="Bebas Neue"/>
                <a:sym typeface="Bebas Neue"/>
              </a:rPr>
              <a:t>2025 general </a:t>
            </a:r>
            <a:r>
              <a:rPr lang="en-US" sz="5900" dirty="0">
                <a:latin typeface="Bebas Neue"/>
                <a:ea typeface="Bebas Neue"/>
                <a:cs typeface="Bebas Neue"/>
                <a:sym typeface="Bebas Neue"/>
              </a:rPr>
              <a:t>Fund</a:t>
            </a:r>
            <a:r>
              <a:rPr lang="en-US" sz="5400" dirty="0">
                <a:latin typeface="Bebas Neue"/>
                <a:ea typeface="Bebas Neue"/>
                <a:cs typeface="Bebas Neue"/>
                <a:sym typeface="Bebas Neue"/>
              </a:rPr>
              <a:t> Actuals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0627D-B67F-AF1C-D25B-91D23585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73" y="252247"/>
            <a:ext cx="8433954" cy="65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5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02"/>
          <p:cNvSpPr txBox="1">
            <a:spLocks noGrp="1"/>
          </p:cNvSpPr>
          <p:nvPr>
            <p:ph type="title"/>
          </p:nvPr>
        </p:nvSpPr>
        <p:spPr>
          <a:xfrm rot="-5400000">
            <a:off x="-1748016" y="2766219"/>
            <a:ext cx="61929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6000" dirty="0">
                <a:latin typeface="Bebas Neue"/>
                <a:ea typeface="Bebas Neue"/>
                <a:cs typeface="Bebas Neue"/>
                <a:sym typeface="Bebas Neue"/>
              </a:rPr>
              <a:t>2025 Designated Funds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C2549-9385-D45A-DEF7-C456C5991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0" y="116897"/>
            <a:ext cx="8645236" cy="64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73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3"/>
          <p:cNvSpPr txBox="1">
            <a:spLocks noGrp="1"/>
          </p:cNvSpPr>
          <p:nvPr>
            <p:ph type="title"/>
          </p:nvPr>
        </p:nvSpPr>
        <p:spPr>
          <a:xfrm rot="-5400000">
            <a:off x="-2869712" y="2023733"/>
            <a:ext cx="83429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6000" dirty="0">
                <a:latin typeface="Bebas Neue"/>
                <a:ea typeface="Bebas Neue"/>
                <a:cs typeface="Bebas Neue"/>
                <a:sym typeface="Bebas Neue"/>
              </a:rPr>
              <a:t>2026 General Fund Budget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4DD2C-97E0-5FA1-25A5-D15A29E1D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3" y="61912"/>
            <a:ext cx="9019308" cy="65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3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DADBC8B5-0B8A-4599-48ED-74478CBB4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3">
            <a:extLst>
              <a:ext uri="{FF2B5EF4-FFF2-40B4-BE49-F238E27FC236}">
                <a16:creationId xmlns:a16="http://schemas.microsoft.com/office/drawing/2014/main" id="{6662875A-62ED-47CF-F057-0CA11E1F9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5400000">
            <a:off x="-2051022" y="2766218"/>
            <a:ext cx="670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5000" dirty="0">
                <a:latin typeface="Bebas Neue"/>
                <a:sym typeface="Bebas Neue"/>
              </a:rPr>
              <a:t>Pastor’s 2026 Comp &amp; Benefits</a:t>
            </a:r>
            <a:endParaRPr sz="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31EC9-B1F2-AA53-84FE-69C8CAE4D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886" y="568036"/>
            <a:ext cx="9365114" cy="58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2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E379F-2F84-473D-BF4D-29923A83CA0A}"/>
              </a:ext>
            </a:extLst>
          </p:cNvPr>
          <p:cNvSpPr/>
          <p:nvPr/>
        </p:nvSpPr>
        <p:spPr>
          <a:xfrm>
            <a:off x="2757055" y="215330"/>
            <a:ext cx="88365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2025 – Another positive year as we met our income goal (up ~8% from ’24) and managed our expenses well!</a:t>
            </a:r>
          </a:p>
          <a:p>
            <a:endParaRPr lang="en-US" sz="2800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Designated Funds are in a good position as we enter 2026 with expected increase / growth in Facilities Reserve through the gifts of the 3 year Legacy Campaign</a:t>
            </a:r>
          </a:p>
          <a:p>
            <a:endParaRPr lang="en-US" sz="2800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2026 Budget represents further growth in income and ability to commit more to Mission and our Staff during a continued time of economic uncertainty!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B5D63-1A3E-4776-B19A-4F824CC02C4B}"/>
              </a:ext>
            </a:extLst>
          </p:cNvPr>
          <p:cNvSpPr txBox="1"/>
          <p:nvPr/>
        </p:nvSpPr>
        <p:spPr>
          <a:xfrm>
            <a:off x="2757056" y="4980511"/>
            <a:ext cx="9254836" cy="156966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Your continued generous giving and support is greatly appreciated and is enabling </a:t>
            </a:r>
            <a:r>
              <a:rPr lang="en-US" sz="3200" b="1" dirty="0" err="1"/>
              <a:t>MdS</a:t>
            </a:r>
            <a:r>
              <a:rPr lang="en-US" sz="3200" b="1" dirty="0"/>
              <a:t> to make a positive difference in our community and create a Legacy!</a:t>
            </a:r>
          </a:p>
        </p:txBody>
      </p:sp>
      <p:sp>
        <p:nvSpPr>
          <p:cNvPr id="3" name="Google Shape;540;p103">
            <a:extLst>
              <a:ext uri="{FF2B5EF4-FFF2-40B4-BE49-F238E27FC236}">
                <a16:creationId xmlns:a16="http://schemas.microsoft.com/office/drawing/2014/main" id="{26AD933E-1EA0-3622-5BB4-2D84A0FA767C}"/>
              </a:ext>
            </a:extLst>
          </p:cNvPr>
          <p:cNvSpPr txBox="1">
            <a:spLocks/>
          </p:cNvSpPr>
          <p:nvPr/>
        </p:nvSpPr>
        <p:spPr>
          <a:xfrm rot="-5400000">
            <a:off x="-1545400" y="2255384"/>
            <a:ext cx="5694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6000" dirty="0">
                <a:latin typeface="Bebas Neue"/>
                <a:sym typeface="Bebas Neue"/>
              </a:rPr>
              <a:t> Overall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2"/>
    </mc:Choice>
    <mc:Fallback xmlns="">
      <p:transition spd="slow" advTm="22562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</TotalTime>
  <Words>141</Words>
  <Application>Microsoft Office PowerPoint</Application>
  <PresentationFormat>Widescreen</PresentationFormat>
  <Paragraphs>18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Bebas Neue</vt:lpstr>
      <vt:lpstr>Calibri</vt:lpstr>
      <vt:lpstr>Calibri Light</vt:lpstr>
      <vt:lpstr>Wingdings</vt:lpstr>
      <vt:lpstr>Office Theme</vt:lpstr>
      <vt:lpstr>Finance Report</vt:lpstr>
      <vt:lpstr>PowerPoint Presentation</vt:lpstr>
      <vt:lpstr>2025 Designated Funds</vt:lpstr>
      <vt:lpstr>2026 General Fund Budget</vt:lpstr>
      <vt:lpstr>Pastor’s 2026 Comp &amp; Benefits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Kelsy Brown</dc:creator>
  <cp:lastModifiedBy>Steven Rowe</cp:lastModifiedBy>
  <cp:revision>7</cp:revision>
  <dcterms:created xsi:type="dcterms:W3CDTF">2024-05-08T20:22:29Z</dcterms:created>
  <dcterms:modified xsi:type="dcterms:W3CDTF">2026-05-12T00:40:06Z</dcterms:modified>
</cp:coreProperties>
</file>