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56" r:id="rId5"/>
    <p:sldId id="257" r:id="rId6"/>
    <p:sldId id="258" r:id="rId7"/>
    <p:sldId id="263" r:id="rId8"/>
    <p:sldId id="1081" r:id="rId9"/>
    <p:sldId id="1075" r:id="rId10"/>
    <p:sldId id="1082" r:id="rId11"/>
    <p:sldId id="1117" r:id="rId12"/>
    <p:sldId id="341" r:id="rId13"/>
    <p:sldId id="1167" r:id="rId14"/>
    <p:sldId id="1156" r:id="rId15"/>
    <p:sldId id="1160" r:id="rId16"/>
    <p:sldId id="1170" r:id="rId17"/>
    <p:sldId id="1118" r:id="rId18"/>
    <p:sldId id="1154" r:id="rId19"/>
    <p:sldId id="1145" r:id="rId20"/>
    <p:sldId id="1102" r:id="rId21"/>
    <p:sldId id="1146" r:id="rId22"/>
    <p:sldId id="1143" r:id="rId23"/>
    <p:sldId id="1147" r:id="rId24"/>
    <p:sldId id="1148" r:id="rId25"/>
    <p:sldId id="1114" r:id="rId26"/>
    <p:sldId id="264" r:id="rId27"/>
    <p:sldId id="259" r:id="rId28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9" autoAdjust="0"/>
  </p:normalViewPr>
  <p:slideViewPr>
    <p:cSldViewPr snapToGrid="0">
      <p:cViewPr varScale="1">
        <p:scale>
          <a:sx n="105" d="100"/>
          <a:sy n="105" d="100"/>
        </p:scale>
        <p:origin x="7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48596-AB7B-B574-AA1E-8E7CF3137E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3A3EC-3D8B-1365-5C41-34D8C77795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AE816-1916-178E-A03F-65E5812F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4343C-0919-ED57-6532-A311EEA2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789E3-C798-6DC3-E558-2FABB26C8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33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CB5-9CC5-5C44-4A8A-09C9FFEA5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3C7E1-D052-05F5-9EAF-1EA0AE8CF2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3829D-ACEA-310C-D876-2674C97ED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DE544-7C04-6304-7916-F5669504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A0AEB-8D0B-2A2D-BBBE-77C8EF9F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71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DD6C9F-439F-723A-446F-85563ECD98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072A6C-110F-9140-EFB5-343F04671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D70E2-DA7D-6179-2463-A4514237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ACFFE-26A0-9CB8-42E1-5FCCE0D52E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97C1B-6961-987C-7D79-9CD44578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4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E3A98-F59E-55B4-AF58-190EB273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5065A-5D5C-76D9-6DAF-F53C4FF3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A4D05-BF34-4AF8-A4D8-610D0D67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666B3-7F1A-5194-A9AF-518C08C0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5A0FA-D53B-7B8F-336B-A443799A4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7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C488B-387C-77E3-30C0-B193B71A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CC2AE0-66D3-4E57-FA16-5688CABEA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4A11-95A1-CD63-F4A8-276E96E6D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80B11-F2B3-CD65-00F5-620A6B905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1F1C8-C6B4-64E0-878B-06DD2A21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66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C482-90EE-A531-139E-BF8581694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3F99D-E05A-B0D5-EE59-EF056C66FD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77363-F890-46F3-1825-6CE8AC1D3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C0C65-3450-8F4A-7CFB-90BDBF9DD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3FE10B-4C27-A324-40E7-5EFEE3F2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225C4-6DD8-8584-FF8A-285799BE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26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97013-3D15-B4A2-58F4-9B4F39FC3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C32EB1-2DEC-D52F-F651-04626FEE5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B0093-6789-B346-76AB-456D17693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4203C-9810-58C1-3FBA-D7C27B9F7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4959EC-8563-A1CB-5AFB-C2F0D3AB0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407B3B-CF24-A0FB-A86E-EF5BF777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6CAFBD-B42D-EF5B-91F4-FA9ADB5FD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979624-B89A-1954-827E-182F51D9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35953-A7DF-5964-A26E-2BD826D24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306961-6501-1B6B-D9ED-CD5BDD0B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EB72F-8FCB-20B9-BB68-B983F64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8A83C6-C707-44C1-9B9C-6CDE278E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6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FE2CA-20C0-49CF-87C4-1AFE7ABFE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B7C81A-7E28-0D4C-D24A-A459A4AA4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53F65-3ED4-D561-8C1A-FD7629B4D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8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A02A1-5120-5ED7-7629-F6BC26349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3E92C-E224-A587-A7BD-0FEE8ACAE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C3386D-3CE2-7E47-80DF-2578522B9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5174F-B36A-8618-A18E-4EEE73111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2581E-9CAB-74D5-59BA-3BF7945F4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26470-0854-1AE1-2382-A48E7335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C9BC7-90AB-642E-1B48-C689C6B29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1A50D-7B37-F1E3-AAB3-468AA4F3A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B624B4-26B6-E3DC-FE9F-5FACB3292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0C91D-D079-F257-9C2E-014618641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AEB63-8F71-7098-8325-AA73C032D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A203DC-6247-0B33-4A0F-0634AB40B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1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7D50FD-20DD-5894-E829-E487FD357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725D0-D1BD-B5BD-B897-91523425A9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AEDBB-C399-2587-F4DC-660AAE854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FCA600-2312-4960-96C8-9A249C228FB1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BC60B-2341-C712-BA05-38B10FF15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7F75D-D232-5BB7-1D85-CBAF3A53CC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6B257-2AF7-4D96-B262-C427775431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01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F475-A44E-E82F-7CE2-8C3F2918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66" y="2548467"/>
            <a:ext cx="12031133" cy="224366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/>
              <a:t>Town Hall Presentation for </a:t>
            </a:r>
            <a:br>
              <a:rPr lang="en-US" sz="5400" b="1" u="sng" dirty="0"/>
            </a:br>
            <a:r>
              <a:rPr lang="en-US" sz="5400" b="1" u="sng" dirty="0"/>
              <a:t>Phase 2 Building Project </a:t>
            </a:r>
            <a:br>
              <a:rPr lang="en-US" sz="5400" b="1" u="sng" dirty="0"/>
            </a:br>
            <a:r>
              <a:rPr lang="en-US" sz="5400" b="1" u="sng" dirty="0"/>
              <a:t>for St. Paul’s Church &amp; Schoo</a:t>
            </a:r>
            <a:r>
              <a:rPr lang="en-US" sz="5400" u="sng" dirty="0"/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4290E-D6BA-DCCD-53BF-E7122B94A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3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495C1A-9F6B-4793-BDD8-4D3651C82C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4" name="Picture 13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A32A243A-08EB-1DA9-976F-B3D320F39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>
          <a:xfrm>
            <a:off x="0" y="1"/>
            <a:ext cx="12229156" cy="6858000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0A6E3E-863A-43DD-9762-F3877089782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04364-79B5-4EBF-8593-88CE3DBC1846}"/>
              </a:ext>
            </a:extLst>
          </p:cNvPr>
          <p:cNvSpPr txBox="1"/>
          <p:nvPr/>
        </p:nvSpPr>
        <p:spPr>
          <a:xfrm>
            <a:off x="3944223" y="6082677"/>
            <a:ext cx="4303553" cy="63879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Site Plan (2022)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53CCA6C-3B12-4C8D-AF4E-C04E5758EE22}"/>
              </a:ext>
            </a:extLst>
          </p:cNvPr>
          <p:cNvSpPr/>
          <p:nvPr/>
        </p:nvSpPr>
        <p:spPr>
          <a:xfrm>
            <a:off x="5762347" y="3070502"/>
            <a:ext cx="1997937" cy="1897587"/>
          </a:xfrm>
          <a:prstGeom prst="roundRect">
            <a:avLst/>
          </a:prstGeom>
          <a:solidFill>
            <a:schemeClr val="bg1">
              <a:lumMod val="85000"/>
              <a:alpha val="85000"/>
            </a:scheme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FE753-D0AF-472A-8EAB-60FDBE1AC875}"/>
              </a:ext>
            </a:extLst>
          </p:cNvPr>
          <p:cNvSpPr txBox="1"/>
          <p:nvPr/>
        </p:nvSpPr>
        <p:spPr>
          <a:xfrm>
            <a:off x="4393555" y="3461848"/>
            <a:ext cx="156356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PHASE 1</a:t>
            </a:r>
          </a:p>
          <a:p>
            <a:pPr algn="ctr"/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F7CB44-95D0-476F-A4B3-F490A9DD59AD}"/>
              </a:ext>
            </a:extLst>
          </p:cNvPr>
          <p:cNvSpPr txBox="1"/>
          <p:nvPr/>
        </p:nvSpPr>
        <p:spPr>
          <a:xfrm>
            <a:off x="5979530" y="3368575"/>
            <a:ext cx="156356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PHASE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920C27-DE64-4469-9FD4-1852C66CB53E}"/>
              </a:ext>
            </a:extLst>
          </p:cNvPr>
          <p:cNvSpPr txBox="1"/>
          <p:nvPr/>
        </p:nvSpPr>
        <p:spPr>
          <a:xfrm>
            <a:off x="5792024" y="3801556"/>
            <a:ext cx="1997937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Let’s continue the progress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D75DB4-9B4C-484F-8BE5-184310F52C9C}"/>
              </a:ext>
            </a:extLst>
          </p:cNvPr>
          <p:cNvSpPr txBox="1"/>
          <p:nvPr/>
        </p:nvSpPr>
        <p:spPr>
          <a:xfrm>
            <a:off x="4654181" y="3822564"/>
            <a:ext cx="1010228" cy="3934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COMPLETE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BECE77C6-9408-4010-85E5-10860C77139B}"/>
              </a:ext>
            </a:extLst>
          </p:cNvPr>
          <p:cNvSpPr/>
          <p:nvPr/>
        </p:nvSpPr>
        <p:spPr>
          <a:xfrm rot="19492419">
            <a:off x="3411223" y="4660541"/>
            <a:ext cx="409875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8834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FFB7893C-7F0C-ADF2-223A-F7A988E329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r="1435" b="16041"/>
          <a:stretch/>
        </p:blipFill>
        <p:spPr>
          <a:xfrm>
            <a:off x="0" y="1"/>
            <a:ext cx="12202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199E9-A01F-555F-0017-1560960EA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73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5199E9-A01F-555F-0017-1560960EA8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7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8804E-59ED-31A7-B560-F7DCDBCDCC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0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462C9-DB8E-2B0C-264F-80955CB83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6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5462C9-DB8E-2B0C-264F-80955CB83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5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4AAC0-195C-A6A5-C264-E5E52AAC05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5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336D8-876A-EA69-43A7-132EDA585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B40CC67B-1ED1-6528-0D79-7FBA82AAE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>
          <a:xfrm>
            <a:off x="0" y="1"/>
            <a:ext cx="12229156" cy="6858000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0A6E3E-863A-43DD-9762-F3877089782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04364-79B5-4EBF-8593-88CE3DBC1846}"/>
              </a:ext>
            </a:extLst>
          </p:cNvPr>
          <p:cNvSpPr txBox="1"/>
          <p:nvPr/>
        </p:nvSpPr>
        <p:spPr>
          <a:xfrm>
            <a:off x="3944223" y="6082677"/>
            <a:ext cx="4303553" cy="63879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Site Plan (2022)</a:t>
            </a:r>
          </a:p>
        </p:txBody>
      </p:sp>
    </p:spTree>
    <p:extLst>
      <p:ext uri="{BB962C8B-B14F-4D97-AF65-F5344CB8AC3E}">
        <p14:creationId xmlns:p14="http://schemas.microsoft.com/office/powerpoint/2010/main" val="6129696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18DCF-1DBC-F0DD-3425-32A4815E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5400" y="492125"/>
            <a:ext cx="8788400" cy="2183342"/>
          </a:xfrm>
        </p:spPr>
        <p:txBody>
          <a:bodyPr>
            <a:normAutofit/>
          </a:bodyPr>
          <a:lstStyle/>
          <a:p>
            <a:r>
              <a:rPr lang="en-US" sz="5400" b="1" u="sng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3F3ED-DF7B-7843-5004-194FE1164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9133"/>
            <a:ext cx="10515600" cy="379783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4400" dirty="0"/>
              <a:t>Summary of Ministry Needs 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Summary of Building Committee Progress 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Planned Building Design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Phase 2 - Cost Estimates</a:t>
            </a:r>
          </a:p>
          <a:p>
            <a:pPr>
              <a:lnSpc>
                <a:spcPct val="100000"/>
              </a:lnSpc>
            </a:pPr>
            <a:r>
              <a:rPr lang="en-US" sz="4400" dirty="0"/>
              <a:t>Next Steps and Probable Timeline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695E0-2E84-0AB1-8E7D-10F534CD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54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AC38EC-56F1-30D8-012B-62DE50465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30"/>
            <a:ext cx="12192000" cy="6590939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20</a:t>
            </a:fld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543C90-F58B-21EE-B4D7-7E1E1C818208}"/>
              </a:ext>
            </a:extLst>
          </p:cNvPr>
          <p:cNvSpPr txBox="1"/>
          <p:nvPr/>
        </p:nvSpPr>
        <p:spPr>
          <a:xfrm>
            <a:off x="142566" y="4457596"/>
            <a:ext cx="9820275" cy="6387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190 Existing Parking Spaces (2022)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68430183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2EC36-319E-BFA8-C379-89686B226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854"/>
            <a:ext cx="12192000" cy="6564291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21</a:t>
            </a:fld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D1BEF-93B8-9F44-6EB5-252BBBDD56F9}"/>
              </a:ext>
            </a:extLst>
          </p:cNvPr>
          <p:cNvSpPr txBox="1"/>
          <p:nvPr/>
        </p:nvSpPr>
        <p:spPr>
          <a:xfrm>
            <a:off x="142855" y="4503296"/>
            <a:ext cx="9820275" cy="63879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190+/- Proposed Parking Spaces (Phase 2 Design)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114799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22</a:t>
            </a:fld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96E7A6-7641-B94B-4A1A-392F416B45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" b="1454"/>
          <a:stretch/>
        </p:blipFill>
        <p:spPr>
          <a:xfrm>
            <a:off x="576796" y="0"/>
            <a:ext cx="11035309" cy="68549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AC44A6-24D8-1F13-EFD2-244F11F0C4CB}"/>
              </a:ext>
            </a:extLst>
          </p:cNvPr>
          <p:cNvSpPr txBox="1"/>
          <p:nvPr/>
        </p:nvSpPr>
        <p:spPr>
          <a:xfrm>
            <a:off x="1252910" y="5931833"/>
            <a:ext cx="5502454" cy="60892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15,195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gsf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(New Construction)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6E05A-B2F7-0C03-DADD-6FE73D3B4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068" y="102636"/>
            <a:ext cx="1832993" cy="76015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5217492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23</a:t>
            </a:fld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2CD27-D503-9C92-ADB0-AF9E7D8AC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" b="1496"/>
          <a:stretch/>
        </p:blipFill>
        <p:spPr>
          <a:xfrm>
            <a:off x="529750" y="0"/>
            <a:ext cx="11082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124719-40C3-A1D1-6DC6-D3E66DF60E35}"/>
              </a:ext>
            </a:extLst>
          </p:cNvPr>
          <p:cNvSpPr txBox="1"/>
          <p:nvPr/>
        </p:nvSpPr>
        <p:spPr>
          <a:xfrm>
            <a:off x="1364878" y="5978486"/>
            <a:ext cx="5502454" cy="60892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27,930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gsf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(New Construction)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50DC6-21DE-07F0-718E-D9A4A07C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068" y="102636"/>
            <a:ext cx="1832993" cy="76015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377426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24</a:t>
            </a:fld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86DFE-69E5-C61B-6437-866F5C45B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3" b="1498"/>
          <a:stretch/>
        </p:blipFill>
        <p:spPr>
          <a:xfrm>
            <a:off x="546334" y="0"/>
            <a:ext cx="11065771" cy="6858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71E239-5D07-534F-4A7D-81F4F1A45C83}"/>
              </a:ext>
            </a:extLst>
          </p:cNvPr>
          <p:cNvSpPr txBox="1"/>
          <p:nvPr/>
        </p:nvSpPr>
        <p:spPr>
          <a:xfrm>
            <a:off x="1523498" y="5969155"/>
            <a:ext cx="5502454" cy="60892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6,500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gsf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 (New Construction)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4B5E42-49A1-C1AB-9E10-0F18B406C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068" y="102636"/>
            <a:ext cx="1832993" cy="76015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131408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5370163"/>
            <a:ext cx="12119675" cy="148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65B7D-282F-A660-68FA-D85FD1BF19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4EAB1-8A4F-FEAB-DD58-B6B9084D5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72733"/>
            <a:ext cx="10515600" cy="2514600"/>
          </a:xfrm>
        </p:spPr>
        <p:txBody>
          <a:bodyPr>
            <a:normAutofit/>
          </a:bodyPr>
          <a:lstStyle/>
          <a:p>
            <a:r>
              <a:rPr lang="en-US" sz="6000" b="1" dirty="0"/>
              <a:t>Cost Estimates and 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695E0-2E84-0AB1-8E7D-10F534CD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651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EFECF-5B4B-9477-7745-3EBB3E819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1814" y="365125"/>
            <a:ext cx="9331986" cy="1929342"/>
          </a:xfrm>
        </p:spPr>
        <p:txBody>
          <a:bodyPr>
            <a:normAutofit/>
          </a:bodyPr>
          <a:lstStyle/>
          <a:p>
            <a:r>
              <a:rPr lang="en-US" sz="4000" b="1" u="sng" dirty="0"/>
              <a:t>Cost Estimates and Next Steps for Phase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2AFBD-B199-E53F-8657-B103C8500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86467"/>
            <a:ext cx="11218334" cy="507153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Based on Four Construction Firm Estimates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Total Construction estimates are $17M-$21M</a:t>
            </a:r>
          </a:p>
          <a:p>
            <a:pPr>
              <a:lnSpc>
                <a:spcPct val="100000"/>
              </a:lnSpc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b="1" dirty="0"/>
              <a:t>Next Steps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Confirm the Validity of Estimates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Evaluate Potential Building Scope Reductions and Value Engineering Savings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Step 1 </a:t>
            </a:r>
            <a:r>
              <a:rPr lang="en-US" dirty="0"/>
              <a:t>- Update Project Plan and Provide Motion to Voters for Pre-Construction Design and Campaign Fund Raising on 26 March</a:t>
            </a:r>
          </a:p>
          <a:p>
            <a:pPr lvl="1">
              <a:lnSpc>
                <a:spcPct val="100000"/>
              </a:lnSpc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b="1" dirty="0"/>
              <a:t>Step 2- Final Building Go-Ahead Presentation &amp; </a:t>
            </a:r>
            <a:r>
              <a:rPr lang="en-US" sz="2800" b="1" dirty="0"/>
              <a:t>VOTE </a:t>
            </a:r>
            <a:r>
              <a:rPr lang="en-US" b="1" dirty="0"/>
              <a:t>in November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94F5B-EF00-499F-7C26-3E2313280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021814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357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9B25-E1A3-AD4B-F66F-0D8232546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7" y="365125"/>
            <a:ext cx="11430000" cy="5730875"/>
          </a:xfrm>
        </p:spPr>
        <p:txBody>
          <a:bodyPr/>
          <a:lstStyle/>
          <a:p>
            <a:br>
              <a:rPr lang="en-US" sz="6000" b="1" dirty="0"/>
            </a:br>
            <a:r>
              <a:rPr lang="en-US" sz="6000" b="1" dirty="0"/>
              <a:t>Summary of Ministry Needs – </a:t>
            </a:r>
            <a:br>
              <a:rPr lang="en-US" sz="6000" b="1" dirty="0"/>
            </a:br>
            <a:r>
              <a:rPr lang="en-US" sz="6000" b="1" dirty="0"/>
              <a:t>Pastor Thomas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695E0-2E84-0AB1-8E7D-10F534CD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66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5FE8-8CCA-449B-FEF5-B46ACEF26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6733" y="2252133"/>
            <a:ext cx="10117667" cy="2506134"/>
          </a:xfrm>
        </p:spPr>
        <p:txBody>
          <a:bodyPr>
            <a:normAutofit/>
          </a:bodyPr>
          <a:lstStyle/>
          <a:p>
            <a:r>
              <a:rPr lang="en-US" sz="6600" b="1" u="sng" dirty="0"/>
              <a:t>Building Committee Progress</a:t>
            </a:r>
            <a:br>
              <a:rPr lang="en-US" dirty="0"/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5695E0-2E84-0AB1-8E7D-10F534CD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B408-91E4-637D-66FA-E9E79B1C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948267"/>
            <a:ext cx="9067800" cy="571199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St. Paul’s Building Committee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8DCE66-0F51-1DC4-1805-916EFB5D9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2" y="1690688"/>
            <a:ext cx="10515600" cy="5167312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Kim </a:t>
            </a:r>
            <a:r>
              <a:rPr lang="en-US" dirty="0" err="1"/>
              <a:t>Temme</a:t>
            </a:r>
            <a:r>
              <a:rPr lang="en-US" dirty="0"/>
              <a:t>			-Accountant &amp; Former St. Paul’s Treasurer</a:t>
            </a:r>
          </a:p>
          <a:p>
            <a:r>
              <a:rPr lang="en-US" dirty="0"/>
              <a:t>Emily Scanlon			-Architect</a:t>
            </a:r>
          </a:p>
          <a:p>
            <a:r>
              <a:rPr lang="en-US" dirty="0"/>
              <a:t>Louis </a:t>
            </a:r>
            <a:r>
              <a:rPr lang="en-US" dirty="0" err="1"/>
              <a:t>Vandeloecht</a:t>
            </a:r>
            <a:r>
              <a:rPr lang="en-US" dirty="0"/>
              <a:t>			-Architect</a:t>
            </a:r>
          </a:p>
          <a:p>
            <a:r>
              <a:rPr lang="en-US" dirty="0"/>
              <a:t>Bruce </a:t>
            </a:r>
            <a:r>
              <a:rPr lang="en-US" dirty="0" err="1"/>
              <a:t>Kothe</a:t>
            </a:r>
            <a:r>
              <a:rPr lang="en-US" dirty="0"/>
              <a:t>			-St. Louis County Building Engineer</a:t>
            </a:r>
          </a:p>
          <a:p>
            <a:r>
              <a:rPr lang="en-US" dirty="0"/>
              <a:t>Tim Unger			-Building Structural Engineer</a:t>
            </a:r>
          </a:p>
          <a:p>
            <a:r>
              <a:rPr lang="en-US" dirty="0"/>
              <a:t>Mark Cannon			-St. Paul’s President &amp; Finance Exec</a:t>
            </a:r>
          </a:p>
          <a:p>
            <a:r>
              <a:rPr lang="en-US" dirty="0"/>
              <a:t>John </a:t>
            </a:r>
            <a:r>
              <a:rPr lang="en-US" dirty="0" err="1"/>
              <a:t>Piedimonte</a:t>
            </a:r>
            <a:r>
              <a:rPr lang="en-US" dirty="0"/>
              <a:t>			-Construction Firm Owner</a:t>
            </a:r>
          </a:p>
          <a:p>
            <a:r>
              <a:rPr lang="en-US" dirty="0"/>
              <a:t>Carol </a:t>
            </a:r>
            <a:r>
              <a:rPr lang="en-US" dirty="0" err="1"/>
              <a:t>Markway</a:t>
            </a:r>
            <a:r>
              <a:rPr lang="en-US" dirty="0"/>
              <a:t>			-Chairperson- St. Paul’s Board of Properties</a:t>
            </a:r>
          </a:p>
          <a:p>
            <a:r>
              <a:rPr lang="en-US" dirty="0"/>
              <a:t>MaryBeth </a:t>
            </a:r>
            <a:r>
              <a:rPr lang="en-US" dirty="0" err="1"/>
              <a:t>DeVasto</a:t>
            </a:r>
            <a:r>
              <a:rPr lang="en-US" dirty="0"/>
              <a:t>			-Staff, Manager Food Services</a:t>
            </a:r>
          </a:p>
          <a:p>
            <a:r>
              <a:rPr lang="en-US" dirty="0"/>
              <a:t>Dawn Walker			-Staff, School Principal</a:t>
            </a:r>
          </a:p>
          <a:p>
            <a:r>
              <a:rPr lang="en-US" dirty="0"/>
              <a:t>Dan Sterling			-Staff, History Teacher &amp; Athletic Director</a:t>
            </a:r>
          </a:p>
          <a:p>
            <a:r>
              <a:rPr lang="en-US" dirty="0"/>
              <a:t>Whitney Wade			-Staff, Lead for Living Stone Service &amp; Music Teacher</a:t>
            </a:r>
          </a:p>
          <a:p>
            <a:r>
              <a:rPr lang="en-US" dirty="0"/>
              <a:t>Matt Gerhardt			- Staff, St. Paul’s Kantor &amp; Music Teacher</a:t>
            </a:r>
          </a:p>
          <a:p>
            <a:r>
              <a:rPr lang="en-US" dirty="0"/>
              <a:t>Steve Brosch			-Staff, St. Paul’s Facilities Manager</a:t>
            </a:r>
          </a:p>
          <a:p>
            <a:r>
              <a:rPr lang="en-US" dirty="0"/>
              <a:t>Pastor Thomas			-Staff, St. Paul’s Sr. Pastor</a:t>
            </a:r>
          </a:p>
          <a:p>
            <a:r>
              <a:rPr lang="en-US" dirty="0"/>
              <a:t>Dave Ziegler			-Chairman of St. Paul’s Building Committee</a:t>
            </a:r>
          </a:p>
          <a:p>
            <a:endParaRPr lang="en-US" dirty="0"/>
          </a:p>
          <a:p>
            <a:r>
              <a:rPr lang="en-US" dirty="0"/>
              <a:t>Greg Goebel			</a:t>
            </a:r>
            <a:r>
              <a:rPr lang="en-US" dirty="0" err="1"/>
              <a:t>Ittner-CordoganClark</a:t>
            </a:r>
            <a:r>
              <a:rPr lang="en-US" dirty="0"/>
              <a:t> - Principal Design Director for Education</a:t>
            </a:r>
          </a:p>
          <a:p>
            <a:r>
              <a:rPr lang="en-US" dirty="0"/>
              <a:t>Rick </a:t>
            </a:r>
            <a:r>
              <a:rPr lang="en-US" dirty="0" err="1"/>
              <a:t>Keisker</a:t>
            </a:r>
            <a:r>
              <a:rPr lang="en-US" dirty="0"/>
              <a:t>			</a:t>
            </a:r>
            <a:r>
              <a:rPr lang="en-US" dirty="0" err="1"/>
              <a:t>Ittner-CordoganClark</a:t>
            </a:r>
            <a:r>
              <a:rPr lang="en-US" dirty="0"/>
              <a:t> – Vice President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055AE-B0EE-D008-AF82-4ADECF911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2048603" cy="15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34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12442-376A-5E60-05F8-5CAE76DC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790" y="365125"/>
            <a:ext cx="9474010" cy="1726142"/>
          </a:xfrm>
        </p:spPr>
        <p:txBody>
          <a:bodyPr/>
          <a:lstStyle/>
          <a:p>
            <a:r>
              <a:rPr lang="en-US" b="1" u="sng" dirty="0"/>
              <a:t>Committee Progress To 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5A5B2-92AF-6024-788D-6A87252DB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710267"/>
            <a:ext cx="10515600" cy="49275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Selected Committee Members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Confirmed </a:t>
            </a:r>
            <a:r>
              <a:rPr lang="en-US" sz="2400" dirty="0" err="1"/>
              <a:t>Ittner-CordoganClark</a:t>
            </a:r>
            <a:r>
              <a:rPr lang="en-US" sz="2400" dirty="0"/>
              <a:t> as </a:t>
            </a:r>
            <a:r>
              <a:rPr lang="en-US" sz="2400" dirty="0" err="1"/>
              <a:t>achitecural</a:t>
            </a:r>
            <a:r>
              <a:rPr lang="en-US" sz="2400" dirty="0"/>
              <a:t> firm for Phase 2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Determine Key Objectives of Phase 2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Contracted for Schematic Design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Selected </a:t>
            </a:r>
            <a:r>
              <a:rPr lang="en-US" sz="2400" b="1" i="1" dirty="0"/>
              <a:t>Construction Management &amp; Contractor at Risk </a:t>
            </a:r>
            <a:r>
              <a:rPr lang="en-US" sz="2400" i="1" dirty="0"/>
              <a:t>Process</a:t>
            </a:r>
            <a:r>
              <a:rPr lang="en-US" sz="2400" dirty="0"/>
              <a:t> for Project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Selected Three(3) bidders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Solicited and Received three(3) Proposals &amp; Cost Estimates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Evaluation of Bids is On-Going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2AF6F7-A594-1DA0-43BE-F13E083E2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89" y="0"/>
            <a:ext cx="1930778" cy="150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99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FFB8-11E1-B4B4-873F-41F87D49F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0267"/>
            <a:ext cx="10515600" cy="3183466"/>
          </a:xfrm>
        </p:spPr>
        <p:txBody>
          <a:bodyPr>
            <a:normAutofit/>
          </a:bodyPr>
          <a:lstStyle/>
          <a:p>
            <a:r>
              <a:rPr lang="en-US" sz="6000" b="1" dirty="0"/>
              <a:t>Planned Building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695E0-2E84-0AB1-8E7D-10F534CD8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00092" cy="186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32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612105" y="6464838"/>
            <a:ext cx="579895" cy="393162"/>
          </a:xfrm>
        </p:spPr>
        <p:txBody>
          <a:bodyPr/>
          <a:lstStyle/>
          <a:p>
            <a:pPr algn="ctr"/>
            <a:fld id="{890A6E3E-863A-43DD-9762-F3877089782B}" type="slidenum">
              <a:rPr lang="en-US" sz="2400" smtClean="0"/>
              <a:pPr algn="ctr"/>
              <a:t>8</a:t>
            </a:fld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6C3421-9723-4531-B627-CDA7B6454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70C657E-FB6F-4F0D-A497-18AB34E6CC6D}"/>
              </a:ext>
            </a:extLst>
          </p:cNvPr>
          <p:cNvSpPr/>
          <p:nvPr/>
        </p:nvSpPr>
        <p:spPr>
          <a:xfrm>
            <a:off x="5358384" y="2894202"/>
            <a:ext cx="1352809" cy="1988694"/>
          </a:xfrm>
          <a:prstGeom prst="roundRect">
            <a:avLst/>
          </a:prstGeom>
          <a:solidFill>
            <a:schemeClr val="bg1">
              <a:lumMod val="85000"/>
              <a:alpha val="89000"/>
            </a:schemeClr>
          </a:solidFill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24E76-E7F3-4A0D-9A7A-E3B0D08F4F89}"/>
              </a:ext>
            </a:extLst>
          </p:cNvPr>
          <p:cNvSpPr txBox="1"/>
          <p:nvPr/>
        </p:nvSpPr>
        <p:spPr>
          <a:xfrm>
            <a:off x="5215994" y="3435527"/>
            <a:ext cx="156356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LIVING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STONE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2DD015-194B-4EC8-AEB5-887DDA5122AB}"/>
              </a:ext>
            </a:extLst>
          </p:cNvPr>
          <p:cNvSpPr txBox="1"/>
          <p:nvPr/>
        </p:nvSpPr>
        <p:spPr>
          <a:xfrm>
            <a:off x="3708813" y="3509290"/>
            <a:ext cx="156356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GYM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4C9359-F131-42A5-B85E-9D83E8E8DFB6}"/>
              </a:ext>
            </a:extLst>
          </p:cNvPr>
          <p:cNvSpPr txBox="1"/>
          <p:nvPr/>
        </p:nvSpPr>
        <p:spPr>
          <a:xfrm>
            <a:off x="1828197" y="3509290"/>
            <a:ext cx="2153331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CLASSROOMS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7BC5EE4-58CA-4CDF-87C5-F65936165130}"/>
              </a:ext>
            </a:extLst>
          </p:cNvPr>
          <p:cNvSpPr/>
          <p:nvPr/>
        </p:nvSpPr>
        <p:spPr>
          <a:xfrm rot="10800000">
            <a:off x="7207077" y="5006676"/>
            <a:ext cx="409875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9D3772E-83F5-4B81-827D-60F91E8805F0}"/>
              </a:ext>
            </a:extLst>
          </p:cNvPr>
          <p:cNvSpPr/>
          <p:nvPr/>
        </p:nvSpPr>
        <p:spPr>
          <a:xfrm rot="10800000">
            <a:off x="2222153" y="5061877"/>
            <a:ext cx="409875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14FE80BA-E52A-4E2E-8679-E3206D5E1D3B}"/>
              </a:ext>
            </a:extLst>
          </p:cNvPr>
          <p:cNvSpPr/>
          <p:nvPr/>
        </p:nvSpPr>
        <p:spPr>
          <a:xfrm>
            <a:off x="1665091" y="1661929"/>
            <a:ext cx="409875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E79907D-B1FD-4D80-9220-785E44BCA2B7}"/>
              </a:ext>
            </a:extLst>
          </p:cNvPr>
          <p:cNvSpPr/>
          <p:nvPr/>
        </p:nvSpPr>
        <p:spPr>
          <a:xfrm>
            <a:off x="5834674" y="1620446"/>
            <a:ext cx="409875" cy="228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A33AA0B-A88B-4644-9986-BC9CCB5D316F}"/>
              </a:ext>
            </a:extLst>
          </p:cNvPr>
          <p:cNvSpPr/>
          <p:nvPr/>
        </p:nvSpPr>
        <p:spPr>
          <a:xfrm rot="19492419">
            <a:off x="672758" y="4795275"/>
            <a:ext cx="409875" cy="2286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4AC433-74ED-4137-B986-5C8E70F96568}"/>
              </a:ext>
            </a:extLst>
          </p:cNvPr>
          <p:cNvSpPr txBox="1"/>
          <p:nvPr/>
        </p:nvSpPr>
        <p:spPr>
          <a:xfrm>
            <a:off x="-137471" y="5067867"/>
            <a:ext cx="156356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SCHOOL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ENTRY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79A287-6E45-4CDC-97DD-33B067CA171A}"/>
              </a:ext>
            </a:extLst>
          </p:cNvPr>
          <p:cNvSpPr txBox="1"/>
          <p:nvPr/>
        </p:nvSpPr>
        <p:spPr>
          <a:xfrm>
            <a:off x="6921924" y="3150444"/>
            <a:ext cx="1912649" cy="638798"/>
          </a:xfrm>
          <a:prstGeom prst="rect">
            <a:avLst/>
          </a:prstGeom>
          <a:solidFill>
            <a:schemeClr val="bg1">
              <a:lumMod val="95000"/>
              <a:alpha val="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CONNECTION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B1E6DE-ECF2-4D8D-9ABD-D9AF8A0AA6BE}"/>
              </a:ext>
            </a:extLst>
          </p:cNvPr>
          <p:cNvSpPr txBox="1"/>
          <p:nvPr/>
        </p:nvSpPr>
        <p:spPr>
          <a:xfrm>
            <a:off x="3066315" y="6145439"/>
            <a:ext cx="6059369" cy="63879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Master Plan (Jan 2017)</a:t>
            </a:r>
          </a:p>
        </p:txBody>
      </p:sp>
    </p:spTree>
    <p:extLst>
      <p:ext uri="{BB962C8B-B14F-4D97-AF65-F5344CB8AC3E}">
        <p14:creationId xmlns:p14="http://schemas.microsoft.com/office/powerpoint/2010/main" val="231542823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B40CC67B-1ED1-6528-0D79-7FBA82AAE5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"/>
          <a:stretch/>
        </p:blipFill>
        <p:spPr>
          <a:xfrm>
            <a:off x="0" y="1"/>
            <a:ext cx="12229156" cy="6858000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90A6E3E-863A-43DD-9762-F3877089782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04364-79B5-4EBF-8593-88CE3DBC1846}"/>
              </a:ext>
            </a:extLst>
          </p:cNvPr>
          <p:cNvSpPr txBox="1"/>
          <p:nvPr/>
        </p:nvSpPr>
        <p:spPr>
          <a:xfrm>
            <a:off x="3944223" y="6082677"/>
            <a:ext cx="4303553" cy="638798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+mj-ea"/>
                <a:cs typeface="+mj-cs"/>
              </a:rPr>
              <a:t>Site Plan (2022)</a:t>
            </a:r>
          </a:p>
        </p:txBody>
      </p:sp>
    </p:spTree>
    <p:extLst>
      <p:ext uri="{BB962C8B-B14F-4D97-AF65-F5344CB8AC3E}">
        <p14:creationId xmlns:p14="http://schemas.microsoft.com/office/powerpoint/2010/main" val="3553797032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485</Words>
  <Application>Microsoft Office PowerPoint</Application>
  <PresentationFormat>Widescreen</PresentationFormat>
  <Paragraphs>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Town Hall Presentation for  Phase 2 Building Project  for St. Paul’s Church &amp; School</vt:lpstr>
      <vt:lpstr>Agenda</vt:lpstr>
      <vt:lpstr> Summary of Ministry Needs –  Pastor Thomas </vt:lpstr>
      <vt:lpstr>Building Committee Progress </vt:lpstr>
      <vt:lpstr>St. Paul’s Building Committee Members</vt:lpstr>
      <vt:lpstr>Committee Progress To Date</vt:lpstr>
      <vt:lpstr>Planned Building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Estimates and Next Steps</vt:lpstr>
      <vt:lpstr>Cost Estimates and Next Steps for Phase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Committee Progress</dc:title>
  <dc:creator>David Ziegler</dc:creator>
  <cp:lastModifiedBy>Mark Cannon</cp:lastModifiedBy>
  <cp:revision>23</cp:revision>
  <cp:lastPrinted>2023-03-02T19:34:58Z</cp:lastPrinted>
  <dcterms:created xsi:type="dcterms:W3CDTF">2023-03-01T16:16:54Z</dcterms:created>
  <dcterms:modified xsi:type="dcterms:W3CDTF">2023-03-06T14:28:33Z</dcterms:modified>
</cp:coreProperties>
</file>