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17"/>
  </p:notesMasterIdLst>
  <p:sldIdLst>
    <p:sldId id="314" r:id="rId2"/>
    <p:sldId id="347" r:id="rId3"/>
    <p:sldId id="352" r:id="rId4"/>
    <p:sldId id="351" r:id="rId5"/>
    <p:sldId id="346" r:id="rId6"/>
    <p:sldId id="341" r:id="rId7"/>
    <p:sldId id="342" r:id="rId8"/>
    <p:sldId id="357" r:id="rId9"/>
    <p:sldId id="339" r:id="rId10"/>
    <p:sldId id="353" r:id="rId11"/>
    <p:sldId id="343" r:id="rId12"/>
    <p:sldId id="355" r:id="rId13"/>
    <p:sldId id="358" r:id="rId14"/>
    <p:sldId id="354" r:id="rId15"/>
    <p:sldId id="322" r:id="rId16"/>
  </p:sldIdLst>
  <p:sldSz cx="9144000" cy="6858000" type="screen4x3"/>
  <p:notesSz cx="7077075" cy="9363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7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1pPr>
    <a:lvl2pPr marL="457200" algn="l" rtl="0" fontAlgn="base">
      <a:spcBef>
        <a:spcPct val="0"/>
      </a:spcBef>
      <a:spcAft>
        <a:spcPct val="0"/>
      </a:spcAft>
      <a:defRPr sz="87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2pPr>
    <a:lvl3pPr marL="914400" algn="l" rtl="0" fontAlgn="base">
      <a:spcBef>
        <a:spcPct val="0"/>
      </a:spcBef>
      <a:spcAft>
        <a:spcPct val="0"/>
      </a:spcAft>
      <a:defRPr sz="87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3pPr>
    <a:lvl4pPr marL="1371600" algn="l" rtl="0" fontAlgn="base">
      <a:spcBef>
        <a:spcPct val="0"/>
      </a:spcBef>
      <a:spcAft>
        <a:spcPct val="0"/>
      </a:spcAft>
      <a:defRPr sz="87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4pPr>
    <a:lvl5pPr marL="1828800" algn="l" rtl="0" fontAlgn="base">
      <a:spcBef>
        <a:spcPct val="0"/>
      </a:spcBef>
      <a:spcAft>
        <a:spcPct val="0"/>
      </a:spcAft>
      <a:defRPr sz="87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5pPr>
    <a:lvl6pPr marL="2286000" algn="l" defTabSz="457200" rtl="0" eaLnBrk="1" latinLnBrk="0" hangingPunct="1">
      <a:defRPr sz="87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6pPr>
    <a:lvl7pPr marL="2743200" algn="l" defTabSz="457200" rtl="0" eaLnBrk="1" latinLnBrk="0" hangingPunct="1">
      <a:defRPr sz="87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7pPr>
    <a:lvl8pPr marL="3200400" algn="l" defTabSz="457200" rtl="0" eaLnBrk="1" latinLnBrk="0" hangingPunct="1">
      <a:defRPr sz="87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8pPr>
    <a:lvl9pPr marL="3657600" algn="l" defTabSz="457200" rtl="0" eaLnBrk="1" latinLnBrk="0" hangingPunct="1">
      <a:defRPr sz="8700" kern="1200">
        <a:solidFill>
          <a:schemeClr val="tx1"/>
        </a:solidFill>
        <a:latin typeface="Arial" pitchFamily="127" charset="0"/>
        <a:ea typeface="ＭＳ Ｐゴシック" pitchFamily="127" charset="-128"/>
        <a:cs typeface="ＭＳ Ｐゴシック" pitchFamily="12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6" autoAdjust="0"/>
    <p:restoredTop sz="50000" autoAdjust="0"/>
  </p:normalViewPr>
  <p:slideViewPr>
    <p:cSldViewPr>
      <p:cViewPr varScale="1">
        <p:scale>
          <a:sx n="79" d="100"/>
          <a:sy n="79" d="100"/>
        </p:scale>
        <p:origin x="1184" y="200"/>
      </p:cViewPr>
      <p:guideLst>
        <p:guide orient="horz" pos="230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5E7D81-8139-43DB-AD6C-72263721861C}" type="datetimeFigureOut">
              <a:rPr lang="en-US"/>
              <a:pPr>
                <a:defRPr/>
              </a:pPr>
              <a:t>2/13/17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BAD3E60-F855-4B39-8C41-E0CA98B2E4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 pitchFamily="12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Placeholder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Placeholder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Placeholder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Placeholder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ADB0D-00F9-4962-985E-02C6950334CD}" type="datetimeFigureOut">
              <a:rPr lang="en-US"/>
              <a:pPr>
                <a:defRPr/>
              </a:pPr>
              <a:t>2/13/17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E3930-C985-495C-B835-1B7A36D7A2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51999-25D2-4C32-8E64-0753BAB8E3EA}" type="datetimeFigureOut">
              <a:rPr lang="en-US"/>
              <a:pPr>
                <a:defRPr/>
              </a:pPr>
              <a:t>2/13/17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1975-11E7-40C9-ABBF-E1989E431E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D25B0-FB2F-44A9-8772-55490129AE71}" type="datetimeFigureOut">
              <a:rPr lang="en-US"/>
              <a:pPr>
                <a:defRPr/>
              </a:pPr>
              <a:t>2/13/17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ADDE7-5FFE-4404-B0B5-6C2BBE8F42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FEDB1-EC9B-466D-AF74-312A117C5A3D}" type="datetimeFigureOut">
              <a:rPr lang="en-US"/>
              <a:pPr>
                <a:defRPr/>
              </a:pPr>
              <a:t>2/13/17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9AAB4-B1B9-43BB-B6AA-6C989B9967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D69FB-AF1A-472E-95C9-00307F9AE20E}" type="datetimeFigureOut">
              <a:rPr lang="en-US"/>
              <a:pPr>
                <a:defRPr/>
              </a:pPr>
              <a:t>2/13/17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ACA87-09BF-4633-BC11-524B1990F6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5F940-93DE-4E11-B542-F2DB0180139D}" type="datetimeFigureOut">
              <a:rPr lang="en-US"/>
              <a:pPr>
                <a:defRPr/>
              </a:pPr>
              <a:t>2/13/17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210BB-7721-4130-AE86-24EE40E79D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2A414-E662-48C5-8D25-FBBC87883665}" type="datetimeFigureOut">
              <a:rPr lang="en-US"/>
              <a:pPr>
                <a:defRPr/>
              </a:pPr>
              <a:t>2/13/17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6A5AB-7DFA-4A67-83EE-5D1A7BECF1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B1B4B-A3D9-4787-8E67-C3139D5F9977}" type="datetimeFigureOut">
              <a:rPr lang="en-US"/>
              <a:pPr>
                <a:defRPr/>
              </a:pPr>
              <a:t>2/13/17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6C973-8537-4899-AF1B-E2DD86EC20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5EAB2-C1AC-44DB-AAAE-2696966B8E6F}" type="datetimeFigureOut">
              <a:rPr lang="en-US"/>
              <a:pPr>
                <a:defRPr/>
              </a:pPr>
              <a:t>2/13/17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3C315-E97F-4204-9D44-F01FA791F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AEBF1-0415-48F0-B652-7132CD22C12C}" type="datetimeFigureOut">
              <a:rPr lang="en-US"/>
              <a:pPr>
                <a:defRPr/>
              </a:pPr>
              <a:t>2/13/17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7D92A-A28D-4943-8A2B-19E803DD9E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8E14A-AD4B-4A12-A441-A008350C275F}" type="datetimeFigureOut">
              <a:rPr lang="en-US"/>
              <a:pPr>
                <a:defRPr/>
              </a:pPr>
              <a:t>2/13/17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20559-6177-4678-A342-A366641D0A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45C4E45-4B87-4B4F-B1DB-70B9759C248E}" type="datetimeFigureOut">
              <a:rPr lang="en-US"/>
              <a:pPr>
                <a:defRPr/>
              </a:pPr>
              <a:t>2/13/17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0FED0EF-CAD0-4AE2-940F-6A291EF59D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4" r:id="rId2"/>
    <p:sldLayoutId id="2147483933" r:id="rId3"/>
    <p:sldLayoutId id="2147483932" r:id="rId4"/>
    <p:sldLayoutId id="2147483931" r:id="rId5"/>
    <p:sldLayoutId id="2147483930" r:id="rId6"/>
    <p:sldLayoutId id="2147483929" r:id="rId7"/>
    <p:sldLayoutId id="2147483928" r:id="rId8"/>
    <p:sldLayoutId id="2147483927" r:id="rId9"/>
    <p:sldLayoutId id="2147483926" r:id="rId10"/>
    <p:sldLayoutId id="214748392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127" charset="-128"/>
          <a:cs typeface="ＭＳ Ｐゴシック" pitchFamily="127" charset="-128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pitchFamily="127" charset="-128"/>
          <a:cs typeface="ＭＳ Ｐゴシック" pitchFamily="127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pitchFamily="127" charset="-128"/>
          <a:cs typeface="ＭＳ Ｐゴシック" pitchFamily="127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pitchFamily="127" charset="-128"/>
          <a:cs typeface="ＭＳ Ｐゴシック" pitchFamily="127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pitchFamily="127" charset="-128"/>
          <a:cs typeface="ＭＳ Ｐゴシック" pitchFamily="127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pitchFamily="127" charset="-128"/>
          <a:cs typeface="ＭＳ Ｐゴシック" pitchFamily="127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pitchFamily="127" charset="-128"/>
          <a:cs typeface="ＭＳ Ｐゴシック" pitchFamily="127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pitchFamily="127" charset="-128"/>
          <a:cs typeface="ＭＳ Ｐゴシック" pitchFamily="127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ＭＳ Ｐゴシック" pitchFamily="127" charset="-128"/>
          <a:cs typeface="ＭＳ Ｐゴシック" pitchFamily="127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itchFamily="127" charset="2"/>
        <a:buChar char=""/>
        <a:defRPr sz="2100" kern="1200">
          <a:solidFill>
            <a:schemeClr val="tx1"/>
          </a:solidFill>
          <a:latin typeface="+mn-lt"/>
          <a:ea typeface="ＭＳ Ｐゴシック" pitchFamily="127" charset="-128"/>
          <a:cs typeface="ＭＳ Ｐゴシック" pitchFamily="127" charset="-128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27" charset="2"/>
        <a:buChar char=""/>
        <a:defRPr kern="1200">
          <a:solidFill>
            <a:schemeClr val="tx1"/>
          </a:solidFill>
          <a:latin typeface="+mn-lt"/>
          <a:ea typeface="ＭＳ Ｐゴシック" pitchFamily="127" charset="-128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27" charset="2"/>
        <a:buChar char=""/>
        <a:defRPr sz="1500" kern="1200">
          <a:solidFill>
            <a:schemeClr val="tx1"/>
          </a:solidFill>
          <a:latin typeface="+mn-lt"/>
          <a:ea typeface="ＭＳ Ｐゴシック" pitchFamily="127" charset="-128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27" charset="2"/>
        <a:buChar char=""/>
        <a:defRPr sz="1300" kern="1200">
          <a:solidFill>
            <a:schemeClr val="tx1"/>
          </a:solidFill>
          <a:latin typeface="+mn-lt"/>
          <a:ea typeface="ＭＳ Ｐゴシック" pitchFamily="127" charset="-128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27" charset="2"/>
        <a:buChar char=""/>
        <a:defRPr sz="1300" kern="1200">
          <a:solidFill>
            <a:schemeClr val="tx1"/>
          </a:solidFill>
          <a:latin typeface="+mn-lt"/>
          <a:ea typeface="ＭＳ Ｐゴシック" pitchFamily="127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2"/>
          <p:cNvSpPr txBox="1">
            <a:spLocks noChangeArrowheads="1"/>
          </p:cNvSpPr>
          <p:nvPr/>
        </p:nvSpPr>
        <p:spPr bwMode="auto">
          <a:xfrm>
            <a:off x="2133600" y="152400"/>
            <a:ext cx="487680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127" charset="0"/>
              </a:rPr>
              <a:t>Trustees</a:t>
            </a:r>
            <a:endParaRPr lang="en-US" sz="4000" b="1" dirty="0">
              <a:latin typeface="Calibri" pitchFamily="127" charset="0"/>
            </a:endParaRPr>
          </a:p>
        </p:txBody>
      </p:sp>
      <p:sp>
        <p:nvSpPr>
          <p:cNvPr id="14338" name="TextBox 10"/>
          <p:cNvSpPr txBox="1">
            <a:spLocks noChangeArrowheads="1"/>
          </p:cNvSpPr>
          <p:nvPr/>
        </p:nvSpPr>
        <p:spPr bwMode="auto">
          <a:xfrm>
            <a:off x="2198688" y="2057400"/>
            <a:ext cx="43560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latin typeface="Calibri" pitchFamily="127" charset="0"/>
              </a:rPr>
              <a:t>Dennis Kempke, President</a:t>
            </a:r>
            <a:endParaRPr lang="en-US" sz="2000" b="1" dirty="0">
              <a:latin typeface="Calibri" pitchFamily="127" charset="0"/>
            </a:endParaRPr>
          </a:p>
        </p:txBody>
      </p:sp>
      <p:sp>
        <p:nvSpPr>
          <p:cNvPr id="14339" name="TextBox 12"/>
          <p:cNvSpPr txBox="1">
            <a:spLocks noChangeArrowheads="1"/>
          </p:cNvSpPr>
          <p:nvPr/>
        </p:nvSpPr>
        <p:spPr bwMode="auto">
          <a:xfrm>
            <a:off x="2082800" y="2590800"/>
            <a:ext cx="46459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latin typeface="Calibri" pitchFamily="127" charset="0"/>
              </a:rPr>
              <a:t>Dale McCart, Vice-President</a:t>
            </a:r>
            <a:endParaRPr lang="en-US" sz="2000" b="1" dirty="0">
              <a:latin typeface="Calibri" pitchFamily="127" charset="0"/>
            </a:endParaRPr>
          </a:p>
        </p:txBody>
      </p:sp>
      <p:sp>
        <p:nvSpPr>
          <p:cNvPr id="14340" name="TextBox 13"/>
          <p:cNvSpPr txBox="1">
            <a:spLocks noChangeArrowheads="1"/>
          </p:cNvSpPr>
          <p:nvPr/>
        </p:nvSpPr>
        <p:spPr bwMode="auto">
          <a:xfrm>
            <a:off x="2652713" y="3108325"/>
            <a:ext cx="3838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latin typeface="Calibri" pitchFamily="127" charset="0"/>
              </a:rPr>
              <a:t>Brentley Ary, Secretary</a:t>
            </a:r>
            <a:endParaRPr lang="en-US" sz="2000" b="1">
              <a:latin typeface="Calibri" pitchFamily="127" charset="0"/>
            </a:endParaRPr>
          </a:p>
        </p:txBody>
      </p:sp>
      <p:sp>
        <p:nvSpPr>
          <p:cNvPr id="14341" name="TextBox 15"/>
          <p:cNvSpPr txBox="1">
            <a:spLocks noChangeArrowheads="1"/>
          </p:cNvSpPr>
          <p:nvPr/>
        </p:nvSpPr>
        <p:spPr bwMode="auto">
          <a:xfrm>
            <a:off x="3522162" y="1447800"/>
            <a:ext cx="20996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u="sng" dirty="0">
                <a:latin typeface="Calibri" pitchFamily="127" charset="0"/>
              </a:rPr>
              <a:t>Members 2016</a:t>
            </a:r>
          </a:p>
        </p:txBody>
      </p:sp>
      <p:sp>
        <p:nvSpPr>
          <p:cNvPr id="14342" name="TextBox 16"/>
          <p:cNvSpPr txBox="1">
            <a:spLocks noChangeArrowheads="1"/>
          </p:cNvSpPr>
          <p:nvPr/>
        </p:nvSpPr>
        <p:spPr bwMode="auto">
          <a:xfrm>
            <a:off x="457200" y="3657600"/>
            <a:ext cx="82296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latin typeface="Calibri" pitchFamily="127" charset="0"/>
              </a:rPr>
              <a:t>Ginny Bilanchone</a:t>
            </a:r>
          </a:p>
          <a:p>
            <a:pPr algn="ctr"/>
            <a:r>
              <a:rPr lang="en-US" sz="3000" b="1" dirty="0">
                <a:latin typeface="Calibri" pitchFamily="127" charset="0"/>
              </a:rPr>
              <a:t>Steve Georgi</a:t>
            </a:r>
          </a:p>
          <a:p>
            <a:pPr algn="ctr"/>
            <a:r>
              <a:rPr lang="en-US" sz="3000" b="1" dirty="0">
                <a:latin typeface="Calibri" pitchFamily="127" charset="0"/>
              </a:rPr>
              <a:t>Travis Heflin</a:t>
            </a:r>
          </a:p>
          <a:p>
            <a:pPr algn="ctr"/>
            <a:r>
              <a:rPr lang="en-US" sz="3000" b="1" dirty="0">
                <a:latin typeface="Calibri" pitchFamily="127" charset="0"/>
              </a:rPr>
              <a:t>Mitzi Holmes</a:t>
            </a:r>
          </a:p>
          <a:p>
            <a:pPr algn="ctr"/>
            <a:r>
              <a:rPr lang="en-US" sz="3000" b="1" dirty="0">
                <a:latin typeface="Calibri" pitchFamily="127" charset="0"/>
              </a:rPr>
              <a:t>Gbolahan Ogunbiyi</a:t>
            </a:r>
            <a:endParaRPr lang="en-US" sz="2000" b="1" dirty="0">
              <a:latin typeface="Calibri" pitchFamily="127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7618"/>
          <a:stretch/>
        </p:blipFill>
        <p:spPr>
          <a:xfrm>
            <a:off x="971600" y="1196752"/>
            <a:ext cx="7216102" cy="5184576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81000" y="273422"/>
            <a:ext cx="8763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Patio Concept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4617376" y="5661248"/>
            <a:ext cx="1842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n-lt"/>
              </a:rPr>
              <a:t>Sanctuary</a:t>
            </a:r>
          </a:p>
        </p:txBody>
      </p:sp>
    </p:spTree>
    <p:extLst>
      <p:ext uri="{BB962C8B-B14F-4D97-AF65-F5344CB8AC3E}">
        <p14:creationId xmlns:p14="http://schemas.microsoft.com/office/powerpoint/2010/main" val="3071029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3514">
            <a:off x="1143794" y="-1142206"/>
            <a:ext cx="6858000" cy="914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 Box 5"/>
          <p:cNvSpPr txBox="1">
            <a:spLocks noChangeArrowheads="1"/>
          </p:cNvSpPr>
          <p:nvPr/>
        </p:nvSpPr>
        <p:spPr bwMode="auto">
          <a:xfrm>
            <a:off x="990600" y="5715000"/>
            <a:ext cx="4572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19894" y="5715000"/>
            <a:ext cx="8305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Patio Cover Concept</a:t>
            </a:r>
            <a:r>
              <a:rPr lang="en-US" sz="5400" dirty="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17100" y="86189"/>
            <a:ext cx="8763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Project Status:</a:t>
            </a:r>
          </a:p>
          <a:p>
            <a:pPr algn="ctr">
              <a:defRPr/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Rough Schedule</a:t>
            </a:r>
            <a:endParaRPr lang="en-US" sz="5400" dirty="0"/>
          </a:p>
        </p:txBody>
      </p:sp>
      <p:grpSp>
        <p:nvGrpSpPr>
          <p:cNvPr id="4" name="Group 3"/>
          <p:cNvGrpSpPr/>
          <p:nvPr/>
        </p:nvGrpSpPr>
        <p:grpSpPr>
          <a:xfrm>
            <a:off x="786776" y="3078635"/>
            <a:ext cx="7573086" cy="2366589"/>
            <a:chOff x="786776" y="2892228"/>
            <a:chExt cx="7573086" cy="2366589"/>
          </a:xfrm>
        </p:grpSpPr>
        <p:grpSp>
          <p:nvGrpSpPr>
            <p:cNvPr id="25" name="Group 24"/>
            <p:cNvGrpSpPr/>
            <p:nvPr/>
          </p:nvGrpSpPr>
          <p:grpSpPr>
            <a:xfrm>
              <a:off x="786776" y="2892228"/>
              <a:ext cx="7573086" cy="2366589"/>
              <a:chOff x="541691" y="2860022"/>
              <a:chExt cx="7573086" cy="2366589"/>
            </a:xfrm>
          </p:grpSpPr>
          <p:sp>
            <p:nvSpPr>
              <p:cNvPr id="5" name="TextBox 4"/>
              <p:cNvSpPr txBox="1"/>
              <p:nvPr/>
            </p:nvSpPr>
            <p:spPr>
              <a:xfrm rot="20100000">
                <a:off x="2403611" y="2860022"/>
                <a:ext cx="47131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Doc. completion-to Plan Check</a:t>
                </a:r>
              </a:p>
            </p:txBody>
          </p:sp>
          <p:sp>
            <p:nvSpPr>
              <p:cNvPr id="9" name="Arrow: Right 8"/>
              <p:cNvSpPr/>
              <p:nvPr/>
            </p:nvSpPr>
            <p:spPr>
              <a:xfrm>
                <a:off x="683568" y="4041216"/>
                <a:ext cx="7056784" cy="50405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20100000">
                <a:off x="541691" y="2896605"/>
                <a:ext cx="45400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Construction doc. authorized 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66920" y="4418745"/>
                <a:ext cx="7152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Jan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814747" y="4764946"/>
                <a:ext cx="7328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Mar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0100000">
                <a:off x="3309468" y="3470751"/>
                <a:ext cx="18229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Solicit bids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20100000">
                <a:off x="5177755" y="3235334"/>
                <a:ext cx="29370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Construction start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041942" y="4462149"/>
                <a:ext cx="86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May </a:t>
                </a:r>
              </a:p>
            </p:txBody>
          </p:sp>
        </p:grpSp>
        <p:sp>
          <p:nvSpPr>
            <p:cNvPr id="3" name="Right Brace 2"/>
            <p:cNvSpPr/>
            <p:nvPr/>
          </p:nvSpPr>
          <p:spPr>
            <a:xfrm rot="5400000">
              <a:off x="3273794" y="4287858"/>
              <a:ext cx="288505" cy="867746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2240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51520" y="332656"/>
            <a:ext cx="8763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Patio Roof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2204864"/>
            <a:ext cx="7111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Separate project as owner/builder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7624" y="3068960"/>
            <a:ext cx="69379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Construction drawings by </a:t>
            </a:r>
          </a:p>
          <a:p>
            <a:r>
              <a:rPr lang="en-US" sz="3200" b="1" dirty="0"/>
              <a:t>   Trustee Gbolahan Ogunbiyi, P.E.</a:t>
            </a:r>
          </a:p>
        </p:txBody>
      </p:sp>
    </p:spTree>
    <p:extLst>
      <p:ext uri="{BB962C8B-B14F-4D97-AF65-F5344CB8AC3E}">
        <p14:creationId xmlns:p14="http://schemas.microsoft.com/office/powerpoint/2010/main" val="3163223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404664"/>
            <a:ext cx="452559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Funding: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9406" y="3285917"/>
            <a:ext cx="5527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Available funds: $86,963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2757692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1215765" y="2313509"/>
            <a:ext cx="6673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Rough cost estimate: $89,658</a:t>
            </a:r>
          </a:p>
        </p:txBody>
      </p:sp>
      <p:sp>
        <p:nvSpPr>
          <p:cNvPr id="7" name="Rectangle 6"/>
          <p:cNvSpPr/>
          <p:nvPr/>
        </p:nvSpPr>
        <p:spPr>
          <a:xfrm>
            <a:off x="2156912" y="4941879"/>
            <a:ext cx="5891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$43,008 (Trustee funds)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1991" y="4149080"/>
            <a:ext cx="4634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$43,955 (Pledges)</a:t>
            </a:r>
          </a:p>
        </p:txBody>
      </p:sp>
    </p:spTree>
    <p:extLst>
      <p:ext uri="{BB962C8B-B14F-4D97-AF65-F5344CB8AC3E}">
        <p14:creationId xmlns:p14="http://schemas.microsoft.com/office/powerpoint/2010/main" val="1290983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1041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2514600" cy="685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Big Caslon"/>
                <a:ea typeface="Big Caslon"/>
                <a:cs typeface="Big Caslon"/>
              </a:rPr>
              <a:t>in progress...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3280" y="3290487"/>
            <a:ext cx="6279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/>
              <a:t>Upcoming opportunities: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4226135"/>
            <a:ext cx="8200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</a:rPr>
              <a:t>Persian New Year Picnic Parking: April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699" y="5086925"/>
            <a:ext cx="740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n-lt"/>
              </a:rPr>
              <a:t>Pride Day (work day): before Easter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4741" y="1128859"/>
            <a:ext cx="6534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" pitchFamily="127" charset="0"/>
              <a:buNone/>
            </a:pPr>
            <a:r>
              <a:rPr lang="en-US" sz="5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127" charset="0"/>
              </a:rPr>
              <a:t>Sanctuary Electrical-Lighting Upgrade</a:t>
            </a:r>
            <a:r>
              <a:rPr lang="en-US" sz="5400" b="1" dirty="0">
                <a:latin typeface="Calibri" pitchFamily="127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Box 1"/>
          <p:cNvSpPr txBox="1">
            <a:spLocks noChangeArrowheads="1"/>
          </p:cNvSpPr>
          <p:nvPr/>
        </p:nvSpPr>
        <p:spPr bwMode="auto">
          <a:xfrm>
            <a:off x="455613" y="685800"/>
            <a:ext cx="8231187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127" charset="0"/>
              </a:rPr>
              <a:t>Action Items </a:t>
            </a:r>
          </a:p>
          <a:p>
            <a:pPr algn="ctr">
              <a:defRPr/>
            </a:pPr>
            <a:r>
              <a:rPr lang="en-US" sz="8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127" charset="0"/>
              </a:rPr>
              <a:t>Completed       Nov-Jan</a:t>
            </a:r>
          </a:p>
          <a:p>
            <a:pPr algn="ctr">
              <a:defRPr/>
            </a:pPr>
            <a:r>
              <a:rPr lang="en-US" sz="8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127" charset="0"/>
              </a:rPr>
              <a:t>2016-7</a:t>
            </a:r>
            <a:endParaRPr lang="en-US" sz="3200" b="1" dirty="0">
              <a:latin typeface="Calibri" pitchFamily="127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90324" y="260648"/>
            <a:ext cx="793541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Education Bldg. Wood Siding Repair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1942" y="2226716"/>
            <a:ext cx="3970784" cy="3938588"/>
            <a:chOff x="593948" y="1384008"/>
            <a:chExt cx="3970784" cy="3938588"/>
          </a:xfrm>
        </p:grpSpPr>
        <p:pic>
          <p:nvPicPr>
            <p:cNvPr id="26625" name="Picture 9"/>
            <p:cNvPicPr>
              <a:picLocks noChangeAspect="1" noChangeArrowheads="1"/>
            </p:cNvPicPr>
            <p:nvPr/>
          </p:nvPicPr>
          <p:blipFill rotWithShape="1">
            <a:blip r:embed="rId2"/>
            <a:srcRect r="6109"/>
            <a:stretch/>
          </p:blipFill>
          <p:spPr bwMode="auto">
            <a:xfrm>
              <a:off x="593948" y="1384008"/>
              <a:ext cx="3970784" cy="39385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630" name="Text Box 8"/>
            <p:cNvSpPr txBox="1">
              <a:spLocks noChangeArrowheads="1"/>
            </p:cNvSpPr>
            <p:nvPr/>
          </p:nvSpPr>
          <p:spPr bwMode="auto">
            <a:xfrm>
              <a:off x="841179" y="4365104"/>
              <a:ext cx="351479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libri" pitchFamily="127" charset="0"/>
                </a:rPr>
                <a:t>Deteriorated Siding</a:t>
              </a:r>
              <a:endParaRPr lang="en-US" sz="4000" b="1" dirty="0">
                <a:latin typeface="Calibri" pitchFamily="127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1" t="-198" r="25464" b="1266"/>
          <a:stretch/>
        </p:blipFill>
        <p:spPr>
          <a:xfrm rot="5400000">
            <a:off x="4782000" y="2270848"/>
            <a:ext cx="3938588" cy="3850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5580112" y="4869160"/>
            <a:ext cx="26642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itchFamily="127" charset="0"/>
              </a:rPr>
              <a:t>Replacement: </a:t>
            </a:r>
            <a:r>
              <a:rPr lang="en-US" sz="3200" b="1" i="1" dirty="0" err="1">
                <a:solidFill>
                  <a:schemeClr val="bg1"/>
                </a:solidFill>
                <a:latin typeface="Calibri" pitchFamily="127" charset="0"/>
              </a:rPr>
              <a:t>Hardiplank</a:t>
            </a:r>
            <a:endParaRPr lang="en-US" sz="3200" b="1" dirty="0">
              <a:latin typeface="Calibri" pitchFamily="127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683568" y="189220"/>
            <a:ext cx="76328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 Eagle Scout Project  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584" y="1228110"/>
            <a:ext cx="78392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libri" pitchFamily="127" charset="0"/>
              </a:rPr>
              <a:t>Raised bed planter and bench in Fellowship Hall patio (West/University side)</a:t>
            </a:r>
            <a:endParaRPr lang="en-US" sz="3200" b="1" i="1" dirty="0">
              <a:latin typeface="Calibri" pitchFamily="127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325" t="4963" r="11413" b="9401"/>
          <a:stretch/>
        </p:blipFill>
        <p:spPr>
          <a:xfrm>
            <a:off x="1115616" y="2420888"/>
            <a:ext cx="7075059" cy="4044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9"/>
          <p:cNvSpPr txBox="1">
            <a:spLocks noChangeArrowheads="1"/>
          </p:cNvSpPr>
          <p:nvPr/>
        </p:nvSpPr>
        <p:spPr bwMode="auto">
          <a:xfrm>
            <a:off x="1078160" y="3501008"/>
            <a:ext cx="69502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Times" pitchFamily="127" charset="0"/>
              <a:buChar char="•"/>
            </a:pPr>
            <a:r>
              <a:rPr lang="en-US" sz="3600" b="1" dirty="0">
                <a:latin typeface="Calibri" pitchFamily="127" charset="0"/>
              </a:rPr>
              <a:t>12-foot section of corner at </a:t>
            </a:r>
          </a:p>
          <a:p>
            <a:r>
              <a:rPr lang="en-US" sz="3600" b="1" dirty="0">
                <a:latin typeface="Calibri" pitchFamily="127" charset="0"/>
              </a:rPr>
              <a:t>    Culver &amp; University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568" y="188640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City of Irvine Claim of Eminent Domain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1078160" y="5013176"/>
            <a:ext cx="72382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Times" pitchFamily="127" charset="0"/>
              <a:buChar char="•"/>
            </a:pPr>
            <a:r>
              <a:rPr lang="en-US" sz="3600" b="1" dirty="0">
                <a:latin typeface="Calibri" pitchFamily="127" charset="0"/>
              </a:rPr>
              <a:t>Negotiated settlement of $12,100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078160" y="2528023"/>
            <a:ext cx="72382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Times" pitchFamily="127" charset="0"/>
              <a:buChar char="•"/>
            </a:pPr>
            <a:r>
              <a:rPr lang="en-US" sz="3600" b="1" dirty="0">
                <a:latin typeface="Calibri" pitchFamily="127" charset="0"/>
              </a:rPr>
              <a:t>Street widening / install turn lane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7"/>
          <p:cNvSpPr txBox="1">
            <a:spLocks noChangeArrowheads="1"/>
          </p:cNvSpPr>
          <p:nvPr/>
        </p:nvSpPr>
        <p:spPr bwMode="auto">
          <a:xfrm>
            <a:off x="800100" y="9906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97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127" charset="0"/>
              </a:rPr>
              <a:t>Major Action Items in Progress</a:t>
            </a:r>
            <a:endParaRPr lang="en-US" sz="3200" b="1" dirty="0">
              <a:latin typeface="Calibri" pitchFamily="127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4"/>
          <p:cNvSpPr>
            <a:spLocks noChangeArrowheads="1" noChangeShapeType="1" noTextEdit="1"/>
          </p:cNvSpPr>
          <p:nvPr/>
        </p:nvSpPr>
        <p:spPr bwMode="auto">
          <a:xfrm>
            <a:off x="395536" y="332656"/>
            <a:ext cx="2514600" cy="685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Big Caslon"/>
                <a:ea typeface="Big Caslon"/>
                <a:cs typeface="Big Caslon"/>
              </a:rPr>
              <a:t>in progress...</a:t>
            </a:r>
          </a:p>
        </p:txBody>
      </p:sp>
      <p:sp>
        <p:nvSpPr>
          <p:cNvPr id="11" name="Rectangle 1037"/>
          <p:cNvSpPr>
            <a:spLocks noChangeArrowheads="1"/>
          </p:cNvSpPr>
          <p:nvPr/>
        </p:nvSpPr>
        <p:spPr bwMode="auto">
          <a:xfrm>
            <a:off x="179512" y="1556792"/>
            <a:ext cx="861060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Font typeface="Times" pitchFamily="127" charset="0"/>
              <a:buNone/>
            </a:pPr>
            <a:r>
              <a:rPr lang="en-US" sz="6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127" charset="0"/>
              </a:rPr>
              <a:t>Patio Cover Replacement</a:t>
            </a:r>
          </a:p>
          <a:p>
            <a:pPr algn="ctr">
              <a:buFont typeface="Times" pitchFamily="127" charset="0"/>
              <a:buNone/>
            </a:pPr>
            <a:r>
              <a:rPr lang="en-US" sz="6400" b="1" dirty="0">
                <a:latin typeface="Calibri" pitchFamily="127" charset="0"/>
              </a:rPr>
              <a:t>and</a:t>
            </a:r>
          </a:p>
          <a:p>
            <a:pPr algn="ctr">
              <a:buFont typeface="Times" pitchFamily="127" charset="0"/>
              <a:buNone/>
            </a:pPr>
            <a:r>
              <a:rPr lang="en-US" sz="6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127" charset="0"/>
              </a:rPr>
              <a:t>Coffee Service Area Upgrade</a:t>
            </a:r>
            <a:endParaRPr lang="en-US" sz="2400" b="1" dirty="0">
              <a:latin typeface="Calibri" pitchFamily="127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79512" y="188640"/>
            <a:ext cx="8763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Project History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647887" y="1229271"/>
            <a:ext cx="82253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Landscape Dynamics hired to develop </a:t>
            </a:r>
          </a:p>
          <a:p>
            <a:r>
              <a:rPr lang="en-US" sz="3200" b="1" dirty="0"/>
              <a:t>    a conceptual design for the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887" y="2590745"/>
            <a:ext cx="7111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Comments solicited / fundraising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887" y="3459776"/>
            <a:ext cx="82251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Trustees made changes to project plan</a:t>
            </a:r>
          </a:p>
          <a:p>
            <a:r>
              <a:rPr lang="en-US" sz="3200" b="1" dirty="0"/>
              <a:t>     based on suggestions and cost</a:t>
            </a:r>
          </a:p>
          <a:p>
            <a:r>
              <a:rPr lang="en-US" sz="3200" b="1" dirty="0"/>
              <a:t>     estimates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887" y="5313692"/>
            <a:ext cx="2550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Two parts</a:t>
            </a:r>
          </a:p>
        </p:txBody>
      </p:sp>
    </p:spTree>
    <p:extLst>
      <p:ext uri="{BB962C8B-B14F-4D97-AF65-F5344CB8AC3E}">
        <p14:creationId xmlns:p14="http://schemas.microsoft.com/office/powerpoint/2010/main" val="4018451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43000"/>
            <a:ext cx="8864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152400" y="74613"/>
            <a:ext cx="8763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Planned Patio Grading</a:t>
            </a:r>
            <a:endParaRPr lang="en-US" sz="5400" dirty="0"/>
          </a:p>
        </p:txBody>
      </p:sp>
      <p:sp>
        <p:nvSpPr>
          <p:cNvPr id="34819" name="Rectangle 8"/>
          <p:cNvSpPr>
            <a:spLocks noChangeArrowheads="1"/>
          </p:cNvSpPr>
          <p:nvPr/>
        </p:nvSpPr>
        <p:spPr bwMode="auto">
          <a:xfrm>
            <a:off x="152400" y="1143000"/>
            <a:ext cx="8839200" cy="4572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15202</TotalTime>
  <Words>231</Words>
  <Application>Microsoft Macintosh PowerPoint</Application>
  <PresentationFormat>On-screen Show (4:3)</PresentationFormat>
  <Paragraphs>63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Big Caslon</vt:lpstr>
      <vt:lpstr>Calibri</vt:lpstr>
      <vt:lpstr>Calibri Light</vt:lpstr>
      <vt:lpstr>ＭＳ Ｐゴシック</vt:lpstr>
      <vt:lpstr>Times</vt:lpstr>
      <vt:lpstr>Wingdings 2</vt:lpstr>
      <vt:lpstr>HDOfficeLightV0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Bilanchone</dc:creator>
  <cp:lastModifiedBy>Jane Bernard</cp:lastModifiedBy>
  <cp:revision>703</cp:revision>
  <cp:lastPrinted>2017-02-05T20:43:35Z</cp:lastPrinted>
  <dcterms:created xsi:type="dcterms:W3CDTF">2013-07-13T14:23:12Z</dcterms:created>
  <dcterms:modified xsi:type="dcterms:W3CDTF">2017-02-13T23:47:16Z</dcterms:modified>
</cp:coreProperties>
</file>