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933" r:id="rId3"/>
    <p:sldId id="938" r:id="rId4"/>
    <p:sldId id="934" r:id="rId5"/>
    <p:sldId id="939" r:id="rId6"/>
    <p:sldId id="942" r:id="rId7"/>
    <p:sldId id="935" r:id="rId8"/>
    <p:sldId id="940" r:id="rId9"/>
    <p:sldId id="936" r:id="rId10"/>
    <p:sldId id="941" r:id="rId11"/>
    <p:sldId id="947" r:id="rId12"/>
    <p:sldId id="948" r:id="rId13"/>
    <p:sldId id="951" r:id="rId14"/>
    <p:sldId id="949" r:id="rId15"/>
    <p:sldId id="952" r:id="rId16"/>
    <p:sldId id="950" r:id="rId17"/>
    <p:sldId id="954" r:id="rId18"/>
    <p:sldId id="955" r:id="rId19"/>
    <p:sldId id="956" r:id="rId20"/>
    <p:sldId id="964" r:id="rId21"/>
    <p:sldId id="965" r:id="rId22"/>
    <p:sldId id="957" r:id="rId23"/>
    <p:sldId id="958" r:id="rId24"/>
    <p:sldId id="966" r:id="rId25"/>
    <p:sldId id="959" r:id="rId26"/>
    <p:sldId id="967" r:id="rId27"/>
    <p:sldId id="960" r:id="rId28"/>
    <p:sldId id="968" r:id="rId29"/>
    <p:sldId id="961" r:id="rId30"/>
    <p:sldId id="969" r:id="rId31"/>
    <p:sldId id="962" r:id="rId32"/>
    <p:sldId id="970" r:id="rId33"/>
    <p:sldId id="963" r:id="rId34"/>
    <p:sldId id="971" r:id="rId35"/>
    <p:sldId id="731" r:id="rId36"/>
    <p:sldId id="972"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64" autoAdjust="0"/>
    <p:restoredTop sz="94660"/>
  </p:normalViewPr>
  <p:slideViewPr>
    <p:cSldViewPr snapToGrid="0">
      <p:cViewPr varScale="1">
        <p:scale>
          <a:sx n="114" d="100"/>
          <a:sy n="114" d="100"/>
        </p:scale>
        <p:origin x="31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2/22/2026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ref.ly/logosres/zibbcnt04?ref=Bible.1Pe4.4&amp;off=0&amp;ctx=ondemn+such+things.%0a~They+think+it+stra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ref.ly/logosres/nvpplctnnvlmdtn?ref=Bible.1Pe4.1-6&amp;off=1699&amp;ctx=d+the+dead%E2%80%9D+(v.+5).%0a~Verse+6+has+spirite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ref.ly/logosres/nac37?ref=Bible.1Pe4.7&amp;off=384&amp;ctx=e+for+emphasis.%EF%BB%BF398+~The+reason+the+end+i"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b="1" dirty="0" smtClean="0"/>
              <a:t/>
            </a:r>
            <a:br>
              <a:rPr lang="en-US" b="1" dirty="0" smtClean="0"/>
            </a:br>
            <a:r>
              <a:rPr lang="en-US" b="1" dirty="0"/>
              <a:t/>
            </a:r>
            <a:br>
              <a:rPr lang="en-US" b="1" dirty="0"/>
            </a:br>
            <a:r>
              <a:rPr lang="en-US" b="1" dirty="0" smtClean="0"/>
              <a:t/>
            </a:r>
            <a:br>
              <a:rPr lang="en-US" b="1" dirty="0" smtClean="0"/>
            </a:br>
            <a:r>
              <a:rPr lang="en-US" b="1" dirty="0" smtClean="0"/>
              <a:t/>
            </a:r>
            <a:br>
              <a:rPr lang="en-US" b="1" dirty="0" smtClean="0"/>
            </a:br>
            <a:r>
              <a:rPr lang="en-US" sz="4000" dirty="0" smtClean="0">
                <a:solidFill>
                  <a:schemeClr val="tx1"/>
                </a:solidFill>
                <a:latin typeface="Garamond" panose="02020404030301010803" pitchFamily="18" charset="0"/>
              </a:rPr>
              <a:t>“Anchored” </a:t>
            </a:r>
            <a:br>
              <a:rPr lang="en-US" sz="4000" dirty="0" smtClean="0">
                <a:solidFill>
                  <a:schemeClr val="tx1"/>
                </a:solidFill>
                <a:latin typeface="Garamond" panose="02020404030301010803" pitchFamily="18" charset="0"/>
              </a:rPr>
            </a:br>
            <a:r>
              <a:rPr lang="en-US" sz="4000" dirty="0" smtClean="0">
                <a:solidFill>
                  <a:schemeClr val="tx1"/>
                </a:solidFill>
                <a:latin typeface="Garamond" panose="02020404030301010803" pitchFamily="18" charset="0"/>
              </a:rPr>
              <a:t>The Book of </a:t>
            </a:r>
            <a:r>
              <a:rPr lang="en-US" sz="4000" i="1" dirty="0" smtClean="0">
                <a:solidFill>
                  <a:schemeClr val="tx1"/>
                </a:solidFill>
                <a:latin typeface="Garamond" panose="02020404030301010803" pitchFamily="18" charset="0"/>
              </a:rPr>
              <a:t>1 Peter </a:t>
            </a:r>
            <a:r>
              <a:rPr lang="en-US" sz="4000" dirty="0">
                <a:solidFill>
                  <a:schemeClr val="tx1"/>
                </a:solidFill>
                <a:latin typeface="Garamond" panose="02020404030301010803" pitchFamily="18" charset="0"/>
              </a:rPr>
              <a:t/>
            </a:r>
            <a:br>
              <a:rPr lang="en-US" sz="4000" dirty="0">
                <a:solidFill>
                  <a:schemeClr val="tx1"/>
                </a:solidFill>
                <a:latin typeface="Garamond" panose="02020404030301010803" pitchFamily="18" charset="0"/>
              </a:rPr>
            </a:br>
            <a:endParaRPr lang="en-US" sz="4000" dirty="0">
              <a:solidFill>
                <a:schemeClr val="tx1"/>
              </a:solidFill>
              <a:latin typeface="Garamond" panose="02020404030301010803" pitchFamily="18" charset="0"/>
            </a:endParaRPr>
          </a:p>
        </p:txBody>
      </p:sp>
      <p:sp>
        <p:nvSpPr>
          <p:cNvPr id="3" name="Subtitle 2"/>
          <p:cNvSpPr>
            <a:spLocks noGrp="1"/>
          </p:cNvSpPr>
          <p:nvPr>
            <p:ph type="subTitle" idx="1"/>
          </p:nvPr>
        </p:nvSpPr>
        <p:spPr>
          <a:xfrm>
            <a:off x="2589213" y="4777379"/>
            <a:ext cx="8915399" cy="1248952"/>
          </a:xfrm>
        </p:spPr>
        <p:txBody>
          <a:bodyPr>
            <a:noAutofit/>
          </a:bodyPr>
          <a:lstStyle/>
          <a:p>
            <a:r>
              <a:rPr lang="en-US" sz="3600" i="1" dirty="0" smtClean="0">
                <a:solidFill>
                  <a:schemeClr val="tx1"/>
                </a:solidFill>
                <a:latin typeface="Garamond" panose="02020404030301010803" pitchFamily="18" charset="0"/>
              </a:rPr>
              <a:t>Session 23</a:t>
            </a:r>
            <a:endParaRPr lang="en-US" sz="3600" i="1" dirty="0">
              <a:solidFill>
                <a:schemeClr val="tx1"/>
              </a:solidFill>
              <a:latin typeface="Garamond" panose="02020404030301010803" pitchFamily="18" charset="0"/>
            </a:endParaRPr>
          </a:p>
        </p:txBody>
      </p:sp>
    </p:spTree>
    <p:extLst>
      <p:ext uri="{BB962C8B-B14F-4D97-AF65-F5344CB8AC3E}">
        <p14:creationId xmlns:p14="http://schemas.microsoft.com/office/powerpoint/2010/main" val="3378995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buNone/>
            </a:pPr>
            <a:r>
              <a:rPr lang="en-US" sz="3600" dirty="0" smtClean="0">
                <a:latin typeface="Garamond" panose="02020404030301010803" pitchFamily="18" charset="0"/>
              </a:rPr>
              <a:t>…</a:t>
            </a:r>
            <a:r>
              <a:rPr lang="en-US" sz="3600" dirty="0">
                <a:solidFill>
                  <a:schemeClr val="tx1"/>
                </a:solidFill>
                <a:latin typeface="Garamond" panose="02020404030301010803" pitchFamily="18" charset="0"/>
              </a:rPr>
              <a:t>must be against their family, trade, or city, devoid of human feelings and enjoyment, even a ‘hater of humanity.’” </a:t>
            </a:r>
            <a:endParaRPr lang="en-US" sz="3600" dirty="0" smtClean="0">
              <a:solidFill>
                <a:schemeClr val="tx1"/>
              </a:solidFill>
              <a:latin typeface="Garamond" panose="02020404030301010803" pitchFamily="18" charset="0"/>
            </a:endParaRPr>
          </a:p>
          <a:p>
            <a:pPr marL="0" indent="0">
              <a:buNone/>
            </a:pPr>
            <a:r>
              <a:rPr lang="en-US" sz="2400" dirty="0">
                <a:solidFill>
                  <a:schemeClr val="tx1"/>
                </a:solidFill>
                <a:latin typeface="Garamond" panose="02020404030301010803" pitchFamily="18" charset="0"/>
              </a:rPr>
              <a:t>(</a:t>
            </a:r>
            <a:r>
              <a:rPr lang="en-US" sz="2400" dirty="0" smtClean="0">
                <a:solidFill>
                  <a:schemeClr val="tx1"/>
                </a:solidFill>
                <a:latin typeface="Garamond" panose="02020404030301010803" pitchFamily="18" charset="0"/>
              </a:rPr>
              <a:t>C.E</a:t>
            </a:r>
            <a:r>
              <a:rPr lang="en-US" sz="2400" dirty="0">
                <a:solidFill>
                  <a:schemeClr val="tx1"/>
                </a:solidFill>
                <a:latin typeface="Garamond" panose="02020404030301010803" pitchFamily="18" charset="0"/>
              </a:rPr>
              <a:t>. Arnold. </a:t>
            </a:r>
            <a:r>
              <a:rPr lang="en-US" sz="2400" i="1" dirty="0">
                <a:solidFill>
                  <a:schemeClr val="tx1"/>
                </a:solidFill>
                <a:latin typeface="Garamond" panose="02020404030301010803" pitchFamily="18" charset="0"/>
                <a:hlinkClick r:id="rId2"/>
              </a:rPr>
              <a:t>Zondervan Illustrated Bible Backgrounds Commentary: Hebrews to Revelation</a:t>
            </a:r>
            <a:r>
              <a:rPr lang="en-US" sz="2400" i="1" dirty="0">
                <a:solidFill>
                  <a:schemeClr val="tx1"/>
                </a:solidFill>
                <a:latin typeface="Garamond" panose="02020404030301010803" pitchFamily="18" charset="0"/>
              </a:rPr>
              <a:t>.</a:t>
            </a:r>
            <a:r>
              <a:rPr lang="en-US" sz="2400" dirty="0">
                <a:solidFill>
                  <a:schemeClr val="tx1"/>
                </a:solidFill>
                <a:latin typeface="Garamond" panose="02020404030301010803" pitchFamily="18" charset="0"/>
              </a:rPr>
              <a:t> (Zondervan, 2002).</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511113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marL="0" indent="0">
              <a:buNone/>
            </a:pPr>
            <a:r>
              <a:rPr lang="en-US" sz="3600" i="1" dirty="0">
                <a:solidFill>
                  <a:schemeClr val="tx1"/>
                </a:solidFill>
                <a:latin typeface="Garamond" panose="02020404030301010803" pitchFamily="18" charset="0"/>
              </a:rPr>
              <a:t>1 Peter </a:t>
            </a:r>
            <a:r>
              <a:rPr lang="en-US" sz="3600" i="1" dirty="0" smtClean="0">
                <a:solidFill>
                  <a:schemeClr val="tx1"/>
                </a:solidFill>
                <a:latin typeface="Garamond" panose="02020404030301010803" pitchFamily="18" charset="0"/>
              </a:rPr>
              <a:t>4.6-7 For </a:t>
            </a:r>
            <a:r>
              <a:rPr lang="en-US" sz="3600" i="1" dirty="0">
                <a:solidFill>
                  <a:schemeClr val="tx1"/>
                </a:solidFill>
                <a:latin typeface="Garamond" panose="02020404030301010803" pitchFamily="18" charset="0"/>
              </a:rPr>
              <a:t>this is why the gospel was preached even to those who are dead, that though judged in the flesh the way people are, they might live in the spirit the way God does</a:t>
            </a:r>
            <a:r>
              <a:rPr lang="en-US" sz="3600" i="1" dirty="0" smtClean="0">
                <a:solidFill>
                  <a:schemeClr val="tx1"/>
                </a:solidFill>
                <a:latin typeface="Garamond" panose="02020404030301010803" pitchFamily="18" charset="0"/>
              </a:rPr>
              <a:t>. </a:t>
            </a:r>
            <a:r>
              <a:rPr lang="en-US" sz="3600" i="1" baseline="30000" dirty="0" smtClean="0">
                <a:solidFill>
                  <a:schemeClr val="tx1"/>
                </a:solidFill>
                <a:latin typeface="Garamond" panose="02020404030301010803" pitchFamily="18" charset="0"/>
              </a:rPr>
              <a:t>7</a:t>
            </a:r>
            <a:r>
              <a:rPr lang="en-US" sz="3600" i="1" baseline="30000" dirty="0">
                <a:solidFill>
                  <a:schemeClr val="tx1"/>
                </a:solidFill>
                <a:latin typeface="Garamond" panose="02020404030301010803" pitchFamily="18" charset="0"/>
              </a:rPr>
              <a:t> </a:t>
            </a:r>
            <a:r>
              <a:rPr lang="en-US" sz="3600" i="1" dirty="0">
                <a:solidFill>
                  <a:schemeClr val="tx1"/>
                </a:solidFill>
                <a:latin typeface="Garamond" panose="02020404030301010803" pitchFamily="18" charset="0"/>
              </a:rPr>
              <a:t>The end of all things is at hand; therefore be self-controlled and sober-minded for the sake of your prayers.</a:t>
            </a:r>
          </a:p>
          <a:p>
            <a:pPr marL="0" indent="0">
              <a:buNone/>
            </a:pPr>
            <a:endParaRPr lang="en-US" i="1" dirty="0">
              <a:latin typeface="Garamond" panose="02020404030301010803" pitchFamily="18" charset="0"/>
            </a:endParaRPr>
          </a:p>
        </p:txBody>
      </p:sp>
    </p:spTree>
    <p:extLst>
      <p:ext uri="{BB962C8B-B14F-4D97-AF65-F5344CB8AC3E}">
        <p14:creationId xmlns:p14="http://schemas.microsoft.com/office/powerpoint/2010/main" val="575689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55663"/>
            <a:ext cx="8911687" cy="1280890"/>
          </a:xfrm>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a:xfrm>
            <a:off x="2589212" y="1487646"/>
            <a:ext cx="8915400" cy="4837652"/>
          </a:xfrm>
        </p:spPr>
        <p:txBody>
          <a:bodyPr>
            <a:normAutofit lnSpcReduction="10000"/>
          </a:bodyPr>
          <a:lstStyle/>
          <a:p>
            <a:pPr marL="0" indent="0" algn="ctr">
              <a:buNone/>
            </a:pPr>
            <a:r>
              <a:rPr lang="en-US" sz="3600" dirty="0">
                <a:solidFill>
                  <a:schemeClr val="tx1"/>
                </a:solidFill>
                <a:latin typeface="Garamond" panose="02020404030301010803" pitchFamily="18" charset="0"/>
              </a:rPr>
              <a:t>The reversals of </a:t>
            </a:r>
            <a:r>
              <a:rPr lang="en-US" sz="3600" u="sng" dirty="0">
                <a:solidFill>
                  <a:schemeClr val="tx1"/>
                </a:solidFill>
                <a:latin typeface="Garamond" panose="02020404030301010803" pitchFamily="18" charset="0"/>
              </a:rPr>
              <a:t>death</a:t>
            </a:r>
            <a:r>
              <a:rPr lang="en-US" sz="3600" dirty="0">
                <a:solidFill>
                  <a:schemeClr val="tx1"/>
                </a:solidFill>
                <a:latin typeface="Garamond" panose="02020404030301010803" pitchFamily="18" charset="0"/>
              </a:rPr>
              <a:t> and </a:t>
            </a:r>
            <a:r>
              <a:rPr lang="en-US" sz="3600" u="sng" dirty="0">
                <a:solidFill>
                  <a:schemeClr val="tx1"/>
                </a:solidFill>
                <a:latin typeface="Garamond" panose="02020404030301010803" pitchFamily="18" charset="0"/>
              </a:rPr>
              <a:t>life</a:t>
            </a:r>
            <a:r>
              <a:rPr lang="en-US" sz="3600" dirty="0">
                <a:solidFill>
                  <a:schemeClr val="tx1"/>
                </a:solidFill>
                <a:latin typeface="Garamond" panose="02020404030301010803" pitchFamily="18" charset="0"/>
              </a:rPr>
              <a:t>. </a:t>
            </a: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It </a:t>
            </a:r>
            <a:r>
              <a:rPr lang="en-US" sz="3600" dirty="0">
                <a:solidFill>
                  <a:schemeClr val="tx1"/>
                </a:solidFill>
                <a:latin typeface="Garamond" panose="02020404030301010803" pitchFamily="18" charset="0"/>
              </a:rPr>
              <a:t>is the Gospel that </a:t>
            </a:r>
            <a:r>
              <a:rPr lang="en-US" sz="3600" u="sng" dirty="0">
                <a:solidFill>
                  <a:schemeClr val="tx1"/>
                </a:solidFill>
                <a:latin typeface="Garamond" panose="02020404030301010803" pitchFamily="18" charset="0"/>
              </a:rPr>
              <a:t>gives life</a:t>
            </a:r>
            <a:r>
              <a:rPr lang="en-US" sz="3600" dirty="0">
                <a:solidFill>
                  <a:schemeClr val="tx1"/>
                </a:solidFill>
                <a:latin typeface="Garamond" panose="02020404030301010803" pitchFamily="18" charset="0"/>
              </a:rPr>
              <a:t> to the </a:t>
            </a:r>
            <a:r>
              <a:rPr lang="en-US" sz="3600" u="sng" dirty="0">
                <a:solidFill>
                  <a:schemeClr val="tx1"/>
                </a:solidFill>
                <a:latin typeface="Garamond" panose="02020404030301010803" pitchFamily="18" charset="0"/>
              </a:rPr>
              <a:t>spiritually dead</a:t>
            </a:r>
            <a:r>
              <a:rPr lang="en-US" sz="3600" dirty="0">
                <a:solidFill>
                  <a:schemeClr val="tx1"/>
                </a:solidFill>
                <a:latin typeface="Garamond" panose="02020404030301010803" pitchFamily="18" charset="0"/>
              </a:rPr>
              <a:t>. </a:t>
            </a:r>
          </a:p>
          <a:p>
            <a:pPr marL="0" indent="0" algn="ctr">
              <a:buNone/>
            </a:pPr>
            <a:r>
              <a:rPr lang="en-US" sz="3600" dirty="0" smtClean="0">
                <a:solidFill>
                  <a:schemeClr val="tx1"/>
                </a:solidFill>
                <a:latin typeface="Garamond" panose="02020404030301010803" pitchFamily="18" charset="0"/>
              </a:rPr>
              <a:t>A </a:t>
            </a:r>
            <a:r>
              <a:rPr lang="en-US" sz="3600" dirty="0">
                <a:solidFill>
                  <a:schemeClr val="tx1"/>
                </a:solidFill>
                <a:latin typeface="Garamond" panose="02020404030301010803" pitchFamily="18" charset="0"/>
              </a:rPr>
              <a:t>contextual question</a:t>
            </a:r>
            <a:r>
              <a:rPr lang="en-US" sz="3600" dirty="0" smtClean="0">
                <a:solidFill>
                  <a:schemeClr val="tx1"/>
                </a:solidFill>
                <a:latin typeface="Garamond" panose="02020404030301010803" pitchFamily="18" charset="0"/>
              </a:rPr>
              <a:t>…</a:t>
            </a:r>
          </a:p>
          <a:p>
            <a:pPr marL="0" indent="0" algn="ctr">
              <a:buNone/>
            </a:pPr>
            <a:r>
              <a:rPr lang="en-US" sz="3600" dirty="0" smtClean="0">
                <a:solidFill>
                  <a:schemeClr val="tx1"/>
                </a:solidFill>
                <a:latin typeface="Garamond" panose="02020404030301010803" pitchFamily="18" charset="0"/>
              </a:rPr>
              <a:t>Who </a:t>
            </a:r>
            <a:r>
              <a:rPr lang="en-US" sz="3600" dirty="0">
                <a:solidFill>
                  <a:schemeClr val="tx1"/>
                </a:solidFill>
                <a:latin typeface="Garamond" panose="02020404030301010803" pitchFamily="18" charset="0"/>
              </a:rPr>
              <a:t>are the “spiritually dead?” </a:t>
            </a: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Likely</a:t>
            </a:r>
            <a:r>
              <a:rPr lang="en-US" sz="3600" dirty="0">
                <a:solidFill>
                  <a:schemeClr val="tx1"/>
                </a:solidFill>
                <a:latin typeface="Garamond" panose="02020404030301010803" pitchFamily="18" charset="0"/>
              </a:rPr>
              <a:t>, Peter is describing believers who were spiritually dead </a:t>
            </a:r>
            <a:r>
              <a:rPr lang="en-US" sz="3600" i="1" dirty="0">
                <a:solidFill>
                  <a:schemeClr val="tx1"/>
                </a:solidFill>
                <a:latin typeface="Garamond" panose="02020404030301010803" pitchFamily="18" charset="0"/>
              </a:rPr>
              <a:t>before</a:t>
            </a:r>
            <a:r>
              <a:rPr lang="en-US" sz="3600" dirty="0">
                <a:solidFill>
                  <a:schemeClr val="tx1"/>
                </a:solidFill>
                <a:latin typeface="Garamond" panose="02020404030301010803" pitchFamily="18" charset="0"/>
              </a:rPr>
              <a:t> conversion.</a:t>
            </a:r>
          </a:p>
          <a:p>
            <a:pPr marL="0" indent="0" algn="ctr">
              <a:buNone/>
            </a:pPr>
            <a:r>
              <a:rPr lang="en-US" sz="3600" dirty="0">
                <a:solidFill>
                  <a:schemeClr val="tx1"/>
                </a:solidFill>
                <a:latin typeface="Garamond" panose="02020404030301010803" pitchFamily="18" charset="0"/>
              </a:rPr>
              <a:t> </a:t>
            </a:r>
          </a:p>
          <a:p>
            <a:pPr marL="0" indent="0">
              <a:buNone/>
            </a:pPr>
            <a:endParaRPr lang="en-US" dirty="0"/>
          </a:p>
        </p:txBody>
      </p:sp>
    </p:spTree>
    <p:extLst>
      <p:ext uri="{BB962C8B-B14F-4D97-AF65-F5344CB8AC3E}">
        <p14:creationId xmlns:p14="http://schemas.microsoft.com/office/powerpoint/2010/main" val="250756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lnSpcReduction="10000"/>
          </a:bodyPr>
          <a:lstStyle/>
          <a:p>
            <a:pPr marL="0" indent="0" algn="ctr">
              <a:buNone/>
            </a:pPr>
            <a:r>
              <a:rPr lang="en-US" sz="3600" dirty="0">
                <a:solidFill>
                  <a:schemeClr val="tx1"/>
                </a:solidFill>
                <a:latin typeface="Garamond" panose="02020404030301010803" pitchFamily="18" charset="0"/>
              </a:rPr>
              <a:t>And</a:t>
            </a:r>
            <a:r>
              <a:rPr lang="en-US" sz="3600" dirty="0" smtClean="0">
                <a:solidFill>
                  <a:schemeClr val="tx1"/>
                </a:solidFill>
                <a:latin typeface="Garamond" panose="02020404030301010803" pitchFamily="18" charset="0"/>
              </a:rPr>
              <a:t>…</a:t>
            </a:r>
          </a:p>
          <a:p>
            <a:pPr marL="0" indent="0" algn="ctr">
              <a:buNone/>
            </a:pPr>
            <a:r>
              <a:rPr lang="en-US" sz="3600" dirty="0" smtClean="0">
                <a:solidFill>
                  <a:schemeClr val="tx1"/>
                </a:solidFill>
                <a:latin typeface="Garamond" panose="02020404030301010803" pitchFamily="18" charset="0"/>
              </a:rPr>
              <a:t>…like </a:t>
            </a:r>
            <a:r>
              <a:rPr lang="en-US" sz="3600" dirty="0">
                <a:solidFill>
                  <a:schemeClr val="tx1"/>
                </a:solidFill>
                <a:latin typeface="Garamond" panose="02020404030301010803" pitchFamily="18" charset="0"/>
              </a:rPr>
              <a:t>Jesus</a:t>
            </a:r>
            <a:r>
              <a:rPr lang="en-US" sz="3600" dirty="0" smtClean="0">
                <a:solidFill>
                  <a:schemeClr val="tx1"/>
                </a:solidFill>
                <a:latin typeface="Garamond" panose="02020404030301010803" pitchFamily="18" charset="0"/>
              </a:rPr>
              <a:t>…</a:t>
            </a:r>
          </a:p>
          <a:p>
            <a:pPr marL="0" indent="0" algn="ctr">
              <a:buNone/>
            </a:pPr>
            <a:r>
              <a:rPr lang="en-US" sz="3600" dirty="0" smtClean="0">
                <a:solidFill>
                  <a:schemeClr val="tx1"/>
                </a:solidFill>
                <a:latin typeface="Garamond" panose="02020404030301010803" pitchFamily="18" charset="0"/>
              </a:rPr>
              <a:t>…died </a:t>
            </a:r>
            <a:r>
              <a:rPr lang="en-US" sz="3600" dirty="0">
                <a:solidFill>
                  <a:schemeClr val="tx1"/>
                </a:solidFill>
                <a:latin typeface="Garamond" panose="02020404030301010803" pitchFamily="18" charset="0"/>
              </a:rPr>
              <a:t>(martyred?) with the world’s hostility and rejection</a:t>
            </a:r>
            <a:r>
              <a:rPr lang="en-US" sz="3600" dirty="0" smtClean="0">
                <a:solidFill>
                  <a:schemeClr val="tx1"/>
                </a:solidFill>
                <a:latin typeface="Garamond" panose="02020404030301010803" pitchFamily="18" charset="0"/>
              </a:rPr>
              <a:t>.</a:t>
            </a:r>
            <a:endParaRPr lang="en-US" sz="3600" dirty="0">
              <a:solidFill>
                <a:schemeClr val="tx1"/>
              </a:solidFill>
              <a:latin typeface="Garamond" panose="02020404030301010803" pitchFamily="18" charset="0"/>
            </a:endParaRPr>
          </a:p>
          <a:p>
            <a:pPr marL="0" indent="0" algn="ctr">
              <a:buNone/>
            </a:pPr>
            <a:r>
              <a:rPr lang="en-US" sz="3600" dirty="0">
                <a:solidFill>
                  <a:schemeClr val="tx1"/>
                </a:solidFill>
                <a:latin typeface="Garamond" panose="02020404030301010803" pitchFamily="18" charset="0"/>
              </a:rPr>
              <a:t>But now</a:t>
            </a:r>
            <a:r>
              <a:rPr lang="en-US" sz="3600" dirty="0" smtClean="0">
                <a:solidFill>
                  <a:schemeClr val="tx1"/>
                </a:solidFill>
                <a:latin typeface="Garamond" panose="02020404030301010803" pitchFamily="18" charset="0"/>
              </a:rPr>
              <a:t>…</a:t>
            </a:r>
          </a:p>
          <a:p>
            <a:pPr marL="0" indent="0" algn="ctr">
              <a:buNone/>
            </a:pPr>
            <a:r>
              <a:rPr lang="en-US" sz="3600" dirty="0" smtClean="0">
                <a:solidFill>
                  <a:schemeClr val="tx1"/>
                </a:solidFill>
                <a:latin typeface="Garamond" panose="02020404030301010803" pitchFamily="18" charset="0"/>
              </a:rPr>
              <a:t>…Enjoy </a:t>
            </a:r>
            <a:r>
              <a:rPr lang="en-US" sz="3600" dirty="0">
                <a:solidFill>
                  <a:schemeClr val="tx1"/>
                </a:solidFill>
                <a:latin typeface="Garamond" panose="02020404030301010803" pitchFamily="18" charset="0"/>
              </a:rPr>
              <a:t>life in heaven! </a:t>
            </a:r>
          </a:p>
          <a:p>
            <a:pPr marL="0" indent="0">
              <a:buNone/>
            </a:pPr>
            <a:endParaRPr lang="en-US" dirty="0"/>
          </a:p>
        </p:txBody>
      </p:sp>
    </p:spTree>
    <p:extLst>
      <p:ext uri="{BB962C8B-B14F-4D97-AF65-F5344CB8AC3E}">
        <p14:creationId xmlns:p14="http://schemas.microsoft.com/office/powerpoint/2010/main" val="429055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Autofit/>
          </a:bodyPr>
          <a:lstStyle/>
          <a:p>
            <a:pPr marL="0" indent="0">
              <a:buNone/>
            </a:pPr>
            <a:r>
              <a:rPr lang="en-US" sz="3600" dirty="0">
                <a:solidFill>
                  <a:schemeClr val="tx1"/>
                </a:solidFill>
                <a:latin typeface="Garamond" panose="02020404030301010803" pitchFamily="18" charset="0"/>
              </a:rPr>
              <a:t>“Verse 6 has spirited a great discussion. Are the “dead” those to whom Christ preached after his crucifixion (3:19) the spiritually dead who are now alive, or the Christians of Peter’s churches who have already died? The vast majority of commentators today argue that Peter is referring to Christians in Asia Minor who </a:t>
            </a:r>
            <a:r>
              <a:rPr lang="en-US" sz="3600" dirty="0" smtClean="0">
                <a:solidFill>
                  <a:schemeClr val="tx1"/>
                </a:solidFill>
                <a:latin typeface="Garamond" panose="02020404030301010803" pitchFamily="18" charset="0"/>
              </a:rPr>
              <a:t>heard…</a:t>
            </a:r>
            <a:endParaRPr lang="en-US" sz="3600" dirty="0">
              <a:solidFill>
                <a:schemeClr val="tx1"/>
              </a:solidFill>
              <a:latin typeface="Garamond" panose="02020404030301010803" pitchFamily="18" charset="0"/>
            </a:endParaRPr>
          </a:p>
        </p:txBody>
      </p:sp>
    </p:spTree>
    <p:extLst>
      <p:ext uri="{BB962C8B-B14F-4D97-AF65-F5344CB8AC3E}">
        <p14:creationId xmlns:p14="http://schemas.microsoft.com/office/powerpoint/2010/main" val="6714034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marL="0" indent="0">
              <a:buNone/>
            </a:pPr>
            <a:r>
              <a:rPr lang="en-US" sz="3600" dirty="0" smtClean="0">
                <a:latin typeface="Garamond" panose="02020404030301010803" pitchFamily="18" charset="0"/>
              </a:rPr>
              <a:t>…</a:t>
            </a:r>
            <a:r>
              <a:rPr lang="en-US" sz="3600" dirty="0">
                <a:solidFill>
                  <a:schemeClr val="tx1"/>
                </a:solidFill>
                <a:latin typeface="Garamond" panose="02020404030301010803" pitchFamily="18" charset="0"/>
              </a:rPr>
              <a:t>the gospel while alive but are now physically dead. Those who hear the gospel and respond, </a:t>
            </a:r>
            <a:r>
              <a:rPr lang="en-US" sz="3600" i="1" dirty="0">
                <a:solidFill>
                  <a:schemeClr val="tx1"/>
                </a:solidFill>
                <a:latin typeface="Garamond" panose="02020404030301010803" pitchFamily="18" charset="0"/>
              </a:rPr>
              <a:t>even if they are killed for their faith</a:t>
            </a:r>
            <a:r>
              <a:rPr lang="en-US" sz="3600" dirty="0">
                <a:solidFill>
                  <a:schemeClr val="tx1"/>
                </a:solidFill>
                <a:latin typeface="Garamond" panose="02020404030301010803" pitchFamily="18" charset="0"/>
              </a:rPr>
              <a:t>, will be vindicated ultimately before God.” </a:t>
            </a:r>
            <a:endParaRPr lang="en-US" sz="3600" dirty="0" smtClean="0">
              <a:solidFill>
                <a:schemeClr val="tx1"/>
              </a:solidFill>
              <a:latin typeface="Garamond" panose="02020404030301010803" pitchFamily="18" charset="0"/>
            </a:endParaRPr>
          </a:p>
          <a:p>
            <a:pPr marL="0" indent="0">
              <a:buNone/>
            </a:pPr>
            <a:r>
              <a:rPr lang="en-US" sz="2400" dirty="0" smtClean="0">
                <a:solidFill>
                  <a:schemeClr val="tx1"/>
                </a:solidFill>
                <a:latin typeface="Garamond" panose="02020404030301010803" pitchFamily="18" charset="0"/>
              </a:rPr>
              <a:t>(</a:t>
            </a:r>
            <a:r>
              <a:rPr lang="en-US" sz="2400" dirty="0">
                <a:solidFill>
                  <a:schemeClr val="tx1"/>
                </a:solidFill>
                <a:latin typeface="Garamond" panose="02020404030301010803" pitchFamily="18" charset="0"/>
              </a:rPr>
              <a:t>C.A. Beetham and N.L. Erickson, Eds. </a:t>
            </a:r>
            <a:r>
              <a:rPr lang="en-US" sz="2400" i="1" dirty="0">
                <a:solidFill>
                  <a:schemeClr val="tx1"/>
                </a:solidFill>
                <a:latin typeface="Garamond" panose="02020404030301010803" pitchFamily="18" charset="0"/>
                <a:hlinkClick r:id="rId2"/>
              </a:rPr>
              <a:t>The NIV Application Commentary on the Bible</a:t>
            </a:r>
            <a:r>
              <a:rPr lang="en-US" sz="2400" dirty="0">
                <a:solidFill>
                  <a:schemeClr val="tx1"/>
                </a:solidFill>
                <a:latin typeface="Garamond" panose="02020404030301010803" pitchFamily="18" charset="0"/>
              </a:rPr>
              <a:t> (Zondervan Academic, 2004).</a:t>
            </a:r>
          </a:p>
          <a:p>
            <a:pPr marL="0" indent="0">
              <a:buNone/>
            </a:pPr>
            <a:endParaRPr lang="en-US" sz="3600" dirty="0">
              <a:solidFill>
                <a:schemeClr val="tx1"/>
              </a:solidFill>
              <a:latin typeface="Garamond" panose="02020404030301010803" pitchFamily="18" charset="0"/>
            </a:endParaRPr>
          </a:p>
          <a:p>
            <a:pPr marL="0" indent="0">
              <a:buNone/>
            </a:pPr>
            <a:endParaRPr lang="en-US" dirty="0"/>
          </a:p>
        </p:txBody>
      </p:sp>
    </p:spTree>
    <p:extLst>
      <p:ext uri="{BB962C8B-B14F-4D97-AF65-F5344CB8AC3E}">
        <p14:creationId xmlns:p14="http://schemas.microsoft.com/office/powerpoint/2010/main" val="28193562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lgn="ctr">
              <a:buNone/>
            </a:pPr>
            <a:r>
              <a:rPr lang="en-US" sz="3600" b="1" dirty="0">
                <a:solidFill>
                  <a:schemeClr val="tx1"/>
                </a:solidFill>
                <a:latin typeface="Garamond" panose="02020404030301010803" pitchFamily="18" charset="0"/>
              </a:rPr>
              <a:t>(v.7): </a:t>
            </a:r>
            <a:r>
              <a:rPr lang="en-US" sz="3600" dirty="0">
                <a:solidFill>
                  <a:schemeClr val="tx1"/>
                </a:solidFill>
                <a:latin typeface="Garamond" panose="02020404030301010803" pitchFamily="18" charset="0"/>
              </a:rPr>
              <a:t>Christians are to live in continual </a:t>
            </a:r>
            <a:r>
              <a:rPr lang="en-US" sz="3600" u="sng" dirty="0">
                <a:solidFill>
                  <a:schemeClr val="tx1"/>
                </a:solidFill>
                <a:latin typeface="Garamond" panose="02020404030301010803" pitchFamily="18" charset="0"/>
              </a:rPr>
              <a:t>expectation</a:t>
            </a:r>
            <a:r>
              <a:rPr lang="en-US" sz="3600" dirty="0">
                <a:solidFill>
                  <a:schemeClr val="tx1"/>
                </a:solidFill>
                <a:latin typeface="Garamond" panose="02020404030301010803" pitchFamily="18" charset="0"/>
              </a:rPr>
              <a:t> of Jesus’ return</a:t>
            </a:r>
            <a:r>
              <a:rPr lang="en-US" sz="3600" dirty="0" smtClean="0">
                <a:solidFill>
                  <a:schemeClr val="tx1"/>
                </a:solidFill>
                <a:latin typeface="Garamond" panose="02020404030301010803" pitchFamily="18" charset="0"/>
              </a:rPr>
              <a:t>…</a:t>
            </a:r>
          </a:p>
          <a:p>
            <a:pPr marL="0" indent="0" algn="ctr">
              <a:buNone/>
            </a:pPr>
            <a:r>
              <a:rPr lang="en-US" sz="3600" dirty="0" smtClean="0">
                <a:solidFill>
                  <a:schemeClr val="tx1"/>
                </a:solidFill>
                <a:latin typeface="Garamond" panose="02020404030301010803" pitchFamily="18" charset="0"/>
              </a:rPr>
              <a:t>…at </a:t>
            </a:r>
            <a:r>
              <a:rPr lang="en-US" sz="3600" dirty="0">
                <a:solidFill>
                  <a:schemeClr val="tx1"/>
                </a:solidFill>
                <a:latin typeface="Garamond" panose="02020404030301010803" pitchFamily="18" charset="0"/>
              </a:rPr>
              <a:t>any time!</a:t>
            </a:r>
          </a:p>
          <a:p>
            <a:pPr marL="0" indent="0">
              <a:buNone/>
            </a:pPr>
            <a:endParaRPr lang="en-US" dirty="0"/>
          </a:p>
        </p:txBody>
      </p:sp>
    </p:spTree>
    <p:extLst>
      <p:ext uri="{BB962C8B-B14F-4D97-AF65-F5344CB8AC3E}">
        <p14:creationId xmlns:p14="http://schemas.microsoft.com/office/powerpoint/2010/main" val="3945441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Autofit/>
          </a:bodyPr>
          <a:lstStyle/>
          <a:p>
            <a:pPr marL="0" indent="0">
              <a:buNone/>
            </a:pPr>
            <a:r>
              <a:rPr lang="en-US" sz="3600" i="1" dirty="0">
                <a:solidFill>
                  <a:schemeClr val="tx1"/>
                </a:solidFill>
                <a:latin typeface="Garamond" panose="02020404030301010803" pitchFamily="18" charset="0"/>
              </a:rPr>
              <a:t>1 Peter 4.8-11 </a:t>
            </a:r>
            <a:r>
              <a:rPr lang="en-US" sz="3600" i="1" dirty="0" smtClean="0">
                <a:solidFill>
                  <a:schemeClr val="tx1"/>
                </a:solidFill>
                <a:latin typeface="Garamond" panose="02020404030301010803" pitchFamily="18" charset="0"/>
              </a:rPr>
              <a:t>Above </a:t>
            </a:r>
            <a:r>
              <a:rPr lang="en-US" sz="3600" i="1" dirty="0">
                <a:solidFill>
                  <a:schemeClr val="tx1"/>
                </a:solidFill>
                <a:latin typeface="Garamond" panose="02020404030301010803" pitchFamily="18" charset="0"/>
              </a:rPr>
              <a:t>all, keep loving one another earnestly, since love covers a multitude of sins. </a:t>
            </a:r>
            <a:r>
              <a:rPr lang="en-US" sz="3600" i="1" baseline="30000" dirty="0">
                <a:solidFill>
                  <a:schemeClr val="tx1"/>
                </a:solidFill>
                <a:latin typeface="Garamond" panose="02020404030301010803" pitchFamily="18" charset="0"/>
              </a:rPr>
              <a:t>9 </a:t>
            </a:r>
            <a:r>
              <a:rPr lang="en-US" sz="3600" i="1" dirty="0">
                <a:solidFill>
                  <a:schemeClr val="tx1"/>
                </a:solidFill>
                <a:latin typeface="Garamond" panose="02020404030301010803" pitchFamily="18" charset="0"/>
              </a:rPr>
              <a:t>Show hospitality to one another without grumbling. </a:t>
            </a:r>
            <a:r>
              <a:rPr lang="en-US" sz="3600" i="1" baseline="30000" dirty="0">
                <a:solidFill>
                  <a:schemeClr val="tx1"/>
                </a:solidFill>
                <a:latin typeface="Garamond" panose="02020404030301010803" pitchFamily="18" charset="0"/>
              </a:rPr>
              <a:t>10 </a:t>
            </a:r>
            <a:r>
              <a:rPr lang="en-US" sz="3600" i="1" dirty="0">
                <a:solidFill>
                  <a:schemeClr val="tx1"/>
                </a:solidFill>
                <a:latin typeface="Garamond" panose="02020404030301010803" pitchFamily="18" charset="0"/>
              </a:rPr>
              <a:t>As each has received a gift, use it to serve one another, as good stewards of God's varied grace: </a:t>
            </a:r>
            <a:r>
              <a:rPr lang="en-US" sz="3600" i="1" baseline="30000" dirty="0">
                <a:solidFill>
                  <a:schemeClr val="tx1"/>
                </a:solidFill>
                <a:latin typeface="Garamond" panose="02020404030301010803" pitchFamily="18" charset="0"/>
              </a:rPr>
              <a:t>11 </a:t>
            </a:r>
            <a:r>
              <a:rPr lang="en-US" sz="3600" i="1" dirty="0">
                <a:solidFill>
                  <a:schemeClr val="tx1"/>
                </a:solidFill>
                <a:latin typeface="Garamond" panose="02020404030301010803" pitchFamily="18" charset="0"/>
              </a:rPr>
              <a:t>whoever speaks, as one who speaks oracles of God; whoever serves, as one who serves by the strength that God </a:t>
            </a:r>
            <a:r>
              <a:rPr lang="en-US" sz="3600" i="1" dirty="0" smtClean="0">
                <a:solidFill>
                  <a:schemeClr val="tx1"/>
                </a:solidFill>
                <a:latin typeface="Garamond" panose="02020404030301010803" pitchFamily="18" charset="0"/>
              </a:rPr>
              <a:t>supplies…</a:t>
            </a:r>
            <a:endParaRPr lang="en-US" sz="3600" i="1" dirty="0">
              <a:solidFill>
                <a:schemeClr val="tx1"/>
              </a:solidFill>
              <a:latin typeface="Garamond" panose="02020404030301010803" pitchFamily="18" charset="0"/>
            </a:endParaRPr>
          </a:p>
        </p:txBody>
      </p:sp>
    </p:spTree>
    <p:extLst>
      <p:ext uri="{BB962C8B-B14F-4D97-AF65-F5344CB8AC3E}">
        <p14:creationId xmlns:p14="http://schemas.microsoft.com/office/powerpoint/2010/main" val="10435153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buNone/>
            </a:pPr>
            <a:r>
              <a:rPr lang="en-US" sz="3600" dirty="0" smtClean="0">
                <a:latin typeface="Garamond" panose="02020404030301010803" pitchFamily="18" charset="0"/>
              </a:rPr>
              <a:t>…</a:t>
            </a:r>
            <a:r>
              <a:rPr lang="en-US" sz="3600" i="1" dirty="0" smtClean="0">
                <a:solidFill>
                  <a:schemeClr val="tx1"/>
                </a:solidFill>
                <a:latin typeface="Garamond" panose="02020404030301010803" pitchFamily="18" charset="0"/>
              </a:rPr>
              <a:t>in </a:t>
            </a:r>
            <a:r>
              <a:rPr lang="en-US" sz="3600" i="1" dirty="0">
                <a:solidFill>
                  <a:schemeClr val="tx1"/>
                </a:solidFill>
                <a:latin typeface="Garamond" panose="02020404030301010803" pitchFamily="18" charset="0"/>
              </a:rPr>
              <a:t>order that in everything God may be glorified through Jesus Christ. To him belong glory and dominion forever and ever. Amen.</a:t>
            </a:r>
          </a:p>
          <a:p>
            <a:pPr marL="0" indent="0">
              <a:buNone/>
            </a:pPr>
            <a:endParaRPr lang="en-US" dirty="0"/>
          </a:p>
        </p:txBody>
      </p:sp>
    </p:spTree>
    <p:extLst>
      <p:ext uri="{BB962C8B-B14F-4D97-AF65-F5344CB8AC3E}">
        <p14:creationId xmlns:p14="http://schemas.microsoft.com/office/powerpoint/2010/main" val="17652653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Autofit/>
          </a:bodyPr>
          <a:lstStyle/>
          <a:p>
            <a:pPr marL="0" indent="0" algn="ctr">
              <a:buNone/>
            </a:pPr>
            <a:r>
              <a:rPr lang="en-US" sz="3600" dirty="0">
                <a:solidFill>
                  <a:schemeClr val="tx1"/>
                </a:solidFill>
                <a:latin typeface="Garamond" panose="02020404030301010803" pitchFamily="18" charset="0"/>
              </a:rPr>
              <a:t>Peter now issues the</a:t>
            </a:r>
            <a:r>
              <a:rPr lang="en-US" sz="3600" b="1" dirty="0">
                <a:solidFill>
                  <a:schemeClr val="tx1"/>
                </a:solidFill>
                <a:latin typeface="Garamond" panose="02020404030301010803" pitchFamily="18" charset="0"/>
              </a:rPr>
              <a:t> </a:t>
            </a:r>
            <a:r>
              <a:rPr lang="en-US" sz="3600" u="sng" dirty="0">
                <a:solidFill>
                  <a:schemeClr val="tx1"/>
                </a:solidFill>
                <a:latin typeface="Garamond" panose="02020404030301010803" pitchFamily="18" charset="0"/>
              </a:rPr>
              <a:t>commands</a:t>
            </a:r>
            <a:r>
              <a:rPr lang="en-US" sz="3600" dirty="0">
                <a:solidFill>
                  <a:schemeClr val="tx1"/>
                </a:solidFill>
                <a:latin typeface="Garamond" panose="02020404030301010803" pitchFamily="18" charset="0"/>
              </a:rPr>
              <a:t> of the “</a:t>
            </a:r>
            <a:r>
              <a:rPr lang="en-US" sz="3600" u="sng" dirty="0">
                <a:solidFill>
                  <a:schemeClr val="tx1"/>
                </a:solidFill>
                <a:latin typeface="Garamond" panose="02020404030301010803" pitchFamily="18" charset="0"/>
              </a:rPr>
              <a:t>end-times.</a:t>
            </a:r>
            <a:r>
              <a:rPr lang="en-US" sz="3600" dirty="0">
                <a:solidFill>
                  <a:schemeClr val="tx1"/>
                </a:solidFill>
                <a:latin typeface="Garamond" panose="02020404030301010803" pitchFamily="18" charset="0"/>
              </a:rPr>
              <a:t>”  </a:t>
            </a:r>
          </a:p>
          <a:p>
            <a:pPr marL="0" indent="0" algn="ctr">
              <a:buNone/>
            </a:pPr>
            <a:r>
              <a:rPr lang="en-US" sz="3600" dirty="0">
                <a:solidFill>
                  <a:schemeClr val="tx1"/>
                </a:solidFill>
                <a:latin typeface="Garamond" panose="02020404030301010803" pitchFamily="18" charset="0"/>
              </a:rPr>
              <a:t>Most Christians in the first generation expected Jesus’ return in their lifetime. </a:t>
            </a:r>
          </a:p>
          <a:p>
            <a:pPr marL="0" indent="0" algn="ctr">
              <a:buNone/>
            </a:pPr>
            <a:r>
              <a:rPr lang="en-US" sz="3600" dirty="0" smtClean="0">
                <a:solidFill>
                  <a:schemeClr val="tx1"/>
                </a:solidFill>
                <a:latin typeface="Garamond" panose="02020404030301010803" pitchFamily="18" charset="0"/>
              </a:rPr>
              <a:t>However </a:t>
            </a:r>
            <a:r>
              <a:rPr lang="en-US" sz="3600" dirty="0">
                <a:solidFill>
                  <a:schemeClr val="tx1"/>
                </a:solidFill>
                <a:latin typeface="Garamond" panose="02020404030301010803" pitchFamily="18" charset="0"/>
              </a:rPr>
              <a:t>here</a:t>
            </a:r>
            <a:r>
              <a:rPr lang="en-US" sz="3600" dirty="0" smtClean="0">
                <a:solidFill>
                  <a:schemeClr val="tx1"/>
                </a:solidFill>
                <a:latin typeface="Garamond" panose="02020404030301010803" pitchFamily="18" charset="0"/>
              </a:rPr>
              <a:t>…</a:t>
            </a:r>
          </a:p>
        </p:txBody>
      </p:sp>
    </p:spTree>
    <p:extLst>
      <p:ext uri="{BB962C8B-B14F-4D97-AF65-F5344CB8AC3E}">
        <p14:creationId xmlns:p14="http://schemas.microsoft.com/office/powerpoint/2010/main" val="2877160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Autofit/>
          </a:bodyPr>
          <a:lstStyle/>
          <a:p>
            <a:pPr marL="0" indent="0">
              <a:buNone/>
            </a:pPr>
            <a:r>
              <a:rPr lang="en-US" sz="3600" i="1" dirty="0">
                <a:solidFill>
                  <a:schemeClr val="tx1"/>
                </a:solidFill>
                <a:latin typeface="Garamond" panose="02020404030301010803" pitchFamily="18" charset="0"/>
              </a:rPr>
              <a:t>1 Peter </a:t>
            </a:r>
            <a:r>
              <a:rPr lang="en-US" sz="3600" i="1" dirty="0" smtClean="0">
                <a:solidFill>
                  <a:schemeClr val="tx1"/>
                </a:solidFill>
                <a:latin typeface="Garamond" panose="02020404030301010803" pitchFamily="18" charset="0"/>
              </a:rPr>
              <a:t>4.1-5 </a:t>
            </a:r>
            <a:r>
              <a:rPr lang="en-US" sz="3600" i="1" dirty="0">
                <a:solidFill>
                  <a:schemeClr val="tx1"/>
                </a:solidFill>
                <a:latin typeface="Garamond" panose="02020404030301010803" pitchFamily="18" charset="0"/>
              </a:rPr>
              <a:t>Since therefore Christ suffered in the </a:t>
            </a:r>
            <a:r>
              <a:rPr lang="en-US" sz="3600" i="1" dirty="0" smtClean="0">
                <a:solidFill>
                  <a:schemeClr val="tx1"/>
                </a:solidFill>
                <a:latin typeface="Garamond" panose="02020404030301010803" pitchFamily="18" charset="0"/>
              </a:rPr>
              <a:t>flesh,</a:t>
            </a:r>
            <a:r>
              <a:rPr lang="en-US" sz="3600" i="1" dirty="0">
                <a:solidFill>
                  <a:schemeClr val="tx1"/>
                </a:solidFill>
                <a:latin typeface="Garamond" panose="02020404030301010803" pitchFamily="18" charset="0"/>
              </a:rPr>
              <a:t> arm yourselves with the same way of thinking, for whoever has suffered in the flesh has ceased from sin, </a:t>
            </a:r>
            <a:r>
              <a:rPr lang="en-US" sz="3600" i="1" baseline="30000" dirty="0">
                <a:solidFill>
                  <a:schemeClr val="tx1"/>
                </a:solidFill>
                <a:latin typeface="Garamond" panose="02020404030301010803" pitchFamily="18" charset="0"/>
              </a:rPr>
              <a:t>2 </a:t>
            </a:r>
            <a:r>
              <a:rPr lang="en-US" sz="3600" i="1" dirty="0">
                <a:solidFill>
                  <a:schemeClr val="tx1"/>
                </a:solidFill>
                <a:latin typeface="Garamond" panose="02020404030301010803" pitchFamily="18" charset="0"/>
              </a:rPr>
              <a:t>so as to live for the rest of the time in the flesh no longer for human passions but for the will of God. </a:t>
            </a:r>
            <a:r>
              <a:rPr lang="en-US" sz="3600" i="1" baseline="30000" dirty="0">
                <a:solidFill>
                  <a:schemeClr val="tx1"/>
                </a:solidFill>
                <a:latin typeface="Garamond" panose="02020404030301010803" pitchFamily="18" charset="0"/>
              </a:rPr>
              <a:t>3 </a:t>
            </a:r>
            <a:r>
              <a:rPr lang="en-US" sz="3600" i="1" dirty="0">
                <a:solidFill>
                  <a:schemeClr val="tx1"/>
                </a:solidFill>
                <a:latin typeface="Garamond" panose="02020404030301010803" pitchFamily="18" charset="0"/>
              </a:rPr>
              <a:t>For the time that is past suffices for doing what the Gentiles want to do, living in sensuality, </a:t>
            </a:r>
            <a:r>
              <a:rPr lang="en-US" sz="3600" i="1" dirty="0" smtClean="0">
                <a:solidFill>
                  <a:schemeClr val="tx1"/>
                </a:solidFill>
                <a:latin typeface="Garamond" panose="02020404030301010803" pitchFamily="18" charset="0"/>
              </a:rPr>
              <a:t>passions… </a:t>
            </a:r>
            <a:endParaRPr lang="en-US" sz="3600" i="1" dirty="0">
              <a:solidFill>
                <a:schemeClr val="tx1"/>
              </a:solidFill>
              <a:latin typeface="Garamond" panose="02020404030301010803" pitchFamily="18" charset="0"/>
            </a:endParaRPr>
          </a:p>
        </p:txBody>
      </p:sp>
    </p:spTree>
    <p:extLst>
      <p:ext uri="{BB962C8B-B14F-4D97-AF65-F5344CB8AC3E}">
        <p14:creationId xmlns:p14="http://schemas.microsoft.com/office/powerpoint/2010/main" val="24931345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marL="0" indent="0" algn="ctr">
              <a:buNone/>
            </a:pPr>
            <a:r>
              <a:rPr lang="en-US" sz="3600" dirty="0" smtClean="0">
                <a:solidFill>
                  <a:schemeClr val="tx1"/>
                </a:solidFill>
                <a:latin typeface="Garamond" panose="02020404030301010803" pitchFamily="18" charset="0"/>
              </a:rPr>
              <a:t>…Peter </a:t>
            </a:r>
            <a:r>
              <a:rPr lang="en-US" sz="3600" dirty="0">
                <a:solidFill>
                  <a:schemeClr val="tx1"/>
                </a:solidFill>
                <a:latin typeface="Garamond" panose="02020404030301010803" pitchFamily="18" charset="0"/>
              </a:rPr>
              <a:t>is likely referring to the “New Age” that Jesus inaugurated through His life, death, and resurrection.</a:t>
            </a:r>
          </a:p>
          <a:p>
            <a:pPr marL="0" indent="0" algn="ctr">
              <a:buNone/>
            </a:pPr>
            <a:r>
              <a:rPr lang="en-US" sz="3600" dirty="0">
                <a:solidFill>
                  <a:schemeClr val="tx1"/>
                </a:solidFill>
                <a:latin typeface="Garamond" panose="02020404030301010803" pitchFamily="18" charset="0"/>
              </a:rPr>
              <a:t> </a:t>
            </a:r>
            <a:r>
              <a:rPr lang="en-US" sz="3600" dirty="0" smtClean="0">
                <a:solidFill>
                  <a:schemeClr val="tx1"/>
                </a:solidFill>
                <a:latin typeface="Garamond" panose="02020404030301010803" pitchFamily="18" charset="0"/>
              </a:rPr>
              <a:t>The </a:t>
            </a:r>
            <a:r>
              <a:rPr lang="en-US" sz="3600" dirty="0">
                <a:solidFill>
                  <a:schemeClr val="tx1"/>
                </a:solidFill>
                <a:latin typeface="Garamond" panose="02020404030301010803" pitchFamily="18" charset="0"/>
              </a:rPr>
              <a:t>“End” … </a:t>
            </a:r>
          </a:p>
          <a:p>
            <a:pPr marL="0" indent="0" algn="ctr">
              <a:buNone/>
            </a:pPr>
            <a:r>
              <a:rPr lang="el-GR" sz="3600" dirty="0">
                <a:solidFill>
                  <a:schemeClr val="tx1"/>
                </a:solidFill>
                <a:latin typeface="Garamond" panose="02020404030301010803" pitchFamily="18" charset="0"/>
              </a:rPr>
              <a:t>τέλος</a:t>
            </a:r>
            <a:r>
              <a:rPr lang="en-US" sz="3600" dirty="0">
                <a:solidFill>
                  <a:schemeClr val="tx1"/>
                </a:solidFill>
                <a:latin typeface="Garamond" panose="02020404030301010803" pitchFamily="18" charset="0"/>
              </a:rPr>
              <a:t> (</a:t>
            </a:r>
            <a:r>
              <a:rPr lang="en-US" sz="3600" i="1" dirty="0">
                <a:solidFill>
                  <a:schemeClr val="tx1"/>
                </a:solidFill>
                <a:latin typeface="Garamond" panose="02020404030301010803" pitchFamily="18" charset="0"/>
              </a:rPr>
              <a:t>telos</a:t>
            </a:r>
            <a:r>
              <a:rPr lang="en-US" sz="3600" dirty="0">
                <a:solidFill>
                  <a:schemeClr val="tx1"/>
                </a:solidFill>
                <a:latin typeface="Garamond" panose="02020404030301010803" pitchFamily="18" charset="0"/>
              </a:rPr>
              <a:t>)…</a:t>
            </a:r>
          </a:p>
          <a:p>
            <a:pPr marL="0" indent="0" algn="ctr">
              <a:buNone/>
            </a:pPr>
            <a:r>
              <a:rPr lang="en-US" sz="3600" dirty="0">
                <a:solidFill>
                  <a:schemeClr val="tx1"/>
                </a:solidFill>
                <a:latin typeface="Garamond" panose="02020404030301010803" pitchFamily="18" charset="0"/>
              </a:rPr>
              <a:t> </a:t>
            </a:r>
            <a:endParaRPr lang="en-US" dirty="0"/>
          </a:p>
        </p:txBody>
      </p:sp>
    </p:spTree>
    <p:extLst>
      <p:ext uri="{BB962C8B-B14F-4D97-AF65-F5344CB8AC3E}">
        <p14:creationId xmlns:p14="http://schemas.microsoft.com/office/powerpoint/2010/main" val="1751607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lgn="ctr">
              <a:buNone/>
            </a:pPr>
            <a:r>
              <a:rPr lang="en-US" sz="3600" dirty="0">
                <a:solidFill>
                  <a:schemeClr val="tx1"/>
                </a:solidFill>
                <a:latin typeface="Garamond" panose="02020404030301010803" pitchFamily="18" charset="0"/>
              </a:rPr>
              <a:t>“Purpose” “Goal” </a:t>
            </a: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Salvation </a:t>
            </a:r>
            <a:r>
              <a:rPr lang="en-US" sz="3600" dirty="0">
                <a:solidFill>
                  <a:schemeClr val="tx1"/>
                </a:solidFill>
                <a:latin typeface="Garamond" panose="02020404030301010803" pitchFamily="18" charset="0"/>
              </a:rPr>
              <a:t>history has culminated in Jesus </a:t>
            </a:r>
            <a:r>
              <a:rPr lang="en-US" sz="3600" dirty="0" smtClean="0">
                <a:solidFill>
                  <a:schemeClr val="tx1"/>
                </a:solidFill>
                <a:latin typeface="Garamond" panose="02020404030301010803" pitchFamily="18" charset="0"/>
              </a:rPr>
              <a:t>Christ!</a:t>
            </a:r>
            <a:endParaRPr lang="en-US" sz="3600" dirty="0">
              <a:solidFill>
                <a:schemeClr val="tx1"/>
              </a:solidFill>
              <a:latin typeface="Garamond" panose="02020404030301010803" pitchFamily="18" charset="0"/>
            </a:endParaRPr>
          </a:p>
          <a:p>
            <a:pPr marL="0" indent="0">
              <a:buNone/>
            </a:pPr>
            <a:endParaRPr lang="en-US" dirty="0"/>
          </a:p>
        </p:txBody>
      </p:sp>
    </p:spTree>
    <p:extLst>
      <p:ext uri="{BB962C8B-B14F-4D97-AF65-F5344CB8AC3E}">
        <p14:creationId xmlns:p14="http://schemas.microsoft.com/office/powerpoint/2010/main" val="2910617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buNone/>
            </a:pPr>
            <a:r>
              <a:rPr lang="en-US" sz="3600" i="1" dirty="0">
                <a:solidFill>
                  <a:schemeClr val="tx1"/>
                </a:solidFill>
                <a:latin typeface="Garamond" panose="02020404030301010803" pitchFamily="18" charset="0"/>
              </a:rPr>
              <a:t>Hebrews 1.1-2 Long ago, at many times and in many ways, God spoke to our fathers by the prophets, </a:t>
            </a:r>
            <a:r>
              <a:rPr lang="en-US" sz="3600" i="1" baseline="30000" dirty="0">
                <a:solidFill>
                  <a:schemeClr val="tx1"/>
                </a:solidFill>
                <a:latin typeface="Garamond" panose="02020404030301010803" pitchFamily="18" charset="0"/>
              </a:rPr>
              <a:t>2 </a:t>
            </a:r>
            <a:r>
              <a:rPr lang="en-US" sz="3600" i="1" dirty="0">
                <a:solidFill>
                  <a:schemeClr val="tx1"/>
                </a:solidFill>
                <a:latin typeface="Garamond" panose="02020404030301010803" pitchFamily="18" charset="0"/>
              </a:rPr>
              <a:t>but in these last days he has spoken to us by his Son, whom he appointed the heir of all things, through whom also he created the world.</a:t>
            </a:r>
          </a:p>
          <a:p>
            <a:pPr marL="0" indent="0">
              <a:buNone/>
            </a:pPr>
            <a:endParaRPr lang="en-US" dirty="0"/>
          </a:p>
        </p:txBody>
      </p:sp>
    </p:spTree>
    <p:extLst>
      <p:ext uri="{BB962C8B-B14F-4D97-AF65-F5344CB8AC3E}">
        <p14:creationId xmlns:p14="http://schemas.microsoft.com/office/powerpoint/2010/main" val="28180638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3600" dirty="0">
                <a:solidFill>
                  <a:schemeClr val="tx1"/>
                </a:solidFill>
                <a:latin typeface="Garamond" panose="02020404030301010803" pitchFamily="18" charset="0"/>
              </a:rPr>
              <a:t>“The reason the end is near is that the ministry, death, and resurrection of Jesus Christ have inaugurated the last </a:t>
            </a:r>
            <a:r>
              <a:rPr lang="en-US" sz="3600" dirty="0" smtClean="0">
                <a:solidFill>
                  <a:schemeClr val="tx1"/>
                </a:solidFill>
                <a:latin typeface="Garamond" panose="02020404030301010803" pitchFamily="18" charset="0"/>
              </a:rPr>
              <a:t>days…In </a:t>
            </a:r>
            <a:r>
              <a:rPr lang="en-US" sz="3600" dirty="0">
                <a:solidFill>
                  <a:schemeClr val="tx1"/>
                </a:solidFill>
                <a:latin typeface="Garamond" panose="02020404030301010803" pitchFamily="18" charset="0"/>
              </a:rPr>
              <a:t>the New Testament the theme that the end of history is imminent is often sounded…All the following exhortations in this paragraph draw an inference from the coming of the end</a:t>
            </a:r>
            <a:r>
              <a:rPr lang="en-US" sz="3600" dirty="0" smtClean="0">
                <a:solidFill>
                  <a:schemeClr val="tx1"/>
                </a:solidFill>
                <a:latin typeface="Garamond" panose="02020404030301010803" pitchFamily="18" charset="0"/>
              </a:rPr>
              <a:t>…</a:t>
            </a:r>
            <a:endParaRPr lang="en-US" dirty="0"/>
          </a:p>
        </p:txBody>
      </p:sp>
    </p:spTree>
    <p:extLst>
      <p:ext uri="{BB962C8B-B14F-4D97-AF65-F5344CB8AC3E}">
        <p14:creationId xmlns:p14="http://schemas.microsoft.com/office/powerpoint/2010/main" val="37191115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marL="0" indent="0">
              <a:buNone/>
            </a:pPr>
            <a:r>
              <a:rPr lang="en-US" sz="3600" dirty="0" smtClean="0">
                <a:latin typeface="Garamond" panose="02020404030301010803" pitchFamily="18" charset="0"/>
              </a:rPr>
              <a:t>…</a:t>
            </a:r>
            <a:r>
              <a:rPr lang="en-US" sz="3600" dirty="0" smtClean="0">
                <a:solidFill>
                  <a:schemeClr val="tx1"/>
                </a:solidFill>
                <a:latin typeface="Garamond" panose="02020404030301010803" pitchFamily="18" charset="0"/>
              </a:rPr>
              <a:t>Because </a:t>
            </a:r>
            <a:r>
              <a:rPr lang="en-US" sz="3600" dirty="0">
                <a:solidFill>
                  <a:schemeClr val="tx1"/>
                </a:solidFill>
                <a:latin typeface="Garamond" panose="02020404030301010803" pitchFamily="18" charset="0"/>
              </a:rPr>
              <a:t>the end is near, believers should live in the following way.” </a:t>
            </a:r>
            <a:endParaRPr lang="en-US" sz="3600" dirty="0" smtClean="0">
              <a:solidFill>
                <a:schemeClr val="tx1"/>
              </a:solidFill>
              <a:latin typeface="Garamond" panose="02020404030301010803" pitchFamily="18" charset="0"/>
            </a:endParaRPr>
          </a:p>
          <a:p>
            <a:pPr marL="0" indent="0">
              <a:buNone/>
            </a:pPr>
            <a:r>
              <a:rPr lang="en-US" sz="2800" dirty="0" smtClean="0">
                <a:solidFill>
                  <a:schemeClr val="tx1"/>
                </a:solidFill>
                <a:latin typeface="Garamond" panose="02020404030301010803" pitchFamily="18" charset="0"/>
              </a:rPr>
              <a:t>(</a:t>
            </a:r>
            <a:r>
              <a:rPr lang="en-US" sz="2800" dirty="0">
                <a:solidFill>
                  <a:schemeClr val="tx1"/>
                </a:solidFill>
                <a:latin typeface="Garamond" panose="02020404030301010803" pitchFamily="18" charset="0"/>
              </a:rPr>
              <a:t>T.R. Schreiner. </a:t>
            </a:r>
            <a:r>
              <a:rPr lang="en-US" sz="2800" i="1" u="sng" dirty="0">
                <a:solidFill>
                  <a:schemeClr val="tx1"/>
                </a:solidFill>
                <a:latin typeface="Garamond" panose="02020404030301010803" pitchFamily="18" charset="0"/>
                <a:hlinkClick r:id="rId2"/>
              </a:rPr>
              <a:t>1, 2 Peter, Jude</a:t>
            </a:r>
            <a:r>
              <a:rPr lang="en-US" sz="2800" i="1" u="sng" dirty="0">
                <a:solidFill>
                  <a:schemeClr val="tx1"/>
                </a:solidFill>
                <a:latin typeface="Garamond" panose="02020404030301010803" pitchFamily="18" charset="0"/>
              </a:rPr>
              <a:t> </a:t>
            </a:r>
            <a:r>
              <a:rPr lang="en-US" sz="2800" dirty="0">
                <a:solidFill>
                  <a:schemeClr val="tx1"/>
                </a:solidFill>
                <a:latin typeface="Garamond" panose="02020404030301010803" pitchFamily="18" charset="0"/>
              </a:rPr>
              <a:t>(Broadman &amp; Holman Publishers, 2003).</a:t>
            </a:r>
          </a:p>
          <a:p>
            <a:pPr marL="0" indent="0">
              <a:buNone/>
            </a:pPr>
            <a:endParaRPr lang="en-US" sz="3600" dirty="0">
              <a:latin typeface="Garamond" panose="02020404030301010803" pitchFamily="18" charset="0"/>
            </a:endParaRPr>
          </a:p>
        </p:txBody>
      </p:sp>
    </p:spTree>
    <p:extLst>
      <p:ext uri="{BB962C8B-B14F-4D97-AF65-F5344CB8AC3E}">
        <p14:creationId xmlns:p14="http://schemas.microsoft.com/office/powerpoint/2010/main" val="31261532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lgn="ctr">
              <a:buNone/>
            </a:pPr>
            <a:r>
              <a:rPr lang="en-US" sz="3600" dirty="0">
                <a:solidFill>
                  <a:schemeClr val="tx1"/>
                </a:solidFill>
                <a:latin typeface="Garamond" panose="02020404030301010803" pitchFamily="18" charset="0"/>
              </a:rPr>
              <a:t>How </a:t>
            </a:r>
            <a:r>
              <a:rPr lang="en-US" sz="3600" i="1" dirty="0">
                <a:solidFill>
                  <a:schemeClr val="tx1"/>
                </a:solidFill>
                <a:latin typeface="Garamond" panose="02020404030301010803" pitchFamily="18" charset="0"/>
              </a:rPr>
              <a:t>should</a:t>
            </a:r>
            <a:r>
              <a:rPr lang="en-US" sz="3600" dirty="0">
                <a:solidFill>
                  <a:schemeClr val="tx1"/>
                </a:solidFill>
                <a:latin typeface="Garamond" panose="02020404030301010803" pitchFamily="18" charset="0"/>
              </a:rPr>
              <a:t> believers (you and I) live</a:t>
            </a:r>
            <a:r>
              <a:rPr lang="en-US" sz="3600" dirty="0" smtClean="0">
                <a:solidFill>
                  <a:schemeClr val="tx1"/>
                </a:solidFill>
                <a:latin typeface="Garamond" panose="02020404030301010803" pitchFamily="18" charset="0"/>
              </a:rPr>
              <a:t>…</a:t>
            </a:r>
            <a:endParaRPr lang="en-US" sz="3600" dirty="0">
              <a:solidFill>
                <a:schemeClr val="tx1"/>
              </a:solidFill>
              <a:latin typeface="Garamond" panose="02020404030301010803" pitchFamily="18" charset="0"/>
            </a:endParaRPr>
          </a:p>
          <a:p>
            <a:pPr marL="0" indent="0" algn="ctr">
              <a:buNone/>
            </a:pPr>
            <a:r>
              <a:rPr lang="en-US" sz="3600" u="sng" dirty="0">
                <a:solidFill>
                  <a:schemeClr val="tx1"/>
                </a:solidFill>
                <a:latin typeface="Garamond" panose="02020404030301010803" pitchFamily="18" charset="0"/>
              </a:rPr>
              <a:t>Self-Controlled</a:t>
            </a:r>
            <a:r>
              <a:rPr lang="en-US" sz="3600" dirty="0">
                <a:solidFill>
                  <a:schemeClr val="tx1"/>
                </a:solidFill>
                <a:latin typeface="Garamond" panose="02020404030301010803" pitchFamily="18" charset="0"/>
              </a:rPr>
              <a:t> and </a:t>
            </a:r>
            <a:r>
              <a:rPr lang="en-US" sz="3600" u="sng" dirty="0">
                <a:solidFill>
                  <a:schemeClr val="tx1"/>
                </a:solidFill>
                <a:latin typeface="Garamond" panose="02020404030301010803" pitchFamily="18" charset="0"/>
              </a:rPr>
              <a:t>Sober-minded</a:t>
            </a:r>
            <a:r>
              <a:rPr lang="en-US" sz="3600" dirty="0">
                <a:solidFill>
                  <a:schemeClr val="tx1"/>
                </a:solidFill>
                <a:latin typeface="Garamond" panose="02020404030301010803" pitchFamily="18" charset="0"/>
              </a:rPr>
              <a:t>... </a:t>
            </a: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…An </a:t>
            </a:r>
            <a:r>
              <a:rPr lang="en-US" sz="3600" dirty="0">
                <a:solidFill>
                  <a:schemeClr val="tx1"/>
                </a:solidFill>
                <a:latin typeface="Garamond" panose="02020404030301010803" pitchFamily="18" charset="0"/>
              </a:rPr>
              <a:t>honest and proper view of one’s self. </a:t>
            </a: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This </a:t>
            </a:r>
            <a:r>
              <a:rPr lang="en-US" sz="3600" dirty="0">
                <a:solidFill>
                  <a:schemeClr val="tx1"/>
                </a:solidFill>
                <a:latin typeface="Garamond" panose="02020404030301010803" pitchFamily="18" charset="0"/>
              </a:rPr>
              <a:t>leads </a:t>
            </a:r>
            <a:r>
              <a:rPr lang="en-US" sz="3600" dirty="0" smtClean="0">
                <a:solidFill>
                  <a:schemeClr val="tx1"/>
                </a:solidFill>
                <a:latin typeface="Garamond" panose="02020404030301010803" pitchFamily="18" charset="0"/>
              </a:rPr>
              <a:t>us to </a:t>
            </a:r>
            <a:r>
              <a:rPr lang="en-US" sz="3600" dirty="0">
                <a:solidFill>
                  <a:schemeClr val="tx1"/>
                </a:solidFill>
                <a:latin typeface="Garamond" panose="02020404030301010803" pitchFamily="18" charset="0"/>
              </a:rPr>
              <a:t>pray </a:t>
            </a:r>
            <a:r>
              <a:rPr lang="en-US" sz="3600" u="sng" dirty="0">
                <a:solidFill>
                  <a:schemeClr val="tx1"/>
                </a:solidFill>
                <a:latin typeface="Garamond" panose="02020404030301010803" pitchFamily="18" charset="0"/>
              </a:rPr>
              <a:t>effectively</a:t>
            </a:r>
            <a:r>
              <a:rPr lang="en-US" sz="3600" dirty="0">
                <a:solidFill>
                  <a:schemeClr val="tx1"/>
                </a:solidFill>
                <a:latin typeface="Garamond" panose="02020404030301010803" pitchFamily="18" charset="0"/>
              </a:rPr>
              <a:t>.</a:t>
            </a:r>
          </a:p>
          <a:p>
            <a:pPr marL="0" indent="0" algn="ctr">
              <a:buNone/>
            </a:pPr>
            <a:endParaRPr lang="en-US" dirty="0">
              <a:solidFill>
                <a:schemeClr val="tx1"/>
              </a:solidFill>
              <a:latin typeface="Garamond" panose="02020404030301010803" pitchFamily="18" charset="0"/>
            </a:endParaRPr>
          </a:p>
        </p:txBody>
      </p:sp>
    </p:spTree>
    <p:extLst>
      <p:ext uri="{BB962C8B-B14F-4D97-AF65-F5344CB8AC3E}">
        <p14:creationId xmlns:p14="http://schemas.microsoft.com/office/powerpoint/2010/main" val="998300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marL="0" indent="0" algn="ctr">
              <a:buNone/>
            </a:pPr>
            <a:r>
              <a:rPr lang="en-US" sz="3600" u="sng" dirty="0">
                <a:solidFill>
                  <a:schemeClr val="tx1"/>
                </a:solidFill>
                <a:latin typeface="Garamond" panose="02020404030301010803" pitchFamily="18" charset="0"/>
              </a:rPr>
              <a:t>Love earnestly</a:t>
            </a:r>
            <a:r>
              <a:rPr lang="en-US" sz="3600" dirty="0">
                <a:solidFill>
                  <a:schemeClr val="tx1"/>
                </a:solidFill>
                <a:latin typeface="Garamond" panose="02020404030301010803" pitchFamily="18" charset="0"/>
              </a:rPr>
              <a:t> </a:t>
            </a:r>
            <a:r>
              <a:rPr lang="en-US" sz="3600" dirty="0" smtClean="0">
                <a:solidFill>
                  <a:schemeClr val="tx1"/>
                </a:solidFill>
                <a:latin typeface="Garamond" panose="02020404030301010803" pitchFamily="18" charset="0"/>
              </a:rPr>
              <a:t>…</a:t>
            </a:r>
          </a:p>
          <a:p>
            <a:pPr marL="0" indent="0" algn="ctr">
              <a:buNone/>
            </a:pPr>
            <a:r>
              <a:rPr lang="en-US" sz="3600" dirty="0" smtClean="0">
                <a:solidFill>
                  <a:schemeClr val="tx1"/>
                </a:solidFill>
                <a:latin typeface="Garamond" panose="02020404030301010803" pitchFamily="18" charset="0"/>
              </a:rPr>
              <a:t>Sincere</a:t>
            </a:r>
            <a:r>
              <a:rPr lang="en-US" sz="3600" dirty="0">
                <a:solidFill>
                  <a:schemeClr val="tx1"/>
                </a:solidFill>
                <a:latin typeface="Garamond" panose="02020404030301010803" pitchFamily="18" charset="0"/>
              </a:rPr>
              <a:t>… </a:t>
            </a: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a:t>
            </a:r>
            <a:r>
              <a:rPr lang="el-GR" sz="3600" dirty="0" smtClean="0">
                <a:solidFill>
                  <a:schemeClr val="tx1"/>
                </a:solidFill>
                <a:latin typeface="Garamond" panose="02020404030301010803" pitchFamily="18" charset="0"/>
              </a:rPr>
              <a:t>ἀγάπη</a:t>
            </a:r>
            <a:r>
              <a:rPr lang="en-US" sz="3600" dirty="0" smtClean="0">
                <a:solidFill>
                  <a:schemeClr val="tx1"/>
                </a:solidFill>
                <a:latin typeface="Garamond" panose="02020404030301010803" pitchFamily="18" charset="0"/>
              </a:rPr>
              <a:t> </a:t>
            </a:r>
            <a:r>
              <a:rPr lang="en-US" sz="3600" dirty="0">
                <a:solidFill>
                  <a:schemeClr val="tx1"/>
                </a:solidFill>
                <a:latin typeface="Garamond" panose="02020404030301010803" pitchFamily="18" charset="0"/>
              </a:rPr>
              <a:t>(</a:t>
            </a:r>
            <a:r>
              <a:rPr lang="en-US" sz="3600" i="1" dirty="0">
                <a:solidFill>
                  <a:schemeClr val="tx1"/>
                </a:solidFill>
                <a:latin typeface="Garamond" panose="02020404030301010803" pitchFamily="18" charset="0"/>
              </a:rPr>
              <a:t>agapē</a:t>
            </a:r>
            <a:r>
              <a:rPr lang="en-US" sz="3600" dirty="0">
                <a:solidFill>
                  <a:schemeClr val="tx1"/>
                </a:solidFill>
                <a:latin typeface="Garamond" panose="02020404030301010803" pitchFamily="18" charset="0"/>
              </a:rPr>
              <a:t>)… </a:t>
            </a: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a:t>
            </a:r>
            <a:r>
              <a:rPr lang="en-US" sz="3600" dirty="0">
                <a:solidFill>
                  <a:schemeClr val="tx1"/>
                </a:solidFill>
                <a:latin typeface="Garamond" panose="02020404030301010803" pitchFamily="18" charset="0"/>
              </a:rPr>
              <a:t>Love” (Sacrificial/volitional) </a:t>
            </a:r>
          </a:p>
          <a:p>
            <a:pPr marL="0" indent="0" algn="ctr">
              <a:buNone/>
            </a:pPr>
            <a:endParaRPr lang="en-US" sz="3600" dirty="0"/>
          </a:p>
        </p:txBody>
      </p:sp>
    </p:spTree>
    <p:extLst>
      <p:ext uri="{BB962C8B-B14F-4D97-AF65-F5344CB8AC3E}">
        <p14:creationId xmlns:p14="http://schemas.microsoft.com/office/powerpoint/2010/main" val="2891644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a:xfrm>
            <a:off x="2592925" y="2016154"/>
            <a:ext cx="8915400" cy="3777622"/>
          </a:xfrm>
        </p:spPr>
        <p:txBody>
          <a:bodyPr/>
          <a:lstStyle/>
          <a:p>
            <a:pPr marL="0" indent="0" algn="ctr">
              <a:buNone/>
            </a:pPr>
            <a:r>
              <a:rPr lang="en-US" sz="3600" u="sng" dirty="0">
                <a:solidFill>
                  <a:schemeClr val="tx1"/>
                </a:solidFill>
                <a:latin typeface="Garamond" panose="02020404030301010803" pitchFamily="18" charset="0"/>
              </a:rPr>
              <a:t>Show hospitality</a:t>
            </a:r>
            <a:r>
              <a:rPr lang="en-US" sz="3600" dirty="0">
                <a:solidFill>
                  <a:schemeClr val="tx1"/>
                </a:solidFill>
                <a:latin typeface="Garamond" panose="02020404030301010803" pitchFamily="18" charset="0"/>
              </a:rPr>
              <a:t>… </a:t>
            </a: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Hospitality </a:t>
            </a:r>
            <a:r>
              <a:rPr lang="en-US" sz="3600" dirty="0">
                <a:solidFill>
                  <a:schemeClr val="tx1"/>
                </a:solidFill>
                <a:latin typeface="Garamond" panose="02020404030301010803" pitchFamily="18" charset="0"/>
              </a:rPr>
              <a:t>demonstrates a </a:t>
            </a:r>
            <a:r>
              <a:rPr lang="en-US" sz="3600" u="sng" dirty="0">
                <a:solidFill>
                  <a:schemeClr val="tx1"/>
                </a:solidFill>
                <a:latin typeface="Garamond" panose="02020404030301010803" pitchFamily="18" charset="0"/>
              </a:rPr>
              <a:t>sincere love</a:t>
            </a:r>
            <a:r>
              <a:rPr lang="en-US" sz="3600" dirty="0">
                <a:solidFill>
                  <a:schemeClr val="tx1"/>
                </a:solidFill>
                <a:latin typeface="Garamond" panose="02020404030301010803" pitchFamily="18" charset="0"/>
              </a:rPr>
              <a:t>! </a:t>
            </a: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Welcoming </a:t>
            </a:r>
            <a:r>
              <a:rPr lang="en-US" sz="3600" dirty="0">
                <a:solidFill>
                  <a:schemeClr val="tx1"/>
                </a:solidFill>
                <a:latin typeface="Garamond" panose="02020404030301010803" pitchFamily="18" charset="0"/>
              </a:rPr>
              <a:t>others into homes</a:t>
            </a:r>
            <a:r>
              <a:rPr lang="en-US" sz="3600" dirty="0" smtClean="0">
                <a:solidFill>
                  <a:schemeClr val="tx1"/>
                </a:solidFill>
                <a:latin typeface="Garamond" panose="02020404030301010803" pitchFamily="18" charset="0"/>
              </a:rPr>
              <a:t>…</a:t>
            </a:r>
          </a:p>
          <a:p>
            <a:pPr marL="0" indent="0" algn="ctr">
              <a:buNone/>
            </a:pPr>
            <a:r>
              <a:rPr lang="en-US" sz="3600" dirty="0" smtClean="0">
                <a:solidFill>
                  <a:schemeClr val="tx1"/>
                </a:solidFill>
                <a:latin typeface="Garamond" panose="02020404030301010803" pitchFamily="18" charset="0"/>
              </a:rPr>
              <a:t>…meeting </a:t>
            </a:r>
            <a:r>
              <a:rPr lang="en-US" sz="3600" dirty="0">
                <a:solidFill>
                  <a:schemeClr val="tx1"/>
                </a:solidFill>
                <a:latin typeface="Garamond" panose="02020404030301010803" pitchFamily="18" charset="0"/>
              </a:rPr>
              <a:t>needs</a:t>
            </a:r>
            <a:r>
              <a:rPr lang="en-US" sz="3600" dirty="0" smtClean="0">
                <a:solidFill>
                  <a:schemeClr val="tx1"/>
                </a:solidFill>
                <a:latin typeface="Garamond" panose="02020404030301010803" pitchFamily="18" charset="0"/>
              </a:rPr>
              <a:t>…</a:t>
            </a:r>
          </a:p>
          <a:p>
            <a:pPr marL="0" indent="0" algn="ctr">
              <a:buNone/>
            </a:pPr>
            <a:r>
              <a:rPr lang="en-US" sz="3600" dirty="0" smtClean="0">
                <a:solidFill>
                  <a:schemeClr val="tx1"/>
                </a:solidFill>
                <a:latin typeface="Garamond" panose="02020404030301010803" pitchFamily="18" charset="0"/>
              </a:rPr>
              <a:t>…a </a:t>
            </a:r>
            <a:r>
              <a:rPr lang="en-US" sz="3600" dirty="0">
                <a:solidFill>
                  <a:schemeClr val="tx1"/>
                </a:solidFill>
                <a:latin typeface="Garamond" panose="02020404030301010803" pitchFamily="18" charset="0"/>
              </a:rPr>
              <a:t>place of </a:t>
            </a:r>
            <a:r>
              <a:rPr lang="en-US" sz="3600" u="sng" dirty="0">
                <a:solidFill>
                  <a:schemeClr val="tx1"/>
                </a:solidFill>
                <a:latin typeface="Garamond" panose="02020404030301010803" pitchFamily="18" charset="0"/>
              </a:rPr>
              <a:t>safety</a:t>
            </a:r>
            <a:r>
              <a:rPr lang="en-US" sz="3600" dirty="0">
                <a:solidFill>
                  <a:schemeClr val="tx1"/>
                </a:solidFill>
                <a:latin typeface="Garamond" panose="02020404030301010803" pitchFamily="18" charset="0"/>
              </a:rPr>
              <a:t> and </a:t>
            </a:r>
            <a:r>
              <a:rPr lang="en-US" sz="3600" u="sng" dirty="0">
                <a:solidFill>
                  <a:schemeClr val="tx1"/>
                </a:solidFill>
                <a:latin typeface="Garamond" panose="02020404030301010803" pitchFamily="18" charset="0"/>
              </a:rPr>
              <a:t>acceptance</a:t>
            </a:r>
            <a:r>
              <a:rPr lang="en-US" sz="3600" dirty="0">
                <a:solidFill>
                  <a:schemeClr val="tx1"/>
                </a:solidFill>
                <a:latin typeface="Garamond" panose="02020404030301010803" pitchFamily="18" charset="0"/>
              </a:rPr>
              <a:t>.</a:t>
            </a:r>
          </a:p>
          <a:p>
            <a:pPr marL="0" indent="0" algn="ctr">
              <a:buNone/>
            </a:pPr>
            <a:r>
              <a:rPr lang="en-US" dirty="0">
                <a:solidFill>
                  <a:schemeClr val="tx1"/>
                </a:solidFill>
                <a:latin typeface="Garamond" panose="02020404030301010803" pitchFamily="18" charset="0"/>
              </a:rPr>
              <a:t> </a:t>
            </a:r>
          </a:p>
        </p:txBody>
      </p:sp>
    </p:spTree>
    <p:extLst>
      <p:ext uri="{BB962C8B-B14F-4D97-AF65-F5344CB8AC3E}">
        <p14:creationId xmlns:p14="http://schemas.microsoft.com/office/powerpoint/2010/main" val="48666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lgn="ctr">
              <a:buNone/>
            </a:pPr>
            <a:r>
              <a:rPr lang="en-US" sz="3600" u="sng" dirty="0">
                <a:solidFill>
                  <a:schemeClr val="tx1"/>
                </a:solidFill>
                <a:latin typeface="Garamond" panose="02020404030301010803" pitchFamily="18" charset="0"/>
              </a:rPr>
              <a:t>Serve</a:t>
            </a:r>
            <a:r>
              <a:rPr lang="en-US" sz="3600" dirty="0">
                <a:solidFill>
                  <a:schemeClr val="tx1"/>
                </a:solidFill>
                <a:latin typeface="Garamond" panose="02020404030301010803" pitchFamily="18" charset="0"/>
              </a:rPr>
              <a:t> one another… </a:t>
            </a:r>
          </a:p>
          <a:p>
            <a:pPr marL="0" indent="0" algn="ctr">
              <a:buNone/>
            </a:pPr>
            <a:r>
              <a:rPr lang="en-US" sz="3600" dirty="0" smtClean="0">
                <a:solidFill>
                  <a:schemeClr val="tx1"/>
                </a:solidFill>
                <a:latin typeface="Garamond" panose="02020404030301010803" pitchFamily="18" charset="0"/>
              </a:rPr>
              <a:t>…Through </a:t>
            </a:r>
            <a:r>
              <a:rPr lang="en-US" sz="3600" dirty="0">
                <a:solidFill>
                  <a:schemeClr val="tx1"/>
                </a:solidFill>
                <a:latin typeface="Garamond" panose="02020404030301010803" pitchFamily="18" charset="0"/>
              </a:rPr>
              <a:t>exercising the gifts that God has given to the believer. </a:t>
            </a:r>
          </a:p>
          <a:p>
            <a:pPr marL="0" indent="0">
              <a:buNone/>
            </a:pPr>
            <a:endParaRPr lang="en-US" dirty="0"/>
          </a:p>
        </p:txBody>
      </p:sp>
    </p:spTree>
    <p:extLst>
      <p:ext uri="{BB962C8B-B14F-4D97-AF65-F5344CB8AC3E}">
        <p14:creationId xmlns:p14="http://schemas.microsoft.com/office/powerpoint/2010/main" val="312046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marL="0" indent="0">
              <a:buNone/>
            </a:pPr>
            <a:r>
              <a:rPr lang="en-US" sz="3600" i="1" dirty="0">
                <a:latin typeface="Garamond" panose="02020404030301010803" pitchFamily="18" charset="0"/>
              </a:rPr>
              <a:t>Romans 12.6-7 Having gifts that differ according to the grace given to us, let us use them: if prophecy, in proportion to our faith; </a:t>
            </a:r>
            <a:r>
              <a:rPr lang="en-US" sz="3600" i="1" baseline="30000" dirty="0">
                <a:latin typeface="Garamond" panose="02020404030301010803" pitchFamily="18" charset="0"/>
              </a:rPr>
              <a:t>7 </a:t>
            </a:r>
            <a:r>
              <a:rPr lang="en-US" sz="3600" i="1" dirty="0">
                <a:latin typeface="Garamond" panose="02020404030301010803" pitchFamily="18" charset="0"/>
              </a:rPr>
              <a:t>if service, in our serving; the one who teaches, in his </a:t>
            </a:r>
            <a:r>
              <a:rPr lang="en-US" sz="3600" i="1" dirty="0" smtClean="0">
                <a:latin typeface="Garamond" panose="02020404030301010803" pitchFamily="18" charset="0"/>
              </a:rPr>
              <a:t>teaching…</a:t>
            </a:r>
            <a:endParaRPr lang="en-US" sz="3600" i="1" dirty="0">
              <a:latin typeface="Garamond" panose="02020404030301010803" pitchFamily="18" charset="0"/>
            </a:endParaRPr>
          </a:p>
          <a:p>
            <a:pPr marL="0" indent="0">
              <a:buNone/>
            </a:pPr>
            <a:endParaRPr lang="en-US" dirty="0"/>
          </a:p>
        </p:txBody>
      </p:sp>
    </p:spTree>
    <p:extLst>
      <p:ext uri="{BB962C8B-B14F-4D97-AF65-F5344CB8AC3E}">
        <p14:creationId xmlns:p14="http://schemas.microsoft.com/office/powerpoint/2010/main" val="3963480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buNone/>
            </a:pPr>
            <a:r>
              <a:rPr lang="en-US" sz="3600" dirty="0" smtClean="0">
                <a:latin typeface="Garamond" panose="02020404030301010803" pitchFamily="18" charset="0"/>
              </a:rPr>
              <a:t>…</a:t>
            </a:r>
            <a:r>
              <a:rPr lang="en-US" sz="3600" i="1" dirty="0">
                <a:solidFill>
                  <a:schemeClr val="tx1"/>
                </a:solidFill>
                <a:latin typeface="Garamond" panose="02020404030301010803" pitchFamily="18" charset="0"/>
              </a:rPr>
              <a:t>drunkenness, orgies, drinking parties, and lawless idolatry. </a:t>
            </a:r>
            <a:r>
              <a:rPr lang="en-US" sz="3600" i="1" baseline="30000" dirty="0">
                <a:solidFill>
                  <a:schemeClr val="tx1"/>
                </a:solidFill>
                <a:latin typeface="Garamond" panose="02020404030301010803" pitchFamily="18" charset="0"/>
              </a:rPr>
              <a:t>4 </a:t>
            </a:r>
            <a:r>
              <a:rPr lang="en-US" sz="3600" i="1" dirty="0">
                <a:solidFill>
                  <a:schemeClr val="tx1"/>
                </a:solidFill>
                <a:latin typeface="Garamond" panose="02020404030301010803" pitchFamily="18" charset="0"/>
              </a:rPr>
              <a:t>With respect to this they are surprised when you do not join them in the same flood of debauchery, and they malign you; </a:t>
            </a:r>
            <a:r>
              <a:rPr lang="en-US" sz="3600" i="1" baseline="30000" dirty="0">
                <a:solidFill>
                  <a:schemeClr val="tx1"/>
                </a:solidFill>
                <a:latin typeface="Garamond" panose="02020404030301010803" pitchFamily="18" charset="0"/>
              </a:rPr>
              <a:t>5 </a:t>
            </a:r>
            <a:r>
              <a:rPr lang="en-US" sz="3600" i="1" dirty="0">
                <a:solidFill>
                  <a:schemeClr val="tx1"/>
                </a:solidFill>
                <a:latin typeface="Garamond" panose="02020404030301010803" pitchFamily="18" charset="0"/>
              </a:rPr>
              <a:t>but they will give account to him who is ready to judge the living and the dead.</a:t>
            </a:r>
          </a:p>
          <a:p>
            <a:pPr marL="0" indent="0">
              <a:buNone/>
            </a:pPr>
            <a:endParaRPr lang="en-US" dirty="0"/>
          </a:p>
        </p:txBody>
      </p:sp>
    </p:spTree>
    <p:extLst>
      <p:ext uri="{BB962C8B-B14F-4D97-AF65-F5344CB8AC3E}">
        <p14:creationId xmlns:p14="http://schemas.microsoft.com/office/powerpoint/2010/main" val="9218922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marL="0" indent="0">
              <a:buNone/>
            </a:pPr>
            <a:r>
              <a:rPr lang="en-US" sz="3600" i="1" dirty="0">
                <a:latin typeface="Garamond" panose="02020404030301010803" pitchFamily="18" charset="0"/>
              </a:rPr>
              <a:t>Romans 13.11-12 Besides this you know the time, that the hour has come for you to wake from sleep. For salvation is nearer to us now than when we first believed. </a:t>
            </a:r>
            <a:r>
              <a:rPr lang="en-US" sz="3600" i="1" baseline="30000" dirty="0">
                <a:latin typeface="Garamond" panose="02020404030301010803" pitchFamily="18" charset="0"/>
              </a:rPr>
              <a:t>12 </a:t>
            </a:r>
            <a:r>
              <a:rPr lang="en-US" sz="3600" i="1" dirty="0">
                <a:latin typeface="Garamond" panose="02020404030301010803" pitchFamily="18" charset="0"/>
              </a:rPr>
              <a:t>The night is far gone; the day is at hand. So then let us cast off the works of darkness and put on the armor of light.</a:t>
            </a:r>
          </a:p>
          <a:p>
            <a:pPr marL="0" indent="0">
              <a:buNone/>
            </a:pPr>
            <a:endParaRPr lang="en-US" sz="3600" dirty="0"/>
          </a:p>
        </p:txBody>
      </p:sp>
    </p:spTree>
    <p:extLst>
      <p:ext uri="{BB962C8B-B14F-4D97-AF65-F5344CB8AC3E}">
        <p14:creationId xmlns:p14="http://schemas.microsoft.com/office/powerpoint/2010/main" val="32985498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marL="0" indent="0" algn="ctr">
              <a:buNone/>
            </a:pPr>
            <a:r>
              <a:rPr lang="en-US" sz="3600" dirty="0">
                <a:solidFill>
                  <a:schemeClr val="tx1"/>
                </a:solidFill>
                <a:latin typeface="Garamond" panose="02020404030301010803" pitchFamily="18" charset="0"/>
              </a:rPr>
              <a:t>The overall motivation is guided </a:t>
            </a:r>
            <a:r>
              <a:rPr lang="en-US" sz="3600" dirty="0" smtClean="0">
                <a:solidFill>
                  <a:schemeClr val="tx1"/>
                </a:solidFill>
                <a:latin typeface="Garamond" panose="02020404030301010803" pitchFamily="18" charset="0"/>
              </a:rPr>
              <a:t>by…</a:t>
            </a:r>
          </a:p>
          <a:p>
            <a:pPr marL="0" indent="0" algn="ctr">
              <a:buNone/>
            </a:pPr>
            <a:r>
              <a:rPr lang="en-US" sz="3600" u="sng" dirty="0" smtClean="0">
                <a:solidFill>
                  <a:schemeClr val="tx1"/>
                </a:solidFill>
                <a:latin typeface="Garamond" panose="02020404030301010803" pitchFamily="18" charset="0"/>
              </a:rPr>
              <a:t>Stewardship</a:t>
            </a:r>
            <a:r>
              <a:rPr lang="en-US" sz="3600" dirty="0" smtClean="0">
                <a:solidFill>
                  <a:schemeClr val="tx1"/>
                </a:solidFill>
                <a:latin typeface="Garamond" panose="02020404030301010803" pitchFamily="18" charset="0"/>
              </a:rPr>
              <a:t> </a:t>
            </a:r>
            <a:r>
              <a:rPr lang="en-US" sz="3600" dirty="0">
                <a:solidFill>
                  <a:schemeClr val="tx1"/>
                </a:solidFill>
                <a:latin typeface="Garamond" panose="02020404030301010803" pitchFamily="18" charset="0"/>
              </a:rPr>
              <a:t>vs. </a:t>
            </a:r>
            <a:r>
              <a:rPr lang="en-US" sz="3600" u="sng" dirty="0">
                <a:solidFill>
                  <a:schemeClr val="tx1"/>
                </a:solidFill>
                <a:latin typeface="Garamond" panose="02020404030301010803" pitchFamily="18" charset="0"/>
              </a:rPr>
              <a:t>Ownership</a:t>
            </a:r>
            <a:r>
              <a:rPr lang="en-US" sz="3600" dirty="0" smtClean="0">
                <a:solidFill>
                  <a:schemeClr val="tx1"/>
                </a:solidFill>
                <a:latin typeface="Garamond" panose="02020404030301010803" pitchFamily="18" charset="0"/>
              </a:rPr>
              <a:t>…</a:t>
            </a:r>
          </a:p>
          <a:p>
            <a:pPr marL="0" indent="0" algn="ctr">
              <a:buNone/>
            </a:pP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…Who </a:t>
            </a:r>
            <a:r>
              <a:rPr lang="en-US" sz="3600" dirty="0">
                <a:solidFill>
                  <a:schemeClr val="tx1"/>
                </a:solidFill>
                <a:latin typeface="Garamond" panose="02020404030301010803" pitchFamily="18" charset="0"/>
              </a:rPr>
              <a:t>is truly in control?  </a:t>
            </a:r>
          </a:p>
          <a:p>
            <a:pPr marL="0" indent="0" algn="ctr">
              <a:buNone/>
            </a:pPr>
            <a:r>
              <a:rPr lang="en-US" sz="3600" dirty="0">
                <a:solidFill>
                  <a:schemeClr val="tx1"/>
                </a:solidFill>
                <a:latin typeface="Garamond" panose="02020404030301010803" pitchFamily="18" charset="0"/>
              </a:rPr>
              <a:t> </a:t>
            </a:r>
          </a:p>
          <a:p>
            <a:pPr marL="0" indent="0" algn="ctr">
              <a:buNone/>
            </a:pPr>
            <a:endParaRPr lang="en-US" dirty="0">
              <a:solidFill>
                <a:schemeClr val="tx1"/>
              </a:solidFill>
              <a:latin typeface="Garamond" panose="02020404030301010803" pitchFamily="18" charset="0"/>
            </a:endParaRPr>
          </a:p>
        </p:txBody>
      </p:sp>
    </p:spTree>
    <p:extLst>
      <p:ext uri="{BB962C8B-B14F-4D97-AF65-F5344CB8AC3E}">
        <p14:creationId xmlns:p14="http://schemas.microsoft.com/office/powerpoint/2010/main" val="2562029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lgn="ctr">
              <a:buNone/>
            </a:pPr>
            <a:r>
              <a:rPr lang="en-US" sz="3600" b="1" dirty="0">
                <a:solidFill>
                  <a:schemeClr val="tx1"/>
                </a:solidFill>
                <a:latin typeface="Garamond" panose="02020404030301010803" pitchFamily="18" charset="0"/>
              </a:rPr>
              <a:t>(v.11): </a:t>
            </a:r>
            <a:r>
              <a:rPr lang="en-US" sz="3600" dirty="0">
                <a:solidFill>
                  <a:schemeClr val="tx1"/>
                </a:solidFill>
                <a:latin typeface="Garamond" panose="02020404030301010803" pitchFamily="18" charset="0"/>
              </a:rPr>
              <a:t>As disciples…</a:t>
            </a:r>
          </a:p>
          <a:p>
            <a:pPr marL="0" indent="0" algn="ctr">
              <a:buNone/>
            </a:pPr>
            <a:r>
              <a:rPr lang="en-US" sz="3600" dirty="0">
                <a:solidFill>
                  <a:schemeClr val="tx1"/>
                </a:solidFill>
                <a:latin typeface="Garamond" panose="02020404030301010803" pitchFamily="18" charset="0"/>
              </a:rPr>
              <a:t>All of our lives, love, and service are motivated by our desire that God be </a:t>
            </a:r>
            <a:r>
              <a:rPr lang="en-US" sz="3600" u="sng" dirty="0">
                <a:solidFill>
                  <a:schemeClr val="tx1"/>
                </a:solidFill>
                <a:latin typeface="Garamond" panose="02020404030301010803" pitchFamily="18" charset="0"/>
              </a:rPr>
              <a:t>glorified!</a:t>
            </a:r>
            <a:endParaRPr lang="en-US" sz="3600" dirty="0">
              <a:solidFill>
                <a:schemeClr val="tx1"/>
              </a:solidFill>
              <a:latin typeface="Garamond" panose="02020404030301010803" pitchFamily="18" charset="0"/>
            </a:endParaRPr>
          </a:p>
          <a:p>
            <a:pPr marL="0" indent="0" algn="ctr">
              <a:buNone/>
            </a:pPr>
            <a:r>
              <a:rPr lang="en-US" sz="3600" i="1" dirty="0" smtClean="0">
                <a:solidFill>
                  <a:schemeClr val="tx1"/>
                </a:solidFill>
                <a:latin typeface="Garamond" panose="02020404030301010803" pitchFamily="18" charset="0"/>
              </a:rPr>
              <a:t>v.11</a:t>
            </a:r>
            <a:r>
              <a:rPr lang="en-US" sz="3600" dirty="0" smtClean="0">
                <a:solidFill>
                  <a:schemeClr val="tx1"/>
                </a:solidFill>
                <a:latin typeface="Garamond" panose="02020404030301010803" pitchFamily="18" charset="0"/>
              </a:rPr>
              <a:t> </a:t>
            </a:r>
            <a:r>
              <a:rPr lang="en-US" sz="3600" dirty="0">
                <a:solidFill>
                  <a:schemeClr val="tx1"/>
                </a:solidFill>
                <a:latin typeface="Garamond" panose="02020404030301010803" pitchFamily="18" charset="0"/>
              </a:rPr>
              <a:t>is a </a:t>
            </a:r>
            <a:r>
              <a:rPr lang="en-US" sz="3600" i="1" dirty="0">
                <a:solidFill>
                  <a:schemeClr val="tx1"/>
                </a:solidFill>
                <a:latin typeface="Garamond" panose="02020404030301010803" pitchFamily="18" charset="0"/>
              </a:rPr>
              <a:t>doxology</a:t>
            </a:r>
            <a:r>
              <a:rPr lang="en-US" sz="3600" dirty="0">
                <a:solidFill>
                  <a:schemeClr val="tx1"/>
                </a:solidFill>
                <a:latin typeface="Garamond" panose="02020404030301010803" pitchFamily="18" charset="0"/>
              </a:rPr>
              <a:t>… </a:t>
            </a:r>
            <a:endParaRPr lang="en-US" sz="3600" dirty="0" smtClean="0">
              <a:solidFill>
                <a:schemeClr val="tx1"/>
              </a:solidFill>
              <a:latin typeface="Garamond" panose="02020404030301010803" pitchFamily="18" charset="0"/>
            </a:endParaRPr>
          </a:p>
          <a:p>
            <a:pPr marL="0" indent="0" algn="ctr">
              <a:buNone/>
            </a:pPr>
            <a:r>
              <a:rPr lang="en-US" sz="3600" dirty="0" smtClean="0">
                <a:solidFill>
                  <a:schemeClr val="tx1"/>
                </a:solidFill>
                <a:latin typeface="Garamond" panose="02020404030301010803" pitchFamily="18" charset="0"/>
              </a:rPr>
              <a:t>…a </a:t>
            </a:r>
            <a:r>
              <a:rPr lang="en-US" sz="3600" dirty="0">
                <a:solidFill>
                  <a:schemeClr val="tx1"/>
                </a:solidFill>
                <a:latin typeface="Garamond" panose="02020404030301010803" pitchFamily="18" charset="0"/>
              </a:rPr>
              <a:t>common way to close a section of a letter.</a:t>
            </a:r>
          </a:p>
          <a:p>
            <a:pPr marL="0" indent="0" algn="ctr">
              <a:buNone/>
            </a:pPr>
            <a:endParaRPr lang="en-US" dirty="0"/>
          </a:p>
        </p:txBody>
      </p:sp>
    </p:spTree>
    <p:extLst>
      <p:ext uri="{BB962C8B-B14F-4D97-AF65-F5344CB8AC3E}">
        <p14:creationId xmlns:p14="http://schemas.microsoft.com/office/powerpoint/2010/main" val="2765824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Autofit/>
          </a:bodyPr>
          <a:lstStyle/>
          <a:p>
            <a:pPr marL="0" indent="0">
              <a:buNone/>
            </a:pPr>
            <a:r>
              <a:rPr lang="en-US" sz="3600" dirty="0" smtClean="0">
                <a:solidFill>
                  <a:schemeClr val="tx1"/>
                </a:solidFill>
                <a:latin typeface="Garamond" panose="02020404030301010803" pitchFamily="18" charset="0"/>
              </a:rPr>
              <a:t>“Christ </a:t>
            </a:r>
            <a:r>
              <a:rPr lang="en-US" sz="3600" dirty="0">
                <a:solidFill>
                  <a:schemeClr val="tx1"/>
                </a:solidFill>
                <a:latin typeface="Garamond" panose="02020404030301010803" pitchFamily="18" charset="0"/>
              </a:rPr>
              <a:t>suffered in the flesh and became sin (2Co 5:21) in our stead. He now calls us to live the new life He has given us as stewards of His gifts. Everything we have, even our lives, are used to benefit the Church and our neighbor. Through our words and actions, we bring Christ to a world that is dead in sin so that some </a:t>
            </a:r>
            <a:r>
              <a:rPr lang="en-US" sz="3600" dirty="0" smtClean="0">
                <a:solidFill>
                  <a:schemeClr val="tx1"/>
                </a:solidFill>
                <a:latin typeface="Garamond" panose="02020404030301010803" pitchFamily="18" charset="0"/>
              </a:rPr>
              <a:t>may…</a:t>
            </a:r>
            <a:endParaRPr lang="en-US" sz="3600" dirty="0">
              <a:solidFill>
                <a:schemeClr val="tx1"/>
              </a:solidFill>
              <a:latin typeface="Garamond" panose="02020404030301010803" pitchFamily="18" charset="0"/>
            </a:endParaRPr>
          </a:p>
        </p:txBody>
      </p:sp>
    </p:spTree>
    <p:extLst>
      <p:ext uri="{BB962C8B-B14F-4D97-AF65-F5344CB8AC3E}">
        <p14:creationId xmlns:p14="http://schemas.microsoft.com/office/powerpoint/2010/main" val="127731863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marL="0" indent="0">
              <a:buNone/>
            </a:pPr>
            <a:r>
              <a:rPr lang="en-US" sz="3600" dirty="0" smtClean="0">
                <a:latin typeface="Garamond" panose="02020404030301010803" pitchFamily="18" charset="0"/>
              </a:rPr>
              <a:t>…</a:t>
            </a:r>
            <a:r>
              <a:rPr lang="en-US" sz="3600" dirty="0">
                <a:solidFill>
                  <a:schemeClr val="tx1"/>
                </a:solidFill>
                <a:latin typeface="Garamond" panose="02020404030301010803" pitchFamily="18" charset="0"/>
              </a:rPr>
              <a:t>come alive in Christ, even as we have been made alive.” </a:t>
            </a:r>
          </a:p>
          <a:p>
            <a:pPr marL="0" indent="0">
              <a:buNone/>
            </a:pPr>
            <a:r>
              <a:rPr lang="en-US" sz="2800" dirty="0" smtClean="0">
                <a:solidFill>
                  <a:schemeClr val="tx1"/>
                </a:solidFill>
                <a:latin typeface="Garamond" panose="02020404030301010803" pitchFamily="18" charset="0"/>
              </a:rPr>
              <a:t>(</a:t>
            </a:r>
            <a:r>
              <a:rPr lang="en-US" sz="2800" i="1" dirty="0">
                <a:solidFill>
                  <a:schemeClr val="tx1"/>
                </a:solidFill>
                <a:latin typeface="Garamond" panose="02020404030301010803" pitchFamily="18" charset="0"/>
              </a:rPr>
              <a:t>The Lutheran Study Bible</a:t>
            </a:r>
            <a:r>
              <a:rPr lang="en-US" sz="2800" dirty="0">
                <a:solidFill>
                  <a:schemeClr val="tx1"/>
                </a:solidFill>
                <a:latin typeface="Garamond" panose="02020404030301010803" pitchFamily="18" charset="0"/>
              </a:rPr>
              <a:t> (Concordia, 2009).</a:t>
            </a:r>
          </a:p>
          <a:p>
            <a:pPr marL="0" indent="0">
              <a:buNone/>
            </a:pPr>
            <a:endParaRPr lang="en-US" dirty="0"/>
          </a:p>
        </p:txBody>
      </p:sp>
    </p:spTree>
    <p:extLst>
      <p:ext uri="{BB962C8B-B14F-4D97-AF65-F5344CB8AC3E}">
        <p14:creationId xmlns:p14="http://schemas.microsoft.com/office/powerpoint/2010/main" val="6831744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1684"/>
          </a:xfrm>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a:xfrm>
            <a:off x="2592925" y="1571536"/>
            <a:ext cx="8915400" cy="4963487"/>
          </a:xfrm>
        </p:spPr>
        <p:txBody>
          <a:bodyPr>
            <a:normAutofit/>
          </a:bodyPr>
          <a:lstStyle/>
          <a:p>
            <a:pPr marL="0" indent="0" algn="ctr">
              <a:buNone/>
            </a:pPr>
            <a:r>
              <a:rPr lang="en-US" sz="3600" dirty="0">
                <a:solidFill>
                  <a:schemeClr val="tx1"/>
                </a:solidFill>
                <a:latin typeface="Garamond" panose="02020404030301010803" pitchFamily="18" charset="0"/>
              </a:rPr>
              <a:t>Going Forward</a:t>
            </a:r>
            <a:r>
              <a:rPr lang="en-US" sz="3600" dirty="0" smtClean="0">
                <a:solidFill>
                  <a:schemeClr val="tx1"/>
                </a:solidFill>
                <a:latin typeface="Garamond" panose="02020404030301010803" pitchFamily="18" charset="0"/>
              </a:rPr>
              <a:t>…</a:t>
            </a:r>
          </a:p>
          <a:p>
            <a:pPr lvl="0">
              <a:buFont typeface="Wingdings" panose="05000000000000000000" pitchFamily="2" charset="2"/>
              <a:buChar char="§"/>
            </a:pPr>
            <a:r>
              <a:rPr lang="en-US" sz="3600" dirty="0">
                <a:solidFill>
                  <a:schemeClr val="tx1"/>
                </a:solidFill>
                <a:latin typeface="Garamond" panose="02020404030301010803" pitchFamily="18" charset="0"/>
              </a:rPr>
              <a:t>Is there anyone in your life that you are struggling to “keep on loving...earnestly” (v.8)? What do you need from our Lord to do this?</a:t>
            </a:r>
          </a:p>
          <a:p>
            <a:pPr lvl="0">
              <a:buFont typeface="Wingdings" panose="05000000000000000000" pitchFamily="2" charset="2"/>
              <a:buChar char="§"/>
            </a:pPr>
            <a:r>
              <a:rPr lang="en-US" sz="3600" dirty="0">
                <a:solidFill>
                  <a:schemeClr val="tx1"/>
                </a:solidFill>
                <a:latin typeface="Garamond" panose="02020404030301010803" pitchFamily="18" charset="0"/>
              </a:rPr>
              <a:t>How does the reality of judgment (vs. 5-7) and Christ’s glory (v.11) influence your daily behavior?</a:t>
            </a:r>
          </a:p>
          <a:p>
            <a:pPr marL="0" indent="0">
              <a:buNone/>
            </a:pPr>
            <a:r>
              <a:rPr lang="en-US" dirty="0"/>
              <a:t> </a:t>
            </a:r>
          </a:p>
          <a:p>
            <a:pPr marL="0" indent="0">
              <a:buNone/>
            </a:pPr>
            <a:endParaRPr lang="en-US" sz="3600" dirty="0" smtClean="0">
              <a:solidFill>
                <a:schemeClr val="tx1"/>
              </a:solidFill>
              <a:latin typeface="Garamond" panose="02020404030301010803" pitchFamily="18" charset="0"/>
            </a:endParaRPr>
          </a:p>
        </p:txBody>
      </p:sp>
    </p:spTree>
    <p:extLst>
      <p:ext uri="{BB962C8B-B14F-4D97-AF65-F5344CB8AC3E}">
        <p14:creationId xmlns:p14="http://schemas.microsoft.com/office/powerpoint/2010/main" val="2919263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lgn="ctr">
              <a:buNone/>
            </a:pPr>
            <a:r>
              <a:rPr lang="en-US" sz="3600" dirty="0">
                <a:solidFill>
                  <a:schemeClr val="tx1"/>
                </a:solidFill>
                <a:latin typeface="Garamond" panose="02020404030301010803" pitchFamily="18" charset="0"/>
              </a:rPr>
              <a:t>[Pray]: Lord Jesus, as You have had compassion on us by Your Word, instill in us compassion for the lost and those in the peril of unbelief. </a:t>
            </a:r>
            <a:r>
              <a:rPr lang="en-US" sz="3600" dirty="0" smtClean="0">
                <a:solidFill>
                  <a:schemeClr val="tx1"/>
                </a:solidFill>
                <a:latin typeface="Garamond" panose="02020404030301010803" pitchFamily="18" charset="0"/>
              </a:rPr>
              <a:t>Amen</a:t>
            </a:r>
          </a:p>
          <a:p>
            <a:pPr marL="0" indent="0">
              <a:buNone/>
            </a:pPr>
            <a:r>
              <a:rPr lang="en-US" sz="3600" dirty="0">
                <a:solidFill>
                  <a:schemeClr val="tx1"/>
                </a:solidFill>
                <a:latin typeface="Garamond" panose="02020404030301010803" pitchFamily="18" charset="0"/>
              </a:rPr>
              <a:t>(</a:t>
            </a:r>
            <a:r>
              <a:rPr lang="en-US" sz="3600" i="1" dirty="0">
                <a:solidFill>
                  <a:schemeClr val="tx1"/>
                </a:solidFill>
                <a:latin typeface="Garamond" panose="02020404030301010803" pitchFamily="18" charset="0"/>
              </a:rPr>
              <a:t>The Lutheran Study Bible</a:t>
            </a:r>
            <a:r>
              <a:rPr lang="en-US" sz="3600" dirty="0">
                <a:solidFill>
                  <a:schemeClr val="tx1"/>
                </a:solidFill>
                <a:latin typeface="Garamond" panose="02020404030301010803" pitchFamily="18" charset="0"/>
              </a:rPr>
              <a:t> (Concordia, 2009).</a:t>
            </a:r>
          </a:p>
          <a:p>
            <a:pPr marL="0" indent="0">
              <a:buNone/>
            </a:pPr>
            <a:endParaRPr lang="en-US" sz="3600" dirty="0"/>
          </a:p>
          <a:p>
            <a:pPr marL="0" indent="0" algn="ctr">
              <a:buNone/>
            </a:pPr>
            <a:endParaRPr lang="en-US" sz="3600" dirty="0">
              <a:solidFill>
                <a:schemeClr val="tx1"/>
              </a:solidFill>
              <a:latin typeface="Garamond" panose="02020404030301010803" pitchFamily="18" charset="0"/>
            </a:endParaRPr>
          </a:p>
          <a:p>
            <a:pPr marL="0" indent="0">
              <a:buNone/>
            </a:pPr>
            <a:endParaRPr lang="en-US" dirty="0"/>
          </a:p>
        </p:txBody>
      </p:sp>
    </p:spTree>
    <p:extLst>
      <p:ext uri="{BB962C8B-B14F-4D97-AF65-F5344CB8AC3E}">
        <p14:creationId xmlns:p14="http://schemas.microsoft.com/office/powerpoint/2010/main" val="199196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marL="0" indent="0" algn="ctr">
              <a:buNone/>
            </a:pPr>
            <a:r>
              <a:rPr lang="en-US" sz="3600" dirty="0">
                <a:solidFill>
                  <a:schemeClr val="tx1"/>
                </a:solidFill>
                <a:latin typeface="Garamond" panose="02020404030301010803" pitchFamily="18" charset="0"/>
              </a:rPr>
              <a:t>“Therefore</a:t>
            </a:r>
            <a:r>
              <a:rPr lang="en-US" sz="3600" dirty="0" smtClean="0">
                <a:solidFill>
                  <a:schemeClr val="tx1"/>
                </a:solidFill>
                <a:latin typeface="Garamond" panose="02020404030301010803" pitchFamily="18" charset="0"/>
              </a:rPr>
              <a:t>”… </a:t>
            </a:r>
          </a:p>
          <a:p>
            <a:pPr marL="0" indent="0" algn="ctr">
              <a:buNone/>
            </a:pPr>
            <a:r>
              <a:rPr lang="en-US" sz="3600" u="sng" dirty="0" smtClean="0">
                <a:solidFill>
                  <a:schemeClr val="tx1"/>
                </a:solidFill>
                <a:latin typeface="Garamond" panose="02020404030301010803" pitchFamily="18" charset="0"/>
              </a:rPr>
              <a:t>Changed</a:t>
            </a:r>
            <a:r>
              <a:rPr lang="en-US" sz="3600" dirty="0" smtClean="0">
                <a:solidFill>
                  <a:schemeClr val="tx1"/>
                </a:solidFill>
                <a:latin typeface="Garamond" panose="02020404030301010803" pitchFamily="18" charset="0"/>
              </a:rPr>
              <a:t> </a:t>
            </a:r>
            <a:r>
              <a:rPr lang="en-US" sz="3600" dirty="0">
                <a:solidFill>
                  <a:schemeClr val="tx1"/>
                </a:solidFill>
                <a:latin typeface="Garamond" panose="02020404030301010803" pitchFamily="18" charset="0"/>
              </a:rPr>
              <a:t>lives leads to </a:t>
            </a:r>
            <a:r>
              <a:rPr lang="en-US" sz="3600" u="sng" dirty="0">
                <a:solidFill>
                  <a:schemeClr val="tx1"/>
                </a:solidFill>
                <a:latin typeface="Garamond" panose="02020404030301010803" pitchFamily="18" charset="0"/>
              </a:rPr>
              <a:t>changing</a:t>
            </a:r>
            <a:r>
              <a:rPr lang="en-US" sz="3600" dirty="0">
                <a:solidFill>
                  <a:schemeClr val="tx1"/>
                </a:solidFill>
                <a:latin typeface="Garamond" panose="02020404030301010803" pitchFamily="18" charset="0"/>
              </a:rPr>
              <a:t> </a:t>
            </a:r>
            <a:r>
              <a:rPr lang="en-US" sz="3600" dirty="0" smtClean="0">
                <a:solidFill>
                  <a:schemeClr val="tx1"/>
                </a:solidFill>
                <a:latin typeface="Garamond" panose="02020404030301010803" pitchFamily="18" charset="0"/>
              </a:rPr>
              <a:t>ways…</a:t>
            </a:r>
          </a:p>
          <a:p>
            <a:pPr marL="0" indent="0" algn="ctr">
              <a:buNone/>
            </a:pPr>
            <a:r>
              <a:rPr lang="en-US" sz="3600" dirty="0" smtClean="0">
                <a:solidFill>
                  <a:schemeClr val="tx1"/>
                </a:solidFill>
                <a:latin typeface="Garamond" panose="02020404030301010803" pitchFamily="18" charset="0"/>
              </a:rPr>
              <a:t>…(</a:t>
            </a:r>
            <a:r>
              <a:rPr lang="en-US" sz="3600" dirty="0">
                <a:solidFill>
                  <a:schemeClr val="tx1"/>
                </a:solidFill>
                <a:latin typeface="Garamond" panose="02020404030301010803" pitchFamily="18" charset="0"/>
              </a:rPr>
              <a:t>attitudes, inner motives, habits, and pursuits) </a:t>
            </a:r>
          </a:p>
          <a:p>
            <a:pPr marL="0" indent="0" algn="ctr">
              <a:buNone/>
            </a:pPr>
            <a:r>
              <a:rPr lang="en-US" sz="3600" dirty="0">
                <a:solidFill>
                  <a:schemeClr val="tx1"/>
                </a:solidFill>
                <a:latin typeface="Garamond" panose="02020404030301010803" pitchFamily="18" charset="0"/>
              </a:rPr>
              <a:t>This will often lead to </a:t>
            </a:r>
            <a:r>
              <a:rPr lang="en-US" sz="3600" u="sng" dirty="0">
                <a:solidFill>
                  <a:schemeClr val="tx1"/>
                </a:solidFill>
                <a:latin typeface="Garamond" panose="02020404030301010803" pitchFamily="18" charset="0"/>
              </a:rPr>
              <a:t>attraction</a:t>
            </a:r>
            <a:r>
              <a:rPr lang="en-US" sz="3600" dirty="0">
                <a:solidFill>
                  <a:schemeClr val="tx1"/>
                </a:solidFill>
                <a:latin typeface="Garamond" panose="02020404030301010803" pitchFamily="18" charset="0"/>
              </a:rPr>
              <a:t> or </a:t>
            </a:r>
            <a:r>
              <a:rPr lang="en-US" sz="3600" u="sng" dirty="0">
                <a:solidFill>
                  <a:schemeClr val="tx1"/>
                </a:solidFill>
                <a:latin typeface="Garamond" panose="02020404030301010803" pitchFamily="18" charset="0"/>
              </a:rPr>
              <a:t>repulsion</a:t>
            </a:r>
            <a:r>
              <a:rPr lang="en-US" sz="3600" dirty="0" smtClean="0">
                <a:solidFill>
                  <a:schemeClr val="tx1"/>
                </a:solidFill>
                <a:latin typeface="Garamond" panose="02020404030301010803" pitchFamily="18" charset="0"/>
              </a:rPr>
              <a:t>.</a:t>
            </a:r>
            <a:endParaRPr lang="en-US" sz="3600" dirty="0">
              <a:solidFill>
                <a:schemeClr val="tx1"/>
              </a:solidFill>
              <a:latin typeface="Garamond" panose="02020404030301010803" pitchFamily="18" charset="0"/>
            </a:endParaRPr>
          </a:p>
        </p:txBody>
      </p:sp>
    </p:spTree>
    <p:extLst>
      <p:ext uri="{BB962C8B-B14F-4D97-AF65-F5344CB8AC3E}">
        <p14:creationId xmlns:p14="http://schemas.microsoft.com/office/powerpoint/2010/main" val="1294030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a:xfrm>
            <a:off x="2589212" y="2133600"/>
            <a:ext cx="8915400" cy="4485314"/>
          </a:xfrm>
        </p:spPr>
        <p:txBody>
          <a:bodyPr>
            <a:normAutofit/>
          </a:bodyPr>
          <a:lstStyle/>
          <a:p>
            <a:pPr marL="0" indent="0" algn="ctr">
              <a:buNone/>
            </a:pPr>
            <a:r>
              <a:rPr lang="en-US" sz="3600" dirty="0">
                <a:solidFill>
                  <a:schemeClr val="tx1"/>
                </a:solidFill>
                <a:latin typeface="Garamond" panose="02020404030301010803" pitchFamily="18" charset="0"/>
              </a:rPr>
              <a:t>The main point of </a:t>
            </a:r>
            <a:r>
              <a:rPr lang="en-US" sz="3600" i="1" dirty="0" smtClean="0">
                <a:solidFill>
                  <a:schemeClr val="tx1"/>
                </a:solidFill>
                <a:latin typeface="Garamond" panose="02020404030301010803" pitchFamily="18" charset="0"/>
              </a:rPr>
              <a:t>v.1</a:t>
            </a:r>
            <a:r>
              <a:rPr lang="en-US" sz="3600" dirty="0" smtClean="0">
                <a:solidFill>
                  <a:schemeClr val="tx1"/>
                </a:solidFill>
                <a:latin typeface="Garamond" panose="02020404030301010803" pitchFamily="18" charset="0"/>
              </a:rPr>
              <a:t> </a:t>
            </a:r>
            <a:r>
              <a:rPr lang="en-US" sz="3600" dirty="0">
                <a:solidFill>
                  <a:schemeClr val="tx1"/>
                </a:solidFill>
                <a:latin typeface="Garamond" panose="02020404030301010803" pitchFamily="18" charset="0"/>
              </a:rPr>
              <a:t>is that believers are to </a:t>
            </a:r>
            <a:r>
              <a:rPr lang="en-US" sz="3600" dirty="0" smtClean="0">
                <a:solidFill>
                  <a:schemeClr val="tx1"/>
                </a:solidFill>
                <a:latin typeface="Garamond" panose="02020404030301010803" pitchFamily="18" charset="0"/>
              </a:rPr>
              <a:t>“</a:t>
            </a:r>
            <a:r>
              <a:rPr lang="en-US" sz="3600" i="1" dirty="0" smtClean="0">
                <a:solidFill>
                  <a:schemeClr val="tx1"/>
                </a:solidFill>
                <a:latin typeface="Garamond" panose="02020404030301010803" pitchFamily="18" charset="0"/>
              </a:rPr>
              <a:t>arm</a:t>
            </a:r>
            <a:r>
              <a:rPr lang="en-US" sz="3600" dirty="0" smtClean="0">
                <a:solidFill>
                  <a:schemeClr val="tx1"/>
                </a:solidFill>
                <a:latin typeface="Garamond" panose="02020404030301010803" pitchFamily="18" charset="0"/>
              </a:rPr>
              <a:t>” </a:t>
            </a:r>
            <a:r>
              <a:rPr lang="en-US" sz="3600" dirty="0">
                <a:solidFill>
                  <a:schemeClr val="tx1"/>
                </a:solidFill>
                <a:latin typeface="Garamond" panose="02020404030301010803" pitchFamily="18" charset="0"/>
              </a:rPr>
              <a:t>themselves. </a:t>
            </a:r>
          </a:p>
          <a:p>
            <a:pPr marL="0" indent="0" algn="ctr">
              <a:buNone/>
            </a:pPr>
            <a:r>
              <a:rPr lang="en-US" sz="3600" dirty="0">
                <a:solidFill>
                  <a:schemeClr val="tx1"/>
                </a:solidFill>
                <a:latin typeface="Garamond" panose="02020404030301010803" pitchFamily="18" charset="0"/>
              </a:rPr>
              <a:t>The Greek word for “arm” </a:t>
            </a:r>
            <a:r>
              <a:rPr lang="en-US" sz="3600" dirty="0" smtClean="0">
                <a:solidFill>
                  <a:schemeClr val="tx1"/>
                </a:solidFill>
                <a:latin typeface="Garamond" panose="02020404030301010803" pitchFamily="18" charset="0"/>
              </a:rPr>
              <a:t>is…</a:t>
            </a:r>
          </a:p>
          <a:p>
            <a:pPr marL="0" indent="0" algn="ctr">
              <a:buNone/>
            </a:pPr>
            <a:r>
              <a:rPr lang="el-GR" sz="3600" dirty="0" smtClean="0">
                <a:solidFill>
                  <a:schemeClr val="tx1"/>
                </a:solidFill>
                <a:latin typeface="Garamond" panose="02020404030301010803" pitchFamily="18" charset="0"/>
              </a:rPr>
              <a:t>ὁπλίζομαι </a:t>
            </a:r>
            <a:r>
              <a:rPr lang="en-US" sz="3600" dirty="0">
                <a:solidFill>
                  <a:schemeClr val="tx1"/>
                </a:solidFill>
                <a:latin typeface="Garamond" panose="02020404030301010803" pitchFamily="18" charset="0"/>
              </a:rPr>
              <a:t>(</a:t>
            </a:r>
            <a:r>
              <a:rPr lang="en-US" sz="3600" i="1" dirty="0">
                <a:solidFill>
                  <a:schemeClr val="tx1"/>
                </a:solidFill>
                <a:latin typeface="Garamond" panose="02020404030301010803" pitchFamily="18" charset="0"/>
              </a:rPr>
              <a:t>hoplizomai</a:t>
            </a:r>
            <a:r>
              <a:rPr lang="en-US" sz="3600" dirty="0" smtClean="0">
                <a:solidFill>
                  <a:schemeClr val="tx1"/>
                </a:solidFill>
                <a:latin typeface="Garamond" panose="02020404030301010803" pitchFamily="18" charset="0"/>
              </a:rPr>
              <a:t>)… </a:t>
            </a:r>
          </a:p>
          <a:p>
            <a:pPr marL="0" indent="0" algn="ctr">
              <a:buNone/>
            </a:pPr>
            <a:r>
              <a:rPr lang="en-US" sz="3900" dirty="0">
                <a:solidFill>
                  <a:schemeClr val="tx1"/>
                </a:solidFill>
                <a:latin typeface="Garamond" panose="02020404030301010803" pitchFamily="18" charset="0"/>
              </a:rPr>
              <a:t>“Prepare oneself”</a:t>
            </a:r>
          </a:p>
          <a:p>
            <a:pPr marL="0" indent="0" algn="ctr">
              <a:buNone/>
            </a:pPr>
            <a:endParaRPr lang="en-US" sz="3600" dirty="0" smtClean="0">
              <a:solidFill>
                <a:schemeClr val="tx1"/>
              </a:solidFill>
              <a:latin typeface="Garamond" panose="02020404030301010803" pitchFamily="18" charset="0"/>
            </a:endParaRPr>
          </a:p>
          <a:p>
            <a:pPr marL="0" indent="0" algn="ctr">
              <a:buNone/>
            </a:pPr>
            <a:endParaRPr lang="en-US" dirty="0">
              <a:solidFill>
                <a:schemeClr val="tx1"/>
              </a:solidFill>
              <a:latin typeface="Garamond" panose="02020404030301010803" pitchFamily="18" charset="0"/>
            </a:endParaRPr>
          </a:p>
          <a:p>
            <a:pPr marL="0" indent="0">
              <a:buNone/>
            </a:pPr>
            <a:endParaRPr lang="en-US" dirty="0"/>
          </a:p>
        </p:txBody>
      </p:sp>
    </p:spTree>
    <p:extLst>
      <p:ext uri="{BB962C8B-B14F-4D97-AF65-F5344CB8AC3E}">
        <p14:creationId xmlns:p14="http://schemas.microsoft.com/office/powerpoint/2010/main" val="575270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lstStyle/>
          <a:p>
            <a:pPr marL="0" indent="0" algn="ctr">
              <a:buNone/>
            </a:pPr>
            <a:r>
              <a:rPr lang="en-US" sz="3600" dirty="0">
                <a:solidFill>
                  <a:schemeClr val="tx1"/>
                </a:solidFill>
                <a:latin typeface="Garamond" panose="02020404030301010803" pitchFamily="18" charset="0"/>
              </a:rPr>
              <a:t>The word has military connotations.</a:t>
            </a:r>
          </a:p>
          <a:p>
            <a:pPr marL="0" indent="0" algn="ctr">
              <a:buNone/>
            </a:pPr>
            <a:r>
              <a:rPr lang="en-US" sz="3600" i="1" dirty="0">
                <a:solidFill>
                  <a:schemeClr val="tx1"/>
                </a:solidFill>
                <a:latin typeface="Garamond" panose="02020404030301010803" pitchFamily="18" charset="0"/>
              </a:rPr>
              <a:t>Verses 1-3 </a:t>
            </a:r>
            <a:r>
              <a:rPr lang="en-US" sz="3600" dirty="0">
                <a:solidFill>
                  <a:schemeClr val="tx1"/>
                </a:solidFill>
                <a:latin typeface="Garamond" panose="02020404030301010803" pitchFamily="18" charset="0"/>
              </a:rPr>
              <a:t>give us four reminders of our new life that will help us “</a:t>
            </a:r>
            <a:r>
              <a:rPr lang="en-US" sz="3600" i="1" dirty="0">
                <a:solidFill>
                  <a:schemeClr val="tx1"/>
                </a:solidFill>
                <a:latin typeface="Garamond" panose="02020404030301010803" pitchFamily="18" charset="0"/>
              </a:rPr>
              <a:t>arm”</a:t>
            </a:r>
            <a:r>
              <a:rPr lang="en-US" sz="3600" dirty="0">
                <a:solidFill>
                  <a:schemeClr val="tx1"/>
                </a:solidFill>
                <a:latin typeface="Garamond" panose="02020404030301010803" pitchFamily="18" charset="0"/>
              </a:rPr>
              <a:t> ourselves…</a:t>
            </a:r>
          </a:p>
          <a:p>
            <a:pPr marL="0" indent="0">
              <a:buNone/>
            </a:pPr>
            <a:endParaRPr lang="en-US" dirty="0"/>
          </a:p>
        </p:txBody>
      </p:sp>
    </p:spTree>
    <p:extLst>
      <p:ext uri="{BB962C8B-B14F-4D97-AF65-F5344CB8AC3E}">
        <p14:creationId xmlns:p14="http://schemas.microsoft.com/office/powerpoint/2010/main" val="3935500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a:xfrm>
            <a:off x="2589212" y="1905000"/>
            <a:ext cx="8915400" cy="4544038"/>
          </a:xfrm>
        </p:spPr>
        <p:txBody>
          <a:bodyPr>
            <a:noAutofit/>
          </a:bodyPr>
          <a:lstStyle/>
          <a:p>
            <a:pPr lvl="0" algn="ctr">
              <a:buFont typeface="Wingdings" panose="05000000000000000000" pitchFamily="2" charset="2"/>
              <a:buChar char="§"/>
            </a:pPr>
            <a:r>
              <a:rPr lang="en-US" sz="3600" dirty="0">
                <a:solidFill>
                  <a:schemeClr val="tx1"/>
                </a:solidFill>
                <a:latin typeface="Garamond" panose="02020404030301010803" pitchFamily="18" charset="0"/>
              </a:rPr>
              <a:t>We no longer serve sin as our master (</a:t>
            </a:r>
            <a:r>
              <a:rPr lang="en-US" sz="3600" i="1" dirty="0">
                <a:solidFill>
                  <a:schemeClr val="tx1"/>
                </a:solidFill>
                <a:latin typeface="Garamond" panose="02020404030301010803" pitchFamily="18" charset="0"/>
              </a:rPr>
              <a:t>v.1</a:t>
            </a:r>
            <a:r>
              <a:rPr lang="en-US" sz="3600" dirty="0">
                <a:solidFill>
                  <a:schemeClr val="tx1"/>
                </a:solidFill>
                <a:latin typeface="Garamond" panose="02020404030301010803" pitchFamily="18" charset="0"/>
              </a:rPr>
              <a:t>).</a:t>
            </a:r>
          </a:p>
          <a:p>
            <a:pPr marL="0" indent="0" algn="ctr">
              <a:buNone/>
            </a:pPr>
            <a:r>
              <a:rPr lang="en-US" sz="3600" dirty="0">
                <a:solidFill>
                  <a:schemeClr val="tx1"/>
                </a:solidFill>
                <a:latin typeface="Garamond" panose="02020404030301010803" pitchFamily="18" charset="0"/>
              </a:rPr>
              <a:t> </a:t>
            </a:r>
          </a:p>
          <a:p>
            <a:pPr lvl="0" algn="ctr">
              <a:buFont typeface="Wingdings" panose="05000000000000000000" pitchFamily="2" charset="2"/>
              <a:buChar char="§"/>
            </a:pPr>
            <a:r>
              <a:rPr lang="en-US" sz="3600" dirty="0">
                <a:solidFill>
                  <a:schemeClr val="tx1"/>
                </a:solidFill>
                <a:latin typeface="Garamond" panose="02020404030301010803" pitchFamily="18" charset="0"/>
              </a:rPr>
              <a:t>We don’t spend our days overwhelmed by desires (</a:t>
            </a:r>
            <a:r>
              <a:rPr lang="en-US" sz="3600" i="1" dirty="0">
                <a:solidFill>
                  <a:schemeClr val="tx1"/>
                </a:solidFill>
                <a:latin typeface="Garamond" panose="02020404030301010803" pitchFamily="18" charset="0"/>
              </a:rPr>
              <a:t>v.2a</a:t>
            </a:r>
            <a:r>
              <a:rPr lang="en-US" sz="3600" dirty="0" smtClean="0">
                <a:solidFill>
                  <a:schemeClr val="tx1"/>
                </a:solidFill>
                <a:latin typeface="Garamond" panose="02020404030301010803" pitchFamily="18" charset="0"/>
              </a:rPr>
              <a:t>).</a:t>
            </a:r>
          </a:p>
          <a:p>
            <a:pPr marL="0" lvl="0" indent="0" algn="ctr">
              <a:buNone/>
            </a:pPr>
            <a:endParaRPr lang="en-US" sz="3600" dirty="0">
              <a:solidFill>
                <a:schemeClr val="tx1"/>
              </a:solidFill>
              <a:latin typeface="Garamond" panose="02020404030301010803" pitchFamily="18" charset="0"/>
            </a:endParaRPr>
          </a:p>
          <a:p>
            <a:pPr lvl="0" algn="ctr">
              <a:buFont typeface="Wingdings" panose="05000000000000000000" pitchFamily="2" charset="2"/>
              <a:buChar char="§"/>
            </a:pPr>
            <a:r>
              <a:rPr lang="en-US" sz="3600" dirty="0" smtClean="0">
                <a:solidFill>
                  <a:schemeClr val="tx1"/>
                </a:solidFill>
                <a:latin typeface="Garamond" panose="02020404030301010803" pitchFamily="18" charset="0"/>
              </a:rPr>
              <a:t>We’ve </a:t>
            </a:r>
            <a:r>
              <a:rPr lang="en-US" sz="3600" u="sng" dirty="0">
                <a:solidFill>
                  <a:schemeClr val="tx1"/>
                </a:solidFill>
                <a:latin typeface="Garamond" panose="02020404030301010803" pitchFamily="18" charset="0"/>
              </a:rPr>
              <a:t>opened the door</a:t>
            </a:r>
            <a:r>
              <a:rPr lang="en-US" sz="3600" dirty="0">
                <a:solidFill>
                  <a:schemeClr val="tx1"/>
                </a:solidFill>
                <a:latin typeface="Garamond" panose="02020404030301010803" pitchFamily="18" charset="0"/>
              </a:rPr>
              <a:t> to the will of God (</a:t>
            </a:r>
            <a:r>
              <a:rPr lang="en-US" sz="3600" i="1" dirty="0">
                <a:solidFill>
                  <a:schemeClr val="tx1"/>
                </a:solidFill>
                <a:latin typeface="Garamond" panose="02020404030301010803" pitchFamily="18" charset="0"/>
              </a:rPr>
              <a:t>v.2b</a:t>
            </a:r>
            <a:r>
              <a:rPr lang="en-US" sz="3600" dirty="0">
                <a:solidFill>
                  <a:schemeClr val="tx1"/>
                </a:solidFill>
                <a:latin typeface="Garamond" panose="02020404030301010803" pitchFamily="18" charset="0"/>
              </a:rPr>
              <a:t>).</a:t>
            </a:r>
          </a:p>
          <a:p>
            <a:pPr marL="0" indent="0" algn="ctr">
              <a:buNone/>
            </a:pPr>
            <a:r>
              <a:rPr lang="en-US" sz="3600" dirty="0">
                <a:solidFill>
                  <a:schemeClr val="tx1"/>
                </a:solidFill>
                <a:latin typeface="Garamond" panose="02020404030301010803" pitchFamily="18" charset="0"/>
              </a:rPr>
              <a:t> </a:t>
            </a:r>
          </a:p>
        </p:txBody>
      </p:sp>
    </p:spTree>
    <p:extLst>
      <p:ext uri="{BB962C8B-B14F-4D97-AF65-F5344CB8AC3E}">
        <p14:creationId xmlns:p14="http://schemas.microsoft.com/office/powerpoint/2010/main" val="2973030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a:bodyPr>
          <a:lstStyle/>
          <a:p>
            <a:pPr lvl="0" algn="ctr">
              <a:buFont typeface="Wingdings" panose="05000000000000000000" pitchFamily="2" charset="2"/>
              <a:buChar char="§"/>
            </a:pPr>
            <a:r>
              <a:rPr lang="en-US" sz="3600" dirty="0">
                <a:solidFill>
                  <a:schemeClr val="tx1"/>
                </a:solidFill>
                <a:latin typeface="Garamond" panose="02020404030301010803" pitchFamily="18" charset="0"/>
              </a:rPr>
              <a:t>We’ve </a:t>
            </a:r>
            <a:r>
              <a:rPr lang="en-US" sz="3600" u="sng" dirty="0">
                <a:solidFill>
                  <a:schemeClr val="tx1"/>
                </a:solidFill>
                <a:latin typeface="Garamond" panose="02020404030301010803" pitchFamily="18" charset="0"/>
              </a:rPr>
              <a:t>closed the door </a:t>
            </a:r>
            <a:r>
              <a:rPr lang="en-US" sz="3600" dirty="0">
                <a:solidFill>
                  <a:schemeClr val="tx1"/>
                </a:solidFill>
                <a:latin typeface="Garamond" panose="02020404030301010803" pitchFamily="18" charset="0"/>
              </a:rPr>
              <a:t>on godless living (</a:t>
            </a:r>
            <a:r>
              <a:rPr lang="en-US" sz="3600" i="1" dirty="0">
                <a:solidFill>
                  <a:schemeClr val="tx1"/>
                </a:solidFill>
                <a:latin typeface="Garamond" panose="02020404030301010803" pitchFamily="18" charset="0"/>
              </a:rPr>
              <a:t>v.3</a:t>
            </a:r>
            <a:r>
              <a:rPr lang="en-US" sz="3600" dirty="0">
                <a:solidFill>
                  <a:schemeClr val="tx1"/>
                </a:solidFill>
                <a:latin typeface="Garamond" panose="02020404030301010803" pitchFamily="18" charset="0"/>
              </a:rPr>
              <a:t>). </a:t>
            </a:r>
            <a:endParaRPr lang="en-US" sz="3600" dirty="0" smtClean="0">
              <a:solidFill>
                <a:schemeClr val="tx1"/>
              </a:solidFill>
              <a:latin typeface="Garamond" panose="02020404030301010803" pitchFamily="18" charset="0"/>
            </a:endParaRPr>
          </a:p>
          <a:p>
            <a:pPr marL="0" lvl="0" indent="0" algn="ctr">
              <a:buNone/>
            </a:pPr>
            <a:r>
              <a:rPr lang="en-US" sz="3600" dirty="0" smtClean="0">
                <a:solidFill>
                  <a:schemeClr val="tx1"/>
                </a:solidFill>
                <a:latin typeface="Garamond" panose="02020404030301010803" pitchFamily="18" charset="0"/>
              </a:rPr>
              <a:t>Consequently</a:t>
            </a:r>
            <a:r>
              <a:rPr lang="en-US" sz="3600" dirty="0">
                <a:solidFill>
                  <a:schemeClr val="tx1"/>
                </a:solidFill>
                <a:latin typeface="Garamond" panose="02020404030301010803" pitchFamily="18" charset="0"/>
              </a:rPr>
              <a:t>, people may</a:t>
            </a:r>
            <a:r>
              <a:rPr lang="en-US" sz="3600" dirty="0" smtClean="0">
                <a:solidFill>
                  <a:schemeClr val="tx1"/>
                </a:solidFill>
                <a:latin typeface="Garamond" panose="02020404030301010803" pitchFamily="18" charset="0"/>
              </a:rPr>
              <a:t>…</a:t>
            </a:r>
            <a:endParaRPr lang="en-US" sz="3600" dirty="0">
              <a:solidFill>
                <a:schemeClr val="tx1"/>
              </a:solidFill>
              <a:latin typeface="Garamond" panose="02020404030301010803" pitchFamily="18" charset="0"/>
            </a:endParaRPr>
          </a:p>
          <a:p>
            <a:pPr marL="0" indent="0" algn="ctr">
              <a:buNone/>
            </a:pPr>
            <a:r>
              <a:rPr lang="en-US" sz="3600" b="1" dirty="0">
                <a:solidFill>
                  <a:schemeClr val="tx1"/>
                </a:solidFill>
                <a:latin typeface="Garamond" panose="02020404030301010803" pitchFamily="18" charset="0"/>
              </a:rPr>
              <a:t>(v.4) </a:t>
            </a:r>
            <a:r>
              <a:rPr lang="en-US" sz="3600" dirty="0">
                <a:solidFill>
                  <a:schemeClr val="tx1"/>
                </a:solidFill>
                <a:latin typeface="Garamond" panose="02020404030301010803" pitchFamily="18" charset="0"/>
              </a:rPr>
              <a:t>“Malign you” </a:t>
            </a:r>
            <a:r>
              <a:rPr lang="en-US" sz="3600" dirty="0" smtClean="0">
                <a:solidFill>
                  <a:schemeClr val="tx1"/>
                </a:solidFill>
                <a:latin typeface="Garamond" panose="02020404030301010803" pitchFamily="18" charset="0"/>
              </a:rPr>
              <a:t>…</a:t>
            </a:r>
          </a:p>
          <a:p>
            <a:pPr marL="0" indent="0" algn="ctr">
              <a:buNone/>
            </a:pPr>
            <a:r>
              <a:rPr lang="en-US" sz="3600" dirty="0" smtClean="0">
                <a:solidFill>
                  <a:schemeClr val="tx1"/>
                </a:solidFill>
                <a:latin typeface="Garamond" panose="02020404030301010803" pitchFamily="18" charset="0"/>
              </a:rPr>
              <a:t>…</a:t>
            </a:r>
            <a:r>
              <a:rPr lang="el-GR" sz="3600" dirty="0">
                <a:solidFill>
                  <a:schemeClr val="tx1"/>
                </a:solidFill>
                <a:latin typeface="Garamond" panose="02020404030301010803" pitchFamily="18" charset="0"/>
              </a:rPr>
              <a:t>βλασφημέω</a:t>
            </a:r>
            <a:r>
              <a:rPr lang="en-US" sz="3600" dirty="0">
                <a:solidFill>
                  <a:schemeClr val="tx1"/>
                </a:solidFill>
                <a:latin typeface="Garamond" panose="02020404030301010803" pitchFamily="18" charset="0"/>
              </a:rPr>
              <a:t> (</a:t>
            </a:r>
            <a:r>
              <a:rPr lang="en-US" sz="3600" i="1" dirty="0">
                <a:solidFill>
                  <a:schemeClr val="tx1"/>
                </a:solidFill>
                <a:latin typeface="Garamond" panose="02020404030301010803" pitchFamily="18" charset="0"/>
              </a:rPr>
              <a:t>blasphēmeō</a:t>
            </a:r>
            <a:r>
              <a:rPr lang="en-US" sz="3600" dirty="0" smtClean="0">
                <a:solidFill>
                  <a:schemeClr val="tx1"/>
                </a:solidFill>
                <a:latin typeface="Garamond" panose="02020404030301010803" pitchFamily="18" charset="0"/>
              </a:rPr>
              <a:t>)…</a:t>
            </a:r>
          </a:p>
          <a:p>
            <a:pPr marL="0" indent="0" algn="ctr">
              <a:buNone/>
            </a:pPr>
            <a:r>
              <a:rPr lang="en-US" sz="3600" dirty="0" smtClean="0">
                <a:solidFill>
                  <a:schemeClr val="tx1"/>
                </a:solidFill>
                <a:latin typeface="Garamond" panose="02020404030301010803" pitchFamily="18" charset="0"/>
              </a:rPr>
              <a:t>“</a:t>
            </a:r>
            <a:r>
              <a:rPr lang="en-US" sz="3600" dirty="0">
                <a:solidFill>
                  <a:schemeClr val="tx1"/>
                </a:solidFill>
                <a:latin typeface="Garamond" panose="02020404030301010803" pitchFamily="18" charset="0"/>
              </a:rPr>
              <a:t>To blaspheme” (slander against sacred things)</a:t>
            </a:r>
          </a:p>
          <a:p>
            <a:pPr marL="0" indent="0">
              <a:buNone/>
            </a:pPr>
            <a:endParaRPr lang="en-US" dirty="0"/>
          </a:p>
        </p:txBody>
      </p:sp>
    </p:spTree>
    <p:extLst>
      <p:ext uri="{BB962C8B-B14F-4D97-AF65-F5344CB8AC3E}">
        <p14:creationId xmlns:p14="http://schemas.microsoft.com/office/powerpoint/2010/main" val="719776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Garamond" panose="02020404030301010803" pitchFamily="18" charset="0"/>
              </a:rPr>
              <a:t>1 Peter</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3600" dirty="0">
                <a:solidFill>
                  <a:schemeClr val="tx1"/>
                </a:solidFill>
                <a:latin typeface="Garamond" panose="02020404030301010803" pitchFamily="18" charset="0"/>
              </a:rPr>
              <a:t>“The Christian did not show up at the trade guild banquet in the temple of the patron deity, did not celebrate a family festival (also often in a pagan temple), did not celebrate national festivals, and did not attend some parties. Such behavior was considered so “unnatural” that the </a:t>
            </a:r>
            <a:r>
              <a:rPr lang="en-US" sz="3600" dirty="0" smtClean="0">
                <a:solidFill>
                  <a:schemeClr val="tx1"/>
                </a:solidFill>
                <a:latin typeface="Garamond" panose="02020404030301010803" pitchFamily="18" charset="0"/>
              </a:rPr>
              <a:t>Christians…</a:t>
            </a:r>
            <a:endParaRPr lang="en-US" dirty="0"/>
          </a:p>
        </p:txBody>
      </p:sp>
    </p:spTree>
    <p:extLst>
      <p:ext uri="{BB962C8B-B14F-4D97-AF65-F5344CB8AC3E}">
        <p14:creationId xmlns:p14="http://schemas.microsoft.com/office/powerpoint/2010/main" val="404914973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2581</TotalTime>
  <Words>1610</Words>
  <Application>Microsoft Office PowerPoint</Application>
  <PresentationFormat>Widescreen</PresentationFormat>
  <Paragraphs>133</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Century Gothic</vt:lpstr>
      <vt:lpstr>Garamond</vt:lpstr>
      <vt:lpstr>Wingdings</vt:lpstr>
      <vt:lpstr>Wingdings 3</vt:lpstr>
      <vt:lpstr>Wisp</vt:lpstr>
      <vt:lpstr>    “Anchored”  The Book of 1 Peter  </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lpstr>1 Peter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Gospel of Mark:</dc:title>
  <dc:creator>Seth Britton</dc:creator>
  <cp:lastModifiedBy>Seth Britton</cp:lastModifiedBy>
  <cp:revision>300</cp:revision>
  <dcterms:created xsi:type="dcterms:W3CDTF">2021-08-09T18:28:20Z</dcterms:created>
  <dcterms:modified xsi:type="dcterms:W3CDTF">2026-02-22T20:04:41Z</dcterms:modified>
</cp:coreProperties>
</file>