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7" r:id="rId4"/>
    <p:sldId id="259" r:id="rId5"/>
    <p:sldId id="260" r:id="rId6"/>
    <p:sldId id="270" r:id="rId7"/>
    <p:sldId id="264" r:id="rId8"/>
    <p:sldId id="261" r:id="rId9"/>
    <p:sldId id="262" r:id="rId10"/>
    <p:sldId id="263" r:id="rId11"/>
    <p:sldId id="265" r:id="rId12"/>
    <p:sldId id="271" r:id="rId13"/>
    <p:sldId id="272" r:id="rId14"/>
    <p:sldId id="273" r:id="rId15"/>
    <p:sldId id="274" r:id="rId16"/>
    <p:sldId id="275" r:id="rId17"/>
    <p:sldId id="27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7E0AC-FED2-416D-B130-B994A4C30AA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617E1A0-129D-4B32-ACA8-C788C1E609DE}">
      <dgm:prSet/>
      <dgm:spPr/>
      <dgm:t>
        <a:bodyPr/>
        <a:lstStyle/>
        <a:p>
          <a:r>
            <a:rPr lang="en-US"/>
            <a:t>We Will Walk Through This Tool Together.</a:t>
          </a:r>
        </a:p>
      </dgm:t>
    </dgm:pt>
    <dgm:pt modelId="{957761D3-1F25-4A64-8E54-6A37C9123483}" type="parTrans" cxnId="{AC672172-B85E-43BD-A688-596E36A996A3}">
      <dgm:prSet/>
      <dgm:spPr/>
      <dgm:t>
        <a:bodyPr/>
        <a:lstStyle/>
        <a:p>
          <a:endParaRPr lang="en-US"/>
        </a:p>
      </dgm:t>
    </dgm:pt>
    <dgm:pt modelId="{8D2890B6-7FB6-4254-9E41-3BEFFBEDEBA3}" type="sibTrans" cxnId="{AC672172-B85E-43BD-A688-596E36A996A3}">
      <dgm:prSet/>
      <dgm:spPr/>
      <dgm:t>
        <a:bodyPr/>
        <a:lstStyle/>
        <a:p>
          <a:endParaRPr lang="en-US"/>
        </a:p>
      </dgm:t>
    </dgm:pt>
    <dgm:pt modelId="{8918B45A-25EB-48F2-A47C-99EE0A733995}">
      <dgm:prSet/>
      <dgm:spPr/>
      <dgm:t>
        <a:bodyPr/>
        <a:lstStyle/>
        <a:p>
          <a:r>
            <a:rPr lang="en-US" dirty="0"/>
            <a:t>Laura Will Email You This </a:t>
          </a:r>
          <a:r>
            <a:rPr lang="en-US" dirty="0" err="1"/>
            <a:t>Powerpoint</a:t>
          </a:r>
          <a:r>
            <a:rPr lang="en-US" dirty="0"/>
            <a:t>, So You Can Recreate This Experience With Your Congregation’s Leadership.</a:t>
          </a:r>
        </a:p>
      </dgm:t>
    </dgm:pt>
    <dgm:pt modelId="{F16E20EB-F429-41D9-A582-284B6662E010}" type="parTrans" cxnId="{BAF6F077-6110-451C-9C06-EBF0918ECFA9}">
      <dgm:prSet/>
      <dgm:spPr/>
      <dgm:t>
        <a:bodyPr/>
        <a:lstStyle/>
        <a:p>
          <a:endParaRPr lang="en-US"/>
        </a:p>
      </dgm:t>
    </dgm:pt>
    <dgm:pt modelId="{0B7A1AF2-3ADC-4B84-9C66-9434A5D9173D}" type="sibTrans" cxnId="{BAF6F077-6110-451C-9C06-EBF0918ECFA9}">
      <dgm:prSet/>
      <dgm:spPr/>
      <dgm:t>
        <a:bodyPr/>
        <a:lstStyle/>
        <a:p>
          <a:endParaRPr lang="en-US"/>
        </a:p>
      </dgm:t>
    </dgm:pt>
    <dgm:pt modelId="{3415E054-FAFE-4D4A-A6D0-C7AD95CC4660}">
      <dgm:prSet/>
      <dgm:spPr/>
      <dgm:t>
        <a:bodyPr/>
        <a:lstStyle/>
        <a:p>
          <a:r>
            <a:rPr lang="en-US"/>
            <a:t>Together We Will Seek To Ask Questions About What Ministry Should Look Like In The Midst Of Pandemic.</a:t>
          </a:r>
        </a:p>
      </dgm:t>
    </dgm:pt>
    <dgm:pt modelId="{47BE4A8A-3A17-47C2-88EB-9CACC394F9E5}" type="parTrans" cxnId="{AA2F8FA5-6651-4E06-984C-8E3E4AB975A1}">
      <dgm:prSet/>
      <dgm:spPr/>
      <dgm:t>
        <a:bodyPr/>
        <a:lstStyle/>
        <a:p>
          <a:endParaRPr lang="en-US"/>
        </a:p>
      </dgm:t>
    </dgm:pt>
    <dgm:pt modelId="{EDFE5E22-879C-4150-973C-16534CF3A4D2}" type="sibTrans" cxnId="{AA2F8FA5-6651-4E06-984C-8E3E4AB975A1}">
      <dgm:prSet/>
      <dgm:spPr/>
      <dgm:t>
        <a:bodyPr/>
        <a:lstStyle/>
        <a:p>
          <a:endParaRPr lang="en-US"/>
        </a:p>
      </dgm:t>
    </dgm:pt>
    <dgm:pt modelId="{7C250E40-0D31-4CF6-9A5A-B55E042A5170}" type="pres">
      <dgm:prSet presAssocID="{3647E0AC-FED2-416D-B130-B994A4C30AAD}" presName="linear" presStyleCnt="0">
        <dgm:presLayoutVars>
          <dgm:animLvl val="lvl"/>
          <dgm:resizeHandles val="exact"/>
        </dgm:presLayoutVars>
      </dgm:prSet>
      <dgm:spPr/>
    </dgm:pt>
    <dgm:pt modelId="{940BC7D0-B880-4B5A-BFF6-1E83DB5E3D7E}" type="pres">
      <dgm:prSet presAssocID="{8617E1A0-129D-4B32-ACA8-C788C1E609DE}" presName="parentText" presStyleLbl="node1" presStyleIdx="0" presStyleCnt="3">
        <dgm:presLayoutVars>
          <dgm:chMax val="0"/>
          <dgm:bulletEnabled val="1"/>
        </dgm:presLayoutVars>
      </dgm:prSet>
      <dgm:spPr/>
    </dgm:pt>
    <dgm:pt modelId="{E940FC0E-C87E-46A0-8362-2091EF9BEC47}" type="pres">
      <dgm:prSet presAssocID="{8D2890B6-7FB6-4254-9E41-3BEFFBEDEBA3}" presName="spacer" presStyleCnt="0"/>
      <dgm:spPr/>
    </dgm:pt>
    <dgm:pt modelId="{9EBFBCF9-6353-451F-B6A0-D54E2C3F534A}" type="pres">
      <dgm:prSet presAssocID="{8918B45A-25EB-48F2-A47C-99EE0A733995}" presName="parentText" presStyleLbl="node1" presStyleIdx="1" presStyleCnt="3">
        <dgm:presLayoutVars>
          <dgm:chMax val="0"/>
          <dgm:bulletEnabled val="1"/>
        </dgm:presLayoutVars>
      </dgm:prSet>
      <dgm:spPr/>
    </dgm:pt>
    <dgm:pt modelId="{7D35A67E-5B60-45B5-80F6-7D00483F99E0}" type="pres">
      <dgm:prSet presAssocID="{0B7A1AF2-3ADC-4B84-9C66-9434A5D9173D}" presName="spacer" presStyleCnt="0"/>
      <dgm:spPr/>
    </dgm:pt>
    <dgm:pt modelId="{D2D81677-EC20-44EA-9610-A183192BE96C}" type="pres">
      <dgm:prSet presAssocID="{3415E054-FAFE-4D4A-A6D0-C7AD95CC4660}" presName="parentText" presStyleLbl="node1" presStyleIdx="2" presStyleCnt="3">
        <dgm:presLayoutVars>
          <dgm:chMax val="0"/>
          <dgm:bulletEnabled val="1"/>
        </dgm:presLayoutVars>
      </dgm:prSet>
      <dgm:spPr/>
    </dgm:pt>
  </dgm:ptLst>
  <dgm:cxnLst>
    <dgm:cxn modelId="{AC672172-B85E-43BD-A688-596E36A996A3}" srcId="{3647E0AC-FED2-416D-B130-B994A4C30AAD}" destId="{8617E1A0-129D-4B32-ACA8-C788C1E609DE}" srcOrd="0" destOrd="0" parTransId="{957761D3-1F25-4A64-8E54-6A37C9123483}" sibTransId="{8D2890B6-7FB6-4254-9E41-3BEFFBEDEBA3}"/>
    <dgm:cxn modelId="{BAF6F077-6110-451C-9C06-EBF0918ECFA9}" srcId="{3647E0AC-FED2-416D-B130-B994A4C30AAD}" destId="{8918B45A-25EB-48F2-A47C-99EE0A733995}" srcOrd="1" destOrd="0" parTransId="{F16E20EB-F429-41D9-A582-284B6662E010}" sibTransId="{0B7A1AF2-3ADC-4B84-9C66-9434A5D9173D}"/>
    <dgm:cxn modelId="{AA2F8FA5-6651-4E06-984C-8E3E4AB975A1}" srcId="{3647E0AC-FED2-416D-B130-B994A4C30AAD}" destId="{3415E054-FAFE-4D4A-A6D0-C7AD95CC4660}" srcOrd="2" destOrd="0" parTransId="{47BE4A8A-3A17-47C2-88EB-9CACC394F9E5}" sibTransId="{EDFE5E22-879C-4150-973C-16534CF3A4D2}"/>
    <dgm:cxn modelId="{B95473D8-062C-408D-BB7F-C1A244131373}" type="presOf" srcId="{3647E0AC-FED2-416D-B130-B994A4C30AAD}" destId="{7C250E40-0D31-4CF6-9A5A-B55E042A5170}" srcOrd="0" destOrd="0" presId="urn:microsoft.com/office/officeart/2005/8/layout/vList2"/>
    <dgm:cxn modelId="{0822FDE1-3363-40D7-8BAC-02B23E98CCA1}" type="presOf" srcId="{3415E054-FAFE-4D4A-A6D0-C7AD95CC4660}" destId="{D2D81677-EC20-44EA-9610-A183192BE96C}" srcOrd="0" destOrd="0" presId="urn:microsoft.com/office/officeart/2005/8/layout/vList2"/>
    <dgm:cxn modelId="{7E2551E2-B70A-402E-BCAD-DB46B9AC02A5}" type="presOf" srcId="{8617E1A0-129D-4B32-ACA8-C788C1E609DE}" destId="{940BC7D0-B880-4B5A-BFF6-1E83DB5E3D7E}" srcOrd="0" destOrd="0" presId="urn:microsoft.com/office/officeart/2005/8/layout/vList2"/>
    <dgm:cxn modelId="{59AA71F8-94B3-497D-AFF9-5D8B20667E8E}" type="presOf" srcId="{8918B45A-25EB-48F2-A47C-99EE0A733995}" destId="{9EBFBCF9-6353-451F-B6A0-D54E2C3F534A}" srcOrd="0" destOrd="0" presId="urn:microsoft.com/office/officeart/2005/8/layout/vList2"/>
    <dgm:cxn modelId="{C88CB716-4E67-4C6A-BBFE-B1E9A5607294}" type="presParOf" srcId="{7C250E40-0D31-4CF6-9A5A-B55E042A5170}" destId="{940BC7D0-B880-4B5A-BFF6-1E83DB5E3D7E}" srcOrd="0" destOrd="0" presId="urn:microsoft.com/office/officeart/2005/8/layout/vList2"/>
    <dgm:cxn modelId="{DADF78D2-E201-4CC2-94B0-6EBC0B9DB26F}" type="presParOf" srcId="{7C250E40-0D31-4CF6-9A5A-B55E042A5170}" destId="{E940FC0E-C87E-46A0-8362-2091EF9BEC47}" srcOrd="1" destOrd="0" presId="urn:microsoft.com/office/officeart/2005/8/layout/vList2"/>
    <dgm:cxn modelId="{30A6BED3-74E4-4CDB-88D6-03C6AE5AA6FF}" type="presParOf" srcId="{7C250E40-0D31-4CF6-9A5A-B55E042A5170}" destId="{9EBFBCF9-6353-451F-B6A0-D54E2C3F534A}" srcOrd="2" destOrd="0" presId="urn:microsoft.com/office/officeart/2005/8/layout/vList2"/>
    <dgm:cxn modelId="{E4F8DF3F-1169-49F7-A849-3E8956423EA3}" type="presParOf" srcId="{7C250E40-0D31-4CF6-9A5A-B55E042A5170}" destId="{7D35A67E-5B60-45B5-80F6-7D00483F99E0}" srcOrd="3" destOrd="0" presId="urn:microsoft.com/office/officeart/2005/8/layout/vList2"/>
    <dgm:cxn modelId="{5A042936-25CB-4509-996D-294A25FE4E3D}" type="presParOf" srcId="{7C250E40-0D31-4CF6-9A5A-B55E042A5170}" destId="{D2D81677-EC20-44EA-9610-A183192BE9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BC7D0-B880-4B5A-BFF6-1E83DB5E3D7E}">
      <dsp:nvSpPr>
        <dsp:cNvPr id="0" name=""/>
        <dsp:cNvSpPr/>
      </dsp:nvSpPr>
      <dsp:spPr>
        <a:xfrm>
          <a:off x="0" y="498363"/>
          <a:ext cx="6900512" cy="14420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We Will Walk Through This Tool Together.</a:t>
          </a:r>
        </a:p>
      </dsp:txBody>
      <dsp:txXfrm>
        <a:off x="70397" y="568760"/>
        <a:ext cx="6759718" cy="1301304"/>
      </dsp:txXfrm>
    </dsp:sp>
    <dsp:sp modelId="{9EBFBCF9-6353-451F-B6A0-D54E2C3F534A}">
      <dsp:nvSpPr>
        <dsp:cNvPr id="0" name=""/>
        <dsp:cNvSpPr/>
      </dsp:nvSpPr>
      <dsp:spPr>
        <a:xfrm>
          <a:off x="0" y="2047021"/>
          <a:ext cx="6900512" cy="1442098"/>
        </a:xfrm>
        <a:prstGeom prst="roundRect">
          <a:avLst/>
        </a:prstGeom>
        <a:solidFill>
          <a:schemeClr val="accent2">
            <a:hueOff val="-729781"/>
            <a:satOff val="-6367"/>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Laura Will Email You This </a:t>
          </a:r>
          <a:r>
            <a:rPr lang="en-US" sz="3700" kern="1200" dirty="0" err="1"/>
            <a:t>Powerpoint</a:t>
          </a:r>
          <a:r>
            <a:rPr lang="en-US" sz="3700" kern="1200" dirty="0"/>
            <a:t>, So You Can Recreate This Experience With Your Congregation’s Leadership.</a:t>
          </a:r>
        </a:p>
      </dsp:txBody>
      <dsp:txXfrm>
        <a:off x="70397" y="2117418"/>
        <a:ext cx="6759718" cy="1301304"/>
      </dsp:txXfrm>
    </dsp:sp>
    <dsp:sp modelId="{D2D81677-EC20-44EA-9610-A183192BE96C}">
      <dsp:nvSpPr>
        <dsp:cNvPr id="0" name=""/>
        <dsp:cNvSpPr/>
      </dsp:nvSpPr>
      <dsp:spPr>
        <a:xfrm>
          <a:off x="0" y="3595679"/>
          <a:ext cx="6900512" cy="1442098"/>
        </a:xfrm>
        <a:prstGeom prst="roundRect">
          <a:avLst/>
        </a:prstGeom>
        <a:solidFill>
          <a:schemeClr val="accent2">
            <a:hueOff val="-1459563"/>
            <a:satOff val="-12734"/>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Together We Will Seek To Ask Questions About What Ministry Should Look Like In The Midst Of Pandemic.</a:t>
          </a:r>
        </a:p>
      </dsp:txBody>
      <dsp:txXfrm>
        <a:off x="70397" y="3666076"/>
        <a:ext cx="6759718" cy="13013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03T19:19:44.989"/>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727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5395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1476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214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553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10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503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770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0563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85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8/4/2020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03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8/4/2020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4547185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oplemattersglobal.com/article/techhr17/leveraging-design-thinking-for-enhancing-employee-engagement-15993"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tiie.w3.uvm.edu/blog/how-to-get-started-with-action-research/?goal=0_3fb7b14f0e-72137974c5-710600413"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ft.vanderbilt.edu/2017/06/newly-revised-cft-guide-on-course-design/" TargetMode="External"/><Relationship Id="rId7" Type="http://schemas.openxmlformats.org/officeDocument/2006/relationships/hyperlink" Target="https://creativecommons.org/licenses/by/3.0/"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cvc.edu/oei-updates-work-online-educators-matters/" TargetMode="Externa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www.tanveernaseer.com/4-lessons-on-helping-team-recover-from-setbacks-to-succeed-dennis-perkins/" TargetMode="External"/><Relationship Id="rId7" Type="http://schemas.openxmlformats.org/officeDocument/2006/relationships/hyperlink" Target="https://pxhere.com/en/photo/1485687"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pixabay.com/en/shipwreck-ship-wreckage-2096945/"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Hurricane_Fran"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siapathways-adbi.org/2020/04/global-stimulus-to-fight-the-covid-19-pandemic/"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06D9CEB-BA96-4D38-882B-F26D68E283AF}"/>
              </a:ext>
            </a:extLst>
          </p:cNvPr>
          <p:cNvPicPr>
            <a:picLocks noChangeAspect="1"/>
          </p:cNvPicPr>
          <p:nvPr/>
        </p:nvPicPr>
        <p:blipFill rotWithShape="1">
          <a:blip r:embed="rId2">
            <a:alphaModFix amt="50000"/>
          </a:blip>
          <a:srcRect t="1276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E2ECA076-41FE-4DE8-AFA7-B5249C229F43}"/>
              </a:ext>
            </a:extLst>
          </p:cNvPr>
          <p:cNvSpPr>
            <a:spLocks noGrp="1"/>
          </p:cNvSpPr>
          <p:nvPr>
            <p:ph type="ctrTitle"/>
          </p:nvPr>
        </p:nvSpPr>
        <p:spPr>
          <a:xfrm>
            <a:off x="1524000" y="1122363"/>
            <a:ext cx="9563100" cy="3063240"/>
          </a:xfrm>
        </p:spPr>
        <p:txBody>
          <a:bodyPr>
            <a:normAutofit/>
          </a:bodyPr>
          <a:lstStyle/>
          <a:p>
            <a:pPr algn="ctr"/>
            <a:r>
              <a:rPr lang="en-US" sz="10800" dirty="0"/>
              <a:t>Pandemic Planning 101</a:t>
            </a:r>
          </a:p>
        </p:txBody>
      </p:sp>
      <p:sp>
        <p:nvSpPr>
          <p:cNvPr id="3" name="Subtitle 2">
            <a:extLst>
              <a:ext uri="{FF2B5EF4-FFF2-40B4-BE49-F238E27FC236}">
                <a16:creationId xmlns:a16="http://schemas.microsoft.com/office/drawing/2014/main" id="{F5EEAE88-FB3F-40F0-8493-0AABC54F5E62}"/>
              </a:ext>
            </a:extLst>
          </p:cNvPr>
          <p:cNvSpPr>
            <a:spLocks noGrp="1"/>
          </p:cNvSpPr>
          <p:nvPr>
            <p:ph type="subTitle" idx="1"/>
          </p:nvPr>
        </p:nvSpPr>
        <p:spPr>
          <a:xfrm>
            <a:off x="1527048" y="4599432"/>
            <a:ext cx="9144000" cy="1536192"/>
          </a:xfrm>
        </p:spPr>
        <p:txBody>
          <a:bodyPr>
            <a:normAutofit lnSpcReduction="10000"/>
          </a:bodyPr>
          <a:lstStyle/>
          <a:p>
            <a:pPr algn="ctr">
              <a:lnSpc>
                <a:spcPct val="100000"/>
              </a:lnSpc>
            </a:pPr>
            <a:r>
              <a:rPr lang="en-US" sz="3000" b="1" dirty="0"/>
              <a:t>Tools to Aid In Congregational Planning </a:t>
            </a:r>
          </a:p>
          <a:p>
            <a:pPr algn="ctr">
              <a:lnSpc>
                <a:spcPct val="100000"/>
              </a:lnSpc>
            </a:pPr>
            <a:r>
              <a:rPr lang="en-US" sz="2500" dirty="0"/>
              <a:t>Congregational Ministry Assessment</a:t>
            </a:r>
          </a:p>
          <a:p>
            <a:pPr algn="ctr">
              <a:lnSpc>
                <a:spcPct val="100000"/>
              </a:lnSpc>
            </a:pPr>
            <a:r>
              <a:rPr lang="en-US" sz="2500" dirty="0"/>
              <a:t>Design Thinking 101</a:t>
            </a:r>
          </a:p>
        </p:txBody>
      </p:sp>
      <p:sp>
        <p:nvSpPr>
          <p:cNvPr id="20"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34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A2A69-5096-4D68-A132-FCE0622662FD}"/>
              </a:ext>
            </a:extLst>
          </p:cNvPr>
          <p:cNvSpPr>
            <a:spLocks noGrp="1"/>
          </p:cNvSpPr>
          <p:nvPr>
            <p:ph type="title"/>
          </p:nvPr>
        </p:nvSpPr>
        <p:spPr>
          <a:xfrm>
            <a:off x="1151467" y="887973"/>
            <a:ext cx="9889067" cy="1325563"/>
          </a:xfrm>
        </p:spPr>
        <p:txBody>
          <a:bodyPr>
            <a:normAutofit/>
          </a:bodyPr>
          <a:lstStyle/>
          <a:p>
            <a:r>
              <a:rPr lang="en-US" sz="6600" dirty="0">
                <a:solidFill>
                  <a:schemeClr val="bg1"/>
                </a:solidFill>
              </a:rPr>
              <a:t>Discussion 4: What Does it Look Like…</a:t>
            </a:r>
          </a:p>
        </p:txBody>
      </p:sp>
      <p:sp>
        <p:nvSpPr>
          <p:cNvPr id="19"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1D5F59-FE3F-4773-8653-39A9359CA870}"/>
              </a:ext>
            </a:extLst>
          </p:cNvPr>
          <p:cNvSpPr>
            <a:spLocks noGrp="1"/>
          </p:cNvSpPr>
          <p:nvPr>
            <p:ph idx="1"/>
          </p:nvPr>
        </p:nvSpPr>
        <p:spPr>
          <a:xfrm>
            <a:off x="1151467" y="2607733"/>
            <a:ext cx="9889067" cy="3285067"/>
          </a:xfrm>
        </p:spPr>
        <p:txBody>
          <a:bodyPr>
            <a:normAutofit/>
          </a:bodyPr>
          <a:lstStyle/>
          <a:p>
            <a:r>
              <a:rPr lang="en-US" dirty="0">
                <a:solidFill>
                  <a:schemeClr val="bg1"/>
                </a:solidFill>
              </a:rPr>
              <a:t>If you were going to design a church from scratch to exist during the pandemic, what would you do?</a:t>
            </a:r>
          </a:p>
          <a:p>
            <a:pPr lvl="1"/>
            <a:r>
              <a:rPr lang="en-US" dirty="0">
                <a:solidFill>
                  <a:schemeClr val="bg1"/>
                </a:solidFill>
              </a:rPr>
              <a:t>What would it’s mission be?</a:t>
            </a:r>
          </a:p>
          <a:p>
            <a:pPr lvl="1"/>
            <a:r>
              <a:rPr lang="en-US" dirty="0">
                <a:solidFill>
                  <a:schemeClr val="bg1"/>
                </a:solidFill>
              </a:rPr>
              <a:t>What needs would you seek to meet?</a:t>
            </a:r>
          </a:p>
          <a:p>
            <a:pPr lvl="1"/>
            <a:r>
              <a:rPr lang="en-US" dirty="0">
                <a:solidFill>
                  <a:schemeClr val="bg1"/>
                </a:solidFill>
              </a:rPr>
              <a:t>What ministries would it offer?</a:t>
            </a:r>
          </a:p>
          <a:p>
            <a:pPr lvl="1"/>
            <a:r>
              <a:rPr lang="en-US" dirty="0">
                <a:solidFill>
                  <a:schemeClr val="bg1"/>
                </a:solidFill>
              </a:rPr>
              <a:t>What platforms would you use?</a:t>
            </a:r>
          </a:p>
          <a:p>
            <a:pPr lvl="1"/>
            <a:r>
              <a:rPr lang="en-US" dirty="0">
                <a:solidFill>
                  <a:schemeClr val="bg1"/>
                </a:solidFill>
              </a:rPr>
              <a:t>What kind of leaders would you need?</a:t>
            </a:r>
          </a:p>
        </p:txBody>
      </p:sp>
    </p:spTree>
    <p:extLst>
      <p:ext uri="{BB962C8B-B14F-4D97-AF65-F5344CB8AC3E}">
        <p14:creationId xmlns:p14="http://schemas.microsoft.com/office/powerpoint/2010/main" val="331949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A806B-C95B-4AA6-8D69-4369E736765D}"/>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9600"/>
              <a:t>Design Thinking</a:t>
            </a:r>
          </a:p>
        </p:txBody>
      </p:sp>
      <p:sp>
        <p:nvSpPr>
          <p:cNvPr id="3" name="Text Placeholder 2">
            <a:extLst>
              <a:ext uri="{FF2B5EF4-FFF2-40B4-BE49-F238E27FC236}">
                <a16:creationId xmlns:a16="http://schemas.microsoft.com/office/drawing/2014/main" id="{CB62F3EE-978F-494A-AF7F-FD755691E1F5}"/>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a:solidFill>
                  <a:schemeClr val="tx1"/>
                </a:solidFill>
              </a:rPr>
              <a:t>How To Plan During a Pandemic</a:t>
            </a:r>
          </a:p>
        </p:txBody>
      </p:sp>
      <p:sp>
        <p:nvSpPr>
          <p:cNvPr id="15"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BA32F"/>
          </a:solidFill>
          <a:ln w="38100" cap="rnd">
            <a:solidFill>
              <a:srgbClr val="EBA32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drawing&#10;&#10;Description automatically generated">
            <a:extLst>
              <a:ext uri="{FF2B5EF4-FFF2-40B4-BE49-F238E27FC236}">
                <a16:creationId xmlns:a16="http://schemas.microsoft.com/office/drawing/2014/main" id="{B29D2C42-8AE0-4EDF-917C-4198707D640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685" r="3211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TextBox 5">
            <a:extLst>
              <a:ext uri="{FF2B5EF4-FFF2-40B4-BE49-F238E27FC236}">
                <a16:creationId xmlns:a16="http://schemas.microsoft.com/office/drawing/2014/main" id="{199953B4-8609-4D20-AAB4-6D00A079BCFB}"/>
              </a:ext>
            </a:extLst>
          </p:cNvPr>
          <p:cNvSpPr txBox="1"/>
          <p:nvPr/>
        </p:nvSpPr>
        <p:spPr>
          <a:xfrm>
            <a:off x="10697681" y="6657945"/>
            <a:ext cx="149431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eoplemattersglobal.com/article/techhr17/leveraging-design-thinking-for-enhancing-employee-engagement-1599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61349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4F6C2D"/>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5F958BD-9D1A-45DB-8AD2-42950B02417D}"/>
              </a:ext>
            </a:extLst>
          </p:cNvPr>
          <p:cNvSpPr>
            <a:spLocks noGrp="1"/>
          </p:cNvSpPr>
          <p:nvPr>
            <p:ph type="title"/>
          </p:nvPr>
        </p:nvSpPr>
        <p:spPr>
          <a:xfrm>
            <a:off x="1039163" y="1762169"/>
            <a:ext cx="4073110" cy="3122092"/>
          </a:xfrm>
        </p:spPr>
        <p:txBody>
          <a:bodyPr anchor="ctr">
            <a:normAutofit/>
          </a:bodyPr>
          <a:lstStyle/>
          <a:p>
            <a:pPr algn="ctr"/>
            <a:r>
              <a:rPr lang="en-US" sz="6000">
                <a:solidFill>
                  <a:srgbClr val="FFFFFF"/>
                </a:solidFill>
              </a:rPr>
              <a:t>What Is Design Thinking? </a:t>
            </a:r>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 name="Content Placeholder 2">
            <a:extLst>
              <a:ext uri="{FF2B5EF4-FFF2-40B4-BE49-F238E27FC236}">
                <a16:creationId xmlns:a16="http://schemas.microsoft.com/office/drawing/2014/main" id="{21BDB695-ED81-4957-A2EA-9919603C8769}"/>
              </a:ext>
            </a:extLst>
          </p:cNvPr>
          <p:cNvSpPr>
            <a:spLocks noGrp="1"/>
          </p:cNvSpPr>
          <p:nvPr>
            <p:ph idx="1"/>
          </p:nvPr>
        </p:nvSpPr>
        <p:spPr>
          <a:xfrm>
            <a:off x="5873603" y="3429000"/>
            <a:ext cx="5918208" cy="3169496"/>
          </a:xfrm>
        </p:spPr>
        <p:txBody>
          <a:bodyPr anchor="t">
            <a:normAutofit/>
          </a:bodyPr>
          <a:lstStyle/>
          <a:p>
            <a:pPr>
              <a:lnSpc>
                <a:spcPct val="100000"/>
              </a:lnSpc>
            </a:pPr>
            <a:r>
              <a:rPr lang="en-US" sz="3000" dirty="0"/>
              <a:t>Design thinking is an innovative problem-solving process rooted in a set of skills.</a:t>
            </a:r>
          </a:p>
          <a:p>
            <a:pPr lvl="1">
              <a:lnSpc>
                <a:spcPct val="100000"/>
              </a:lnSpc>
            </a:pPr>
            <a:r>
              <a:rPr lang="en-US" sz="3000" dirty="0"/>
              <a:t>REFLECT: Fully Understand the Problem—Listen </a:t>
            </a:r>
          </a:p>
          <a:p>
            <a:pPr lvl="1">
              <a:lnSpc>
                <a:spcPct val="100000"/>
              </a:lnSpc>
            </a:pPr>
            <a:r>
              <a:rPr lang="en-US" sz="3000" dirty="0"/>
              <a:t>PLAN: Involve Users as you imagine what could be</a:t>
            </a:r>
          </a:p>
          <a:p>
            <a:pPr lvl="1">
              <a:lnSpc>
                <a:spcPct val="100000"/>
              </a:lnSpc>
            </a:pPr>
            <a:r>
              <a:rPr lang="en-US" sz="3000" dirty="0"/>
              <a:t>ACT: Experiment and Prototype</a:t>
            </a:r>
          </a:p>
          <a:p>
            <a:pPr lvl="1">
              <a:lnSpc>
                <a:spcPct val="100000"/>
              </a:lnSpc>
            </a:pPr>
            <a:r>
              <a:rPr lang="en-US" sz="3000" dirty="0"/>
              <a:t>OBSERVE: Reflect on how things went</a:t>
            </a:r>
          </a:p>
          <a:p>
            <a:pPr lvl="1">
              <a:lnSpc>
                <a:spcPct val="100000"/>
              </a:lnSpc>
            </a:pPr>
            <a:endParaRPr lang="en-US" sz="1700" dirty="0"/>
          </a:p>
        </p:txBody>
      </p:sp>
      <p:pic>
        <p:nvPicPr>
          <p:cNvPr id="4" name="Content Placeholder 4" descr="A close up of a device&#10;&#10;Description automatically generated">
            <a:extLst>
              <a:ext uri="{FF2B5EF4-FFF2-40B4-BE49-F238E27FC236}">
                <a16:creationId xmlns:a16="http://schemas.microsoft.com/office/drawing/2014/main" id="{023F7466-3197-46BE-A5C1-0AAC87A3D4F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98477" y="535781"/>
            <a:ext cx="5386151" cy="3043175"/>
          </a:xfrm>
          <a:prstGeom prst="rect">
            <a:avLst/>
          </a:prstGeom>
        </p:spPr>
      </p:pic>
      <p:sp>
        <p:nvSpPr>
          <p:cNvPr id="5" name="TextBox 4">
            <a:extLst>
              <a:ext uri="{FF2B5EF4-FFF2-40B4-BE49-F238E27FC236}">
                <a16:creationId xmlns:a16="http://schemas.microsoft.com/office/drawing/2014/main" id="{522FB686-FCC6-45B4-A1AE-842392CDF0AB}"/>
              </a:ext>
            </a:extLst>
          </p:cNvPr>
          <p:cNvSpPr txBox="1"/>
          <p:nvPr/>
        </p:nvSpPr>
        <p:spPr>
          <a:xfrm>
            <a:off x="10054553" y="3778951"/>
            <a:ext cx="149431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tiie.w3.uvm.edu/blog/how-to-get-started-with-action-research/?goal=0_3fb7b14f0e-72137974c5-71060041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69621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6E2C-25D8-44D5-8030-DF41FC197F25}"/>
              </a:ext>
            </a:extLst>
          </p:cNvPr>
          <p:cNvSpPr>
            <a:spLocks noGrp="1"/>
          </p:cNvSpPr>
          <p:nvPr>
            <p:ph type="title"/>
          </p:nvPr>
        </p:nvSpPr>
        <p:spPr/>
        <p:txBody>
          <a:bodyPr/>
          <a:lstStyle/>
          <a:p>
            <a:r>
              <a:rPr lang="en-US" dirty="0"/>
              <a:t>Reflect- User Centric Design</a:t>
            </a:r>
          </a:p>
        </p:txBody>
      </p:sp>
      <p:sp>
        <p:nvSpPr>
          <p:cNvPr id="3" name="Content Placeholder 2">
            <a:extLst>
              <a:ext uri="{FF2B5EF4-FFF2-40B4-BE49-F238E27FC236}">
                <a16:creationId xmlns:a16="http://schemas.microsoft.com/office/drawing/2014/main" id="{53802406-98F9-46A5-97E5-BC8F22D5E8EB}"/>
              </a:ext>
            </a:extLst>
          </p:cNvPr>
          <p:cNvSpPr>
            <a:spLocks noGrp="1"/>
          </p:cNvSpPr>
          <p:nvPr>
            <p:ph idx="1"/>
          </p:nvPr>
        </p:nvSpPr>
        <p:spPr/>
        <p:txBody>
          <a:bodyPr>
            <a:normAutofit/>
          </a:bodyPr>
          <a:lstStyle/>
          <a:p>
            <a:r>
              <a:rPr lang="en-US" sz="4000" dirty="0"/>
              <a:t>Design thinking is all about finding solutions that respond to human needs and user feedback. People, not technology, are the drivers of innovation, so an essential part of the process involves stepping into the user’s shoes and building genuine empathy for your target audience.</a:t>
            </a:r>
          </a:p>
          <a:p>
            <a:r>
              <a:rPr lang="en-US" sz="4000" dirty="0"/>
              <a:t>For us? Who do we need to listen to? How do we listen?</a:t>
            </a:r>
          </a:p>
        </p:txBody>
      </p:sp>
    </p:spTree>
    <p:extLst>
      <p:ext uri="{BB962C8B-B14F-4D97-AF65-F5344CB8AC3E}">
        <p14:creationId xmlns:p14="http://schemas.microsoft.com/office/powerpoint/2010/main" val="54205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0ABC-CB7E-4DC0-8B06-B082DFA1FF5F}"/>
              </a:ext>
            </a:extLst>
          </p:cNvPr>
          <p:cNvSpPr>
            <a:spLocks noGrp="1"/>
          </p:cNvSpPr>
          <p:nvPr>
            <p:ph type="title"/>
          </p:nvPr>
        </p:nvSpPr>
        <p:spPr/>
        <p:txBody>
          <a:bodyPr/>
          <a:lstStyle/>
          <a:p>
            <a:r>
              <a:rPr lang="en-US" dirty="0"/>
              <a:t>Plan- Collaboration</a:t>
            </a:r>
          </a:p>
        </p:txBody>
      </p:sp>
      <p:sp>
        <p:nvSpPr>
          <p:cNvPr id="3" name="Content Placeholder 2">
            <a:extLst>
              <a:ext uri="{FF2B5EF4-FFF2-40B4-BE49-F238E27FC236}">
                <a16:creationId xmlns:a16="http://schemas.microsoft.com/office/drawing/2014/main" id="{6A696CDA-F2E6-4F89-B42A-5B2C84D25B90}"/>
              </a:ext>
            </a:extLst>
          </p:cNvPr>
          <p:cNvSpPr>
            <a:spLocks noGrp="1"/>
          </p:cNvSpPr>
          <p:nvPr>
            <p:ph idx="1"/>
          </p:nvPr>
        </p:nvSpPr>
        <p:spPr/>
        <p:txBody>
          <a:bodyPr>
            <a:normAutofit/>
          </a:bodyPr>
          <a:lstStyle/>
          <a:p>
            <a:r>
              <a:rPr lang="en-US" sz="4000" dirty="0"/>
              <a:t>Innovation is about collaboration. It’s not about a leader coming up with a fantastic idea and casting a vision and making it happen. Leadership in Innovation involves creating the space and framework for many people to come together and share their collective genius. </a:t>
            </a:r>
          </a:p>
          <a:p>
            <a:r>
              <a:rPr lang="en-US" sz="4000" dirty="0"/>
              <a:t>For us? How do we create space and framework in our context for our people to be creative? </a:t>
            </a:r>
          </a:p>
        </p:txBody>
      </p:sp>
    </p:spTree>
    <p:extLst>
      <p:ext uri="{BB962C8B-B14F-4D97-AF65-F5344CB8AC3E}">
        <p14:creationId xmlns:p14="http://schemas.microsoft.com/office/powerpoint/2010/main" val="153305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0ABC-CB7E-4DC0-8B06-B082DFA1FF5F}"/>
              </a:ext>
            </a:extLst>
          </p:cNvPr>
          <p:cNvSpPr>
            <a:spLocks noGrp="1"/>
          </p:cNvSpPr>
          <p:nvPr>
            <p:ph type="title"/>
          </p:nvPr>
        </p:nvSpPr>
        <p:spPr/>
        <p:txBody>
          <a:bodyPr/>
          <a:lstStyle/>
          <a:p>
            <a:r>
              <a:rPr lang="en-US" dirty="0"/>
              <a:t>Act- Experimentation</a:t>
            </a:r>
          </a:p>
        </p:txBody>
      </p:sp>
      <p:sp>
        <p:nvSpPr>
          <p:cNvPr id="3" name="Content Placeholder 2">
            <a:extLst>
              <a:ext uri="{FF2B5EF4-FFF2-40B4-BE49-F238E27FC236}">
                <a16:creationId xmlns:a16="http://schemas.microsoft.com/office/drawing/2014/main" id="{6A696CDA-F2E6-4F89-B42A-5B2C84D25B90}"/>
              </a:ext>
            </a:extLst>
          </p:cNvPr>
          <p:cNvSpPr>
            <a:spLocks noGrp="1"/>
          </p:cNvSpPr>
          <p:nvPr>
            <p:ph idx="1"/>
          </p:nvPr>
        </p:nvSpPr>
        <p:spPr/>
        <p:txBody>
          <a:bodyPr>
            <a:normAutofit/>
          </a:bodyPr>
          <a:lstStyle/>
          <a:p>
            <a:r>
              <a:rPr lang="en-US" sz="4000" dirty="0"/>
              <a:t>Innovation is about action. It’s about trying new things. It’s about turning them into prototypes, testing them, and making changes based on user feedback. Design thinking is an iterative approach, so be prepared to repeat certain steps in the process as you uncover flaws and shortcomings in the early versions of your proposed solution. Don’t be afraid of failure.</a:t>
            </a:r>
          </a:p>
          <a:p>
            <a:r>
              <a:rPr lang="en-US" sz="4000" dirty="0"/>
              <a:t>For us? How do we lean toward action instead of caution?</a:t>
            </a:r>
          </a:p>
        </p:txBody>
      </p:sp>
    </p:spTree>
    <p:extLst>
      <p:ext uri="{BB962C8B-B14F-4D97-AF65-F5344CB8AC3E}">
        <p14:creationId xmlns:p14="http://schemas.microsoft.com/office/powerpoint/2010/main" val="219815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749F-4822-49C6-829B-D8E7CB5058B9}"/>
              </a:ext>
            </a:extLst>
          </p:cNvPr>
          <p:cNvSpPr>
            <a:spLocks noGrp="1"/>
          </p:cNvSpPr>
          <p:nvPr>
            <p:ph type="title"/>
          </p:nvPr>
        </p:nvSpPr>
        <p:spPr/>
        <p:txBody>
          <a:bodyPr/>
          <a:lstStyle/>
          <a:p>
            <a:r>
              <a:rPr lang="en-US" dirty="0"/>
              <a:t>Observe- Reflection</a:t>
            </a:r>
          </a:p>
        </p:txBody>
      </p:sp>
      <p:sp>
        <p:nvSpPr>
          <p:cNvPr id="3" name="Content Placeholder 2">
            <a:extLst>
              <a:ext uri="{FF2B5EF4-FFF2-40B4-BE49-F238E27FC236}">
                <a16:creationId xmlns:a16="http://schemas.microsoft.com/office/drawing/2014/main" id="{BF8DAB21-2602-478E-8930-D7819E461E0B}"/>
              </a:ext>
            </a:extLst>
          </p:cNvPr>
          <p:cNvSpPr>
            <a:spLocks noGrp="1"/>
          </p:cNvSpPr>
          <p:nvPr>
            <p:ph idx="1"/>
          </p:nvPr>
        </p:nvSpPr>
        <p:spPr/>
        <p:txBody>
          <a:bodyPr>
            <a:normAutofit/>
          </a:bodyPr>
          <a:lstStyle/>
          <a:p>
            <a:r>
              <a:rPr lang="en-US" sz="4000" dirty="0"/>
              <a:t>Whenever you try new things you will want to take some time and observe what happened, reflect on what happened, adjust and try again. Often we forget this part of the cycle! </a:t>
            </a:r>
          </a:p>
          <a:p>
            <a:r>
              <a:rPr lang="en-US" sz="4000" dirty="0"/>
              <a:t>For us? We have been trying lots of new actions. How can we reflect on how our new actions have been going and adjust?</a:t>
            </a:r>
          </a:p>
        </p:txBody>
      </p:sp>
    </p:spTree>
    <p:extLst>
      <p:ext uri="{BB962C8B-B14F-4D97-AF65-F5344CB8AC3E}">
        <p14:creationId xmlns:p14="http://schemas.microsoft.com/office/powerpoint/2010/main" val="366165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20C42-D3C9-4ABD-961C-6D550485C421}"/>
              </a:ext>
            </a:extLst>
          </p:cNvPr>
          <p:cNvSpPr>
            <a:spLocks noGrp="1"/>
          </p:cNvSpPr>
          <p:nvPr>
            <p:ph type="title"/>
          </p:nvPr>
        </p:nvSpPr>
        <p:spPr>
          <a:xfrm>
            <a:off x="638881" y="759978"/>
            <a:ext cx="10909640" cy="1065836"/>
          </a:xfrm>
        </p:spPr>
        <p:txBody>
          <a:bodyPr vert="horz" lIns="91440" tIns="45720" rIns="91440" bIns="45720" rtlCol="0" anchor="ctr">
            <a:normAutofit/>
          </a:bodyPr>
          <a:lstStyle/>
          <a:p>
            <a:pPr algn="ctr"/>
            <a:r>
              <a:rPr lang="en-US" sz="6000"/>
              <a:t>Backwards Design</a:t>
            </a:r>
          </a:p>
        </p:txBody>
      </p:sp>
      <p:sp>
        <p:nvSpPr>
          <p:cNvPr id="18"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F79F10"/>
          </a:solidFill>
          <a:ln w="38100" cap="rnd">
            <a:solidFill>
              <a:srgbClr val="F79F1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DA6974E4-9927-47AD-99DD-2E8E6828157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1667" y="2642616"/>
            <a:ext cx="5211162" cy="3895344"/>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D53B09E1-94E7-4FE5-BAB7-89F48F2964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56604" y="2642616"/>
            <a:ext cx="5410200" cy="3895344"/>
          </a:xfrm>
          <a:prstGeom prst="rect">
            <a:avLst/>
          </a:prstGeom>
        </p:spPr>
      </p:pic>
      <p:sp>
        <p:nvSpPr>
          <p:cNvPr id="6" name="TextBox 5">
            <a:extLst>
              <a:ext uri="{FF2B5EF4-FFF2-40B4-BE49-F238E27FC236}">
                <a16:creationId xmlns:a16="http://schemas.microsoft.com/office/drawing/2014/main" id="{9F4FEA27-6BBA-4D73-87B7-532794174491}"/>
              </a:ext>
            </a:extLst>
          </p:cNvPr>
          <p:cNvSpPr txBox="1"/>
          <p:nvPr/>
        </p:nvSpPr>
        <p:spPr>
          <a:xfrm>
            <a:off x="4321865" y="6337905"/>
            <a:ext cx="141096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ft.vanderbilt.edu/2017/06/newly-revised-cft-guide-on-course-desig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9" name="TextBox 8">
            <a:extLst>
              <a:ext uri="{FF2B5EF4-FFF2-40B4-BE49-F238E27FC236}">
                <a16:creationId xmlns:a16="http://schemas.microsoft.com/office/drawing/2014/main" id="{4E671505-66C4-4BD1-9424-1220D5AA9278}"/>
              </a:ext>
            </a:extLst>
          </p:cNvPr>
          <p:cNvSpPr txBox="1"/>
          <p:nvPr/>
        </p:nvSpPr>
        <p:spPr>
          <a:xfrm>
            <a:off x="10442403" y="6337905"/>
            <a:ext cx="13244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cvc.edu/oei-updates-work-online-educators-matt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70692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7BF5-C996-470C-B3AA-3999D920B30D}"/>
              </a:ext>
            </a:extLst>
          </p:cNvPr>
          <p:cNvSpPr>
            <a:spLocks noGrp="1"/>
          </p:cNvSpPr>
          <p:nvPr>
            <p:ph type="title"/>
          </p:nvPr>
        </p:nvSpPr>
        <p:spPr/>
        <p:txBody>
          <a:bodyPr/>
          <a:lstStyle/>
          <a:p>
            <a:r>
              <a:rPr lang="en-US" dirty="0"/>
              <a:t>Backwards Design and Confirmation</a:t>
            </a:r>
          </a:p>
        </p:txBody>
      </p:sp>
      <p:sp>
        <p:nvSpPr>
          <p:cNvPr id="3" name="Content Placeholder 2">
            <a:extLst>
              <a:ext uri="{FF2B5EF4-FFF2-40B4-BE49-F238E27FC236}">
                <a16:creationId xmlns:a16="http://schemas.microsoft.com/office/drawing/2014/main" id="{3D48089C-126E-49D1-A418-1F424E090583}"/>
              </a:ext>
            </a:extLst>
          </p:cNvPr>
          <p:cNvSpPr>
            <a:spLocks noGrp="1"/>
          </p:cNvSpPr>
          <p:nvPr>
            <p:ph idx="1"/>
          </p:nvPr>
        </p:nvSpPr>
        <p:spPr/>
        <p:txBody>
          <a:bodyPr/>
          <a:lstStyle/>
          <a:p>
            <a:pPr marL="514350" indent="-514350">
              <a:buAutoNum type="arabicPeriod"/>
            </a:pPr>
            <a:r>
              <a:rPr lang="en-US" dirty="0"/>
              <a:t>What do I hope the confirmation students learn during a pandemic? </a:t>
            </a:r>
          </a:p>
          <a:p>
            <a:pPr marL="971550" lvl="1" indent="-514350">
              <a:buAutoNum type="arabicPeriod"/>
            </a:pPr>
            <a:r>
              <a:rPr lang="en-US" dirty="0"/>
              <a:t>Example: How do we help our confirmation students feel connected to God during </a:t>
            </a:r>
            <a:r>
              <a:rPr lang="en-US"/>
              <a:t>this pandemic.</a:t>
            </a:r>
            <a:endParaRPr lang="en-US" dirty="0"/>
          </a:p>
          <a:p>
            <a:pPr marL="514350" indent="-514350">
              <a:buAutoNum type="arabicPeriod"/>
            </a:pPr>
            <a:r>
              <a:rPr lang="en-US" dirty="0"/>
              <a:t>How will I know they have learned this? </a:t>
            </a:r>
          </a:p>
          <a:p>
            <a:pPr marL="971550" lvl="1" indent="-514350">
              <a:buAutoNum type="arabicPeriod"/>
            </a:pPr>
            <a:r>
              <a:rPr lang="en-US" dirty="0"/>
              <a:t>Example: When they are sharing their God connections with each other and church leaders.</a:t>
            </a:r>
          </a:p>
          <a:p>
            <a:pPr marL="514350" indent="-514350">
              <a:buAutoNum type="arabicPeriod"/>
            </a:pPr>
            <a:r>
              <a:rPr lang="en-US" dirty="0"/>
              <a:t>What actions or experiments can I do to make sure this happens? </a:t>
            </a:r>
          </a:p>
          <a:p>
            <a:pPr marL="971550" lvl="1" indent="-514350">
              <a:buAutoNum type="arabicPeriod"/>
            </a:pPr>
            <a:r>
              <a:rPr lang="en-US" dirty="0"/>
              <a:t>Example: Let’s plan a weekly zoom event where we experience faith practices and sharing with each other. </a:t>
            </a:r>
          </a:p>
        </p:txBody>
      </p:sp>
    </p:spTree>
    <p:extLst>
      <p:ext uri="{BB962C8B-B14F-4D97-AF65-F5344CB8AC3E}">
        <p14:creationId xmlns:p14="http://schemas.microsoft.com/office/powerpoint/2010/main" val="116378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17B6C-EBC1-4226-B642-1BFA84247925}"/>
              </a:ext>
            </a:extLst>
          </p:cNvPr>
          <p:cNvSpPr>
            <a:spLocks noGrp="1"/>
          </p:cNvSpPr>
          <p:nvPr>
            <p:ph type="title"/>
          </p:nvPr>
        </p:nvSpPr>
        <p:spPr>
          <a:xfrm>
            <a:off x="635000" y="640823"/>
            <a:ext cx="3418659" cy="5583148"/>
          </a:xfrm>
        </p:spPr>
        <p:txBody>
          <a:bodyPr anchor="ctr">
            <a:normAutofit/>
          </a:bodyPr>
          <a:lstStyle/>
          <a:p>
            <a:r>
              <a:rPr lang="en-US" sz="6000"/>
              <a:t>Congregational Ministry Assessment Guide</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7F462D3-3994-42F0-8C51-7D441FE342F2}"/>
              </a:ext>
            </a:extLst>
          </p:cNvPr>
          <p:cNvGraphicFramePr>
            <a:graphicFrameLocks noGrp="1"/>
          </p:cNvGraphicFramePr>
          <p:nvPr>
            <p:ph idx="1"/>
            <p:extLst>
              <p:ext uri="{D42A27DB-BD31-4B8C-83A1-F6EECF244321}">
                <p14:modId xmlns:p14="http://schemas.microsoft.com/office/powerpoint/2010/main" val="246429145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88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9ED4DF-2B5E-47A8-B49D-E68DA910CF9A}"/>
              </a:ext>
            </a:extLst>
          </p:cNvPr>
          <p:cNvSpPr>
            <a:spLocks noGrp="1"/>
          </p:cNvSpPr>
          <p:nvPr>
            <p:ph type="title"/>
          </p:nvPr>
        </p:nvSpPr>
        <p:spPr>
          <a:xfrm>
            <a:off x="841248" y="644652"/>
            <a:ext cx="3182112" cy="5568696"/>
          </a:xfrm>
        </p:spPr>
        <p:txBody>
          <a:bodyPr>
            <a:normAutofit/>
          </a:bodyPr>
          <a:lstStyle/>
          <a:p>
            <a:r>
              <a:rPr lang="en-US" sz="6600">
                <a:solidFill>
                  <a:srgbClr val="FFFFFF"/>
                </a:solidFill>
              </a:rPr>
              <a:t>Ministry During Pandemic</a:t>
            </a:r>
          </a:p>
        </p:txBody>
      </p:sp>
      <p:sp>
        <p:nvSpPr>
          <p:cNvPr id="3" name="Content Placeholder 2">
            <a:extLst>
              <a:ext uri="{FF2B5EF4-FFF2-40B4-BE49-F238E27FC236}">
                <a16:creationId xmlns:a16="http://schemas.microsoft.com/office/drawing/2014/main" id="{26FB5921-B9F5-4241-9835-C6E922292369}"/>
              </a:ext>
            </a:extLst>
          </p:cNvPr>
          <p:cNvSpPr>
            <a:spLocks noGrp="1"/>
          </p:cNvSpPr>
          <p:nvPr>
            <p:ph idx="1"/>
          </p:nvPr>
        </p:nvSpPr>
        <p:spPr>
          <a:xfrm>
            <a:off x="5179220" y="71438"/>
            <a:ext cx="6929436" cy="6729412"/>
          </a:xfrm>
        </p:spPr>
        <p:txBody>
          <a:bodyPr anchor="ctr">
            <a:noAutofit/>
          </a:bodyPr>
          <a:lstStyle/>
          <a:p>
            <a:pPr>
              <a:lnSpc>
                <a:spcPct val="100000"/>
              </a:lnSpc>
              <a:spcBef>
                <a:spcPts val="0"/>
              </a:spcBef>
            </a:pPr>
            <a:r>
              <a:rPr lang="en-US" sz="3200" dirty="0"/>
              <a:t>We Acknowledge:</a:t>
            </a:r>
          </a:p>
          <a:p>
            <a:pPr lvl="1">
              <a:lnSpc>
                <a:spcPct val="100000"/>
              </a:lnSpc>
              <a:spcBef>
                <a:spcPts val="0"/>
              </a:spcBef>
            </a:pPr>
            <a:r>
              <a:rPr lang="en-US" sz="3200" dirty="0"/>
              <a:t>God is up to something new in this pandemic. We believe the Holy Spirit is moving ahead of the church, calling the church into a new future, in a time of disruptive social and cultural change. </a:t>
            </a:r>
          </a:p>
          <a:p>
            <a:pPr lvl="1">
              <a:lnSpc>
                <a:spcPct val="100000"/>
              </a:lnSpc>
              <a:spcBef>
                <a:spcPts val="0"/>
              </a:spcBef>
            </a:pPr>
            <a:r>
              <a:rPr lang="en-US" sz="3200" dirty="0"/>
              <a:t>We are all in the midst of a situation we have never been in before. This presents some new leadership challenges for the local church. Even pastors who are really good at leading in the local church are facing challenges which they don’t know how to address.</a:t>
            </a:r>
          </a:p>
          <a:p>
            <a:pPr lvl="1">
              <a:lnSpc>
                <a:spcPct val="100000"/>
              </a:lnSpc>
              <a:spcBef>
                <a:spcPts val="0"/>
              </a:spcBef>
            </a:pPr>
            <a:r>
              <a:rPr lang="en-US" sz="3200" dirty="0"/>
              <a:t>Perhaps, instead of working harder at old ministry patterns that are breaking down, we could seek to identify and embody together faithful ways to lead the church more deeply into God’s life and love for the world.</a:t>
            </a:r>
          </a:p>
        </p:txBody>
      </p:sp>
    </p:spTree>
    <p:extLst>
      <p:ext uri="{BB962C8B-B14F-4D97-AF65-F5344CB8AC3E}">
        <p14:creationId xmlns:p14="http://schemas.microsoft.com/office/powerpoint/2010/main" val="188403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F7EDEA10-087E-4352-A848-7D9888D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652B7-FB2D-4BD3-BD53-523EA927902C}"/>
              </a:ext>
            </a:extLst>
          </p:cNvPr>
          <p:cNvSpPr>
            <a:spLocks noGrp="1"/>
          </p:cNvSpPr>
          <p:nvPr>
            <p:ph type="title"/>
          </p:nvPr>
        </p:nvSpPr>
        <p:spPr>
          <a:xfrm>
            <a:off x="838200" y="4242089"/>
            <a:ext cx="10515600" cy="2294441"/>
          </a:xfrm>
        </p:spPr>
        <p:txBody>
          <a:bodyPr vert="horz" lIns="91440" tIns="45720" rIns="91440" bIns="45720" rtlCol="0" anchor="b">
            <a:normAutofit/>
          </a:bodyPr>
          <a:lstStyle/>
          <a:p>
            <a:pPr algn="ctr"/>
            <a:r>
              <a:rPr lang="en-US" sz="6600" dirty="0"/>
              <a:t>What Boat Is Our Congregation In?</a:t>
            </a:r>
            <a:br>
              <a:rPr lang="en-US" sz="6600" dirty="0"/>
            </a:br>
            <a:r>
              <a:rPr lang="en-US" sz="6600" dirty="0"/>
              <a:t>Why?  </a:t>
            </a:r>
          </a:p>
        </p:txBody>
      </p:sp>
      <p:pic>
        <p:nvPicPr>
          <p:cNvPr id="7" name="Picture 6" descr="A picture containing outdoor, water, surfing, person&#10;&#10;Description automatically generated">
            <a:extLst>
              <a:ext uri="{FF2B5EF4-FFF2-40B4-BE49-F238E27FC236}">
                <a16:creationId xmlns:a16="http://schemas.microsoft.com/office/drawing/2014/main" id="{6A64AA81-3807-4280-B09F-2DA65548E14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303" r="24185" b="-3"/>
          <a:stretch/>
        </p:blipFill>
        <p:spPr>
          <a:xfrm>
            <a:off x="510365"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p:spPr>
      </p:pic>
      <p:pic>
        <p:nvPicPr>
          <p:cNvPr id="5" name="Content Placeholder 4" descr="A ship in a body of water&#10;&#10;Description automatically generated">
            <a:extLst>
              <a:ext uri="{FF2B5EF4-FFF2-40B4-BE49-F238E27FC236}">
                <a16:creationId xmlns:a16="http://schemas.microsoft.com/office/drawing/2014/main" id="{2176FE2E-737E-4901-AF54-0729E05012F5}"/>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708" r="19864"/>
          <a:stretch/>
        </p:blipFill>
        <p:spPr>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10" name="Picture 9" descr="A sunset over a body of water&#10;&#10;Description automatically generated">
            <a:extLst>
              <a:ext uri="{FF2B5EF4-FFF2-40B4-BE49-F238E27FC236}">
                <a16:creationId xmlns:a16="http://schemas.microsoft.com/office/drawing/2014/main" id="{A3DCDE4F-B6A1-4045-80AC-D232BACCEC9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5081" r="10408" b="-3"/>
          <a:stretch/>
        </p:blipFill>
        <p:spPr>
          <a:xfrm>
            <a:off x="8156747" y="400052"/>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sp>
        <p:nvSpPr>
          <p:cNvPr id="8" name="TextBox 7">
            <a:extLst>
              <a:ext uri="{FF2B5EF4-FFF2-40B4-BE49-F238E27FC236}">
                <a16:creationId xmlns:a16="http://schemas.microsoft.com/office/drawing/2014/main" id="{CFF7B09E-58AB-4F14-A650-940280A83767}"/>
              </a:ext>
            </a:extLst>
          </p:cNvPr>
          <p:cNvSpPr txBox="1"/>
          <p:nvPr/>
        </p:nvSpPr>
        <p:spPr>
          <a:xfrm>
            <a:off x="10697681" y="6657945"/>
            <a:ext cx="149431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anveernaseer.com/4-lessons-on-helping-team-recover-from-setbacks-to-succeed-dennis-perki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42440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ass, waterfall, looking&#10;&#10;Description automatically generated">
            <a:extLst>
              <a:ext uri="{FF2B5EF4-FFF2-40B4-BE49-F238E27FC236}">
                <a16:creationId xmlns:a16="http://schemas.microsoft.com/office/drawing/2014/main" id="{75094F3B-E277-4450-9611-7FEE0976D3B1}"/>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678" b="17010"/>
          <a:stretch/>
        </p:blipFill>
        <p:spPr>
          <a:xfrm>
            <a:off x="20" y="10"/>
            <a:ext cx="12191979" cy="6857990"/>
          </a:xfrm>
          <a:prstGeom prst="rect">
            <a:avLst/>
          </a:prstGeom>
        </p:spPr>
      </p:pic>
      <p:sp>
        <p:nvSpPr>
          <p:cNvPr id="2" name="Title 1">
            <a:extLst>
              <a:ext uri="{FF2B5EF4-FFF2-40B4-BE49-F238E27FC236}">
                <a16:creationId xmlns:a16="http://schemas.microsoft.com/office/drawing/2014/main" id="{3F8E540D-F10E-4A5C-B032-B3EA4B642B83}"/>
              </a:ext>
            </a:extLst>
          </p:cNvPr>
          <p:cNvSpPr>
            <a:spLocks noGrp="1"/>
          </p:cNvSpPr>
          <p:nvPr>
            <p:ph type="title"/>
          </p:nvPr>
        </p:nvSpPr>
        <p:spPr>
          <a:xfrm>
            <a:off x="838200" y="365125"/>
            <a:ext cx="10515600" cy="1325563"/>
          </a:xfrm>
        </p:spPr>
        <p:txBody>
          <a:bodyPr>
            <a:normAutofit/>
          </a:bodyPr>
          <a:lstStyle/>
          <a:p>
            <a:r>
              <a:rPr lang="en-US" sz="7200" dirty="0"/>
              <a:t>Eye of the Hurricane</a:t>
            </a:r>
          </a:p>
        </p:txBody>
      </p:sp>
      <p:sp>
        <p:nvSpPr>
          <p:cNvPr id="13"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DAC52C-ED3C-4FBA-941C-D5820FD391CA}"/>
              </a:ext>
            </a:extLst>
          </p:cNvPr>
          <p:cNvSpPr>
            <a:spLocks noGrp="1"/>
          </p:cNvSpPr>
          <p:nvPr>
            <p:ph idx="1"/>
          </p:nvPr>
        </p:nvSpPr>
        <p:spPr>
          <a:xfrm>
            <a:off x="838200" y="2004446"/>
            <a:ext cx="10515600" cy="4176897"/>
          </a:xfrm>
        </p:spPr>
        <p:txBody>
          <a:bodyPr>
            <a:normAutofit/>
          </a:bodyPr>
          <a:lstStyle/>
          <a:p>
            <a:r>
              <a:rPr lang="en-US" sz="3500" dirty="0"/>
              <a:t>When we talk about disaster recovery we often talk about:</a:t>
            </a:r>
          </a:p>
          <a:p>
            <a:pPr lvl="1"/>
            <a:r>
              <a:rPr lang="en-US" sz="3500" dirty="0"/>
              <a:t>Defining Event: The disaster that changed the situation</a:t>
            </a:r>
          </a:p>
          <a:p>
            <a:pPr lvl="1"/>
            <a:r>
              <a:rPr lang="en-US" sz="3500" dirty="0"/>
              <a:t>Immediate Response: The emergency response in the days after the defining event</a:t>
            </a:r>
          </a:p>
          <a:p>
            <a:pPr lvl="1"/>
            <a:r>
              <a:rPr lang="en-US" sz="3500" dirty="0"/>
              <a:t>Long Term Recovery: The long term recovery that takes months or event years</a:t>
            </a:r>
          </a:p>
          <a:p>
            <a:r>
              <a:rPr lang="en-US" sz="3500" dirty="0"/>
              <a:t>Where are we?</a:t>
            </a:r>
          </a:p>
          <a:p>
            <a:endParaRPr lang="en-US" dirty="0"/>
          </a:p>
        </p:txBody>
      </p:sp>
      <p:sp>
        <p:nvSpPr>
          <p:cNvPr id="6" name="TextBox 5">
            <a:extLst>
              <a:ext uri="{FF2B5EF4-FFF2-40B4-BE49-F238E27FC236}">
                <a16:creationId xmlns:a16="http://schemas.microsoft.com/office/drawing/2014/main" id="{CA7E3706-5AFE-480F-B14B-5BB876C91A94}"/>
              </a:ext>
            </a:extLst>
          </p:cNvPr>
          <p:cNvSpPr txBox="1"/>
          <p:nvPr/>
        </p:nvSpPr>
        <p:spPr>
          <a:xfrm>
            <a:off x="10784242" y="6657945"/>
            <a:ext cx="140775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Hurricane_Fra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7758061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D6FE-9372-47D4-9ECD-8BE5AC699CE9}"/>
              </a:ext>
            </a:extLst>
          </p:cNvPr>
          <p:cNvSpPr>
            <a:spLocks noGrp="1"/>
          </p:cNvSpPr>
          <p:nvPr>
            <p:ph type="title"/>
          </p:nvPr>
        </p:nvSpPr>
        <p:spPr/>
        <p:txBody>
          <a:bodyPr/>
          <a:lstStyle/>
          <a:p>
            <a:r>
              <a:rPr lang="en-US" dirty="0"/>
              <a:t>Luke 8:22-25</a:t>
            </a:r>
          </a:p>
        </p:txBody>
      </p:sp>
      <p:sp>
        <p:nvSpPr>
          <p:cNvPr id="3" name="Content Placeholder 2">
            <a:extLst>
              <a:ext uri="{FF2B5EF4-FFF2-40B4-BE49-F238E27FC236}">
                <a16:creationId xmlns:a16="http://schemas.microsoft.com/office/drawing/2014/main" id="{72161DDF-F885-48DA-B3FB-FD1F842ED323}"/>
              </a:ext>
            </a:extLst>
          </p:cNvPr>
          <p:cNvSpPr>
            <a:spLocks noGrp="1"/>
          </p:cNvSpPr>
          <p:nvPr>
            <p:ph idx="1"/>
          </p:nvPr>
        </p:nvSpPr>
        <p:spPr/>
        <p:txBody>
          <a:bodyPr>
            <a:normAutofit lnSpcReduction="10000"/>
          </a:bodyPr>
          <a:lstStyle/>
          <a:p>
            <a:pPr marL="0" indent="0">
              <a:buNone/>
            </a:pPr>
            <a:r>
              <a:rPr lang="en-US" i="1" dirty="0"/>
              <a:t>One day Jesus said to his disciples, ‘Let us go over to the other side of the lake.’ So they got into a boat and set out. As they sailed, he fell asleep. A squall came down on the lake, so that the boat was being swamped, and they were in great danger.</a:t>
            </a:r>
            <a:endParaRPr lang="en-US" dirty="0"/>
          </a:p>
          <a:p>
            <a:pPr marL="0" indent="0">
              <a:buNone/>
            </a:pPr>
            <a:r>
              <a:rPr lang="en-US" i="1" dirty="0"/>
              <a:t>The disciples went and woke him, saying, ‘Master, Master, we’re going to drown!’</a:t>
            </a:r>
            <a:endParaRPr lang="en-US" dirty="0"/>
          </a:p>
          <a:p>
            <a:pPr marL="0" indent="0">
              <a:buNone/>
            </a:pPr>
            <a:r>
              <a:rPr lang="en-US" i="1" dirty="0"/>
              <a:t>He got up and rebuked the wind and the raging waters; the storm subsided, and all was calm. ‘Where is your faith?’ he asked his disciples.</a:t>
            </a:r>
            <a:endParaRPr lang="en-US" dirty="0"/>
          </a:p>
          <a:p>
            <a:pPr marL="0" indent="0">
              <a:buNone/>
            </a:pPr>
            <a:r>
              <a:rPr lang="en-US" i="1" dirty="0"/>
              <a:t>In fear and amazement they asked one another, ‘Who is this? He commands even the winds and the water, and they obey him.’</a:t>
            </a:r>
          </a:p>
          <a:p>
            <a:pPr marL="0" indent="0">
              <a:buNone/>
            </a:pPr>
            <a:r>
              <a:rPr lang="en-US" b="1" dirty="0"/>
              <a:t>What do you hear? What stands out to you? What is God saying to us?</a:t>
            </a:r>
          </a:p>
          <a:p>
            <a:pPr marL="0" indent="0">
              <a:buNone/>
            </a:pPr>
            <a:endParaRPr lang="en-US" dirty="0"/>
          </a:p>
        </p:txBody>
      </p:sp>
    </p:spTree>
    <p:extLst>
      <p:ext uri="{BB962C8B-B14F-4D97-AF65-F5344CB8AC3E}">
        <p14:creationId xmlns:p14="http://schemas.microsoft.com/office/powerpoint/2010/main" val="260305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F672B-C46E-4FAF-9C81-2CC720FB50D1}"/>
              </a:ext>
            </a:extLst>
          </p:cNvPr>
          <p:cNvSpPr>
            <a:spLocks noGrp="1"/>
          </p:cNvSpPr>
          <p:nvPr>
            <p:ph type="title"/>
          </p:nvPr>
        </p:nvSpPr>
        <p:spPr>
          <a:xfrm>
            <a:off x="7034585" y="703293"/>
            <a:ext cx="4584921" cy="1949815"/>
          </a:xfrm>
        </p:spPr>
        <p:txBody>
          <a:bodyPr anchor="b">
            <a:normAutofit/>
          </a:bodyPr>
          <a:lstStyle/>
          <a:p>
            <a:pPr>
              <a:lnSpc>
                <a:spcPct val="90000"/>
              </a:lnSpc>
            </a:pPr>
            <a:r>
              <a:rPr lang="en-US" sz="4200" dirty="0"/>
              <a:t>Discussion 1: What is the Role of the Church During a Pandemic? </a:t>
            </a:r>
          </a:p>
        </p:txBody>
      </p:sp>
      <p:pic>
        <p:nvPicPr>
          <p:cNvPr id="5" name="Picture 4" descr="A picture containing sitting, table, food, glass&#10;&#10;Description automatically generated">
            <a:extLst>
              <a:ext uri="{FF2B5EF4-FFF2-40B4-BE49-F238E27FC236}">
                <a16:creationId xmlns:a16="http://schemas.microsoft.com/office/drawing/2014/main" id="{8ABD78D1-9574-423E-B888-1827C4F55AF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97" r="17783"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3"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71A9E7"/>
          </a:solidFill>
          <a:ln w="38100" cap="rnd">
            <a:solidFill>
              <a:srgbClr val="71A9E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1E3476-0B33-451D-9A57-7A34F6569CDA}"/>
              </a:ext>
            </a:extLst>
          </p:cNvPr>
          <p:cNvSpPr>
            <a:spLocks noGrp="1"/>
          </p:cNvSpPr>
          <p:nvPr>
            <p:ph idx="1"/>
          </p:nvPr>
        </p:nvSpPr>
        <p:spPr>
          <a:xfrm>
            <a:off x="7034585" y="3164618"/>
            <a:ext cx="4584921" cy="3021497"/>
          </a:xfrm>
        </p:spPr>
        <p:txBody>
          <a:bodyPr anchor="t">
            <a:normAutofit fontScale="85000" lnSpcReduction="10000"/>
          </a:bodyPr>
          <a:lstStyle/>
          <a:p>
            <a:r>
              <a:rPr lang="en-US" sz="4000" dirty="0"/>
              <a:t>How might our role (or mission) shift during the pandemic?</a:t>
            </a:r>
          </a:p>
          <a:p>
            <a:pPr lvl="1"/>
            <a:r>
              <a:rPr lang="en-US" sz="4000" dirty="0"/>
              <a:t>Come up with one or two ideas of what you think the church’s primary role is during this pandemic</a:t>
            </a:r>
            <a:r>
              <a:rPr lang="en-US" dirty="0"/>
              <a:t>.</a:t>
            </a:r>
          </a:p>
        </p:txBody>
      </p:sp>
      <p:sp>
        <p:nvSpPr>
          <p:cNvPr id="6" name="TextBox 5">
            <a:extLst>
              <a:ext uri="{FF2B5EF4-FFF2-40B4-BE49-F238E27FC236}">
                <a16:creationId xmlns:a16="http://schemas.microsoft.com/office/drawing/2014/main" id="{D35490E0-266F-4A5D-B343-C76A9967E2A8}"/>
              </a:ext>
            </a:extLst>
          </p:cNvPr>
          <p:cNvSpPr txBox="1"/>
          <p:nvPr/>
        </p:nvSpPr>
        <p:spPr>
          <a:xfrm>
            <a:off x="10784243" y="6657945"/>
            <a:ext cx="140775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asiapathways-adbi.org/2020/04/global-stimulus-to-fight-the-covid-19-pandemic/">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25402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8EE4DF-7D55-4C30-AF69-A177EA1A3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37A1CD-D381-4AD7-BDE8-22220E4C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342702"/>
          </a:xfrm>
          <a:custGeom>
            <a:avLst/>
            <a:gdLst>
              <a:gd name="connsiteX0" fmla="*/ 6788003 w 12188952"/>
              <a:gd name="connsiteY0" fmla="*/ 6274493 h 6342702"/>
              <a:gd name="connsiteX1" fmla="*/ 6787005 w 12188952"/>
              <a:gd name="connsiteY1" fmla="*/ 6274571 h 6342702"/>
              <a:gd name="connsiteX2" fmla="*/ 6786779 w 12188952"/>
              <a:gd name="connsiteY2" fmla="*/ 6275105 h 6342702"/>
              <a:gd name="connsiteX3" fmla="*/ 0 w 12188952"/>
              <a:gd name="connsiteY3" fmla="*/ 0 h 6342702"/>
              <a:gd name="connsiteX4" fmla="*/ 12188952 w 12188952"/>
              <a:gd name="connsiteY4" fmla="*/ 0 h 6342702"/>
              <a:gd name="connsiteX5" fmla="*/ 12188952 w 12188952"/>
              <a:gd name="connsiteY5" fmla="*/ 5380258 h 6342702"/>
              <a:gd name="connsiteX6" fmla="*/ 12058081 w 12188952"/>
              <a:gd name="connsiteY6" fmla="*/ 5419298 h 6342702"/>
              <a:gd name="connsiteX7" fmla="*/ 11673881 w 12188952"/>
              <a:gd name="connsiteY7" fmla="*/ 5522873 h 6342702"/>
              <a:gd name="connsiteX8" fmla="*/ 10422749 w 12188952"/>
              <a:gd name="connsiteY8" fmla="*/ 5806412 h 6342702"/>
              <a:gd name="connsiteX9" fmla="*/ 9421666 w 12188952"/>
              <a:gd name="connsiteY9" fmla="*/ 5981574 h 6342702"/>
              <a:gd name="connsiteX10" fmla="*/ 8456304 w 12188952"/>
              <a:gd name="connsiteY10" fmla="*/ 6115275 h 6342702"/>
              <a:gd name="connsiteX11" fmla="*/ 7714041 w 12188952"/>
              <a:gd name="connsiteY11" fmla="*/ 6195222 h 6342702"/>
              <a:gd name="connsiteX12" fmla="*/ 6949978 w 12188952"/>
              <a:gd name="connsiteY12" fmla="*/ 6261002 h 6342702"/>
              <a:gd name="connsiteX13" fmla="*/ 6934569 w 12188952"/>
              <a:gd name="connsiteY13" fmla="*/ 6263073 h 6342702"/>
              <a:gd name="connsiteX14" fmla="*/ 6788750 w 12188952"/>
              <a:gd name="connsiteY14" fmla="*/ 6274434 h 6342702"/>
              <a:gd name="connsiteX15" fmla="*/ 6798241 w 12188952"/>
              <a:gd name="connsiteY15" fmla="*/ 6276254 h 6342702"/>
              <a:gd name="connsiteX16" fmla="*/ 6833723 w 12188952"/>
              <a:gd name="connsiteY16" fmla="*/ 6274547 h 6342702"/>
              <a:gd name="connsiteX17" fmla="*/ 6882282 w 12188952"/>
              <a:gd name="connsiteY17" fmla="*/ 6271569 h 6342702"/>
              <a:gd name="connsiteX18" fmla="*/ 7576876 w 12188952"/>
              <a:gd name="connsiteY18" fmla="*/ 6239042 h 6342702"/>
              <a:gd name="connsiteX19" fmla="*/ 8621689 w 12188952"/>
              <a:gd name="connsiteY19" fmla="*/ 6152145 h 6342702"/>
              <a:gd name="connsiteX20" fmla="*/ 9477600 w 12188952"/>
              <a:gd name="connsiteY20" fmla="*/ 6048239 h 6342702"/>
              <a:gd name="connsiteX21" fmla="*/ 10626651 w 12188952"/>
              <a:gd name="connsiteY21" fmla="*/ 5854082 h 6342702"/>
              <a:gd name="connsiteX22" fmla="*/ 11995498 w 12188952"/>
              <a:gd name="connsiteY22" fmla="*/ 5528088 h 6342702"/>
              <a:gd name="connsiteX23" fmla="*/ 12188952 w 12188952"/>
              <a:gd name="connsiteY23" fmla="*/ 5471089 h 6342702"/>
              <a:gd name="connsiteX24" fmla="*/ 12188952 w 12188952"/>
              <a:gd name="connsiteY24" fmla="*/ 5525826 h 6342702"/>
              <a:gd name="connsiteX25" fmla="*/ 11826300 w 12188952"/>
              <a:gd name="connsiteY25" fmla="*/ 5631125 h 6342702"/>
              <a:gd name="connsiteX26" fmla="*/ 10936448 w 12188952"/>
              <a:gd name="connsiteY26" fmla="*/ 5845640 h 6342702"/>
              <a:gd name="connsiteX27" fmla="*/ 9983034 w 12188952"/>
              <a:gd name="connsiteY27" fmla="*/ 6025645 h 6342702"/>
              <a:gd name="connsiteX28" fmla="*/ 9184585 w 12188952"/>
              <a:gd name="connsiteY28" fmla="*/ 6141592 h 6342702"/>
              <a:gd name="connsiteX29" fmla="*/ 8576053 w 12188952"/>
              <a:gd name="connsiteY29" fmla="*/ 6211111 h 6342702"/>
              <a:gd name="connsiteX30" fmla="*/ 7862392 w 12188952"/>
              <a:gd name="connsiteY30" fmla="*/ 6272562 h 6342702"/>
              <a:gd name="connsiteX31" fmla="*/ 6933768 w 12188952"/>
              <a:gd name="connsiteY31" fmla="*/ 6323956 h 6342702"/>
              <a:gd name="connsiteX32" fmla="*/ 6476130 w 12188952"/>
              <a:gd name="connsiteY32" fmla="*/ 6337859 h 6342702"/>
              <a:gd name="connsiteX33" fmla="*/ 6360703 w 12188952"/>
              <a:gd name="connsiteY33" fmla="*/ 6342702 h 6342702"/>
              <a:gd name="connsiteX34" fmla="*/ 6055614 w 12188952"/>
              <a:gd name="connsiteY34" fmla="*/ 6342702 h 6342702"/>
              <a:gd name="connsiteX35" fmla="*/ 5976289 w 12188952"/>
              <a:gd name="connsiteY35" fmla="*/ 6338108 h 6342702"/>
              <a:gd name="connsiteX36" fmla="*/ 5263770 w 12188952"/>
              <a:gd name="connsiteY36" fmla="*/ 6301859 h 6342702"/>
              <a:gd name="connsiteX37" fmla="*/ 4345190 w 12188952"/>
              <a:gd name="connsiteY37" fmla="*/ 6239789 h 6342702"/>
              <a:gd name="connsiteX38" fmla="*/ 3372201 w 12188952"/>
              <a:gd name="connsiteY38" fmla="*/ 6141220 h 6342702"/>
              <a:gd name="connsiteX39" fmla="*/ 2361582 w 12188952"/>
              <a:gd name="connsiteY39" fmla="*/ 6022293 h 6342702"/>
              <a:gd name="connsiteX40" fmla="*/ 1232869 w 12188952"/>
              <a:gd name="connsiteY40" fmla="*/ 5849117 h 6342702"/>
              <a:gd name="connsiteX41" fmla="*/ 68483 w 12188952"/>
              <a:gd name="connsiteY41" fmla="*/ 5609410 h 6342702"/>
              <a:gd name="connsiteX42" fmla="*/ 0 w 12188952"/>
              <a:gd name="connsiteY42" fmla="*/ 5592055 h 6342702"/>
              <a:gd name="connsiteX43" fmla="*/ 0 w 12188952"/>
              <a:gd name="connsiteY43" fmla="*/ 5535566 h 6342702"/>
              <a:gd name="connsiteX44" fmla="*/ 72423 w 12188952"/>
              <a:gd name="connsiteY44" fmla="*/ 5554343 h 6342702"/>
              <a:gd name="connsiteX45" fmla="*/ 600566 w 12188952"/>
              <a:gd name="connsiteY45" fmla="*/ 5672713 h 6342702"/>
              <a:gd name="connsiteX46" fmla="*/ 1769069 w 12188952"/>
              <a:gd name="connsiteY46" fmla="*/ 5882881 h 6342702"/>
              <a:gd name="connsiteX47" fmla="*/ 2612900 w 12188952"/>
              <a:gd name="connsiteY47" fmla="*/ 5999823 h 6342702"/>
              <a:gd name="connsiteX48" fmla="*/ 2580488 w 12188952"/>
              <a:gd name="connsiteY48" fmla="*/ 5989892 h 6342702"/>
              <a:gd name="connsiteX49" fmla="*/ 1112357 w 12188952"/>
              <a:gd name="connsiteY49" fmla="*/ 5657195 h 6342702"/>
              <a:gd name="connsiteX50" fmla="*/ 420307 w 12188952"/>
              <a:gd name="connsiteY50" fmla="*/ 5457762 h 6342702"/>
              <a:gd name="connsiteX51" fmla="*/ 0 w 12188952"/>
              <a:gd name="connsiteY51" fmla="*/ 5318845 h 634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342702">
                <a:moveTo>
                  <a:pt x="6788003" y="6274493"/>
                </a:moveTo>
                <a:lnTo>
                  <a:pt x="6787005" y="6274571"/>
                </a:lnTo>
                <a:lnTo>
                  <a:pt x="6786779" y="6275105"/>
                </a:lnTo>
                <a:close/>
                <a:moveTo>
                  <a:pt x="0" y="0"/>
                </a:moveTo>
                <a:lnTo>
                  <a:pt x="12188952" y="0"/>
                </a:lnTo>
                <a:lnTo>
                  <a:pt x="12188952" y="5380258"/>
                </a:lnTo>
                <a:lnTo>
                  <a:pt x="12058081" y="5419298"/>
                </a:lnTo>
                <a:cubicBezTo>
                  <a:pt x="11930517" y="5455512"/>
                  <a:pt x="11802439" y="5490041"/>
                  <a:pt x="11673881" y="5522873"/>
                </a:cubicBezTo>
                <a:cubicBezTo>
                  <a:pt x="11259973" y="5630380"/>
                  <a:pt x="10842632" y="5723982"/>
                  <a:pt x="10422749" y="5806412"/>
                </a:cubicBezTo>
                <a:cubicBezTo>
                  <a:pt x="10090287" y="5871623"/>
                  <a:pt x="9756593" y="5930020"/>
                  <a:pt x="9421666" y="5981574"/>
                </a:cubicBezTo>
                <a:cubicBezTo>
                  <a:pt x="9100721" y="6031231"/>
                  <a:pt x="8778938" y="6075798"/>
                  <a:pt x="8456304" y="6115275"/>
                </a:cubicBezTo>
                <a:cubicBezTo>
                  <a:pt x="8209307" y="6145441"/>
                  <a:pt x="7961801" y="6171014"/>
                  <a:pt x="7714041" y="6195222"/>
                </a:cubicBezTo>
                <a:lnTo>
                  <a:pt x="6949978" y="6261002"/>
                </a:lnTo>
                <a:lnTo>
                  <a:pt x="6934569" y="6263073"/>
                </a:lnTo>
                <a:lnTo>
                  <a:pt x="6788750" y="6274434"/>
                </a:lnTo>
                <a:lnTo>
                  <a:pt x="6798241" y="6276254"/>
                </a:lnTo>
                <a:cubicBezTo>
                  <a:pt x="6809920" y="6276720"/>
                  <a:pt x="6822028" y="6274547"/>
                  <a:pt x="6833723" y="6274547"/>
                </a:cubicBezTo>
                <a:cubicBezTo>
                  <a:pt x="6849867" y="6274547"/>
                  <a:pt x="6866012" y="6271940"/>
                  <a:pt x="6882282" y="6271569"/>
                </a:cubicBezTo>
                <a:cubicBezTo>
                  <a:pt x="7114026" y="6266107"/>
                  <a:pt x="7345514" y="6253940"/>
                  <a:pt x="7576876" y="6239042"/>
                </a:cubicBezTo>
                <a:cubicBezTo>
                  <a:pt x="7925570" y="6216574"/>
                  <a:pt x="8274011" y="6188395"/>
                  <a:pt x="8621689" y="6152145"/>
                </a:cubicBezTo>
                <a:cubicBezTo>
                  <a:pt x="8907712" y="6122847"/>
                  <a:pt x="9193011" y="6088212"/>
                  <a:pt x="9477600" y="6048239"/>
                </a:cubicBezTo>
                <a:cubicBezTo>
                  <a:pt x="9862435" y="5993865"/>
                  <a:pt x="10245452" y="5929151"/>
                  <a:pt x="10626651" y="5854082"/>
                </a:cubicBezTo>
                <a:cubicBezTo>
                  <a:pt x="11087341" y="5762962"/>
                  <a:pt x="11544088" y="5655456"/>
                  <a:pt x="11995498" y="5528088"/>
                </a:cubicBezTo>
                <a:lnTo>
                  <a:pt x="12188952" y="5471089"/>
                </a:lnTo>
                <a:lnTo>
                  <a:pt x="12188952" y="5525826"/>
                </a:lnTo>
                <a:lnTo>
                  <a:pt x="11826300" y="5631125"/>
                </a:lnTo>
                <a:cubicBezTo>
                  <a:pt x="11531885" y="5710822"/>
                  <a:pt x="11235310" y="5781708"/>
                  <a:pt x="10936448" y="5845640"/>
                </a:cubicBezTo>
                <a:cubicBezTo>
                  <a:pt x="10620168" y="5913422"/>
                  <a:pt x="10302365" y="5973419"/>
                  <a:pt x="9983034" y="6025645"/>
                </a:cubicBezTo>
                <a:cubicBezTo>
                  <a:pt x="9717606" y="6069094"/>
                  <a:pt x="9451451" y="6107739"/>
                  <a:pt x="9184585" y="6141592"/>
                </a:cubicBezTo>
                <a:cubicBezTo>
                  <a:pt x="8981951" y="6167166"/>
                  <a:pt x="8779319" y="6191249"/>
                  <a:pt x="8576053" y="6211111"/>
                </a:cubicBezTo>
                <a:cubicBezTo>
                  <a:pt x="8338462" y="6233831"/>
                  <a:pt x="8100618" y="6255306"/>
                  <a:pt x="7862392" y="6272562"/>
                </a:cubicBezTo>
                <a:cubicBezTo>
                  <a:pt x="7553105" y="6294906"/>
                  <a:pt x="7243690" y="6312784"/>
                  <a:pt x="6933768" y="6323956"/>
                </a:cubicBezTo>
                <a:cubicBezTo>
                  <a:pt x="6781221" y="6329419"/>
                  <a:pt x="6628676" y="6333267"/>
                  <a:pt x="6476130" y="6337859"/>
                </a:cubicBezTo>
                <a:cubicBezTo>
                  <a:pt x="6437585" y="6335775"/>
                  <a:pt x="6398929" y="6337400"/>
                  <a:pt x="6360703" y="6342702"/>
                </a:cubicBezTo>
                <a:lnTo>
                  <a:pt x="6055614" y="6342702"/>
                </a:lnTo>
                <a:lnTo>
                  <a:pt x="5976289" y="6338108"/>
                </a:lnTo>
                <a:cubicBezTo>
                  <a:pt x="5738826" y="6325695"/>
                  <a:pt x="5501363" y="6311916"/>
                  <a:pt x="5263770" y="6301859"/>
                </a:cubicBezTo>
                <a:cubicBezTo>
                  <a:pt x="4957027" y="6289443"/>
                  <a:pt x="4650663" y="6268963"/>
                  <a:pt x="4345190" y="6239789"/>
                </a:cubicBezTo>
                <a:cubicBezTo>
                  <a:pt x="4020648" y="6208877"/>
                  <a:pt x="3696870" y="6174242"/>
                  <a:pt x="3372201" y="6141220"/>
                </a:cubicBezTo>
                <a:cubicBezTo>
                  <a:pt x="3034653" y="6106958"/>
                  <a:pt x="2697781" y="6067319"/>
                  <a:pt x="2361582" y="6022293"/>
                </a:cubicBezTo>
                <a:cubicBezTo>
                  <a:pt x="1984196" y="5972140"/>
                  <a:pt x="1607962" y="5914414"/>
                  <a:pt x="1232869" y="5849117"/>
                </a:cubicBezTo>
                <a:cubicBezTo>
                  <a:pt x="841970" y="5780404"/>
                  <a:pt x="453644" y="5701916"/>
                  <a:pt x="68483" y="5609410"/>
                </a:cubicBezTo>
                <a:lnTo>
                  <a:pt x="0" y="5592055"/>
                </a:lnTo>
                <a:lnTo>
                  <a:pt x="0" y="5535566"/>
                </a:lnTo>
                <a:lnTo>
                  <a:pt x="72423" y="5554343"/>
                </a:lnTo>
                <a:cubicBezTo>
                  <a:pt x="247899" y="5596521"/>
                  <a:pt x="424058" y="5635781"/>
                  <a:pt x="600566" y="5672713"/>
                </a:cubicBezTo>
                <a:cubicBezTo>
                  <a:pt x="988032" y="5753527"/>
                  <a:pt x="1377788" y="5822425"/>
                  <a:pt x="1769069" y="5882881"/>
                </a:cubicBezTo>
                <a:cubicBezTo>
                  <a:pt x="2051913" y="5926457"/>
                  <a:pt x="2335141" y="5966554"/>
                  <a:pt x="2612900" y="5999823"/>
                </a:cubicBezTo>
                <a:cubicBezTo>
                  <a:pt x="2604892" y="6002430"/>
                  <a:pt x="2593962" y="5992374"/>
                  <a:pt x="2580488" y="5989892"/>
                </a:cubicBezTo>
                <a:cubicBezTo>
                  <a:pt x="2086656" y="5897940"/>
                  <a:pt x="1597284" y="5787047"/>
                  <a:pt x="1112357" y="5657195"/>
                </a:cubicBezTo>
                <a:cubicBezTo>
                  <a:pt x="880233" y="5595124"/>
                  <a:pt x="649550" y="5528646"/>
                  <a:pt x="420307" y="5457762"/>
                </a:cubicBezTo>
                <a:lnTo>
                  <a:pt x="0" y="531884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CC919C-21A3-416C-B575-275F4E00CADD}"/>
              </a:ext>
            </a:extLst>
          </p:cNvPr>
          <p:cNvSpPr>
            <a:spLocks noGrp="1"/>
          </p:cNvSpPr>
          <p:nvPr>
            <p:ph type="title"/>
          </p:nvPr>
        </p:nvSpPr>
        <p:spPr>
          <a:xfrm>
            <a:off x="838200" y="1073888"/>
            <a:ext cx="3508744" cy="3359889"/>
          </a:xfrm>
        </p:spPr>
        <p:txBody>
          <a:bodyPr anchor="t">
            <a:normAutofit/>
          </a:bodyPr>
          <a:lstStyle/>
          <a:p>
            <a:pPr>
              <a:lnSpc>
                <a:spcPct val="90000"/>
              </a:lnSpc>
            </a:pPr>
            <a:r>
              <a:rPr lang="en-US" sz="5800" dirty="0">
                <a:solidFill>
                  <a:srgbClr val="FFFFFF"/>
                </a:solidFill>
              </a:rPr>
              <a:t>Discussion 2: Ministry During a Long Term Hurricane</a:t>
            </a:r>
          </a:p>
        </p:txBody>
      </p:sp>
      <p:sp>
        <p:nvSpPr>
          <p:cNvPr id="3" name="Content Placeholder 2">
            <a:extLst>
              <a:ext uri="{FF2B5EF4-FFF2-40B4-BE49-F238E27FC236}">
                <a16:creationId xmlns:a16="http://schemas.microsoft.com/office/drawing/2014/main" id="{73226F02-2A2E-4BF3-B5E1-5E82DA0A7CB2}"/>
              </a:ext>
            </a:extLst>
          </p:cNvPr>
          <p:cNvSpPr>
            <a:spLocks noGrp="1"/>
          </p:cNvSpPr>
          <p:nvPr>
            <p:ph idx="1"/>
          </p:nvPr>
        </p:nvSpPr>
        <p:spPr>
          <a:xfrm>
            <a:off x="4784651" y="200025"/>
            <a:ext cx="6569149" cy="5328905"/>
          </a:xfrm>
        </p:spPr>
        <p:txBody>
          <a:bodyPr anchor="t">
            <a:noAutofit/>
          </a:bodyPr>
          <a:lstStyle/>
          <a:p>
            <a:r>
              <a:rPr lang="en-US" sz="3000" dirty="0">
                <a:solidFill>
                  <a:srgbClr val="FFFFFF"/>
                </a:solidFill>
              </a:rPr>
              <a:t>If we are still in the defining event of this disaster, our ministry may look different right now. Lets discuss:</a:t>
            </a:r>
          </a:p>
          <a:p>
            <a:pPr lvl="1"/>
            <a:r>
              <a:rPr lang="en-US" sz="3000" dirty="0">
                <a:solidFill>
                  <a:srgbClr val="FFFFFF"/>
                </a:solidFill>
              </a:rPr>
              <a:t>In a pandemic, how might the capacity of our employees, members and community be different?</a:t>
            </a:r>
          </a:p>
          <a:p>
            <a:pPr lvl="1"/>
            <a:r>
              <a:rPr lang="en-US" sz="3000" dirty="0">
                <a:solidFill>
                  <a:srgbClr val="FFFFFF"/>
                </a:solidFill>
              </a:rPr>
              <a:t>How might the emotions and tensions of our people be different?</a:t>
            </a:r>
          </a:p>
          <a:p>
            <a:pPr lvl="1"/>
            <a:r>
              <a:rPr lang="en-US" sz="3000" dirty="0">
                <a:solidFill>
                  <a:srgbClr val="FFFFFF"/>
                </a:solidFill>
              </a:rPr>
              <a:t>How might our short and long term plans be different? </a:t>
            </a:r>
          </a:p>
          <a:p>
            <a:pPr lvl="1"/>
            <a:r>
              <a:rPr lang="en-US" sz="3000" dirty="0">
                <a:solidFill>
                  <a:srgbClr val="FFFFFF"/>
                </a:solidFill>
              </a:rPr>
              <a:t>How might  we want to re-asses our Partnerships or Lack of Partnerships with Neighboring Congregations?</a:t>
            </a:r>
          </a:p>
        </p:txBody>
      </p:sp>
    </p:spTree>
    <p:extLst>
      <p:ext uri="{BB962C8B-B14F-4D97-AF65-F5344CB8AC3E}">
        <p14:creationId xmlns:p14="http://schemas.microsoft.com/office/powerpoint/2010/main" val="150785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A2A69-5096-4D68-A132-FCE0622662FD}"/>
              </a:ext>
            </a:extLst>
          </p:cNvPr>
          <p:cNvSpPr>
            <a:spLocks noGrp="1"/>
          </p:cNvSpPr>
          <p:nvPr>
            <p:ph type="title"/>
          </p:nvPr>
        </p:nvSpPr>
        <p:spPr>
          <a:xfrm>
            <a:off x="1151467" y="887973"/>
            <a:ext cx="9889067" cy="1325563"/>
          </a:xfrm>
        </p:spPr>
        <p:txBody>
          <a:bodyPr>
            <a:normAutofit/>
          </a:bodyPr>
          <a:lstStyle/>
          <a:p>
            <a:r>
              <a:rPr lang="en-US" sz="6600" dirty="0">
                <a:solidFill>
                  <a:schemeClr val="bg1"/>
                </a:solidFill>
              </a:rPr>
              <a:t>Discussion 3: What Does It Look Like…</a:t>
            </a:r>
          </a:p>
        </p:txBody>
      </p:sp>
      <p:sp>
        <p:nvSpPr>
          <p:cNvPr id="19"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1D5F59-FE3F-4773-8653-39A9359CA870}"/>
              </a:ext>
            </a:extLst>
          </p:cNvPr>
          <p:cNvSpPr>
            <a:spLocks noGrp="1"/>
          </p:cNvSpPr>
          <p:nvPr>
            <p:ph idx="1"/>
          </p:nvPr>
        </p:nvSpPr>
        <p:spPr>
          <a:xfrm>
            <a:off x="1151467" y="2607733"/>
            <a:ext cx="9889067" cy="3285067"/>
          </a:xfrm>
        </p:spPr>
        <p:txBody>
          <a:bodyPr>
            <a:normAutofit/>
          </a:bodyPr>
          <a:lstStyle/>
          <a:p>
            <a:r>
              <a:rPr lang="en-US" dirty="0">
                <a:solidFill>
                  <a:schemeClr val="bg1"/>
                </a:solidFill>
              </a:rPr>
              <a:t>Can we do everything we were doing before the pandemic, during a pandemic? Why or Why Not?</a:t>
            </a:r>
          </a:p>
          <a:p>
            <a:pPr lvl="1"/>
            <a:r>
              <a:rPr lang="en-US" dirty="0">
                <a:solidFill>
                  <a:schemeClr val="bg1"/>
                </a:solidFill>
              </a:rPr>
              <a:t>What are the most important things we should focus on? What fulfills our mission?</a:t>
            </a:r>
          </a:p>
          <a:p>
            <a:pPr lvl="1"/>
            <a:r>
              <a:rPr lang="en-US" dirty="0">
                <a:solidFill>
                  <a:schemeClr val="bg1"/>
                </a:solidFill>
              </a:rPr>
              <a:t>What are the grief, fear and emotional needs we need to keep in mind?</a:t>
            </a:r>
          </a:p>
          <a:p>
            <a:pPr lvl="1"/>
            <a:r>
              <a:rPr lang="en-US" dirty="0">
                <a:solidFill>
                  <a:schemeClr val="bg1"/>
                </a:solidFill>
              </a:rPr>
              <a:t>How can we help our congregation or our neighbors as we are learning to do new things? </a:t>
            </a:r>
          </a:p>
          <a:p>
            <a:pPr lvl="1"/>
            <a:r>
              <a:rPr lang="en-US" dirty="0">
                <a:solidFill>
                  <a:schemeClr val="bg1"/>
                </a:solidFill>
              </a:rPr>
              <a:t>What can we let go of for a season? </a:t>
            </a:r>
          </a:p>
        </p:txBody>
      </p:sp>
    </p:spTree>
    <p:extLst>
      <p:ext uri="{BB962C8B-B14F-4D97-AF65-F5344CB8AC3E}">
        <p14:creationId xmlns:p14="http://schemas.microsoft.com/office/powerpoint/2010/main" val="1748345897"/>
      </p:ext>
    </p:extLst>
  </p:cSld>
  <p:clrMapOvr>
    <a:masterClrMapping/>
  </p:clrMapOvr>
</p:sld>
</file>

<file path=ppt/theme/theme1.xml><?xml version="1.0" encoding="utf-8"?>
<a:theme xmlns:a="http://schemas.openxmlformats.org/drawingml/2006/main" name="SketchyVTI">
  <a:themeElements>
    <a:clrScheme name="Custom 1">
      <a:dk1>
        <a:sysClr val="windowText" lastClr="000000"/>
      </a:dk1>
      <a:lt1>
        <a:sysClr val="window" lastClr="FFFFFF"/>
      </a:lt1>
      <a:dk2>
        <a:srgbClr val="373545"/>
      </a:dk2>
      <a:lt2>
        <a:srgbClr val="DCD8DC"/>
      </a:lt2>
      <a:accent1>
        <a:srgbClr val="455673"/>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21</TotalTime>
  <Words>1218</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The Hand</vt:lpstr>
      <vt:lpstr>The Serif Hand Black</vt:lpstr>
      <vt:lpstr>SketchyVTI</vt:lpstr>
      <vt:lpstr>Pandemic Planning 101</vt:lpstr>
      <vt:lpstr>Congregational Ministry Assessment Guide</vt:lpstr>
      <vt:lpstr>Ministry During Pandemic</vt:lpstr>
      <vt:lpstr>What Boat Is Our Congregation In? Why?  </vt:lpstr>
      <vt:lpstr>Eye of the Hurricane</vt:lpstr>
      <vt:lpstr>Luke 8:22-25</vt:lpstr>
      <vt:lpstr>Discussion 1: What is the Role of the Church During a Pandemic? </vt:lpstr>
      <vt:lpstr>Discussion 2: Ministry During a Long Term Hurricane</vt:lpstr>
      <vt:lpstr>Discussion 3: What Does It Look Like…</vt:lpstr>
      <vt:lpstr>Discussion 4: What Does it Look Like…</vt:lpstr>
      <vt:lpstr>Design Thinking</vt:lpstr>
      <vt:lpstr>What Is Design Thinking? </vt:lpstr>
      <vt:lpstr>Reflect- User Centric Design</vt:lpstr>
      <vt:lpstr>Plan- Collaboration</vt:lpstr>
      <vt:lpstr>Act- Experimentation</vt:lpstr>
      <vt:lpstr>Observe- Reflection</vt:lpstr>
      <vt:lpstr>Backwards Design</vt:lpstr>
      <vt:lpstr>Backwards Design and Confirmation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Pandemic Planning 101</dc:title>
  <dc:creator>Erin Nelson</dc:creator>
  <cp:lastModifiedBy>Erin Nelson</cp:lastModifiedBy>
  <cp:revision>2</cp:revision>
  <dcterms:created xsi:type="dcterms:W3CDTF">2020-08-03T19:35:27Z</dcterms:created>
  <dcterms:modified xsi:type="dcterms:W3CDTF">2020-08-04T14:09:52Z</dcterms:modified>
</cp:coreProperties>
</file>