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5"/>
  </p:sldMasterIdLst>
  <p:notesMasterIdLst>
    <p:notesMasterId r:id="rId58"/>
  </p:notesMasterIdLst>
  <p:sldIdLst>
    <p:sldId id="302" r:id="rId6"/>
    <p:sldId id="256" r:id="rId7"/>
    <p:sldId id="269" r:id="rId8"/>
    <p:sldId id="312" r:id="rId9"/>
    <p:sldId id="272" r:id="rId10"/>
    <p:sldId id="268" r:id="rId11"/>
    <p:sldId id="313" r:id="rId12"/>
    <p:sldId id="321" r:id="rId13"/>
    <p:sldId id="274" r:id="rId14"/>
    <p:sldId id="314" r:id="rId15"/>
    <p:sldId id="323" r:id="rId16"/>
    <p:sldId id="306" r:id="rId17"/>
    <p:sldId id="322" r:id="rId18"/>
    <p:sldId id="333" r:id="rId19"/>
    <p:sldId id="332" r:id="rId20"/>
    <p:sldId id="277" r:id="rId21"/>
    <p:sldId id="280" r:id="rId22"/>
    <p:sldId id="281" r:id="rId23"/>
    <p:sldId id="315" r:id="rId24"/>
    <p:sldId id="334" r:id="rId25"/>
    <p:sldId id="293" r:id="rId26"/>
    <p:sldId id="285" r:id="rId27"/>
    <p:sldId id="284" r:id="rId28"/>
    <p:sldId id="330" r:id="rId29"/>
    <p:sldId id="316" r:id="rId30"/>
    <p:sldId id="331" r:id="rId31"/>
    <p:sldId id="317" r:id="rId32"/>
    <p:sldId id="318" r:id="rId33"/>
    <p:sldId id="319" r:id="rId34"/>
    <p:sldId id="310" r:id="rId35"/>
    <p:sldId id="303" r:id="rId36"/>
    <p:sldId id="336" r:id="rId37"/>
    <p:sldId id="305" r:id="rId38"/>
    <p:sldId id="337" r:id="rId39"/>
    <p:sldId id="335" r:id="rId40"/>
    <p:sldId id="338" r:id="rId41"/>
    <p:sldId id="307" r:id="rId42"/>
    <p:sldId id="289" r:id="rId43"/>
    <p:sldId id="304" r:id="rId44"/>
    <p:sldId id="292" r:id="rId45"/>
    <p:sldId id="308" r:id="rId46"/>
    <p:sldId id="339" r:id="rId47"/>
    <p:sldId id="297" r:id="rId48"/>
    <p:sldId id="311" r:id="rId49"/>
    <p:sldId id="320" r:id="rId50"/>
    <p:sldId id="300" r:id="rId51"/>
    <p:sldId id="326" r:id="rId52"/>
    <p:sldId id="325" r:id="rId53"/>
    <p:sldId id="327" r:id="rId54"/>
    <p:sldId id="328" r:id="rId55"/>
    <p:sldId id="329" r:id="rId56"/>
    <p:sldId id="266" r:id="rId57"/>
  </p:sldIdLst>
  <p:sldSz cx="9144000" cy="6858000" type="screen4x3"/>
  <p:notesSz cx="7010400" cy="93726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28"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28"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28"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28"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28" charset="-128"/>
        <a:cs typeface="+mn-cs"/>
      </a:defRPr>
    </a:lvl5pPr>
    <a:lvl6pPr marL="2286000" algn="l" defTabSz="914400" rtl="0" eaLnBrk="1" latinLnBrk="0" hangingPunct="1">
      <a:defRPr sz="2400" kern="1200">
        <a:solidFill>
          <a:schemeClr val="tx1"/>
        </a:solidFill>
        <a:latin typeface="Arial" charset="0"/>
        <a:ea typeface="ＭＳ Ｐゴシック" pitchFamily="-128" charset="-128"/>
        <a:cs typeface="+mn-cs"/>
      </a:defRPr>
    </a:lvl6pPr>
    <a:lvl7pPr marL="2743200" algn="l" defTabSz="914400" rtl="0" eaLnBrk="1" latinLnBrk="0" hangingPunct="1">
      <a:defRPr sz="2400" kern="1200">
        <a:solidFill>
          <a:schemeClr val="tx1"/>
        </a:solidFill>
        <a:latin typeface="Arial" charset="0"/>
        <a:ea typeface="ＭＳ Ｐゴシック" pitchFamily="-128" charset="-128"/>
        <a:cs typeface="+mn-cs"/>
      </a:defRPr>
    </a:lvl7pPr>
    <a:lvl8pPr marL="3200400" algn="l" defTabSz="914400" rtl="0" eaLnBrk="1" latinLnBrk="0" hangingPunct="1">
      <a:defRPr sz="2400" kern="1200">
        <a:solidFill>
          <a:schemeClr val="tx1"/>
        </a:solidFill>
        <a:latin typeface="Arial" charset="0"/>
        <a:ea typeface="ＭＳ Ｐゴシック" pitchFamily="-128" charset="-128"/>
        <a:cs typeface="+mn-cs"/>
      </a:defRPr>
    </a:lvl8pPr>
    <a:lvl9pPr marL="3657600" algn="l" defTabSz="914400" rtl="0" eaLnBrk="1" latinLnBrk="0" hangingPunct="1">
      <a:defRPr sz="2400" kern="1200">
        <a:solidFill>
          <a:schemeClr val="tx1"/>
        </a:solidFill>
        <a:latin typeface="Arial" charset="0"/>
        <a:ea typeface="ＭＳ Ｐゴシック" pitchFamily="-128"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28F"/>
    <a:srgbClr val="5ECB00"/>
    <a:srgbClr val="000066"/>
    <a:srgbClr val="FFDF00"/>
    <a:srgbClr val="373A3E"/>
    <a:srgbClr val="009436"/>
    <a:srgbClr val="00C9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7314" autoAdjust="0"/>
  </p:normalViewPr>
  <p:slideViewPr>
    <p:cSldViewPr>
      <p:cViewPr varScale="1">
        <p:scale>
          <a:sx n="102" d="100"/>
          <a:sy n="102" d="100"/>
        </p:scale>
        <p:origin x="-150" y="-102"/>
      </p:cViewPr>
      <p:guideLst>
        <p:guide orient="horz" pos="4188"/>
        <p:guide pos="618"/>
        <p:guide pos="682"/>
        <p:guide pos="521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1" d="100"/>
          <a:sy n="81" d="100"/>
        </p:scale>
        <p:origin x="-1998" y="-96"/>
      </p:cViewPr>
      <p:guideLst>
        <p:guide orient="horz" pos="2952"/>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38475" cy="468313"/>
          </a:xfrm>
          <a:prstGeom prst="rect">
            <a:avLst/>
          </a:prstGeom>
          <a:noFill/>
          <a:ln w="9525">
            <a:noFill/>
            <a:miter lim="800000"/>
            <a:headEnd/>
            <a:tailEnd/>
          </a:ln>
        </p:spPr>
        <p:txBody>
          <a:bodyPr vert="horz" wrap="square" lIns="93616" tIns="46808" rIns="93616" bIns="46808" numCol="1" anchor="t" anchorCtr="0" compatLnSpc="1">
            <a:prstTxWarp prst="textNoShape">
              <a:avLst/>
            </a:prstTxWarp>
          </a:bodyPr>
          <a:lstStyle>
            <a:lvl1pPr>
              <a:defRPr sz="1200">
                <a:latin typeface="Arial" pitchFamily="34" charset="0"/>
              </a:defRPr>
            </a:lvl1pPr>
          </a:lstStyle>
          <a:p>
            <a:pPr>
              <a:defRPr/>
            </a:pPr>
            <a:endParaRPr lang="en-US" dirty="0"/>
          </a:p>
        </p:txBody>
      </p:sp>
      <p:sp>
        <p:nvSpPr>
          <p:cNvPr id="7171" name="Rectangle 3"/>
          <p:cNvSpPr>
            <a:spLocks noGrp="1" noChangeArrowheads="1"/>
          </p:cNvSpPr>
          <p:nvPr>
            <p:ph type="dt" idx="1"/>
          </p:nvPr>
        </p:nvSpPr>
        <p:spPr bwMode="auto">
          <a:xfrm>
            <a:off x="3971925" y="0"/>
            <a:ext cx="3038475" cy="468313"/>
          </a:xfrm>
          <a:prstGeom prst="rect">
            <a:avLst/>
          </a:prstGeom>
          <a:noFill/>
          <a:ln w="9525">
            <a:noFill/>
            <a:miter lim="800000"/>
            <a:headEnd/>
            <a:tailEnd/>
          </a:ln>
        </p:spPr>
        <p:txBody>
          <a:bodyPr vert="horz" wrap="square" lIns="93616" tIns="46808" rIns="93616" bIns="46808" numCol="1" anchor="t" anchorCtr="0" compatLnSpc="1">
            <a:prstTxWarp prst="textNoShape">
              <a:avLst/>
            </a:prstTxWarp>
          </a:bodyPr>
          <a:lstStyle>
            <a:lvl1pPr algn="r">
              <a:defRPr sz="1200">
                <a:latin typeface="Arial" pitchFamily="34" charset="0"/>
              </a:defRPr>
            </a:lvl1pPr>
          </a:lstStyle>
          <a:p>
            <a:pPr>
              <a:defRPr/>
            </a:pPr>
            <a:endParaRPr lang="en-US" dirty="0"/>
          </a:p>
        </p:txBody>
      </p:sp>
      <p:sp>
        <p:nvSpPr>
          <p:cNvPr id="6148" name="Rectangle 4"/>
          <p:cNvSpPr>
            <a:spLocks noGrp="1" noRot="1" noChangeAspect="1" noChangeArrowheads="1" noTextEdit="1"/>
          </p:cNvSpPr>
          <p:nvPr>
            <p:ph type="sldImg" idx="2"/>
          </p:nvPr>
        </p:nvSpPr>
        <p:spPr bwMode="auto">
          <a:xfrm>
            <a:off x="1162050" y="703263"/>
            <a:ext cx="4686300" cy="35147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35038" y="4451350"/>
            <a:ext cx="5140325" cy="4217988"/>
          </a:xfrm>
          <a:prstGeom prst="rect">
            <a:avLst/>
          </a:prstGeom>
          <a:noFill/>
          <a:ln w="9525">
            <a:noFill/>
            <a:miter lim="800000"/>
            <a:headEnd/>
            <a:tailEnd/>
          </a:ln>
        </p:spPr>
        <p:txBody>
          <a:bodyPr vert="horz" wrap="square" lIns="93616" tIns="46808" rIns="93616" bIns="4680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904288"/>
            <a:ext cx="3038475" cy="468312"/>
          </a:xfrm>
          <a:prstGeom prst="rect">
            <a:avLst/>
          </a:prstGeom>
          <a:noFill/>
          <a:ln w="9525">
            <a:noFill/>
            <a:miter lim="800000"/>
            <a:headEnd/>
            <a:tailEnd/>
          </a:ln>
        </p:spPr>
        <p:txBody>
          <a:bodyPr vert="horz" wrap="square" lIns="93616" tIns="46808" rIns="93616" bIns="46808" numCol="1" anchor="b" anchorCtr="0" compatLnSpc="1">
            <a:prstTxWarp prst="textNoShape">
              <a:avLst/>
            </a:prstTxWarp>
          </a:bodyPr>
          <a:lstStyle>
            <a:lvl1pPr>
              <a:defRPr sz="1200">
                <a:latin typeface="Arial" pitchFamily="34" charset="0"/>
              </a:defRPr>
            </a:lvl1pPr>
          </a:lstStyle>
          <a:p>
            <a:pPr>
              <a:defRPr/>
            </a:pPr>
            <a:endParaRPr lang="en-US" dirty="0"/>
          </a:p>
        </p:txBody>
      </p:sp>
      <p:sp>
        <p:nvSpPr>
          <p:cNvPr id="7175" name="Rectangle 7"/>
          <p:cNvSpPr>
            <a:spLocks noGrp="1" noChangeArrowheads="1"/>
          </p:cNvSpPr>
          <p:nvPr>
            <p:ph type="sldNum" sz="quarter" idx="5"/>
          </p:nvPr>
        </p:nvSpPr>
        <p:spPr bwMode="auto">
          <a:xfrm>
            <a:off x="3971925" y="8904288"/>
            <a:ext cx="3038475" cy="468312"/>
          </a:xfrm>
          <a:prstGeom prst="rect">
            <a:avLst/>
          </a:prstGeom>
          <a:noFill/>
          <a:ln w="9525">
            <a:noFill/>
            <a:miter lim="800000"/>
            <a:headEnd/>
            <a:tailEnd/>
          </a:ln>
        </p:spPr>
        <p:txBody>
          <a:bodyPr vert="horz" wrap="square" lIns="93616" tIns="46808" rIns="93616" bIns="46808" numCol="1" anchor="b" anchorCtr="0" compatLnSpc="1">
            <a:prstTxWarp prst="textNoShape">
              <a:avLst/>
            </a:prstTxWarp>
          </a:bodyPr>
          <a:lstStyle>
            <a:lvl1pPr algn="r">
              <a:defRPr sz="1200">
                <a:latin typeface="Arial" pitchFamily="34" charset="0"/>
              </a:defRPr>
            </a:lvl1pPr>
          </a:lstStyle>
          <a:p>
            <a:pPr>
              <a:defRPr/>
            </a:pPr>
            <a:fld id="{F321603D-EC96-497B-85AD-C6A1420F6C02}" type="slidenum">
              <a:rPr lang="en-US"/>
              <a:pPr>
                <a:defRPr/>
              </a:pPr>
              <a:t>‹#›</a:t>
            </a:fld>
            <a:endParaRPr lang="en-US" dirty="0"/>
          </a:p>
        </p:txBody>
      </p:sp>
    </p:spTree>
    <p:extLst>
      <p:ext uri="{BB962C8B-B14F-4D97-AF65-F5344CB8AC3E}">
        <p14:creationId xmlns:p14="http://schemas.microsoft.com/office/powerpoint/2010/main" val="33673362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pitchFamily="-128" charset="-128"/>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pitchFamily="-128"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pitchFamily="-128"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pitchFamily="-128"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pitchFamily="-12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28" charset="-128"/>
              </a:defRPr>
            </a:lvl1pPr>
            <a:lvl2pPr marL="742950" indent="-285750">
              <a:defRPr sz="2400">
                <a:solidFill>
                  <a:schemeClr val="tx1"/>
                </a:solidFill>
                <a:latin typeface="Arial" charset="0"/>
                <a:ea typeface="ＭＳ Ｐゴシック" pitchFamily="-128" charset="-128"/>
              </a:defRPr>
            </a:lvl2pPr>
            <a:lvl3pPr marL="1143000" indent="-228600">
              <a:defRPr sz="2400">
                <a:solidFill>
                  <a:schemeClr val="tx1"/>
                </a:solidFill>
                <a:latin typeface="Arial" charset="0"/>
                <a:ea typeface="ＭＳ Ｐゴシック" pitchFamily="-128" charset="-128"/>
              </a:defRPr>
            </a:lvl3pPr>
            <a:lvl4pPr marL="1600200" indent="-228600">
              <a:defRPr sz="2400">
                <a:solidFill>
                  <a:schemeClr val="tx1"/>
                </a:solidFill>
                <a:latin typeface="Arial" charset="0"/>
                <a:ea typeface="ＭＳ Ｐゴシック" pitchFamily="-128" charset="-128"/>
              </a:defRPr>
            </a:lvl4pPr>
            <a:lvl5pPr marL="2057400" indent="-228600">
              <a:defRPr sz="2400">
                <a:solidFill>
                  <a:schemeClr val="tx1"/>
                </a:solidFill>
                <a:latin typeface="Arial" charset="0"/>
                <a:ea typeface="ＭＳ Ｐゴシック" pitchFamily="-128"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128"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128"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128"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128" charset="-128"/>
              </a:defRPr>
            </a:lvl9pPr>
          </a:lstStyle>
          <a:p>
            <a:fld id="{A51D2CE3-533E-41A3-8FAB-8DA1183A4061}" type="slidenum">
              <a:rPr lang="en-US" sz="1200" smtClean="0"/>
              <a:pPr/>
              <a:t>2</a:t>
            </a:fld>
            <a:endParaRPr lang="en-US" sz="1200" dirty="0" smtClean="0"/>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3</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3</a:t>
            </a:fld>
            <a:endParaRPr lang="en-US" sz="1400" dirty="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4</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8"/>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4</a:t>
            </a:fld>
            <a:endParaRPr lang="en-US" sz="1400" dirty="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5</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5</a:t>
            </a:fld>
            <a:endParaRPr lang="en-US" sz="1400" dirty="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6</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6</a:t>
            </a:fld>
            <a:endParaRPr lang="en-US" sz="1400" dirty="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7</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7</a:t>
            </a:fld>
            <a:endParaRPr lang="en-US" sz="1400" dirty="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8</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8</a:t>
            </a:fld>
            <a:endParaRPr lang="en-US" sz="1400" dirty="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9</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9</a:t>
            </a:fld>
            <a:endParaRPr lang="en-US" sz="1400" dirty="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10</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10</a:t>
            </a:fld>
            <a:endParaRPr lang="en-US" sz="1400" dirty="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11</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11</a:t>
            </a:fld>
            <a:endParaRPr lang="en-US" sz="1400" dirty="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12</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12</a:t>
            </a:fld>
            <a:endParaRPr lang="en-US" sz="1400" dirty="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13</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13</a:t>
            </a:fld>
            <a:endParaRPr lang="en-US" sz="1400" dirty="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14</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14</a:t>
            </a:fld>
            <a:endParaRPr lang="en-US" sz="1400" dirty="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15</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15</a:t>
            </a:fld>
            <a:endParaRPr lang="en-US" sz="1400" dirty="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16</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16</a:t>
            </a:fld>
            <a:endParaRPr lang="en-US" sz="1400" dirty="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17</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17</a:t>
            </a:fld>
            <a:endParaRPr lang="en-US" sz="1400" dirty="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18</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18</a:t>
            </a:fld>
            <a:endParaRPr lang="en-US" sz="1400" dirty="0">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19</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19</a:t>
            </a:fld>
            <a:endParaRPr lang="en-US" sz="1400" dirty="0">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20</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20</a:t>
            </a:fld>
            <a:endParaRPr lang="en-US" sz="1400" dirty="0">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21</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21</a:t>
            </a:fld>
            <a:endParaRPr lang="en-US" sz="1400" dirty="0">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22</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22</a:t>
            </a:fld>
            <a:endParaRPr lang="en-US" sz="1400" dirty="0">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23</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23</a:t>
            </a:fld>
            <a:endParaRPr lang="en-US" sz="1400" dirty="0">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24</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24</a:t>
            </a:fld>
            <a:endParaRPr lang="en-US" sz="1400" dirty="0">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25</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25</a:t>
            </a:fld>
            <a:endParaRPr lang="en-US" sz="1400" dirty="0">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26</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26</a:t>
            </a:fld>
            <a:endParaRPr lang="en-US" sz="1400" dirty="0">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27</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27</a:t>
            </a:fld>
            <a:endParaRPr lang="en-US" sz="1400" dirty="0">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28</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28</a:t>
            </a:fld>
            <a:endParaRPr lang="en-US" sz="1400" dirty="0">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29</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29</a:t>
            </a:fld>
            <a:endParaRPr lang="en-US" sz="1400" dirty="0">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30</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30</a:t>
            </a:fld>
            <a:endParaRPr lang="en-US" sz="1400" dirty="0">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31</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31</a:t>
            </a:fld>
            <a:endParaRPr lang="en-US" sz="1400" dirty="0">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32</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32</a:t>
            </a:fld>
            <a:endParaRPr lang="en-US" sz="1400" dirty="0">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33</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33</a:t>
            </a:fld>
            <a:endParaRPr lang="en-US" sz="1400" dirty="0">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34</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34</a:t>
            </a:fld>
            <a:endParaRPr lang="en-US" sz="1400" dirty="0">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35</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35</a:t>
            </a:fld>
            <a:endParaRPr lang="en-US" sz="1400" dirty="0">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36</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36</a:t>
            </a:fld>
            <a:endParaRPr lang="en-US" sz="1400" dirty="0">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37</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37</a:t>
            </a:fld>
            <a:endParaRPr lang="en-US" sz="1400" dirty="0">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38</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38</a:t>
            </a:fld>
            <a:endParaRPr lang="en-US" sz="1400" dirty="0">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39</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39</a:t>
            </a:fld>
            <a:endParaRPr lang="en-US" sz="1400" dirty="0">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40</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40</a:t>
            </a:fld>
            <a:endParaRPr lang="en-US" sz="1400" dirty="0">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41</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41</a:t>
            </a:fld>
            <a:endParaRPr lang="en-US" sz="1400" dirty="0">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42</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42</a:t>
            </a:fld>
            <a:endParaRPr lang="en-US" sz="1400" dirty="0">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43</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43</a:t>
            </a:fld>
            <a:endParaRPr lang="en-US" sz="1400" dirty="0">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44</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44</a:t>
            </a:fld>
            <a:endParaRPr lang="en-US" sz="1400" dirty="0">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45</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45</a:t>
            </a:fld>
            <a:endParaRPr lang="en-US" sz="1400" dirty="0">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46</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46</a:t>
            </a:fld>
            <a:endParaRPr lang="en-US" sz="1400" dirty="0">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47</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47</a:t>
            </a:fld>
            <a:endParaRPr lang="en-US" sz="1400" dirty="0">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48</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48</a:t>
            </a:fld>
            <a:endParaRPr lang="en-US" sz="1400" dirty="0">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49</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49</a:t>
            </a:fld>
            <a:endParaRPr lang="en-US" sz="1400" dirty="0">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50</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50</a:t>
            </a:fld>
            <a:endParaRPr lang="en-US" sz="1400" dirty="0">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16528" eaLnBrk="0" hangingPunct="0">
              <a:defRPr sz="2400">
                <a:solidFill>
                  <a:schemeClr val="tx1"/>
                </a:solidFill>
                <a:latin typeface="Arial" charset="0"/>
                <a:ea typeface="ＭＳ Ｐゴシック" pitchFamily="34" charset="-128"/>
              </a:defRPr>
            </a:lvl1pPr>
            <a:lvl2pPr marL="749885" indent="-288418" defTabSz="916528" eaLnBrk="0" hangingPunct="0">
              <a:defRPr sz="2400">
                <a:solidFill>
                  <a:schemeClr val="tx1"/>
                </a:solidFill>
                <a:latin typeface="Arial" charset="0"/>
                <a:ea typeface="ＭＳ Ｐゴシック" pitchFamily="34" charset="-128"/>
              </a:defRPr>
            </a:lvl2pPr>
            <a:lvl3pPr marL="1153669" indent="-230733" defTabSz="916528" eaLnBrk="0" hangingPunct="0">
              <a:defRPr sz="2400">
                <a:solidFill>
                  <a:schemeClr val="tx1"/>
                </a:solidFill>
                <a:latin typeface="Arial" charset="0"/>
                <a:ea typeface="ＭＳ Ｐゴシック" pitchFamily="34" charset="-128"/>
              </a:defRPr>
            </a:lvl3pPr>
            <a:lvl4pPr marL="1615138" indent="-230733" defTabSz="916528" eaLnBrk="0" hangingPunct="0">
              <a:defRPr sz="2400">
                <a:solidFill>
                  <a:schemeClr val="tx1"/>
                </a:solidFill>
                <a:latin typeface="Arial" charset="0"/>
                <a:ea typeface="ＭＳ Ｐゴシック" pitchFamily="34" charset="-128"/>
              </a:defRPr>
            </a:lvl4pPr>
            <a:lvl5pPr marL="2076607" indent="-230733" defTabSz="916528" eaLnBrk="0" hangingPunct="0">
              <a:defRPr sz="2400">
                <a:solidFill>
                  <a:schemeClr val="tx1"/>
                </a:solidFill>
                <a:latin typeface="Arial" charset="0"/>
                <a:ea typeface="ＭＳ Ｐゴシック" pitchFamily="34" charset="-128"/>
              </a:defRPr>
            </a:lvl5pPr>
            <a:lvl6pPr marL="2538075"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6pPr>
            <a:lvl7pPr marL="2999543"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7pPr>
            <a:lvl8pPr marL="3461011"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8pPr>
            <a:lvl9pPr marL="3922480" indent="-230733" defTabSz="916528" eaLnBrk="0" fontAlgn="base" hangingPunct="0">
              <a:spcBef>
                <a:spcPct val="0"/>
              </a:spcBef>
              <a:spcAft>
                <a:spcPct val="0"/>
              </a:spcAft>
              <a:defRPr sz="2400">
                <a:solidFill>
                  <a:schemeClr val="tx1"/>
                </a:solidFill>
                <a:latin typeface="Arial" charset="0"/>
                <a:ea typeface="ＭＳ Ｐゴシック" pitchFamily="34" charset="-128"/>
              </a:defRPr>
            </a:lvl9pPr>
          </a:lstStyle>
          <a:p>
            <a:fld id="{A78E74B6-AB98-4DFE-83A1-0002ED5CBAFB}" type="slidenum">
              <a:rPr lang="en-US" sz="1400"/>
              <a:pPr/>
              <a:t>51</a:t>
            </a:fld>
            <a:endParaRPr lang="en-US" sz="1400" dirty="0"/>
          </a:p>
        </p:txBody>
      </p:sp>
      <p:sp>
        <p:nvSpPr>
          <p:cNvPr id="75779" name="Slide Image Placeholder 1"/>
          <p:cNvSpPr>
            <a:spLocks noGrp="1" noRot="1" noChangeAspect="1" noTextEdit="1"/>
          </p:cNvSpPr>
          <p:nvPr>
            <p:ph type="sldImg"/>
          </p:nvPr>
        </p:nvSpPr>
        <p:spPr>
          <a:ln/>
        </p:spPr>
      </p:sp>
      <p:sp>
        <p:nvSpPr>
          <p:cNvPr id="75780" name="Notes Placeholder 2"/>
          <p:cNvSpPr>
            <a:spLocks noGrp="1"/>
          </p:cNvSpPr>
          <p:nvPr>
            <p:ph type="body" idx="1"/>
          </p:nvPr>
        </p:nvSpPr>
        <p:spPr>
          <a:xfrm>
            <a:off x="702312" y="4450777"/>
            <a:ext cx="5605778" cy="4216864"/>
          </a:xfrm>
          <a:noFill/>
        </p:spPr>
        <p:txBody>
          <a:bodyPr lIns="93557" tIns="46779" rIns="93557" bIns="46779"/>
          <a:lstStyle/>
          <a:p>
            <a:pPr eaLnBrk="1" hangingPunct="1"/>
            <a:endParaRPr lang="en-US" dirty="0" smtClean="0">
              <a:latin typeface="Arial" charset="0"/>
              <a:ea typeface="ＭＳ Ｐゴシック" pitchFamily="34" charset="-128"/>
            </a:endParaRPr>
          </a:p>
        </p:txBody>
      </p:sp>
      <p:sp>
        <p:nvSpPr>
          <p:cNvPr id="75781" name="Slide Number Placeholder 3"/>
          <p:cNvSpPr txBox="1">
            <a:spLocks noGrp="1"/>
          </p:cNvSpPr>
          <p:nvPr/>
        </p:nvSpPr>
        <p:spPr bwMode="auto">
          <a:xfrm>
            <a:off x="3970760" y="8903165"/>
            <a:ext cx="3038052" cy="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7" tIns="46779" rIns="93557" bIns="46779"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fld id="{30CB0BA8-C449-4C2A-BEE7-0DD9AEAB3BA1}" type="slidenum">
              <a:rPr lang="en-US" sz="1400">
                <a:latin typeface="Calibri" pitchFamily="34" charset="0"/>
              </a:rPr>
              <a:pPr algn="r" eaLnBrk="1" hangingPunct="1"/>
              <a:t>51</a:t>
            </a:fld>
            <a:endParaRPr lang="en-US" sz="1400" dirty="0">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28" charset="-128"/>
              </a:defRPr>
            </a:lvl1pPr>
            <a:lvl2pPr marL="742950" indent="-285750">
              <a:defRPr sz="2400">
                <a:solidFill>
                  <a:schemeClr val="tx1"/>
                </a:solidFill>
                <a:latin typeface="Arial" charset="0"/>
                <a:ea typeface="ＭＳ Ｐゴシック" pitchFamily="-128" charset="-128"/>
              </a:defRPr>
            </a:lvl2pPr>
            <a:lvl3pPr marL="1143000" indent="-228600">
              <a:defRPr sz="2400">
                <a:solidFill>
                  <a:schemeClr val="tx1"/>
                </a:solidFill>
                <a:latin typeface="Arial" charset="0"/>
                <a:ea typeface="ＭＳ Ｐゴシック" pitchFamily="-128" charset="-128"/>
              </a:defRPr>
            </a:lvl3pPr>
            <a:lvl4pPr marL="1600200" indent="-228600">
              <a:defRPr sz="2400">
                <a:solidFill>
                  <a:schemeClr val="tx1"/>
                </a:solidFill>
                <a:latin typeface="Arial" charset="0"/>
                <a:ea typeface="ＭＳ Ｐゴシック" pitchFamily="-128" charset="-128"/>
              </a:defRPr>
            </a:lvl4pPr>
            <a:lvl5pPr marL="2057400" indent="-228600">
              <a:defRPr sz="2400">
                <a:solidFill>
                  <a:schemeClr val="tx1"/>
                </a:solidFill>
                <a:latin typeface="Arial" charset="0"/>
                <a:ea typeface="ＭＳ Ｐゴシック" pitchFamily="-128"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128"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128"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128"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128" charset="-128"/>
              </a:defRPr>
            </a:lvl9pPr>
          </a:lstStyle>
          <a:p>
            <a:fld id="{14980BD0-C184-4C4B-9732-3BF9C03A94BE}" type="slidenum">
              <a:rPr lang="en-US" sz="1200" smtClean="0"/>
              <a:pPr/>
              <a:t>52</a:t>
            </a:fld>
            <a:endParaRPr lang="en-US" sz="1200" dirty="0" smtClean="0"/>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90600" y="5486400"/>
            <a:ext cx="7772400" cy="533400"/>
          </a:xfrm>
        </p:spPr>
        <p:txBody>
          <a:bodyPr/>
          <a:lstStyle>
            <a:lvl1pPr algn="r">
              <a:defRPr/>
            </a:lvl1pPr>
          </a:lstStyle>
          <a:p>
            <a:r>
              <a:rPr lang="en-US" dirty="0"/>
              <a:t>Click to edit Master title style</a:t>
            </a:r>
          </a:p>
        </p:txBody>
      </p:sp>
    </p:spTree>
    <p:extLst>
      <p:ext uri="{BB962C8B-B14F-4D97-AF65-F5344CB8AC3E}">
        <p14:creationId xmlns:p14="http://schemas.microsoft.com/office/powerpoint/2010/main" val="132181355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4709654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55943596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38150" y="1143000"/>
            <a:ext cx="4010025"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0575" y="1143000"/>
            <a:ext cx="4010025"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3820496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1588918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6005278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724448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8852934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7296376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58566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1138" y="257175"/>
            <a:ext cx="2049462" cy="56102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9575" y="257175"/>
            <a:ext cx="5999163" cy="56102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087244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09575" y="257175"/>
            <a:ext cx="8172450" cy="733425"/>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38150" y="1143000"/>
            <a:ext cx="8172450" cy="4724400"/>
          </a:xfrm>
        </p:spPr>
        <p:txBody>
          <a:bodyPr/>
          <a:lstStyle/>
          <a:p>
            <a:pPr lvl="0"/>
            <a:endParaRPr lang="en-US" noProof="0" dirty="0" smtClean="0"/>
          </a:p>
        </p:txBody>
      </p:sp>
    </p:spTree>
    <p:extLst>
      <p:ext uri="{BB962C8B-B14F-4D97-AF65-F5344CB8AC3E}">
        <p14:creationId xmlns:p14="http://schemas.microsoft.com/office/powerpoint/2010/main" val="279917176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09575" y="257175"/>
            <a:ext cx="81724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38150" y="1143000"/>
            <a:ext cx="817245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33" name="Rectangle 9"/>
          <p:cNvSpPr>
            <a:spLocks noChangeArrowheads="1"/>
          </p:cNvSpPr>
          <p:nvPr/>
        </p:nvSpPr>
        <p:spPr bwMode="auto">
          <a:xfrm>
            <a:off x="8686800" y="6626225"/>
            <a:ext cx="533400" cy="231775"/>
          </a:xfrm>
          <a:prstGeom prst="rect">
            <a:avLst/>
          </a:prstGeom>
          <a:noFill/>
          <a:ln w="9525">
            <a:noFill/>
            <a:miter lim="800000"/>
            <a:headEnd/>
            <a:tailEnd/>
          </a:ln>
          <a:effectLst/>
        </p:spPr>
        <p:txBody>
          <a:bodyPr/>
          <a:lstStyle/>
          <a:p>
            <a:pPr algn="r">
              <a:defRPr/>
            </a:pPr>
            <a:fld id="{84D2A1F9-07C1-4D9C-8006-2694842823BA}" type="slidenum">
              <a:rPr lang="en-US" sz="800">
                <a:solidFill>
                  <a:schemeClr val="bg1"/>
                </a:solidFill>
                <a:latin typeface="Arial" pitchFamily="34" charset="0"/>
              </a:rPr>
              <a:pPr algn="r">
                <a:defRPr/>
              </a:pPr>
              <a:t>‹#›</a:t>
            </a:fld>
            <a:endParaRPr lang="en-US" sz="800" dirty="0">
              <a:solidFill>
                <a:schemeClr val="bg1"/>
              </a:solidFill>
              <a:latin typeface="Arial" pitchFamily="34" charset="0"/>
            </a:endParaRPr>
          </a:p>
        </p:txBody>
      </p:sp>
    </p:spTree>
  </p:cSld>
  <p:clrMap bg1="lt1" tx1="dk1" bg2="lt2" tx2="dk2" accent1="accent1" accent2="accent2" accent3="accent3" accent4="accent4" accent5="accent5" accent6="accent6" hlink="hlink" folHlink="folHlink"/>
  <p:sldLayoutIdLst>
    <p:sldLayoutId id="2147483703"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Lst>
  <p:transition/>
  <p:txStyles>
    <p:titleStyle>
      <a:lvl1pPr algn="l" rtl="0" eaLnBrk="0" fontAlgn="base" hangingPunct="0">
        <a:lnSpc>
          <a:spcPct val="80000"/>
        </a:lnSpc>
        <a:spcBef>
          <a:spcPct val="0"/>
        </a:spcBef>
        <a:spcAft>
          <a:spcPct val="0"/>
        </a:spcAft>
        <a:defRPr sz="3200" b="1">
          <a:solidFill>
            <a:srgbClr val="000066"/>
          </a:solidFill>
          <a:latin typeface="+mj-lt"/>
          <a:ea typeface="+mj-ea"/>
          <a:cs typeface="+mj-cs"/>
        </a:defRPr>
      </a:lvl1pPr>
      <a:lvl2pPr algn="l" rtl="0" eaLnBrk="0" fontAlgn="base" hangingPunct="0">
        <a:lnSpc>
          <a:spcPct val="80000"/>
        </a:lnSpc>
        <a:spcBef>
          <a:spcPct val="0"/>
        </a:spcBef>
        <a:spcAft>
          <a:spcPct val="0"/>
        </a:spcAft>
        <a:defRPr sz="3200" b="1">
          <a:solidFill>
            <a:srgbClr val="000066"/>
          </a:solidFill>
          <a:latin typeface="Arial" pitchFamily="34" charset="0"/>
          <a:ea typeface="ＭＳ Ｐゴシック" pitchFamily="-128" charset="-128"/>
        </a:defRPr>
      </a:lvl2pPr>
      <a:lvl3pPr algn="l" rtl="0" eaLnBrk="0" fontAlgn="base" hangingPunct="0">
        <a:lnSpc>
          <a:spcPct val="80000"/>
        </a:lnSpc>
        <a:spcBef>
          <a:spcPct val="0"/>
        </a:spcBef>
        <a:spcAft>
          <a:spcPct val="0"/>
        </a:spcAft>
        <a:defRPr sz="3200" b="1">
          <a:solidFill>
            <a:srgbClr val="000066"/>
          </a:solidFill>
          <a:latin typeface="Arial" pitchFamily="34" charset="0"/>
          <a:ea typeface="ＭＳ Ｐゴシック" pitchFamily="-128" charset="-128"/>
        </a:defRPr>
      </a:lvl3pPr>
      <a:lvl4pPr algn="l" rtl="0" eaLnBrk="0" fontAlgn="base" hangingPunct="0">
        <a:lnSpc>
          <a:spcPct val="80000"/>
        </a:lnSpc>
        <a:spcBef>
          <a:spcPct val="0"/>
        </a:spcBef>
        <a:spcAft>
          <a:spcPct val="0"/>
        </a:spcAft>
        <a:defRPr sz="3200" b="1">
          <a:solidFill>
            <a:srgbClr val="000066"/>
          </a:solidFill>
          <a:latin typeface="Arial" pitchFamily="34" charset="0"/>
          <a:ea typeface="ＭＳ Ｐゴシック" pitchFamily="-128" charset="-128"/>
        </a:defRPr>
      </a:lvl4pPr>
      <a:lvl5pPr algn="l" rtl="0" eaLnBrk="0" fontAlgn="base" hangingPunct="0">
        <a:lnSpc>
          <a:spcPct val="80000"/>
        </a:lnSpc>
        <a:spcBef>
          <a:spcPct val="0"/>
        </a:spcBef>
        <a:spcAft>
          <a:spcPct val="0"/>
        </a:spcAft>
        <a:defRPr sz="3200" b="1">
          <a:solidFill>
            <a:srgbClr val="000066"/>
          </a:solidFill>
          <a:latin typeface="Arial" pitchFamily="34" charset="0"/>
          <a:ea typeface="ＭＳ Ｐゴシック" pitchFamily="-128" charset="-128"/>
        </a:defRPr>
      </a:lvl5pPr>
      <a:lvl6pPr marL="457200" algn="l" rtl="0" fontAlgn="base">
        <a:lnSpc>
          <a:spcPct val="80000"/>
        </a:lnSpc>
        <a:spcBef>
          <a:spcPct val="0"/>
        </a:spcBef>
        <a:spcAft>
          <a:spcPct val="0"/>
        </a:spcAft>
        <a:defRPr sz="3200" b="1">
          <a:solidFill>
            <a:srgbClr val="000066"/>
          </a:solidFill>
          <a:latin typeface="Arial" pitchFamily="34" charset="0"/>
          <a:ea typeface="ＭＳ Ｐゴシック" pitchFamily="-128" charset="-128"/>
        </a:defRPr>
      </a:lvl6pPr>
      <a:lvl7pPr marL="914400" algn="l" rtl="0" fontAlgn="base">
        <a:lnSpc>
          <a:spcPct val="80000"/>
        </a:lnSpc>
        <a:spcBef>
          <a:spcPct val="0"/>
        </a:spcBef>
        <a:spcAft>
          <a:spcPct val="0"/>
        </a:spcAft>
        <a:defRPr sz="3200" b="1">
          <a:solidFill>
            <a:srgbClr val="000066"/>
          </a:solidFill>
          <a:latin typeface="Arial" pitchFamily="34" charset="0"/>
          <a:ea typeface="ＭＳ Ｐゴシック" pitchFamily="-128" charset="-128"/>
        </a:defRPr>
      </a:lvl7pPr>
      <a:lvl8pPr marL="1371600" algn="l" rtl="0" fontAlgn="base">
        <a:lnSpc>
          <a:spcPct val="80000"/>
        </a:lnSpc>
        <a:spcBef>
          <a:spcPct val="0"/>
        </a:spcBef>
        <a:spcAft>
          <a:spcPct val="0"/>
        </a:spcAft>
        <a:defRPr sz="3200" b="1">
          <a:solidFill>
            <a:srgbClr val="000066"/>
          </a:solidFill>
          <a:latin typeface="Arial" pitchFamily="34" charset="0"/>
          <a:ea typeface="ＭＳ Ｐゴシック" pitchFamily="-128" charset="-128"/>
        </a:defRPr>
      </a:lvl8pPr>
      <a:lvl9pPr marL="1828800" algn="l" rtl="0" fontAlgn="base">
        <a:lnSpc>
          <a:spcPct val="80000"/>
        </a:lnSpc>
        <a:spcBef>
          <a:spcPct val="0"/>
        </a:spcBef>
        <a:spcAft>
          <a:spcPct val="0"/>
        </a:spcAft>
        <a:defRPr sz="3200" b="1">
          <a:solidFill>
            <a:srgbClr val="000066"/>
          </a:solidFill>
          <a:latin typeface="Arial" pitchFamily="34" charset="0"/>
          <a:ea typeface="ＭＳ Ｐゴシック" pitchFamily="-128" charset="-128"/>
        </a:defRPr>
      </a:lvl9pPr>
    </p:titleStyle>
    <p:bodyStyle>
      <a:lvl1pPr marL="228600" indent="-228600" algn="l" rtl="0" eaLnBrk="0" fontAlgn="base" hangingPunct="0">
        <a:spcBef>
          <a:spcPct val="30000"/>
        </a:spcBef>
        <a:spcAft>
          <a:spcPct val="30000"/>
        </a:spcAft>
        <a:buClr>
          <a:srgbClr val="000066"/>
        </a:buClr>
        <a:buChar char="•"/>
        <a:defRPr sz="2800">
          <a:solidFill>
            <a:schemeClr val="tx1"/>
          </a:solidFill>
          <a:latin typeface="+mn-lt"/>
          <a:ea typeface="+mn-ea"/>
          <a:cs typeface="+mn-cs"/>
        </a:defRPr>
      </a:lvl1pPr>
      <a:lvl2pPr marL="685800" indent="-228600" algn="l" rtl="0" eaLnBrk="0" fontAlgn="base" hangingPunct="0">
        <a:spcBef>
          <a:spcPct val="30000"/>
        </a:spcBef>
        <a:spcAft>
          <a:spcPct val="30000"/>
        </a:spcAft>
        <a:buClr>
          <a:srgbClr val="000066"/>
        </a:buClr>
        <a:buFont typeface="Arial" charset="0"/>
        <a:buChar char="-"/>
        <a:defRPr sz="2400">
          <a:solidFill>
            <a:schemeClr val="tx1"/>
          </a:solidFill>
          <a:latin typeface="+mn-lt"/>
          <a:ea typeface="+mn-ea"/>
        </a:defRPr>
      </a:lvl2pPr>
      <a:lvl3pPr marL="1143000" indent="-228600" algn="l" rtl="0" eaLnBrk="0" fontAlgn="base" hangingPunct="0">
        <a:spcBef>
          <a:spcPct val="30000"/>
        </a:spcBef>
        <a:spcAft>
          <a:spcPct val="30000"/>
        </a:spcAft>
        <a:buClr>
          <a:srgbClr val="000066"/>
        </a:buClr>
        <a:buFont typeface="Wingdings" pitchFamily="2" charset="2"/>
        <a:buChar char="Ø"/>
        <a:defRPr sz="2200">
          <a:solidFill>
            <a:schemeClr val="tx1"/>
          </a:solidFill>
          <a:latin typeface="+mn-lt"/>
          <a:ea typeface="+mn-ea"/>
        </a:defRPr>
      </a:lvl3pPr>
      <a:lvl4pPr marL="1600200" indent="-228600" algn="l" rtl="0" eaLnBrk="0" fontAlgn="base" hangingPunct="0">
        <a:spcBef>
          <a:spcPct val="30000"/>
        </a:spcBef>
        <a:spcAft>
          <a:spcPct val="30000"/>
        </a:spcAft>
        <a:buClr>
          <a:srgbClr val="000066"/>
        </a:buClr>
        <a:buFont typeface="Wingdings" pitchFamily="2"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rgbClr val="000066"/>
        </a:buClr>
        <a:defRPr>
          <a:solidFill>
            <a:schemeClr val="tx1"/>
          </a:solidFill>
          <a:latin typeface="+mn-lt"/>
          <a:ea typeface="+mn-ea"/>
        </a:defRPr>
      </a:lvl5pPr>
      <a:lvl6pPr marL="2514600" indent="-228600" algn="l" rtl="0" fontAlgn="base">
        <a:spcBef>
          <a:spcPct val="20000"/>
        </a:spcBef>
        <a:spcAft>
          <a:spcPct val="0"/>
        </a:spcAft>
        <a:buClr>
          <a:srgbClr val="000066"/>
        </a:buClr>
        <a:defRPr>
          <a:solidFill>
            <a:schemeClr val="tx1"/>
          </a:solidFill>
          <a:latin typeface="+mn-lt"/>
          <a:ea typeface="+mn-ea"/>
        </a:defRPr>
      </a:lvl6pPr>
      <a:lvl7pPr marL="2971800" indent="-228600" algn="l" rtl="0" fontAlgn="base">
        <a:spcBef>
          <a:spcPct val="20000"/>
        </a:spcBef>
        <a:spcAft>
          <a:spcPct val="0"/>
        </a:spcAft>
        <a:buClr>
          <a:srgbClr val="000066"/>
        </a:buClr>
        <a:defRPr>
          <a:solidFill>
            <a:schemeClr val="tx1"/>
          </a:solidFill>
          <a:latin typeface="+mn-lt"/>
          <a:ea typeface="+mn-ea"/>
        </a:defRPr>
      </a:lvl7pPr>
      <a:lvl8pPr marL="3429000" indent="-228600" algn="l" rtl="0" fontAlgn="base">
        <a:spcBef>
          <a:spcPct val="20000"/>
        </a:spcBef>
        <a:spcAft>
          <a:spcPct val="0"/>
        </a:spcAft>
        <a:buClr>
          <a:srgbClr val="000066"/>
        </a:buClr>
        <a:defRPr>
          <a:solidFill>
            <a:schemeClr val="tx1"/>
          </a:solidFill>
          <a:latin typeface="+mn-lt"/>
          <a:ea typeface="+mn-ea"/>
        </a:defRPr>
      </a:lvl8pPr>
      <a:lvl9pPr marL="3886200" indent="-228600" algn="l" rtl="0" fontAlgn="base">
        <a:spcBef>
          <a:spcPct val="20000"/>
        </a:spcBef>
        <a:spcAft>
          <a:spcPct val="0"/>
        </a:spcAft>
        <a:buClr>
          <a:srgbClr val="000066"/>
        </a:buCl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gif"/></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2.gif"/></Relationships>
</file>

<file path=ppt/slides/_rels/slide21.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cpc.ncep.noaa.gov/products/predictions/610day/610temp.new.gif"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8.gif"/><Relationship Id="rId5" Type="http://schemas.openxmlformats.org/officeDocument/2006/relationships/hyperlink" Target="http://www.cpc.ncep.noaa.gov/products/predictions/814day/814temp.new.gif" TargetMode="External"/><Relationship Id="rId4" Type="http://schemas.openxmlformats.org/officeDocument/2006/relationships/image" Target="../media/image27.gif"/></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hyperlink" Target="http://www.cpc.ncep.noaa.gov/products/expert_assessment/season_drought.png"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86018" y="381000"/>
            <a:ext cx="712918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80000"/>
              </a:lnSpc>
              <a:spcBef>
                <a:spcPct val="0"/>
              </a:spcBef>
              <a:spcAft>
                <a:spcPct val="0"/>
              </a:spcAft>
              <a:defRPr sz="3200" b="1">
                <a:solidFill>
                  <a:srgbClr val="000066"/>
                </a:solidFill>
                <a:latin typeface="+mj-lt"/>
                <a:ea typeface="+mj-ea"/>
                <a:cs typeface="+mj-cs"/>
              </a:defRPr>
            </a:lvl1pPr>
            <a:lvl2pPr algn="l" rtl="0" eaLnBrk="0" fontAlgn="base" hangingPunct="0">
              <a:lnSpc>
                <a:spcPct val="80000"/>
              </a:lnSpc>
              <a:spcBef>
                <a:spcPct val="0"/>
              </a:spcBef>
              <a:spcAft>
                <a:spcPct val="0"/>
              </a:spcAft>
              <a:defRPr sz="3200" b="1">
                <a:solidFill>
                  <a:srgbClr val="000066"/>
                </a:solidFill>
                <a:latin typeface="Arial" pitchFamily="34" charset="0"/>
                <a:ea typeface="ＭＳ Ｐゴシック" pitchFamily="-128" charset="-128"/>
              </a:defRPr>
            </a:lvl2pPr>
            <a:lvl3pPr algn="l" rtl="0" eaLnBrk="0" fontAlgn="base" hangingPunct="0">
              <a:lnSpc>
                <a:spcPct val="80000"/>
              </a:lnSpc>
              <a:spcBef>
                <a:spcPct val="0"/>
              </a:spcBef>
              <a:spcAft>
                <a:spcPct val="0"/>
              </a:spcAft>
              <a:defRPr sz="3200" b="1">
                <a:solidFill>
                  <a:srgbClr val="000066"/>
                </a:solidFill>
                <a:latin typeface="Arial" pitchFamily="34" charset="0"/>
                <a:ea typeface="ＭＳ Ｐゴシック" pitchFamily="-128" charset="-128"/>
              </a:defRPr>
            </a:lvl3pPr>
            <a:lvl4pPr algn="l" rtl="0" eaLnBrk="0" fontAlgn="base" hangingPunct="0">
              <a:lnSpc>
                <a:spcPct val="80000"/>
              </a:lnSpc>
              <a:spcBef>
                <a:spcPct val="0"/>
              </a:spcBef>
              <a:spcAft>
                <a:spcPct val="0"/>
              </a:spcAft>
              <a:defRPr sz="3200" b="1">
                <a:solidFill>
                  <a:srgbClr val="000066"/>
                </a:solidFill>
                <a:latin typeface="Arial" pitchFamily="34" charset="0"/>
                <a:ea typeface="ＭＳ Ｐゴシック" pitchFamily="-128" charset="-128"/>
              </a:defRPr>
            </a:lvl4pPr>
            <a:lvl5pPr algn="l" rtl="0" eaLnBrk="0" fontAlgn="base" hangingPunct="0">
              <a:lnSpc>
                <a:spcPct val="80000"/>
              </a:lnSpc>
              <a:spcBef>
                <a:spcPct val="0"/>
              </a:spcBef>
              <a:spcAft>
                <a:spcPct val="0"/>
              </a:spcAft>
              <a:defRPr sz="3200" b="1">
                <a:solidFill>
                  <a:srgbClr val="000066"/>
                </a:solidFill>
                <a:latin typeface="Arial" pitchFamily="34" charset="0"/>
                <a:ea typeface="ＭＳ Ｐゴシック" pitchFamily="-128" charset="-128"/>
              </a:defRPr>
            </a:lvl5pPr>
            <a:lvl6pPr marL="457200" algn="l" rtl="0" fontAlgn="base">
              <a:lnSpc>
                <a:spcPct val="80000"/>
              </a:lnSpc>
              <a:spcBef>
                <a:spcPct val="0"/>
              </a:spcBef>
              <a:spcAft>
                <a:spcPct val="0"/>
              </a:spcAft>
              <a:defRPr sz="3200" b="1">
                <a:solidFill>
                  <a:srgbClr val="000066"/>
                </a:solidFill>
                <a:latin typeface="Arial" pitchFamily="34" charset="0"/>
                <a:ea typeface="ＭＳ Ｐゴシック" pitchFamily="-128" charset="-128"/>
              </a:defRPr>
            </a:lvl6pPr>
            <a:lvl7pPr marL="914400" algn="l" rtl="0" fontAlgn="base">
              <a:lnSpc>
                <a:spcPct val="80000"/>
              </a:lnSpc>
              <a:spcBef>
                <a:spcPct val="0"/>
              </a:spcBef>
              <a:spcAft>
                <a:spcPct val="0"/>
              </a:spcAft>
              <a:defRPr sz="3200" b="1">
                <a:solidFill>
                  <a:srgbClr val="000066"/>
                </a:solidFill>
                <a:latin typeface="Arial" pitchFamily="34" charset="0"/>
                <a:ea typeface="ＭＳ Ｐゴシック" pitchFamily="-128" charset="-128"/>
              </a:defRPr>
            </a:lvl7pPr>
            <a:lvl8pPr marL="1371600" algn="l" rtl="0" fontAlgn="base">
              <a:lnSpc>
                <a:spcPct val="80000"/>
              </a:lnSpc>
              <a:spcBef>
                <a:spcPct val="0"/>
              </a:spcBef>
              <a:spcAft>
                <a:spcPct val="0"/>
              </a:spcAft>
              <a:defRPr sz="3200" b="1">
                <a:solidFill>
                  <a:srgbClr val="000066"/>
                </a:solidFill>
                <a:latin typeface="Arial" pitchFamily="34" charset="0"/>
                <a:ea typeface="ＭＳ Ｐゴシック" pitchFamily="-128" charset="-128"/>
              </a:defRPr>
            </a:lvl8pPr>
            <a:lvl9pPr marL="1828800" algn="l" rtl="0" fontAlgn="base">
              <a:lnSpc>
                <a:spcPct val="80000"/>
              </a:lnSpc>
              <a:spcBef>
                <a:spcPct val="0"/>
              </a:spcBef>
              <a:spcAft>
                <a:spcPct val="0"/>
              </a:spcAft>
              <a:defRPr sz="3200" b="1">
                <a:solidFill>
                  <a:srgbClr val="000066"/>
                </a:solidFill>
                <a:latin typeface="Arial" pitchFamily="34" charset="0"/>
                <a:ea typeface="ＭＳ Ｐゴシック" pitchFamily="-128" charset="-128"/>
              </a:defRPr>
            </a:lvl9pPr>
          </a:lstStyle>
          <a:p>
            <a:pPr eaLnBrk="1" hangingPunct="1"/>
            <a:r>
              <a:rPr lang="en-US" dirty="0" smtClean="0"/>
              <a:t>ADM-Benson Quinn</a:t>
            </a:r>
          </a:p>
        </p:txBody>
      </p:sp>
      <p:sp>
        <p:nvSpPr>
          <p:cNvPr id="7" name="Rectangle 2"/>
          <p:cNvSpPr txBox="1">
            <a:spLocks noChangeArrowheads="1"/>
          </p:cNvSpPr>
          <p:nvPr/>
        </p:nvSpPr>
        <p:spPr bwMode="auto">
          <a:xfrm>
            <a:off x="990600" y="5562600"/>
            <a:ext cx="795377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80000"/>
              </a:lnSpc>
              <a:spcBef>
                <a:spcPct val="0"/>
              </a:spcBef>
              <a:spcAft>
                <a:spcPct val="0"/>
              </a:spcAft>
              <a:defRPr sz="3200" b="1">
                <a:solidFill>
                  <a:srgbClr val="000066"/>
                </a:solidFill>
                <a:latin typeface="+mj-lt"/>
                <a:ea typeface="+mj-ea"/>
                <a:cs typeface="+mj-cs"/>
              </a:defRPr>
            </a:lvl1pPr>
            <a:lvl2pPr algn="l" rtl="0" eaLnBrk="0" fontAlgn="base" hangingPunct="0">
              <a:lnSpc>
                <a:spcPct val="80000"/>
              </a:lnSpc>
              <a:spcBef>
                <a:spcPct val="0"/>
              </a:spcBef>
              <a:spcAft>
                <a:spcPct val="0"/>
              </a:spcAft>
              <a:defRPr sz="3200" b="1">
                <a:solidFill>
                  <a:srgbClr val="000066"/>
                </a:solidFill>
                <a:latin typeface="Arial" pitchFamily="34" charset="0"/>
                <a:ea typeface="ＭＳ Ｐゴシック" pitchFamily="-128" charset="-128"/>
              </a:defRPr>
            </a:lvl2pPr>
            <a:lvl3pPr algn="l" rtl="0" eaLnBrk="0" fontAlgn="base" hangingPunct="0">
              <a:lnSpc>
                <a:spcPct val="80000"/>
              </a:lnSpc>
              <a:spcBef>
                <a:spcPct val="0"/>
              </a:spcBef>
              <a:spcAft>
                <a:spcPct val="0"/>
              </a:spcAft>
              <a:defRPr sz="3200" b="1">
                <a:solidFill>
                  <a:srgbClr val="000066"/>
                </a:solidFill>
                <a:latin typeface="Arial" pitchFamily="34" charset="0"/>
                <a:ea typeface="ＭＳ Ｐゴシック" pitchFamily="-128" charset="-128"/>
              </a:defRPr>
            </a:lvl3pPr>
            <a:lvl4pPr algn="l" rtl="0" eaLnBrk="0" fontAlgn="base" hangingPunct="0">
              <a:lnSpc>
                <a:spcPct val="80000"/>
              </a:lnSpc>
              <a:spcBef>
                <a:spcPct val="0"/>
              </a:spcBef>
              <a:spcAft>
                <a:spcPct val="0"/>
              </a:spcAft>
              <a:defRPr sz="3200" b="1">
                <a:solidFill>
                  <a:srgbClr val="000066"/>
                </a:solidFill>
                <a:latin typeface="Arial" pitchFamily="34" charset="0"/>
                <a:ea typeface="ＭＳ Ｐゴシック" pitchFamily="-128" charset="-128"/>
              </a:defRPr>
            </a:lvl4pPr>
            <a:lvl5pPr algn="l" rtl="0" eaLnBrk="0" fontAlgn="base" hangingPunct="0">
              <a:lnSpc>
                <a:spcPct val="80000"/>
              </a:lnSpc>
              <a:spcBef>
                <a:spcPct val="0"/>
              </a:spcBef>
              <a:spcAft>
                <a:spcPct val="0"/>
              </a:spcAft>
              <a:defRPr sz="3200" b="1">
                <a:solidFill>
                  <a:srgbClr val="000066"/>
                </a:solidFill>
                <a:latin typeface="Arial" pitchFamily="34" charset="0"/>
                <a:ea typeface="ＭＳ Ｐゴシック" pitchFamily="-128" charset="-128"/>
              </a:defRPr>
            </a:lvl5pPr>
            <a:lvl6pPr marL="457200" algn="l" rtl="0" fontAlgn="base">
              <a:lnSpc>
                <a:spcPct val="80000"/>
              </a:lnSpc>
              <a:spcBef>
                <a:spcPct val="0"/>
              </a:spcBef>
              <a:spcAft>
                <a:spcPct val="0"/>
              </a:spcAft>
              <a:defRPr sz="3200" b="1">
                <a:solidFill>
                  <a:srgbClr val="000066"/>
                </a:solidFill>
                <a:latin typeface="Arial" pitchFamily="34" charset="0"/>
                <a:ea typeface="ＭＳ Ｐゴシック" pitchFamily="-128" charset="-128"/>
              </a:defRPr>
            </a:lvl6pPr>
            <a:lvl7pPr marL="914400" algn="l" rtl="0" fontAlgn="base">
              <a:lnSpc>
                <a:spcPct val="80000"/>
              </a:lnSpc>
              <a:spcBef>
                <a:spcPct val="0"/>
              </a:spcBef>
              <a:spcAft>
                <a:spcPct val="0"/>
              </a:spcAft>
              <a:defRPr sz="3200" b="1">
                <a:solidFill>
                  <a:srgbClr val="000066"/>
                </a:solidFill>
                <a:latin typeface="Arial" pitchFamily="34" charset="0"/>
                <a:ea typeface="ＭＳ Ｐゴシック" pitchFamily="-128" charset="-128"/>
              </a:defRPr>
            </a:lvl7pPr>
            <a:lvl8pPr marL="1371600" algn="l" rtl="0" fontAlgn="base">
              <a:lnSpc>
                <a:spcPct val="80000"/>
              </a:lnSpc>
              <a:spcBef>
                <a:spcPct val="0"/>
              </a:spcBef>
              <a:spcAft>
                <a:spcPct val="0"/>
              </a:spcAft>
              <a:defRPr sz="3200" b="1">
                <a:solidFill>
                  <a:srgbClr val="000066"/>
                </a:solidFill>
                <a:latin typeface="Arial" pitchFamily="34" charset="0"/>
                <a:ea typeface="ＭＳ Ｐゴシック" pitchFamily="-128" charset="-128"/>
              </a:defRPr>
            </a:lvl8pPr>
            <a:lvl9pPr marL="1828800" algn="l" rtl="0" fontAlgn="base">
              <a:lnSpc>
                <a:spcPct val="80000"/>
              </a:lnSpc>
              <a:spcBef>
                <a:spcPct val="0"/>
              </a:spcBef>
              <a:spcAft>
                <a:spcPct val="0"/>
              </a:spcAft>
              <a:defRPr sz="3200" b="1">
                <a:solidFill>
                  <a:srgbClr val="000066"/>
                </a:solidFill>
                <a:latin typeface="Arial" pitchFamily="34" charset="0"/>
                <a:ea typeface="ＭＳ Ｐゴシック" pitchFamily="-128" charset="-128"/>
              </a:defRPr>
            </a:lvl9pPr>
          </a:lstStyle>
          <a:p>
            <a:pPr algn="r" eaLnBrk="1" hangingPunct="1"/>
            <a:r>
              <a:rPr lang="en-US" dirty="0" smtClean="0"/>
              <a:t>Miller, </a:t>
            </a:r>
            <a:r>
              <a:rPr lang="en-US" dirty="0" smtClean="0"/>
              <a:t>SD</a:t>
            </a:r>
          </a:p>
        </p:txBody>
      </p:sp>
      <p:pic>
        <p:nvPicPr>
          <p:cNvPr id="2" name="Picture 2" descr="C:\Users\a768537\AppData\Local\Microsoft\Windows\Temporary Internet Files\Content.Outlook\FE6IY69G\07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375" t="17115" r="36600" b="44001"/>
          <a:stretch/>
        </p:blipFill>
        <p:spPr bwMode="auto">
          <a:xfrm>
            <a:off x="0" y="914400"/>
            <a:ext cx="9144000" cy="455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264992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838200" y="533400"/>
            <a:ext cx="7772400" cy="914400"/>
          </a:xfrm>
        </p:spPr>
        <p:txBody>
          <a:bodyPr/>
          <a:lstStyle/>
          <a:p>
            <a:pPr algn="l" eaLnBrk="1" hangingPunct="1"/>
            <a:r>
              <a:rPr lang="en-US" dirty="0" smtClean="0"/>
              <a:t>The Land of Plenty?</a:t>
            </a:r>
            <a:br>
              <a:rPr lang="en-US" dirty="0" smtClean="0"/>
            </a:br>
            <a:r>
              <a:rPr lang="en-US" dirty="0" smtClean="0"/>
              <a:t>A Grain Market Outlook</a:t>
            </a:r>
          </a:p>
        </p:txBody>
      </p:sp>
      <p:sp>
        <p:nvSpPr>
          <p:cNvPr id="3077" name="Rectangle 6"/>
          <p:cNvSpPr>
            <a:spLocks noChangeArrowheads="1"/>
          </p:cNvSpPr>
          <p:nvPr/>
        </p:nvSpPr>
        <p:spPr bwMode="auto">
          <a:xfrm>
            <a:off x="838200" y="2362200"/>
            <a:ext cx="5562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30000"/>
              </a:spcBef>
              <a:spcAft>
                <a:spcPct val="30000"/>
              </a:spcAft>
              <a:buClr>
                <a:srgbClr val="000066"/>
              </a:buClr>
            </a:pPr>
            <a:r>
              <a:rPr lang="en-US" sz="1400" dirty="0" smtClean="0">
                <a:solidFill>
                  <a:schemeClr val="bg2"/>
                </a:solidFill>
              </a:rPr>
              <a:t>Kim Rugel, Benson Quinn Commodities, Inc. </a:t>
            </a:r>
            <a:endParaRPr lang="en-US" sz="1400" dirty="0">
              <a:solidFill>
                <a:schemeClr val="bg2"/>
              </a:solidFill>
            </a:endParaRPr>
          </a:p>
        </p:txBody>
      </p:sp>
      <p:sp>
        <p:nvSpPr>
          <p:cNvPr id="6" name="Footer Placeholder 4"/>
          <p:cNvSpPr txBox="1">
            <a:spLocks/>
          </p:cNvSpPr>
          <p:nvPr/>
        </p:nvSpPr>
        <p:spPr>
          <a:xfrm>
            <a:off x="228599" y="4114800"/>
            <a:ext cx="8830235" cy="2514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128" charset="-128"/>
                <a:cs typeface="+mn-cs"/>
              </a:defRPr>
            </a:lvl1pPr>
            <a:lvl2pPr marL="742950" indent="-285750" algn="l" rtl="0" eaLnBrk="0" fontAlgn="base" hangingPunct="0">
              <a:spcBef>
                <a:spcPct val="0"/>
              </a:spcBef>
              <a:spcAft>
                <a:spcPct val="0"/>
              </a:spcAft>
              <a:defRPr sz="2400" kern="1200">
                <a:solidFill>
                  <a:schemeClr val="tx1"/>
                </a:solidFill>
                <a:latin typeface="Arial" pitchFamily="34" charset="0"/>
                <a:ea typeface="ＭＳ Ｐゴシック" pitchFamily="-128" charset="-128"/>
                <a:cs typeface="+mn-cs"/>
              </a:defRPr>
            </a:lvl2pPr>
            <a:lvl3pPr marL="1143000" indent="-228600" algn="l" rtl="0" eaLnBrk="0" fontAlgn="base" hangingPunct="0">
              <a:spcBef>
                <a:spcPct val="0"/>
              </a:spcBef>
              <a:spcAft>
                <a:spcPct val="0"/>
              </a:spcAft>
              <a:defRPr sz="2400" kern="1200">
                <a:solidFill>
                  <a:schemeClr val="tx1"/>
                </a:solidFill>
                <a:latin typeface="Arial" pitchFamily="34" charset="0"/>
                <a:ea typeface="ＭＳ Ｐゴシック" pitchFamily="-128" charset="-128"/>
                <a:cs typeface="+mn-cs"/>
              </a:defRPr>
            </a:lvl3pPr>
            <a:lvl4pPr marL="1600200" indent="-228600" algn="l" rtl="0" eaLnBrk="0" fontAlgn="base" hangingPunct="0">
              <a:spcBef>
                <a:spcPct val="0"/>
              </a:spcBef>
              <a:spcAft>
                <a:spcPct val="0"/>
              </a:spcAft>
              <a:defRPr sz="2400" kern="1200">
                <a:solidFill>
                  <a:schemeClr val="tx1"/>
                </a:solidFill>
                <a:latin typeface="Arial" pitchFamily="34" charset="0"/>
                <a:ea typeface="ＭＳ Ｐゴシック" pitchFamily="-128" charset="-128"/>
                <a:cs typeface="+mn-cs"/>
              </a:defRPr>
            </a:lvl4pPr>
            <a:lvl5pPr marL="2057400" indent="-228600" algn="l" rtl="0" eaLnBrk="0" fontAlgn="base" hangingPunct="0">
              <a:spcBef>
                <a:spcPct val="0"/>
              </a:spcBef>
              <a:spcAft>
                <a:spcPct val="0"/>
              </a:spcAft>
              <a:defRPr sz="2400" kern="1200">
                <a:solidFill>
                  <a:schemeClr val="tx1"/>
                </a:solidFill>
                <a:latin typeface="Arial" pitchFamily="34" charset="0"/>
                <a:ea typeface="ＭＳ Ｐゴシック" pitchFamily="-128"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Arial" pitchFamily="34" charset="0"/>
                <a:ea typeface="ＭＳ Ｐゴシック" pitchFamily="-128"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Arial" pitchFamily="34" charset="0"/>
                <a:ea typeface="ＭＳ Ｐゴシック" pitchFamily="-128"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Arial" pitchFamily="34" charset="0"/>
                <a:ea typeface="ＭＳ Ｐゴシック" pitchFamily="-128"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Arial" pitchFamily="34" charset="0"/>
                <a:ea typeface="ＭＳ Ｐゴシック" pitchFamily="-128" charset="-128"/>
                <a:cs typeface="+mn-cs"/>
              </a:defRPr>
            </a:lvl9pPr>
          </a:lstStyle>
          <a:p>
            <a:pPr algn="ctr" eaLnBrk="1" hangingPunct="1"/>
            <a:r>
              <a:rPr lang="en-US" sz="1600" dirty="0" smtClean="0">
                <a:ea typeface="ＭＳ Ｐゴシック"/>
                <a:cs typeface="ＭＳ Ｐゴシック"/>
              </a:rPr>
              <a:t>Futures and options trading involve significant risk of loss and may not be suitable for everyone. Therefore, carefully consider whether such trading is suitable for you in light of your financial condition. This report includes information from sources believed to be reliable and accurate as of the date of this publication, but no independent verification has been made and we do not guarantee its accuracy or completeness. Any reproduction or retransmission of this report without the express written consent of Benson Quinn Commodities, Inc. is strictly prohibited. The information and comments contained herein is provided by Benson Quinn Commodities, Inc. (“BQCI") and in no way should be construed to be information provided by Archer Daniels Midland Company. </a:t>
            </a:r>
            <a:r>
              <a:rPr lang="en-US" sz="1600" dirty="0"/>
              <a:t>BQCI is a wholly owned subsidiary of Archer Daniels Midland Company </a:t>
            </a:r>
            <a:r>
              <a:rPr lang="en-US" sz="1600" dirty="0" smtClean="0"/>
              <a:t>and An </a:t>
            </a:r>
            <a:r>
              <a:rPr lang="en-US" sz="1600" dirty="0"/>
              <a:t>Introducing Broker for ADMIS</a:t>
            </a:r>
            <a:endParaRPr lang="en-US" sz="1600" dirty="0" smtClean="0">
              <a:ea typeface="ＭＳ Ｐゴシック"/>
              <a:cs typeface="ＭＳ Ｐゴシック"/>
            </a:endParaRPr>
          </a:p>
        </p:txBody>
      </p:sp>
      <p:sp>
        <p:nvSpPr>
          <p:cNvPr id="5" name="Rectangle 4"/>
          <p:cNvSpPr>
            <a:spLocks noChangeArrowheads="1"/>
          </p:cNvSpPr>
          <p:nvPr/>
        </p:nvSpPr>
        <p:spPr bwMode="auto">
          <a:xfrm>
            <a:off x="838200" y="1876425"/>
            <a:ext cx="5562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66700" indent="-266700" eaLnBrk="1" hangingPunct="1">
              <a:spcBef>
                <a:spcPct val="30000"/>
              </a:spcBef>
              <a:spcAft>
                <a:spcPct val="30000"/>
              </a:spcAft>
              <a:buClr>
                <a:srgbClr val="000066"/>
              </a:buClr>
            </a:pPr>
            <a:r>
              <a:rPr lang="en-US" sz="1400" dirty="0" smtClean="0">
                <a:solidFill>
                  <a:schemeClr val="accent2"/>
                </a:solidFill>
              </a:rPr>
              <a:t>February </a:t>
            </a:r>
            <a:r>
              <a:rPr lang="en-US" sz="1400" dirty="0" smtClean="0">
                <a:solidFill>
                  <a:schemeClr val="accent2"/>
                </a:solidFill>
              </a:rPr>
              <a:t>26, </a:t>
            </a:r>
            <a:r>
              <a:rPr lang="en-US" sz="1400" dirty="0" smtClean="0">
                <a:solidFill>
                  <a:schemeClr val="accent2"/>
                </a:solidFill>
              </a:rPr>
              <a:t>2014</a:t>
            </a:r>
            <a:endParaRPr lang="en-US" sz="1400" dirty="0">
              <a:solidFill>
                <a:schemeClr val="accent2"/>
              </a:solidFill>
            </a:endParaRPr>
          </a:p>
        </p:txBody>
      </p:sp>
      <p:sp>
        <p:nvSpPr>
          <p:cNvPr id="7" name="Rectangle 5"/>
          <p:cNvSpPr>
            <a:spLocks noChangeArrowheads="1"/>
          </p:cNvSpPr>
          <p:nvPr/>
        </p:nvSpPr>
        <p:spPr bwMode="auto">
          <a:xfrm>
            <a:off x="838200" y="1571625"/>
            <a:ext cx="5562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30000"/>
              </a:spcBef>
              <a:spcAft>
                <a:spcPct val="30000"/>
              </a:spcAft>
              <a:buClr>
                <a:srgbClr val="000066"/>
              </a:buClr>
            </a:pPr>
            <a:r>
              <a:rPr lang="en-US" sz="1400" dirty="0" smtClean="0">
                <a:solidFill>
                  <a:schemeClr val="accent2"/>
                </a:solidFill>
              </a:rPr>
              <a:t>Miller, </a:t>
            </a:r>
            <a:r>
              <a:rPr lang="en-US" sz="1400" dirty="0" smtClean="0">
                <a:solidFill>
                  <a:schemeClr val="accent2"/>
                </a:solidFill>
              </a:rPr>
              <a:t>SD</a:t>
            </a:r>
            <a:endParaRPr lang="en-US" sz="1400" dirty="0">
              <a:solidFill>
                <a:schemeClr val="accent2"/>
              </a:solidFill>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p:txBody>
          <a:bodyPr/>
          <a:lstStyle/>
          <a:p>
            <a:pPr eaLnBrk="1" hangingPunct="1"/>
            <a:r>
              <a:rPr lang="en-US" dirty="0" smtClean="0">
                <a:latin typeface="Copperplate Gothic Bold" pitchFamily="34" charset="0"/>
              </a:rPr>
              <a:t>Grain Markets 2014</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9432" r="41137"/>
          <a:stretch/>
        </p:blipFill>
        <p:spPr bwMode="auto">
          <a:xfrm>
            <a:off x="3048000" y="1026367"/>
            <a:ext cx="2660537" cy="5213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672006" y="1828800"/>
            <a:ext cx="1336732" cy="1200329"/>
          </a:xfrm>
          <a:prstGeom prst="rect">
            <a:avLst/>
          </a:prstGeom>
          <a:noFill/>
        </p:spPr>
        <p:txBody>
          <a:bodyPr wrap="square" rtlCol="0">
            <a:spAutoFit/>
          </a:bodyPr>
          <a:lstStyle/>
          <a:p>
            <a:pPr algn="ctr"/>
            <a:r>
              <a:rPr lang="en-US" sz="3600" dirty="0" smtClean="0">
                <a:latin typeface="Niagara Solid" panose="04020502070702020202" pitchFamily="82" charset="0"/>
              </a:rPr>
              <a:t>Glass Half Empty?</a:t>
            </a:r>
            <a:endParaRPr lang="en-US" sz="3600" dirty="0">
              <a:latin typeface="Niagara Solid" panose="04020502070702020202" pitchFamily="82" charset="0"/>
            </a:endParaRPr>
          </a:p>
        </p:txBody>
      </p:sp>
      <p:sp>
        <p:nvSpPr>
          <p:cNvPr id="9" name="TextBox 8"/>
          <p:cNvSpPr txBox="1"/>
          <p:nvPr/>
        </p:nvSpPr>
        <p:spPr>
          <a:xfrm>
            <a:off x="3692222" y="3962399"/>
            <a:ext cx="1219199" cy="1200329"/>
          </a:xfrm>
          <a:prstGeom prst="rect">
            <a:avLst/>
          </a:prstGeom>
          <a:noFill/>
        </p:spPr>
        <p:txBody>
          <a:bodyPr wrap="square" rtlCol="0">
            <a:spAutoFit/>
          </a:bodyPr>
          <a:lstStyle/>
          <a:p>
            <a:pPr algn="ctr"/>
            <a:r>
              <a:rPr lang="en-US" sz="3600" dirty="0" smtClean="0">
                <a:latin typeface="Niagara Solid" panose="04020502070702020202" pitchFamily="82" charset="0"/>
              </a:rPr>
              <a:t>Glass Half Full?</a:t>
            </a:r>
            <a:endParaRPr lang="en-US" sz="3600" dirty="0">
              <a:latin typeface="Niagara Solid" panose="04020502070702020202" pitchFamily="82" charset="0"/>
            </a:endParaRPr>
          </a:p>
        </p:txBody>
      </p:sp>
    </p:spTree>
    <p:extLst>
      <p:ext uri="{BB962C8B-B14F-4D97-AF65-F5344CB8AC3E}">
        <p14:creationId xmlns:p14="http://schemas.microsoft.com/office/powerpoint/2010/main" val="409627359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p:txBody>
          <a:bodyPr/>
          <a:lstStyle/>
          <a:p>
            <a:pPr eaLnBrk="1" hangingPunct="1"/>
            <a:r>
              <a:rPr lang="en-US" dirty="0" smtClean="0">
                <a:latin typeface="Copperplate Gothic Bold" pitchFamily="34" charset="0"/>
              </a:rPr>
              <a:t>Fundamental Price Factors</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sp>
        <p:nvSpPr>
          <p:cNvPr id="7" name="Oval 6"/>
          <p:cNvSpPr/>
          <p:nvPr/>
        </p:nvSpPr>
        <p:spPr>
          <a:xfrm>
            <a:off x="3200400" y="2882900"/>
            <a:ext cx="2667000" cy="1219200"/>
          </a:xfrm>
          <a:prstGeom prst="ellipse">
            <a:avLst/>
          </a:prstGeom>
          <a:solidFill>
            <a:srgbClr val="FF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TextBox 3"/>
          <p:cNvSpPr txBox="1">
            <a:spLocks noChangeArrowheads="1"/>
          </p:cNvSpPr>
          <p:nvPr/>
        </p:nvSpPr>
        <p:spPr bwMode="auto">
          <a:xfrm>
            <a:off x="3543300" y="3048000"/>
            <a:ext cx="1981200" cy="830997"/>
          </a:xfrm>
          <a:prstGeom prst="rect">
            <a:avLst/>
          </a:prstGeom>
          <a:noFill/>
          <a:ln w="9525">
            <a:noFill/>
            <a:miter lim="800000"/>
            <a:headEnd/>
            <a:tailEnd/>
          </a:ln>
        </p:spPr>
        <p:txBody>
          <a:bodyPr>
            <a:spAutoFit/>
          </a:bodyPr>
          <a:lstStyle/>
          <a:p>
            <a:pPr algn="ctr">
              <a:defRPr/>
            </a:pPr>
            <a:r>
              <a:rPr lang="en-US" dirty="0" smtClean="0">
                <a:ln w="18415" cmpd="sng">
                  <a:solidFill>
                    <a:srgbClr val="FFFFFF"/>
                  </a:solidFill>
                  <a:prstDash val="solid"/>
                </a:ln>
                <a:solidFill>
                  <a:schemeClr val="bg1"/>
                </a:solidFill>
                <a:effectLst>
                  <a:outerShdw blurRad="38100" dist="38100" dir="2700000" algn="tl">
                    <a:srgbClr val="000000">
                      <a:alpha val="43137"/>
                    </a:srgbClr>
                  </a:outerShdw>
                </a:effectLst>
                <a:latin typeface="+mn-lt"/>
                <a:ea typeface="ＭＳ Ｐゴシック" pitchFamily="34" charset="-128"/>
              </a:rPr>
              <a:t>Grain Markets</a:t>
            </a:r>
            <a:endParaRPr lang="en-US" dirty="0">
              <a:ln w="18415" cmpd="sng">
                <a:solidFill>
                  <a:srgbClr val="FFFFFF"/>
                </a:solidFill>
                <a:prstDash val="solid"/>
              </a:ln>
              <a:solidFill>
                <a:schemeClr val="bg1"/>
              </a:solidFill>
              <a:effectLst>
                <a:outerShdw blurRad="38100" dist="38100" dir="2700000" algn="tl">
                  <a:srgbClr val="000000">
                    <a:alpha val="43137"/>
                  </a:srgbClr>
                </a:outerShdw>
              </a:effectLst>
              <a:latin typeface="+mn-lt"/>
              <a:ea typeface="ＭＳ Ｐゴシック" pitchFamily="34" charset="-128"/>
            </a:endParaRPr>
          </a:p>
        </p:txBody>
      </p:sp>
      <p:sp>
        <p:nvSpPr>
          <p:cNvPr id="9" name="Trapezoid 8"/>
          <p:cNvSpPr/>
          <p:nvPr/>
        </p:nvSpPr>
        <p:spPr>
          <a:xfrm>
            <a:off x="2926080" y="4953000"/>
            <a:ext cx="3200400" cy="1295400"/>
          </a:xfrm>
          <a:prstGeom prst="trapezoid">
            <a:avLst/>
          </a:prstGeom>
          <a:solidFill>
            <a:schemeClr val="tx1">
              <a:lumMod val="65000"/>
              <a:lumOff val="3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 name="TextBox 14"/>
          <p:cNvSpPr txBox="1">
            <a:spLocks noChangeArrowheads="1"/>
          </p:cNvSpPr>
          <p:nvPr/>
        </p:nvSpPr>
        <p:spPr bwMode="auto">
          <a:xfrm>
            <a:off x="3040063" y="5311775"/>
            <a:ext cx="2971800" cy="708025"/>
          </a:xfrm>
          <a:prstGeom prst="rect">
            <a:avLst/>
          </a:prstGeom>
          <a:noFill/>
          <a:ln w="9525">
            <a:noFill/>
            <a:miter lim="800000"/>
            <a:headEnd/>
            <a:tailEnd/>
          </a:ln>
        </p:spPr>
        <p:txBody>
          <a:bodyPr>
            <a:spAutoFit/>
          </a:bodyPr>
          <a:lstStyle/>
          <a:p>
            <a:pPr algn="ctr">
              <a:defRPr/>
            </a:pPr>
            <a:r>
              <a:rPr lang="en-US" sz="2000" dirty="0">
                <a:solidFill>
                  <a:schemeClr val="bg1"/>
                </a:solidFill>
                <a:effectLst>
                  <a:outerShdw blurRad="38100" dist="38100" dir="2700000" algn="tl">
                    <a:srgbClr val="000000">
                      <a:alpha val="43137"/>
                    </a:srgbClr>
                  </a:outerShdw>
                </a:effectLst>
                <a:latin typeface="Arial" charset="0"/>
                <a:ea typeface="ＭＳ Ｐゴシック" pitchFamily="34" charset="-128"/>
              </a:rPr>
              <a:t>Long term US/World supply needs</a:t>
            </a:r>
          </a:p>
        </p:txBody>
      </p:sp>
      <p:cxnSp>
        <p:nvCxnSpPr>
          <p:cNvPr id="11" name="Straight Arrow Connector 10"/>
          <p:cNvCxnSpPr/>
          <p:nvPr/>
        </p:nvCxnSpPr>
        <p:spPr>
          <a:xfrm flipH="1" flipV="1">
            <a:off x="4533900" y="4178300"/>
            <a:ext cx="1589" cy="762000"/>
          </a:xfrm>
          <a:prstGeom prst="straightConnector1">
            <a:avLst/>
          </a:prstGeom>
          <a:ln w="31750">
            <a:solidFill>
              <a:schemeClr val="bg2">
                <a:lumMod val="60000"/>
                <a:lumOff val="4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2" name="Rectangle 4"/>
          <p:cNvSpPr/>
          <p:nvPr/>
        </p:nvSpPr>
        <p:spPr>
          <a:xfrm>
            <a:off x="533400" y="1663700"/>
            <a:ext cx="2209800" cy="990600"/>
          </a:xfrm>
          <a:prstGeom prst="rect">
            <a:avLst/>
          </a:prstGeom>
          <a:solidFill>
            <a:schemeClr val="tx1">
              <a:lumMod val="65000"/>
              <a:lumOff val="3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TextBox 8"/>
          <p:cNvSpPr txBox="1">
            <a:spLocks noChangeArrowheads="1"/>
          </p:cNvSpPr>
          <p:nvPr/>
        </p:nvSpPr>
        <p:spPr bwMode="auto">
          <a:xfrm>
            <a:off x="647700" y="1804988"/>
            <a:ext cx="1981200" cy="708025"/>
          </a:xfrm>
          <a:prstGeom prst="rect">
            <a:avLst/>
          </a:prstGeom>
          <a:noFill/>
          <a:ln w="9525">
            <a:noFill/>
            <a:miter lim="800000"/>
            <a:headEnd/>
            <a:tailEnd/>
          </a:ln>
        </p:spPr>
        <p:txBody>
          <a:bodyPr>
            <a:spAutoFit/>
          </a:bodyPr>
          <a:lstStyle/>
          <a:p>
            <a:pPr algn="ctr">
              <a:defRPr/>
            </a:pPr>
            <a:r>
              <a:rPr lang="en-US" sz="2000" dirty="0">
                <a:solidFill>
                  <a:schemeClr val="bg1"/>
                </a:solidFill>
                <a:effectLst>
                  <a:outerShdw blurRad="38100" dist="38100" dir="2700000" algn="tl">
                    <a:srgbClr val="000000">
                      <a:alpha val="43137"/>
                    </a:srgbClr>
                  </a:outerShdw>
                </a:effectLst>
                <a:latin typeface="Arial" charset="0"/>
                <a:ea typeface="ＭＳ Ｐゴシック" pitchFamily="34" charset="-128"/>
              </a:rPr>
              <a:t>Basic supply/ demand input</a:t>
            </a:r>
          </a:p>
        </p:txBody>
      </p:sp>
      <p:cxnSp>
        <p:nvCxnSpPr>
          <p:cNvPr id="14" name="Straight Arrow Connector 16"/>
          <p:cNvCxnSpPr/>
          <p:nvPr/>
        </p:nvCxnSpPr>
        <p:spPr>
          <a:xfrm>
            <a:off x="2743200" y="2654300"/>
            <a:ext cx="533400" cy="457200"/>
          </a:xfrm>
          <a:prstGeom prst="straightConnector1">
            <a:avLst/>
          </a:prstGeom>
          <a:ln w="31750">
            <a:solidFill>
              <a:schemeClr val="bg2">
                <a:lumMod val="60000"/>
                <a:lumOff val="4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5" name="Rectangle 7"/>
          <p:cNvSpPr/>
          <p:nvPr/>
        </p:nvSpPr>
        <p:spPr>
          <a:xfrm>
            <a:off x="6248400" y="1663700"/>
            <a:ext cx="2209800" cy="990600"/>
          </a:xfrm>
          <a:prstGeom prst="rect">
            <a:avLst/>
          </a:prstGeom>
          <a:solidFill>
            <a:schemeClr val="tx1">
              <a:lumMod val="65000"/>
              <a:lumOff val="3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6" name="TextBox 10"/>
          <p:cNvSpPr txBox="1">
            <a:spLocks noChangeArrowheads="1"/>
          </p:cNvSpPr>
          <p:nvPr/>
        </p:nvSpPr>
        <p:spPr bwMode="auto">
          <a:xfrm>
            <a:off x="6362700" y="1958975"/>
            <a:ext cx="1981200" cy="400050"/>
          </a:xfrm>
          <a:prstGeom prst="rect">
            <a:avLst/>
          </a:prstGeom>
          <a:noFill/>
          <a:ln w="9525">
            <a:noFill/>
            <a:miter lim="800000"/>
            <a:headEnd/>
            <a:tailEnd/>
          </a:ln>
        </p:spPr>
        <p:txBody>
          <a:bodyPr>
            <a:spAutoFit/>
          </a:bodyPr>
          <a:lstStyle/>
          <a:p>
            <a:pPr algn="ctr">
              <a:defRPr/>
            </a:pPr>
            <a:r>
              <a:rPr lang="en-US" sz="2000" dirty="0">
                <a:solidFill>
                  <a:schemeClr val="bg1"/>
                </a:solidFill>
                <a:effectLst>
                  <a:outerShdw blurRad="38100" dist="38100" dir="2700000" algn="tl">
                    <a:srgbClr val="000000">
                      <a:alpha val="43137"/>
                    </a:srgbClr>
                  </a:outerShdw>
                </a:effectLst>
                <a:latin typeface="Arial" charset="0"/>
                <a:ea typeface="ＭＳ Ｐゴシック" pitchFamily="34" charset="-128"/>
              </a:rPr>
              <a:t>Weather</a:t>
            </a:r>
          </a:p>
        </p:txBody>
      </p:sp>
      <p:cxnSp>
        <p:nvCxnSpPr>
          <p:cNvPr id="17" name="Straight Arrow Connector 19"/>
          <p:cNvCxnSpPr/>
          <p:nvPr/>
        </p:nvCxnSpPr>
        <p:spPr>
          <a:xfrm rot="10800000" flipV="1">
            <a:off x="5638800" y="2654300"/>
            <a:ext cx="609600" cy="457200"/>
          </a:xfrm>
          <a:prstGeom prst="straightConnector1">
            <a:avLst/>
          </a:prstGeom>
          <a:ln w="31750">
            <a:solidFill>
              <a:schemeClr val="bg2">
                <a:lumMod val="60000"/>
                <a:lumOff val="4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8" name="Rectangle 5"/>
          <p:cNvSpPr/>
          <p:nvPr/>
        </p:nvSpPr>
        <p:spPr>
          <a:xfrm>
            <a:off x="6248400" y="3949700"/>
            <a:ext cx="2209800" cy="990600"/>
          </a:xfrm>
          <a:prstGeom prst="rect">
            <a:avLst/>
          </a:prstGeom>
          <a:solidFill>
            <a:schemeClr val="tx1">
              <a:lumMod val="65000"/>
              <a:lumOff val="3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9" name="TextBox 9"/>
          <p:cNvSpPr txBox="1">
            <a:spLocks noChangeArrowheads="1"/>
          </p:cNvSpPr>
          <p:nvPr/>
        </p:nvSpPr>
        <p:spPr bwMode="auto">
          <a:xfrm>
            <a:off x="6362700" y="4244975"/>
            <a:ext cx="1981200" cy="400050"/>
          </a:xfrm>
          <a:prstGeom prst="rect">
            <a:avLst/>
          </a:prstGeom>
          <a:noFill/>
          <a:ln w="9525">
            <a:noFill/>
            <a:miter lim="800000"/>
            <a:headEnd/>
            <a:tailEnd/>
          </a:ln>
        </p:spPr>
        <p:txBody>
          <a:bodyPr>
            <a:spAutoFit/>
          </a:bodyPr>
          <a:lstStyle/>
          <a:p>
            <a:pPr algn="ctr">
              <a:defRPr/>
            </a:pPr>
            <a:r>
              <a:rPr lang="en-US" sz="2000" dirty="0">
                <a:solidFill>
                  <a:schemeClr val="bg1"/>
                </a:solidFill>
                <a:effectLst>
                  <a:outerShdw blurRad="38100" dist="38100" dir="2700000" algn="tl">
                    <a:srgbClr val="000000">
                      <a:alpha val="43137"/>
                    </a:srgbClr>
                  </a:outerShdw>
                </a:effectLst>
                <a:latin typeface="Arial" charset="0"/>
                <a:ea typeface="ＭＳ Ｐゴシック" pitchFamily="34" charset="-128"/>
              </a:rPr>
              <a:t>China</a:t>
            </a:r>
          </a:p>
        </p:txBody>
      </p:sp>
      <p:cxnSp>
        <p:nvCxnSpPr>
          <p:cNvPr id="20" name="Straight Arrow Connector 27"/>
          <p:cNvCxnSpPr/>
          <p:nvPr/>
        </p:nvCxnSpPr>
        <p:spPr>
          <a:xfrm flipH="1" flipV="1">
            <a:off x="5867400" y="3721100"/>
            <a:ext cx="381000" cy="228600"/>
          </a:xfrm>
          <a:prstGeom prst="straightConnector1">
            <a:avLst/>
          </a:prstGeom>
          <a:ln w="31750">
            <a:solidFill>
              <a:schemeClr val="bg2">
                <a:lumMod val="60000"/>
                <a:lumOff val="4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1" name="Rectangle 6"/>
          <p:cNvSpPr/>
          <p:nvPr/>
        </p:nvSpPr>
        <p:spPr>
          <a:xfrm>
            <a:off x="381000" y="3949700"/>
            <a:ext cx="2209800" cy="990600"/>
          </a:xfrm>
          <a:prstGeom prst="rect">
            <a:avLst/>
          </a:prstGeom>
          <a:solidFill>
            <a:schemeClr val="tx1">
              <a:lumMod val="65000"/>
              <a:lumOff val="3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2" name="TextBox 11"/>
          <p:cNvSpPr txBox="1">
            <a:spLocks noChangeArrowheads="1"/>
          </p:cNvSpPr>
          <p:nvPr/>
        </p:nvSpPr>
        <p:spPr bwMode="auto">
          <a:xfrm>
            <a:off x="495300" y="4092714"/>
            <a:ext cx="1981200" cy="707886"/>
          </a:xfrm>
          <a:prstGeom prst="rect">
            <a:avLst/>
          </a:prstGeom>
          <a:noFill/>
          <a:ln w="9525">
            <a:noFill/>
            <a:miter lim="800000"/>
            <a:headEnd/>
            <a:tailEnd/>
          </a:ln>
        </p:spPr>
        <p:txBody>
          <a:bodyPr>
            <a:spAutoFit/>
          </a:bodyPr>
          <a:lstStyle/>
          <a:p>
            <a:pPr algn="ctr">
              <a:defRPr/>
            </a:pPr>
            <a:r>
              <a:rPr lang="en-US" sz="2000" dirty="0" smtClean="0">
                <a:solidFill>
                  <a:schemeClr val="bg1"/>
                </a:solidFill>
                <a:effectLst>
                  <a:outerShdw blurRad="38100" dist="38100" dir="2700000" algn="tl">
                    <a:srgbClr val="000000">
                      <a:alpha val="43137"/>
                    </a:srgbClr>
                  </a:outerShdw>
                </a:effectLst>
                <a:latin typeface="Arial" charset="0"/>
                <a:ea typeface="ＭＳ Ｐゴシック" pitchFamily="34" charset="-128"/>
              </a:rPr>
              <a:t>Investment</a:t>
            </a:r>
          </a:p>
          <a:p>
            <a:pPr algn="ctr">
              <a:defRPr/>
            </a:pPr>
            <a:r>
              <a:rPr lang="en-US" sz="2000" dirty="0" smtClean="0">
                <a:solidFill>
                  <a:schemeClr val="bg1"/>
                </a:solidFill>
                <a:effectLst>
                  <a:outerShdw blurRad="38100" dist="38100" dir="2700000" algn="tl">
                    <a:srgbClr val="000000">
                      <a:alpha val="43137"/>
                    </a:srgbClr>
                  </a:outerShdw>
                </a:effectLst>
                <a:ea typeface="ＭＳ Ｐゴシック" pitchFamily="34" charset="-128"/>
              </a:rPr>
              <a:t>Community</a:t>
            </a:r>
            <a:r>
              <a:rPr lang="en-US" sz="2000" dirty="0" smtClean="0">
                <a:solidFill>
                  <a:schemeClr val="bg1"/>
                </a:solidFill>
                <a:effectLst>
                  <a:outerShdw blurRad="38100" dist="38100" dir="2700000" algn="tl">
                    <a:srgbClr val="000000">
                      <a:alpha val="43137"/>
                    </a:srgbClr>
                  </a:outerShdw>
                </a:effectLst>
                <a:latin typeface="Arial" charset="0"/>
                <a:ea typeface="ＭＳ Ｐゴシック" pitchFamily="34" charset="-128"/>
              </a:rPr>
              <a:t> </a:t>
            </a:r>
            <a:endParaRPr lang="en-US" sz="2000" dirty="0">
              <a:solidFill>
                <a:schemeClr val="bg1"/>
              </a:solidFill>
              <a:effectLst>
                <a:outerShdw blurRad="38100" dist="38100" dir="2700000" algn="tl">
                  <a:srgbClr val="000000">
                    <a:alpha val="43137"/>
                  </a:srgbClr>
                </a:outerShdw>
              </a:effectLst>
              <a:latin typeface="Arial" charset="0"/>
              <a:ea typeface="ＭＳ Ｐゴシック" pitchFamily="34" charset="-128"/>
            </a:endParaRPr>
          </a:p>
        </p:txBody>
      </p:sp>
      <p:cxnSp>
        <p:nvCxnSpPr>
          <p:cNvPr id="23" name="Straight Arrow Connector 18"/>
          <p:cNvCxnSpPr/>
          <p:nvPr/>
        </p:nvCxnSpPr>
        <p:spPr>
          <a:xfrm flipV="1">
            <a:off x="2590800" y="3721100"/>
            <a:ext cx="609600" cy="228600"/>
          </a:xfrm>
          <a:prstGeom prst="straightConnector1">
            <a:avLst/>
          </a:prstGeom>
          <a:ln w="31750">
            <a:solidFill>
              <a:schemeClr val="bg2">
                <a:lumMod val="60000"/>
                <a:lumOff val="4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4" name="Rectangle 7"/>
          <p:cNvSpPr/>
          <p:nvPr/>
        </p:nvSpPr>
        <p:spPr>
          <a:xfrm>
            <a:off x="3429000" y="1282700"/>
            <a:ext cx="2209800" cy="1066800"/>
          </a:xfrm>
          <a:prstGeom prst="rect">
            <a:avLst/>
          </a:prstGeom>
          <a:solidFill>
            <a:schemeClr val="tx1">
              <a:lumMod val="65000"/>
              <a:lumOff val="3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5" name="TextBox 10"/>
          <p:cNvSpPr txBox="1">
            <a:spLocks noChangeArrowheads="1"/>
          </p:cNvSpPr>
          <p:nvPr/>
        </p:nvSpPr>
        <p:spPr bwMode="auto">
          <a:xfrm>
            <a:off x="3543300" y="1308100"/>
            <a:ext cx="1981200" cy="1016000"/>
          </a:xfrm>
          <a:prstGeom prst="rect">
            <a:avLst/>
          </a:prstGeom>
          <a:noFill/>
          <a:ln w="9525">
            <a:noFill/>
            <a:miter lim="800000"/>
            <a:headEnd/>
            <a:tailEnd/>
          </a:ln>
        </p:spPr>
        <p:txBody>
          <a:bodyPr>
            <a:spAutoFit/>
          </a:bodyPr>
          <a:lstStyle/>
          <a:p>
            <a:pPr algn="ctr">
              <a:defRPr/>
            </a:pPr>
            <a:r>
              <a:rPr lang="en-US" sz="2000" dirty="0">
                <a:solidFill>
                  <a:schemeClr val="bg1"/>
                </a:solidFill>
                <a:effectLst>
                  <a:outerShdw blurRad="38100" dist="38100" dir="2700000" algn="tl">
                    <a:srgbClr val="000000">
                      <a:alpha val="43137"/>
                    </a:srgbClr>
                  </a:outerShdw>
                </a:effectLst>
                <a:latin typeface="Arial" charset="0"/>
                <a:ea typeface="ＭＳ Ｐゴシック" pitchFamily="34" charset="-128"/>
              </a:rPr>
              <a:t>World Macro-Economic Conditions</a:t>
            </a:r>
          </a:p>
        </p:txBody>
      </p:sp>
      <p:cxnSp>
        <p:nvCxnSpPr>
          <p:cNvPr id="26" name="Straight Arrow Connector 19"/>
          <p:cNvCxnSpPr/>
          <p:nvPr/>
        </p:nvCxnSpPr>
        <p:spPr>
          <a:xfrm flipH="1">
            <a:off x="4532313" y="2351088"/>
            <a:ext cx="3176" cy="468314"/>
          </a:xfrm>
          <a:prstGeom prst="straightConnector1">
            <a:avLst/>
          </a:prstGeom>
          <a:ln w="31750">
            <a:solidFill>
              <a:schemeClr val="bg2">
                <a:lumMod val="60000"/>
                <a:lumOff val="4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96327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2" grpId="0" animBg="1"/>
      <p:bldP spid="13" grpId="0"/>
      <p:bldP spid="15" grpId="0" animBg="1"/>
      <p:bldP spid="16" grpId="0"/>
      <p:bldP spid="18" grpId="0" animBg="1"/>
      <p:bldP spid="19" grpId="0"/>
      <p:bldP spid="21" grpId="0" animBg="1"/>
      <p:bldP spid="22" grpId="0"/>
      <p:bldP spid="24" grpId="0" animBg="1"/>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333374" y="257175"/>
            <a:ext cx="8505826" cy="733425"/>
          </a:xfrm>
        </p:spPr>
        <p:txBody>
          <a:bodyPr/>
          <a:lstStyle/>
          <a:p>
            <a:pPr eaLnBrk="1" hangingPunct="1"/>
            <a:r>
              <a:rPr lang="en-US" sz="2800" dirty="0" smtClean="0">
                <a:latin typeface="Copperplate Gothic Bold" pitchFamily="34" charset="0"/>
              </a:rPr>
              <a:t>High Prices are the Cure for High Prices</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1" y="1219200"/>
            <a:ext cx="8229600" cy="472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6273596"/>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p:txBody>
          <a:bodyPr/>
          <a:lstStyle/>
          <a:p>
            <a:pPr eaLnBrk="1" hangingPunct="1"/>
            <a:r>
              <a:rPr lang="en-US" dirty="0" smtClean="0">
                <a:latin typeface="Copperplate Gothic Bold" pitchFamily="34" charset="0"/>
              </a:rPr>
              <a:t>“What Goes Up, Must Come Down.”</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sp>
        <p:nvSpPr>
          <p:cNvPr id="6" name="Rectangle 11"/>
          <p:cNvSpPr txBox="1">
            <a:spLocks noChangeArrowheads="1"/>
          </p:cNvSpPr>
          <p:nvPr/>
        </p:nvSpPr>
        <p:spPr bwMode="auto">
          <a:xfrm>
            <a:off x="438150" y="1143000"/>
            <a:ext cx="8553450" cy="512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spcBef>
                <a:spcPct val="30000"/>
              </a:spcBef>
              <a:spcAft>
                <a:spcPct val="30000"/>
              </a:spcAft>
              <a:buClr>
                <a:srgbClr val="000066"/>
              </a:buClr>
              <a:buChar char="•"/>
              <a:defRPr sz="2800">
                <a:solidFill>
                  <a:schemeClr val="tx1"/>
                </a:solidFill>
                <a:latin typeface="+mn-lt"/>
                <a:ea typeface="+mn-ea"/>
                <a:cs typeface="+mn-cs"/>
              </a:defRPr>
            </a:lvl1pPr>
            <a:lvl2pPr marL="685800" indent="-228600" algn="l" rtl="0" eaLnBrk="0" fontAlgn="base" hangingPunct="0">
              <a:spcBef>
                <a:spcPct val="30000"/>
              </a:spcBef>
              <a:spcAft>
                <a:spcPct val="30000"/>
              </a:spcAft>
              <a:buClr>
                <a:srgbClr val="000066"/>
              </a:buClr>
              <a:buFont typeface="Arial" charset="0"/>
              <a:buChar char="-"/>
              <a:defRPr sz="2400">
                <a:solidFill>
                  <a:schemeClr val="tx1"/>
                </a:solidFill>
                <a:latin typeface="+mn-lt"/>
                <a:ea typeface="+mn-ea"/>
              </a:defRPr>
            </a:lvl2pPr>
            <a:lvl3pPr marL="1143000" indent="-228600" algn="l" rtl="0" eaLnBrk="0" fontAlgn="base" hangingPunct="0">
              <a:spcBef>
                <a:spcPct val="30000"/>
              </a:spcBef>
              <a:spcAft>
                <a:spcPct val="30000"/>
              </a:spcAft>
              <a:buClr>
                <a:srgbClr val="000066"/>
              </a:buClr>
              <a:buFont typeface="Wingdings" pitchFamily="2" charset="2"/>
              <a:buChar char="Ø"/>
              <a:defRPr sz="2200">
                <a:solidFill>
                  <a:schemeClr val="tx1"/>
                </a:solidFill>
                <a:latin typeface="+mn-lt"/>
                <a:ea typeface="+mn-ea"/>
              </a:defRPr>
            </a:lvl3pPr>
            <a:lvl4pPr marL="1600200" indent="-228600" algn="l" rtl="0" eaLnBrk="0" fontAlgn="base" hangingPunct="0">
              <a:spcBef>
                <a:spcPct val="30000"/>
              </a:spcBef>
              <a:spcAft>
                <a:spcPct val="30000"/>
              </a:spcAft>
              <a:buClr>
                <a:srgbClr val="000066"/>
              </a:buClr>
              <a:buFont typeface="Wingdings" pitchFamily="2"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rgbClr val="000066"/>
              </a:buClr>
              <a:defRPr>
                <a:solidFill>
                  <a:schemeClr val="tx1"/>
                </a:solidFill>
                <a:latin typeface="+mn-lt"/>
                <a:ea typeface="+mn-ea"/>
              </a:defRPr>
            </a:lvl5pPr>
            <a:lvl6pPr marL="2514600" indent="-228600" algn="l" rtl="0" fontAlgn="base">
              <a:spcBef>
                <a:spcPct val="20000"/>
              </a:spcBef>
              <a:spcAft>
                <a:spcPct val="0"/>
              </a:spcAft>
              <a:buClr>
                <a:srgbClr val="000066"/>
              </a:buClr>
              <a:defRPr>
                <a:solidFill>
                  <a:schemeClr val="tx1"/>
                </a:solidFill>
                <a:latin typeface="+mn-lt"/>
                <a:ea typeface="+mn-ea"/>
              </a:defRPr>
            </a:lvl6pPr>
            <a:lvl7pPr marL="2971800" indent="-228600" algn="l" rtl="0" fontAlgn="base">
              <a:spcBef>
                <a:spcPct val="20000"/>
              </a:spcBef>
              <a:spcAft>
                <a:spcPct val="0"/>
              </a:spcAft>
              <a:buClr>
                <a:srgbClr val="000066"/>
              </a:buClr>
              <a:defRPr>
                <a:solidFill>
                  <a:schemeClr val="tx1"/>
                </a:solidFill>
                <a:latin typeface="+mn-lt"/>
                <a:ea typeface="+mn-ea"/>
              </a:defRPr>
            </a:lvl7pPr>
            <a:lvl8pPr marL="3429000" indent="-228600" algn="l" rtl="0" fontAlgn="base">
              <a:spcBef>
                <a:spcPct val="20000"/>
              </a:spcBef>
              <a:spcAft>
                <a:spcPct val="0"/>
              </a:spcAft>
              <a:buClr>
                <a:srgbClr val="000066"/>
              </a:buClr>
              <a:defRPr>
                <a:solidFill>
                  <a:schemeClr val="tx1"/>
                </a:solidFill>
                <a:latin typeface="+mn-lt"/>
                <a:ea typeface="+mn-ea"/>
              </a:defRPr>
            </a:lvl8pPr>
            <a:lvl9pPr marL="3886200" indent="-228600" algn="l" rtl="0" fontAlgn="base">
              <a:spcBef>
                <a:spcPct val="20000"/>
              </a:spcBef>
              <a:spcAft>
                <a:spcPct val="0"/>
              </a:spcAft>
              <a:buClr>
                <a:srgbClr val="000066"/>
              </a:buClr>
              <a:defRPr>
                <a:solidFill>
                  <a:schemeClr val="tx1"/>
                </a:solidFill>
                <a:latin typeface="+mn-lt"/>
                <a:ea typeface="+mn-ea"/>
              </a:defRPr>
            </a:lvl9pPr>
          </a:lstStyle>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High prices encouraged increased global plantings</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World wheat, corn and soybean production was record large</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High prices shifted demand to other markets</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Brazil was world’s largest exporter of corn last year</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New low price environment has attracted demand</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World feed demand shifting back to corn from wheat</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Demand is not exceeding supplies for first time in 5 years</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Bearish supply environment has shifted investment funds away from commodities or to shorting the market</a:t>
            </a:r>
          </a:p>
          <a:p>
            <a:pPr marL="0" indent="0" eaLnBrk="1" hangingPunct="1">
              <a:spcBef>
                <a:spcPct val="0"/>
              </a:spcBef>
              <a:spcAft>
                <a:spcPct val="0"/>
              </a:spcAft>
              <a:buClrTx/>
              <a:buFontTx/>
              <a:buNone/>
              <a:defRPr/>
            </a:pPr>
            <a:endParaRPr lang="en-US" sz="2100" kern="0" dirty="0" smtClean="0">
              <a:latin typeface="Arial Black" pitchFamily="34" charset="0"/>
            </a:endParaRPr>
          </a:p>
          <a:p>
            <a:pPr marL="0" indent="0" eaLnBrk="1" hangingPunct="1">
              <a:spcBef>
                <a:spcPct val="0"/>
              </a:spcBef>
              <a:spcAft>
                <a:spcPct val="0"/>
              </a:spcAft>
              <a:buClrTx/>
              <a:buFontTx/>
              <a:buNone/>
              <a:defRPr/>
            </a:pPr>
            <a:endParaRPr lang="en-US" sz="2100" kern="0" dirty="0" smtClean="0">
              <a:latin typeface="Arial Black" pitchFamily="34" charset="0"/>
            </a:endParaRPr>
          </a:p>
        </p:txBody>
      </p:sp>
    </p:spTree>
    <p:extLst>
      <p:ext uri="{BB962C8B-B14F-4D97-AF65-F5344CB8AC3E}">
        <p14:creationId xmlns:p14="http://schemas.microsoft.com/office/powerpoint/2010/main" val="42007041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additive="base">
                                        <p:cTn id="4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353425" cy="733425"/>
          </a:xfrm>
        </p:spPr>
        <p:txBody>
          <a:bodyPr/>
          <a:lstStyle/>
          <a:p>
            <a:pPr eaLnBrk="1" hangingPunct="1"/>
            <a:r>
              <a:rPr lang="en-US" dirty="0" smtClean="0">
                <a:latin typeface="Copperplate Gothic Bold" pitchFamily="34" charset="0"/>
              </a:rPr>
              <a:t>Supply Bull to Supply Bear Market</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5122" name="Picture 2" descr="https://members.admis.com/research/htdata/en-us/charts/c-/fundamental/c_usstkvus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6692" y="1143000"/>
            <a:ext cx="6950508"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956809"/>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353425" cy="733425"/>
          </a:xfrm>
        </p:spPr>
        <p:txBody>
          <a:bodyPr/>
          <a:lstStyle/>
          <a:p>
            <a:pPr eaLnBrk="1" hangingPunct="1"/>
            <a:r>
              <a:rPr lang="en-US" dirty="0" smtClean="0">
                <a:latin typeface="Copperplate Gothic Bold" pitchFamily="34" charset="0"/>
              </a:rPr>
              <a:t>Supply Bull to Supply Bear Market</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19458" name="Picture 2" descr="https://members.admis.com/research/htdata/en-us/charts/w-/fundamental/w_wprodvcon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143000"/>
            <a:ext cx="6797964"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526632"/>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p:txBody>
          <a:bodyPr/>
          <a:lstStyle/>
          <a:p>
            <a:pPr eaLnBrk="1" hangingPunct="1"/>
            <a:r>
              <a:rPr lang="en-US" dirty="0" smtClean="0">
                <a:latin typeface="Copperplate Gothic Bold" pitchFamily="34" charset="0"/>
              </a:rPr>
              <a:t>Shifting World Export Markets</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202959"/>
            <a:ext cx="7624700" cy="4816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7301703"/>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p:txBody>
          <a:bodyPr/>
          <a:lstStyle/>
          <a:p>
            <a:pPr eaLnBrk="1" hangingPunct="1"/>
            <a:r>
              <a:rPr lang="en-US" dirty="0" smtClean="0">
                <a:latin typeface="Copperplate Gothic Bold" pitchFamily="34" charset="0"/>
              </a:rPr>
              <a:t>World Corn Demand Rebounding</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219200"/>
            <a:ext cx="6577505" cy="472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568955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p:txBody>
          <a:bodyPr/>
          <a:lstStyle/>
          <a:p>
            <a:pPr eaLnBrk="1" hangingPunct="1"/>
            <a:r>
              <a:rPr lang="en-US" dirty="0" smtClean="0">
                <a:latin typeface="Copperplate Gothic Bold" pitchFamily="34" charset="0"/>
              </a:rPr>
              <a:t>World Wheat Trade Recovers</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22530" name="Picture 2" descr="https://members.admis.com/research/htdata/en-us/charts/w-/fundamental/w_wconsvtrad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124712"/>
            <a:ext cx="6827639" cy="4895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9903641"/>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277225" cy="733425"/>
          </a:xfrm>
        </p:spPr>
        <p:txBody>
          <a:bodyPr/>
          <a:lstStyle/>
          <a:p>
            <a:pPr eaLnBrk="1" hangingPunct="1"/>
            <a:r>
              <a:rPr lang="en-US" dirty="0" smtClean="0">
                <a:latin typeface="Copperplate Gothic Bold" pitchFamily="34" charset="0"/>
              </a:rPr>
              <a:t>The Money Left the Marketplace</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7170" name="Picture 2" descr="https://members.admis.com/research/htdata/en-us/charts/c-/cot/c-_cot_futures_and_options_cit_noncomm_position_net_noci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194816"/>
            <a:ext cx="7117255" cy="4748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1597317"/>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277225" cy="733425"/>
          </a:xfrm>
        </p:spPr>
        <p:txBody>
          <a:bodyPr/>
          <a:lstStyle/>
          <a:p>
            <a:pPr eaLnBrk="1" hangingPunct="1"/>
            <a:r>
              <a:rPr lang="en-US" dirty="0" smtClean="0">
                <a:latin typeface="Copperplate Gothic Bold" pitchFamily="34" charset="0"/>
              </a:rPr>
              <a:t>The Money Left the Marketplace</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21506" name="Picture 2" descr="https://members.admis.com/research/htdata/en-us/charts/w-/cot/w-_cot_futures_and_options_cit_noncomm_position_net_noci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481" y="1143000"/>
            <a:ext cx="7309119"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689620"/>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277226" cy="733425"/>
          </a:xfrm>
        </p:spPr>
        <p:txBody>
          <a:bodyPr/>
          <a:lstStyle/>
          <a:p>
            <a:pPr eaLnBrk="1" hangingPunct="1"/>
            <a:r>
              <a:rPr lang="en-US" dirty="0" smtClean="0">
                <a:latin typeface="Copperplate Gothic Bold" pitchFamily="34" charset="0"/>
              </a:rPr>
              <a:t>Improving Export Outlook: Corn</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30722" name="Picture 2" descr="https://members.admis.com/research/htdata/en-us/charts/c-/exports/c-_exportsales_percent_5y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143001"/>
            <a:ext cx="414329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307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1" y="1143000"/>
            <a:ext cx="4049078"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11"/>
          <p:cNvSpPr txBox="1">
            <a:spLocks noChangeArrowheads="1"/>
          </p:cNvSpPr>
          <p:nvPr/>
        </p:nvSpPr>
        <p:spPr bwMode="auto">
          <a:xfrm>
            <a:off x="462534" y="4114800"/>
            <a:ext cx="817655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spcBef>
                <a:spcPct val="30000"/>
              </a:spcBef>
              <a:spcAft>
                <a:spcPct val="30000"/>
              </a:spcAft>
              <a:buClr>
                <a:srgbClr val="000066"/>
              </a:buClr>
              <a:buChar char="•"/>
              <a:defRPr sz="2800">
                <a:solidFill>
                  <a:schemeClr val="tx1"/>
                </a:solidFill>
                <a:latin typeface="+mn-lt"/>
                <a:ea typeface="+mn-ea"/>
                <a:cs typeface="+mn-cs"/>
              </a:defRPr>
            </a:lvl1pPr>
            <a:lvl2pPr marL="685800" indent="-228600" algn="l" rtl="0" eaLnBrk="0" fontAlgn="base" hangingPunct="0">
              <a:spcBef>
                <a:spcPct val="30000"/>
              </a:spcBef>
              <a:spcAft>
                <a:spcPct val="30000"/>
              </a:spcAft>
              <a:buClr>
                <a:srgbClr val="000066"/>
              </a:buClr>
              <a:buFont typeface="Arial" charset="0"/>
              <a:buChar char="-"/>
              <a:defRPr sz="2400">
                <a:solidFill>
                  <a:schemeClr val="tx1"/>
                </a:solidFill>
                <a:latin typeface="+mn-lt"/>
                <a:ea typeface="+mn-ea"/>
              </a:defRPr>
            </a:lvl2pPr>
            <a:lvl3pPr marL="1143000" indent="-228600" algn="l" rtl="0" eaLnBrk="0" fontAlgn="base" hangingPunct="0">
              <a:spcBef>
                <a:spcPct val="30000"/>
              </a:spcBef>
              <a:spcAft>
                <a:spcPct val="30000"/>
              </a:spcAft>
              <a:buClr>
                <a:srgbClr val="000066"/>
              </a:buClr>
              <a:buFont typeface="Wingdings" pitchFamily="2" charset="2"/>
              <a:buChar char="Ø"/>
              <a:defRPr sz="2200">
                <a:solidFill>
                  <a:schemeClr val="tx1"/>
                </a:solidFill>
                <a:latin typeface="+mn-lt"/>
                <a:ea typeface="+mn-ea"/>
              </a:defRPr>
            </a:lvl3pPr>
            <a:lvl4pPr marL="1600200" indent="-228600" algn="l" rtl="0" eaLnBrk="0" fontAlgn="base" hangingPunct="0">
              <a:spcBef>
                <a:spcPct val="30000"/>
              </a:spcBef>
              <a:spcAft>
                <a:spcPct val="30000"/>
              </a:spcAft>
              <a:buClr>
                <a:srgbClr val="000066"/>
              </a:buClr>
              <a:buFont typeface="Wingdings" pitchFamily="2"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rgbClr val="000066"/>
              </a:buClr>
              <a:defRPr>
                <a:solidFill>
                  <a:schemeClr val="tx1"/>
                </a:solidFill>
                <a:latin typeface="+mn-lt"/>
                <a:ea typeface="+mn-ea"/>
              </a:defRPr>
            </a:lvl5pPr>
            <a:lvl6pPr marL="2514600" indent="-228600" algn="l" rtl="0" fontAlgn="base">
              <a:spcBef>
                <a:spcPct val="20000"/>
              </a:spcBef>
              <a:spcAft>
                <a:spcPct val="0"/>
              </a:spcAft>
              <a:buClr>
                <a:srgbClr val="000066"/>
              </a:buClr>
              <a:defRPr>
                <a:solidFill>
                  <a:schemeClr val="tx1"/>
                </a:solidFill>
                <a:latin typeface="+mn-lt"/>
                <a:ea typeface="+mn-ea"/>
              </a:defRPr>
            </a:lvl6pPr>
            <a:lvl7pPr marL="2971800" indent="-228600" algn="l" rtl="0" fontAlgn="base">
              <a:spcBef>
                <a:spcPct val="20000"/>
              </a:spcBef>
              <a:spcAft>
                <a:spcPct val="0"/>
              </a:spcAft>
              <a:buClr>
                <a:srgbClr val="000066"/>
              </a:buClr>
              <a:defRPr>
                <a:solidFill>
                  <a:schemeClr val="tx1"/>
                </a:solidFill>
                <a:latin typeface="+mn-lt"/>
                <a:ea typeface="+mn-ea"/>
              </a:defRPr>
            </a:lvl7pPr>
            <a:lvl8pPr marL="3429000" indent="-228600" algn="l" rtl="0" fontAlgn="base">
              <a:spcBef>
                <a:spcPct val="20000"/>
              </a:spcBef>
              <a:spcAft>
                <a:spcPct val="0"/>
              </a:spcAft>
              <a:buClr>
                <a:srgbClr val="000066"/>
              </a:buClr>
              <a:defRPr>
                <a:solidFill>
                  <a:schemeClr val="tx1"/>
                </a:solidFill>
                <a:latin typeface="+mn-lt"/>
                <a:ea typeface="+mn-ea"/>
              </a:defRPr>
            </a:lvl8pPr>
            <a:lvl9pPr marL="3886200" indent="-228600" algn="l" rtl="0" fontAlgn="base">
              <a:spcBef>
                <a:spcPct val="20000"/>
              </a:spcBef>
              <a:spcAft>
                <a:spcPct val="0"/>
              </a:spcAft>
              <a:buClr>
                <a:srgbClr val="000066"/>
              </a:buClr>
              <a:defRPr>
                <a:solidFill>
                  <a:schemeClr val="tx1"/>
                </a:solidFill>
                <a:latin typeface="+mn-lt"/>
                <a:ea typeface="+mn-ea"/>
              </a:defRPr>
            </a:lvl9pPr>
          </a:lstStyle>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China rejecting MIR 162 and cancelling US sales</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Unshipped sales to China: 1.5 MMT or 60 mil bus.</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South Korea and Japan taking rejected cargoes</a:t>
            </a:r>
            <a:endParaRPr lang="en-US" sz="2100" kern="0" dirty="0" smtClean="0">
              <a:latin typeface="Arial Black" pitchFamily="34" charset="0"/>
            </a:endParaRPr>
          </a:p>
          <a:p>
            <a:pPr marL="0" indent="0" eaLnBrk="1" hangingPunct="1">
              <a:spcBef>
                <a:spcPct val="0"/>
              </a:spcBef>
              <a:spcAft>
                <a:spcPct val="0"/>
              </a:spcAft>
              <a:buClrTx/>
              <a:buFontTx/>
              <a:buNone/>
              <a:defRPr/>
            </a:pPr>
            <a:endParaRPr lang="en-US" sz="2100" kern="0" dirty="0" smtClean="0">
              <a:latin typeface="Arial Black" pitchFamily="34" charset="0"/>
            </a:endParaRPr>
          </a:p>
        </p:txBody>
      </p:sp>
    </p:spTree>
    <p:extLst>
      <p:ext uri="{BB962C8B-B14F-4D97-AF65-F5344CB8AC3E}">
        <p14:creationId xmlns:p14="http://schemas.microsoft.com/office/powerpoint/2010/main" val="37539947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277226" cy="733425"/>
          </a:xfrm>
        </p:spPr>
        <p:txBody>
          <a:bodyPr/>
          <a:lstStyle/>
          <a:p>
            <a:pPr eaLnBrk="1" hangingPunct="1"/>
            <a:r>
              <a:rPr lang="en-US" dirty="0" smtClean="0">
                <a:latin typeface="Copperplate Gothic Bold" pitchFamily="34" charset="0"/>
              </a:rPr>
              <a:t>Improving Export Outlook: Wheat</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3174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9933" y="1219201"/>
            <a:ext cx="4126867"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7" name="Picture 3" descr="https://members.admis.com/research/htdata/en-us/charts/w-/exports/w-_exportsales_percent_5yr.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219201"/>
            <a:ext cx="4102733" cy="272715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11"/>
          <p:cNvSpPr txBox="1">
            <a:spLocks noChangeArrowheads="1"/>
          </p:cNvSpPr>
          <p:nvPr/>
        </p:nvSpPr>
        <p:spPr bwMode="auto">
          <a:xfrm>
            <a:off x="462534" y="4114800"/>
            <a:ext cx="817655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spcBef>
                <a:spcPct val="30000"/>
              </a:spcBef>
              <a:spcAft>
                <a:spcPct val="30000"/>
              </a:spcAft>
              <a:buClr>
                <a:srgbClr val="000066"/>
              </a:buClr>
              <a:buChar char="•"/>
              <a:defRPr sz="2800">
                <a:solidFill>
                  <a:schemeClr val="tx1"/>
                </a:solidFill>
                <a:latin typeface="+mn-lt"/>
                <a:ea typeface="+mn-ea"/>
                <a:cs typeface="+mn-cs"/>
              </a:defRPr>
            </a:lvl1pPr>
            <a:lvl2pPr marL="685800" indent="-228600" algn="l" rtl="0" eaLnBrk="0" fontAlgn="base" hangingPunct="0">
              <a:spcBef>
                <a:spcPct val="30000"/>
              </a:spcBef>
              <a:spcAft>
                <a:spcPct val="30000"/>
              </a:spcAft>
              <a:buClr>
                <a:srgbClr val="000066"/>
              </a:buClr>
              <a:buFont typeface="Arial" charset="0"/>
              <a:buChar char="-"/>
              <a:defRPr sz="2400">
                <a:solidFill>
                  <a:schemeClr val="tx1"/>
                </a:solidFill>
                <a:latin typeface="+mn-lt"/>
                <a:ea typeface="+mn-ea"/>
              </a:defRPr>
            </a:lvl2pPr>
            <a:lvl3pPr marL="1143000" indent="-228600" algn="l" rtl="0" eaLnBrk="0" fontAlgn="base" hangingPunct="0">
              <a:spcBef>
                <a:spcPct val="30000"/>
              </a:spcBef>
              <a:spcAft>
                <a:spcPct val="30000"/>
              </a:spcAft>
              <a:buClr>
                <a:srgbClr val="000066"/>
              </a:buClr>
              <a:buFont typeface="Wingdings" pitchFamily="2" charset="2"/>
              <a:buChar char="Ø"/>
              <a:defRPr sz="2200">
                <a:solidFill>
                  <a:schemeClr val="tx1"/>
                </a:solidFill>
                <a:latin typeface="+mn-lt"/>
                <a:ea typeface="+mn-ea"/>
              </a:defRPr>
            </a:lvl3pPr>
            <a:lvl4pPr marL="1600200" indent="-228600" algn="l" rtl="0" eaLnBrk="0" fontAlgn="base" hangingPunct="0">
              <a:spcBef>
                <a:spcPct val="30000"/>
              </a:spcBef>
              <a:spcAft>
                <a:spcPct val="30000"/>
              </a:spcAft>
              <a:buClr>
                <a:srgbClr val="000066"/>
              </a:buClr>
              <a:buFont typeface="Wingdings" pitchFamily="2"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rgbClr val="000066"/>
              </a:buClr>
              <a:defRPr>
                <a:solidFill>
                  <a:schemeClr val="tx1"/>
                </a:solidFill>
                <a:latin typeface="+mn-lt"/>
                <a:ea typeface="+mn-ea"/>
              </a:defRPr>
            </a:lvl5pPr>
            <a:lvl6pPr marL="2514600" indent="-228600" algn="l" rtl="0" fontAlgn="base">
              <a:spcBef>
                <a:spcPct val="20000"/>
              </a:spcBef>
              <a:spcAft>
                <a:spcPct val="0"/>
              </a:spcAft>
              <a:buClr>
                <a:srgbClr val="000066"/>
              </a:buClr>
              <a:defRPr>
                <a:solidFill>
                  <a:schemeClr val="tx1"/>
                </a:solidFill>
                <a:latin typeface="+mn-lt"/>
                <a:ea typeface="+mn-ea"/>
              </a:defRPr>
            </a:lvl6pPr>
            <a:lvl7pPr marL="2971800" indent="-228600" algn="l" rtl="0" fontAlgn="base">
              <a:spcBef>
                <a:spcPct val="20000"/>
              </a:spcBef>
              <a:spcAft>
                <a:spcPct val="0"/>
              </a:spcAft>
              <a:buClr>
                <a:srgbClr val="000066"/>
              </a:buClr>
              <a:defRPr>
                <a:solidFill>
                  <a:schemeClr val="tx1"/>
                </a:solidFill>
                <a:latin typeface="+mn-lt"/>
                <a:ea typeface="+mn-ea"/>
              </a:defRPr>
            </a:lvl7pPr>
            <a:lvl8pPr marL="3429000" indent="-228600" algn="l" rtl="0" fontAlgn="base">
              <a:spcBef>
                <a:spcPct val="20000"/>
              </a:spcBef>
              <a:spcAft>
                <a:spcPct val="0"/>
              </a:spcAft>
              <a:buClr>
                <a:srgbClr val="000066"/>
              </a:buClr>
              <a:defRPr>
                <a:solidFill>
                  <a:schemeClr val="tx1"/>
                </a:solidFill>
                <a:latin typeface="+mn-lt"/>
                <a:ea typeface="+mn-ea"/>
              </a:defRPr>
            </a:lvl8pPr>
            <a:lvl9pPr marL="3886200" indent="-228600" algn="l" rtl="0" fontAlgn="base">
              <a:spcBef>
                <a:spcPct val="20000"/>
              </a:spcBef>
              <a:spcAft>
                <a:spcPct val="0"/>
              </a:spcAft>
              <a:buClr>
                <a:srgbClr val="000066"/>
              </a:buClr>
              <a:defRPr>
                <a:solidFill>
                  <a:schemeClr val="tx1"/>
                </a:solidFill>
                <a:latin typeface="+mn-lt"/>
                <a:ea typeface="+mn-ea"/>
              </a:defRPr>
            </a:lvl9pPr>
          </a:lstStyle>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China bought SRW early in season</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Brazil bought HRW in fall due to Argentine issues</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US demand </a:t>
            </a:r>
            <a:r>
              <a:rPr lang="en-US" sz="2400" kern="0" dirty="0"/>
              <a:t>picking up </a:t>
            </a:r>
            <a:r>
              <a:rPr lang="en-US" sz="2400" kern="0" dirty="0" smtClean="0">
                <a:latin typeface="+mj-lt"/>
              </a:rPr>
              <a:t>due to Canada logistic issues</a:t>
            </a:r>
            <a:endParaRPr lang="en-US" sz="2100" kern="0" dirty="0" smtClean="0">
              <a:latin typeface="Arial Black" pitchFamily="34" charset="0"/>
            </a:endParaRPr>
          </a:p>
          <a:p>
            <a:pPr marL="0" indent="0" eaLnBrk="1" hangingPunct="1">
              <a:spcBef>
                <a:spcPct val="0"/>
              </a:spcBef>
              <a:spcAft>
                <a:spcPct val="0"/>
              </a:spcAft>
              <a:buClrTx/>
              <a:buFontTx/>
              <a:buNone/>
              <a:defRPr/>
            </a:pPr>
            <a:endParaRPr lang="en-US" sz="2100" kern="0" dirty="0" smtClean="0">
              <a:latin typeface="Arial Black" pitchFamily="34" charset="0"/>
            </a:endParaRPr>
          </a:p>
        </p:txBody>
      </p:sp>
    </p:spTree>
    <p:extLst>
      <p:ext uri="{BB962C8B-B14F-4D97-AF65-F5344CB8AC3E}">
        <p14:creationId xmlns:p14="http://schemas.microsoft.com/office/powerpoint/2010/main" val="19681802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277226" cy="733425"/>
          </a:xfrm>
        </p:spPr>
        <p:txBody>
          <a:bodyPr/>
          <a:lstStyle/>
          <a:p>
            <a:pPr eaLnBrk="1" hangingPunct="1"/>
            <a:r>
              <a:rPr lang="en-US" dirty="0" smtClean="0">
                <a:latin typeface="Copperplate Gothic Bold" pitchFamily="34" charset="0"/>
              </a:rPr>
              <a:t>Similar Dynamics in the Beans</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43000"/>
            <a:ext cx="8229600"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683626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p:txBody>
          <a:bodyPr/>
          <a:lstStyle/>
          <a:p>
            <a:pPr eaLnBrk="1" hangingPunct="1"/>
            <a:r>
              <a:rPr lang="en-US" dirty="0" smtClean="0">
                <a:latin typeface="Copperplate Gothic Bold" pitchFamily="34" charset="0"/>
              </a:rPr>
              <a:t>Rebounding US Production</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2" name="Picture 2" descr="https://members.admis.com/research/htdata/en-us/charts/s-/fundamental/s_usprod.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143000"/>
            <a:ext cx="7002866"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683626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p:txBody>
          <a:bodyPr/>
          <a:lstStyle/>
          <a:p>
            <a:pPr eaLnBrk="1" hangingPunct="1"/>
            <a:r>
              <a:rPr lang="en-US" dirty="0" smtClean="0">
                <a:latin typeface="Copperplate Gothic Bold" pitchFamily="34" charset="0"/>
              </a:rPr>
              <a:t>Global Supply Exceeds Demand</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3036" y="1143000"/>
            <a:ext cx="6797964"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1611998"/>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p:txBody>
          <a:bodyPr/>
          <a:lstStyle/>
          <a:p>
            <a:pPr eaLnBrk="1" hangingPunct="1"/>
            <a:r>
              <a:rPr lang="en-US" dirty="0" smtClean="0">
                <a:latin typeface="Copperplate Gothic Bold" pitchFamily="34" charset="0"/>
              </a:rPr>
              <a:t>Yet, China Demand Grows 15.3%</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9218" name="Picture 2" descr="https://members.admis.com/research/htdata/en-us/charts/s-/fundamental/s_chinanetimp.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199" y="1154759"/>
            <a:ext cx="6659161" cy="4788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232650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505826" cy="733425"/>
          </a:xfrm>
        </p:spPr>
        <p:txBody>
          <a:bodyPr/>
          <a:lstStyle/>
          <a:p>
            <a:pPr eaLnBrk="1" hangingPunct="1"/>
            <a:r>
              <a:rPr lang="en-US" dirty="0" smtClean="0">
                <a:latin typeface="Copperplate Gothic Bold" pitchFamily="34" charset="0"/>
              </a:rPr>
              <a:t>Demand for US Beans not Slacking</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32770" name="Picture 2" descr="https://members.admis.com/research/htdata/en-us/charts/s-/exports/s-_exportsales_percent_5y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1" y="1142999"/>
            <a:ext cx="4084094" cy="2667001"/>
          </a:xfrm>
          <a:prstGeom prst="rect">
            <a:avLst/>
          </a:prstGeom>
          <a:noFill/>
          <a:extLst>
            <a:ext uri="{909E8E84-426E-40DD-AFC4-6F175D3DCCD1}">
              <a14:hiddenFill xmlns:a14="http://schemas.microsoft.com/office/drawing/2010/main">
                <a:solidFill>
                  <a:srgbClr val="FFFFFF"/>
                </a:solidFill>
              </a14:hiddenFill>
            </a:ext>
          </a:extLst>
        </p:spPr>
      </p:pic>
      <p:pic>
        <p:nvPicPr>
          <p:cNvPr id="32772" name="Picture 4" descr="https://members.admis.com/research/htdata/en-us/charts/s-/fundamental/inspections_23778_image00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1295" y="1142999"/>
            <a:ext cx="4084095" cy="266700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11"/>
          <p:cNvSpPr txBox="1">
            <a:spLocks noChangeArrowheads="1"/>
          </p:cNvSpPr>
          <p:nvPr/>
        </p:nvSpPr>
        <p:spPr bwMode="auto">
          <a:xfrm>
            <a:off x="462534" y="4038600"/>
            <a:ext cx="8452866"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spcBef>
                <a:spcPct val="30000"/>
              </a:spcBef>
              <a:spcAft>
                <a:spcPct val="30000"/>
              </a:spcAft>
              <a:buClr>
                <a:srgbClr val="000066"/>
              </a:buClr>
              <a:buChar char="•"/>
              <a:defRPr sz="2800">
                <a:solidFill>
                  <a:schemeClr val="tx1"/>
                </a:solidFill>
                <a:latin typeface="+mn-lt"/>
                <a:ea typeface="+mn-ea"/>
                <a:cs typeface="+mn-cs"/>
              </a:defRPr>
            </a:lvl1pPr>
            <a:lvl2pPr marL="685800" indent="-228600" algn="l" rtl="0" eaLnBrk="0" fontAlgn="base" hangingPunct="0">
              <a:spcBef>
                <a:spcPct val="30000"/>
              </a:spcBef>
              <a:spcAft>
                <a:spcPct val="30000"/>
              </a:spcAft>
              <a:buClr>
                <a:srgbClr val="000066"/>
              </a:buClr>
              <a:buFont typeface="Arial" charset="0"/>
              <a:buChar char="-"/>
              <a:defRPr sz="2400">
                <a:solidFill>
                  <a:schemeClr val="tx1"/>
                </a:solidFill>
                <a:latin typeface="+mn-lt"/>
                <a:ea typeface="+mn-ea"/>
              </a:defRPr>
            </a:lvl2pPr>
            <a:lvl3pPr marL="1143000" indent="-228600" algn="l" rtl="0" eaLnBrk="0" fontAlgn="base" hangingPunct="0">
              <a:spcBef>
                <a:spcPct val="30000"/>
              </a:spcBef>
              <a:spcAft>
                <a:spcPct val="30000"/>
              </a:spcAft>
              <a:buClr>
                <a:srgbClr val="000066"/>
              </a:buClr>
              <a:buFont typeface="Wingdings" pitchFamily="2" charset="2"/>
              <a:buChar char="Ø"/>
              <a:defRPr sz="2200">
                <a:solidFill>
                  <a:schemeClr val="tx1"/>
                </a:solidFill>
                <a:latin typeface="+mn-lt"/>
                <a:ea typeface="+mn-ea"/>
              </a:defRPr>
            </a:lvl3pPr>
            <a:lvl4pPr marL="1600200" indent="-228600" algn="l" rtl="0" eaLnBrk="0" fontAlgn="base" hangingPunct="0">
              <a:spcBef>
                <a:spcPct val="30000"/>
              </a:spcBef>
              <a:spcAft>
                <a:spcPct val="30000"/>
              </a:spcAft>
              <a:buClr>
                <a:srgbClr val="000066"/>
              </a:buClr>
              <a:buFont typeface="Wingdings" pitchFamily="2"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rgbClr val="000066"/>
              </a:buClr>
              <a:defRPr>
                <a:solidFill>
                  <a:schemeClr val="tx1"/>
                </a:solidFill>
                <a:latin typeface="+mn-lt"/>
                <a:ea typeface="+mn-ea"/>
              </a:defRPr>
            </a:lvl5pPr>
            <a:lvl6pPr marL="2514600" indent="-228600" algn="l" rtl="0" fontAlgn="base">
              <a:spcBef>
                <a:spcPct val="20000"/>
              </a:spcBef>
              <a:spcAft>
                <a:spcPct val="0"/>
              </a:spcAft>
              <a:buClr>
                <a:srgbClr val="000066"/>
              </a:buClr>
              <a:defRPr>
                <a:solidFill>
                  <a:schemeClr val="tx1"/>
                </a:solidFill>
                <a:latin typeface="+mn-lt"/>
                <a:ea typeface="+mn-ea"/>
              </a:defRPr>
            </a:lvl6pPr>
            <a:lvl7pPr marL="2971800" indent="-228600" algn="l" rtl="0" fontAlgn="base">
              <a:spcBef>
                <a:spcPct val="20000"/>
              </a:spcBef>
              <a:spcAft>
                <a:spcPct val="0"/>
              </a:spcAft>
              <a:buClr>
                <a:srgbClr val="000066"/>
              </a:buClr>
              <a:defRPr>
                <a:solidFill>
                  <a:schemeClr val="tx1"/>
                </a:solidFill>
                <a:latin typeface="+mn-lt"/>
                <a:ea typeface="+mn-ea"/>
              </a:defRPr>
            </a:lvl7pPr>
            <a:lvl8pPr marL="3429000" indent="-228600" algn="l" rtl="0" fontAlgn="base">
              <a:spcBef>
                <a:spcPct val="20000"/>
              </a:spcBef>
              <a:spcAft>
                <a:spcPct val="0"/>
              </a:spcAft>
              <a:buClr>
                <a:srgbClr val="000066"/>
              </a:buClr>
              <a:defRPr>
                <a:solidFill>
                  <a:schemeClr val="tx1"/>
                </a:solidFill>
                <a:latin typeface="+mn-lt"/>
                <a:ea typeface="+mn-ea"/>
              </a:defRPr>
            </a:lvl8pPr>
            <a:lvl9pPr marL="3886200" indent="-228600" algn="l" rtl="0" fontAlgn="base">
              <a:spcBef>
                <a:spcPct val="20000"/>
              </a:spcBef>
              <a:spcAft>
                <a:spcPct val="0"/>
              </a:spcAft>
              <a:buClr>
                <a:srgbClr val="000066"/>
              </a:buClr>
              <a:defRPr>
                <a:solidFill>
                  <a:schemeClr val="tx1"/>
                </a:solidFill>
                <a:latin typeface="+mn-lt"/>
                <a:ea typeface="+mn-ea"/>
              </a:defRPr>
            </a:lvl9pPr>
          </a:lstStyle>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Exports at 105% of forecast +78 mil; shipments at 84% </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China cancellation expected 2-3 MMT or 73.5-110 mil bus. </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China unshipped sales: 4.03 MMT or 148 mil bus.  </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Unknown destination unshipped sales: 1.52 MMT or 55.8</a:t>
            </a:r>
            <a:endParaRPr lang="en-US" sz="2100" kern="0" dirty="0" smtClean="0">
              <a:latin typeface="Arial Black" pitchFamily="34" charset="0"/>
            </a:endParaRPr>
          </a:p>
          <a:p>
            <a:pPr marL="0" indent="0" eaLnBrk="1" hangingPunct="1">
              <a:spcBef>
                <a:spcPct val="0"/>
              </a:spcBef>
              <a:spcAft>
                <a:spcPct val="0"/>
              </a:spcAft>
              <a:buClrTx/>
              <a:buFontTx/>
              <a:buNone/>
              <a:defRPr/>
            </a:pPr>
            <a:endParaRPr lang="en-US" sz="2100" kern="0" dirty="0" smtClean="0">
              <a:latin typeface="Arial Black" pitchFamily="34" charset="0"/>
            </a:endParaRPr>
          </a:p>
        </p:txBody>
      </p:sp>
    </p:spTree>
    <p:extLst>
      <p:ext uri="{BB962C8B-B14F-4D97-AF65-F5344CB8AC3E}">
        <p14:creationId xmlns:p14="http://schemas.microsoft.com/office/powerpoint/2010/main" val="13524314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 calcmode="lin" valueType="num">
                                      <p:cBhvr additive="base">
                                        <p:cTn id="25"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57200" y="257175"/>
            <a:ext cx="8229600" cy="733425"/>
          </a:xfrm>
        </p:spPr>
        <p:txBody>
          <a:bodyPr/>
          <a:lstStyle/>
          <a:p>
            <a:pPr eaLnBrk="1" hangingPunct="1"/>
            <a:r>
              <a:rPr lang="en-US" dirty="0" smtClean="0">
                <a:latin typeface="Copperplate Gothic Bold" pitchFamily="34" charset="0"/>
              </a:rPr>
              <a:t>The Money Has Skin in the Game</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11266" name="Picture 2" descr="https://members.admis.com/research/htdata/en-us/charts/s-/cot/s-_cot_futures_and_options_cit_noncomm_position_net_noci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219200"/>
            <a:ext cx="7080709"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812851"/>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p:txBody>
          <a:bodyPr/>
          <a:lstStyle/>
          <a:p>
            <a:pPr eaLnBrk="1" hangingPunct="1"/>
            <a:r>
              <a:rPr lang="en-US" dirty="0" smtClean="0">
                <a:latin typeface="Copperplate Gothic Bold" pitchFamily="34" charset="0"/>
              </a:rPr>
              <a:t>US Stocks Remain Tight vs. Global</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2" name="Picture 2" descr="https://members.admis.com/research/htdata/en-us/charts/s-/fundamental/s_wvusratio.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219200"/>
            <a:ext cx="6581508"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1045740"/>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429626" cy="733425"/>
          </a:xfrm>
        </p:spPr>
        <p:txBody>
          <a:bodyPr/>
          <a:lstStyle/>
          <a:p>
            <a:pPr eaLnBrk="1" hangingPunct="1"/>
            <a:r>
              <a:rPr lang="en-US" dirty="0" smtClean="0">
                <a:latin typeface="Copperplate Gothic Bold" pitchFamily="34" charset="0"/>
              </a:rPr>
              <a:t>2014 – Record Production?</a:t>
            </a:r>
          </a:p>
        </p:txBody>
      </p:sp>
      <p:sp>
        <p:nvSpPr>
          <p:cNvPr id="4099" name="Rectangle 11"/>
          <p:cNvSpPr>
            <a:spLocks noGrp="1" noChangeArrowheads="1"/>
          </p:cNvSpPr>
          <p:nvPr>
            <p:ph type="body" idx="1"/>
          </p:nvPr>
        </p:nvSpPr>
        <p:spPr>
          <a:xfrm>
            <a:off x="438150" y="1143000"/>
            <a:ext cx="8248650" cy="5105400"/>
          </a:xfrm>
        </p:spPr>
        <p:txBody>
          <a:bodyPr/>
          <a:lstStyle/>
          <a:p>
            <a:pPr eaLnBrk="1" hangingPunct="1">
              <a:lnSpc>
                <a:spcPct val="150000"/>
              </a:lnSpc>
              <a:spcBef>
                <a:spcPct val="0"/>
              </a:spcBef>
              <a:spcAft>
                <a:spcPct val="0"/>
              </a:spcAft>
              <a:buClr>
                <a:schemeClr val="accent6"/>
              </a:buClr>
              <a:buSzPct val="95000"/>
              <a:buFont typeface="Wingdings" pitchFamily="2" charset="2"/>
              <a:buChar char="Ø"/>
              <a:defRPr/>
            </a:pPr>
            <a:r>
              <a:rPr lang="en-US" sz="2400" dirty="0" smtClean="0"/>
              <a:t>USDA Outlook Forum: First look at 2014 S&amp;Ds</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dirty="0" smtClean="0"/>
              <a:t>Starts with assumption </a:t>
            </a:r>
            <a:r>
              <a:rPr lang="en-US" sz="2400" dirty="0"/>
              <a:t>US weather will be </a:t>
            </a:r>
            <a:r>
              <a:rPr lang="en-US" sz="2400" dirty="0" smtClean="0"/>
              <a:t>normal</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dirty="0" smtClean="0"/>
              <a:t>Production forecasts based on trendline yields</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dirty="0" smtClean="0"/>
              <a:t>Early acreage estimates based on economics</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dirty="0"/>
              <a:t>US balance sheet </a:t>
            </a:r>
            <a:r>
              <a:rPr lang="en-US" sz="2400" dirty="0" smtClean="0"/>
              <a:t>seen expanding</a:t>
            </a:r>
            <a:endParaRPr lang="en-US" sz="2400" dirty="0"/>
          </a:p>
          <a:p>
            <a:pPr eaLnBrk="1" hangingPunct="1">
              <a:lnSpc>
                <a:spcPct val="150000"/>
              </a:lnSpc>
              <a:spcBef>
                <a:spcPct val="0"/>
              </a:spcBef>
              <a:spcAft>
                <a:spcPct val="0"/>
              </a:spcAft>
              <a:buClr>
                <a:schemeClr val="accent6"/>
              </a:buClr>
              <a:buSzPct val="95000"/>
              <a:buFont typeface="Wingdings" pitchFamily="2" charset="2"/>
              <a:buChar char="Ø"/>
              <a:defRPr/>
            </a:pPr>
            <a:r>
              <a:rPr lang="en-US" sz="2400" dirty="0" smtClean="0"/>
              <a:t>Are we moving </a:t>
            </a:r>
            <a:r>
              <a:rPr lang="en-US" sz="2400" dirty="0"/>
              <a:t>into new marketing </a:t>
            </a:r>
            <a:r>
              <a:rPr lang="en-US" sz="2400" dirty="0" smtClean="0"/>
              <a:t>environment</a:t>
            </a:r>
            <a:r>
              <a:rPr lang="en-US" sz="2400" dirty="0"/>
              <a:t>?</a:t>
            </a:r>
          </a:p>
          <a:p>
            <a:pPr marL="508000" lvl="1" eaLnBrk="1" hangingPunct="1">
              <a:lnSpc>
                <a:spcPct val="150000"/>
              </a:lnSpc>
              <a:spcBef>
                <a:spcPct val="0"/>
              </a:spcBef>
              <a:spcAft>
                <a:spcPct val="0"/>
              </a:spcAft>
              <a:buClr>
                <a:schemeClr val="accent6"/>
              </a:buClr>
              <a:buSzPct val="95000"/>
              <a:buFont typeface="Wingdings" pitchFamily="2" charset="2"/>
              <a:buChar char="Ø"/>
              <a:defRPr/>
            </a:pPr>
            <a:r>
              <a:rPr lang="en-US" sz="2000" dirty="0" smtClean="0"/>
              <a:t>Protecting </a:t>
            </a:r>
            <a:r>
              <a:rPr lang="en-US" sz="2000" dirty="0"/>
              <a:t>cost of production vs. maximizing </a:t>
            </a:r>
            <a:r>
              <a:rPr lang="en-US" sz="2000" dirty="0" smtClean="0"/>
              <a:t>profits</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dirty="0" smtClean="0"/>
              <a:t>Have a Marketing Plan:</a:t>
            </a:r>
          </a:p>
          <a:p>
            <a:pPr lvl="1" eaLnBrk="1" hangingPunct="1">
              <a:lnSpc>
                <a:spcPct val="150000"/>
              </a:lnSpc>
              <a:spcBef>
                <a:spcPct val="0"/>
              </a:spcBef>
              <a:spcAft>
                <a:spcPct val="0"/>
              </a:spcAft>
              <a:buClr>
                <a:schemeClr val="accent6"/>
              </a:buClr>
              <a:buSzPct val="95000"/>
              <a:buFont typeface="Wingdings" pitchFamily="2" charset="2"/>
              <a:buChar char="Ø"/>
              <a:defRPr/>
            </a:pPr>
            <a:r>
              <a:rPr lang="en-US" sz="2000" dirty="0" smtClean="0"/>
              <a:t>To sell old crop, new crop and 2015 crop</a:t>
            </a:r>
          </a:p>
          <a:p>
            <a:pPr lvl="1" eaLnBrk="1" hangingPunct="1">
              <a:lnSpc>
                <a:spcPct val="150000"/>
              </a:lnSpc>
              <a:spcBef>
                <a:spcPct val="0"/>
              </a:spcBef>
              <a:spcAft>
                <a:spcPct val="0"/>
              </a:spcAft>
              <a:buClr>
                <a:schemeClr val="accent6"/>
              </a:buClr>
              <a:buSzPct val="95000"/>
              <a:buFont typeface="Wingdings" pitchFamily="2" charset="2"/>
              <a:buChar char="Ø"/>
              <a:defRPr/>
            </a:pPr>
            <a:r>
              <a:rPr lang="en-US" sz="2000" dirty="0" smtClean="0"/>
              <a:t>ASP contract, Minimum Price, Floor Price, Min/Max Contract</a:t>
            </a:r>
            <a:endParaRPr lang="en-US" sz="2000" dirty="0"/>
          </a:p>
          <a:p>
            <a:pPr marL="0" indent="0" eaLnBrk="1" hangingPunct="1">
              <a:spcBef>
                <a:spcPct val="0"/>
              </a:spcBef>
              <a:spcAft>
                <a:spcPct val="0"/>
              </a:spcAft>
              <a:buClrTx/>
              <a:buFontTx/>
              <a:buNone/>
              <a:defRPr/>
            </a:pPr>
            <a:endParaRPr lang="en-US" sz="2100" dirty="0" smtClean="0">
              <a:latin typeface="Arial Black" pitchFamily="34" charset="0"/>
            </a:endParaRP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spTree>
    <p:extLst>
      <p:ext uri="{BB962C8B-B14F-4D97-AF65-F5344CB8AC3E}">
        <p14:creationId xmlns:p14="http://schemas.microsoft.com/office/powerpoint/2010/main" val="31910457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9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9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099">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099">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099">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099">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09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277225" cy="733425"/>
          </a:xfrm>
        </p:spPr>
        <p:txBody>
          <a:bodyPr/>
          <a:lstStyle/>
          <a:p>
            <a:pPr eaLnBrk="1" hangingPunct="1"/>
            <a:r>
              <a:rPr lang="en-US" dirty="0" smtClean="0">
                <a:latin typeface="Copperplate Gothic Bold" pitchFamily="34" charset="0"/>
              </a:rPr>
              <a:t>US Snow Cover</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2386" y="1066800"/>
            <a:ext cx="7197213"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8041387"/>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277225" cy="733425"/>
          </a:xfrm>
        </p:spPr>
        <p:txBody>
          <a:bodyPr/>
          <a:lstStyle/>
          <a:p>
            <a:pPr eaLnBrk="1" hangingPunct="1"/>
            <a:r>
              <a:rPr lang="en-US" dirty="0" smtClean="0">
                <a:latin typeface="Copperplate Gothic Bold" pitchFamily="34" charset="0"/>
              </a:rPr>
              <a:t>US Drought Monitor</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1229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770" t="2061" r="1689" b="1701"/>
          <a:stretch/>
        </p:blipFill>
        <p:spPr bwMode="auto">
          <a:xfrm>
            <a:off x="521208" y="1225296"/>
            <a:ext cx="8101584" cy="3840480"/>
          </a:xfrm>
          <a:prstGeom prst="rect">
            <a:avLst/>
          </a:prstGeom>
          <a:noFill/>
          <a:ln w="63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8465317"/>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277225" cy="733425"/>
          </a:xfrm>
        </p:spPr>
        <p:txBody>
          <a:bodyPr/>
          <a:lstStyle/>
          <a:p>
            <a:pPr eaLnBrk="1" hangingPunct="1"/>
            <a:r>
              <a:rPr lang="en-US" dirty="0" smtClean="0">
                <a:latin typeface="Copperplate Gothic Bold" pitchFamily="34" charset="0"/>
              </a:rPr>
              <a:t>US Short Term Temp Outlook</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29698" name="Picture 2" descr="6 to 10 Day Outlook - Temperature Probability">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161118"/>
            <a:ext cx="3953256" cy="417288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a:spLocks noChangeArrowheads="1"/>
          </p:cNvSpPr>
          <p:nvPr/>
        </p:nvSpPr>
        <p:spPr bwMode="auto">
          <a:xfrm>
            <a:off x="1524000" y="5481638"/>
            <a:ext cx="2079625" cy="461962"/>
          </a:xfrm>
          <a:prstGeom prst="rect">
            <a:avLst/>
          </a:prstGeom>
          <a:solidFill>
            <a:srgbClr val="FFC000"/>
          </a:solidFill>
          <a:ln w="38100">
            <a:solidFill>
              <a:srgbClr val="000000"/>
            </a:solidFill>
            <a:miter lim="800000"/>
            <a:headEnd/>
            <a:tailEnd/>
          </a:ln>
        </p:spPr>
        <p:txBody>
          <a:bodyPr>
            <a:spAutoFit/>
          </a:bodyPr>
          <a:lstStyle/>
          <a:p>
            <a:pPr algn="ctr"/>
            <a:r>
              <a:rPr lang="en-US" altLang="en-US" b="1" dirty="0" smtClean="0">
                <a:latin typeface="Arial Narrow" pitchFamily="34" charset="0"/>
              </a:rPr>
              <a:t>Mar 2-6 </a:t>
            </a:r>
            <a:endParaRPr lang="en-US" altLang="en-US" sz="2400" b="1" dirty="0">
              <a:latin typeface="Arial Narrow" pitchFamily="34" charset="0"/>
            </a:endParaRPr>
          </a:p>
        </p:txBody>
      </p:sp>
      <p:pic>
        <p:nvPicPr>
          <p:cNvPr id="29700" name="Picture 4" descr="8 to 14 Day Outlook - Temperature Probability">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43044" y="1161118"/>
            <a:ext cx="3953256" cy="417288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a:spLocks noChangeArrowheads="1"/>
          </p:cNvSpPr>
          <p:nvPr/>
        </p:nvSpPr>
        <p:spPr bwMode="auto">
          <a:xfrm>
            <a:off x="5486400" y="5481638"/>
            <a:ext cx="2079625" cy="461962"/>
          </a:xfrm>
          <a:prstGeom prst="rect">
            <a:avLst/>
          </a:prstGeom>
          <a:solidFill>
            <a:srgbClr val="FFC000"/>
          </a:solidFill>
          <a:ln w="38100">
            <a:solidFill>
              <a:srgbClr val="000000"/>
            </a:solidFill>
            <a:miter lim="800000"/>
            <a:headEnd/>
            <a:tailEnd/>
          </a:ln>
        </p:spPr>
        <p:txBody>
          <a:bodyPr>
            <a:spAutoFit/>
          </a:bodyPr>
          <a:lstStyle/>
          <a:p>
            <a:pPr algn="ctr"/>
            <a:r>
              <a:rPr lang="en-US" altLang="en-US" b="1" dirty="0" smtClean="0">
                <a:latin typeface="Arial Narrow" pitchFamily="34" charset="0"/>
              </a:rPr>
              <a:t>Mar 4-10</a:t>
            </a:r>
            <a:endParaRPr lang="en-US" altLang="en-US" sz="2400" b="1" dirty="0">
              <a:latin typeface="Arial Narrow" pitchFamily="34" charset="0"/>
            </a:endParaRPr>
          </a:p>
        </p:txBody>
      </p:sp>
    </p:spTree>
    <p:extLst>
      <p:ext uri="{BB962C8B-B14F-4D97-AF65-F5344CB8AC3E}">
        <p14:creationId xmlns:p14="http://schemas.microsoft.com/office/powerpoint/2010/main" val="6780101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70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277225" cy="733425"/>
          </a:xfrm>
        </p:spPr>
        <p:txBody>
          <a:bodyPr/>
          <a:lstStyle/>
          <a:p>
            <a:pPr eaLnBrk="1" hangingPunct="1"/>
            <a:r>
              <a:rPr lang="en-US" dirty="0" smtClean="0">
                <a:latin typeface="Copperplate Gothic Bold" pitchFamily="34" charset="0"/>
              </a:rPr>
              <a:t>Spring Outlook MAM/NOAA</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6" name="Picture 5" descr="http://www.cpc.ncep.noaa.gov/products/predictions/special/long_range/off01_temp.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75" y="1219199"/>
            <a:ext cx="3925825" cy="393430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5" descr="http://www.cpc.ncep.noaa.gov/products/predictions/special/long_range/off01_prcp.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219199"/>
            <a:ext cx="3914813" cy="3934303"/>
          </a:xfrm>
          <a:prstGeom prst="rect">
            <a:avLst/>
          </a:prstGeom>
          <a:noFill/>
          <a:ln w="38100">
            <a:solidFill>
              <a:srgbClr val="00B050"/>
            </a:solidFill>
            <a:miter lim="800000"/>
            <a:headEnd/>
            <a:tailEnd/>
          </a:ln>
          <a:extLst>
            <a:ext uri="{909E8E84-426E-40DD-AFC4-6F175D3DCCD1}">
              <a14:hiddenFill xmlns:a14="http://schemas.microsoft.com/office/drawing/2010/main">
                <a:solidFill>
                  <a:srgbClr val="FFFFFF"/>
                </a:solidFill>
              </a14:hiddenFill>
            </a:ext>
          </a:extLst>
        </p:spPr>
      </p:pic>
      <p:sp>
        <p:nvSpPr>
          <p:cNvPr id="11" name="TextBox 10"/>
          <p:cNvSpPr txBox="1">
            <a:spLocks noChangeArrowheads="1"/>
          </p:cNvSpPr>
          <p:nvPr/>
        </p:nvSpPr>
        <p:spPr bwMode="auto">
          <a:xfrm>
            <a:off x="1524000" y="5334000"/>
            <a:ext cx="2079625" cy="461962"/>
          </a:xfrm>
          <a:prstGeom prst="rect">
            <a:avLst/>
          </a:prstGeom>
          <a:solidFill>
            <a:srgbClr val="FFC000"/>
          </a:solidFill>
          <a:ln w="38100">
            <a:solidFill>
              <a:srgbClr val="000000"/>
            </a:solidFill>
            <a:miter lim="800000"/>
            <a:headEnd/>
            <a:tailEnd/>
          </a:ln>
        </p:spPr>
        <p:txBody>
          <a:bodyPr>
            <a:spAutoFit/>
          </a:bodyPr>
          <a:lstStyle/>
          <a:p>
            <a:pPr algn="ctr"/>
            <a:r>
              <a:rPr lang="en-US" altLang="en-US" b="1" dirty="0" smtClean="0">
                <a:latin typeface="Arial Narrow" pitchFamily="34" charset="0"/>
              </a:rPr>
              <a:t>TEMPS</a:t>
            </a:r>
            <a:endParaRPr lang="en-US" altLang="en-US" sz="2400" b="1" dirty="0">
              <a:latin typeface="Arial Narrow" pitchFamily="34" charset="0"/>
            </a:endParaRPr>
          </a:p>
        </p:txBody>
      </p:sp>
      <p:sp>
        <p:nvSpPr>
          <p:cNvPr id="12" name="TextBox 11"/>
          <p:cNvSpPr txBox="1">
            <a:spLocks noChangeArrowheads="1"/>
          </p:cNvSpPr>
          <p:nvPr/>
        </p:nvSpPr>
        <p:spPr bwMode="auto">
          <a:xfrm>
            <a:off x="5540375" y="5335112"/>
            <a:ext cx="2079625" cy="461962"/>
          </a:xfrm>
          <a:prstGeom prst="rect">
            <a:avLst/>
          </a:prstGeom>
          <a:solidFill>
            <a:srgbClr val="FFC000"/>
          </a:solidFill>
          <a:ln w="38100">
            <a:solidFill>
              <a:srgbClr val="000000"/>
            </a:solidFill>
            <a:miter lim="800000"/>
            <a:headEnd/>
            <a:tailEnd/>
          </a:ln>
        </p:spPr>
        <p:txBody>
          <a:bodyPr>
            <a:spAutoFit/>
          </a:bodyPr>
          <a:lstStyle/>
          <a:p>
            <a:pPr algn="ctr"/>
            <a:r>
              <a:rPr lang="en-US" altLang="en-US" b="1" dirty="0" smtClean="0">
                <a:latin typeface="Arial Narrow" pitchFamily="34" charset="0"/>
              </a:rPr>
              <a:t>PRECIP</a:t>
            </a:r>
            <a:endParaRPr lang="en-US" altLang="en-US" sz="2400" b="1" dirty="0">
              <a:latin typeface="Arial Narrow" pitchFamily="34" charset="0"/>
            </a:endParaRPr>
          </a:p>
        </p:txBody>
      </p:sp>
    </p:spTree>
    <p:extLst>
      <p:ext uri="{BB962C8B-B14F-4D97-AF65-F5344CB8AC3E}">
        <p14:creationId xmlns:p14="http://schemas.microsoft.com/office/powerpoint/2010/main" val="8432266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United States Seasonal Drought Outlook Graphic - click on image to enlar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143000"/>
            <a:ext cx="6400800" cy="4946073"/>
          </a:xfrm>
          <a:prstGeom prst="rect">
            <a:avLst/>
          </a:prstGeom>
          <a:noFill/>
          <a:extLst>
            <a:ext uri="{909E8E84-426E-40DD-AFC4-6F175D3DCCD1}">
              <a14:hiddenFill xmlns:a14="http://schemas.microsoft.com/office/drawing/2010/main">
                <a:solidFill>
                  <a:srgbClr val="FFFFFF"/>
                </a:solidFill>
              </a14:hiddenFill>
            </a:ext>
          </a:extLst>
        </p:spPr>
      </p:pic>
      <p:sp>
        <p:nvSpPr>
          <p:cNvPr id="10242" name="Rectangle 10"/>
          <p:cNvSpPr>
            <a:spLocks noGrp="1" noChangeArrowheads="1"/>
          </p:cNvSpPr>
          <p:nvPr>
            <p:ph type="title"/>
          </p:nvPr>
        </p:nvSpPr>
        <p:spPr>
          <a:xfrm>
            <a:off x="409574" y="257175"/>
            <a:ext cx="8277225" cy="733425"/>
          </a:xfrm>
        </p:spPr>
        <p:txBody>
          <a:bodyPr/>
          <a:lstStyle/>
          <a:p>
            <a:pPr eaLnBrk="1" hangingPunct="1"/>
            <a:r>
              <a:rPr lang="en-US" dirty="0" smtClean="0">
                <a:latin typeface="Copperplate Gothic Bold" pitchFamily="34" charset="0"/>
              </a:rPr>
              <a:t>Spring Drought Outlook/Noaa</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spTree>
    <p:extLst>
      <p:ext uri="{BB962C8B-B14F-4D97-AF65-F5344CB8AC3E}">
        <p14:creationId xmlns:p14="http://schemas.microsoft.com/office/powerpoint/2010/main" val="843226616"/>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277225" cy="733425"/>
          </a:xfrm>
        </p:spPr>
        <p:txBody>
          <a:bodyPr/>
          <a:lstStyle/>
          <a:p>
            <a:pPr eaLnBrk="1" hangingPunct="1"/>
            <a:r>
              <a:rPr lang="en-US" dirty="0" smtClean="0">
                <a:latin typeface="Copperplate Gothic Bold" pitchFamily="34" charset="0"/>
              </a:rPr>
              <a:t>Summer Outlook JJA/NOAA</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7" name="Picture 5" descr="http://www.cpc.ncep.noaa.gov/products/predictions/special/long_range/off04_prcp.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250755"/>
            <a:ext cx="3882078" cy="3854645"/>
          </a:xfrm>
          <a:prstGeom prst="rect">
            <a:avLst/>
          </a:prstGeom>
          <a:noFill/>
          <a:ln w="38100">
            <a:solidFill>
              <a:srgbClr val="00B05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5" descr="http://www.cpc.ncep.noaa.gov/products/predictions/special/long_range/off04_temp.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584" y="1250756"/>
            <a:ext cx="3938016" cy="3854644"/>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6" name="TextBox 15"/>
          <p:cNvSpPr txBox="1">
            <a:spLocks noChangeArrowheads="1"/>
          </p:cNvSpPr>
          <p:nvPr/>
        </p:nvSpPr>
        <p:spPr bwMode="auto">
          <a:xfrm>
            <a:off x="1524000" y="5334000"/>
            <a:ext cx="2079625" cy="461962"/>
          </a:xfrm>
          <a:prstGeom prst="rect">
            <a:avLst/>
          </a:prstGeom>
          <a:solidFill>
            <a:srgbClr val="FFC000"/>
          </a:solidFill>
          <a:ln w="38100">
            <a:solidFill>
              <a:srgbClr val="000000"/>
            </a:solidFill>
            <a:miter lim="800000"/>
            <a:headEnd/>
            <a:tailEnd/>
          </a:ln>
        </p:spPr>
        <p:txBody>
          <a:bodyPr>
            <a:spAutoFit/>
          </a:bodyPr>
          <a:lstStyle/>
          <a:p>
            <a:pPr algn="ctr"/>
            <a:r>
              <a:rPr lang="en-US" altLang="en-US" b="1" dirty="0" smtClean="0">
                <a:latin typeface="Arial Narrow" pitchFamily="34" charset="0"/>
              </a:rPr>
              <a:t>TEMPS</a:t>
            </a:r>
            <a:endParaRPr lang="en-US" altLang="en-US" sz="2400" b="1" dirty="0">
              <a:latin typeface="Arial Narrow" pitchFamily="34" charset="0"/>
            </a:endParaRPr>
          </a:p>
        </p:txBody>
      </p:sp>
      <p:sp>
        <p:nvSpPr>
          <p:cNvPr id="17" name="TextBox 16"/>
          <p:cNvSpPr txBox="1">
            <a:spLocks noChangeArrowheads="1"/>
          </p:cNvSpPr>
          <p:nvPr/>
        </p:nvSpPr>
        <p:spPr bwMode="auto">
          <a:xfrm>
            <a:off x="5540375" y="5335112"/>
            <a:ext cx="2079625" cy="461962"/>
          </a:xfrm>
          <a:prstGeom prst="rect">
            <a:avLst/>
          </a:prstGeom>
          <a:solidFill>
            <a:srgbClr val="FFC000"/>
          </a:solidFill>
          <a:ln w="38100">
            <a:solidFill>
              <a:srgbClr val="000000"/>
            </a:solidFill>
            <a:miter lim="800000"/>
            <a:headEnd/>
            <a:tailEnd/>
          </a:ln>
        </p:spPr>
        <p:txBody>
          <a:bodyPr>
            <a:spAutoFit/>
          </a:bodyPr>
          <a:lstStyle/>
          <a:p>
            <a:pPr algn="ctr"/>
            <a:r>
              <a:rPr lang="en-US" altLang="en-US" b="1" dirty="0" smtClean="0">
                <a:latin typeface="Arial Narrow" pitchFamily="34" charset="0"/>
              </a:rPr>
              <a:t>PRECIP</a:t>
            </a:r>
            <a:endParaRPr lang="en-US" altLang="en-US" sz="2400" b="1" dirty="0">
              <a:latin typeface="Arial Narrow" pitchFamily="34" charset="0"/>
            </a:endParaRPr>
          </a:p>
        </p:txBody>
      </p:sp>
    </p:spTree>
    <p:extLst>
      <p:ext uri="{BB962C8B-B14F-4D97-AF65-F5344CB8AC3E}">
        <p14:creationId xmlns:p14="http://schemas.microsoft.com/office/powerpoint/2010/main" val="41958310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sp>
        <p:nvSpPr>
          <p:cNvPr id="6" name="Rectangle 10"/>
          <p:cNvSpPr>
            <a:spLocks noGrp="1" noChangeArrowheads="1"/>
          </p:cNvSpPr>
          <p:nvPr>
            <p:ph type="title"/>
          </p:nvPr>
        </p:nvSpPr>
        <p:spPr>
          <a:xfrm>
            <a:off x="409574" y="257175"/>
            <a:ext cx="8505826" cy="733425"/>
          </a:xfrm>
        </p:spPr>
        <p:txBody>
          <a:bodyPr/>
          <a:lstStyle/>
          <a:p>
            <a:pPr eaLnBrk="1" hangingPunct="1"/>
            <a:r>
              <a:rPr lang="en-US" dirty="0" smtClean="0">
                <a:latin typeface="Copperplate Gothic Bold" pitchFamily="34" charset="0"/>
              </a:rPr>
              <a:t>US Planted Acreage Outlook</a:t>
            </a:r>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43000"/>
            <a:ext cx="82296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Straight Arrow Connector 8"/>
          <p:cNvCxnSpPr/>
          <p:nvPr/>
        </p:nvCxnSpPr>
        <p:spPr bwMode="auto">
          <a:xfrm flipV="1">
            <a:off x="5715000" y="5715000"/>
            <a:ext cx="0" cy="838200"/>
          </a:xfrm>
          <a:prstGeom prst="straightConnector1">
            <a:avLst/>
          </a:prstGeom>
          <a:solidFill>
            <a:schemeClr val="accent1"/>
          </a:solidFill>
          <a:ln w="50800" cap="flat" cmpd="sng" algn="ctr">
            <a:solidFill>
              <a:srgbClr val="FF0000"/>
            </a:solidFill>
            <a:prstDash val="solid"/>
            <a:round/>
            <a:headEnd type="none" w="med" len="med"/>
            <a:tailEnd type="arrow"/>
          </a:ln>
          <a:effectLst/>
        </p:spPr>
      </p:cxnSp>
      <p:cxnSp>
        <p:nvCxnSpPr>
          <p:cNvPr id="14" name="Straight Arrow Connector 13"/>
          <p:cNvCxnSpPr/>
          <p:nvPr/>
        </p:nvCxnSpPr>
        <p:spPr bwMode="auto">
          <a:xfrm flipH="1">
            <a:off x="5715000" y="1295400"/>
            <a:ext cx="381000" cy="685800"/>
          </a:xfrm>
          <a:prstGeom prst="straightConnector1">
            <a:avLst/>
          </a:prstGeom>
          <a:solidFill>
            <a:schemeClr val="accent1"/>
          </a:solidFill>
          <a:ln w="50800" cap="flat" cmpd="sng" algn="ctr">
            <a:solidFill>
              <a:srgbClr val="FF0000"/>
            </a:solidFill>
            <a:prstDash val="solid"/>
            <a:round/>
            <a:headEnd type="none" w="med" len="med"/>
            <a:tailEnd type="arrow"/>
          </a:ln>
          <a:effectLst/>
        </p:spPr>
      </p:cxnSp>
      <p:sp>
        <p:nvSpPr>
          <p:cNvPr id="15" name="TextBox 14"/>
          <p:cNvSpPr txBox="1"/>
          <p:nvPr/>
        </p:nvSpPr>
        <p:spPr>
          <a:xfrm>
            <a:off x="6172200" y="1066800"/>
            <a:ext cx="1905000" cy="830997"/>
          </a:xfrm>
          <a:prstGeom prst="rect">
            <a:avLst/>
          </a:prstGeom>
          <a:noFill/>
          <a:ln w="22225">
            <a:solidFill>
              <a:srgbClr val="FF0000"/>
            </a:solidFill>
          </a:ln>
        </p:spPr>
        <p:txBody>
          <a:bodyPr wrap="square" rtlCol="0">
            <a:spAutoFit/>
          </a:bodyPr>
          <a:lstStyle/>
          <a:p>
            <a:r>
              <a:rPr lang="en-US" dirty="0" smtClean="0"/>
              <a:t>14/15 253.8 down 1.6 mil</a:t>
            </a:r>
            <a:endParaRPr lang="en-US" dirty="0"/>
          </a:p>
        </p:txBody>
      </p:sp>
    </p:spTree>
    <p:extLst>
      <p:ext uri="{BB962C8B-B14F-4D97-AF65-F5344CB8AC3E}">
        <p14:creationId xmlns:p14="http://schemas.microsoft.com/office/powerpoint/2010/main" val="27700829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43000"/>
            <a:ext cx="82296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42" name="Rectangle 10"/>
          <p:cNvSpPr>
            <a:spLocks noGrp="1" noChangeArrowheads="1"/>
          </p:cNvSpPr>
          <p:nvPr>
            <p:ph type="title"/>
          </p:nvPr>
        </p:nvSpPr>
        <p:spPr>
          <a:xfrm>
            <a:off x="409574" y="257175"/>
            <a:ext cx="8277225" cy="733425"/>
          </a:xfrm>
        </p:spPr>
        <p:txBody>
          <a:bodyPr/>
          <a:lstStyle/>
          <a:p>
            <a:pPr eaLnBrk="1" hangingPunct="1"/>
            <a:r>
              <a:rPr lang="en-US" dirty="0" smtClean="0">
                <a:latin typeface="Copperplate Gothic Bold" pitchFamily="34" charset="0"/>
              </a:rPr>
              <a:t>US Corn Supply and Demand</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sp>
        <p:nvSpPr>
          <p:cNvPr id="2" name="Rectangle 1"/>
          <p:cNvSpPr/>
          <p:nvPr/>
        </p:nvSpPr>
        <p:spPr bwMode="auto">
          <a:xfrm>
            <a:off x="7424928" y="1143000"/>
            <a:ext cx="1261872" cy="4876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a typeface="ＭＳ Ｐゴシック" pitchFamily="-128" charset="-128"/>
            </a:endParaRPr>
          </a:p>
        </p:txBody>
      </p:sp>
      <p:sp>
        <p:nvSpPr>
          <p:cNvPr id="6" name="Oval 5"/>
          <p:cNvSpPr/>
          <p:nvPr/>
        </p:nvSpPr>
        <p:spPr bwMode="auto">
          <a:xfrm>
            <a:off x="6172200" y="1143000"/>
            <a:ext cx="762000" cy="5181600"/>
          </a:xfrm>
          <a:prstGeom prst="ellipse">
            <a:avLst/>
          </a:prstGeom>
          <a:noFill/>
          <a:ln w="317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a typeface="ＭＳ Ｐゴシック" pitchFamily="-128" charset="-128"/>
            </a:endParaRPr>
          </a:p>
        </p:txBody>
      </p:sp>
      <p:sp>
        <p:nvSpPr>
          <p:cNvPr id="3" name="Rectangle 2"/>
          <p:cNvSpPr/>
          <p:nvPr/>
        </p:nvSpPr>
        <p:spPr bwMode="auto">
          <a:xfrm>
            <a:off x="4876800" y="1143000"/>
            <a:ext cx="2548128" cy="4876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a typeface="ＭＳ Ｐゴシック" pitchFamily="-128" charset="-128"/>
            </a:endParaRPr>
          </a:p>
        </p:txBody>
      </p:sp>
    </p:spTree>
    <p:extLst>
      <p:ext uri="{BB962C8B-B14F-4D97-AF65-F5344CB8AC3E}">
        <p14:creationId xmlns:p14="http://schemas.microsoft.com/office/powerpoint/2010/main" val="1575750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277225" cy="733425"/>
          </a:xfrm>
        </p:spPr>
        <p:txBody>
          <a:bodyPr/>
          <a:lstStyle/>
          <a:p>
            <a:pPr eaLnBrk="1" hangingPunct="1"/>
            <a:r>
              <a:rPr lang="en-US" dirty="0" smtClean="0">
                <a:latin typeface="Copperplate Gothic Bold" pitchFamily="34" charset="0"/>
              </a:rPr>
              <a:t>Corn Stocks Grow Exponentially </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4125" y="1103811"/>
            <a:ext cx="6635750" cy="491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8270374"/>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43000"/>
            <a:ext cx="82296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sp>
        <p:nvSpPr>
          <p:cNvPr id="6" name="Rectangle 10"/>
          <p:cNvSpPr>
            <a:spLocks noGrp="1" noChangeArrowheads="1"/>
          </p:cNvSpPr>
          <p:nvPr>
            <p:ph type="title"/>
          </p:nvPr>
        </p:nvSpPr>
        <p:spPr>
          <a:xfrm>
            <a:off x="409574" y="257175"/>
            <a:ext cx="8277225" cy="733425"/>
          </a:xfrm>
        </p:spPr>
        <p:txBody>
          <a:bodyPr/>
          <a:lstStyle/>
          <a:p>
            <a:pPr eaLnBrk="1" hangingPunct="1"/>
            <a:r>
              <a:rPr lang="en-US" dirty="0" smtClean="0">
                <a:latin typeface="Copperplate Gothic Bold" pitchFamily="34" charset="0"/>
              </a:rPr>
              <a:t>US Bean Supply and Demand</a:t>
            </a:r>
          </a:p>
        </p:txBody>
      </p:sp>
      <p:sp>
        <p:nvSpPr>
          <p:cNvPr id="7" name="Rectangle 6"/>
          <p:cNvSpPr/>
          <p:nvPr/>
        </p:nvSpPr>
        <p:spPr bwMode="auto">
          <a:xfrm>
            <a:off x="7424928" y="1143000"/>
            <a:ext cx="1261872" cy="4876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a typeface="ＭＳ Ｐゴシック" pitchFamily="-128" charset="-128"/>
            </a:endParaRPr>
          </a:p>
        </p:txBody>
      </p:sp>
      <p:sp>
        <p:nvSpPr>
          <p:cNvPr id="9" name="Oval 8"/>
          <p:cNvSpPr/>
          <p:nvPr/>
        </p:nvSpPr>
        <p:spPr bwMode="auto">
          <a:xfrm>
            <a:off x="6172200" y="1143000"/>
            <a:ext cx="762000" cy="5181600"/>
          </a:xfrm>
          <a:prstGeom prst="ellipse">
            <a:avLst/>
          </a:prstGeom>
          <a:noFill/>
          <a:ln w="317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a typeface="ＭＳ Ｐゴシック" pitchFamily="-128" charset="-128"/>
            </a:endParaRPr>
          </a:p>
        </p:txBody>
      </p:sp>
      <p:sp>
        <p:nvSpPr>
          <p:cNvPr id="8" name="Rectangle 7"/>
          <p:cNvSpPr/>
          <p:nvPr/>
        </p:nvSpPr>
        <p:spPr bwMode="auto">
          <a:xfrm>
            <a:off x="4983480" y="1143000"/>
            <a:ext cx="2548128" cy="4876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a typeface="ＭＳ Ｐゴシック" pitchFamily="-128" charset="-128"/>
            </a:endParaRPr>
          </a:p>
        </p:txBody>
      </p:sp>
    </p:spTree>
    <p:extLst>
      <p:ext uri="{BB962C8B-B14F-4D97-AF65-F5344CB8AC3E}">
        <p14:creationId xmlns:p14="http://schemas.microsoft.com/office/powerpoint/2010/main" val="15723503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277225" cy="733425"/>
          </a:xfrm>
        </p:spPr>
        <p:txBody>
          <a:bodyPr/>
          <a:lstStyle/>
          <a:p>
            <a:pPr eaLnBrk="1" hangingPunct="1"/>
            <a:r>
              <a:rPr lang="en-US" dirty="0" smtClean="0">
                <a:latin typeface="Copperplate Gothic Bold" pitchFamily="34" charset="0"/>
              </a:rPr>
              <a:t>Bean Stocks to Nearly Double</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143000"/>
            <a:ext cx="67056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1893713"/>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64770"/>
            <a:ext cx="8229600" cy="4855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sp>
        <p:nvSpPr>
          <p:cNvPr id="6" name="Rectangle 10"/>
          <p:cNvSpPr>
            <a:spLocks noGrp="1" noChangeArrowheads="1"/>
          </p:cNvSpPr>
          <p:nvPr>
            <p:ph type="title"/>
          </p:nvPr>
        </p:nvSpPr>
        <p:spPr>
          <a:xfrm>
            <a:off x="409574" y="257175"/>
            <a:ext cx="8277225" cy="733425"/>
          </a:xfrm>
        </p:spPr>
        <p:txBody>
          <a:bodyPr/>
          <a:lstStyle/>
          <a:p>
            <a:pPr eaLnBrk="1" hangingPunct="1"/>
            <a:r>
              <a:rPr lang="en-US" dirty="0" smtClean="0">
                <a:latin typeface="Copperplate Gothic Bold" pitchFamily="34" charset="0"/>
              </a:rPr>
              <a:t>US Wheat Supply and Demand</a:t>
            </a:r>
          </a:p>
        </p:txBody>
      </p:sp>
      <p:sp>
        <p:nvSpPr>
          <p:cNvPr id="7" name="Rectangle 6"/>
          <p:cNvSpPr/>
          <p:nvPr/>
        </p:nvSpPr>
        <p:spPr bwMode="auto">
          <a:xfrm>
            <a:off x="7424928" y="1143000"/>
            <a:ext cx="1261872" cy="4876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a typeface="ＭＳ Ｐゴシック" pitchFamily="-128" charset="-128"/>
            </a:endParaRPr>
          </a:p>
        </p:txBody>
      </p:sp>
      <p:sp>
        <p:nvSpPr>
          <p:cNvPr id="9" name="Oval 8"/>
          <p:cNvSpPr/>
          <p:nvPr/>
        </p:nvSpPr>
        <p:spPr bwMode="auto">
          <a:xfrm>
            <a:off x="6172200" y="1143000"/>
            <a:ext cx="762000" cy="5181600"/>
          </a:xfrm>
          <a:prstGeom prst="ellipse">
            <a:avLst/>
          </a:prstGeom>
          <a:noFill/>
          <a:ln w="317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a typeface="ＭＳ Ｐゴシック" pitchFamily="-128" charset="-128"/>
            </a:endParaRPr>
          </a:p>
        </p:txBody>
      </p:sp>
      <p:sp>
        <p:nvSpPr>
          <p:cNvPr id="8" name="Rectangle 7"/>
          <p:cNvSpPr/>
          <p:nvPr/>
        </p:nvSpPr>
        <p:spPr bwMode="auto">
          <a:xfrm>
            <a:off x="4983480" y="1143000"/>
            <a:ext cx="2548128" cy="4876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a typeface="ＭＳ Ｐゴシック" pitchFamily="-128" charset="-128"/>
            </a:endParaRPr>
          </a:p>
        </p:txBody>
      </p:sp>
    </p:spTree>
    <p:extLst>
      <p:ext uri="{BB962C8B-B14F-4D97-AF65-F5344CB8AC3E}">
        <p14:creationId xmlns:p14="http://schemas.microsoft.com/office/powerpoint/2010/main" val="3431601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277225" cy="733425"/>
          </a:xfrm>
        </p:spPr>
        <p:txBody>
          <a:bodyPr/>
          <a:lstStyle/>
          <a:p>
            <a:pPr eaLnBrk="1" hangingPunct="1"/>
            <a:r>
              <a:rPr lang="en-US" dirty="0" smtClean="0">
                <a:latin typeface="Copperplate Gothic Bold" pitchFamily="34" charset="0"/>
              </a:rPr>
              <a:t>Wheat Stocks Steady Growth</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152144"/>
            <a:ext cx="6705600" cy="486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0854980"/>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sp>
        <p:nvSpPr>
          <p:cNvPr id="6" name="Rectangle 10"/>
          <p:cNvSpPr>
            <a:spLocks noGrp="1" noChangeArrowheads="1"/>
          </p:cNvSpPr>
          <p:nvPr>
            <p:ph type="title"/>
          </p:nvPr>
        </p:nvSpPr>
        <p:spPr>
          <a:xfrm>
            <a:off x="409574" y="257175"/>
            <a:ext cx="8505826" cy="733425"/>
          </a:xfrm>
        </p:spPr>
        <p:txBody>
          <a:bodyPr/>
          <a:lstStyle/>
          <a:p>
            <a:pPr eaLnBrk="1" hangingPunct="1"/>
            <a:r>
              <a:rPr lang="en-US" dirty="0" smtClean="0">
                <a:latin typeface="Copperplate Gothic Bold" pitchFamily="34" charset="0"/>
              </a:rPr>
              <a:t>Marketing Tools	</a:t>
            </a:r>
          </a:p>
        </p:txBody>
      </p:sp>
      <p:sp>
        <p:nvSpPr>
          <p:cNvPr id="7" name="Rectangle 11"/>
          <p:cNvSpPr txBox="1">
            <a:spLocks noChangeArrowheads="1"/>
          </p:cNvSpPr>
          <p:nvPr/>
        </p:nvSpPr>
        <p:spPr bwMode="auto">
          <a:xfrm>
            <a:off x="438150" y="1143000"/>
            <a:ext cx="824865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spcBef>
                <a:spcPct val="30000"/>
              </a:spcBef>
              <a:spcAft>
                <a:spcPct val="30000"/>
              </a:spcAft>
              <a:buClr>
                <a:srgbClr val="000066"/>
              </a:buClr>
              <a:buChar char="•"/>
              <a:defRPr sz="2800">
                <a:solidFill>
                  <a:schemeClr val="tx1"/>
                </a:solidFill>
                <a:latin typeface="+mn-lt"/>
                <a:ea typeface="+mn-ea"/>
                <a:cs typeface="+mn-cs"/>
              </a:defRPr>
            </a:lvl1pPr>
            <a:lvl2pPr marL="685800" indent="-228600" algn="l" rtl="0" eaLnBrk="0" fontAlgn="base" hangingPunct="0">
              <a:spcBef>
                <a:spcPct val="30000"/>
              </a:spcBef>
              <a:spcAft>
                <a:spcPct val="30000"/>
              </a:spcAft>
              <a:buClr>
                <a:srgbClr val="000066"/>
              </a:buClr>
              <a:buFont typeface="Arial" charset="0"/>
              <a:buChar char="-"/>
              <a:defRPr sz="2400">
                <a:solidFill>
                  <a:schemeClr val="tx1"/>
                </a:solidFill>
                <a:latin typeface="+mn-lt"/>
                <a:ea typeface="+mn-ea"/>
              </a:defRPr>
            </a:lvl2pPr>
            <a:lvl3pPr marL="1143000" indent="-228600" algn="l" rtl="0" eaLnBrk="0" fontAlgn="base" hangingPunct="0">
              <a:spcBef>
                <a:spcPct val="30000"/>
              </a:spcBef>
              <a:spcAft>
                <a:spcPct val="30000"/>
              </a:spcAft>
              <a:buClr>
                <a:srgbClr val="000066"/>
              </a:buClr>
              <a:buFont typeface="Wingdings" pitchFamily="2" charset="2"/>
              <a:buChar char="Ø"/>
              <a:defRPr sz="2200">
                <a:solidFill>
                  <a:schemeClr val="tx1"/>
                </a:solidFill>
                <a:latin typeface="+mn-lt"/>
                <a:ea typeface="+mn-ea"/>
              </a:defRPr>
            </a:lvl3pPr>
            <a:lvl4pPr marL="1600200" indent="-228600" algn="l" rtl="0" eaLnBrk="0" fontAlgn="base" hangingPunct="0">
              <a:spcBef>
                <a:spcPct val="30000"/>
              </a:spcBef>
              <a:spcAft>
                <a:spcPct val="30000"/>
              </a:spcAft>
              <a:buClr>
                <a:srgbClr val="000066"/>
              </a:buClr>
              <a:buFont typeface="Wingdings" pitchFamily="2"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rgbClr val="000066"/>
              </a:buClr>
              <a:defRPr>
                <a:solidFill>
                  <a:schemeClr val="tx1"/>
                </a:solidFill>
                <a:latin typeface="+mn-lt"/>
                <a:ea typeface="+mn-ea"/>
              </a:defRPr>
            </a:lvl5pPr>
            <a:lvl6pPr marL="2514600" indent="-228600" algn="l" rtl="0" fontAlgn="base">
              <a:spcBef>
                <a:spcPct val="20000"/>
              </a:spcBef>
              <a:spcAft>
                <a:spcPct val="0"/>
              </a:spcAft>
              <a:buClr>
                <a:srgbClr val="000066"/>
              </a:buClr>
              <a:defRPr>
                <a:solidFill>
                  <a:schemeClr val="tx1"/>
                </a:solidFill>
                <a:latin typeface="+mn-lt"/>
                <a:ea typeface="+mn-ea"/>
              </a:defRPr>
            </a:lvl6pPr>
            <a:lvl7pPr marL="2971800" indent="-228600" algn="l" rtl="0" fontAlgn="base">
              <a:spcBef>
                <a:spcPct val="20000"/>
              </a:spcBef>
              <a:spcAft>
                <a:spcPct val="0"/>
              </a:spcAft>
              <a:buClr>
                <a:srgbClr val="000066"/>
              </a:buClr>
              <a:defRPr>
                <a:solidFill>
                  <a:schemeClr val="tx1"/>
                </a:solidFill>
                <a:latin typeface="+mn-lt"/>
                <a:ea typeface="+mn-ea"/>
              </a:defRPr>
            </a:lvl7pPr>
            <a:lvl8pPr marL="3429000" indent="-228600" algn="l" rtl="0" fontAlgn="base">
              <a:spcBef>
                <a:spcPct val="20000"/>
              </a:spcBef>
              <a:spcAft>
                <a:spcPct val="0"/>
              </a:spcAft>
              <a:buClr>
                <a:srgbClr val="000066"/>
              </a:buClr>
              <a:defRPr>
                <a:solidFill>
                  <a:schemeClr val="tx1"/>
                </a:solidFill>
                <a:latin typeface="+mn-lt"/>
                <a:ea typeface="+mn-ea"/>
              </a:defRPr>
            </a:lvl8pPr>
            <a:lvl9pPr marL="3886200" indent="-228600" algn="l" rtl="0" fontAlgn="base">
              <a:spcBef>
                <a:spcPct val="20000"/>
              </a:spcBef>
              <a:spcAft>
                <a:spcPct val="0"/>
              </a:spcAft>
              <a:buClr>
                <a:srgbClr val="000066"/>
              </a:buClr>
              <a:defRPr>
                <a:solidFill>
                  <a:schemeClr val="tx1"/>
                </a:solidFill>
                <a:latin typeface="+mn-lt"/>
                <a:ea typeface="+mn-ea"/>
              </a:defRPr>
            </a:lvl9pPr>
          </a:lstStyle>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a:t>Hedge to </a:t>
            </a:r>
            <a:r>
              <a:rPr lang="en-US" sz="2400" kern="0" dirty="0" smtClean="0"/>
              <a:t>Arrive – futures only, if bullish basis</a:t>
            </a:r>
            <a:endParaRPr lang="en-US" sz="2400" kern="0" dirty="0"/>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t>Basis – basis only, if bullish futures</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t>Open Offer – target price marketing</a:t>
            </a:r>
            <a:endParaRPr lang="en-US" sz="2400" kern="0" dirty="0"/>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Average Seasonal Price – Spring pricing window</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Minimum Price Contract – attach call, use if bullish</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Floor Contract – attach put, use if bearish</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Min/Max Contract – attach options sets floor and ceiling</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ADM Marketing Partners Advisory recommendations</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kern="0" dirty="0" smtClean="0">
                <a:latin typeface="+mj-lt"/>
              </a:rPr>
              <a:t>ADM Advantage </a:t>
            </a:r>
          </a:p>
          <a:p>
            <a:pPr marL="0" indent="0" eaLnBrk="1" hangingPunct="1">
              <a:spcBef>
                <a:spcPct val="0"/>
              </a:spcBef>
              <a:spcAft>
                <a:spcPct val="0"/>
              </a:spcAft>
              <a:buClrTx/>
              <a:buFontTx/>
              <a:buNone/>
              <a:defRPr/>
            </a:pPr>
            <a:endParaRPr lang="en-US" sz="2100" kern="0" dirty="0" smtClean="0">
              <a:latin typeface="Arial Black" pitchFamily="34" charset="0"/>
            </a:endParaRPr>
          </a:p>
          <a:p>
            <a:pPr marL="0" indent="0" eaLnBrk="1" hangingPunct="1">
              <a:spcBef>
                <a:spcPct val="0"/>
              </a:spcBef>
              <a:spcAft>
                <a:spcPct val="0"/>
              </a:spcAft>
              <a:buClrTx/>
              <a:buFontTx/>
              <a:buNone/>
              <a:defRPr/>
            </a:pPr>
            <a:endParaRPr lang="en-US" sz="2100" kern="0" dirty="0" smtClean="0">
              <a:latin typeface="Arial Black" pitchFamily="34" charset="0"/>
            </a:endParaRPr>
          </a:p>
        </p:txBody>
      </p:sp>
    </p:spTree>
    <p:extLst>
      <p:ext uri="{BB962C8B-B14F-4D97-AF65-F5344CB8AC3E}">
        <p14:creationId xmlns:p14="http://schemas.microsoft.com/office/powerpoint/2010/main" val="14044643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additive="base">
                                        <p:cTn id="37"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anim calcmode="lin" valueType="num">
                                      <p:cBhvr additive="base">
                                        <p:cTn id="4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7">
                                            <p:txEl>
                                              <p:pRg st="7" end="7"/>
                                            </p:txEl>
                                          </p:spTgt>
                                        </p:tgtEl>
                                        <p:attrNameLst>
                                          <p:attrName>style.visibility</p:attrName>
                                        </p:attrNameLst>
                                      </p:cBhvr>
                                      <p:to>
                                        <p:strVal val="visible"/>
                                      </p:to>
                                    </p:set>
                                    <p:anim calcmode="lin" valueType="num">
                                      <p:cBhvr additive="base">
                                        <p:cTn id="49"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7">
                                            <p:txEl>
                                              <p:pRg st="8" end="8"/>
                                            </p:txEl>
                                          </p:spTgt>
                                        </p:tgtEl>
                                        <p:attrNameLst>
                                          <p:attrName>style.visibility</p:attrName>
                                        </p:attrNameLst>
                                      </p:cBhvr>
                                      <p:to>
                                        <p:strVal val="visible"/>
                                      </p:to>
                                    </p:set>
                                    <p:anim calcmode="lin" valueType="num">
                                      <p:cBhvr additive="base">
                                        <p:cTn id="55"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sp>
        <p:nvSpPr>
          <p:cNvPr id="6" name="Rectangle 10"/>
          <p:cNvSpPr>
            <a:spLocks noGrp="1" noChangeArrowheads="1"/>
          </p:cNvSpPr>
          <p:nvPr>
            <p:ph type="title"/>
          </p:nvPr>
        </p:nvSpPr>
        <p:spPr>
          <a:xfrm>
            <a:off x="409574" y="257175"/>
            <a:ext cx="8505826" cy="733425"/>
          </a:xfrm>
        </p:spPr>
        <p:txBody>
          <a:bodyPr/>
          <a:lstStyle/>
          <a:p>
            <a:pPr eaLnBrk="1" hangingPunct="1"/>
            <a:r>
              <a:rPr lang="en-US" dirty="0" smtClean="0">
                <a:latin typeface="Copperplate Gothic Bold" pitchFamily="34" charset="0"/>
              </a:rPr>
              <a:t>Corn Cost of Production 14/15</a:t>
            </a: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899" y="990600"/>
            <a:ext cx="8365101"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887842"/>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277225" cy="733425"/>
          </a:xfrm>
        </p:spPr>
        <p:txBody>
          <a:bodyPr/>
          <a:lstStyle/>
          <a:p>
            <a:pPr eaLnBrk="1" hangingPunct="1"/>
            <a:r>
              <a:rPr lang="en-US" dirty="0" smtClean="0">
                <a:latin typeface="Copperplate Gothic Bold" pitchFamily="34" charset="0"/>
              </a:rPr>
              <a:t>December Corn Chart</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8231" y="1066800"/>
            <a:ext cx="7065169" cy="4939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Connector 5"/>
          <p:cNvCxnSpPr/>
          <p:nvPr/>
        </p:nvCxnSpPr>
        <p:spPr bwMode="auto">
          <a:xfrm>
            <a:off x="1828800" y="2743200"/>
            <a:ext cx="3048000" cy="0"/>
          </a:xfrm>
          <a:prstGeom prst="line">
            <a:avLst/>
          </a:prstGeom>
          <a:solidFill>
            <a:schemeClr val="accent1"/>
          </a:solidFill>
          <a:ln w="15875" cap="flat" cmpd="sng" algn="ctr">
            <a:solidFill>
              <a:srgbClr val="FF0000"/>
            </a:solidFill>
            <a:prstDash val="solid"/>
            <a:round/>
            <a:headEnd type="none" w="med" len="med"/>
            <a:tailEnd type="none" w="med" len="med"/>
          </a:ln>
          <a:effectLst/>
        </p:spPr>
      </p:cxnSp>
      <p:cxnSp>
        <p:nvCxnSpPr>
          <p:cNvPr id="11" name="Straight Connector 10"/>
          <p:cNvCxnSpPr/>
          <p:nvPr/>
        </p:nvCxnSpPr>
        <p:spPr bwMode="auto">
          <a:xfrm>
            <a:off x="1828800" y="1981200"/>
            <a:ext cx="3048000" cy="0"/>
          </a:xfrm>
          <a:prstGeom prst="line">
            <a:avLst/>
          </a:prstGeom>
          <a:solidFill>
            <a:schemeClr val="accent1"/>
          </a:solidFill>
          <a:ln w="15875" cap="flat" cmpd="sng" algn="ctr">
            <a:solidFill>
              <a:srgbClr val="FF0000"/>
            </a:solidFill>
            <a:prstDash val="solid"/>
            <a:round/>
            <a:headEnd type="none" w="med" len="med"/>
            <a:tailEnd type="none" w="med" len="med"/>
          </a:ln>
          <a:effectLst/>
        </p:spPr>
      </p:cxnSp>
      <p:cxnSp>
        <p:nvCxnSpPr>
          <p:cNvPr id="8" name="Straight Connector 7"/>
          <p:cNvCxnSpPr/>
          <p:nvPr/>
        </p:nvCxnSpPr>
        <p:spPr bwMode="auto">
          <a:xfrm>
            <a:off x="5029200" y="2362200"/>
            <a:ext cx="457200" cy="1174207"/>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15" name="Straight Connector 14"/>
          <p:cNvCxnSpPr/>
          <p:nvPr/>
        </p:nvCxnSpPr>
        <p:spPr bwMode="auto">
          <a:xfrm>
            <a:off x="4767072" y="2971800"/>
            <a:ext cx="414528" cy="1066800"/>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16" name="Straight Connector 15"/>
          <p:cNvCxnSpPr/>
          <p:nvPr/>
        </p:nvCxnSpPr>
        <p:spPr bwMode="auto">
          <a:xfrm>
            <a:off x="5791200" y="3200400"/>
            <a:ext cx="533400" cy="1295400"/>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17" name="Straight Connector 16"/>
          <p:cNvCxnSpPr/>
          <p:nvPr/>
        </p:nvCxnSpPr>
        <p:spPr bwMode="auto">
          <a:xfrm>
            <a:off x="6096000" y="2819400"/>
            <a:ext cx="457200" cy="1143000"/>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18" name="Straight Connector 17"/>
          <p:cNvCxnSpPr/>
          <p:nvPr/>
        </p:nvCxnSpPr>
        <p:spPr bwMode="auto">
          <a:xfrm>
            <a:off x="6781800" y="4123944"/>
            <a:ext cx="609600" cy="0"/>
          </a:xfrm>
          <a:prstGeom prst="line">
            <a:avLst/>
          </a:prstGeom>
          <a:solidFill>
            <a:schemeClr val="accent1"/>
          </a:solidFill>
          <a:ln w="15875" cap="flat" cmpd="sng" algn="ctr">
            <a:solidFill>
              <a:srgbClr val="FF0000"/>
            </a:solidFill>
            <a:prstDash val="solid"/>
            <a:round/>
            <a:headEnd type="none" w="med" len="med"/>
            <a:tailEnd type="none" w="med" len="med"/>
          </a:ln>
          <a:effectLst/>
        </p:spPr>
      </p:cxnSp>
      <p:cxnSp>
        <p:nvCxnSpPr>
          <p:cNvPr id="20" name="Straight Connector 19"/>
          <p:cNvCxnSpPr/>
          <p:nvPr/>
        </p:nvCxnSpPr>
        <p:spPr bwMode="auto">
          <a:xfrm>
            <a:off x="6781800" y="3505200"/>
            <a:ext cx="609600" cy="0"/>
          </a:xfrm>
          <a:prstGeom prst="line">
            <a:avLst/>
          </a:prstGeom>
          <a:solidFill>
            <a:schemeClr val="accent1"/>
          </a:solidFill>
          <a:ln w="15875" cap="flat" cmpd="sng" algn="ctr">
            <a:solidFill>
              <a:srgbClr val="FF0000"/>
            </a:solidFill>
            <a:prstDash val="solid"/>
            <a:round/>
            <a:headEnd type="none" w="med" len="med"/>
            <a:tailEnd type="none" w="med" len="med"/>
          </a:ln>
          <a:effectLst/>
        </p:spPr>
      </p:cxnSp>
      <p:cxnSp>
        <p:nvCxnSpPr>
          <p:cNvPr id="21" name="Straight Connector 20"/>
          <p:cNvCxnSpPr/>
          <p:nvPr/>
        </p:nvCxnSpPr>
        <p:spPr bwMode="auto">
          <a:xfrm>
            <a:off x="1828800" y="3429000"/>
            <a:ext cx="3048000" cy="0"/>
          </a:xfrm>
          <a:prstGeom prst="line">
            <a:avLst/>
          </a:prstGeom>
          <a:solidFill>
            <a:schemeClr val="accent1"/>
          </a:solidFill>
          <a:ln w="22225" cap="flat" cmpd="sng" algn="ctr">
            <a:solidFill>
              <a:srgbClr val="00028F"/>
            </a:solidFill>
            <a:prstDash val="solid"/>
            <a:round/>
            <a:headEnd type="none" w="med" len="med"/>
            <a:tailEnd type="none" w="med" len="med"/>
          </a:ln>
          <a:effectLst/>
        </p:spPr>
      </p:cxnSp>
      <p:cxnSp>
        <p:nvCxnSpPr>
          <p:cNvPr id="22" name="Straight Connector 21"/>
          <p:cNvCxnSpPr/>
          <p:nvPr/>
        </p:nvCxnSpPr>
        <p:spPr bwMode="auto">
          <a:xfrm>
            <a:off x="1828800" y="2667000"/>
            <a:ext cx="3048000" cy="0"/>
          </a:xfrm>
          <a:prstGeom prst="line">
            <a:avLst/>
          </a:prstGeom>
          <a:solidFill>
            <a:schemeClr val="accent1"/>
          </a:solidFill>
          <a:ln w="22225" cap="flat" cmpd="sng" algn="ctr">
            <a:solidFill>
              <a:srgbClr val="00028F"/>
            </a:solidFill>
            <a:prstDash val="solid"/>
            <a:round/>
            <a:headEnd type="none" w="med" len="med"/>
            <a:tailEnd type="none" w="med" len="med"/>
          </a:ln>
          <a:effectLst/>
        </p:spPr>
      </p:cxnSp>
    </p:spTree>
    <p:extLst>
      <p:ext uri="{BB962C8B-B14F-4D97-AF65-F5344CB8AC3E}">
        <p14:creationId xmlns:p14="http://schemas.microsoft.com/office/powerpoint/2010/main" val="10982483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sp>
        <p:nvSpPr>
          <p:cNvPr id="6" name="Rectangle 10"/>
          <p:cNvSpPr>
            <a:spLocks noGrp="1" noChangeArrowheads="1"/>
          </p:cNvSpPr>
          <p:nvPr>
            <p:ph type="title"/>
          </p:nvPr>
        </p:nvSpPr>
        <p:spPr>
          <a:xfrm>
            <a:off x="409574" y="257175"/>
            <a:ext cx="8505826" cy="733425"/>
          </a:xfrm>
        </p:spPr>
        <p:txBody>
          <a:bodyPr/>
          <a:lstStyle/>
          <a:p>
            <a:pPr eaLnBrk="1" hangingPunct="1"/>
            <a:r>
              <a:rPr lang="en-US" dirty="0" smtClean="0">
                <a:latin typeface="Copperplate Gothic Bold" pitchFamily="34" charset="0"/>
              </a:rPr>
              <a:t>Bean Cost of Production 14/15</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90600"/>
            <a:ext cx="8126479"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887842"/>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599" y="1066800"/>
            <a:ext cx="6586581"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42" name="Rectangle 10"/>
          <p:cNvSpPr>
            <a:spLocks noGrp="1" noChangeArrowheads="1"/>
          </p:cNvSpPr>
          <p:nvPr>
            <p:ph type="title"/>
          </p:nvPr>
        </p:nvSpPr>
        <p:spPr>
          <a:xfrm>
            <a:off x="409574" y="257175"/>
            <a:ext cx="8277225" cy="733425"/>
          </a:xfrm>
        </p:spPr>
        <p:txBody>
          <a:bodyPr/>
          <a:lstStyle/>
          <a:p>
            <a:pPr eaLnBrk="1" hangingPunct="1"/>
            <a:r>
              <a:rPr lang="en-US" dirty="0" smtClean="0">
                <a:latin typeface="Copperplate Gothic Bold" pitchFamily="34" charset="0"/>
              </a:rPr>
              <a:t>November Soybean Chart</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7" name="Straight Connector 6"/>
          <p:cNvCxnSpPr/>
          <p:nvPr/>
        </p:nvCxnSpPr>
        <p:spPr bwMode="auto">
          <a:xfrm flipV="1">
            <a:off x="2209800" y="2971800"/>
            <a:ext cx="2667000" cy="1066800"/>
          </a:xfrm>
          <a:prstGeom prst="line">
            <a:avLst/>
          </a:prstGeom>
          <a:solidFill>
            <a:schemeClr val="accent1"/>
          </a:solidFill>
          <a:ln w="15875" cap="flat" cmpd="sng" algn="ctr">
            <a:solidFill>
              <a:srgbClr val="FF0000"/>
            </a:solidFill>
            <a:prstDash val="solid"/>
            <a:round/>
            <a:headEnd type="none" w="med" len="med"/>
            <a:tailEnd type="none" w="med" len="med"/>
          </a:ln>
          <a:effectLst/>
        </p:spPr>
      </p:cxnSp>
      <p:cxnSp>
        <p:nvCxnSpPr>
          <p:cNvPr id="10" name="Straight Connector 9"/>
          <p:cNvCxnSpPr/>
          <p:nvPr/>
        </p:nvCxnSpPr>
        <p:spPr bwMode="auto">
          <a:xfrm flipV="1">
            <a:off x="2353056" y="3810000"/>
            <a:ext cx="2667000" cy="1066800"/>
          </a:xfrm>
          <a:prstGeom prst="line">
            <a:avLst/>
          </a:prstGeom>
          <a:solidFill>
            <a:schemeClr val="accent1"/>
          </a:solidFill>
          <a:ln w="15875" cap="flat" cmpd="sng" algn="ctr">
            <a:solidFill>
              <a:srgbClr val="FF0000"/>
            </a:solidFill>
            <a:prstDash val="solid"/>
            <a:round/>
            <a:headEnd type="none" w="med" len="med"/>
            <a:tailEnd type="none" w="med" len="med"/>
          </a:ln>
          <a:effectLst/>
        </p:spPr>
      </p:cxnSp>
      <p:cxnSp>
        <p:nvCxnSpPr>
          <p:cNvPr id="11" name="Straight Connector 10"/>
          <p:cNvCxnSpPr/>
          <p:nvPr/>
        </p:nvCxnSpPr>
        <p:spPr bwMode="auto">
          <a:xfrm>
            <a:off x="5181600" y="3657600"/>
            <a:ext cx="1143000" cy="0"/>
          </a:xfrm>
          <a:prstGeom prst="line">
            <a:avLst/>
          </a:prstGeom>
          <a:solidFill>
            <a:schemeClr val="accent1"/>
          </a:solidFill>
          <a:ln w="15875" cap="flat" cmpd="sng" algn="ctr">
            <a:solidFill>
              <a:srgbClr val="FF0000"/>
            </a:solidFill>
            <a:prstDash val="solid"/>
            <a:round/>
            <a:headEnd type="none" w="med" len="med"/>
            <a:tailEnd type="none" w="med" len="med"/>
          </a:ln>
          <a:effectLst/>
        </p:spPr>
      </p:cxnSp>
      <p:cxnSp>
        <p:nvCxnSpPr>
          <p:cNvPr id="14" name="Straight Connector 13"/>
          <p:cNvCxnSpPr/>
          <p:nvPr/>
        </p:nvCxnSpPr>
        <p:spPr bwMode="auto">
          <a:xfrm>
            <a:off x="5181600" y="2133600"/>
            <a:ext cx="1143000" cy="0"/>
          </a:xfrm>
          <a:prstGeom prst="line">
            <a:avLst/>
          </a:prstGeom>
          <a:solidFill>
            <a:schemeClr val="accent1"/>
          </a:solidFill>
          <a:ln w="15875" cap="flat" cmpd="sng" algn="ctr">
            <a:solidFill>
              <a:srgbClr val="FF0000"/>
            </a:solidFill>
            <a:prstDash val="solid"/>
            <a:round/>
            <a:headEnd type="none" w="med" len="med"/>
            <a:tailEnd type="none" w="med" len="med"/>
          </a:ln>
          <a:effectLst/>
        </p:spPr>
      </p:cxnSp>
      <p:cxnSp>
        <p:nvCxnSpPr>
          <p:cNvPr id="15" name="Straight Connector 14"/>
          <p:cNvCxnSpPr/>
          <p:nvPr/>
        </p:nvCxnSpPr>
        <p:spPr bwMode="auto">
          <a:xfrm>
            <a:off x="6477000" y="2133600"/>
            <a:ext cx="457200" cy="1752600"/>
          </a:xfrm>
          <a:prstGeom prst="line">
            <a:avLst/>
          </a:prstGeom>
          <a:solidFill>
            <a:schemeClr val="accent1"/>
          </a:solidFill>
          <a:ln w="15875" cap="flat" cmpd="sng" algn="ctr">
            <a:solidFill>
              <a:srgbClr val="FF0000"/>
            </a:solidFill>
            <a:prstDash val="solid"/>
            <a:round/>
            <a:headEnd type="none" w="med" len="med"/>
            <a:tailEnd type="none" w="med" len="med"/>
          </a:ln>
          <a:effectLst/>
        </p:spPr>
      </p:cxnSp>
      <p:cxnSp>
        <p:nvCxnSpPr>
          <p:cNvPr id="20" name="Straight Connector 19"/>
          <p:cNvCxnSpPr/>
          <p:nvPr/>
        </p:nvCxnSpPr>
        <p:spPr bwMode="auto">
          <a:xfrm>
            <a:off x="6324600" y="2705100"/>
            <a:ext cx="381000" cy="1638300"/>
          </a:xfrm>
          <a:prstGeom prst="line">
            <a:avLst/>
          </a:prstGeom>
          <a:solidFill>
            <a:schemeClr val="accent1"/>
          </a:solidFill>
          <a:ln w="15875" cap="flat" cmpd="sng" algn="ctr">
            <a:solidFill>
              <a:srgbClr val="FF0000"/>
            </a:solidFill>
            <a:prstDash val="solid"/>
            <a:round/>
            <a:headEnd type="none" w="med" len="med"/>
            <a:tailEnd type="none" w="med" len="med"/>
          </a:ln>
          <a:effectLst/>
        </p:spPr>
      </p:cxnSp>
      <p:cxnSp>
        <p:nvCxnSpPr>
          <p:cNvPr id="23" name="Straight Connector 22"/>
          <p:cNvCxnSpPr/>
          <p:nvPr/>
        </p:nvCxnSpPr>
        <p:spPr bwMode="auto">
          <a:xfrm>
            <a:off x="5181600" y="3276600"/>
            <a:ext cx="1143000" cy="0"/>
          </a:xfrm>
          <a:prstGeom prst="line">
            <a:avLst/>
          </a:prstGeom>
          <a:solidFill>
            <a:schemeClr val="accent1"/>
          </a:solidFill>
          <a:ln w="22225" cap="flat" cmpd="sng" algn="ctr">
            <a:solidFill>
              <a:srgbClr val="00028F"/>
            </a:solidFill>
            <a:prstDash val="solid"/>
            <a:round/>
            <a:headEnd type="none" w="med" len="med"/>
            <a:tailEnd type="none" w="med" len="med"/>
          </a:ln>
          <a:effectLst/>
        </p:spPr>
      </p:cxnSp>
      <p:cxnSp>
        <p:nvCxnSpPr>
          <p:cNvPr id="24" name="Straight Connector 23"/>
          <p:cNvCxnSpPr/>
          <p:nvPr/>
        </p:nvCxnSpPr>
        <p:spPr bwMode="auto">
          <a:xfrm>
            <a:off x="5181600" y="2514600"/>
            <a:ext cx="1143000" cy="0"/>
          </a:xfrm>
          <a:prstGeom prst="line">
            <a:avLst/>
          </a:prstGeom>
          <a:solidFill>
            <a:schemeClr val="accent1"/>
          </a:solidFill>
          <a:ln w="22225" cap="flat" cmpd="sng" algn="ctr">
            <a:solidFill>
              <a:srgbClr val="00028F"/>
            </a:solidFill>
            <a:prstDash val="solid"/>
            <a:round/>
            <a:headEnd type="none" w="med" len="med"/>
            <a:tailEnd type="none" w="med" len="med"/>
          </a:ln>
          <a:effectLst/>
        </p:spPr>
      </p:cxnSp>
    </p:spTree>
    <p:extLst>
      <p:ext uri="{BB962C8B-B14F-4D97-AF65-F5344CB8AC3E}">
        <p14:creationId xmlns:p14="http://schemas.microsoft.com/office/powerpoint/2010/main" val="38491367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sp>
        <p:nvSpPr>
          <p:cNvPr id="6" name="Rectangle 10"/>
          <p:cNvSpPr>
            <a:spLocks noGrp="1" noChangeArrowheads="1"/>
          </p:cNvSpPr>
          <p:nvPr>
            <p:ph type="title"/>
          </p:nvPr>
        </p:nvSpPr>
        <p:spPr>
          <a:xfrm>
            <a:off x="409574" y="257175"/>
            <a:ext cx="8505826" cy="733425"/>
          </a:xfrm>
        </p:spPr>
        <p:txBody>
          <a:bodyPr/>
          <a:lstStyle/>
          <a:p>
            <a:pPr eaLnBrk="1" hangingPunct="1"/>
            <a:r>
              <a:rPr lang="en-US" dirty="0" smtClean="0">
                <a:latin typeface="Copperplate Gothic Bold" pitchFamily="34" charset="0"/>
              </a:rPr>
              <a:t>Best Return Current Market14/15</a:t>
            </a:r>
            <a:endParaRPr lang="en-US" dirty="0" smtClean="0">
              <a:latin typeface="Copperplate Gothic Bold" pitchFamily="34" charset="0"/>
            </a:endParaRPr>
          </a:p>
        </p:txBody>
      </p:sp>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990600"/>
            <a:ext cx="4892964"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6067715"/>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11"/>
          <p:cNvSpPr>
            <a:spLocks noGrp="1" noChangeArrowheads="1"/>
          </p:cNvSpPr>
          <p:nvPr>
            <p:ph type="body" idx="1"/>
          </p:nvPr>
        </p:nvSpPr>
        <p:spPr>
          <a:xfrm>
            <a:off x="438150" y="1143000"/>
            <a:ext cx="8248650" cy="3581400"/>
          </a:xfrm>
        </p:spPr>
        <p:txBody>
          <a:bodyPr/>
          <a:lstStyle/>
          <a:p>
            <a:pPr eaLnBrk="1" hangingPunct="1">
              <a:lnSpc>
                <a:spcPct val="150000"/>
              </a:lnSpc>
              <a:spcBef>
                <a:spcPct val="0"/>
              </a:spcBef>
              <a:spcAft>
                <a:spcPct val="0"/>
              </a:spcAft>
              <a:buClr>
                <a:schemeClr val="accent6"/>
              </a:buClr>
              <a:buSzPct val="95000"/>
              <a:buFont typeface="Wingdings" pitchFamily="2" charset="2"/>
              <a:buChar char="Ø"/>
              <a:defRPr/>
            </a:pPr>
            <a:r>
              <a:rPr lang="en-US" sz="2400" dirty="0" smtClean="0">
                <a:latin typeface="+mj-lt"/>
              </a:rPr>
              <a:t>US Acreage Mix: Corn vs. Beans</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dirty="0" smtClean="0">
                <a:latin typeface="+mj-lt"/>
              </a:rPr>
              <a:t>US Weather</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dirty="0" smtClean="0">
                <a:latin typeface="+mj-lt"/>
              </a:rPr>
              <a:t>China/World Weather</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dirty="0" smtClean="0">
                <a:latin typeface="+mj-lt"/>
              </a:rPr>
              <a:t>Money Flow</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dirty="0"/>
              <a:t>US Economy/Inflation</a:t>
            </a:r>
            <a:r>
              <a:rPr lang="en-US" sz="2400" dirty="0" smtClean="0"/>
              <a:t>?</a:t>
            </a:r>
          </a:p>
          <a:p>
            <a:pPr eaLnBrk="1" hangingPunct="1">
              <a:lnSpc>
                <a:spcPct val="150000"/>
              </a:lnSpc>
              <a:spcBef>
                <a:spcPct val="0"/>
              </a:spcBef>
              <a:spcAft>
                <a:spcPct val="0"/>
              </a:spcAft>
              <a:buClr>
                <a:schemeClr val="accent6"/>
              </a:buClr>
              <a:buSzPct val="95000"/>
              <a:buFont typeface="Wingdings" pitchFamily="2" charset="2"/>
              <a:buChar char="Ø"/>
              <a:defRPr/>
            </a:pPr>
            <a:r>
              <a:rPr lang="en-US" sz="2400" dirty="0" smtClean="0"/>
              <a:t>Black Swan?</a:t>
            </a:r>
            <a:endParaRPr lang="en-US" sz="2400" dirty="0"/>
          </a:p>
          <a:p>
            <a:pPr eaLnBrk="1" hangingPunct="1">
              <a:lnSpc>
                <a:spcPct val="150000"/>
              </a:lnSpc>
              <a:spcBef>
                <a:spcPct val="0"/>
              </a:spcBef>
              <a:spcAft>
                <a:spcPct val="0"/>
              </a:spcAft>
              <a:buClr>
                <a:schemeClr val="accent6"/>
              </a:buClr>
              <a:buSzPct val="95000"/>
              <a:buFont typeface="Wingdings" pitchFamily="2" charset="2"/>
              <a:buChar char="Ø"/>
              <a:defRPr/>
            </a:pPr>
            <a:endParaRPr lang="en-US" sz="2400" dirty="0" smtClean="0">
              <a:latin typeface="+mj-lt"/>
            </a:endParaRPr>
          </a:p>
          <a:p>
            <a:pPr marL="0" indent="0" eaLnBrk="1" hangingPunct="1">
              <a:spcBef>
                <a:spcPct val="0"/>
              </a:spcBef>
              <a:spcAft>
                <a:spcPct val="0"/>
              </a:spcAft>
              <a:buClrTx/>
              <a:buFontTx/>
              <a:buNone/>
              <a:defRPr/>
            </a:pPr>
            <a:endParaRPr lang="en-US" sz="2100" dirty="0" smtClean="0">
              <a:latin typeface="Arial Black" pitchFamily="34" charset="0"/>
            </a:endParaRPr>
          </a:p>
          <a:p>
            <a:pPr marL="0" indent="0" eaLnBrk="1" hangingPunct="1">
              <a:spcBef>
                <a:spcPct val="0"/>
              </a:spcBef>
              <a:spcAft>
                <a:spcPct val="0"/>
              </a:spcAft>
              <a:buClrTx/>
              <a:buFontTx/>
              <a:buNone/>
              <a:defRPr/>
            </a:pPr>
            <a:endParaRPr lang="en-US" sz="2100" dirty="0" smtClean="0">
              <a:latin typeface="Arial Black" pitchFamily="34" charset="0"/>
            </a:endParaRP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sp>
        <p:nvSpPr>
          <p:cNvPr id="6" name="Rectangle 10"/>
          <p:cNvSpPr>
            <a:spLocks noGrp="1" noChangeArrowheads="1"/>
          </p:cNvSpPr>
          <p:nvPr>
            <p:ph type="title"/>
          </p:nvPr>
        </p:nvSpPr>
        <p:spPr>
          <a:xfrm>
            <a:off x="409574" y="257175"/>
            <a:ext cx="8505826" cy="733425"/>
          </a:xfrm>
        </p:spPr>
        <p:txBody>
          <a:bodyPr/>
          <a:lstStyle/>
          <a:p>
            <a:pPr eaLnBrk="1" hangingPunct="1"/>
            <a:r>
              <a:rPr lang="en-US" dirty="0" smtClean="0">
                <a:latin typeface="Copperplate Gothic Bold" pitchFamily="34" charset="0"/>
              </a:rPr>
              <a:t>What Could Change Price Outlook</a:t>
            </a:r>
          </a:p>
        </p:txBody>
      </p:sp>
    </p:spTree>
    <p:extLst>
      <p:ext uri="{BB962C8B-B14F-4D97-AF65-F5344CB8AC3E}">
        <p14:creationId xmlns:p14="http://schemas.microsoft.com/office/powerpoint/2010/main" val="15286824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099">
                                            <p:txEl>
                                              <p:pRg st="3" end="3"/>
                                            </p:txEl>
                                          </p:spTgt>
                                        </p:tgtEl>
                                        <p:attrNameLst>
                                          <p:attrName>style.visibility</p:attrName>
                                        </p:attrNameLst>
                                      </p:cBhvr>
                                      <p:to>
                                        <p:strVal val="visible"/>
                                      </p:to>
                                    </p:set>
                                    <p:anim calcmode="lin" valueType="num">
                                      <p:cBhvr additive="base">
                                        <p:cTn id="25"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099">
                                            <p:txEl>
                                              <p:pRg st="4" end="4"/>
                                            </p:txEl>
                                          </p:spTgt>
                                        </p:tgtEl>
                                        <p:attrNameLst>
                                          <p:attrName>style.visibility</p:attrName>
                                        </p:attrNameLst>
                                      </p:cBhvr>
                                      <p:to>
                                        <p:strVal val="visible"/>
                                      </p:to>
                                    </p:set>
                                    <p:anim calcmode="lin" valueType="num">
                                      <p:cBhvr additive="base">
                                        <p:cTn id="31" dur="500" fill="hold"/>
                                        <p:tgtEl>
                                          <p:spTgt spid="409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09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099">
                                            <p:txEl>
                                              <p:pRg st="5" end="5"/>
                                            </p:txEl>
                                          </p:spTgt>
                                        </p:tgtEl>
                                        <p:attrNameLst>
                                          <p:attrName>style.visibility</p:attrName>
                                        </p:attrNameLst>
                                      </p:cBhvr>
                                      <p:to>
                                        <p:strVal val="visible"/>
                                      </p:to>
                                    </p:set>
                                    <p:anim calcmode="lin" valueType="num">
                                      <p:cBhvr additive="base">
                                        <p:cTn id="37" dur="500" fill="hold"/>
                                        <p:tgtEl>
                                          <p:spTgt spid="409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09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sp>
        <p:nvSpPr>
          <p:cNvPr id="6" name="Rectangle 10"/>
          <p:cNvSpPr>
            <a:spLocks noGrp="1" noChangeArrowheads="1"/>
          </p:cNvSpPr>
          <p:nvPr>
            <p:ph type="title"/>
          </p:nvPr>
        </p:nvSpPr>
        <p:spPr>
          <a:xfrm>
            <a:off x="409574" y="257175"/>
            <a:ext cx="8505826" cy="733425"/>
          </a:xfrm>
        </p:spPr>
        <p:txBody>
          <a:bodyPr/>
          <a:lstStyle/>
          <a:p>
            <a:pPr eaLnBrk="1" hangingPunct="1"/>
            <a:r>
              <a:rPr lang="en-US" dirty="0" smtClean="0">
                <a:latin typeface="Copperplate Gothic Bold" pitchFamily="34" charset="0"/>
              </a:rPr>
              <a:t>Corn to Bean Price Ratio</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43000"/>
            <a:ext cx="8229600" cy="4845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79013696"/>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5" y="257175"/>
            <a:ext cx="8277225" cy="733425"/>
          </a:xfrm>
        </p:spPr>
        <p:txBody>
          <a:bodyPr/>
          <a:lstStyle/>
          <a:p>
            <a:pPr eaLnBrk="1" hangingPunct="1"/>
            <a:r>
              <a:rPr lang="en-US" dirty="0" smtClean="0">
                <a:latin typeface="Copperplate Gothic Bold" pitchFamily="34" charset="0"/>
              </a:rPr>
              <a:t>Summer Outlook/World Weather</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795" y="1115129"/>
            <a:ext cx="7378805" cy="4904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7204558"/>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sp>
        <p:nvSpPr>
          <p:cNvPr id="6" name="Rectangle 10"/>
          <p:cNvSpPr>
            <a:spLocks noGrp="1" noChangeArrowheads="1"/>
          </p:cNvSpPr>
          <p:nvPr>
            <p:ph type="title"/>
          </p:nvPr>
        </p:nvSpPr>
        <p:spPr>
          <a:xfrm>
            <a:off x="409574" y="257175"/>
            <a:ext cx="8505826" cy="733425"/>
          </a:xfrm>
        </p:spPr>
        <p:txBody>
          <a:bodyPr/>
          <a:lstStyle/>
          <a:p>
            <a:pPr eaLnBrk="1" hangingPunct="1"/>
            <a:r>
              <a:rPr lang="en-US" dirty="0" smtClean="0">
                <a:latin typeface="Copperplate Gothic Bold" pitchFamily="34" charset="0"/>
              </a:rPr>
              <a:t>Global Weather Hot Spots</a:t>
            </a:r>
          </a:p>
        </p:txBody>
      </p:sp>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025" y="1295400"/>
            <a:ext cx="8235950" cy="412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0063725"/>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5" y="257175"/>
            <a:ext cx="8277225" cy="733425"/>
          </a:xfrm>
        </p:spPr>
        <p:txBody>
          <a:bodyPr/>
          <a:lstStyle/>
          <a:p>
            <a:pPr eaLnBrk="1" hangingPunct="1"/>
            <a:r>
              <a:rPr lang="en-US" dirty="0" smtClean="0">
                <a:latin typeface="Copperplate Gothic Bold" pitchFamily="34" charset="0"/>
              </a:rPr>
              <a:t>World Corn Ending Stocks</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24578" name="Picture 2" descr="https://members.admis.com/research/htdata/en-us/charts/c-/fundamental/c_wstkvus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143000"/>
            <a:ext cx="6705600" cy="4804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006837"/>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5" y="257175"/>
            <a:ext cx="8277225" cy="733425"/>
          </a:xfrm>
        </p:spPr>
        <p:txBody>
          <a:bodyPr/>
          <a:lstStyle/>
          <a:p>
            <a:pPr eaLnBrk="1" hangingPunct="1"/>
            <a:r>
              <a:rPr lang="en-US" dirty="0" smtClean="0">
                <a:latin typeface="Copperplate Gothic Bold" pitchFamily="34" charset="0"/>
              </a:rPr>
              <a:t>World Wheat Ending Stocks</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25602" name="Picture 2" descr="https://members.admis.com/research/htdata/en-us/charts/w-/fundamental/w_wstkvus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143000"/>
            <a:ext cx="6781800" cy="4859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006837"/>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sp>
        <p:nvSpPr>
          <p:cNvPr id="6" name="Rectangle 10"/>
          <p:cNvSpPr>
            <a:spLocks noGrp="1" noChangeArrowheads="1"/>
          </p:cNvSpPr>
          <p:nvPr>
            <p:ph type="title"/>
          </p:nvPr>
        </p:nvSpPr>
        <p:spPr>
          <a:xfrm>
            <a:off x="409574" y="257175"/>
            <a:ext cx="8505826" cy="733425"/>
          </a:xfrm>
        </p:spPr>
        <p:txBody>
          <a:bodyPr/>
          <a:lstStyle/>
          <a:p>
            <a:pPr eaLnBrk="1" hangingPunct="1"/>
            <a:r>
              <a:rPr lang="en-US" dirty="0" smtClean="0">
                <a:latin typeface="Copperplate Gothic Bold" pitchFamily="34" charset="0"/>
              </a:rPr>
              <a:t>Money Flow Out of Commodities </a:t>
            </a:r>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200" y="1143000"/>
            <a:ext cx="65024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1948940"/>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277225" cy="733425"/>
          </a:xfrm>
        </p:spPr>
        <p:txBody>
          <a:bodyPr/>
          <a:lstStyle/>
          <a:p>
            <a:pPr eaLnBrk="1" hangingPunct="1"/>
            <a:r>
              <a:rPr lang="en-US" dirty="0" smtClean="0">
                <a:latin typeface="Copperplate Gothic Bold" pitchFamily="34" charset="0"/>
              </a:rPr>
              <a:t>Equity Bubble?</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24713"/>
            <a:ext cx="8229600" cy="4895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981645"/>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
          <p:cNvSpPr>
            <a:spLocks noGrp="1" noChangeArrowheads="1"/>
          </p:cNvSpPr>
          <p:nvPr>
            <p:ph type="title"/>
          </p:nvPr>
        </p:nvSpPr>
        <p:spPr>
          <a:xfrm>
            <a:off x="409574" y="257175"/>
            <a:ext cx="8277225" cy="733425"/>
          </a:xfrm>
        </p:spPr>
        <p:txBody>
          <a:bodyPr/>
          <a:lstStyle/>
          <a:p>
            <a:pPr eaLnBrk="1" hangingPunct="1"/>
            <a:r>
              <a:rPr lang="en-US" dirty="0" smtClean="0">
                <a:latin typeface="Copperplate Gothic Bold" pitchFamily="34" charset="0"/>
              </a:rPr>
              <a:t>World Unrest/Black Swan?</a:t>
            </a:r>
          </a:p>
        </p:txBody>
      </p:sp>
      <p:cxnSp>
        <p:nvCxnSpPr>
          <p:cNvPr id="4" name="Straight Connector 3"/>
          <p:cNvCxnSpPr/>
          <p:nvPr/>
        </p:nvCxnSpPr>
        <p:spPr bwMode="auto">
          <a:xfrm>
            <a:off x="457200" y="9144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cxnSp>
        <p:nvCxnSpPr>
          <p:cNvPr id="5" name="Straight Connector 4"/>
          <p:cNvCxnSpPr/>
          <p:nvPr/>
        </p:nvCxnSpPr>
        <p:spPr bwMode="auto">
          <a:xfrm>
            <a:off x="457200" y="990600"/>
            <a:ext cx="8229600" cy="0"/>
          </a:xfrm>
          <a:prstGeom prst="line">
            <a:avLst/>
          </a:prstGeom>
          <a:solidFill>
            <a:schemeClr val="accent1"/>
          </a:solidFill>
          <a:ln w="34925" cap="flat" cmpd="sng" algn="ctr">
            <a:solidFill>
              <a:schemeClr val="accent6"/>
            </a:solidFill>
            <a:prstDash val="solid"/>
            <a:round/>
            <a:headEnd type="none" w="med" len="med"/>
            <a:tailEnd type="none" w="med" len="med"/>
          </a:ln>
          <a:effectLst/>
        </p:spPr>
      </p:cxnSp>
      <p:pic>
        <p:nvPicPr>
          <p:cNvPr id="27650" name="Picture 2" descr="breadhe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097436"/>
            <a:ext cx="6705600" cy="476996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219200" y="5898696"/>
            <a:ext cx="2614370" cy="276999"/>
          </a:xfrm>
          <a:prstGeom prst="rect">
            <a:avLst/>
          </a:prstGeom>
        </p:spPr>
        <p:txBody>
          <a:bodyPr wrap="none">
            <a:spAutoFit/>
          </a:bodyPr>
          <a:lstStyle/>
          <a:p>
            <a:r>
              <a:rPr lang="en-US" sz="1200" dirty="0" smtClean="0"/>
              <a:t>Attributed: Reuters/Khaled </a:t>
            </a:r>
            <a:r>
              <a:rPr lang="en-US" sz="1200" dirty="0"/>
              <a:t>Abdullah</a:t>
            </a:r>
          </a:p>
        </p:txBody>
      </p:sp>
    </p:spTree>
    <p:extLst>
      <p:ext uri="{BB962C8B-B14F-4D97-AF65-F5344CB8AC3E}">
        <p14:creationId xmlns:p14="http://schemas.microsoft.com/office/powerpoint/2010/main" val="1988618627"/>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13036" y="3752671"/>
            <a:ext cx="3557449" cy="1477328"/>
          </a:xfrm>
          <a:prstGeom prst="rect">
            <a:avLst/>
          </a:prstGeom>
          <a:noFill/>
        </p:spPr>
        <p:txBody>
          <a:bodyPr wrap="none" rtlCol="0">
            <a:spAutoFit/>
          </a:bodyPr>
          <a:lstStyle/>
          <a:p>
            <a:pPr algn="r"/>
            <a:r>
              <a:rPr lang="en-US" sz="1800" dirty="0" smtClean="0"/>
              <a:t>Kim Rugel</a:t>
            </a:r>
          </a:p>
          <a:p>
            <a:pPr algn="r"/>
            <a:r>
              <a:rPr lang="en-US" sz="1800" dirty="0" smtClean="0"/>
              <a:t>Benson Quinn Commodities, Inc.</a:t>
            </a:r>
          </a:p>
          <a:p>
            <a:pPr algn="r"/>
            <a:r>
              <a:rPr lang="en-US" sz="1800" dirty="0" smtClean="0"/>
              <a:t>Minneapolis, MN</a:t>
            </a:r>
          </a:p>
          <a:p>
            <a:pPr algn="r"/>
            <a:r>
              <a:rPr lang="en-US" sz="1800" dirty="0" smtClean="0"/>
              <a:t>800-438-7070</a:t>
            </a:r>
          </a:p>
          <a:p>
            <a:pPr algn="r"/>
            <a:r>
              <a:rPr lang="en-US" sz="1800" dirty="0" smtClean="0"/>
              <a:t>kim.rugel@adm.com</a:t>
            </a:r>
            <a:endParaRPr lang="en-US" sz="1800" dirty="0"/>
          </a:p>
        </p:txBody>
      </p:sp>
      <p:sp>
        <p:nvSpPr>
          <p:cNvPr id="4" name="TextBox 3"/>
          <p:cNvSpPr txBox="1"/>
          <p:nvPr/>
        </p:nvSpPr>
        <p:spPr>
          <a:xfrm>
            <a:off x="914400" y="4895671"/>
            <a:ext cx="3194144" cy="1200329"/>
          </a:xfrm>
          <a:prstGeom prst="rect">
            <a:avLst/>
          </a:prstGeom>
          <a:noFill/>
        </p:spPr>
        <p:txBody>
          <a:bodyPr wrap="none" rtlCol="0">
            <a:spAutoFit/>
          </a:bodyPr>
          <a:lstStyle/>
          <a:p>
            <a:r>
              <a:rPr lang="en-US" sz="1800" dirty="0" smtClean="0"/>
              <a:t>ADM-Benson Quinn</a:t>
            </a:r>
          </a:p>
          <a:p>
            <a:r>
              <a:rPr lang="en-US" sz="1800" dirty="0" smtClean="0"/>
              <a:t>Hitchcock, SD</a:t>
            </a:r>
          </a:p>
          <a:p>
            <a:r>
              <a:rPr lang="en-US" sz="1800" dirty="0" smtClean="0"/>
              <a:t>Jeff Gottman and Kallie Craig</a:t>
            </a:r>
          </a:p>
          <a:p>
            <a:r>
              <a:rPr lang="en-US" sz="1800" dirty="0" smtClean="0"/>
              <a:t>605-266-2530</a:t>
            </a:r>
            <a:endParaRPr lang="en-US" sz="1800" dirty="0"/>
          </a:p>
        </p:txBody>
      </p:sp>
      <p:sp>
        <p:nvSpPr>
          <p:cNvPr id="5" name="TextBox 4"/>
          <p:cNvSpPr txBox="1"/>
          <p:nvPr/>
        </p:nvSpPr>
        <p:spPr>
          <a:xfrm>
            <a:off x="914399" y="685800"/>
            <a:ext cx="5763116" cy="2308324"/>
          </a:xfrm>
          <a:prstGeom prst="rect">
            <a:avLst/>
          </a:prstGeom>
          <a:noFill/>
        </p:spPr>
        <p:txBody>
          <a:bodyPr wrap="none" rtlCol="0">
            <a:spAutoFit/>
          </a:bodyPr>
          <a:lstStyle/>
          <a:p>
            <a:r>
              <a:rPr lang="en-US" sz="1800" dirty="0" smtClean="0"/>
              <a:t>Sources:</a:t>
            </a:r>
          </a:p>
          <a:p>
            <a:r>
              <a:rPr lang="en-US" sz="1800" dirty="0" smtClean="0"/>
              <a:t>USDA</a:t>
            </a:r>
          </a:p>
          <a:p>
            <a:r>
              <a:rPr lang="en-US" sz="1800" dirty="0" smtClean="0"/>
              <a:t>CFTC Commitment of Traders reports</a:t>
            </a:r>
          </a:p>
          <a:p>
            <a:r>
              <a:rPr lang="en-US" sz="1800" dirty="0" smtClean="0"/>
              <a:t>World Weather Spring Outlook</a:t>
            </a:r>
          </a:p>
          <a:p>
            <a:r>
              <a:rPr lang="en-US" sz="1800" dirty="0" smtClean="0"/>
              <a:t>NOAA</a:t>
            </a:r>
          </a:p>
          <a:p>
            <a:r>
              <a:rPr lang="en-US" sz="1800" dirty="0" smtClean="0"/>
              <a:t>NASS Census County Yield data</a:t>
            </a:r>
          </a:p>
          <a:p>
            <a:r>
              <a:rPr lang="en-US" sz="1800" dirty="0" smtClean="0"/>
              <a:t>Charts from The Hightower Report and DTN</a:t>
            </a:r>
          </a:p>
          <a:p>
            <a:r>
              <a:rPr lang="en-US" sz="1800" dirty="0" smtClean="0"/>
              <a:t>Cost of Production analysis estimated on regional data</a:t>
            </a:r>
            <a:endParaRPr lang="en-US" sz="1800" dirty="0"/>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3">
      <a:dk1>
        <a:srgbClr val="000000"/>
      </a:dk1>
      <a:lt1>
        <a:srgbClr val="FFFFFF"/>
      </a:lt1>
      <a:dk2>
        <a:srgbClr val="000000"/>
      </a:dk2>
      <a:lt2>
        <a:srgbClr val="3B3D3E"/>
      </a:lt2>
      <a:accent1>
        <a:srgbClr val="00943B"/>
      </a:accent1>
      <a:accent2>
        <a:srgbClr val="000C7F"/>
      </a:accent2>
      <a:accent3>
        <a:srgbClr val="FFFFFF"/>
      </a:accent3>
      <a:accent4>
        <a:srgbClr val="000000"/>
      </a:accent4>
      <a:accent5>
        <a:srgbClr val="AAC8AF"/>
      </a:accent5>
      <a:accent6>
        <a:srgbClr val="000A72"/>
      </a:accent6>
      <a:hlink>
        <a:srgbClr val="009999"/>
      </a:hlink>
      <a:folHlink>
        <a:srgbClr val="67BF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ＭＳ Ｐゴシック" pitchFamily="-12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ＭＳ Ｐゴシック" pitchFamily="-12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3B3D3E"/>
        </a:lt2>
        <a:accent1>
          <a:srgbClr val="00943B"/>
        </a:accent1>
        <a:accent2>
          <a:srgbClr val="000C7F"/>
        </a:accent2>
        <a:accent3>
          <a:srgbClr val="FFFFFF"/>
        </a:accent3>
        <a:accent4>
          <a:srgbClr val="000000"/>
        </a:accent4>
        <a:accent5>
          <a:srgbClr val="AAC8AF"/>
        </a:accent5>
        <a:accent6>
          <a:srgbClr val="000A72"/>
        </a:accent6>
        <a:hlink>
          <a:srgbClr val="009999"/>
        </a:hlink>
        <a:folHlink>
          <a:srgbClr val="67B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ADM Intranet Document" ma:contentTypeID="0x010100E457F4E7C9D54924AF39FF2608E38936008593A3AA4CAB1B419C62D801487423EE" ma:contentTypeVersion="2" ma:contentTypeDescription="ADM Intranet Document" ma:contentTypeScope="" ma:versionID="369c7b2295e361cee9b17fc6d77992f9">
  <xsd:schema xmlns:xsd="http://www.w3.org/2001/XMLSchema" xmlns:p="http://schemas.microsoft.com/office/2006/metadata/properties" xmlns:ns1="http://schemas.microsoft.com/sharepoint/v3" targetNamespace="http://schemas.microsoft.com/office/2006/metadata/properties" ma:root="true" ma:fieldsID="c84e70450d18a94f91676dc67b855c60" ns1:_="">
    <xsd:import namespace="http://schemas.microsoft.com/sharepoint/v3"/>
    <xsd:element name="properties">
      <xsd:complexType>
        <xsd:sequence>
          <xsd:element name="documentManagement">
            <xsd:complexType>
              <xsd:all>
                <xsd:element ref="ns1:admInBusinessUnit" minOccurs="0"/>
                <xsd:element ref="ns1:admInCity" minOccurs="0"/>
                <xsd:element ref="ns1:admInClassifications" minOccurs="0"/>
                <xsd:element ref="ns1:admInCountry" minOccurs="0"/>
                <xsd:element ref="ns1:admInLanguage" minOccurs="0"/>
                <xsd:element ref="ns1:admInPhysicalLocation" minOccurs="0"/>
                <xsd:element ref="ns1:admInPurpose" minOccurs="0"/>
                <xsd:element ref="ns1:admInRegion" minOccurs="0"/>
                <xsd:element ref="ns1:admInRelatedKeywords" minOccurs="0"/>
                <xsd:element ref="ns1:admInSuggestedAudience" minOccurs="0"/>
                <xsd:element ref="ns1:admInProduct" minOccurs="0"/>
                <xsd:element ref="ns1:PublishingExpirationDate" minOccurs="0"/>
                <xsd:element ref="ns1:PublishingStart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admInBusinessUnit" ma:index="8" nillable="true" ma:displayName="ADM Department" ma:description="ADM Department Description" ma:list="{beb98bb0-a346-4724-9348-692328ee86bf}" ma:internalName="admInBusinessUnit" ma:showField="LinkTitleNoMenu" ma:web="40e93287-17ea-4faa-9ac9-029b3c42ee14">
      <xsd:complexType>
        <xsd:complexContent>
          <xsd:extension base="dms:MultiChoiceLookup">
            <xsd:sequence>
              <xsd:element name="Value" type="dms:Lookup" maxOccurs="unbounded" minOccurs="0" nillable="true"/>
            </xsd:sequence>
          </xsd:extension>
        </xsd:complexContent>
      </xsd:complexType>
    </xsd:element>
    <xsd:element name="admInCity" ma:index="9" nillable="true" ma:displayName="City" ma:description="City Description" ma:list="{cec38a53-9008-44fa-b21b-159932135221}" ma:internalName="admInCity" ma:showField="LinkTitleNoMenu" ma:web="40e93287-17ea-4faa-9ac9-029b3c42ee14">
      <xsd:complexType>
        <xsd:complexContent>
          <xsd:extension base="dms:MultiChoiceLookup">
            <xsd:sequence>
              <xsd:element name="Value" type="dms:Lookup" maxOccurs="unbounded" minOccurs="0" nillable="true"/>
            </xsd:sequence>
          </xsd:extension>
        </xsd:complexContent>
      </xsd:complexType>
    </xsd:element>
    <xsd:element name="admInClassifications" ma:index="10" nillable="true" ma:displayName="Classification" ma:description="Classification Description" ma:list="{e9fdd4a9-594f-4309-9653-4f76a8729c25}" ma:internalName="admInClassifications" ma:showField="LinkTitleNoMenu" ma:web="40e93287-17ea-4faa-9ac9-029b3c42ee14">
      <xsd:complexType>
        <xsd:complexContent>
          <xsd:extension base="dms:MultiChoiceLookup">
            <xsd:sequence>
              <xsd:element name="Value" type="dms:Lookup" maxOccurs="unbounded" minOccurs="0" nillable="true"/>
            </xsd:sequence>
          </xsd:extension>
        </xsd:complexContent>
      </xsd:complexType>
    </xsd:element>
    <xsd:element name="admInCountry" ma:index="11" nillable="true" ma:displayName="Country" ma:description="Country Description" ma:list="{15994fae-efa3-4069-8925-56afa9835b45}" ma:internalName="admInCountry" ma:showField="LinkTitleNoMenu" ma:web="40e93287-17ea-4faa-9ac9-029b3c42ee14">
      <xsd:complexType>
        <xsd:complexContent>
          <xsd:extension base="dms:MultiChoiceLookup">
            <xsd:sequence>
              <xsd:element name="Value" type="dms:Lookup" maxOccurs="unbounded" minOccurs="0" nillable="true"/>
            </xsd:sequence>
          </xsd:extension>
        </xsd:complexContent>
      </xsd:complexType>
    </xsd:element>
    <xsd:element name="admInLanguage" ma:index="12" nillable="true" ma:displayName="Language" ma:description="Language Description" ma:list="{787ad212-0034-4801-80c8-79753508bbba}" ma:internalName="admInLanguage" ma:showField="LinkTitleNoMenu" ma:web="40e93287-17ea-4faa-9ac9-029b3c42ee14" ma:requiredMultiChoice="true">
      <xsd:complexType>
        <xsd:complexContent>
          <xsd:extension base="dms:MultiChoiceLookup">
            <xsd:sequence>
              <xsd:element name="Value" type="dms:Lookup" maxOccurs="unbounded" minOccurs="0" nillable="true"/>
            </xsd:sequence>
          </xsd:extension>
        </xsd:complexContent>
      </xsd:complexType>
    </xsd:element>
    <xsd:element name="admInPhysicalLocation" ma:index="13" nillable="true" ma:displayName="Physical Location" ma:description="Physical Location Description" ma:list="{0ee5f474-25c6-41c2-8d0f-8faf29f32a63}" ma:internalName="admInPhysicalLocation" ma:showField="LinkTitleNoMenu" ma:web="40e93287-17ea-4faa-9ac9-029b3c42ee14">
      <xsd:complexType>
        <xsd:complexContent>
          <xsd:extension base="dms:MultiChoiceLookup">
            <xsd:sequence>
              <xsd:element name="Value" type="dms:Lookup" maxOccurs="unbounded" minOccurs="0" nillable="true"/>
            </xsd:sequence>
          </xsd:extension>
        </xsd:complexContent>
      </xsd:complexType>
    </xsd:element>
    <xsd:element name="admInPurpose" ma:index="14" nillable="true" ma:displayName="Purpose" ma:description="Purpose Description" ma:list="{85304fed-4d99-4398-ac97-26fa159ffe54}" ma:internalName="admInPurpose" ma:showField="LinkTitleNoMenu" ma:web="40e93287-17ea-4faa-9ac9-029b3c42ee14">
      <xsd:complexType>
        <xsd:complexContent>
          <xsd:extension base="dms:MultiChoiceLookup">
            <xsd:sequence>
              <xsd:element name="Value" type="dms:Lookup" maxOccurs="unbounded" minOccurs="0" nillable="true"/>
            </xsd:sequence>
          </xsd:extension>
        </xsd:complexContent>
      </xsd:complexType>
    </xsd:element>
    <xsd:element name="admInRegion" ma:index="15" nillable="true" ma:displayName="Region" ma:description="Region Description" ma:list="{ce7dec03-192f-4f24-ab74-0473b0a576e1}" ma:internalName="admInRegion" ma:showField="LinkTitleNoMenu" ma:web="40e93287-17ea-4faa-9ac9-029b3c42ee14">
      <xsd:complexType>
        <xsd:complexContent>
          <xsd:extension base="dms:MultiChoiceLookup">
            <xsd:sequence>
              <xsd:element name="Value" type="dms:Lookup" maxOccurs="unbounded" minOccurs="0" nillable="true"/>
            </xsd:sequence>
          </xsd:extension>
        </xsd:complexContent>
      </xsd:complexType>
    </xsd:element>
    <xsd:element name="admInRelatedKeywords" ma:index="16" nillable="true" ma:displayName="Related Keywords" ma:description="Related Keywords Description" ma:list="{03cb3166-b1e1-4084-947c-500b1735ad2e}" ma:internalName="admInRelatedKeywords" ma:showField="LinkTitleNoMenu" ma:web="40e93287-17ea-4faa-9ac9-029b3c42ee14">
      <xsd:complexType>
        <xsd:complexContent>
          <xsd:extension base="dms:MultiChoiceLookup">
            <xsd:sequence>
              <xsd:element name="Value" type="dms:Lookup" maxOccurs="unbounded" minOccurs="0" nillable="true"/>
            </xsd:sequence>
          </xsd:extension>
        </xsd:complexContent>
      </xsd:complexType>
    </xsd:element>
    <xsd:element name="admInSuggestedAudience" ma:index="17" nillable="true" ma:displayName="Suggested Audience" ma:description="Suggested Audience Description" ma:list="{e0d7ec87-23a5-428e-8680-59900806fb87}" ma:internalName="admInSuggestedAudience" ma:showField="LinkTitleNoMenu" ma:web="40e93287-17ea-4faa-9ac9-029b3c42ee14">
      <xsd:complexType>
        <xsd:complexContent>
          <xsd:extension base="dms:MultiChoiceLookup">
            <xsd:sequence>
              <xsd:element name="Value" type="dms:Lookup" maxOccurs="unbounded" minOccurs="0" nillable="true"/>
            </xsd:sequence>
          </xsd:extension>
        </xsd:complexContent>
      </xsd:complexType>
    </xsd:element>
    <xsd:element name="admInProduct" ma:index="18" nillable="true" ma:displayName="Product" ma:description="Product Description" ma:list="{b0b6d683-cba6-4573-9249-210f4db62e54}" ma:internalName="admInProduct" ma:showField="LinkTitleNoMenu" ma:web="40e93287-17ea-4faa-9ac9-029b3c42ee14">
      <xsd:complexType>
        <xsd:complexContent>
          <xsd:extension base="dms:MultiChoiceLookup">
            <xsd:sequence>
              <xsd:element name="Value" type="dms:Lookup" maxOccurs="unbounded" minOccurs="0" nillable="true"/>
            </xsd:sequence>
          </xsd:extension>
        </xsd:complexContent>
      </xsd:complexType>
    </xsd:element>
    <xsd:element name="PublishingExpirationDate" ma:index="20" nillable="true" ma:displayName="Scheduling End Date" ma:internalName="PublishingExpirationDate">
      <xsd:simpleType>
        <xsd:restriction base="dms:Unknown"/>
      </xsd:simpleType>
    </xsd:element>
    <xsd:element name="PublishingStartDate" ma:index="21" nillable="true" ma:displayName="Scheduling Start Date" ma:internalName="PublishingStart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admInCountry xmlns="http://schemas.microsoft.com/sharepoint/v3"/>
    <admInCity xmlns="http://schemas.microsoft.com/sharepoint/v3"/>
    <admInClassifications xmlns="http://schemas.microsoft.com/sharepoint/v3">
      <Value>9</Value>
      <Value>7</Value>
    </admInClassifications>
    <admInRelatedKeywords xmlns="http://schemas.microsoft.com/sharepoint/v3"/>
    <admInProduct xmlns="http://schemas.microsoft.com/sharepoint/v3"/>
    <admInSuggestedAudience xmlns="http://schemas.microsoft.com/sharepoint/v3"/>
    <PublishingExpirationDate xmlns="http://schemas.microsoft.com/sharepoint/v3" xsi:nil="true"/>
    <admInBusinessUnit xmlns="http://schemas.microsoft.com/sharepoint/v3">
      <Value>1</Value>
    </admInBusinessUnit>
    <PublishingStartDate xmlns="http://schemas.microsoft.com/sharepoint/v3" xsi:nil="true"/>
    <admInLanguage xmlns="http://schemas.microsoft.com/sharepoint/v3">
      <Value>1</Value>
    </admInLanguage>
    <admInPurpose xmlns="http://schemas.microsoft.com/sharepoint/v3"/>
    <admInRegion xmlns="http://schemas.microsoft.com/sharepoint/v3"/>
    <admInPhysicalLocation xmlns="http://schemas.microsoft.com/sharepoint/v3"/>
  </documentManagement>
</p:properties>
</file>

<file path=customXml/itemProps1.xml><?xml version="1.0" encoding="utf-8"?>
<ds:datastoreItem xmlns:ds="http://schemas.openxmlformats.org/officeDocument/2006/customXml" ds:itemID="{D85C4B50-479A-4997-A838-E9878E606A12}">
  <ds:schemaRefs>
    <ds:schemaRef ds:uri="http://schemas.microsoft.com/office/2006/metadata/longProperties"/>
  </ds:schemaRefs>
</ds:datastoreItem>
</file>

<file path=customXml/itemProps2.xml><?xml version="1.0" encoding="utf-8"?>
<ds:datastoreItem xmlns:ds="http://schemas.openxmlformats.org/officeDocument/2006/customXml" ds:itemID="{72A981B4-1963-4CA9-A089-BC10617E52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5C3E93E7-4E5E-4D74-B0F2-7DFE07ABF679}">
  <ds:schemaRefs>
    <ds:schemaRef ds:uri="http://schemas.microsoft.com/sharepoint/v3/contenttype/forms"/>
  </ds:schemaRefs>
</ds:datastoreItem>
</file>

<file path=customXml/itemProps4.xml><?xml version="1.0" encoding="utf-8"?>
<ds:datastoreItem xmlns:ds="http://schemas.openxmlformats.org/officeDocument/2006/customXml" ds:itemID="{48F54E0C-1F26-4064-8001-7E2B65BFC766}">
  <ds:schemaRefs>
    <ds:schemaRef ds:uri="http://purl.org/dc/terms/"/>
    <ds:schemaRef ds:uri="http://schemas.microsoft.com/office/2006/metadata/properties"/>
    <ds:schemaRef ds:uri="http://schemas.microsoft.com/sharepoint/v3"/>
    <ds:schemaRef ds:uri="http://purl.org/dc/elements/1.1/"/>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2716</TotalTime>
  <Words>879</Words>
  <Application>Microsoft Office PowerPoint</Application>
  <PresentationFormat>On-screen Show (4:3)</PresentationFormat>
  <Paragraphs>235</Paragraphs>
  <Slides>52</Slides>
  <Notes>51</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Blank Presentation</vt:lpstr>
      <vt:lpstr>PowerPoint Presentation</vt:lpstr>
      <vt:lpstr>The Land of Plenty? A Grain Market Outlook</vt:lpstr>
      <vt:lpstr>Grain Markets 2014</vt:lpstr>
      <vt:lpstr>Fundamental Price Factors</vt:lpstr>
      <vt:lpstr>High Prices are the Cure for High Prices</vt:lpstr>
      <vt:lpstr>“What Goes Up, Must Come Down.”</vt:lpstr>
      <vt:lpstr>Supply Bull to Supply Bear Market</vt:lpstr>
      <vt:lpstr>Supply Bull to Supply Bear Market</vt:lpstr>
      <vt:lpstr>Shifting World Export Markets</vt:lpstr>
      <vt:lpstr>World Corn Demand Rebounding</vt:lpstr>
      <vt:lpstr>World Wheat Trade Recovers</vt:lpstr>
      <vt:lpstr>The Money Left the Marketplace</vt:lpstr>
      <vt:lpstr>The Money Left the Marketplace</vt:lpstr>
      <vt:lpstr>Improving Export Outlook: Corn</vt:lpstr>
      <vt:lpstr>Improving Export Outlook: Wheat</vt:lpstr>
      <vt:lpstr>Similar Dynamics in the Beans</vt:lpstr>
      <vt:lpstr>Rebounding US Production</vt:lpstr>
      <vt:lpstr>Global Supply Exceeds Demand</vt:lpstr>
      <vt:lpstr>Yet, China Demand Grows 15.3%</vt:lpstr>
      <vt:lpstr>Demand for US Beans not Slacking</vt:lpstr>
      <vt:lpstr>The Money Has Skin in the Game</vt:lpstr>
      <vt:lpstr>US Stocks Remain Tight vs. Global</vt:lpstr>
      <vt:lpstr>2014 – Record Production?</vt:lpstr>
      <vt:lpstr>US Snow Cover</vt:lpstr>
      <vt:lpstr>US Drought Monitor</vt:lpstr>
      <vt:lpstr>US Short Term Temp Outlook</vt:lpstr>
      <vt:lpstr>Spring Outlook MAM/NOAA</vt:lpstr>
      <vt:lpstr>Spring Drought Outlook/Noaa</vt:lpstr>
      <vt:lpstr>Summer Outlook JJA/NOAA</vt:lpstr>
      <vt:lpstr>US Planted Acreage Outlook</vt:lpstr>
      <vt:lpstr>US Corn Supply and Demand</vt:lpstr>
      <vt:lpstr>Corn Stocks Grow Exponentially </vt:lpstr>
      <vt:lpstr>US Bean Supply and Demand</vt:lpstr>
      <vt:lpstr>Bean Stocks to Nearly Double</vt:lpstr>
      <vt:lpstr>US Wheat Supply and Demand</vt:lpstr>
      <vt:lpstr>Wheat Stocks Steady Growth</vt:lpstr>
      <vt:lpstr>Marketing Tools </vt:lpstr>
      <vt:lpstr>Corn Cost of Production 14/15</vt:lpstr>
      <vt:lpstr>December Corn Chart</vt:lpstr>
      <vt:lpstr>Bean Cost of Production 14/15</vt:lpstr>
      <vt:lpstr>November Soybean Chart</vt:lpstr>
      <vt:lpstr>Best Return Current Market14/15</vt:lpstr>
      <vt:lpstr>What Could Change Price Outlook</vt:lpstr>
      <vt:lpstr>Corn to Bean Price Ratio</vt:lpstr>
      <vt:lpstr>Summer Outlook/World Weather</vt:lpstr>
      <vt:lpstr>Global Weather Hot Spots</vt:lpstr>
      <vt:lpstr>World Corn Ending Stocks</vt:lpstr>
      <vt:lpstr>World Wheat Ending Stocks</vt:lpstr>
      <vt:lpstr>Money Flow Out of Commodities </vt:lpstr>
      <vt:lpstr>Equity Bubble?</vt:lpstr>
      <vt:lpstr>World Unrest/Black Swan?</vt:lpstr>
      <vt:lpstr>PowerPoint Presentation</vt:lpstr>
    </vt:vector>
  </TitlesOfParts>
  <Company>Converse Marketing,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Presentation PPT Template</dc:title>
  <dc:creator>Marketing and Design Team</dc:creator>
  <cp:lastModifiedBy>Rugel, Kim</cp:lastModifiedBy>
  <cp:revision>160</cp:revision>
  <dcterms:modified xsi:type="dcterms:W3CDTF">2014-02-25T22:01:23Z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ADM Intranet Document</vt:lpwstr>
  </property>
</Properties>
</file>