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BBC47-4219-4C57-A18B-42EF170B3D77}" v="7" dt="2020-10-09T13:31:26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ad8c46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ad8c46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ad8c46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1ad8c46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ad8c46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ad8c46a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ad8c46a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ad8c46a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ad8c46a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ad8c46a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sz="28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●"/>
              <a:defRPr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○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■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●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○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■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●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Char char="○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aramond"/>
              <a:buChar char="■"/>
              <a:defRPr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8B1FC79A-FF9B-44D7-77D5-0E2BCA196D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2842" y="4645432"/>
            <a:ext cx="1899104" cy="3481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 Cartoon Analysis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Brown v. Board of Education </a:t>
            </a:r>
            <a:r>
              <a:rPr lang="en" dirty="0"/>
              <a:t>(1954)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of the following political cartoons, answer...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AutoNum type="arabicPeriod"/>
            </a:pPr>
            <a:r>
              <a:rPr lang="en" sz="2000" dirty="0"/>
              <a:t>What do you see in the cartoon? Make a list of the people, objects, etc.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AutoNum type="arabicPeriod"/>
            </a:pPr>
            <a:r>
              <a:rPr lang="en" sz="2000" dirty="0"/>
              <a:t>Which of the items on the list from Question 1 are </a:t>
            </a:r>
            <a:r>
              <a:rPr lang="en" sz="2000" b="1" dirty="0"/>
              <a:t>symbols</a:t>
            </a:r>
            <a:r>
              <a:rPr lang="en" sz="2000" dirty="0"/>
              <a:t>? What does each stand for? 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AutoNum type="arabicPeriod"/>
            </a:pPr>
            <a:r>
              <a:rPr lang="en" sz="2000" dirty="0"/>
              <a:t>What is the artist’s message in the cartoon? </a:t>
            </a:r>
            <a:r>
              <a:rPr lang="en-US" sz="2000" dirty="0"/>
              <a:t>Is there political bias?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SzPts val="1800"/>
              <a:buAutoNum type="arabicPeriod"/>
            </a:pPr>
            <a:r>
              <a:rPr lang="en" sz="2000" dirty="0"/>
              <a:t>Who would agree with the message? Who would disagree?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699" y="109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Cartoon #1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59983" y="865252"/>
            <a:ext cx="4096749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" sz="1800" dirty="0"/>
              <a:t>What do you see in the cartoon? Make a list of the people, objects, etc. </a:t>
            </a:r>
          </a:p>
          <a:p>
            <a:pPr marL="4953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" sz="1800" dirty="0"/>
              <a:t>Which of the items on the list from Question 1 are symbols? What does each stand for? </a:t>
            </a:r>
          </a:p>
          <a:p>
            <a:pPr marL="4953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" sz="1800" dirty="0"/>
              <a:t>What is the artist’s message in the cartoon? </a:t>
            </a:r>
            <a:r>
              <a:rPr lang="en-US" sz="1800" dirty="0"/>
              <a:t>Is there political bias?</a:t>
            </a:r>
            <a:endParaRPr lang="en" sz="1800" dirty="0"/>
          </a:p>
          <a:p>
            <a:pPr marL="495300" lvl="0" indent="-342900" algn="l" rtl="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" sz="1800" dirty="0"/>
              <a:t>Who would agree with the message? Who would disagree?</a:t>
            </a:r>
            <a:endParaRPr sz="1800"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765" y="329453"/>
            <a:ext cx="3304036" cy="4082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605FAA-9688-4A07-87A5-64E807E34CA8}"/>
              </a:ext>
            </a:extLst>
          </p:cNvPr>
          <p:cNvSpPr txBox="1"/>
          <p:nvPr/>
        </p:nvSpPr>
        <p:spPr>
          <a:xfrm>
            <a:off x="5314267" y="4557972"/>
            <a:ext cx="353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900" b="1" dirty="0"/>
              <a:t>Source:</a:t>
            </a:r>
            <a:r>
              <a:rPr lang="en-US" sz="900" i="1" dirty="0"/>
              <a:t> Chronicle </a:t>
            </a:r>
            <a:r>
              <a:rPr lang="en-US" sz="900" dirty="0"/>
              <a:t>(San Francisco), May 18, 1954. Reproduced with permission.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102" y="248353"/>
            <a:ext cx="3126300" cy="441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7FE3E9-CE5F-4B39-9FC6-2F7C141772D4}"/>
              </a:ext>
            </a:extLst>
          </p:cNvPr>
          <p:cNvSpPr txBox="1"/>
          <p:nvPr/>
        </p:nvSpPr>
        <p:spPr>
          <a:xfrm>
            <a:off x="5356323" y="4661551"/>
            <a:ext cx="337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</a:t>
            </a:r>
            <a:r>
              <a:rPr lang="en-US" sz="900" dirty="0"/>
              <a:t> </a:t>
            </a:r>
            <a:r>
              <a:rPr lang="en-US" sz="900" i="1" dirty="0"/>
              <a:t>Democrat</a:t>
            </a:r>
            <a:r>
              <a:rPr lang="en-US" sz="900" dirty="0"/>
              <a:t> (Arkansas), May 22, 1954. Reproduced with permission.</a:t>
            </a:r>
          </a:p>
          <a:p>
            <a:endParaRPr lang="en-US" dirty="0"/>
          </a:p>
        </p:txBody>
      </p:sp>
      <p:sp>
        <p:nvSpPr>
          <p:cNvPr id="8" name="Google Shape;68;p15">
            <a:extLst>
              <a:ext uri="{FF2B5EF4-FFF2-40B4-BE49-F238E27FC236}">
                <a16:creationId xmlns:a16="http://schemas.microsoft.com/office/drawing/2014/main" id="{74C42062-3A7A-44ED-BB0F-6B96C84FF598}"/>
              </a:ext>
            </a:extLst>
          </p:cNvPr>
          <p:cNvSpPr txBox="1">
            <a:spLocks/>
          </p:cNvSpPr>
          <p:nvPr/>
        </p:nvSpPr>
        <p:spPr>
          <a:xfrm>
            <a:off x="159983" y="865252"/>
            <a:ext cx="4096749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do you see in the cartoon? Make a list of the people, objects, etc.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Which of the items on the list from Question 1 are symbols? What does each stand for?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is the artist’s message in the cartoon? Is there political bias?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Who would agree with the message? Who would disagree?</a:t>
            </a:r>
          </a:p>
        </p:txBody>
      </p:sp>
      <p:sp>
        <p:nvSpPr>
          <p:cNvPr id="11" name="Google Shape;67;p15">
            <a:extLst>
              <a:ext uri="{FF2B5EF4-FFF2-40B4-BE49-F238E27FC236}">
                <a16:creationId xmlns:a16="http://schemas.microsoft.com/office/drawing/2014/main" id="{187209F9-ACC4-427B-9B69-D7644865CB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109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Cartoon #2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438" y="309282"/>
            <a:ext cx="3607069" cy="4026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36B73-9722-4E86-9085-D864E4EB8CF8}"/>
              </a:ext>
            </a:extLst>
          </p:cNvPr>
          <p:cNvSpPr txBox="1"/>
          <p:nvPr/>
        </p:nvSpPr>
        <p:spPr>
          <a:xfrm>
            <a:off x="5077728" y="4483722"/>
            <a:ext cx="368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Source:</a:t>
            </a:r>
            <a:r>
              <a:rPr lang="en-US" sz="900" dirty="0"/>
              <a:t> </a:t>
            </a:r>
            <a:r>
              <a:rPr lang="en-US" sz="900" i="1" dirty="0"/>
              <a:t>Defender</a:t>
            </a:r>
            <a:r>
              <a:rPr lang="en-US" sz="900" dirty="0"/>
              <a:t> (Chicago), June 12, 1954. Reproduced with permission.</a:t>
            </a:r>
          </a:p>
          <a:p>
            <a:endParaRPr lang="en-US" dirty="0"/>
          </a:p>
        </p:txBody>
      </p:sp>
      <p:sp>
        <p:nvSpPr>
          <p:cNvPr id="8" name="Google Shape;68;p15">
            <a:extLst>
              <a:ext uri="{FF2B5EF4-FFF2-40B4-BE49-F238E27FC236}">
                <a16:creationId xmlns:a16="http://schemas.microsoft.com/office/drawing/2014/main" id="{BA5A413C-3900-4F9A-BCD9-4D9CA98B844A}"/>
              </a:ext>
            </a:extLst>
          </p:cNvPr>
          <p:cNvSpPr txBox="1">
            <a:spLocks/>
          </p:cNvSpPr>
          <p:nvPr/>
        </p:nvSpPr>
        <p:spPr>
          <a:xfrm>
            <a:off x="159983" y="865252"/>
            <a:ext cx="4096749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do you see in the cartoon? Make a list of the people, objects, etc.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Which of the items on the list from Question 1 are symbols? What does each stand for?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is the artist’s message in the cartoon? Is there political bias?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Who would agree with the message? Who would disagree?</a:t>
            </a:r>
          </a:p>
        </p:txBody>
      </p:sp>
      <p:sp>
        <p:nvSpPr>
          <p:cNvPr id="11" name="Google Shape;67;p15">
            <a:extLst>
              <a:ext uri="{FF2B5EF4-FFF2-40B4-BE49-F238E27FC236}">
                <a16:creationId xmlns:a16="http://schemas.microsoft.com/office/drawing/2014/main" id="{CE1C7E73-505D-4F65-B9E1-0C87DB5FD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109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Cartoon #3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243" y="194561"/>
            <a:ext cx="2956184" cy="441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A4B10-B932-4E4A-866D-9590724BADF2}"/>
              </a:ext>
            </a:extLst>
          </p:cNvPr>
          <p:cNvSpPr txBox="1"/>
          <p:nvPr/>
        </p:nvSpPr>
        <p:spPr>
          <a:xfrm>
            <a:off x="5394730" y="4661551"/>
            <a:ext cx="317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00" b="1" dirty="0"/>
              <a:t>Source:</a:t>
            </a:r>
            <a:r>
              <a:rPr lang="en" sz="900" dirty="0"/>
              <a:t> </a:t>
            </a:r>
            <a:r>
              <a:rPr lang="en" sz="900" i="1" dirty="0"/>
              <a:t>Afro-American</a:t>
            </a:r>
            <a:r>
              <a:rPr lang="en" sz="900" dirty="0"/>
              <a:t> (Richmond), May 22, 1954. Reproduced with permission.</a:t>
            </a:r>
            <a:endParaRPr lang="en-US" sz="900" dirty="0"/>
          </a:p>
        </p:txBody>
      </p:sp>
      <p:sp>
        <p:nvSpPr>
          <p:cNvPr id="8" name="Google Shape;68;p15">
            <a:extLst>
              <a:ext uri="{FF2B5EF4-FFF2-40B4-BE49-F238E27FC236}">
                <a16:creationId xmlns:a16="http://schemas.microsoft.com/office/drawing/2014/main" id="{CD33EFD2-98F5-4046-9269-3EDAA978AC56}"/>
              </a:ext>
            </a:extLst>
          </p:cNvPr>
          <p:cNvSpPr txBox="1">
            <a:spLocks/>
          </p:cNvSpPr>
          <p:nvPr/>
        </p:nvSpPr>
        <p:spPr>
          <a:xfrm>
            <a:off x="159983" y="865252"/>
            <a:ext cx="4096749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●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aramond"/>
              <a:buChar char="○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Garamond"/>
              <a:buChar char="■"/>
              <a:defRPr sz="12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do you see in the cartoon? Make a list of the people, objects, etc.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Which of the items on the list from Question 1 are symbols? What does each stand for? 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What is the artist’s message in the cartoon? Is there political bias?</a:t>
            </a:r>
          </a:p>
          <a:p>
            <a:pPr marL="495300" indent="-34290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/>
              <a:t>Who would agree with the message? Who would disagree?</a:t>
            </a:r>
          </a:p>
        </p:txBody>
      </p:sp>
      <p:sp>
        <p:nvSpPr>
          <p:cNvPr id="11" name="Google Shape;67;p15">
            <a:extLst>
              <a:ext uri="{FF2B5EF4-FFF2-40B4-BE49-F238E27FC236}">
                <a16:creationId xmlns:a16="http://schemas.microsoft.com/office/drawing/2014/main" id="{7E720BB7-B7DE-48D9-92BC-299B46180C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109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Cartoon #4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ied_x0020_Date_x0020__x0026__x0020_Time xmlns="9af227aa-5493-4bfe-a302-9771bcf92926" xsi:nil="true"/>
    <date xmlns="9af227aa-5493-4bfe-a302-9771bcf92926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af227aa-5493-4bfe-a302-9771bcf92926">
      <Terms xmlns="http://schemas.microsoft.com/office/infopath/2007/PartnerControls"/>
    </lcf76f155ced4ddcb4097134ff3c332f>
    <TaxCatchAll xmlns="f90ba59e-6231-420d-b202-993c344132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8957C50B509419C47FA4575E8EAD0" ma:contentTypeVersion="20" ma:contentTypeDescription="Create a new document." ma:contentTypeScope="" ma:versionID="fc8c0677e962d65f958a5a5e8b28ee46">
  <xsd:schema xmlns:xsd="http://www.w3.org/2001/XMLSchema" xmlns:xs="http://www.w3.org/2001/XMLSchema" xmlns:p="http://schemas.microsoft.com/office/2006/metadata/properties" xmlns:ns1="http://schemas.microsoft.com/sharepoint/v3" xmlns:ns2="9af227aa-5493-4bfe-a302-9771bcf92926" xmlns:ns3="f90ba59e-6231-420d-b202-993c3441322c" targetNamespace="http://schemas.microsoft.com/office/2006/metadata/properties" ma:root="true" ma:fieldsID="462ceb61a163fbe822a5d9f8cd91f5d7" ns1:_="" ns2:_="" ns3:_="">
    <xsd:import namespace="http://schemas.microsoft.com/sharepoint/v3"/>
    <xsd:import namespace="9af227aa-5493-4bfe-a302-9771bcf92926"/>
    <xsd:import namespace="f90ba59e-6231-420d-b202-993c34413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e" minOccurs="0"/>
                <xsd:element ref="ns2:Modified_x0020_Date_x0020__x0026__x0020_Tim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227aa-5493-4bfe-a302-9771bcf92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odified_x0020_Date_x0020__x0026__x0020_Time" ma:index="21" nillable="true" ma:displayName="Modified Date &amp; Time" ma:format="DateOnly" ma:internalName="Modified_x0020_Date_x0020__x0026__x0020_Time">
      <xsd:simpleType>
        <xsd:restriction base="dms:DateTime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ba59e-6231-420d-b202-993c34413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abc53e2-4c27-4b85-a379-acbab1a1b851}" ma:internalName="TaxCatchAll" ma:showField="CatchAllData" ma:web="f90ba59e-6231-420d-b202-993c34413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973B7-83DC-4E1C-91AC-3494D6733AB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af227aa-5493-4bfe-a302-9771bcf92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f90ba59e-6231-420d-b202-993c3441322c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0231E6B-3C4B-4C3C-BB81-D7E690F40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f227aa-5493-4bfe-a302-9771bcf92926"/>
    <ds:schemaRef ds:uri="f90ba59e-6231-420d-b202-993c34413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BDA789-6DC2-47AF-B4A7-DB1B65E5F7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410</Words>
  <Application>Microsoft Office PowerPoint</Application>
  <PresentationFormat>On-screen Show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Simple Light</vt:lpstr>
      <vt:lpstr>Political Cartoon Analysis</vt:lpstr>
      <vt:lpstr>For each of the following political cartoons, answer...</vt:lpstr>
      <vt:lpstr>Cartoon #1</vt:lpstr>
      <vt:lpstr>Cartoon #2</vt:lpstr>
      <vt:lpstr>Cartoon #3</vt:lpstr>
      <vt:lpstr>Cartoon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Cartoon Analysis</dc:title>
  <dc:creator>Cruffing</dc:creator>
  <cp:lastModifiedBy>Ben Marche</cp:lastModifiedBy>
  <cp:revision>7</cp:revision>
  <dcterms:modified xsi:type="dcterms:W3CDTF">2025-01-27T21:57:49Z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0x010100C2E8957C50B509419C47FA4575E8EAD0</vt:lpwstr>
  </property>
</Properties>
</file>