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62" r:id="rId8"/>
    <p:sldId id="259" r:id="rId9"/>
    <p:sldId id="263" r:id="rId10"/>
    <p:sldId id="264" r:id="rId11"/>
    <p:sldId id="260" r:id="rId12"/>
    <p:sldId id="261" r:id="rId13"/>
    <p:sldId id="265" r:id="rId14"/>
  </p:sldIdLst>
  <p:sldSz cx="9144000" cy="5143500" type="screen16x9"/>
  <p:notesSz cx="6858000" cy="9144000"/>
  <p:embeddedFontLst>
    <p:embeddedFont>
      <p:font typeface="Garamond" panose="02020404030301010803" pitchFamily="18"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71072-BC0E-4838-B109-EC765F5FE55B}" v="151" dt="2020-10-13T14:45:53.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Hawkins" userId="9efd375b-3be5-42d0-9c8a-0dc18470ef55" providerId="ADAL" clId="{06D71072-BC0E-4838-B109-EC765F5FE55B}"/>
    <pc:docChg chg="modSld">
      <pc:chgData name="Allison Hawkins" userId="9efd375b-3be5-42d0-9c8a-0dc18470ef55" providerId="ADAL" clId="{06D71072-BC0E-4838-B109-EC765F5FE55B}" dt="2020-10-13T14:45:53.116" v="161" actId="114"/>
      <pc:docMkLst>
        <pc:docMk/>
      </pc:docMkLst>
      <pc:sldChg chg="modSp mod">
        <pc:chgData name="Allison Hawkins" userId="9efd375b-3be5-42d0-9c8a-0dc18470ef55" providerId="ADAL" clId="{06D71072-BC0E-4838-B109-EC765F5FE55B}" dt="2020-10-13T14:34:04.991" v="14" actId="404"/>
        <pc:sldMkLst>
          <pc:docMk/>
          <pc:sldMk cId="0" sldId="256"/>
        </pc:sldMkLst>
        <pc:spChg chg="mod">
          <ac:chgData name="Allison Hawkins" userId="9efd375b-3be5-42d0-9c8a-0dc18470ef55" providerId="ADAL" clId="{06D71072-BC0E-4838-B109-EC765F5FE55B}" dt="2020-10-13T14:34:04.991" v="14" actId="404"/>
          <ac:spMkLst>
            <pc:docMk/>
            <pc:sldMk cId="0" sldId="256"/>
            <ac:spMk id="55" creationId="{00000000-0000-0000-0000-000000000000}"/>
          </ac:spMkLst>
        </pc:spChg>
      </pc:sldChg>
      <pc:sldChg chg="modSp modAnim">
        <pc:chgData name="Allison Hawkins" userId="9efd375b-3be5-42d0-9c8a-0dc18470ef55" providerId="ADAL" clId="{06D71072-BC0E-4838-B109-EC765F5FE55B}" dt="2020-10-13T14:38:54.461" v="69" actId="108"/>
        <pc:sldMkLst>
          <pc:docMk/>
          <pc:sldMk cId="0" sldId="258"/>
        </pc:sldMkLst>
        <pc:spChg chg="mod">
          <ac:chgData name="Allison Hawkins" userId="9efd375b-3be5-42d0-9c8a-0dc18470ef55" providerId="ADAL" clId="{06D71072-BC0E-4838-B109-EC765F5FE55B}" dt="2020-10-13T14:38:54.461" v="69" actId="108"/>
          <ac:spMkLst>
            <pc:docMk/>
            <pc:sldMk cId="0" sldId="258"/>
            <ac:spMk id="68" creationId="{00000000-0000-0000-0000-000000000000}"/>
          </ac:spMkLst>
        </pc:spChg>
      </pc:sldChg>
      <pc:sldChg chg="modSp">
        <pc:chgData name="Allison Hawkins" userId="9efd375b-3be5-42d0-9c8a-0dc18470ef55" providerId="ADAL" clId="{06D71072-BC0E-4838-B109-EC765F5FE55B}" dt="2020-10-13T14:45:53.116" v="161" actId="114"/>
        <pc:sldMkLst>
          <pc:docMk/>
          <pc:sldMk cId="0" sldId="259"/>
        </pc:sldMkLst>
        <pc:spChg chg="mod">
          <ac:chgData name="Allison Hawkins" userId="9efd375b-3be5-42d0-9c8a-0dc18470ef55" providerId="ADAL" clId="{06D71072-BC0E-4838-B109-EC765F5FE55B}" dt="2020-10-13T14:45:53.116" v="161" actId="114"/>
          <ac:spMkLst>
            <pc:docMk/>
            <pc:sldMk cId="0" sldId="259"/>
            <ac:spMk id="8" creationId="{74C42062-3A7A-44ED-BB0F-6B96C84FF598}"/>
          </ac:spMkLst>
        </pc:spChg>
      </pc:sldChg>
      <pc:sldChg chg="modSp modAnim">
        <pc:chgData name="Allison Hawkins" userId="9efd375b-3be5-42d0-9c8a-0dc18470ef55" providerId="ADAL" clId="{06D71072-BC0E-4838-B109-EC765F5FE55B}" dt="2020-10-13T14:42:14.960" v="96" actId="113"/>
        <pc:sldMkLst>
          <pc:docMk/>
          <pc:sldMk cId="0" sldId="260"/>
        </pc:sldMkLst>
        <pc:spChg chg="mod">
          <ac:chgData name="Allison Hawkins" userId="9efd375b-3be5-42d0-9c8a-0dc18470ef55" providerId="ADAL" clId="{06D71072-BC0E-4838-B109-EC765F5FE55B}" dt="2020-10-13T14:42:14.960" v="96" actId="113"/>
          <ac:spMkLst>
            <pc:docMk/>
            <pc:sldMk cId="0" sldId="260"/>
            <ac:spMk id="8" creationId="{BA5A413C-3900-4F9A-BCD9-4D9CA98B844A}"/>
          </ac:spMkLst>
        </pc:spChg>
      </pc:sldChg>
      <pc:sldChg chg="modSp mod modAnim">
        <pc:chgData name="Allison Hawkins" userId="9efd375b-3be5-42d0-9c8a-0dc18470ef55" providerId="ADAL" clId="{06D71072-BC0E-4838-B109-EC765F5FE55B}" dt="2020-10-13T14:44:50.814" v="152" actId="114"/>
        <pc:sldMkLst>
          <pc:docMk/>
          <pc:sldMk cId="0" sldId="261"/>
        </pc:sldMkLst>
        <pc:spChg chg="mod">
          <ac:chgData name="Allison Hawkins" userId="9efd375b-3be5-42d0-9c8a-0dc18470ef55" providerId="ADAL" clId="{06D71072-BC0E-4838-B109-EC765F5FE55B}" dt="2020-10-13T14:44:50.814" v="152" actId="114"/>
          <ac:spMkLst>
            <pc:docMk/>
            <pc:sldMk cId="0" sldId="261"/>
            <ac:spMk id="8" creationId="{CD33EFD2-98F5-4046-9269-3EDAA978AC56}"/>
          </ac:spMkLst>
        </pc:spChg>
      </pc:sldChg>
      <pc:sldChg chg="modSp modAnim">
        <pc:chgData name="Allison Hawkins" userId="9efd375b-3be5-42d0-9c8a-0dc18470ef55" providerId="ADAL" clId="{06D71072-BC0E-4838-B109-EC765F5FE55B}" dt="2020-10-13T14:39:09.443" v="71" actId="108"/>
        <pc:sldMkLst>
          <pc:docMk/>
          <pc:sldMk cId="2137098052" sldId="262"/>
        </pc:sldMkLst>
        <pc:spChg chg="mod">
          <ac:chgData name="Allison Hawkins" userId="9efd375b-3be5-42d0-9c8a-0dc18470ef55" providerId="ADAL" clId="{06D71072-BC0E-4838-B109-EC765F5FE55B}" dt="2020-10-13T14:39:09.443" v="71" actId="108"/>
          <ac:spMkLst>
            <pc:docMk/>
            <pc:sldMk cId="2137098052" sldId="262"/>
            <ac:spMk id="68" creationId="{00000000-0000-0000-0000-000000000000}"/>
          </ac:spMkLst>
        </pc:spChg>
      </pc:sldChg>
      <pc:sldChg chg="modSp mod modAnim">
        <pc:chgData name="Allison Hawkins" userId="9efd375b-3be5-42d0-9c8a-0dc18470ef55" providerId="ADAL" clId="{06D71072-BC0E-4838-B109-EC765F5FE55B}" dt="2020-10-13T14:45:39.305" v="160" actId="114"/>
        <pc:sldMkLst>
          <pc:docMk/>
          <pc:sldMk cId="1471771595" sldId="263"/>
        </pc:sldMkLst>
        <pc:spChg chg="mod">
          <ac:chgData name="Allison Hawkins" userId="9efd375b-3be5-42d0-9c8a-0dc18470ef55" providerId="ADAL" clId="{06D71072-BC0E-4838-B109-EC765F5FE55B}" dt="2020-10-13T14:45:39.305" v="160" actId="114"/>
          <ac:spMkLst>
            <pc:docMk/>
            <pc:sldMk cId="1471771595" sldId="263"/>
            <ac:spMk id="8" creationId="{74C42062-3A7A-44ED-BB0F-6B96C84FF598}"/>
          </ac:spMkLst>
        </pc:spChg>
      </pc:sldChg>
      <pc:sldChg chg="modSp modAnim">
        <pc:chgData name="Allison Hawkins" userId="9efd375b-3be5-42d0-9c8a-0dc18470ef55" providerId="ADAL" clId="{06D71072-BC0E-4838-B109-EC765F5FE55B}" dt="2020-10-13T14:45:16.960" v="154" actId="114"/>
        <pc:sldMkLst>
          <pc:docMk/>
          <pc:sldMk cId="3993977738" sldId="264"/>
        </pc:sldMkLst>
        <pc:spChg chg="mod">
          <ac:chgData name="Allison Hawkins" userId="9efd375b-3be5-42d0-9c8a-0dc18470ef55" providerId="ADAL" clId="{06D71072-BC0E-4838-B109-EC765F5FE55B}" dt="2020-10-13T14:45:16.960" v="154" actId="114"/>
          <ac:spMkLst>
            <pc:docMk/>
            <pc:sldMk cId="3993977738" sldId="264"/>
            <ac:spMk id="8" creationId="{BA5A413C-3900-4F9A-BCD9-4D9CA98B844A}"/>
          </ac:spMkLst>
        </pc:spChg>
      </pc:sldChg>
      <pc:sldChg chg="modSp modAnim">
        <pc:chgData name="Allison Hawkins" userId="9efd375b-3be5-42d0-9c8a-0dc18470ef55" providerId="ADAL" clId="{06D71072-BC0E-4838-B109-EC765F5FE55B}" dt="2020-10-13T14:44:56.960" v="153" actId="114"/>
        <pc:sldMkLst>
          <pc:docMk/>
          <pc:sldMk cId="959166160" sldId="265"/>
        </pc:sldMkLst>
        <pc:spChg chg="mod">
          <ac:chgData name="Allison Hawkins" userId="9efd375b-3be5-42d0-9c8a-0dc18470ef55" providerId="ADAL" clId="{06D71072-BC0E-4838-B109-EC765F5FE55B}" dt="2020-10-13T14:44:56.960" v="153" actId="114"/>
          <ac:spMkLst>
            <pc:docMk/>
            <pc:sldMk cId="959166160" sldId="265"/>
            <ac:spMk id="8" creationId="{CD33EFD2-98F5-4046-9269-3EDAA978AC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1ad8c46a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1ad8c46a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1ad8c46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1ad8c46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1ad8c46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1ad8c4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1ad8c46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1ad8c4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14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1ad8c46a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1ad8c46a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1ad8c46a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1ad8c46a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58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1ad8c46a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1ad8c46a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57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1ad8c46a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1ad8c46a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1ad8c46a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1ad8c46a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1pPr>
            <a:lvl2pPr lvl="1"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2pPr>
            <a:lvl3pPr lvl="2"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3pPr>
            <a:lvl4pPr lvl="3"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4pPr>
            <a:lvl5pPr lvl="4"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5pPr>
            <a:lvl6pPr lvl="5"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6pPr>
            <a:lvl7pPr lvl="6"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7pPr>
            <a:lvl8pPr lvl="7"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8pPr>
            <a:lvl9pPr lvl="8" rtl="0">
              <a:spcBef>
                <a:spcPts val="0"/>
              </a:spcBef>
              <a:spcAft>
                <a:spcPts val="0"/>
              </a:spcAft>
              <a:buClr>
                <a:schemeClr val="dk1"/>
              </a:buClr>
              <a:buSzPts val="2800"/>
              <a:buFont typeface="Garamond"/>
              <a:buNone/>
              <a:defRPr sz="2800" b="1">
                <a:solidFill>
                  <a:schemeClr val="dk1"/>
                </a:solidFill>
                <a:latin typeface="Garamond"/>
                <a:ea typeface="Garamond"/>
                <a:cs typeface="Garamond"/>
                <a:sym typeface="Garamo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Garamond"/>
              <a:buChar char="●"/>
              <a:defRPr sz="1800">
                <a:solidFill>
                  <a:schemeClr val="dk2"/>
                </a:solidFill>
                <a:latin typeface="Garamond"/>
                <a:ea typeface="Garamond"/>
                <a:cs typeface="Garamond"/>
                <a:sym typeface="Garamond"/>
              </a:defRPr>
            </a:lvl1pPr>
            <a:lvl2pPr marL="914400" lvl="1" indent="-317500" rtl="0">
              <a:lnSpc>
                <a:spcPct val="115000"/>
              </a:lnSpc>
              <a:spcBef>
                <a:spcPts val="1600"/>
              </a:spcBef>
              <a:spcAft>
                <a:spcPts val="0"/>
              </a:spcAft>
              <a:buClr>
                <a:schemeClr val="dk2"/>
              </a:buClr>
              <a:buSzPts val="1400"/>
              <a:buFont typeface="Garamond"/>
              <a:buChar char="○"/>
              <a:defRPr>
                <a:solidFill>
                  <a:schemeClr val="dk2"/>
                </a:solidFill>
                <a:latin typeface="Garamond"/>
                <a:ea typeface="Garamond"/>
                <a:cs typeface="Garamond"/>
                <a:sym typeface="Garamond"/>
              </a:defRPr>
            </a:lvl2pPr>
            <a:lvl3pPr marL="1371600" lvl="2" indent="-317500" rtl="0">
              <a:lnSpc>
                <a:spcPct val="115000"/>
              </a:lnSpc>
              <a:spcBef>
                <a:spcPts val="1600"/>
              </a:spcBef>
              <a:spcAft>
                <a:spcPts val="0"/>
              </a:spcAft>
              <a:buClr>
                <a:schemeClr val="dk2"/>
              </a:buClr>
              <a:buSzPts val="1400"/>
              <a:buFont typeface="Garamond"/>
              <a:buChar char="■"/>
              <a:defRPr>
                <a:solidFill>
                  <a:schemeClr val="dk2"/>
                </a:solidFill>
                <a:latin typeface="Garamond"/>
                <a:ea typeface="Garamond"/>
                <a:cs typeface="Garamond"/>
                <a:sym typeface="Garamond"/>
              </a:defRPr>
            </a:lvl3pPr>
            <a:lvl4pPr marL="1828800" lvl="3" indent="-317500" rtl="0">
              <a:lnSpc>
                <a:spcPct val="115000"/>
              </a:lnSpc>
              <a:spcBef>
                <a:spcPts val="1600"/>
              </a:spcBef>
              <a:spcAft>
                <a:spcPts val="0"/>
              </a:spcAft>
              <a:buClr>
                <a:schemeClr val="dk2"/>
              </a:buClr>
              <a:buSzPts val="1400"/>
              <a:buFont typeface="Garamond"/>
              <a:buChar char="●"/>
              <a:defRPr>
                <a:solidFill>
                  <a:schemeClr val="dk2"/>
                </a:solidFill>
                <a:latin typeface="Garamond"/>
                <a:ea typeface="Garamond"/>
                <a:cs typeface="Garamond"/>
                <a:sym typeface="Garamond"/>
              </a:defRPr>
            </a:lvl4pPr>
            <a:lvl5pPr marL="2286000" lvl="4" indent="-317500" rtl="0">
              <a:lnSpc>
                <a:spcPct val="115000"/>
              </a:lnSpc>
              <a:spcBef>
                <a:spcPts val="1600"/>
              </a:spcBef>
              <a:spcAft>
                <a:spcPts val="0"/>
              </a:spcAft>
              <a:buClr>
                <a:schemeClr val="dk2"/>
              </a:buClr>
              <a:buSzPts val="1400"/>
              <a:buFont typeface="Garamond"/>
              <a:buChar char="○"/>
              <a:defRPr>
                <a:solidFill>
                  <a:schemeClr val="dk2"/>
                </a:solidFill>
                <a:latin typeface="Garamond"/>
                <a:ea typeface="Garamond"/>
                <a:cs typeface="Garamond"/>
                <a:sym typeface="Garamond"/>
              </a:defRPr>
            </a:lvl5pPr>
            <a:lvl6pPr marL="2743200" lvl="5" indent="-317500" rtl="0">
              <a:lnSpc>
                <a:spcPct val="115000"/>
              </a:lnSpc>
              <a:spcBef>
                <a:spcPts val="1600"/>
              </a:spcBef>
              <a:spcAft>
                <a:spcPts val="0"/>
              </a:spcAft>
              <a:buClr>
                <a:schemeClr val="dk2"/>
              </a:buClr>
              <a:buSzPts val="1400"/>
              <a:buFont typeface="Garamond"/>
              <a:buChar char="■"/>
              <a:defRPr>
                <a:solidFill>
                  <a:schemeClr val="dk2"/>
                </a:solidFill>
                <a:latin typeface="Garamond"/>
                <a:ea typeface="Garamond"/>
                <a:cs typeface="Garamond"/>
                <a:sym typeface="Garamond"/>
              </a:defRPr>
            </a:lvl6pPr>
            <a:lvl7pPr marL="3200400" lvl="6" indent="-317500" rtl="0">
              <a:lnSpc>
                <a:spcPct val="115000"/>
              </a:lnSpc>
              <a:spcBef>
                <a:spcPts val="1600"/>
              </a:spcBef>
              <a:spcAft>
                <a:spcPts val="0"/>
              </a:spcAft>
              <a:buClr>
                <a:schemeClr val="dk2"/>
              </a:buClr>
              <a:buSzPts val="1400"/>
              <a:buFont typeface="Garamond"/>
              <a:buChar char="●"/>
              <a:defRPr>
                <a:solidFill>
                  <a:schemeClr val="dk2"/>
                </a:solidFill>
                <a:latin typeface="Garamond"/>
                <a:ea typeface="Garamond"/>
                <a:cs typeface="Garamond"/>
                <a:sym typeface="Garamond"/>
              </a:defRPr>
            </a:lvl7pPr>
            <a:lvl8pPr marL="3657600" lvl="7" indent="-317500" rtl="0">
              <a:lnSpc>
                <a:spcPct val="115000"/>
              </a:lnSpc>
              <a:spcBef>
                <a:spcPts val="1600"/>
              </a:spcBef>
              <a:spcAft>
                <a:spcPts val="0"/>
              </a:spcAft>
              <a:buClr>
                <a:schemeClr val="dk2"/>
              </a:buClr>
              <a:buSzPts val="1400"/>
              <a:buFont typeface="Garamond"/>
              <a:buChar char="○"/>
              <a:defRPr>
                <a:solidFill>
                  <a:schemeClr val="dk2"/>
                </a:solidFill>
                <a:latin typeface="Garamond"/>
                <a:ea typeface="Garamond"/>
                <a:cs typeface="Garamond"/>
                <a:sym typeface="Garamond"/>
              </a:defRPr>
            </a:lvl8pPr>
            <a:lvl9pPr marL="4114800" lvl="8" indent="-317500" rtl="0">
              <a:lnSpc>
                <a:spcPct val="115000"/>
              </a:lnSpc>
              <a:spcBef>
                <a:spcPts val="1600"/>
              </a:spcBef>
              <a:spcAft>
                <a:spcPts val="1600"/>
              </a:spcAft>
              <a:buClr>
                <a:schemeClr val="dk2"/>
              </a:buClr>
              <a:buSzPts val="1400"/>
              <a:buFont typeface="Garamond"/>
              <a:buChar char="■"/>
              <a:defRPr>
                <a:solidFill>
                  <a:schemeClr val="dk2"/>
                </a:solidFill>
                <a:latin typeface="Garamond"/>
                <a:ea typeface="Garamond"/>
                <a:cs typeface="Garamond"/>
                <a:sym typeface="Garamo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3" name="Picture 2" descr="Text&#10;&#10;Description automatically generated">
            <a:extLst>
              <a:ext uri="{FF2B5EF4-FFF2-40B4-BE49-F238E27FC236}">
                <a16:creationId xmlns:a16="http://schemas.microsoft.com/office/drawing/2014/main" id="{476E4DDD-0BC6-4E49-9903-CBEC137838EA}"/>
              </a:ext>
            </a:extLst>
          </p:cNvPr>
          <p:cNvPicPr>
            <a:picLocks noChangeAspect="1"/>
          </p:cNvPicPr>
          <p:nvPr userDrawn="1"/>
        </p:nvPicPr>
        <p:blipFill>
          <a:blip r:embed="rId13"/>
          <a:stretch>
            <a:fillRect/>
          </a:stretch>
        </p:blipFill>
        <p:spPr>
          <a:xfrm>
            <a:off x="222250" y="4600625"/>
            <a:ext cx="1663700" cy="48932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Political Cartoon Analysis</a:t>
            </a:r>
            <a:r>
              <a:rPr lang="en" sz="3600" dirty="0">
                <a:sym typeface="Symbol" panose="05050102010706020507" pitchFamily="18" charset="2"/>
              </a:rPr>
              <a:t>–Answer Key</a:t>
            </a:r>
            <a:endParaRPr sz="3600" dirty="0"/>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a:t>Brown v. Board of Education </a:t>
            </a:r>
            <a:r>
              <a:rPr lang="en" dirty="0"/>
              <a:t>(1954)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5455243" y="194561"/>
            <a:ext cx="2956184" cy="4413198"/>
          </a:xfrm>
          <a:prstGeom prst="rect">
            <a:avLst/>
          </a:prstGeom>
          <a:noFill/>
          <a:ln>
            <a:noFill/>
          </a:ln>
        </p:spPr>
      </p:pic>
      <p:sp>
        <p:nvSpPr>
          <p:cNvPr id="2" name="TextBox 1">
            <a:extLst>
              <a:ext uri="{FF2B5EF4-FFF2-40B4-BE49-F238E27FC236}">
                <a16:creationId xmlns:a16="http://schemas.microsoft.com/office/drawing/2014/main" id="{443A4B10-B932-4E4A-866D-9590724BADF2}"/>
              </a:ext>
            </a:extLst>
          </p:cNvPr>
          <p:cNvSpPr txBox="1"/>
          <p:nvPr/>
        </p:nvSpPr>
        <p:spPr>
          <a:xfrm>
            <a:off x="5394730" y="4661551"/>
            <a:ext cx="3174380" cy="369332"/>
          </a:xfrm>
          <a:prstGeom prst="rect">
            <a:avLst/>
          </a:prstGeom>
          <a:noFill/>
        </p:spPr>
        <p:txBody>
          <a:bodyPr wrap="square" rtlCol="0">
            <a:spAutoFit/>
          </a:bodyPr>
          <a:lstStyle/>
          <a:p>
            <a:r>
              <a:rPr lang="en" sz="900" b="1" dirty="0"/>
              <a:t>Source:</a:t>
            </a:r>
            <a:r>
              <a:rPr lang="en" sz="900" dirty="0"/>
              <a:t> </a:t>
            </a:r>
            <a:r>
              <a:rPr lang="en" sz="900" i="1" dirty="0"/>
              <a:t>Afro-American</a:t>
            </a:r>
            <a:r>
              <a:rPr lang="en" sz="900" dirty="0"/>
              <a:t> (Richmond), May 22, 1954. Reproduced with permission.</a:t>
            </a:r>
            <a:endParaRPr lang="en-US" sz="900" dirty="0"/>
          </a:p>
        </p:txBody>
      </p:sp>
      <p:sp>
        <p:nvSpPr>
          <p:cNvPr id="8" name="Google Shape;68;p15">
            <a:extLst>
              <a:ext uri="{FF2B5EF4-FFF2-40B4-BE49-F238E27FC236}">
                <a16:creationId xmlns:a16="http://schemas.microsoft.com/office/drawing/2014/main" id="{CD33EFD2-98F5-4046-9269-3EDAA978AC56}"/>
              </a:ext>
            </a:extLst>
          </p:cNvPr>
          <p:cNvSpPr txBox="1">
            <a:spLocks/>
          </p:cNvSpPr>
          <p:nvPr/>
        </p:nvSpPr>
        <p:spPr>
          <a:xfrm>
            <a:off x="159983" y="865252"/>
            <a:ext cx="5000835" cy="317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1pPr>
            <a:lvl2pPr marL="914400" marR="0" lvl="1"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2pPr>
            <a:lvl3pPr marL="1371600" marR="0" lvl="2"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3pPr>
            <a:lvl4pPr marL="1828800" marR="0" lvl="3"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4pPr>
            <a:lvl5pPr marL="2286000" marR="0" lvl="4"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5pPr>
            <a:lvl6pPr marL="2743200" marR="0" lvl="5"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6pPr>
            <a:lvl7pPr marL="3200400" marR="0" lvl="6"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7pPr>
            <a:lvl8pPr marL="3657600" marR="0" lvl="7"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8pPr>
            <a:lvl9pPr marL="4114800" marR="0" lvl="8" indent="-304800" algn="l" rtl="0">
              <a:lnSpc>
                <a:spcPct val="115000"/>
              </a:lnSpc>
              <a:spcBef>
                <a:spcPts val="1600"/>
              </a:spcBef>
              <a:spcAft>
                <a:spcPts val="160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9pPr>
          </a:lstStyle>
          <a:p>
            <a:pPr marL="495300" indent="-342900">
              <a:spcAft>
                <a:spcPts val="600"/>
              </a:spcAft>
              <a:buSzPct val="100000"/>
              <a:buFont typeface="+mj-lt"/>
              <a:buAutoNum type="arabicPeriod" startAt="3"/>
            </a:pPr>
            <a:r>
              <a:rPr lang="en-US" sz="1400" dirty="0"/>
              <a:t>What is the artist’s message in the cartoon? Is there political bias?</a:t>
            </a:r>
          </a:p>
          <a:p>
            <a:pPr marL="609600"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message of the cartoon is that the Supreme Court's decision in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a:t>
            </a: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 will have an explosive impact. Given the destructive nature of a bomb, one might interpret this cartoon as being against the decision; however, looking at the source, that interpretation is likely false.</a:t>
            </a:r>
          </a:p>
          <a:p>
            <a:pPr marL="495300" indent="-342900">
              <a:spcAft>
                <a:spcPts val="600"/>
              </a:spcAft>
              <a:buSzPct val="100000"/>
              <a:buFont typeface="+mj-lt"/>
              <a:buAutoNum type="arabicPeriod" startAt="3"/>
            </a:pPr>
            <a:r>
              <a:rPr lang="en-US" sz="1400" dirty="0"/>
              <a:t>Who would agree with the message? Who would disagree?</a:t>
            </a:r>
          </a:p>
          <a:p>
            <a:pPr marL="609600"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Those who agree with the correct interpretation of the cartoon would likely support the decision in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 v. Board of Education.</a:t>
            </a: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 Those who disagree with the correct interpretation of the cartoon would likely oppose the decision in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 v. Board of Education. </a:t>
            </a:r>
          </a:p>
          <a:p>
            <a:pPr marL="495300" indent="-342900">
              <a:spcAft>
                <a:spcPts val="600"/>
              </a:spcAft>
              <a:buSzPct val="100000"/>
              <a:buFont typeface="+mj-lt"/>
              <a:buAutoNum type="arabicPeriod" startAt="3"/>
            </a:pPr>
            <a:endParaRPr lang="en-US" sz="1400" dirty="0"/>
          </a:p>
        </p:txBody>
      </p:sp>
      <p:sp>
        <p:nvSpPr>
          <p:cNvPr id="11" name="Google Shape;67;p15">
            <a:extLst>
              <a:ext uri="{FF2B5EF4-FFF2-40B4-BE49-F238E27FC236}">
                <a16:creationId xmlns:a16="http://schemas.microsoft.com/office/drawing/2014/main" id="{7E720BB7-B7DE-48D9-92BC-299B46180C71}"/>
              </a:ext>
            </a:extLst>
          </p:cNvPr>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#4</a:t>
            </a:r>
            <a:endParaRPr dirty="0"/>
          </a:p>
        </p:txBody>
      </p:sp>
    </p:spTree>
    <p:extLst>
      <p:ext uri="{BB962C8B-B14F-4D97-AF65-F5344CB8AC3E}">
        <p14:creationId xmlns:p14="http://schemas.microsoft.com/office/powerpoint/2010/main" val="95916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each of the following political cartoons, answer...</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1200"/>
              </a:spcAft>
              <a:buSzPts val="1800"/>
              <a:buAutoNum type="arabicPeriod"/>
            </a:pPr>
            <a:r>
              <a:rPr lang="en" sz="2000" dirty="0"/>
              <a:t>What do you see in the cartoon? Make a list of the people, objects, etc. </a:t>
            </a:r>
            <a:endParaRPr sz="2000" dirty="0"/>
          </a:p>
          <a:p>
            <a:pPr marL="457200" lvl="0" indent="-342900" algn="l" rtl="0">
              <a:spcBef>
                <a:spcPts val="0"/>
              </a:spcBef>
              <a:spcAft>
                <a:spcPts val="1200"/>
              </a:spcAft>
              <a:buSzPts val="1800"/>
              <a:buAutoNum type="arabicPeriod"/>
            </a:pPr>
            <a:r>
              <a:rPr lang="en" sz="2000" dirty="0"/>
              <a:t>Which of the items on the list from Question 1 are </a:t>
            </a:r>
            <a:r>
              <a:rPr lang="en" sz="2000" b="1" dirty="0"/>
              <a:t>symbols</a:t>
            </a:r>
            <a:r>
              <a:rPr lang="en" sz="2000" dirty="0"/>
              <a:t>? What does each stand for? </a:t>
            </a:r>
            <a:endParaRPr sz="2000" dirty="0"/>
          </a:p>
          <a:p>
            <a:pPr marL="457200" lvl="0" indent="-342900" algn="l" rtl="0">
              <a:spcBef>
                <a:spcPts val="0"/>
              </a:spcBef>
              <a:spcAft>
                <a:spcPts val="1200"/>
              </a:spcAft>
              <a:buSzPts val="1800"/>
              <a:buAutoNum type="arabicPeriod"/>
            </a:pPr>
            <a:r>
              <a:rPr lang="en" sz="2000" dirty="0"/>
              <a:t>What is the artist’s message in the cartoon? </a:t>
            </a:r>
            <a:r>
              <a:rPr lang="en-US" sz="2000" dirty="0"/>
              <a:t>Is there political bias?</a:t>
            </a:r>
            <a:endParaRPr sz="2000" dirty="0"/>
          </a:p>
          <a:p>
            <a:pPr marL="457200" lvl="0" indent="-342900" algn="l" rtl="0">
              <a:spcBef>
                <a:spcPts val="0"/>
              </a:spcBef>
              <a:spcAft>
                <a:spcPts val="1200"/>
              </a:spcAft>
              <a:buSzPts val="1800"/>
              <a:buAutoNum type="arabicPeriod"/>
            </a:pPr>
            <a:r>
              <a:rPr lang="en" sz="2000" dirty="0"/>
              <a:t>Who would agree with the message? Who would disagree?</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#1</a:t>
            </a:r>
            <a:endParaRPr dirty="0"/>
          </a:p>
        </p:txBody>
      </p:sp>
      <p:sp>
        <p:nvSpPr>
          <p:cNvPr id="68" name="Google Shape;68;p15"/>
          <p:cNvSpPr txBox="1">
            <a:spLocks noGrp="1"/>
          </p:cNvSpPr>
          <p:nvPr>
            <p:ph type="body" idx="1"/>
          </p:nvPr>
        </p:nvSpPr>
        <p:spPr>
          <a:xfrm>
            <a:off x="159983" y="865252"/>
            <a:ext cx="4758381" cy="3179400"/>
          </a:xfrm>
          <a:prstGeom prst="rect">
            <a:avLst/>
          </a:prstGeom>
        </p:spPr>
        <p:txBody>
          <a:bodyPr spcFirstLastPara="1" wrap="square" lIns="91425" tIns="91425" rIns="91425" bIns="91425" anchor="t" anchorCtr="0">
            <a:noAutofit/>
          </a:bodyPr>
          <a:lstStyle/>
          <a:p>
            <a:pPr marL="495300" lvl="0" indent="-342900" algn="l" rtl="0">
              <a:spcBef>
                <a:spcPts val="0"/>
              </a:spcBef>
              <a:spcAft>
                <a:spcPts val="600"/>
              </a:spcAft>
              <a:buSzPct val="100000"/>
              <a:buFont typeface="+mj-lt"/>
              <a:buAutoNum type="arabicPeriod"/>
            </a:pPr>
            <a:r>
              <a:rPr lang="en" sz="1400" b="1" dirty="0"/>
              <a:t>What do you see in the cartoon? Make a list of the people, objects, etc.     </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Lincoln Memorial, laurel wreath with tag saying "Anti-segregation", arm of the Supreme Court laying wreath </a:t>
            </a:r>
          </a:p>
          <a:p>
            <a:pPr lvl="0" indent="-284163" algn="l" rtl="0">
              <a:spcBef>
                <a:spcPts val="0"/>
              </a:spcBef>
              <a:spcAft>
                <a:spcPts val="600"/>
              </a:spcAft>
              <a:buSzPct val="100000"/>
              <a:buNone/>
            </a:pPr>
            <a:r>
              <a:rPr lang="en" sz="1400" b="1" dirty="0"/>
              <a:t>2.    Which of the items on the list from Question 1 are symbols? What does each stand for? </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Lincoln Memorial stands for President Lincoln's struggle against slavery, and the laurel wreath-typically given to victors-so the fact that it has an anti-segregation tag indicates that victory has been given to those who oppose segregation </a:t>
            </a:r>
          </a:p>
          <a:p>
            <a:pPr marL="152400" lvl="0" indent="0" algn="l" rtl="0">
              <a:spcBef>
                <a:spcPts val="0"/>
              </a:spcBef>
              <a:spcAft>
                <a:spcPts val="600"/>
              </a:spcAft>
              <a:buSzPct val="100000"/>
              <a:buNone/>
            </a:pPr>
            <a:endParaRPr lang="en" sz="1800" dirty="0"/>
          </a:p>
        </p:txBody>
      </p:sp>
      <p:pic>
        <p:nvPicPr>
          <p:cNvPr id="69" name="Google Shape;69;p15"/>
          <p:cNvPicPr preferRelativeResize="0"/>
          <p:nvPr/>
        </p:nvPicPr>
        <p:blipFill>
          <a:blip r:embed="rId3">
            <a:alphaModFix/>
          </a:blip>
          <a:stretch>
            <a:fillRect/>
          </a:stretch>
        </p:blipFill>
        <p:spPr>
          <a:xfrm>
            <a:off x="5393765" y="329453"/>
            <a:ext cx="3304036" cy="4082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AD605FAA-9688-4A07-87A5-64E807E34CA8}"/>
              </a:ext>
            </a:extLst>
          </p:cNvPr>
          <p:cNvSpPr txBox="1"/>
          <p:nvPr/>
        </p:nvSpPr>
        <p:spPr>
          <a:xfrm>
            <a:off x="5314267" y="4557972"/>
            <a:ext cx="3531219" cy="369332"/>
          </a:xfrm>
          <a:prstGeom prst="rect">
            <a:avLst/>
          </a:prstGeom>
          <a:noFill/>
        </p:spPr>
        <p:txBody>
          <a:bodyPr wrap="square" rtlCol="0">
            <a:spAutoFit/>
          </a:bodyPr>
          <a:lstStyle/>
          <a:p>
            <a:pPr marL="0" lvl="0" indent="0" algn="l" rtl="0">
              <a:spcBef>
                <a:spcPts val="1600"/>
              </a:spcBef>
              <a:spcAft>
                <a:spcPts val="1600"/>
              </a:spcAft>
              <a:buNone/>
            </a:pPr>
            <a:r>
              <a:rPr lang="en-US" sz="900" b="1" dirty="0"/>
              <a:t>Source:</a:t>
            </a:r>
            <a:r>
              <a:rPr lang="en-US" sz="900" i="1" dirty="0"/>
              <a:t> Chronicle </a:t>
            </a:r>
            <a:r>
              <a:rPr lang="en-US" sz="900" dirty="0"/>
              <a:t>(San Francisco), May 18, 1954. Reproduced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#1</a:t>
            </a:r>
            <a:endParaRPr dirty="0"/>
          </a:p>
        </p:txBody>
      </p:sp>
      <p:sp>
        <p:nvSpPr>
          <p:cNvPr id="68" name="Google Shape;68;p15"/>
          <p:cNvSpPr txBox="1">
            <a:spLocks noGrp="1"/>
          </p:cNvSpPr>
          <p:nvPr>
            <p:ph type="body" idx="1"/>
          </p:nvPr>
        </p:nvSpPr>
        <p:spPr>
          <a:xfrm>
            <a:off x="159983" y="865252"/>
            <a:ext cx="4973126" cy="3179400"/>
          </a:xfrm>
          <a:prstGeom prst="rect">
            <a:avLst/>
          </a:prstGeom>
        </p:spPr>
        <p:txBody>
          <a:bodyPr spcFirstLastPara="1" wrap="square" lIns="91425" tIns="91425" rIns="91425" bIns="91425" anchor="t" anchorCtr="0">
            <a:noAutofit/>
          </a:bodyPr>
          <a:lstStyle/>
          <a:p>
            <a:pPr marL="495300" indent="-342900">
              <a:spcAft>
                <a:spcPts val="600"/>
              </a:spcAft>
              <a:buSzPct val="100000"/>
              <a:buFont typeface="+mj-lt"/>
              <a:buAutoNum type="arabicPeriod" startAt="3"/>
            </a:pPr>
            <a:r>
              <a:rPr lang="en" sz="1400" b="1" dirty="0">
                <a:latin typeface="Garamond" panose="02020404030301010803" pitchFamily="18" charset="0"/>
              </a:rPr>
              <a:t>What is the artist’s message in the cartoon? </a:t>
            </a:r>
            <a:r>
              <a:rPr lang="en-US" sz="1400" b="1" dirty="0">
                <a:latin typeface="Garamond" panose="02020404030301010803" pitchFamily="18" charset="0"/>
              </a:rPr>
              <a:t>Is there political bias? </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message of the cartoon is that the Supreme Court of the United States has awarded victory to those who oppose segregation, possibly finishing the job that President Lincoln started. The cartoon clearly supports desegregation and the Court with its positive imagery. </a:t>
            </a:r>
          </a:p>
          <a:p>
            <a:pPr marL="495300" lvl="0" indent="-342900" algn="l" rtl="0">
              <a:spcBef>
                <a:spcPts val="0"/>
              </a:spcBef>
              <a:spcAft>
                <a:spcPts val="600"/>
              </a:spcAft>
              <a:buSzPct val="100000"/>
              <a:buFont typeface="+mj-lt"/>
              <a:buAutoNum type="arabicPeriod" startAt="4"/>
            </a:pPr>
            <a:r>
              <a:rPr lang="en" sz="1400" b="1" dirty="0">
                <a:latin typeface="Garamond" panose="02020404030301010803" pitchFamily="18" charset="0"/>
              </a:rPr>
              <a:t>Who would agree with the message? Who would disagree?</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Those who support desegregation and the Court’s decision would agree with the message. Those who oppose desegregation would disagree with the message of this cartoon.</a:t>
            </a:r>
          </a:p>
          <a:p>
            <a:pPr marL="152400" lvl="0" indent="0" algn="l" rtl="0">
              <a:spcBef>
                <a:spcPts val="0"/>
              </a:spcBef>
              <a:spcAft>
                <a:spcPts val="600"/>
              </a:spcAft>
              <a:buSzPct val="100000"/>
              <a:buNone/>
            </a:pPr>
            <a:endParaRPr sz="1800" dirty="0"/>
          </a:p>
        </p:txBody>
      </p:sp>
      <p:pic>
        <p:nvPicPr>
          <p:cNvPr id="69" name="Google Shape;69;p15"/>
          <p:cNvPicPr preferRelativeResize="0"/>
          <p:nvPr/>
        </p:nvPicPr>
        <p:blipFill>
          <a:blip r:embed="rId3">
            <a:alphaModFix/>
          </a:blip>
          <a:stretch>
            <a:fillRect/>
          </a:stretch>
        </p:blipFill>
        <p:spPr>
          <a:xfrm>
            <a:off x="5393765" y="329453"/>
            <a:ext cx="3304036" cy="4082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AD605FAA-9688-4A07-87A5-64E807E34CA8}"/>
              </a:ext>
            </a:extLst>
          </p:cNvPr>
          <p:cNvSpPr txBox="1"/>
          <p:nvPr/>
        </p:nvSpPr>
        <p:spPr>
          <a:xfrm>
            <a:off x="5314267" y="4557972"/>
            <a:ext cx="3531219" cy="369332"/>
          </a:xfrm>
          <a:prstGeom prst="rect">
            <a:avLst/>
          </a:prstGeom>
          <a:noFill/>
        </p:spPr>
        <p:txBody>
          <a:bodyPr wrap="square" rtlCol="0">
            <a:spAutoFit/>
          </a:bodyPr>
          <a:lstStyle/>
          <a:p>
            <a:pPr marL="0" lvl="0" indent="0" algn="l" rtl="0">
              <a:spcBef>
                <a:spcPts val="1600"/>
              </a:spcBef>
              <a:spcAft>
                <a:spcPts val="1600"/>
              </a:spcAft>
              <a:buNone/>
            </a:pPr>
            <a:r>
              <a:rPr lang="en-US" sz="900" b="1" dirty="0"/>
              <a:t>Source:</a:t>
            </a:r>
            <a:r>
              <a:rPr lang="en-US" sz="900" i="1" dirty="0"/>
              <a:t> Chronicle </a:t>
            </a:r>
            <a:r>
              <a:rPr lang="en-US" sz="900" dirty="0"/>
              <a:t>(San Francisco), May 18, 1954. Reproduced with permission.</a:t>
            </a:r>
          </a:p>
        </p:txBody>
      </p:sp>
    </p:spTree>
    <p:extLst>
      <p:ext uri="{BB962C8B-B14F-4D97-AF65-F5344CB8AC3E}">
        <p14:creationId xmlns:p14="http://schemas.microsoft.com/office/powerpoint/2010/main" val="213709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5382102" y="248353"/>
            <a:ext cx="3126300" cy="4413198"/>
          </a:xfrm>
          <a:prstGeom prst="rect">
            <a:avLst/>
          </a:prstGeom>
          <a:noFill/>
          <a:ln>
            <a:noFill/>
          </a:ln>
        </p:spPr>
      </p:pic>
      <p:sp>
        <p:nvSpPr>
          <p:cNvPr id="2" name="TextBox 1">
            <a:extLst>
              <a:ext uri="{FF2B5EF4-FFF2-40B4-BE49-F238E27FC236}">
                <a16:creationId xmlns:a16="http://schemas.microsoft.com/office/drawing/2014/main" id="{0D7FE3E9-CE5F-4B39-9FC6-2F7C141772D4}"/>
              </a:ext>
            </a:extLst>
          </p:cNvPr>
          <p:cNvSpPr txBox="1"/>
          <p:nvPr/>
        </p:nvSpPr>
        <p:spPr>
          <a:xfrm>
            <a:off x="5356323" y="4661551"/>
            <a:ext cx="3370817" cy="584775"/>
          </a:xfrm>
          <a:prstGeom prst="rect">
            <a:avLst/>
          </a:prstGeom>
          <a:noFill/>
        </p:spPr>
        <p:txBody>
          <a:bodyPr wrap="square" rtlCol="0">
            <a:spAutoFit/>
          </a:bodyPr>
          <a:lstStyle/>
          <a:p>
            <a:r>
              <a:rPr lang="en-US" sz="900" b="1" dirty="0"/>
              <a:t>Source:</a:t>
            </a:r>
            <a:r>
              <a:rPr lang="en-US" sz="900" dirty="0"/>
              <a:t> </a:t>
            </a:r>
            <a:r>
              <a:rPr lang="en-US" sz="900" i="1" dirty="0"/>
              <a:t>Democrat</a:t>
            </a:r>
            <a:r>
              <a:rPr lang="en-US" sz="900" dirty="0"/>
              <a:t> (Arkansas), May 22, 1954. Reproduced with permission.</a:t>
            </a:r>
          </a:p>
          <a:p>
            <a:endParaRPr lang="en-US" dirty="0"/>
          </a:p>
        </p:txBody>
      </p:sp>
      <p:sp>
        <p:nvSpPr>
          <p:cNvPr id="8" name="Google Shape;68;p15">
            <a:extLst>
              <a:ext uri="{FF2B5EF4-FFF2-40B4-BE49-F238E27FC236}">
                <a16:creationId xmlns:a16="http://schemas.microsoft.com/office/drawing/2014/main" id="{74C42062-3A7A-44ED-BB0F-6B96C84FF598}"/>
              </a:ext>
            </a:extLst>
          </p:cNvPr>
          <p:cNvSpPr txBox="1">
            <a:spLocks/>
          </p:cNvSpPr>
          <p:nvPr/>
        </p:nvSpPr>
        <p:spPr>
          <a:xfrm>
            <a:off x="159983" y="865252"/>
            <a:ext cx="4834581" cy="317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1pPr>
            <a:lvl2pPr marL="914400" marR="0" lvl="1"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2pPr>
            <a:lvl3pPr marL="1371600" marR="0" lvl="2"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3pPr>
            <a:lvl4pPr marL="1828800" marR="0" lvl="3"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4pPr>
            <a:lvl5pPr marL="2286000" marR="0" lvl="4"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5pPr>
            <a:lvl6pPr marL="2743200" marR="0" lvl="5"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6pPr>
            <a:lvl7pPr marL="3200400" marR="0" lvl="6"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7pPr>
            <a:lvl8pPr marL="3657600" marR="0" lvl="7"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8pPr>
            <a:lvl9pPr marL="4114800" marR="0" lvl="8" indent="-304800" algn="l" rtl="0">
              <a:lnSpc>
                <a:spcPct val="115000"/>
              </a:lnSpc>
              <a:spcBef>
                <a:spcPts val="1600"/>
              </a:spcBef>
              <a:spcAft>
                <a:spcPts val="160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9pPr>
          </a:lstStyle>
          <a:p>
            <a:pPr>
              <a:spcAft>
                <a:spcPts val="600"/>
              </a:spcAft>
              <a:buSzPct val="100000"/>
              <a:buFont typeface="+mj-lt"/>
              <a:buAutoNum type="arabicPeriod"/>
            </a:pPr>
            <a:r>
              <a:rPr lang="en-US" sz="1400" b="1" dirty="0"/>
              <a:t>What do you see in the cartoon? Make a list of the people, objects, etc. </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A farmer, plow horse with a "gradualism" tag, field being plowed, words in field state "steady progress in race relations", racehorse with blanket reading forced progress being led by a judge or justice.</a:t>
            </a:r>
          </a:p>
          <a:p>
            <a:pPr>
              <a:spcAft>
                <a:spcPts val="600"/>
              </a:spcAft>
              <a:buSzPct val="100000"/>
              <a:buAutoNum type="arabicPeriod" startAt="2"/>
            </a:pPr>
            <a:r>
              <a:rPr lang="en-US" sz="1400" b="1" dirty="0"/>
              <a:t>Which of the items on the list from Question 1 are symbols? What does each stand for? </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Farmer represents the South. He is plowing a field with a plow horse, making steady progress in race relations. The judge or justice is coming with a racehorse, "forced progress", which represents the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a:t>
            </a: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 decision. </a:t>
            </a:r>
          </a:p>
          <a:p>
            <a:pPr marL="117475" indent="0">
              <a:spcAft>
                <a:spcPts val="600"/>
              </a:spcAft>
              <a:buSzPct val="100000"/>
              <a:buNone/>
            </a:pPr>
            <a:endParaRPr lang="en-US" sz="1400" dirty="0"/>
          </a:p>
        </p:txBody>
      </p:sp>
      <p:sp>
        <p:nvSpPr>
          <p:cNvPr id="11" name="Google Shape;67;p15">
            <a:extLst>
              <a:ext uri="{FF2B5EF4-FFF2-40B4-BE49-F238E27FC236}">
                <a16:creationId xmlns:a16="http://schemas.microsoft.com/office/drawing/2014/main" id="{187209F9-ACC4-427B-9B69-D7644865CB8A}"/>
              </a:ext>
            </a:extLst>
          </p:cNvPr>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#2</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5382102" y="248353"/>
            <a:ext cx="3126300" cy="4413198"/>
          </a:xfrm>
          <a:prstGeom prst="rect">
            <a:avLst/>
          </a:prstGeom>
          <a:noFill/>
          <a:ln>
            <a:noFill/>
          </a:ln>
        </p:spPr>
      </p:pic>
      <p:sp>
        <p:nvSpPr>
          <p:cNvPr id="2" name="TextBox 1">
            <a:extLst>
              <a:ext uri="{FF2B5EF4-FFF2-40B4-BE49-F238E27FC236}">
                <a16:creationId xmlns:a16="http://schemas.microsoft.com/office/drawing/2014/main" id="{0D7FE3E9-CE5F-4B39-9FC6-2F7C141772D4}"/>
              </a:ext>
            </a:extLst>
          </p:cNvPr>
          <p:cNvSpPr txBox="1"/>
          <p:nvPr/>
        </p:nvSpPr>
        <p:spPr>
          <a:xfrm>
            <a:off x="5356323" y="4661551"/>
            <a:ext cx="3370817" cy="584775"/>
          </a:xfrm>
          <a:prstGeom prst="rect">
            <a:avLst/>
          </a:prstGeom>
          <a:noFill/>
        </p:spPr>
        <p:txBody>
          <a:bodyPr wrap="square" rtlCol="0">
            <a:spAutoFit/>
          </a:bodyPr>
          <a:lstStyle/>
          <a:p>
            <a:r>
              <a:rPr lang="en-US" sz="900" b="1" dirty="0"/>
              <a:t>Source:</a:t>
            </a:r>
            <a:r>
              <a:rPr lang="en-US" sz="900" dirty="0"/>
              <a:t> </a:t>
            </a:r>
            <a:r>
              <a:rPr lang="en-US" sz="900" i="1" dirty="0"/>
              <a:t>Democrat</a:t>
            </a:r>
            <a:r>
              <a:rPr lang="en-US" sz="900" dirty="0"/>
              <a:t> (Arkansas), May 22, 1954. Reproduced with permission.</a:t>
            </a:r>
          </a:p>
          <a:p>
            <a:endParaRPr lang="en-US" dirty="0"/>
          </a:p>
        </p:txBody>
      </p:sp>
      <p:sp>
        <p:nvSpPr>
          <p:cNvPr id="8" name="Google Shape;68;p15">
            <a:extLst>
              <a:ext uri="{FF2B5EF4-FFF2-40B4-BE49-F238E27FC236}">
                <a16:creationId xmlns:a16="http://schemas.microsoft.com/office/drawing/2014/main" id="{74C42062-3A7A-44ED-BB0F-6B96C84FF598}"/>
              </a:ext>
            </a:extLst>
          </p:cNvPr>
          <p:cNvSpPr txBox="1">
            <a:spLocks/>
          </p:cNvSpPr>
          <p:nvPr/>
        </p:nvSpPr>
        <p:spPr>
          <a:xfrm>
            <a:off x="211020" y="782762"/>
            <a:ext cx="4952344" cy="36721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1pPr>
            <a:lvl2pPr marL="914400" marR="0" lvl="1"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2pPr>
            <a:lvl3pPr marL="1371600" marR="0" lvl="2"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3pPr>
            <a:lvl4pPr marL="1828800" marR="0" lvl="3"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4pPr>
            <a:lvl5pPr marL="2286000" marR="0" lvl="4"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5pPr>
            <a:lvl6pPr marL="2743200" marR="0" lvl="5"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6pPr>
            <a:lvl7pPr marL="3200400" marR="0" lvl="6"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7pPr>
            <a:lvl8pPr marL="3657600" marR="0" lvl="7"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8pPr>
            <a:lvl9pPr marL="4114800" marR="0" lvl="8" indent="-304800" algn="l" rtl="0">
              <a:lnSpc>
                <a:spcPct val="115000"/>
              </a:lnSpc>
              <a:spcBef>
                <a:spcPts val="1600"/>
              </a:spcBef>
              <a:spcAft>
                <a:spcPts val="160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9pPr>
          </a:lstStyle>
          <a:p>
            <a:pPr marL="495300" indent="-342900">
              <a:spcAft>
                <a:spcPts val="600"/>
              </a:spcAft>
              <a:buSzPct val="100000"/>
              <a:buAutoNum type="arabicPeriod" startAt="3"/>
            </a:pPr>
            <a:r>
              <a:rPr lang="en-US" sz="1400" b="1" dirty="0"/>
              <a:t>What is the artist’s message in the cartoon? Is there political bias?</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message of the cartoon is that progress in race relations should be a gradual process, not one that is forced. One should not use a racehorse to plow a field. A racehorse would likely tear up a field, just as a forced decision on desegregation would likely tear up the South. This cartoon is opposed to the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a:t>
            </a: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 decision and forced desegregation. </a:t>
            </a:r>
          </a:p>
          <a:p>
            <a:pPr marL="495300" indent="-342900">
              <a:spcAft>
                <a:spcPts val="600"/>
              </a:spcAft>
              <a:buSzPct val="100000"/>
              <a:buAutoNum type="arabicPeriod" startAt="4"/>
            </a:pPr>
            <a:r>
              <a:rPr lang="en-US" sz="1400" b="1" dirty="0"/>
              <a:t>Who would agree with the message? Who would disagree?</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Those who opposed to the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a:t>
            </a: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 decision and forced desegregation would agree with this message. Those who support desegregation would be opposed to the viewpoint in this cartoon. </a:t>
            </a:r>
          </a:p>
          <a:p>
            <a:pPr marL="152400" indent="0">
              <a:spcAft>
                <a:spcPts val="600"/>
              </a:spcAft>
              <a:buSzPct val="100000"/>
              <a:buNone/>
            </a:pPr>
            <a:endParaRPr lang="en-US" sz="1800" dirty="0"/>
          </a:p>
        </p:txBody>
      </p:sp>
      <p:sp>
        <p:nvSpPr>
          <p:cNvPr id="11" name="Google Shape;67;p15">
            <a:extLst>
              <a:ext uri="{FF2B5EF4-FFF2-40B4-BE49-F238E27FC236}">
                <a16:creationId xmlns:a16="http://schemas.microsoft.com/office/drawing/2014/main" id="{187209F9-ACC4-427B-9B69-D7644865CB8A}"/>
              </a:ext>
            </a:extLst>
          </p:cNvPr>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#2</a:t>
            </a:r>
            <a:endParaRPr dirty="0"/>
          </a:p>
        </p:txBody>
      </p:sp>
    </p:spTree>
    <p:extLst>
      <p:ext uri="{BB962C8B-B14F-4D97-AF65-F5344CB8AC3E}">
        <p14:creationId xmlns:p14="http://schemas.microsoft.com/office/powerpoint/2010/main" val="147177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5106438" y="309282"/>
            <a:ext cx="3607069" cy="4026522"/>
          </a:xfrm>
          <a:prstGeom prst="rect">
            <a:avLst/>
          </a:prstGeom>
          <a:noFill/>
          <a:ln>
            <a:noFill/>
          </a:ln>
        </p:spPr>
      </p:pic>
      <p:sp>
        <p:nvSpPr>
          <p:cNvPr id="2" name="TextBox 1">
            <a:extLst>
              <a:ext uri="{FF2B5EF4-FFF2-40B4-BE49-F238E27FC236}">
                <a16:creationId xmlns:a16="http://schemas.microsoft.com/office/drawing/2014/main" id="{32136B73-9722-4E86-9085-D864E4EB8CF8}"/>
              </a:ext>
            </a:extLst>
          </p:cNvPr>
          <p:cNvSpPr txBox="1"/>
          <p:nvPr/>
        </p:nvSpPr>
        <p:spPr>
          <a:xfrm>
            <a:off x="5077728" y="4483722"/>
            <a:ext cx="3689754" cy="584775"/>
          </a:xfrm>
          <a:prstGeom prst="rect">
            <a:avLst/>
          </a:prstGeom>
          <a:noFill/>
        </p:spPr>
        <p:txBody>
          <a:bodyPr wrap="square" rtlCol="0">
            <a:spAutoFit/>
          </a:bodyPr>
          <a:lstStyle/>
          <a:p>
            <a:r>
              <a:rPr lang="en-US" sz="900" b="1" dirty="0"/>
              <a:t>Source:</a:t>
            </a:r>
            <a:r>
              <a:rPr lang="en-US" sz="900" dirty="0"/>
              <a:t> </a:t>
            </a:r>
            <a:r>
              <a:rPr lang="en-US" sz="900" i="1" dirty="0"/>
              <a:t>Defender</a:t>
            </a:r>
            <a:r>
              <a:rPr lang="en-US" sz="900" dirty="0"/>
              <a:t> (Chicago), June 12, 1954. Reproduced with permission.</a:t>
            </a:r>
          </a:p>
          <a:p>
            <a:endParaRPr lang="en-US" dirty="0"/>
          </a:p>
        </p:txBody>
      </p:sp>
      <p:sp>
        <p:nvSpPr>
          <p:cNvPr id="8" name="Google Shape;68;p15">
            <a:extLst>
              <a:ext uri="{FF2B5EF4-FFF2-40B4-BE49-F238E27FC236}">
                <a16:creationId xmlns:a16="http://schemas.microsoft.com/office/drawing/2014/main" id="{BA5A413C-3900-4F9A-BCD9-4D9CA98B844A}"/>
              </a:ext>
            </a:extLst>
          </p:cNvPr>
          <p:cNvSpPr txBox="1">
            <a:spLocks/>
          </p:cNvSpPr>
          <p:nvPr/>
        </p:nvSpPr>
        <p:spPr>
          <a:xfrm>
            <a:off x="159983" y="865252"/>
            <a:ext cx="4529781" cy="317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1pPr>
            <a:lvl2pPr marL="914400" marR="0" lvl="1"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2pPr>
            <a:lvl3pPr marL="1371600" marR="0" lvl="2"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3pPr>
            <a:lvl4pPr marL="1828800" marR="0" lvl="3"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4pPr>
            <a:lvl5pPr marL="2286000" marR="0" lvl="4"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5pPr>
            <a:lvl6pPr marL="2743200" marR="0" lvl="5"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6pPr>
            <a:lvl7pPr marL="3200400" marR="0" lvl="6"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7pPr>
            <a:lvl8pPr marL="3657600" marR="0" lvl="7"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8pPr>
            <a:lvl9pPr marL="4114800" marR="0" lvl="8" indent="-304800" algn="l" rtl="0">
              <a:lnSpc>
                <a:spcPct val="115000"/>
              </a:lnSpc>
              <a:spcBef>
                <a:spcPts val="1600"/>
              </a:spcBef>
              <a:spcAft>
                <a:spcPts val="160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9pPr>
          </a:lstStyle>
          <a:p>
            <a:pPr marL="515937" indent="-342900">
              <a:lnSpc>
                <a:spcPct val="100000"/>
              </a:lnSpc>
              <a:spcAft>
                <a:spcPts val="600"/>
              </a:spcAft>
              <a:buSzPct val="100000"/>
              <a:buFont typeface="+mj-lt"/>
              <a:buAutoNum type="arabicPeriod"/>
            </a:pPr>
            <a:r>
              <a:rPr lang="en-US" sz="1400" b="1" dirty="0"/>
              <a:t>What do you see in the cartoon? Make a list of the people, objects, etc. </a:t>
            </a:r>
          </a:p>
          <a:p>
            <a:pPr marL="630237" lvl="1" indent="0">
              <a:lnSpc>
                <a:spcPct val="100000"/>
              </a:lnSpc>
              <a:spcBef>
                <a:spcPts val="0"/>
              </a:spcBef>
              <a:spcAft>
                <a:spcPts val="600"/>
              </a:spcAft>
              <a:buSzPct val="100000"/>
              <a:buNone/>
            </a:pPr>
            <a:r>
              <a:rPr lang="en-US" sz="1400" dirty="0">
                <a:solidFill>
                  <a:srgbClr val="0070C0"/>
                </a:solidFill>
                <a:effectLst/>
                <a:latin typeface="Garamond" panose="02020404030301010803" pitchFamily="18" charset="0"/>
                <a:ea typeface="Calibri" panose="020F0502020204030204" pitchFamily="34" charset="0"/>
                <a:cs typeface="Garamond" panose="02020404030301010803" pitchFamily="18" charset="0"/>
              </a:rPr>
              <a:t>Two Black hands in chains, chains say segregated schools, two White hands breaking the chain with a hammer that states "Supreme Court decision." </a:t>
            </a:r>
          </a:p>
          <a:p>
            <a:pPr marL="515937" indent="-342900">
              <a:lnSpc>
                <a:spcPct val="100000"/>
              </a:lnSpc>
              <a:spcAft>
                <a:spcPts val="600"/>
              </a:spcAft>
              <a:buSzPct val="100000"/>
              <a:buFont typeface="+mj-lt"/>
              <a:buAutoNum type="arabicPeriod"/>
            </a:pPr>
            <a:r>
              <a:rPr lang="en-US" sz="1400" b="1" dirty="0"/>
              <a:t>Which of the items on the list from Question 1 are symbols? What does each stand for? </a:t>
            </a:r>
          </a:p>
          <a:p>
            <a:pPr marL="630237"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Black hands represent Black children in the South, the chains represent the force of segregation which holds them back, the hammer represents the Supreme Court's decision in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a:t>
            </a:r>
          </a:p>
          <a:p>
            <a:pPr marL="152400" indent="0">
              <a:spcAft>
                <a:spcPts val="600"/>
              </a:spcAft>
              <a:buSzPct val="100000"/>
              <a:buNone/>
            </a:pPr>
            <a:endParaRPr lang="en-US" sz="1400" dirty="0"/>
          </a:p>
        </p:txBody>
      </p:sp>
      <p:sp>
        <p:nvSpPr>
          <p:cNvPr id="11" name="Google Shape;67;p15">
            <a:extLst>
              <a:ext uri="{FF2B5EF4-FFF2-40B4-BE49-F238E27FC236}">
                <a16:creationId xmlns:a16="http://schemas.microsoft.com/office/drawing/2014/main" id="{CE1C7E73-505D-4F65-B9E1-0C87DB5FDD33}"/>
              </a:ext>
            </a:extLst>
          </p:cNvPr>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#3</a:t>
            </a:r>
            <a:endParaRPr dirty="0"/>
          </a:p>
        </p:txBody>
      </p:sp>
    </p:spTree>
    <p:extLst>
      <p:ext uri="{BB962C8B-B14F-4D97-AF65-F5344CB8AC3E}">
        <p14:creationId xmlns:p14="http://schemas.microsoft.com/office/powerpoint/2010/main" val="399397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5106438" y="309282"/>
            <a:ext cx="3607069" cy="4026522"/>
          </a:xfrm>
          <a:prstGeom prst="rect">
            <a:avLst/>
          </a:prstGeom>
          <a:noFill/>
          <a:ln>
            <a:noFill/>
          </a:ln>
        </p:spPr>
      </p:pic>
      <p:sp>
        <p:nvSpPr>
          <p:cNvPr id="2" name="TextBox 1">
            <a:extLst>
              <a:ext uri="{FF2B5EF4-FFF2-40B4-BE49-F238E27FC236}">
                <a16:creationId xmlns:a16="http://schemas.microsoft.com/office/drawing/2014/main" id="{32136B73-9722-4E86-9085-D864E4EB8CF8}"/>
              </a:ext>
            </a:extLst>
          </p:cNvPr>
          <p:cNvSpPr txBox="1"/>
          <p:nvPr/>
        </p:nvSpPr>
        <p:spPr>
          <a:xfrm>
            <a:off x="5077728" y="4483722"/>
            <a:ext cx="3689754" cy="584775"/>
          </a:xfrm>
          <a:prstGeom prst="rect">
            <a:avLst/>
          </a:prstGeom>
          <a:noFill/>
        </p:spPr>
        <p:txBody>
          <a:bodyPr wrap="square" rtlCol="0">
            <a:spAutoFit/>
          </a:bodyPr>
          <a:lstStyle/>
          <a:p>
            <a:r>
              <a:rPr lang="en-US" sz="900" b="1" dirty="0"/>
              <a:t>Source:</a:t>
            </a:r>
            <a:r>
              <a:rPr lang="en-US" sz="900" dirty="0"/>
              <a:t> </a:t>
            </a:r>
            <a:r>
              <a:rPr lang="en-US" sz="900" i="1" dirty="0"/>
              <a:t>Defender</a:t>
            </a:r>
            <a:r>
              <a:rPr lang="en-US" sz="900" dirty="0"/>
              <a:t> (Chicago), June 12, 1954. Reproduced with permission.</a:t>
            </a:r>
          </a:p>
          <a:p>
            <a:endParaRPr lang="en-US" dirty="0"/>
          </a:p>
        </p:txBody>
      </p:sp>
      <p:sp>
        <p:nvSpPr>
          <p:cNvPr id="8" name="Google Shape;68;p15">
            <a:extLst>
              <a:ext uri="{FF2B5EF4-FFF2-40B4-BE49-F238E27FC236}">
                <a16:creationId xmlns:a16="http://schemas.microsoft.com/office/drawing/2014/main" id="{BA5A413C-3900-4F9A-BCD9-4D9CA98B844A}"/>
              </a:ext>
            </a:extLst>
          </p:cNvPr>
          <p:cNvSpPr txBox="1">
            <a:spLocks/>
          </p:cNvSpPr>
          <p:nvPr/>
        </p:nvSpPr>
        <p:spPr>
          <a:xfrm>
            <a:off x="153056" y="789052"/>
            <a:ext cx="4862290" cy="317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1pPr>
            <a:lvl2pPr marL="914400" marR="0" lvl="1"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2pPr>
            <a:lvl3pPr marL="1371600" marR="0" lvl="2"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3pPr>
            <a:lvl4pPr marL="1828800" marR="0" lvl="3"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4pPr>
            <a:lvl5pPr marL="2286000" marR="0" lvl="4"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5pPr>
            <a:lvl6pPr marL="2743200" marR="0" lvl="5"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6pPr>
            <a:lvl7pPr marL="3200400" marR="0" lvl="6"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7pPr>
            <a:lvl8pPr marL="3657600" marR="0" lvl="7"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8pPr>
            <a:lvl9pPr marL="4114800" marR="0" lvl="8" indent="-304800" algn="l" rtl="0">
              <a:lnSpc>
                <a:spcPct val="115000"/>
              </a:lnSpc>
              <a:spcBef>
                <a:spcPts val="1600"/>
              </a:spcBef>
              <a:spcAft>
                <a:spcPts val="160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9pPr>
          </a:lstStyle>
          <a:p>
            <a:pPr marL="495300" indent="-342900">
              <a:spcAft>
                <a:spcPts val="600"/>
              </a:spcAft>
              <a:buSzPct val="100000"/>
              <a:buFont typeface="+mj-lt"/>
              <a:buAutoNum type="arabicPeriod" startAt="3"/>
            </a:pPr>
            <a:r>
              <a:rPr lang="en-US" sz="1400" b="1" dirty="0"/>
              <a:t>What is the artist’s message in the cartoon? Is there political bias?</a:t>
            </a:r>
          </a:p>
          <a:p>
            <a:pPr marL="609600" lvl="1" indent="0">
              <a:lnSpc>
                <a:spcPct val="100000"/>
              </a:lnSpc>
              <a:spcBef>
                <a:spcPts val="0"/>
              </a:spcBef>
              <a:spcAft>
                <a:spcPts val="600"/>
              </a:spcAft>
              <a:buSzPct val="100000"/>
              <a:buNone/>
            </a:pPr>
            <a:r>
              <a:rPr lang="en-US" sz="1400" dirty="0">
                <a:solidFill>
                  <a:srgbClr val="0070C0"/>
                </a:solidFill>
                <a:effectLst/>
                <a:latin typeface="Garamond" panose="02020404030301010803" pitchFamily="18" charset="0"/>
                <a:ea typeface="Calibri" panose="020F0502020204030204" pitchFamily="34" charset="0"/>
                <a:cs typeface="Garamond" panose="02020404030301010803" pitchFamily="18" charset="0"/>
              </a:rPr>
              <a:t>The message of the cartoon is that the Supreme Court's </a:t>
            </a:r>
            <a:r>
              <a:rPr lang="en-US" sz="1400" i="1" dirty="0">
                <a:solidFill>
                  <a:srgbClr val="0070C0"/>
                </a:solidFill>
                <a:effectLst/>
                <a:latin typeface="Garamond" panose="02020404030301010803" pitchFamily="18" charset="0"/>
                <a:ea typeface="Calibri" panose="020F0502020204030204" pitchFamily="34" charset="0"/>
                <a:cs typeface="Garamond" panose="02020404030301010803" pitchFamily="18" charset="0"/>
              </a:rPr>
              <a:t>Brown </a:t>
            </a:r>
            <a:r>
              <a:rPr lang="en-US" sz="1400" dirty="0">
                <a:solidFill>
                  <a:srgbClr val="0070C0"/>
                </a:solidFill>
                <a:effectLst/>
                <a:latin typeface="Garamond" panose="02020404030301010803" pitchFamily="18" charset="0"/>
                <a:ea typeface="Calibri" panose="020F0502020204030204" pitchFamily="34" charset="0"/>
                <a:cs typeface="Garamond" panose="02020404030301010803" pitchFamily="18" charset="0"/>
              </a:rPr>
              <a:t>decision breaks the chain of segregation, which has impeded Black children in the South. The decision has provided a new freedom, unrestricted by segregation. The cartoon clearly supports the decision. The imagery used links segregation with slavery (the chains). </a:t>
            </a:r>
          </a:p>
          <a:p>
            <a:pPr marL="495300" indent="-342900">
              <a:spcAft>
                <a:spcPts val="600"/>
              </a:spcAft>
              <a:buSzPct val="100000"/>
              <a:buFont typeface="+mj-lt"/>
              <a:buAutoNum type="arabicPeriod" startAt="3"/>
            </a:pPr>
            <a:r>
              <a:rPr lang="en-US" sz="1400" b="1" dirty="0"/>
              <a:t>Who would agree with the message? Who would disagree?</a:t>
            </a:r>
          </a:p>
          <a:p>
            <a:pPr marL="609600"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Those who supported desegregation would agree with the message in the cartoon. Those who were opposed to desegregation would not agree with the message in the cartoon. </a:t>
            </a:r>
          </a:p>
          <a:p>
            <a:pPr marL="152400" indent="0">
              <a:spcAft>
                <a:spcPts val="600"/>
              </a:spcAft>
              <a:buSzPct val="100000"/>
              <a:buNone/>
            </a:pPr>
            <a:endParaRPr lang="en-US" sz="1800" dirty="0"/>
          </a:p>
        </p:txBody>
      </p:sp>
      <p:sp>
        <p:nvSpPr>
          <p:cNvPr id="11" name="Google Shape;67;p15">
            <a:extLst>
              <a:ext uri="{FF2B5EF4-FFF2-40B4-BE49-F238E27FC236}">
                <a16:creationId xmlns:a16="http://schemas.microsoft.com/office/drawing/2014/main" id="{CE1C7E73-505D-4F65-B9E1-0C87DB5FDD33}"/>
              </a:ext>
            </a:extLst>
          </p:cNvPr>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#3</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5455243" y="194561"/>
            <a:ext cx="2956184" cy="4413198"/>
          </a:xfrm>
          <a:prstGeom prst="rect">
            <a:avLst/>
          </a:prstGeom>
          <a:noFill/>
          <a:ln>
            <a:noFill/>
          </a:ln>
        </p:spPr>
      </p:pic>
      <p:sp>
        <p:nvSpPr>
          <p:cNvPr id="2" name="TextBox 1">
            <a:extLst>
              <a:ext uri="{FF2B5EF4-FFF2-40B4-BE49-F238E27FC236}">
                <a16:creationId xmlns:a16="http://schemas.microsoft.com/office/drawing/2014/main" id="{443A4B10-B932-4E4A-866D-9590724BADF2}"/>
              </a:ext>
            </a:extLst>
          </p:cNvPr>
          <p:cNvSpPr txBox="1"/>
          <p:nvPr/>
        </p:nvSpPr>
        <p:spPr>
          <a:xfrm>
            <a:off x="5394730" y="4661551"/>
            <a:ext cx="3174380" cy="369332"/>
          </a:xfrm>
          <a:prstGeom prst="rect">
            <a:avLst/>
          </a:prstGeom>
          <a:noFill/>
        </p:spPr>
        <p:txBody>
          <a:bodyPr wrap="square" rtlCol="0">
            <a:spAutoFit/>
          </a:bodyPr>
          <a:lstStyle/>
          <a:p>
            <a:r>
              <a:rPr lang="en" sz="900" b="1" dirty="0"/>
              <a:t>Source:</a:t>
            </a:r>
            <a:r>
              <a:rPr lang="en" sz="900" dirty="0"/>
              <a:t> </a:t>
            </a:r>
            <a:r>
              <a:rPr lang="en" sz="900" i="1" dirty="0"/>
              <a:t>Afro-American</a:t>
            </a:r>
            <a:r>
              <a:rPr lang="en" sz="900" dirty="0"/>
              <a:t> (Richmond), May 22, 1954. Reproduced with permission.</a:t>
            </a:r>
            <a:endParaRPr lang="en-US" sz="900" dirty="0"/>
          </a:p>
        </p:txBody>
      </p:sp>
      <p:sp>
        <p:nvSpPr>
          <p:cNvPr id="8" name="Google Shape;68;p15">
            <a:extLst>
              <a:ext uri="{FF2B5EF4-FFF2-40B4-BE49-F238E27FC236}">
                <a16:creationId xmlns:a16="http://schemas.microsoft.com/office/drawing/2014/main" id="{CD33EFD2-98F5-4046-9269-3EDAA978AC56}"/>
              </a:ext>
            </a:extLst>
          </p:cNvPr>
          <p:cNvSpPr txBox="1">
            <a:spLocks/>
          </p:cNvSpPr>
          <p:nvPr/>
        </p:nvSpPr>
        <p:spPr>
          <a:xfrm>
            <a:off x="240665" y="982050"/>
            <a:ext cx="4966199" cy="3179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1pPr>
            <a:lvl2pPr marL="914400" marR="0" lvl="1"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2pPr>
            <a:lvl3pPr marL="1371600" marR="0" lvl="2"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3pPr>
            <a:lvl4pPr marL="1828800" marR="0" lvl="3"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4pPr>
            <a:lvl5pPr marL="2286000" marR="0" lvl="4"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5pPr>
            <a:lvl6pPr marL="2743200" marR="0" lvl="5"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6pPr>
            <a:lvl7pPr marL="3200400" marR="0" lvl="6"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7pPr>
            <a:lvl8pPr marL="3657600" marR="0" lvl="7" indent="-304800" algn="l" rtl="0">
              <a:lnSpc>
                <a:spcPct val="115000"/>
              </a:lnSpc>
              <a:spcBef>
                <a:spcPts val="1600"/>
              </a:spcBef>
              <a:spcAft>
                <a:spcPts val="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8pPr>
            <a:lvl9pPr marL="4114800" marR="0" lvl="8" indent="-304800" algn="l" rtl="0">
              <a:lnSpc>
                <a:spcPct val="115000"/>
              </a:lnSpc>
              <a:spcBef>
                <a:spcPts val="1600"/>
              </a:spcBef>
              <a:spcAft>
                <a:spcPts val="1600"/>
              </a:spcAft>
              <a:buClr>
                <a:schemeClr val="dk2"/>
              </a:buClr>
              <a:buSzPts val="1200"/>
              <a:buFont typeface="Garamond"/>
              <a:buChar char="■"/>
              <a:defRPr sz="1200" b="0" i="0" u="none" strike="noStrike" cap="none">
                <a:solidFill>
                  <a:schemeClr val="dk2"/>
                </a:solidFill>
                <a:latin typeface="Garamond"/>
                <a:ea typeface="Garamond"/>
                <a:cs typeface="Garamond"/>
                <a:sym typeface="Garamond"/>
              </a:defRPr>
            </a:lvl9pPr>
          </a:lstStyle>
          <a:p>
            <a:pPr marL="495300" indent="-342900">
              <a:spcAft>
                <a:spcPts val="600"/>
              </a:spcAft>
              <a:buSzPct val="100000"/>
              <a:buFont typeface="+mj-lt"/>
              <a:buAutoNum type="arabicPeriod"/>
            </a:pPr>
            <a:r>
              <a:rPr lang="en-US" sz="1400" dirty="0"/>
              <a:t>What do you see in the cartoon? Make a list of the people, objects, etc. </a:t>
            </a:r>
          </a:p>
          <a:p>
            <a:pPr marL="609600"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Earth, an exploded bomb, the words “Decision on Segregated Schools”, and the caption below “A Supreme Court Bomb.”</a:t>
            </a:r>
          </a:p>
          <a:p>
            <a:pPr marL="495300" indent="-342900">
              <a:spcAft>
                <a:spcPts val="600"/>
              </a:spcAft>
              <a:buSzPct val="100000"/>
              <a:buFont typeface="+mj-lt"/>
              <a:buAutoNum type="arabicPeriod"/>
            </a:pPr>
            <a:r>
              <a:rPr lang="en-US" sz="1400" dirty="0"/>
              <a:t>Which of the items on the list from Question 1 are symbols? What does each stand for? </a:t>
            </a:r>
          </a:p>
          <a:p>
            <a:pPr marL="609600" lvl="1" indent="0">
              <a:lnSpc>
                <a:spcPct val="100000"/>
              </a:lnSpc>
              <a:spcBef>
                <a:spcPts val="0"/>
              </a:spcBef>
              <a:spcAft>
                <a:spcPts val="600"/>
              </a:spcAft>
              <a:buSzPct val="100000"/>
              <a:buNone/>
            </a:pP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The bomb represents the </a:t>
            </a:r>
            <a:r>
              <a:rPr lang="en-US" sz="1400" i="1" dirty="0">
                <a:solidFill>
                  <a:srgbClr val="0070C0"/>
                </a:solidFill>
                <a:latin typeface="Garamond" panose="02020404030301010803" pitchFamily="18" charset="0"/>
                <a:ea typeface="Calibri" panose="020F0502020204030204" pitchFamily="34" charset="0"/>
                <a:cs typeface="Garamond" panose="02020404030301010803" pitchFamily="18" charset="0"/>
              </a:rPr>
              <a:t>Brown</a:t>
            </a:r>
            <a:r>
              <a:rPr lang="en-US" sz="1400" dirty="0">
                <a:solidFill>
                  <a:srgbClr val="0070C0"/>
                </a:solidFill>
                <a:latin typeface="Garamond" panose="02020404030301010803" pitchFamily="18" charset="0"/>
                <a:ea typeface="Calibri" panose="020F0502020204030204" pitchFamily="34" charset="0"/>
                <a:cs typeface="Garamond" panose="02020404030301010803" pitchFamily="18" charset="0"/>
              </a:rPr>
              <a:t> decision and its explosive impact. </a:t>
            </a:r>
          </a:p>
          <a:p>
            <a:pPr marL="495300" indent="-342900">
              <a:spcAft>
                <a:spcPts val="600"/>
              </a:spcAft>
              <a:buSzPct val="100000"/>
              <a:buFont typeface="+mj-lt"/>
              <a:buAutoNum type="arabicPeriod"/>
            </a:pPr>
            <a:endParaRPr lang="en-US" sz="1800" dirty="0"/>
          </a:p>
        </p:txBody>
      </p:sp>
      <p:sp>
        <p:nvSpPr>
          <p:cNvPr id="11" name="Google Shape;67;p15">
            <a:extLst>
              <a:ext uri="{FF2B5EF4-FFF2-40B4-BE49-F238E27FC236}">
                <a16:creationId xmlns:a16="http://schemas.microsoft.com/office/drawing/2014/main" id="{7E720BB7-B7DE-48D9-92BC-299B46180C71}"/>
              </a:ext>
            </a:extLst>
          </p:cNvPr>
          <p:cNvSpPr txBox="1">
            <a:spLocks noGrp="1"/>
          </p:cNvSpPr>
          <p:nvPr>
            <p:ph type="title"/>
          </p:nvPr>
        </p:nvSpPr>
        <p:spPr>
          <a:xfrm>
            <a:off x="311699" y="109552"/>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Cartoon #4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E8957C50B509419C47FA4575E8EAD0" ma:contentTypeVersion="20" ma:contentTypeDescription="Create a new document." ma:contentTypeScope="" ma:versionID="fc8c0677e962d65f958a5a5e8b28ee46">
  <xsd:schema xmlns:xsd="http://www.w3.org/2001/XMLSchema" xmlns:xs="http://www.w3.org/2001/XMLSchema" xmlns:p="http://schemas.microsoft.com/office/2006/metadata/properties" xmlns:ns1="http://schemas.microsoft.com/sharepoint/v3" xmlns:ns2="9af227aa-5493-4bfe-a302-9771bcf92926" xmlns:ns3="f90ba59e-6231-420d-b202-993c3441322c" targetNamespace="http://schemas.microsoft.com/office/2006/metadata/properties" ma:root="true" ma:fieldsID="462ceb61a163fbe822a5d9f8cd91f5d7" ns1:_="" ns2:_="" ns3:_="">
    <xsd:import namespace="http://schemas.microsoft.com/sharepoint/v3"/>
    <xsd:import namespace="9af227aa-5493-4bfe-a302-9771bcf92926"/>
    <xsd:import namespace="f90ba59e-6231-420d-b202-993c344132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ate" minOccurs="0"/>
                <xsd:element ref="ns2:Modified_x0020_Date_x0020__x0026__x0020_Time"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227aa-5493-4bfe-a302-9771bcf92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Modified_x0020_Date_x0020__x0026__x0020_Time" ma:index="21" nillable="true" ma:displayName="Modified Date &amp; Time" ma:format="DateOnly" ma:internalName="Modified_x0020_Date_x0020__x0026__x0020_Time">
      <xsd:simpleType>
        <xsd:restriction base="dms:DateTime"/>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0ba59e-6231-420d-b202-993c344132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abc53e2-4c27-4b85-a379-acbab1a1b851}" ma:internalName="TaxCatchAll" ma:showField="CatchAllData" ma:web="f90ba59e-6231-420d-b202-993c344132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dified_x0020_Date_x0020__x0026__x0020_Time xmlns="9af227aa-5493-4bfe-a302-9771bcf92926" xsi:nil="true"/>
    <date xmlns="9af227aa-5493-4bfe-a302-9771bcf92926" xsi:nil="true"/>
    <_ip_UnifiedCompliancePolicyUIAction xmlns="http://schemas.microsoft.com/sharepoint/v3" xsi:nil="true"/>
    <_ip_UnifiedCompliancePolicyProperties xmlns="http://schemas.microsoft.com/sharepoint/v3" xsi:nil="true"/>
    <lcf76f155ced4ddcb4097134ff3c332f xmlns="9af227aa-5493-4bfe-a302-9771bcf92926">
      <Terms xmlns="http://schemas.microsoft.com/office/infopath/2007/PartnerControls"/>
    </lcf76f155ced4ddcb4097134ff3c332f>
    <TaxCatchAll xmlns="f90ba59e-6231-420d-b202-993c3441322c" xsi:nil="true"/>
  </documentManagement>
</p:properties>
</file>

<file path=customXml/itemProps1.xml><?xml version="1.0" encoding="utf-8"?>
<ds:datastoreItem xmlns:ds="http://schemas.openxmlformats.org/officeDocument/2006/customXml" ds:itemID="{C2072D8E-8364-4DF3-98BF-D2241A6573FC}"/>
</file>

<file path=customXml/itemProps2.xml><?xml version="1.0" encoding="utf-8"?>
<ds:datastoreItem xmlns:ds="http://schemas.openxmlformats.org/officeDocument/2006/customXml" ds:itemID="{91BDA789-6DC2-47AF-B4A7-DB1B65E5F7CD}">
  <ds:schemaRefs>
    <ds:schemaRef ds:uri="http://schemas.microsoft.com/sharepoint/v3/contenttype/forms"/>
  </ds:schemaRefs>
</ds:datastoreItem>
</file>

<file path=customXml/itemProps3.xml><?xml version="1.0" encoding="utf-8"?>
<ds:datastoreItem xmlns:ds="http://schemas.openxmlformats.org/officeDocument/2006/customXml" ds:itemID="{AD2973B7-83DC-4E1C-91AC-3494D6733AB0}">
  <ds:schemaRefs>
    <ds:schemaRef ds:uri="http://purl.org/dc/terms/"/>
    <ds:schemaRef ds:uri="http://schemas.openxmlformats.org/package/2006/metadata/core-properties"/>
    <ds:schemaRef ds:uri="http://purl.org/dc/dcmitype/"/>
    <ds:schemaRef ds:uri="http://schemas.microsoft.com/office/2006/documentManagement/types"/>
    <ds:schemaRef ds:uri="9af227aa-5493-4bfe-a302-9771bcf92926"/>
    <ds:schemaRef ds:uri="http://purl.org/dc/elements/1.1/"/>
    <ds:schemaRef ds:uri="http://schemas.microsoft.com/office/2006/metadata/properties"/>
    <ds:schemaRef ds:uri="http://schemas.microsoft.com/office/infopath/2007/PartnerControls"/>
    <ds:schemaRef ds:uri="f90ba59e-6231-420d-b202-993c344132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TotalTime>
  <Words>1076</Words>
  <Application>Microsoft Office PowerPoint</Application>
  <PresentationFormat>On-screen Show (16:9)</PresentationFormat>
  <Paragraphs>55</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Garamond</vt:lpstr>
      <vt:lpstr>Arial</vt:lpstr>
      <vt:lpstr>Simple Light</vt:lpstr>
      <vt:lpstr>Political Cartoon Analysis–Answer Key</vt:lpstr>
      <vt:lpstr>For each of the following political cartoons, answer...</vt:lpstr>
      <vt:lpstr>Cartoon #1</vt:lpstr>
      <vt:lpstr>Cartoon #1</vt:lpstr>
      <vt:lpstr>Cartoon #2</vt:lpstr>
      <vt:lpstr>Cartoon #2</vt:lpstr>
      <vt:lpstr>Cartoon #3</vt:lpstr>
      <vt:lpstr>Cartoon #3</vt:lpstr>
      <vt:lpstr>Cartoon #4</vt:lpstr>
      <vt:lpstr>Cartoon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Cartoon Analysis</dc:title>
  <dc:creator>Cruffing</dc:creator>
  <cp:lastModifiedBy>Allison Hawkins</cp:lastModifiedBy>
  <cp:revision>26</cp:revision>
  <dcterms:modified xsi:type="dcterms:W3CDTF">2020-10-13T14:46:05Z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0x010100C2E8957C50B509419C47FA4575E8EAD0</vt:lpwstr>
  </property>
  <property fmtid="{D5CDD505-2E9C-101B-9397-08002B2CF9AE}" pid="3" name="MediaServiceImageTags">
    <vt:lpwstr/>
  </property>
</Properties>
</file>