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2" r:id="rId3"/>
    <p:sldId id="257" r:id="rId4"/>
    <p:sldId id="270" r:id="rId5"/>
    <p:sldId id="258" r:id="rId6"/>
    <p:sldId id="263" r:id="rId7"/>
    <p:sldId id="267" r:id="rId8"/>
    <p:sldId id="259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5029" name="Text Box 5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5030" name="Text Box 6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333399"/>
                </a:solidFill>
                <a:latin typeface="Courier New" pitchFamily="1" charset="0"/>
              </a:rPr>
              <a:t>                              </a:t>
            </a:r>
            <a:r>
              <a:rPr lang="en-US" sz="2000" dirty="0">
                <a:solidFill>
                  <a:srgbClr val="333399"/>
                </a:solidFill>
              </a:rPr>
              <a:t>         </a:t>
            </a:r>
            <a:r>
              <a:rPr lang="en-US" sz="1500" b="1" dirty="0">
                <a:solidFill>
                  <a:srgbClr val="333399"/>
                </a:solidFill>
              </a:rPr>
              <a:t>www.OncologyEducation.com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sp>
        <p:nvSpPr>
          <p:cNvPr id="385032" name="Rectangle 8"/>
          <p:cNvSpPr>
            <a:spLocks noChangeArrowheads="1"/>
          </p:cNvSpPr>
          <p:nvPr userDrawn="1"/>
        </p:nvSpPr>
        <p:spPr bwMode="auto">
          <a:xfrm>
            <a:off x="4448175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" name="Picture 6" descr="oncologycomhigh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771800" y="3983360"/>
            <a:ext cx="3168352" cy="15841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6624736" cy="1008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27784" y="62068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2778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4638"/>
            <a:ext cx="2171700" cy="57753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627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5029" name="Text Box 5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5030" name="Text Box 6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333399"/>
                </a:solidFill>
                <a:latin typeface="Courier New" pitchFamily="1" charset="0"/>
              </a:rPr>
              <a:t>                              </a:t>
            </a:r>
            <a:r>
              <a:rPr lang="en-US" sz="2000" dirty="0">
                <a:solidFill>
                  <a:srgbClr val="333399"/>
                </a:solidFill>
              </a:rPr>
              <a:t>         </a:t>
            </a:r>
            <a:r>
              <a:rPr lang="en-US" sz="1500" b="1" dirty="0">
                <a:solidFill>
                  <a:srgbClr val="333399"/>
                </a:solidFill>
              </a:rPr>
              <a:t>www.OncologyEducation.com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sp>
        <p:nvSpPr>
          <p:cNvPr id="385032" name="Rectangle 8"/>
          <p:cNvSpPr>
            <a:spLocks noChangeArrowheads="1"/>
          </p:cNvSpPr>
          <p:nvPr userDrawn="1"/>
        </p:nvSpPr>
        <p:spPr bwMode="auto">
          <a:xfrm>
            <a:off x="4448175" y="32464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" name="Picture 6" descr="oncologycomhigh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771800" y="3983360"/>
            <a:ext cx="3168352" cy="15841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6624736" cy="1008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27784" y="62068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2778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274638"/>
            <a:ext cx="2171700" cy="57753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62700" cy="5775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 userDrawn="1"/>
        </p:nvSpPr>
        <p:spPr bwMode="auto">
          <a:xfrm>
            <a:off x="6019800" y="6172200"/>
            <a:ext cx="336229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500" b="1" dirty="0">
                <a:solidFill>
                  <a:srgbClr val="333399"/>
                </a:solidFill>
              </a:rPr>
              <a:t>                                                                                                    www.OncologyEducation.com</a:t>
            </a:r>
            <a:r>
              <a:rPr lang="en-US" sz="1500" b="1" i="1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pic>
        <p:nvPicPr>
          <p:cNvPr id="63504" name="Picture 16" descr="OE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1550" y="188913"/>
            <a:ext cx="1323975" cy="790575"/>
          </a:xfrm>
          <a:prstGeom prst="rect">
            <a:avLst/>
          </a:prstGeom>
          <a:noFill/>
        </p:spPr>
      </p:pic>
      <p:pic>
        <p:nvPicPr>
          <p:cNvPr id="63505" name="Picture 17" descr="Side_bann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65188" cy="68389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 userDrawn="1"/>
        </p:nvSpPr>
        <p:spPr bwMode="auto">
          <a:xfrm>
            <a:off x="1066800" y="6324600"/>
            <a:ext cx="426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 userDrawn="1"/>
        </p:nvSpPr>
        <p:spPr bwMode="auto">
          <a:xfrm>
            <a:off x="990600" y="6461125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500" b="1" dirty="0">
                <a:solidFill>
                  <a:srgbClr val="333399"/>
                </a:solidFill>
              </a:rPr>
              <a:t>                                                                                                    www.OncologyEducation.com</a:t>
            </a:r>
            <a:r>
              <a:rPr lang="en-US" sz="1500" b="1" i="1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           </a:t>
            </a:r>
            <a:endParaRPr lang="en-US" sz="2000" b="1" dirty="0">
              <a:solidFill>
                <a:srgbClr val="333399"/>
              </a:solidFill>
            </a:endParaRPr>
          </a:p>
        </p:txBody>
      </p:sp>
      <p:pic>
        <p:nvPicPr>
          <p:cNvPr id="63504" name="Picture 16" descr="OE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1550" y="188913"/>
            <a:ext cx="1323975" cy="790575"/>
          </a:xfrm>
          <a:prstGeom prst="rect">
            <a:avLst/>
          </a:prstGeom>
          <a:noFill/>
        </p:spPr>
      </p:pic>
      <p:pic>
        <p:nvPicPr>
          <p:cNvPr id="63505" name="Picture 17" descr="Side_bann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865188" cy="68389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81000" y="304800"/>
            <a:ext cx="84582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dirty="0" smtClean="0"/>
              <a:t>ECCO ESMO 2011 </a:t>
            </a:r>
            <a:br>
              <a:rPr lang="en-US" sz="4000" dirty="0" smtClean="0"/>
            </a:br>
            <a:r>
              <a:rPr lang="en-US" sz="4000" dirty="0" smtClean="0"/>
              <a:t>GI Cancer Updates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CA" b="1" dirty="0" smtClean="0"/>
              <a:t>TAS102 and BSC vs. </a:t>
            </a:r>
            <a:br>
              <a:rPr lang="en-CA" b="1" dirty="0" smtClean="0"/>
            </a:br>
            <a:r>
              <a:rPr lang="en-CA" b="1" dirty="0" smtClean="0"/>
              <a:t>Placebo and BSC</a:t>
            </a:r>
            <a:endParaRPr lang="en-US" b="1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352800"/>
            <a:ext cx="6400800" cy="685800"/>
          </a:xfrm>
        </p:spPr>
        <p:txBody>
          <a:bodyPr/>
          <a:lstStyle/>
          <a:p>
            <a:pPr algn="l"/>
            <a:r>
              <a:rPr lang="en-US" sz="1600" dirty="0" smtClean="0"/>
              <a:t>Reviewer: Dr. Scott Berry</a:t>
            </a:r>
            <a:endParaRPr lang="en-US" sz="1600" dirty="0"/>
          </a:p>
          <a:p>
            <a:pPr algn="l"/>
            <a:r>
              <a:rPr lang="en-US" sz="1600" dirty="0"/>
              <a:t>Date posted: </a:t>
            </a:r>
            <a:r>
              <a:rPr lang="en-US" sz="1600" dirty="0" smtClean="0"/>
              <a:t>October 2011</a:t>
            </a:r>
            <a:endParaRPr lang="en-US" sz="16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0"/>
            <a:ext cx="7010400" cy="1143000"/>
          </a:xfrm>
        </p:spPr>
        <p:txBody>
          <a:bodyPr/>
          <a:lstStyle/>
          <a:p>
            <a:r>
              <a:rPr lang="en-CA" sz="2000" b="1" dirty="0" smtClean="0"/>
              <a:t>A multicenter, randomized, double-blind, phase II study of TAS-102 plus best supportive care (BSC) versus Placebo plus BSC in patients with chemotherapy-refractory metastatic colorectal cancer (10040030 study)</a:t>
            </a:r>
            <a:br>
              <a:rPr lang="en-CA" sz="2000" b="1" dirty="0" smtClean="0"/>
            </a:br>
            <a:r>
              <a:rPr lang="en-CA" sz="2400" b="1" dirty="0" smtClean="0"/>
              <a:t> </a:t>
            </a:r>
            <a:r>
              <a:rPr lang="en-CA" sz="1800" b="1" dirty="0" smtClean="0"/>
              <a:t/>
            </a:r>
            <a:br>
              <a:rPr lang="en-CA" sz="1800" b="1" dirty="0" smtClean="0"/>
            </a:br>
            <a:r>
              <a:rPr lang="en-CA" sz="1800" b="1" dirty="0" smtClean="0"/>
              <a:t/>
            </a:r>
            <a:br>
              <a:rPr lang="en-CA" sz="1800" b="1" dirty="0" smtClean="0"/>
            </a:br>
            <a:r>
              <a:rPr lang="en-CA" sz="1600" b="1" dirty="0" smtClean="0"/>
              <a:t>Presenter:</a:t>
            </a:r>
            <a:r>
              <a:rPr lang="en-CA" sz="1600" dirty="0" smtClean="0"/>
              <a:t> Y. </a:t>
            </a:r>
            <a:r>
              <a:rPr lang="en-CA" sz="1600" dirty="0" err="1" smtClean="0"/>
              <a:t>Kuboki</a:t>
            </a:r>
            <a:r>
              <a:rPr lang="en-CA" sz="1600" dirty="0" smtClean="0"/>
              <a:t> (The Cancer Institute Hospital of JFCR, Tokyo, Japan)</a:t>
            </a:r>
            <a:r>
              <a:rPr lang="en-CA" sz="2400" b="1" dirty="0" smtClean="0"/>
              <a:t/>
            </a:r>
            <a:br>
              <a:rPr lang="en-CA" sz="2400" b="1" dirty="0" smtClean="0"/>
            </a:br>
            <a:r>
              <a:rPr lang="en-CA" sz="2400" b="1" dirty="0" smtClean="0"/>
              <a:t/>
            </a:r>
            <a:br>
              <a:rPr lang="en-CA" sz="2400" b="1" dirty="0" smtClean="0"/>
            </a:br>
            <a:r>
              <a:rPr lang="en-US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914400" y="3581400"/>
            <a:ext cx="8229600" cy="2057400"/>
          </a:xfrm>
        </p:spPr>
        <p:txBody>
          <a:bodyPr/>
          <a:lstStyle/>
          <a:p>
            <a:pPr marL="0" indent="0">
              <a:buNone/>
            </a:pPr>
            <a:r>
              <a:rPr lang="en-CA" sz="2000" dirty="0" smtClean="0"/>
              <a:t/>
            </a:r>
            <a:br>
              <a:rPr lang="en-CA" sz="2000" dirty="0" smtClean="0"/>
            </a:br>
            <a:endParaRPr lang="en-US" sz="20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Background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01000" cy="4525963"/>
          </a:xfrm>
        </p:spPr>
        <p:txBody>
          <a:bodyPr/>
          <a:lstStyle/>
          <a:p>
            <a:r>
              <a:rPr lang="en-CA" sz="2400" b="1" dirty="0" smtClean="0"/>
              <a:t>TAS</a:t>
            </a:r>
            <a:r>
              <a:rPr lang="en-CA" sz="2400" b="1" dirty="0"/>
              <a:t>-102 </a:t>
            </a:r>
            <a:r>
              <a:rPr lang="en-CA" sz="2400" dirty="0"/>
              <a:t>is a new oral anticancer agent that combines </a:t>
            </a:r>
            <a:r>
              <a:rPr lang="en-CA" sz="2400" dirty="0" err="1"/>
              <a:t>trifluorothymidine</a:t>
            </a:r>
            <a:r>
              <a:rPr lang="en-CA" sz="2400" dirty="0"/>
              <a:t> and thymidine </a:t>
            </a:r>
            <a:r>
              <a:rPr lang="en-CA" sz="2400" dirty="0" err="1"/>
              <a:t>phosphorylase</a:t>
            </a:r>
            <a:r>
              <a:rPr lang="en-CA" sz="2400" dirty="0"/>
              <a:t> inhibitor at a molar ratio of </a:t>
            </a:r>
            <a:r>
              <a:rPr lang="en-CA" sz="2400" dirty="0" smtClean="0"/>
              <a:t>1:0.5</a:t>
            </a:r>
          </a:p>
          <a:p>
            <a:endParaRPr lang="en-CA" sz="2400" dirty="0"/>
          </a:p>
          <a:p>
            <a:pPr lvl="1"/>
            <a:r>
              <a:rPr lang="en-CA" sz="2000" dirty="0" err="1"/>
              <a:t>trifluorothymidine</a:t>
            </a:r>
            <a:r>
              <a:rPr lang="en-CA" sz="2000" dirty="0"/>
              <a:t> inhibits </a:t>
            </a:r>
            <a:r>
              <a:rPr lang="en-CA" sz="2000" dirty="0" err="1"/>
              <a:t>thymidylate</a:t>
            </a:r>
            <a:r>
              <a:rPr lang="en-CA" sz="2000" dirty="0"/>
              <a:t> synthase and DNA synthesis</a:t>
            </a:r>
          </a:p>
          <a:p>
            <a:pPr lvl="1"/>
            <a:r>
              <a:rPr lang="en-CA" sz="2000" dirty="0"/>
              <a:t>thymidine </a:t>
            </a:r>
            <a:r>
              <a:rPr lang="en-CA" sz="2000" dirty="0" err="1"/>
              <a:t>phosphorylase</a:t>
            </a:r>
            <a:r>
              <a:rPr lang="en-CA" sz="2000" dirty="0"/>
              <a:t> inhibitor prevents the degradation of </a:t>
            </a:r>
            <a:r>
              <a:rPr lang="en-CA" sz="2000" dirty="0" err="1"/>
              <a:t>trifluorothymidine</a:t>
            </a:r>
            <a:r>
              <a:rPr lang="en-CA" sz="2000" dirty="0"/>
              <a:t> </a:t>
            </a:r>
            <a:br>
              <a:rPr lang="en-CA" sz="20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32095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Oval 36"/>
          <p:cNvSpPr>
            <a:spLocks noChangeArrowheads="1"/>
          </p:cNvSpPr>
          <p:nvPr/>
        </p:nvSpPr>
        <p:spPr bwMode="auto">
          <a:xfrm>
            <a:off x="1295400" y="2390800"/>
            <a:ext cx="1495425" cy="13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800" b="1" dirty="0">
                <a:solidFill>
                  <a:srgbClr val="000000"/>
                </a:solidFill>
                <a:latin typeface="Tahoma" pitchFamily="1" charset="0"/>
              </a:rPr>
              <a:t>R</a:t>
            </a:r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 flipV="1">
            <a:off x="2958480" y="2374776"/>
            <a:ext cx="60960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>
            <a:off x="2819400" y="3381400"/>
            <a:ext cx="762000" cy="4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3812232" y="1981200"/>
            <a:ext cx="4493568" cy="107937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000000"/>
                </a:solidFill>
                <a:latin typeface="Gill Sans"/>
                <a:cs typeface="Gill Sans"/>
              </a:rPr>
              <a:t>n=112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Gill Sans"/>
                <a:cs typeface="Gill Sans"/>
              </a:rPr>
              <a:t>TAS-102+BSC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b="1" dirty="0" smtClean="0">
                <a:latin typeface="Gill Sans"/>
                <a:cs typeface="Gill Sans"/>
              </a:rPr>
              <a:t>70mg/m</a:t>
            </a:r>
            <a:r>
              <a:rPr lang="de-DE" sz="1600" b="1" baseline="30000" dirty="0" smtClean="0">
                <a:latin typeface="Gill Sans"/>
                <a:cs typeface="Gill Sans"/>
              </a:rPr>
              <a:t>2</a:t>
            </a:r>
            <a:r>
              <a:rPr lang="de-DE" sz="1600" b="1" dirty="0" smtClean="0">
                <a:latin typeface="Gill Sans"/>
                <a:cs typeface="Gill Sans"/>
              </a:rPr>
              <a:t> </a:t>
            </a:r>
            <a:r>
              <a:rPr lang="de-DE" sz="1600" b="1" i="1" dirty="0" smtClean="0">
                <a:latin typeface="Gill Sans"/>
                <a:cs typeface="Gill Sans"/>
              </a:rPr>
              <a:t>b.i.d</a:t>
            </a:r>
            <a:r>
              <a:rPr lang="de-DE" sz="1600" b="1" dirty="0" smtClean="0">
                <a:latin typeface="Gill Sans"/>
                <a:cs typeface="Gill Sans"/>
              </a:rPr>
              <a:t> q4wks (d 1-5, 8-12)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3810000" y="3886200"/>
            <a:ext cx="4495800" cy="95780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000000"/>
                </a:solidFill>
                <a:latin typeface="Gill Sans"/>
                <a:cs typeface="Gill Sans"/>
              </a:rPr>
              <a:t>n=57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b="1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000000"/>
                </a:solidFill>
                <a:latin typeface="Gill Sans"/>
                <a:cs typeface="Gill Sans"/>
              </a:rPr>
              <a:t>Placebo + BSC</a:t>
            </a:r>
            <a:endParaRPr lang="en-GB" sz="1600" b="1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914400" y="3886200"/>
            <a:ext cx="2362200" cy="271311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293688" indent="-29368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Tahoma" pitchFamily="1" charset="0"/>
              </a:rPr>
              <a:t>Patient </a:t>
            </a:r>
            <a:r>
              <a:rPr lang="en-US" b="1" dirty="0" smtClean="0">
                <a:solidFill>
                  <a:srgbClr val="000000"/>
                </a:solidFill>
                <a:latin typeface="Tahoma" pitchFamily="1" charset="0"/>
              </a:rPr>
              <a:t> Population</a:t>
            </a:r>
            <a:endParaRPr lang="en-CA" b="1" dirty="0" smtClean="0">
              <a:solidFill>
                <a:srgbClr val="000000"/>
              </a:solidFill>
              <a:latin typeface="Tahoma" pitchFamily="1" charset="0"/>
            </a:endParaRPr>
          </a:p>
          <a:p>
            <a:endParaRPr lang="en-CA" sz="1600" dirty="0" smtClean="0"/>
          </a:p>
          <a:p>
            <a:pPr marL="285750" indent="-285750">
              <a:buFont typeface="Arial"/>
              <a:buChar char="•"/>
            </a:pPr>
            <a:r>
              <a:rPr lang="en-CA" sz="1400" dirty="0" smtClean="0"/>
              <a:t>2 or more prior regimens</a:t>
            </a:r>
          </a:p>
          <a:p>
            <a:pPr marL="285750" indent="-285750">
              <a:buFont typeface="Arial"/>
              <a:buChar char="•"/>
            </a:pPr>
            <a:endParaRPr lang="en-CA" sz="1400" dirty="0" smtClean="0"/>
          </a:p>
          <a:p>
            <a:r>
              <a:rPr lang="en-CA" sz="1400" dirty="0" smtClean="0"/>
              <a:t> Refractory/Intolerant of:</a:t>
            </a:r>
          </a:p>
          <a:p>
            <a:pPr marL="742950" lvl="1" indent="-285750">
              <a:buFont typeface="Arial"/>
              <a:buChar char="•"/>
            </a:pPr>
            <a:r>
              <a:rPr lang="en-CA" sz="1400" dirty="0" smtClean="0"/>
              <a:t> </a:t>
            </a:r>
            <a:r>
              <a:rPr lang="en-CA" sz="1400" dirty="0" err="1" smtClean="0"/>
              <a:t>fluoropyrimidine</a:t>
            </a:r>
            <a:endParaRPr lang="en-CA" sz="1400" dirty="0"/>
          </a:p>
          <a:p>
            <a:pPr marL="742950" lvl="1" indent="-285750">
              <a:buFont typeface="Arial"/>
              <a:buChar char="•"/>
            </a:pPr>
            <a:r>
              <a:rPr lang="en-CA" sz="1400" dirty="0" smtClean="0"/>
              <a:t> </a:t>
            </a:r>
            <a:r>
              <a:rPr lang="en-CA" sz="1400" dirty="0" err="1" smtClean="0"/>
              <a:t>irinotecan</a:t>
            </a:r>
            <a:endParaRPr lang="en-CA" sz="1400" dirty="0" smtClean="0"/>
          </a:p>
          <a:p>
            <a:pPr marL="742950" lvl="1" indent="-285750">
              <a:buFont typeface="Arial"/>
              <a:buChar char="•"/>
            </a:pPr>
            <a:r>
              <a:rPr lang="en-CA" sz="1400" dirty="0" smtClean="0"/>
              <a:t> </a:t>
            </a:r>
            <a:r>
              <a:rPr lang="en-CA" sz="1400" dirty="0" err="1" smtClean="0"/>
              <a:t>oxaliplatin</a:t>
            </a:r>
            <a:endParaRPr lang="en-CA" sz="1400" dirty="0" smtClean="0"/>
          </a:p>
          <a:p>
            <a:pPr marL="285750" indent="-285750">
              <a:buFont typeface="Arial"/>
              <a:buChar char="•"/>
            </a:pPr>
            <a:r>
              <a:rPr lang="en-CA" sz="1400" dirty="0" smtClean="0"/>
              <a:t>ECOG PS 0-2</a:t>
            </a:r>
          </a:p>
          <a:p>
            <a:pPr marL="293688" indent="-293688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  <a:latin typeface="Tahoma" pitchFamily="1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9400" y="228600"/>
            <a:ext cx="60151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smtClean="0">
                <a:solidFill>
                  <a:srgbClr val="000000"/>
                </a:solidFill>
              </a:rPr>
              <a:t>TAS-102+BSC </a:t>
            </a:r>
            <a:r>
              <a:rPr lang="en-US" sz="4000" dirty="0" err="1" smtClean="0">
                <a:solidFill>
                  <a:srgbClr val="000000"/>
                </a:solidFill>
              </a:rPr>
              <a:t>vs</a:t>
            </a:r>
            <a:r>
              <a:rPr lang="en-US" sz="4000" dirty="0" smtClean="0">
                <a:solidFill>
                  <a:srgbClr val="000000"/>
                </a:solidFill>
              </a:rPr>
              <a:t> P+BSC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0" name="Rectangle 49"/>
          <p:cNvSpPr>
            <a:spLocks noChangeArrowheads="1"/>
          </p:cNvSpPr>
          <p:nvPr/>
        </p:nvSpPr>
        <p:spPr bwMode="auto">
          <a:xfrm>
            <a:off x="990600" y="1143001"/>
            <a:ext cx="2362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</a:rPr>
              <a:t>N= </a:t>
            </a:r>
            <a:r>
              <a:rPr lang="en-US" sz="1600" b="1" dirty="0" smtClean="0">
                <a:solidFill>
                  <a:srgbClr val="000000"/>
                </a:solidFill>
              </a:rPr>
              <a:t>169 </a:t>
            </a:r>
            <a:endParaRPr lang="en-US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</a:rPr>
              <a:t>Primary Outcome: </a:t>
            </a:r>
            <a:r>
              <a:rPr lang="en-US" sz="1600" dirty="0" smtClean="0">
                <a:solidFill>
                  <a:srgbClr val="000000"/>
                </a:solidFill>
              </a:rPr>
              <a:t>Overall Survival</a:t>
            </a:r>
            <a:endParaRPr lang="en-US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2895600"/>
            <a:ext cx="7036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>
                <a:solidFill>
                  <a:srgbClr val="000000"/>
                </a:solidFill>
                <a:latin typeface="Tahoma" pitchFamily="1" charset="0"/>
              </a:rPr>
              <a:t>2:1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ext Box 2"/>
          <p:cNvSpPr txBox="1">
            <a:spLocks noChangeArrowheads="1"/>
          </p:cNvSpPr>
          <p:nvPr/>
        </p:nvSpPr>
        <p:spPr bwMode="auto">
          <a:xfrm>
            <a:off x="914400" y="3048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i="1" dirty="0" smtClean="0">
                <a:solidFill>
                  <a:srgbClr val="333399"/>
                </a:solidFill>
              </a:rPr>
              <a:t>Prior Chemotherapy</a:t>
            </a:r>
            <a:endParaRPr lang="en-US" sz="3200" b="1" i="1" dirty="0">
              <a:solidFill>
                <a:srgbClr val="333399"/>
              </a:solidFill>
            </a:endParaRPr>
          </a:p>
        </p:txBody>
      </p:sp>
      <p:graphicFrame>
        <p:nvGraphicFramePr>
          <p:cNvPr id="389198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7723950"/>
              </p:ext>
            </p:extLst>
          </p:nvPr>
        </p:nvGraphicFramePr>
        <p:xfrm>
          <a:off x="1219200" y="1143000"/>
          <a:ext cx="7315200" cy="5243635"/>
        </p:xfrm>
        <a:graphic>
          <a:graphicData uri="http://schemas.openxmlformats.org/drawingml/2006/table">
            <a:tbl>
              <a:tblPr/>
              <a:tblGrid>
                <a:gridCol w="2936201"/>
                <a:gridCol w="1132266"/>
                <a:gridCol w="1718859"/>
                <a:gridCol w="1527874"/>
              </a:tblGrid>
              <a:tr h="58799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TAS-102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(N=112)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Placebo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 = 57)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p-value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3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%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%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0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# of Chemotherapy Regimens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≥ 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84.8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22.8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77.2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Oxaliplatin Base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100.0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100.0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Irinotecan</a:t>
                      </a:r>
                      <a:r>
                        <a:rPr lang="en-CA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100.0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100.0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6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Bevacizumab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77.7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82.6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Anti-EGFR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63.4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63.2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1143000" y="586740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CA" sz="2000" dirty="0" smtClean="0"/>
              <a:t/>
            </a:r>
            <a:br>
              <a:rPr lang="en-CA" sz="2000" dirty="0" smtClean="0"/>
            </a:b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2"/>
          <p:cNvSpPr txBox="1">
            <a:spLocks noChangeArrowheads="1"/>
          </p:cNvSpPr>
          <p:nvPr/>
        </p:nvSpPr>
        <p:spPr bwMode="auto">
          <a:xfrm>
            <a:off x="1066800" y="762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800" b="1" i="1" dirty="0">
                <a:solidFill>
                  <a:schemeClr val="accent2"/>
                </a:solidFill>
              </a:rPr>
              <a:t>RESULTS</a:t>
            </a:r>
          </a:p>
        </p:txBody>
      </p:sp>
      <p:graphicFrame>
        <p:nvGraphicFramePr>
          <p:cNvPr id="389198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254305"/>
              </p:ext>
            </p:extLst>
          </p:nvPr>
        </p:nvGraphicFramePr>
        <p:xfrm>
          <a:off x="1066800" y="1295400"/>
          <a:ext cx="7315200" cy="4800524"/>
        </p:xfrm>
        <a:graphic>
          <a:graphicData uri="http://schemas.openxmlformats.org/drawingml/2006/table">
            <a:tbl>
              <a:tblPr/>
              <a:tblGrid>
                <a:gridCol w="1969477"/>
                <a:gridCol w="1969477"/>
                <a:gridCol w="1969477"/>
                <a:gridCol w="1406769"/>
              </a:tblGrid>
              <a:tr h="6096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TAS102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Placebo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HR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-value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</a:tr>
              <a:tr h="1009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Response Rate (%)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1%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0%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Disease Control Rate (%)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43.8%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10.5%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P&lt;0.0001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PFS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(median,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HR=0.41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P&lt;0.0001</a:t>
                      </a: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9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(median,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705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6.6 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mos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HR=0.56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P=0.0011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2" marB="45722" anchor="ctr" anchorCtr="1"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81737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ext Box 2"/>
          <p:cNvSpPr txBox="1">
            <a:spLocks noChangeArrowheads="1"/>
          </p:cNvSpPr>
          <p:nvPr/>
        </p:nvSpPr>
        <p:spPr bwMode="auto">
          <a:xfrm>
            <a:off x="1600200" y="3048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i="1" dirty="0" smtClean="0">
                <a:solidFill>
                  <a:srgbClr val="333399"/>
                </a:solidFill>
              </a:rPr>
              <a:t>Major Adverse Events (Grade 3/4)</a:t>
            </a:r>
            <a:endParaRPr lang="en-US" sz="3200" b="1" i="1" dirty="0">
              <a:solidFill>
                <a:srgbClr val="333399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43000" y="586740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CA" sz="2000" dirty="0" smtClean="0"/>
              <a:t/>
            </a:r>
            <a:br>
              <a:rPr lang="en-CA" sz="2000" dirty="0" smtClean="0"/>
            </a:br>
            <a:endParaRPr lang="en-US" sz="2000" dirty="0">
              <a:solidFill>
                <a:srgbClr val="000000"/>
              </a:solidFill>
            </a:endParaRPr>
          </a:p>
        </p:txBody>
      </p:sp>
      <p:graphicFrame>
        <p:nvGraphicFramePr>
          <p:cNvPr id="5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0291556"/>
              </p:ext>
            </p:extLst>
          </p:nvPr>
        </p:nvGraphicFramePr>
        <p:xfrm>
          <a:off x="914398" y="1066800"/>
          <a:ext cx="7772402" cy="4785360"/>
        </p:xfrm>
        <a:graphic>
          <a:graphicData uri="http://schemas.openxmlformats.org/drawingml/2006/table">
            <a:tbl>
              <a:tblPr/>
              <a:tblGrid>
                <a:gridCol w="4876802"/>
                <a:gridCol w="1524000"/>
                <a:gridCol w="1371600"/>
              </a:tblGrid>
              <a:tr h="58799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TAS-102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(N=112)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Placebo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 = 57)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313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Grade 3/4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Grade 3/4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313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%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%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1090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Hematological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Neutropenia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Leukopenia</a:t>
                      </a:r>
                      <a:endParaRPr kumimoji="0" lang="en-C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Anemia</a:t>
                      </a:r>
                      <a:endParaRPr kumimoji="0" lang="en-C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Lymphopenia</a:t>
                      </a:r>
                      <a:endParaRPr kumimoji="0" lang="en-C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Thrombopenia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16.8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4.4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Non-Hematological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Fatigue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en-CA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Diarrhea</a:t>
                      </a:r>
                      <a:endParaRPr kumimoji="0" lang="en-CA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Nausea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Anorexia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Febrile neutropenia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Vomiting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0" y="5943600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There were no treatment related deaths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ext Box 2"/>
          <p:cNvSpPr txBox="1">
            <a:spLocks noChangeArrowheads="1"/>
          </p:cNvSpPr>
          <p:nvPr/>
        </p:nvSpPr>
        <p:spPr bwMode="auto">
          <a:xfrm>
            <a:off x="914400" y="3048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i="1" dirty="0" smtClean="0">
                <a:solidFill>
                  <a:srgbClr val="333399"/>
                </a:solidFill>
              </a:rPr>
              <a:t>Post-Treatment</a:t>
            </a:r>
            <a:endParaRPr lang="en-US" sz="3200" b="1" i="1" dirty="0">
              <a:solidFill>
                <a:srgbClr val="333399"/>
              </a:solidFill>
            </a:endParaRPr>
          </a:p>
        </p:txBody>
      </p:sp>
      <p:graphicFrame>
        <p:nvGraphicFramePr>
          <p:cNvPr id="389198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69092335"/>
              </p:ext>
            </p:extLst>
          </p:nvPr>
        </p:nvGraphicFramePr>
        <p:xfrm>
          <a:off x="990599" y="1143001"/>
          <a:ext cx="7696202" cy="5269203"/>
        </p:xfrm>
        <a:graphic>
          <a:graphicData uri="http://schemas.openxmlformats.org/drawingml/2006/table">
            <a:tbl>
              <a:tblPr/>
              <a:tblGrid>
                <a:gridCol w="2514601"/>
                <a:gridCol w="683818"/>
                <a:gridCol w="921769"/>
                <a:gridCol w="932873"/>
                <a:gridCol w="1010612"/>
                <a:gridCol w="1632529"/>
              </a:tblGrid>
              <a:tr h="58799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TAS-102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(N=112)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Placebo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 = 57)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p-value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313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%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%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738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Post-Treatment</a:t>
                      </a:r>
                      <a:endParaRPr lang="en-US" b="1" dirty="0"/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46</a:t>
                      </a:r>
                      <a:endParaRPr lang="en-US" dirty="0"/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41.1</a:t>
                      </a:r>
                      <a:endParaRPr lang="en-US" dirty="0"/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26</a:t>
                      </a:r>
                      <a:endParaRPr lang="en-US" dirty="0"/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45.6</a:t>
                      </a:r>
                      <a:endParaRPr lang="en-US" dirty="0"/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N.S.</a:t>
                      </a:r>
                      <a:endParaRPr lang="en-US" dirty="0"/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1895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# of Chemotherapy Regimens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58.9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32.1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0.9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22.8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0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Fluoropyrimidine</a:t>
                      </a:r>
                      <a:r>
                        <a:rPr lang="en-CA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base</a:t>
                      </a:r>
                      <a:endParaRPr lang="en-CA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26.8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38.8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0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Oxaliplatin</a:t>
                      </a:r>
                      <a:r>
                        <a:rPr lang="en-CA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11.6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17.5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50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Irinotecan</a:t>
                      </a:r>
                      <a:r>
                        <a:rPr lang="en-CA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7.1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21.1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P=0.012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6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Bevacizumab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11.6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21.1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5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C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Anti-EGFR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10.7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8.8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N.S.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1143000" y="586740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CA" sz="2000" dirty="0" smtClean="0"/>
              <a:t/>
            </a:r>
            <a:br>
              <a:rPr lang="en-CA" sz="2000" dirty="0" smtClean="0"/>
            </a:b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/>
          <p:cNvSpPr txBox="1">
            <a:spLocks noChangeArrowheads="1"/>
          </p:cNvSpPr>
          <p:nvPr/>
        </p:nvSpPr>
        <p:spPr bwMode="auto">
          <a:xfrm>
            <a:off x="1403350" y="333375"/>
            <a:ext cx="822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600" b="1" i="1">
                <a:solidFill>
                  <a:schemeClr val="accent2"/>
                </a:solidFill>
              </a:rPr>
              <a:t>STUDY COMMENTARY</a:t>
            </a:r>
          </a:p>
        </p:txBody>
      </p:sp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2133600" y="2286000"/>
            <a:ext cx="5791200" cy="366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</p:txBody>
      </p:sp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1981200" y="2438400"/>
            <a:ext cx="6019800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  <a:p>
            <a:pPr eaLnBrk="1" hangingPunct="1">
              <a:spcBef>
                <a:spcPct val="50000"/>
              </a:spcBef>
            </a:pPr>
            <a:endParaRPr lang="en-US" sz="1800"/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1905000" y="4343400"/>
            <a:ext cx="594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/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1828800" y="3581400"/>
            <a:ext cx="601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/>
          </a:p>
        </p:txBody>
      </p: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1676400" y="2932113"/>
            <a:ext cx="6705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sp>
        <p:nvSpPr>
          <p:cNvPr id="819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Interesting subset analysis based on the KRAS status of the patients’ </a:t>
            </a:r>
            <a:r>
              <a:rPr lang="en-US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tumours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2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KRAS WT OS HR = 0.70</a:t>
            </a:r>
          </a:p>
          <a:p>
            <a:pPr lvl="2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KRAS MUT OS HR = 0.44</a:t>
            </a:r>
          </a:p>
          <a:p>
            <a:pPr lvl="2"/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2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However:</a:t>
            </a:r>
          </a:p>
          <a:p>
            <a:pPr lvl="3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? Biologic rationale</a:t>
            </a:r>
          </a:p>
          <a:p>
            <a:pPr lvl="3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Needs to be validated in future trials</a:t>
            </a:r>
          </a:p>
          <a:p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Given that this study was done solely in Japan – would be good to have clinical data from a broader patient population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8677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4"/>
          <p:cNvSpPr txBox="1">
            <a:spLocks noChangeArrowheads="1"/>
          </p:cNvSpPr>
          <p:nvPr/>
        </p:nvSpPr>
        <p:spPr bwMode="auto">
          <a:xfrm>
            <a:off x="1403350" y="115888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i="1" dirty="0">
                <a:solidFill>
                  <a:schemeClr val="accent2"/>
                </a:solidFill>
              </a:rPr>
              <a:t>BOTTOM LINE FOR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i="1" dirty="0" smtClean="0">
                <a:solidFill>
                  <a:schemeClr val="accent2"/>
                </a:solidFill>
              </a:rPr>
              <a:t>MEDICAL </a:t>
            </a:r>
            <a:r>
              <a:rPr lang="en-US" b="1" i="1" dirty="0">
                <a:solidFill>
                  <a:schemeClr val="accent2"/>
                </a:solidFill>
              </a:rPr>
              <a:t>ONCOLOGISTS</a:t>
            </a:r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We are seeing more treatment refractory patients like the patients in this trial that are fit for further therapy – especially patients with KRAS Mutant </a:t>
            </a:r>
            <a:r>
              <a:rPr lang="en-US" sz="2600" dirty="0" err="1" smtClean="0">
                <a:latin typeface="Arial" charset="0"/>
                <a:ea typeface="ＭＳ Ｐゴシック" charset="0"/>
                <a:cs typeface="ＭＳ Ｐゴシック" charset="0"/>
              </a:rPr>
              <a:t>tumours</a:t>
            </a:r>
            <a:endParaRPr lang="en-US" sz="2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This </a:t>
            </a: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randomized phase II trial 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of this </a:t>
            </a: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novel 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agent demonstrated a statistically and clinically significant improvement in OS in this group of patients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However a larger, confirmatory phase III trial is needed before it could be considered a standard of care</a:t>
            </a:r>
            <a:endParaRPr lang="en-US" sz="2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30902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520</Words>
  <Application>Microsoft Office PowerPoint</Application>
  <PresentationFormat>On-screen Show (4:3)</PresentationFormat>
  <Paragraphs>234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1_Default Design</vt:lpstr>
      <vt:lpstr>ECCO ESMO 2011  GI Cancer Updates TAS102 and BSC vs.  Placebo and BSC</vt:lpstr>
      <vt:lpstr>A multicenter, randomized, double-blind, phase II study of TAS-102 plus best supportive care (BSC) versus Placebo plus BSC in patients with chemotherapy-refractory metastatic colorectal cancer (10040030 study)    Presenter: Y. Kuboki (The Cancer Institute Hospital of JFCR, Tokyo, Japan)    </vt:lpstr>
      <vt:lpstr>Background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ESMO 2011 Lung Cancer AVAPERL Study</dc:title>
  <dc:creator>Diana</dc:creator>
  <cp:lastModifiedBy>Robert</cp:lastModifiedBy>
  <cp:revision>45</cp:revision>
  <dcterms:created xsi:type="dcterms:W3CDTF">2011-09-28T21:03:41Z</dcterms:created>
  <dcterms:modified xsi:type="dcterms:W3CDTF">2011-10-21T14:46:48Z</dcterms:modified>
</cp:coreProperties>
</file>