
<file path=[Content_Types].xml><?xml version="1.0" encoding="utf-8"?>
<Types xmlns="http://schemas.openxmlformats.org/package/2006/content-types">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62" r:id="rId3"/>
    <p:sldId id="257" r:id="rId4"/>
    <p:sldId id="258" r:id="rId5"/>
    <p:sldId id="259"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85026" name="Rectangle 2"/>
          <p:cNvSpPr>
            <a:spLocks noGrp="1" noChangeArrowheads="1"/>
          </p:cNvSpPr>
          <p:nvPr>
            <p:ph type="subTitle" idx="1"/>
          </p:nvPr>
        </p:nvSpPr>
        <p:spPr>
          <a:xfrm>
            <a:off x="1447800" y="2971800"/>
            <a:ext cx="6400800" cy="685800"/>
          </a:xfrm>
        </p:spPr>
        <p:txBody>
          <a:bodyPr/>
          <a:lstStyle>
            <a:lvl1pPr marL="0" indent="0" algn="ctr">
              <a:buFontTx/>
              <a:buNone/>
              <a:defRPr sz="2000"/>
            </a:lvl1pPr>
          </a:lstStyle>
          <a:p>
            <a:r>
              <a:rPr lang="en-US"/>
              <a:t>Click to edit Master subtitle style</a:t>
            </a:r>
          </a:p>
        </p:txBody>
      </p:sp>
      <p:sp>
        <p:nvSpPr>
          <p:cNvPr id="385029" name="Text Box 5"/>
          <p:cNvSpPr txBox="1">
            <a:spLocks noChangeArrowheads="1"/>
          </p:cNvSpPr>
          <p:nvPr userDrawn="1"/>
        </p:nvSpPr>
        <p:spPr bwMode="auto">
          <a:xfrm>
            <a:off x="1066800" y="6324600"/>
            <a:ext cx="4267200" cy="366713"/>
          </a:xfrm>
          <a:prstGeom prst="rect">
            <a:avLst/>
          </a:prstGeom>
          <a:noFill/>
          <a:ln w="9525">
            <a:noFill/>
            <a:miter lim="800000"/>
            <a:headEnd/>
            <a:tailEnd/>
          </a:ln>
          <a:effectLst/>
        </p:spPr>
        <p:txBody>
          <a:bodyPr>
            <a:spAutoFit/>
          </a:bodyPr>
          <a:lstStyle/>
          <a:p>
            <a:pPr fontAlgn="base">
              <a:spcBef>
                <a:spcPct val="50000"/>
              </a:spcBef>
              <a:spcAft>
                <a:spcPct val="0"/>
              </a:spcAft>
            </a:pPr>
            <a:endParaRPr lang="en-US">
              <a:solidFill>
                <a:srgbClr val="000000"/>
              </a:solidFill>
            </a:endParaRPr>
          </a:p>
        </p:txBody>
      </p:sp>
      <p:sp>
        <p:nvSpPr>
          <p:cNvPr id="385030" name="Text Box 6"/>
          <p:cNvSpPr txBox="1">
            <a:spLocks noChangeArrowheads="1"/>
          </p:cNvSpPr>
          <p:nvPr userDrawn="1"/>
        </p:nvSpPr>
        <p:spPr bwMode="auto">
          <a:xfrm>
            <a:off x="990600" y="6461125"/>
            <a:ext cx="8153400" cy="400110"/>
          </a:xfrm>
          <a:prstGeom prst="rect">
            <a:avLst/>
          </a:prstGeom>
          <a:noFill/>
          <a:ln w="9525">
            <a:noFill/>
            <a:miter lim="800000"/>
            <a:headEnd/>
            <a:tailEnd/>
          </a:ln>
          <a:effectLst/>
        </p:spPr>
        <p:txBody>
          <a:bodyPr>
            <a:spAutoFit/>
          </a:bodyPr>
          <a:lstStyle/>
          <a:p>
            <a:pPr fontAlgn="base">
              <a:spcBef>
                <a:spcPct val="50000"/>
              </a:spcBef>
              <a:spcAft>
                <a:spcPct val="0"/>
              </a:spcAft>
            </a:pPr>
            <a:r>
              <a:rPr lang="en-US" sz="2000" i="1" dirty="0">
                <a:solidFill>
                  <a:srgbClr val="333399"/>
                </a:solidFill>
                <a:latin typeface="Courier New" pitchFamily="1" charset="0"/>
              </a:rPr>
              <a:t>                              </a:t>
            </a:r>
            <a:r>
              <a:rPr lang="en-US" sz="2000" dirty="0">
                <a:solidFill>
                  <a:srgbClr val="333399"/>
                </a:solidFill>
              </a:rPr>
              <a:t>         </a:t>
            </a:r>
            <a:r>
              <a:rPr lang="en-US" sz="1500" b="1" dirty="0">
                <a:solidFill>
                  <a:srgbClr val="333399"/>
                </a:solidFill>
              </a:rPr>
              <a:t>www.OncologyEducation.com</a:t>
            </a:r>
            <a:r>
              <a:rPr lang="en-US" i="1" dirty="0">
                <a:solidFill>
                  <a:srgbClr val="000000"/>
                </a:solidFill>
              </a:rPr>
              <a:t> </a:t>
            </a:r>
            <a:r>
              <a:rPr lang="en-US" dirty="0">
                <a:solidFill>
                  <a:srgbClr val="000000"/>
                </a:solidFill>
              </a:rPr>
              <a:t> </a:t>
            </a:r>
            <a:r>
              <a:rPr lang="en-US" sz="2000" dirty="0">
                <a:solidFill>
                  <a:srgbClr val="000000"/>
                </a:solidFill>
              </a:rPr>
              <a:t>           </a:t>
            </a:r>
            <a:endParaRPr lang="en-US" sz="2000" b="1" dirty="0">
              <a:solidFill>
                <a:srgbClr val="333399"/>
              </a:solidFill>
            </a:endParaRPr>
          </a:p>
        </p:txBody>
      </p:sp>
      <p:sp>
        <p:nvSpPr>
          <p:cNvPr id="385032" name="Rectangle 8"/>
          <p:cNvSpPr>
            <a:spLocks noChangeArrowheads="1"/>
          </p:cNvSpPr>
          <p:nvPr userDrawn="1"/>
        </p:nvSpPr>
        <p:spPr bwMode="auto">
          <a:xfrm>
            <a:off x="4448175" y="3246438"/>
            <a:ext cx="247650" cy="366712"/>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a:solidFill>
                  <a:srgbClr val="000000"/>
                </a:solidFill>
              </a:rPr>
              <a:t> </a:t>
            </a:r>
          </a:p>
        </p:txBody>
      </p:sp>
      <p:pic>
        <p:nvPicPr>
          <p:cNvPr id="7" name="Picture 6" descr="oncologycomhighres.jpg"/>
          <p:cNvPicPr>
            <a:picLocks noChangeAspect="1"/>
          </p:cNvPicPr>
          <p:nvPr userDrawn="1"/>
        </p:nvPicPr>
        <p:blipFill>
          <a:blip r:embed="rId2" cstate="print"/>
          <a:stretch>
            <a:fillRect/>
          </a:stretch>
        </p:blipFill>
        <p:spPr>
          <a:xfrm>
            <a:off x="2771800" y="3983360"/>
            <a:ext cx="3168352" cy="1584176"/>
          </a:xfrm>
          <a:prstGeom prst="rect">
            <a:avLst/>
          </a:prstGeom>
        </p:spPr>
      </p:pic>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39752" y="274638"/>
            <a:ext cx="6347048"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339752" y="274638"/>
            <a:ext cx="6347048"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11760" y="332656"/>
            <a:ext cx="6624736" cy="1008112"/>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27784"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627784" y="620688"/>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627784"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411760" y="274638"/>
            <a:ext cx="6275040" cy="1143000"/>
          </a:xfrm>
          <a:prstGeom prst="rect">
            <a:avLst/>
          </a:prstGeom>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274638"/>
            <a:ext cx="2171700" cy="57753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3627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85026" name="Rectangle 2"/>
          <p:cNvSpPr>
            <a:spLocks noGrp="1" noChangeArrowheads="1"/>
          </p:cNvSpPr>
          <p:nvPr>
            <p:ph type="subTitle" idx="1"/>
          </p:nvPr>
        </p:nvSpPr>
        <p:spPr>
          <a:xfrm>
            <a:off x="1447800" y="2971800"/>
            <a:ext cx="6400800" cy="685800"/>
          </a:xfrm>
        </p:spPr>
        <p:txBody>
          <a:bodyPr/>
          <a:lstStyle>
            <a:lvl1pPr marL="0" indent="0" algn="ctr">
              <a:buFontTx/>
              <a:buNone/>
              <a:defRPr sz="2000"/>
            </a:lvl1pPr>
          </a:lstStyle>
          <a:p>
            <a:r>
              <a:rPr lang="en-US"/>
              <a:t>Click to edit Master subtitle style</a:t>
            </a:r>
          </a:p>
        </p:txBody>
      </p:sp>
      <p:sp>
        <p:nvSpPr>
          <p:cNvPr id="385029" name="Text Box 5"/>
          <p:cNvSpPr txBox="1">
            <a:spLocks noChangeArrowheads="1"/>
          </p:cNvSpPr>
          <p:nvPr userDrawn="1"/>
        </p:nvSpPr>
        <p:spPr bwMode="auto">
          <a:xfrm>
            <a:off x="1066800" y="6324600"/>
            <a:ext cx="4267200" cy="366713"/>
          </a:xfrm>
          <a:prstGeom prst="rect">
            <a:avLst/>
          </a:prstGeom>
          <a:noFill/>
          <a:ln w="9525">
            <a:noFill/>
            <a:miter lim="800000"/>
            <a:headEnd/>
            <a:tailEnd/>
          </a:ln>
          <a:effectLst/>
        </p:spPr>
        <p:txBody>
          <a:bodyPr>
            <a:spAutoFit/>
          </a:bodyPr>
          <a:lstStyle/>
          <a:p>
            <a:pPr fontAlgn="base">
              <a:spcBef>
                <a:spcPct val="50000"/>
              </a:spcBef>
              <a:spcAft>
                <a:spcPct val="0"/>
              </a:spcAft>
            </a:pPr>
            <a:endParaRPr lang="en-US">
              <a:solidFill>
                <a:srgbClr val="000000"/>
              </a:solidFill>
            </a:endParaRPr>
          </a:p>
        </p:txBody>
      </p:sp>
      <p:sp>
        <p:nvSpPr>
          <p:cNvPr id="385030" name="Text Box 6"/>
          <p:cNvSpPr txBox="1">
            <a:spLocks noChangeArrowheads="1"/>
          </p:cNvSpPr>
          <p:nvPr userDrawn="1"/>
        </p:nvSpPr>
        <p:spPr bwMode="auto">
          <a:xfrm>
            <a:off x="990600" y="6461125"/>
            <a:ext cx="8153400" cy="400110"/>
          </a:xfrm>
          <a:prstGeom prst="rect">
            <a:avLst/>
          </a:prstGeom>
          <a:noFill/>
          <a:ln w="9525">
            <a:noFill/>
            <a:miter lim="800000"/>
            <a:headEnd/>
            <a:tailEnd/>
          </a:ln>
          <a:effectLst/>
        </p:spPr>
        <p:txBody>
          <a:bodyPr>
            <a:spAutoFit/>
          </a:bodyPr>
          <a:lstStyle/>
          <a:p>
            <a:pPr fontAlgn="base">
              <a:spcBef>
                <a:spcPct val="50000"/>
              </a:spcBef>
              <a:spcAft>
                <a:spcPct val="0"/>
              </a:spcAft>
            </a:pPr>
            <a:r>
              <a:rPr lang="en-US" sz="2000" i="1" dirty="0">
                <a:solidFill>
                  <a:srgbClr val="333399"/>
                </a:solidFill>
                <a:latin typeface="Courier New" pitchFamily="1" charset="0"/>
              </a:rPr>
              <a:t>                              </a:t>
            </a:r>
            <a:r>
              <a:rPr lang="en-US" sz="2000" dirty="0">
                <a:solidFill>
                  <a:srgbClr val="333399"/>
                </a:solidFill>
              </a:rPr>
              <a:t>         </a:t>
            </a:r>
            <a:r>
              <a:rPr lang="en-US" sz="1500" b="1" dirty="0">
                <a:solidFill>
                  <a:srgbClr val="333399"/>
                </a:solidFill>
              </a:rPr>
              <a:t>www.OncologyEducation.com</a:t>
            </a:r>
            <a:r>
              <a:rPr lang="en-US" i="1" dirty="0">
                <a:solidFill>
                  <a:srgbClr val="000000"/>
                </a:solidFill>
              </a:rPr>
              <a:t> </a:t>
            </a:r>
            <a:r>
              <a:rPr lang="en-US" dirty="0">
                <a:solidFill>
                  <a:srgbClr val="000000"/>
                </a:solidFill>
              </a:rPr>
              <a:t> </a:t>
            </a:r>
            <a:r>
              <a:rPr lang="en-US" sz="2000" dirty="0">
                <a:solidFill>
                  <a:srgbClr val="000000"/>
                </a:solidFill>
              </a:rPr>
              <a:t>           </a:t>
            </a:r>
            <a:endParaRPr lang="en-US" sz="2000" b="1" dirty="0">
              <a:solidFill>
                <a:srgbClr val="333399"/>
              </a:solidFill>
            </a:endParaRPr>
          </a:p>
        </p:txBody>
      </p:sp>
      <p:sp>
        <p:nvSpPr>
          <p:cNvPr id="385032" name="Rectangle 8"/>
          <p:cNvSpPr>
            <a:spLocks noChangeArrowheads="1"/>
          </p:cNvSpPr>
          <p:nvPr userDrawn="1"/>
        </p:nvSpPr>
        <p:spPr bwMode="auto">
          <a:xfrm>
            <a:off x="4448175" y="3246438"/>
            <a:ext cx="247650" cy="366712"/>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a:solidFill>
                  <a:srgbClr val="000000"/>
                </a:solidFill>
              </a:rPr>
              <a:t> </a:t>
            </a:r>
          </a:p>
        </p:txBody>
      </p:sp>
      <p:pic>
        <p:nvPicPr>
          <p:cNvPr id="7" name="Picture 6" descr="oncologycomhighres.jpg"/>
          <p:cNvPicPr>
            <a:picLocks noChangeAspect="1"/>
          </p:cNvPicPr>
          <p:nvPr userDrawn="1"/>
        </p:nvPicPr>
        <p:blipFill>
          <a:blip r:embed="rId2" cstate="print"/>
          <a:stretch>
            <a:fillRect/>
          </a:stretch>
        </p:blipFill>
        <p:spPr>
          <a:xfrm>
            <a:off x="2771800" y="3983360"/>
            <a:ext cx="3168352" cy="1584176"/>
          </a:xfrm>
          <a:prstGeom prst="rect">
            <a:avLst/>
          </a:prstGeom>
        </p:spPr>
      </p:pic>
    </p:spTree>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39752" y="274638"/>
            <a:ext cx="6347048"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339752" y="274638"/>
            <a:ext cx="6347048"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11760" y="332656"/>
            <a:ext cx="6624736" cy="1008112"/>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27784"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627784" y="620688"/>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627784"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411760" y="274638"/>
            <a:ext cx="6275040" cy="1143000"/>
          </a:xfrm>
          <a:prstGeom prst="rect">
            <a:avLst/>
          </a:prstGeom>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274638"/>
            <a:ext cx="2171700" cy="57753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36270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1" name="Rectangle 3"/>
          <p:cNvSpPr>
            <a:spLocks noGrp="1" noChangeArrowheads="1"/>
          </p:cNvSpPr>
          <p:nvPr>
            <p:ph type="body" idx="1"/>
          </p:nvPr>
        </p:nvSpPr>
        <p:spPr bwMode="auto">
          <a:xfrm>
            <a:off x="914400" y="15240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3500" name="Text Box 12"/>
          <p:cNvSpPr txBox="1">
            <a:spLocks noChangeArrowheads="1"/>
          </p:cNvSpPr>
          <p:nvPr userDrawn="1"/>
        </p:nvSpPr>
        <p:spPr bwMode="auto">
          <a:xfrm>
            <a:off x="1066800" y="6324600"/>
            <a:ext cx="4267200" cy="366713"/>
          </a:xfrm>
          <a:prstGeom prst="rect">
            <a:avLst/>
          </a:prstGeom>
          <a:noFill/>
          <a:ln w="9525">
            <a:noFill/>
            <a:miter lim="800000"/>
            <a:headEnd/>
            <a:tailEnd/>
          </a:ln>
          <a:effectLst/>
        </p:spPr>
        <p:txBody>
          <a:bodyPr>
            <a:spAutoFit/>
          </a:bodyPr>
          <a:lstStyle/>
          <a:p>
            <a:pPr fontAlgn="base">
              <a:spcBef>
                <a:spcPct val="50000"/>
              </a:spcBef>
              <a:spcAft>
                <a:spcPct val="0"/>
              </a:spcAft>
            </a:pPr>
            <a:endParaRPr lang="en-US">
              <a:solidFill>
                <a:srgbClr val="000000"/>
              </a:solidFill>
            </a:endParaRPr>
          </a:p>
        </p:txBody>
      </p:sp>
      <p:sp>
        <p:nvSpPr>
          <p:cNvPr id="63501" name="Text Box 13"/>
          <p:cNvSpPr txBox="1">
            <a:spLocks noChangeArrowheads="1"/>
          </p:cNvSpPr>
          <p:nvPr userDrawn="1"/>
        </p:nvSpPr>
        <p:spPr bwMode="auto">
          <a:xfrm>
            <a:off x="990600" y="6461125"/>
            <a:ext cx="8153400" cy="400110"/>
          </a:xfrm>
          <a:prstGeom prst="rect">
            <a:avLst/>
          </a:prstGeom>
          <a:noFill/>
          <a:ln w="9525">
            <a:noFill/>
            <a:miter lim="800000"/>
            <a:headEnd/>
            <a:tailEnd/>
          </a:ln>
          <a:effectLst/>
        </p:spPr>
        <p:txBody>
          <a:bodyPr>
            <a:spAutoFit/>
          </a:bodyPr>
          <a:lstStyle/>
          <a:p>
            <a:pPr fontAlgn="base">
              <a:spcBef>
                <a:spcPct val="50000"/>
              </a:spcBef>
              <a:spcAft>
                <a:spcPct val="0"/>
              </a:spcAft>
            </a:pPr>
            <a:r>
              <a:rPr lang="en-US" sz="1500" b="1" dirty="0">
                <a:solidFill>
                  <a:srgbClr val="333399"/>
                </a:solidFill>
              </a:rPr>
              <a:t>                                                                                                    www.OncologyEducation.com</a:t>
            </a:r>
            <a:r>
              <a:rPr lang="en-US" sz="1500" b="1" i="1" dirty="0">
                <a:solidFill>
                  <a:srgbClr val="000000"/>
                </a:solidFill>
              </a:rPr>
              <a:t> </a:t>
            </a:r>
            <a:r>
              <a:rPr lang="en-US" sz="1600" b="1" dirty="0">
                <a:solidFill>
                  <a:srgbClr val="000000"/>
                </a:solidFill>
              </a:rPr>
              <a:t> </a:t>
            </a:r>
            <a:r>
              <a:rPr lang="en-US" sz="2000" dirty="0">
                <a:solidFill>
                  <a:srgbClr val="000000"/>
                </a:solidFill>
              </a:rPr>
              <a:t>           </a:t>
            </a:r>
            <a:endParaRPr lang="en-US" sz="2000" b="1" dirty="0">
              <a:solidFill>
                <a:srgbClr val="333399"/>
              </a:solidFill>
            </a:endParaRPr>
          </a:p>
        </p:txBody>
      </p:sp>
      <p:pic>
        <p:nvPicPr>
          <p:cNvPr id="63504" name="Picture 16" descr="OE_logo"/>
          <p:cNvPicPr>
            <a:picLocks noChangeAspect="1" noChangeArrowheads="1"/>
          </p:cNvPicPr>
          <p:nvPr userDrawn="1"/>
        </p:nvPicPr>
        <p:blipFill>
          <a:blip r:embed="rId13" cstate="print"/>
          <a:srcRect/>
          <a:stretch>
            <a:fillRect/>
          </a:stretch>
        </p:blipFill>
        <p:spPr bwMode="auto">
          <a:xfrm>
            <a:off x="971550" y="188913"/>
            <a:ext cx="1323975" cy="790575"/>
          </a:xfrm>
          <a:prstGeom prst="rect">
            <a:avLst/>
          </a:prstGeom>
          <a:noFill/>
        </p:spPr>
      </p:pic>
      <p:pic>
        <p:nvPicPr>
          <p:cNvPr id="63505" name="Picture 17" descr="Side_banner"/>
          <p:cNvPicPr>
            <a:picLocks noChangeAspect="1" noChangeArrowheads="1"/>
          </p:cNvPicPr>
          <p:nvPr userDrawn="1"/>
        </p:nvPicPr>
        <p:blipFill>
          <a:blip r:embed="rId14" cstate="print"/>
          <a:srcRect/>
          <a:stretch>
            <a:fillRect/>
          </a:stretch>
        </p:blipFill>
        <p:spPr bwMode="auto">
          <a:xfrm>
            <a:off x="0" y="0"/>
            <a:ext cx="865188" cy="6838950"/>
          </a:xfrm>
          <a:prstGeom prst="rect">
            <a:avLst/>
          </a:prstGeom>
          <a:noFill/>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rgbClr val="000000"/>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1" name="Rectangle 3"/>
          <p:cNvSpPr>
            <a:spLocks noGrp="1" noChangeArrowheads="1"/>
          </p:cNvSpPr>
          <p:nvPr>
            <p:ph type="body" idx="1"/>
          </p:nvPr>
        </p:nvSpPr>
        <p:spPr bwMode="auto">
          <a:xfrm>
            <a:off x="914400" y="15240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3500" name="Text Box 12"/>
          <p:cNvSpPr txBox="1">
            <a:spLocks noChangeArrowheads="1"/>
          </p:cNvSpPr>
          <p:nvPr userDrawn="1"/>
        </p:nvSpPr>
        <p:spPr bwMode="auto">
          <a:xfrm>
            <a:off x="1066800" y="6324600"/>
            <a:ext cx="4267200" cy="366713"/>
          </a:xfrm>
          <a:prstGeom prst="rect">
            <a:avLst/>
          </a:prstGeom>
          <a:noFill/>
          <a:ln w="9525">
            <a:noFill/>
            <a:miter lim="800000"/>
            <a:headEnd/>
            <a:tailEnd/>
          </a:ln>
          <a:effectLst/>
        </p:spPr>
        <p:txBody>
          <a:bodyPr>
            <a:spAutoFit/>
          </a:bodyPr>
          <a:lstStyle/>
          <a:p>
            <a:pPr fontAlgn="base">
              <a:spcBef>
                <a:spcPct val="50000"/>
              </a:spcBef>
              <a:spcAft>
                <a:spcPct val="0"/>
              </a:spcAft>
            </a:pPr>
            <a:endParaRPr lang="en-US">
              <a:solidFill>
                <a:srgbClr val="000000"/>
              </a:solidFill>
            </a:endParaRPr>
          </a:p>
        </p:txBody>
      </p:sp>
      <p:sp>
        <p:nvSpPr>
          <p:cNvPr id="63501" name="Text Box 13"/>
          <p:cNvSpPr txBox="1">
            <a:spLocks noChangeArrowheads="1"/>
          </p:cNvSpPr>
          <p:nvPr userDrawn="1"/>
        </p:nvSpPr>
        <p:spPr bwMode="auto">
          <a:xfrm>
            <a:off x="990600" y="6461125"/>
            <a:ext cx="8153400" cy="400110"/>
          </a:xfrm>
          <a:prstGeom prst="rect">
            <a:avLst/>
          </a:prstGeom>
          <a:noFill/>
          <a:ln w="9525">
            <a:noFill/>
            <a:miter lim="800000"/>
            <a:headEnd/>
            <a:tailEnd/>
          </a:ln>
          <a:effectLst/>
        </p:spPr>
        <p:txBody>
          <a:bodyPr>
            <a:spAutoFit/>
          </a:bodyPr>
          <a:lstStyle/>
          <a:p>
            <a:pPr fontAlgn="base">
              <a:spcBef>
                <a:spcPct val="50000"/>
              </a:spcBef>
              <a:spcAft>
                <a:spcPct val="0"/>
              </a:spcAft>
            </a:pPr>
            <a:r>
              <a:rPr lang="en-US" sz="1500" b="1" dirty="0">
                <a:solidFill>
                  <a:srgbClr val="333399"/>
                </a:solidFill>
              </a:rPr>
              <a:t>                                                                                                    www.OncologyEducation.com</a:t>
            </a:r>
            <a:r>
              <a:rPr lang="en-US" sz="1500" b="1" i="1" dirty="0">
                <a:solidFill>
                  <a:srgbClr val="000000"/>
                </a:solidFill>
              </a:rPr>
              <a:t> </a:t>
            </a:r>
            <a:r>
              <a:rPr lang="en-US" sz="1600" b="1" dirty="0">
                <a:solidFill>
                  <a:srgbClr val="000000"/>
                </a:solidFill>
              </a:rPr>
              <a:t> </a:t>
            </a:r>
            <a:r>
              <a:rPr lang="en-US" sz="2000" dirty="0">
                <a:solidFill>
                  <a:srgbClr val="000000"/>
                </a:solidFill>
              </a:rPr>
              <a:t>           </a:t>
            </a:r>
            <a:endParaRPr lang="en-US" sz="2000" b="1" dirty="0">
              <a:solidFill>
                <a:srgbClr val="333399"/>
              </a:solidFill>
            </a:endParaRPr>
          </a:p>
        </p:txBody>
      </p:sp>
      <p:pic>
        <p:nvPicPr>
          <p:cNvPr id="63504" name="Picture 16" descr="OE_logo"/>
          <p:cNvPicPr>
            <a:picLocks noChangeAspect="1" noChangeArrowheads="1"/>
          </p:cNvPicPr>
          <p:nvPr userDrawn="1"/>
        </p:nvPicPr>
        <p:blipFill>
          <a:blip r:embed="rId13" cstate="print"/>
          <a:srcRect/>
          <a:stretch>
            <a:fillRect/>
          </a:stretch>
        </p:blipFill>
        <p:spPr bwMode="auto">
          <a:xfrm>
            <a:off x="971550" y="188913"/>
            <a:ext cx="1323975" cy="790575"/>
          </a:xfrm>
          <a:prstGeom prst="rect">
            <a:avLst/>
          </a:prstGeom>
          <a:noFill/>
        </p:spPr>
      </p:pic>
      <p:pic>
        <p:nvPicPr>
          <p:cNvPr id="63505" name="Picture 17" descr="Side_banner"/>
          <p:cNvPicPr>
            <a:picLocks noChangeAspect="1" noChangeArrowheads="1"/>
          </p:cNvPicPr>
          <p:nvPr userDrawn="1"/>
        </p:nvPicPr>
        <p:blipFill>
          <a:blip r:embed="rId14" cstate="print"/>
          <a:srcRect/>
          <a:stretch>
            <a:fillRect/>
          </a:stretch>
        </p:blipFill>
        <p:spPr bwMode="auto">
          <a:xfrm>
            <a:off x="0" y="0"/>
            <a:ext cx="865188" cy="6838950"/>
          </a:xfrm>
          <a:prstGeom prst="rect">
            <a:avLst/>
          </a:prstGeom>
          <a:noFill/>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rgbClr val="000000"/>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ctrTitle" idx="4294967295"/>
          </p:nvPr>
        </p:nvSpPr>
        <p:spPr bwMode="auto">
          <a:xfrm>
            <a:off x="381000" y="1447800"/>
            <a:ext cx="8458200" cy="1470025"/>
          </a:xfrm>
          <a:prstGeom prst="rect">
            <a:avLst/>
          </a:prstGeom>
          <a:noFill/>
          <a:ln>
            <a:miter lim="800000"/>
            <a:headEnd/>
            <a:tailEnd/>
          </a:ln>
        </p:spPr>
        <p:txBody>
          <a:bodyPr/>
          <a:lstStyle/>
          <a:p>
            <a:r>
              <a:rPr lang="en-US" dirty="0" smtClean="0"/>
              <a:t>ESMO 2011 Breast Cancer </a:t>
            </a:r>
            <a:br>
              <a:rPr lang="en-US" dirty="0" smtClean="0"/>
            </a:br>
            <a:r>
              <a:rPr lang="en-CA" dirty="0" err="1" smtClean="0"/>
              <a:t>Trastuzumab</a:t>
            </a:r>
            <a:r>
              <a:rPr lang="en-CA" dirty="0" smtClean="0"/>
              <a:t> in untreated MBC</a:t>
            </a:r>
            <a:endParaRPr lang="en-US" dirty="0"/>
          </a:p>
        </p:txBody>
      </p:sp>
      <p:sp>
        <p:nvSpPr>
          <p:cNvPr id="392195" name="Rectangle 3"/>
          <p:cNvSpPr>
            <a:spLocks noGrp="1" noChangeArrowheads="1"/>
          </p:cNvSpPr>
          <p:nvPr>
            <p:ph type="subTitle" idx="1"/>
          </p:nvPr>
        </p:nvSpPr>
        <p:spPr>
          <a:xfrm>
            <a:off x="1524000" y="3200400"/>
            <a:ext cx="6400800" cy="685800"/>
          </a:xfrm>
        </p:spPr>
        <p:txBody>
          <a:bodyPr/>
          <a:lstStyle/>
          <a:p>
            <a:pPr algn="l"/>
            <a:r>
              <a:rPr lang="en-US" sz="1600" dirty="0"/>
              <a:t>Authors</a:t>
            </a:r>
            <a:r>
              <a:rPr lang="en-US" sz="1600" dirty="0" smtClean="0"/>
              <a:t>: </a:t>
            </a:r>
            <a:r>
              <a:rPr lang="en-US" sz="1600" dirty="0" smtClean="0"/>
              <a:t>CARE Faculty (</a:t>
            </a:r>
            <a:r>
              <a:rPr lang="en-CA" sz="1600" dirty="0" smtClean="0"/>
              <a:t>Drs. Anil Joy and Sunil </a:t>
            </a:r>
            <a:r>
              <a:rPr lang="en-CA" sz="1600" dirty="0" err="1" smtClean="0"/>
              <a:t>Verma</a:t>
            </a:r>
            <a:r>
              <a:rPr lang="en-CA" sz="1600" smtClean="0"/>
              <a:t>)</a:t>
            </a:r>
            <a:endParaRPr lang="en-US" sz="1600" dirty="0"/>
          </a:p>
          <a:p>
            <a:pPr algn="l"/>
            <a:r>
              <a:rPr lang="en-US" sz="1600" dirty="0"/>
              <a:t>Date posted: </a:t>
            </a:r>
            <a:r>
              <a:rPr lang="en-US" sz="1600" dirty="0" smtClean="0"/>
              <a:t>October 12, 2011</a:t>
            </a:r>
            <a:endParaRPr lang="en-US" sz="1600"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609600"/>
            <a:ext cx="7315200" cy="1143000"/>
          </a:xfrm>
        </p:spPr>
        <p:txBody>
          <a:bodyPr/>
          <a:lstStyle/>
          <a:p>
            <a:r>
              <a:rPr lang="en-CA" sz="2400" b="1" dirty="0" err="1" smtClean="0"/>
              <a:t>Trastuzumab</a:t>
            </a:r>
            <a:r>
              <a:rPr lang="en-CA" sz="2400" b="1" dirty="0" smtClean="0"/>
              <a:t> </a:t>
            </a:r>
            <a:r>
              <a:rPr lang="en-CA" sz="2400" b="1" dirty="0" err="1" smtClean="0"/>
              <a:t>Emtansine</a:t>
            </a:r>
            <a:r>
              <a:rPr lang="en-CA" sz="2400" b="1" dirty="0" smtClean="0"/>
              <a:t> (T-DM1) Vs </a:t>
            </a:r>
            <a:r>
              <a:rPr lang="en-CA" sz="2400" b="1" dirty="0" err="1" smtClean="0"/>
              <a:t>Trastuzumab</a:t>
            </a:r>
            <a:r>
              <a:rPr lang="en-CA" sz="2400" b="1" dirty="0" smtClean="0"/>
              <a:t> Plus </a:t>
            </a:r>
            <a:r>
              <a:rPr lang="en-CA" sz="2400" b="1" dirty="0" err="1" smtClean="0"/>
              <a:t>Docetaxel</a:t>
            </a:r>
            <a:r>
              <a:rPr lang="en-CA" sz="2400" b="1" dirty="0" smtClean="0"/>
              <a:t> (H+T) in Previously-untreated HER2-positive Metastatic Breast Cancer (MBC)</a:t>
            </a:r>
            <a:br>
              <a:rPr lang="en-CA" sz="2400" b="1" dirty="0" smtClean="0"/>
            </a:br>
            <a:r>
              <a:rPr lang="en-CA" sz="2400" b="1" dirty="0" smtClean="0"/>
              <a:t> </a:t>
            </a:r>
            <a:r>
              <a:rPr lang="en-CA" sz="1800" b="1" dirty="0" smtClean="0"/>
              <a:t>Primary Results of a Randomized, Multicenter, Open-label Phase II Study (TDM4450g/BO21976)</a:t>
            </a:r>
            <a:br>
              <a:rPr lang="en-CA" sz="1800" b="1" dirty="0" smtClean="0"/>
            </a:br>
            <a:r>
              <a:rPr lang="en-CA" sz="1800" b="1" dirty="0" smtClean="0"/>
              <a:t/>
            </a:r>
            <a:br>
              <a:rPr lang="en-CA" sz="1800" b="1" dirty="0" smtClean="0"/>
            </a:br>
            <a:r>
              <a:rPr lang="en-CA" sz="1600" b="1" dirty="0" smtClean="0"/>
              <a:t>Presenter:</a:t>
            </a:r>
            <a:r>
              <a:rPr lang="en-CA" sz="1600" dirty="0" smtClean="0"/>
              <a:t> S. </a:t>
            </a:r>
            <a:r>
              <a:rPr lang="en-CA" sz="1600" dirty="0" err="1" smtClean="0"/>
              <a:t>Hurvitz</a:t>
            </a:r>
            <a:r>
              <a:rPr lang="en-CA" sz="1600" dirty="0" smtClean="0"/>
              <a:t> (UCLA School of Medicine, Internal Medicine/Div of </a:t>
            </a:r>
            <a:r>
              <a:rPr lang="en-CA" sz="1600" dirty="0" err="1" smtClean="0"/>
              <a:t>Heme-Onc</a:t>
            </a:r>
            <a:r>
              <a:rPr lang="en-CA" sz="1600" dirty="0" smtClean="0"/>
              <a:t>, Los Angeles, USA)</a:t>
            </a:r>
            <a:r>
              <a:rPr lang="en-CA" sz="2400" b="1" dirty="0" smtClean="0"/>
              <a:t/>
            </a:r>
            <a:br>
              <a:rPr lang="en-CA" sz="2400" b="1" dirty="0" smtClean="0"/>
            </a:br>
            <a:r>
              <a:rPr lang="en-CA" sz="2400" b="1" dirty="0" smtClean="0"/>
              <a:t/>
            </a:r>
            <a:br>
              <a:rPr lang="en-CA" sz="2400" b="1" dirty="0" smtClean="0"/>
            </a:br>
            <a:r>
              <a:rPr lang="en-US" sz="2400" b="1" dirty="0" smtClean="0">
                <a:solidFill>
                  <a:schemeClr val="tx2"/>
                </a:solidFill>
                <a:latin typeface="+mj-lt"/>
                <a:ea typeface="+mj-ea"/>
                <a:cs typeface="+mj-cs"/>
              </a:rPr>
              <a:t/>
            </a:r>
            <a:br>
              <a:rPr lang="en-US" sz="2400" b="1" dirty="0" smtClean="0">
                <a:solidFill>
                  <a:schemeClr val="tx2"/>
                </a:solidFill>
                <a:latin typeface="+mj-lt"/>
                <a:ea typeface="+mj-ea"/>
                <a:cs typeface="+mj-cs"/>
              </a:rPr>
            </a:br>
            <a:r>
              <a:rPr lang="en-US" sz="2400" b="1" dirty="0" smtClean="0"/>
              <a:t/>
            </a:r>
            <a:br>
              <a:rPr lang="en-US" sz="2400" b="1" dirty="0" smtClean="0"/>
            </a:br>
            <a:endParaRPr lang="en-US" sz="2400" b="1" dirty="0"/>
          </a:p>
        </p:txBody>
      </p:sp>
      <p:sp>
        <p:nvSpPr>
          <p:cNvPr id="4" name="Text Placeholder 3"/>
          <p:cNvSpPr>
            <a:spLocks noGrp="1"/>
          </p:cNvSpPr>
          <p:nvPr>
            <p:ph idx="1"/>
          </p:nvPr>
        </p:nvSpPr>
        <p:spPr>
          <a:xfrm>
            <a:off x="838200" y="3962400"/>
            <a:ext cx="8229600" cy="2057400"/>
          </a:xfrm>
        </p:spPr>
        <p:txBody>
          <a:bodyPr/>
          <a:lstStyle/>
          <a:p>
            <a:r>
              <a:rPr lang="en-US" sz="2400" b="1" dirty="0" smtClean="0"/>
              <a:t>Background:</a:t>
            </a:r>
            <a:r>
              <a:rPr lang="en-US" sz="2400" dirty="0" smtClean="0"/>
              <a:t>	</a:t>
            </a:r>
            <a:r>
              <a:rPr lang="en-CA" sz="2400" dirty="0" smtClean="0"/>
              <a:t>T-DM1 is a HER2-targeted antibody-drug conjugate in development for the treatment of HER2-positive cancer. It provides intracellular delivery of the cytotoxic agent DM1 while maintaining the </a:t>
            </a:r>
            <a:r>
              <a:rPr lang="en-CA" sz="2400" dirty="0" err="1" smtClean="0"/>
              <a:t>antitumour</a:t>
            </a:r>
            <a:r>
              <a:rPr lang="en-CA" sz="2400" dirty="0" smtClean="0"/>
              <a:t> activities of </a:t>
            </a:r>
            <a:r>
              <a:rPr lang="en-CA" sz="2400" dirty="0" err="1" smtClean="0"/>
              <a:t>trastuzumab</a:t>
            </a:r>
            <a:r>
              <a:rPr lang="en-CA" sz="2400" dirty="0" smtClean="0"/>
              <a:t>.</a:t>
            </a:r>
            <a:br>
              <a:rPr lang="en-CA" sz="2400" dirty="0" smtClean="0"/>
            </a:br>
            <a:r>
              <a:rPr lang="en-CA" sz="2400" dirty="0" smtClean="0"/>
              <a:t/>
            </a:r>
            <a:br>
              <a:rPr lang="en-CA" sz="2400" dirty="0" smtClean="0"/>
            </a:br>
            <a:endParaRPr lang="en-US" sz="2400"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4" name="Oval 36"/>
          <p:cNvSpPr>
            <a:spLocks noChangeArrowheads="1"/>
          </p:cNvSpPr>
          <p:nvPr/>
        </p:nvSpPr>
        <p:spPr bwMode="auto">
          <a:xfrm>
            <a:off x="1524000" y="2623592"/>
            <a:ext cx="1190625" cy="1157288"/>
          </a:xfrm>
          <a:prstGeom prst="ellipse">
            <a:avLst/>
          </a:prstGeom>
          <a:solidFill>
            <a:srgbClr val="969696"/>
          </a:solidFill>
          <a:ln w="9525">
            <a:solidFill>
              <a:schemeClr val="tx1"/>
            </a:solidFill>
            <a:round/>
            <a:headEnd/>
            <a:tailEnd/>
          </a:ln>
          <a:effectLst/>
        </p:spPr>
        <p:txBody>
          <a:bodyPr wrap="none" anchor="ctr"/>
          <a:lstStyle/>
          <a:p>
            <a:pPr algn="ctr" eaLnBrk="0" fontAlgn="base" hangingPunct="0">
              <a:spcBef>
                <a:spcPct val="0"/>
              </a:spcBef>
              <a:spcAft>
                <a:spcPct val="0"/>
              </a:spcAft>
            </a:pPr>
            <a:r>
              <a:rPr lang="en-US" sz="8800" b="1" dirty="0">
                <a:solidFill>
                  <a:srgbClr val="000000"/>
                </a:solidFill>
                <a:latin typeface="Tahoma" pitchFamily="1" charset="0"/>
              </a:rPr>
              <a:t>R</a:t>
            </a:r>
          </a:p>
        </p:txBody>
      </p:sp>
      <p:sp>
        <p:nvSpPr>
          <p:cNvPr id="2085" name="Line 37"/>
          <p:cNvSpPr>
            <a:spLocks noChangeShapeType="1"/>
          </p:cNvSpPr>
          <p:nvPr/>
        </p:nvSpPr>
        <p:spPr bwMode="auto">
          <a:xfrm flipV="1">
            <a:off x="2882280" y="2607568"/>
            <a:ext cx="609600" cy="533400"/>
          </a:xfrm>
          <a:prstGeom prst="line">
            <a:avLst/>
          </a:prstGeom>
          <a:noFill/>
          <a:ln w="76200">
            <a:solidFill>
              <a:schemeClr val="tx1"/>
            </a:solidFill>
            <a:round/>
            <a:headEnd/>
            <a:tailEnd type="triangle" w="med" len="med"/>
          </a:ln>
          <a:effectLst/>
        </p:spPr>
        <p:txBody>
          <a:bodyPr/>
          <a:lstStyle/>
          <a:p>
            <a:pPr fontAlgn="base">
              <a:spcBef>
                <a:spcPct val="0"/>
              </a:spcBef>
              <a:spcAft>
                <a:spcPct val="0"/>
              </a:spcAft>
            </a:pPr>
            <a:endParaRPr lang="en-US">
              <a:solidFill>
                <a:srgbClr val="000000"/>
              </a:solidFill>
            </a:endParaRPr>
          </a:p>
        </p:txBody>
      </p:sp>
      <p:sp>
        <p:nvSpPr>
          <p:cNvPr id="2086" name="Line 38"/>
          <p:cNvSpPr>
            <a:spLocks noChangeShapeType="1"/>
          </p:cNvSpPr>
          <p:nvPr/>
        </p:nvSpPr>
        <p:spPr bwMode="auto">
          <a:xfrm>
            <a:off x="2743200" y="3614192"/>
            <a:ext cx="685800" cy="533400"/>
          </a:xfrm>
          <a:prstGeom prst="line">
            <a:avLst/>
          </a:prstGeom>
          <a:noFill/>
          <a:ln w="76200">
            <a:solidFill>
              <a:schemeClr val="tx1"/>
            </a:solidFill>
            <a:round/>
            <a:headEnd/>
            <a:tailEnd type="triangle" w="med" len="med"/>
          </a:ln>
          <a:effectLst/>
        </p:spPr>
        <p:txBody>
          <a:bodyPr/>
          <a:lstStyle/>
          <a:p>
            <a:pPr fontAlgn="base">
              <a:spcBef>
                <a:spcPct val="0"/>
              </a:spcBef>
              <a:spcAft>
                <a:spcPct val="0"/>
              </a:spcAft>
            </a:pPr>
            <a:endParaRPr lang="en-US">
              <a:solidFill>
                <a:srgbClr val="000000"/>
              </a:solidFill>
            </a:endParaRPr>
          </a:p>
        </p:txBody>
      </p:sp>
      <p:sp>
        <p:nvSpPr>
          <p:cNvPr id="2087" name="Rectangle 39"/>
          <p:cNvSpPr>
            <a:spLocks noChangeArrowheads="1"/>
          </p:cNvSpPr>
          <p:nvPr/>
        </p:nvSpPr>
        <p:spPr bwMode="auto">
          <a:xfrm>
            <a:off x="3736032" y="2061592"/>
            <a:ext cx="5103168" cy="1079376"/>
          </a:xfrm>
          <a:prstGeom prst="rect">
            <a:avLst/>
          </a:prstGeom>
          <a:solidFill>
            <a:srgbClr val="C0C0C0"/>
          </a:solidFill>
          <a:ln w="9525">
            <a:solidFill>
              <a:schemeClr val="tx1"/>
            </a:solidFill>
            <a:miter lim="800000"/>
            <a:headEnd/>
            <a:tailEnd/>
          </a:ln>
          <a:effectLst/>
        </p:spPr>
        <p:txBody>
          <a:bodyPr wrap="none"/>
          <a:lstStyle/>
          <a:p>
            <a:pPr eaLnBrk="0" fontAlgn="base" hangingPunct="0">
              <a:spcBef>
                <a:spcPct val="0"/>
              </a:spcBef>
              <a:spcAft>
                <a:spcPct val="0"/>
              </a:spcAft>
            </a:pPr>
            <a:r>
              <a:rPr lang="en-GB" sz="1600" b="1" dirty="0">
                <a:solidFill>
                  <a:srgbClr val="000000"/>
                </a:solidFill>
                <a:latin typeface="Times New Roman" pitchFamily="1" charset="0"/>
              </a:rPr>
              <a:t>Treatment A: </a:t>
            </a:r>
            <a:endParaRPr lang="en-GB" sz="1600" b="1" dirty="0" smtClean="0">
              <a:solidFill>
                <a:srgbClr val="000000"/>
              </a:solidFill>
              <a:latin typeface="Times New Roman" pitchFamily="1" charset="0"/>
            </a:endParaRPr>
          </a:p>
          <a:p>
            <a:pPr eaLnBrk="0" fontAlgn="base" hangingPunct="0">
              <a:spcBef>
                <a:spcPct val="0"/>
              </a:spcBef>
              <a:spcAft>
                <a:spcPct val="0"/>
              </a:spcAft>
            </a:pPr>
            <a:endParaRPr lang="en-GB" sz="1600" b="1" dirty="0">
              <a:solidFill>
                <a:srgbClr val="000000"/>
              </a:solidFill>
              <a:latin typeface="Times New Roman" pitchFamily="1" charset="0"/>
            </a:endParaRPr>
          </a:p>
          <a:p>
            <a:pPr eaLnBrk="0" fontAlgn="base" hangingPunct="0">
              <a:spcBef>
                <a:spcPct val="0"/>
              </a:spcBef>
              <a:spcAft>
                <a:spcPct val="0"/>
              </a:spcAft>
            </a:pPr>
            <a:r>
              <a:rPr lang="de-DE" sz="1600" dirty="0" smtClean="0"/>
              <a:t>T-DM1 3.6mg/kg IV q3w (T-DM1) (n=67)</a:t>
            </a:r>
            <a:endParaRPr lang="en-GB" dirty="0">
              <a:solidFill>
                <a:srgbClr val="000000"/>
              </a:solidFill>
              <a:latin typeface="Times New Roman" pitchFamily="1" charset="0"/>
            </a:endParaRPr>
          </a:p>
        </p:txBody>
      </p:sp>
      <p:sp>
        <p:nvSpPr>
          <p:cNvPr id="2088" name="Rectangle 40"/>
          <p:cNvSpPr>
            <a:spLocks noChangeArrowheads="1"/>
          </p:cNvSpPr>
          <p:nvPr/>
        </p:nvSpPr>
        <p:spPr bwMode="auto">
          <a:xfrm>
            <a:off x="3733800" y="3842792"/>
            <a:ext cx="5105400" cy="1719808"/>
          </a:xfrm>
          <a:prstGeom prst="rect">
            <a:avLst/>
          </a:prstGeom>
          <a:solidFill>
            <a:srgbClr val="C0C0C0"/>
          </a:solidFill>
          <a:ln w="9525">
            <a:solidFill>
              <a:schemeClr val="tx1"/>
            </a:solidFill>
            <a:miter lim="800000"/>
            <a:headEnd/>
            <a:tailEnd/>
          </a:ln>
          <a:effectLst/>
        </p:spPr>
        <p:txBody>
          <a:bodyPr wrap="none"/>
          <a:lstStyle/>
          <a:p>
            <a:pPr eaLnBrk="0" fontAlgn="base" hangingPunct="0">
              <a:spcBef>
                <a:spcPct val="0"/>
              </a:spcBef>
              <a:spcAft>
                <a:spcPct val="0"/>
              </a:spcAft>
            </a:pPr>
            <a:r>
              <a:rPr lang="en-GB" b="1" dirty="0">
                <a:solidFill>
                  <a:srgbClr val="000000"/>
                </a:solidFill>
                <a:latin typeface="Times New Roman" pitchFamily="1" charset="0"/>
              </a:rPr>
              <a:t>Treatment B</a:t>
            </a:r>
            <a:r>
              <a:rPr lang="en-GB" b="1" dirty="0" smtClean="0">
                <a:solidFill>
                  <a:srgbClr val="000000"/>
                </a:solidFill>
                <a:latin typeface="Times New Roman" pitchFamily="1" charset="0"/>
              </a:rPr>
              <a:t>:</a:t>
            </a:r>
          </a:p>
          <a:p>
            <a:pPr eaLnBrk="0" fontAlgn="base" hangingPunct="0">
              <a:spcBef>
                <a:spcPct val="0"/>
              </a:spcBef>
              <a:spcAft>
                <a:spcPct val="0"/>
              </a:spcAft>
            </a:pPr>
            <a:endParaRPr lang="en-GB" b="1" dirty="0" smtClean="0">
              <a:solidFill>
                <a:srgbClr val="000000"/>
              </a:solidFill>
              <a:latin typeface="Times New Roman" pitchFamily="1" charset="0"/>
            </a:endParaRPr>
          </a:p>
          <a:p>
            <a:pPr eaLnBrk="0" fontAlgn="base" hangingPunct="0">
              <a:spcBef>
                <a:spcPct val="0"/>
              </a:spcBef>
              <a:spcAft>
                <a:spcPct val="0"/>
              </a:spcAft>
            </a:pPr>
            <a:r>
              <a:rPr lang="en-CA" dirty="0" err="1" smtClean="0"/>
              <a:t>trastuzumab</a:t>
            </a:r>
            <a:r>
              <a:rPr lang="en-CA" dirty="0" smtClean="0"/>
              <a:t> (H) 6mg/kg IV (8mg/kg in cycle 1) + </a:t>
            </a:r>
          </a:p>
          <a:p>
            <a:pPr eaLnBrk="0" fontAlgn="base" hangingPunct="0">
              <a:spcBef>
                <a:spcPct val="0"/>
              </a:spcBef>
              <a:spcAft>
                <a:spcPct val="0"/>
              </a:spcAft>
            </a:pPr>
            <a:r>
              <a:rPr lang="en-CA" dirty="0" err="1" smtClean="0"/>
              <a:t>docetaxel</a:t>
            </a:r>
            <a:r>
              <a:rPr lang="en-CA" dirty="0" smtClean="0"/>
              <a:t> (T) 75 or 100mg/m2 IV q3w (n=70)</a:t>
            </a:r>
          </a:p>
          <a:p>
            <a:pPr eaLnBrk="0" fontAlgn="base" hangingPunct="0">
              <a:spcBef>
                <a:spcPct val="0"/>
              </a:spcBef>
              <a:spcAft>
                <a:spcPct val="0"/>
              </a:spcAft>
            </a:pPr>
            <a:r>
              <a:rPr lang="en-CA" dirty="0" smtClean="0"/>
              <a:t>until disease progression or unacceptable toxicity</a:t>
            </a:r>
          </a:p>
          <a:p>
            <a:pPr eaLnBrk="0" fontAlgn="base" hangingPunct="0">
              <a:spcBef>
                <a:spcPct val="0"/>
              </a:spcBef>
              <a:spcAft>
                <a:spcPct val="0"/>
              </a:spcAft>
            </a:pPr>
            <a:r>
              <a:rPr lang="en-CA" dirty="0" smtClean="0"/>
              <a:t>Most patients (74.2%) initiated T at 75mg/m2 </a:t>
            </a:r>
            <a:endParaRPr lang="en-GB" b="1" dirty="0">
              <a:solidFill>
                <a:srgbClr val="000000"/>
              </a:solidFill>
              <a:latin typeface="Times New Roman" pitchFamily="1" charset="0"/>
            </a:endParaRPr>
          </a:p>
        </p:txBody>
      </p:sp>
      <p:sp>
        <p:nvSpPr>
          <p:cNvPr id="2089" name="Text Box 41"/>
          <p:cNvSpPr txBox="1">
            <a:spLocks noChangeArrowheads="1"/>
          </p:cNvSpPr>
          <p:nvPr/>
        </p:nvSpPr>
        <p:spPr bwMode="auto">
          <a:xfrm>
            <a:off x="1043608" y="4149080"/>
            <a:ext cx="1524000" cy="1143000"/>
          </a:xfrm>
          <a:prstGeom prst="rect">
            <a:avLst/>
          </a:prstGeom>
          <a:solidFill>
            <a:srgbClr val="C0C0C0"/>
          </a:solidFill>
          <a:ln w="9525">
            <a:solidFill>
              <a:schemeClr val="tx1"/>
            </a:solidFill>
            <a:miter lim="800000"/>
            <a:headEnd/>
            <a:tailEnd/>
          </a:ln>
          <a:effectLst/>
        </p:spPr>
        <p:txBody>
          <a:bodyPr wrap="none" anchor="ctr"/>
          <a:lstStyle/>
          <a:p>
            <a:pPr marL="293688" indent="-293688" algn="ctr" eaLnBrk="0" fontAlgn="base" hangingPunct="0">
              <a:spcBef>
                <a:spcPct val="0"/>
              </a:spcBef>
              <a:spcAft>
                <a:spcPct val="0"/>
              </a:spcAft>
            </a:pPr>
            <a:r>
              <a:rPr lang="en-US">
                <a:solidFill>
                  <a:srgbClr val="000000"/>
                </a:solidFill>
                <a:latin typeface="Tahoma" pitchFamily="1" charset="0"/>
              </a:rPr>
              <a:t>Patient </a:t>
            </a:r>
          </a:p>
          <a:p>
            <a:pPr marL="293688" indent="-293688" algn="ctr" eaLnBrk="0" fontAlgn="base" hangingPunct="0">
              <a:spcBef>
                <a:spcPct val="0"/>
              </a:spcBef>
              <a:spcAft>
                <a:spcPct val="0"/>
              </a:spcAft>
            </a:pPr>
            <a:r>
              <a:rPr lang="en-US">
                <a:solidFill>
                  <a:srgbClr val="000000"/>
                </a:solidFill>
                <a:latin typeface="Tahoma" pitchFamily="1" charset="0"/>
              </a:rPr>
              <a:t>Population</a:t>
            </a:r>
          </a:p>
        </p:txBody>
      </p:sp>
      <p:sp>
        <p:nvSpPr>
          <p:cNvPr id="9" name="Rectangle 8"/>
          <p:cNvSpPr/>
          <p:nvPr/>
        </p:nvSpPr>
        <p:spPr>
          <a:xfrm>
            <a:off x="3810000" y="457200"/>
            <a:ext cx="3505062" cy="707886"/>
          </a:xfrm>
          <a:prstGeom prst="rect">
            <a:avLst/>
          </a:prstGeom>
        </p:spPr>
        <p:txBody>
          <a:bodyPr wrap="none">
            <a:spAutoFit/>
          </a:bodyPr>
          <a:lstStyle/>
          <a:p>
            <a:pPr fontAlgn="base">
              <a:spcBef>
                <a:spcPct val="0"/>
              </a:spcBef>
              <a:spcAft>
                <a:spcPct val="0"/>
              </a:spcAft>
            </a:pPr>
            <a:r>
              <a:rPr lang="en-US" sz="4000" dirty="0" smtClean="0">
                <a:solidFill>
                  <a:srgbClr val="000000"/>
                </a:solidFill>
              </a:rPr>
              <a:t>T-DM1 </a:t>
            </a:r>
            <a:r>
              <a:rPr lang="en-US" sz="4000" dirty="0" err="1" smtClean="0">
                <a:solidFill>
                  <a:srgbClr val="000000"/>
                </a:solidFill>
              </a:rPr>
              <a:t>vs</a:t>
            </a:r>
            <a:r>
              <a:rPr lang="en-US" sz="4000" dirty="0" smtClean="0">
                <a:solidFill>
                  <a:srgbClr val="000000"/>
                </a:solidFill>
              </a:rPr>
              <a:t> H+T</a:t>
            </a:r>
            <a:endParaRPr lang="en-US" sz="4000" dirty="0">
              <a:solidFill>
                <a:srgbClr val="000000"/>
              </a:solidFill>
            </a:endParaRPr>
          </a:p>
        </p:txBody>
      </p:sp>
      <p:sp>
        <p:nvSpPr>
          <p:cNvPr id="10" name="Rectangle 49"/>
          <p:cNvSpPr>
            <a:spLocks noChangeArrowheads="1"/>
          </p:cNvSpPr>
          <p:nvPr/>
        </p:nvSpPr>
        <p:spPr bwMode="auto">
          <a:xfrm>
            <a:off x="914400" y="1219200"/>
            <a:ext cx="2880320" cy="1569660"/>
          </a:xfrm>
          <a:prstGeom prst="rect">
            <a:avLst/>
          </a:prstGeom>
          <a:noFill/>
          <a:ln w="9525">
            <a:noFill/>
            <a:miter lim="800000"/>
            <a:headEnd/>
            <a:tailEnd/>
          </a:ln>
        </p:spPr>
        <p:txBody>
          <a:bodyPr wrap="square">
            <a:spAutoFit/>
          </a:bodyPr>
          <a:lstStyle/>
          <a:p>
            <a:pPr fontAlgn="base">
              <a:spcBef>
                <a:spcPct val="0"/>
              </a:spcBef>
              <a:spcAft>
                <a:spcPct val="0"/>
              </a:spcAft>
            </a:pPr>
            <a:r>
              <a:rPr lang="en-US" sz="1600" b="1" dirty="0">
                <a:solidFill>
                  <a:srgbClr val="000000"/>
                </a:solidFill>
              </a:rPr>
              <a:t>N= </a:t>
            </a:r>
            <a:r>
              <a:rPr lang="en-US" sz="1600" b="1" dirty="0" smtClean="0">
                <a:solidFill>
                  <a:srgbClr val="000000"/>
                </a:solidFill>
              </a:rPr>
              <a:t>137</a:t>
            </a:r>
            <a:endParaRPr lang="en-US" sz="1600" b="1" dirty="0">
              <a:solidFill>
                <a:srgbClr val="000000"/>
              </a:solidFill>
            </a:endParaRPr>
          </a:p>
          <a:p>
            <a:pPr fontAlgn="base">
              <a:spcBef>
                <a:spcPct val="0"/>
              </a:spcBef>
              <a:spcAft>
                <a:spcPct val="0"/>
              </a:spcAft>
            </a:pPr>
            <a:endParaRPr lang="en-US" sz="1600" b="1" dirty="0">
              <a:solidFill>
                <a:srgbClr val="000000"/>
              </a:solidFill>
            </a:endParaRPr>
          </a:p>
          <a:p>
            <a:pPr fontAlgn="base">
              <a:spcBef>
                <a:spcPct val="0"/>
              </a:spcBef>
              <a:spcAft>
                <a:spcPct val="0"/>
              </a:spcAft>
            </a:pPr>
            <a:r>
              <a:rPr lang="en-US" sz="1600" b="1" dirty="0">
                <a:solidFill>
                  <a:srgbClr val="000000"/>
                </a:solidFill>
              </a:rPr>
              <a:t>Primary Outcome: </a:t>
            </a:r>
            <a:r>
              <a:rPr lang="en-US" sz="1600" dirty="0">
                <a:solidFill>
                  <a:srgbClr val="000000"/>
                </a:solidFill>
              </a:rPr>
              <a:t>Progression Free Survival, </a:t>
            </a:r>
            <a:r>
              <a:rPr lang="en-US" sz="1600" dirty="0" smtClean="0">
                <a:solidFill>
                  <a:srgbClr val="000000"/>
                </a:solidFill>
              </a:rPr>
              <a:t>safety</a:t>
            </a:r>
            <a:endParaRPr lang="en-US" sz="1600" b="1" dirty="0">
              <a:solidFill>
                <a:srgbClr val="000000"/>
              </a:solidFill>
            </a:endParaRPr>
          </a:p>
          <a:p>
            <a:pPr fontAlgn="base">
              <a:spcBef>
                <a:spcPct val="0"/>
              </a:spcBef>
              <a:spcAft>
                <a:spcPct val="0"/>
              </a:spcAft>
            </a:pPr>
            <a:endParaRPr lang="en-US" sz="1600" b="1" dirty="0">
              <a:solidFill>
                <a:srgbClr val="000000"/>
              </a:solidFill>
            </a:endParaRPr>
          </a:p>
        </p:txBody>
      </p:sp>
      <p:sp>
        <p:nvSpPr>
          <p:cNvPr id="11" name="Rectangle 10"/>
          <p:cNvSpPr/>
          <p:nvPr/>
        </p:nvSpPr>
        <p:spPr>
          <a:xfrm>
            <a:off x="1981200" y="5867400"/>
            <a:ext cx="6019800" cy="369332"/>
          </a:xfrm>
          <a:prstGeom prst="rect">
            <a:avLst/>
          </a:prstGeom>
        </p:spPr>
        <p:txBody>
          <a:bodyPr wrap="square">
            <a:spAutoFit/>
          </a:bodyPr>
          <a:lstStyle/>
          <a:p>
            <a:r>
              <a:rPr lang="en-CA" dirty="0" smtClean="0"/>
              <a:t>Baseline characteristics were similar between groups. </a:t>
            </a:r>
            <a:endParaRPr lang="en-C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Text Box 2"/>
          <p:cNvSpPr txBox="1">
            <a:spLocks noChangeArrowheads="1"/>
          </p:cNvSpPr>
          <p:nvPr/>
        </p:nvSpPr>
        <p:spPr bwMode="auto">
          <a:xfrm>
            <a:off x="914400" y="304800"/>
            <a:ext cx="8229600" cy="584775"/>
          </a:xfrm>
          <a:prstGeom prst="rect">
            <a:avLst/>
          </a:prstGeom>
          <a:noFill/>
          <a:ln w="9525">
            <a:noFill/>
            <a:miter lim="800000"/>
            <a:headEnd/>
            <a:tailEnd/>
          </a:ln>
          <a:effectLst/>
        </p:spPr>
        <p:txBody>
          <a:bodyPr>
            <a:spAutoFit/>
          </a:bodyPr>
          <a:lstStyle/>
          <a:p>
            <a:pPr algn="ctr" fontAlgn="base">
              <a:spcBef>
                <a:spcPct val="50000"/>
              </a:spcBef>
              <a:spcAft>
                <a:spcPct val="0"/>
              </a:spcAft>
            </a:pPr>
            <a:r>
              <a:rPr lang="en-US" sz="3200" b="1" i="1" dirty="0">
                <a:solidFill>
                  <a:srgbClr val="333399"/>
                </a:solidFill>
              </a:rPr>
              <a:t>RESULTS</a:t>
            </a:r>
          </a:p>
        </p:txBody>
      </p:sp>
      <p:graphicFrame>
        <p:nvGraphicFramePr>
          <p:cNvPr id="389198" name="Group 78"/>
          <p:cNvGraphicFramePr>
            <a:graphicFrameLocks noGrp="1"/>
          </p:cNvGraphicFramePr>
          <p:nvPr/>
        </p:nvGraphicFramePr>
        <p:xfrm>
          <a:off x="1143000" y="1143000"/>
          <a:ext cx="7696199" cy="4643079"/>
        </p:xfrm>
        <a:graphic>
          <a:graphicData uri="http://schemas.openxmlformats.org/drawingml/2006/table">
            <a:tbl>
              <a:tblPr/>
              <a:tblGrid>
                <a:gridCol w="1828800"/>
                <a:gridCol w="1669473"/>
                <a:gridCol w="1683327"/>
                <a:gridCol w="1040860"/>
                <a:gridCol w="1473739"/>
              </a:tblGrid>
              <a:tr h="5564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000000"/>
                        </a:solidFill>
                        <a:effectLst/>
                        <a:latin typeface="Arial"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1" u="none" strike="noStrike" cap="none" normalizeH="0" baseline="0" dirty="0" smtClean="0">
                          <a:ln>
                            <a:noFill/>
                          </a:ln>
                          <a:solidFill>
                            <a:srgbClr val="000000"/>
                          </a:solidFill>
                          <a:effectLst/>
                          <a:latin typeface="Arial" charset="0"/>
                        </a:rPr>
                        <a:t>Treatment  A</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1" u="none" strike="noStrike" cap="none" normalizeH="0" baseline="0" dirty="0" smtClean="0">
                          <a:ln>
                            <a:noFill/>
                          </a:ln>
                          <a:solidFill>
                            <a:srgbClr val="000000"/>
                          </a:solidFill>
                          <a:effectLst/>
                          <a:latin typeface="Arial" charset="0"/>
                        </a:rPr>
                        <a:t>Treatment  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1" u="none" strike="noStrike" cap="none" normalizeH="0" baseline="0" dirty="0" smtClean="0">
                          <a:ln>
                            <a:noFill/>
                          </a:ln>
                          <a:solidFill>
                            <a:srgbClr val="000000"/>
                          </a:solidFill>
                          <a:effectLst/>
                          <a:latin typeface="Arial" charset="0"/>
                        </a:rPr>
                        <a:t>HR</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1" u="none" strike="noStrike" cap="none" normalizeH="0" baseline="0" dirty="0" smtClean="0">
                          <a:ln>
                            <a:noFill/>
                          </a:ln>
                          <a:solidFill>
                            <a:srgbClr val="000000"/>
                          </a:solidFill>
                          <a:effectLst/>
                          <a:latin typeface="Arial" charset="0"/>
                        </a:rPr>
                        <a:t>p-value</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685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0000"/>
                          </a:solidFill>
                          <a:effectLst/>
                          <a:latin typeface="Arial" charset="0"/>
                        </a:rPr>
                        <a:t>PFS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rPr>
                        <a:t>(median, months)</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rPr>
                        <a:t>14.2</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rPr>
                        <a:t>9.2</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rPr>
                        <a:t>0.59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en-US" sz="1800" kern="1200" dirty="0" smtClean="0">
                          <a:solidFill>
                            <a:schemeClr val="tx1"/>
                          </a:solidFill>
                          <a:latin typeface="+mn-lt"/>
                          <a:ea typeface="+mn-ea"/>
                          <a:cs typeface="+mn-cs"/>
                        </a:rPr>
                        <a:t>0.035</a:t>
                      </a:r>
                      <a:endParaRPr kumimoji="0" lang="en-US" sz="1600" b="0" i="0" u="none" strike="noStrike" cap="none" normalizeH="0" baseline="0" dirty="0" smtClean="0">
                        <a:ln>
                          <a:noFill/>
                        </a:ln>
                        <a:solidFill>
                          <a:srgbClr val="000000"/>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762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en-CA" sz="1800" b="0" kern="1200" dirty="0" smtClean="0">
                          <a:solidFill>
                            <a:schemeClr val="tx1"/>
                          </a:solidFill>
                          <a:latin typeface="+mn-lt"/>
                          <a:ea typeface="+mn-ea"/>
                          <a:cs typeface="+mn-cs"/>
                        </a:rPr>
                        <a:t>Response rates (ORR/CR/PR)</a:t>
                      </a:r>
                      <a:endParaRPr kumimoji="0" lang="en-US" sz="1600" b="1" i="0" u="none" strike="noStrike" cap="none" normalizeH="0" baseline="0" dirty="0" smtClean="0">
                        <a:ln>
                          <a:noFill/>
                        </a:ln>
                        <a:solidFill>
                          <a:srgbClr val="000000"/>
                        </a:solidFill>
                        <a:effectLst/>
                        <a:latin typeface="Arial"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en-CA" sz="1800" b="0" kern="1200" dirty="0" smtClean="0">
                          <a:solidFill>
                            <a:schemeClr val="tx1"/>
                          </a:solidFill>
                          <a:latin typeface="+mn-lt"/>
                          <a:ea typeface="+mn-ea"/>
                          <a:cs typeface="+mn-cs"/>
                        </a:rPr>
                        <a:t>64.2/7/53.7%</a:t>
                      </a:r>
                      <a:endParaRPr kumimoji="0" lang="en-US" sz="1600" b="0" i="0" u="none" strike="noStrike" cap="none" normalizeH="0" baseline="0" dirty="0" smtClean="0">
                        <a:ln>
                          <a:noFill/>
                        </a:ln>
                        <a:solidFill>
                          <a:srgbClr val="000000"/>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en-CA" sz="1800" b="0" kern="1200" dirty="0" smtClean="0">
                          <a:solidFill>
                            <a:schemeClr val="tx1"/>
                          </a:solidFill>
                          <a:latin typeface="+mn-lt"/>
                          <a:ea typeface="+mn-ea"/>
                          <a:cs typeface="+mn-cs"/>
                        </a:rPr>
                        <a:t>58/4.3/53.6%</a:t>
                      </a:r>
                      <a:endParaRPr kumimoji="0" lang="en-US" sz="1600" b="0" i="0" u="none" strike="noStrike" cap="none" normalizeH="0" baseline="0" dirty="0" smtClean="0">
                        <a:ln>
                          <a:noFill/>
                        </a:ln>
                        <a:solidFill>
                          <a:srgbClr val="000000"/>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rowSpan="4"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en-CA" sz="2400" dirty="0" smtClean="0"/>
                        <a:t>At the data cut-off, 43.3% of patients were continuing T-DM1 </a:t>
                      </a:r>
                      <a:r>
                        <a:rPr lang="en-CA" sz="2400" dirty="0" err="1" smtClean="0"/>
                        <a:t>vs</a:t>
                      </a:r>
                      <a:r>
                        <a:rPr lang="en-CA" sz="2400" dirty="0" smtClean="0"/>
                        <a:t> 21.4% who were continuing H+T. </a:t>
                      </a:r>
                      <a:endParaRPr kumimoji="0" lang="en-US" sz="1600" b="0" i="0" u="none" strike="noStrike" cap="none" normalizeH="0" baseline="0" dirty="0" smtClean="0">
                        <a:ln>
                          <a:noFill/>
                        </a:ln>
                        <a:solidFill>
                          <a:srgbClr val="000000"/>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0C0C0"/>
                    </a:solidFill>
                  </a:tcPr>
                </a:tc>
                <a:tc rowSpan="4"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000000"/>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0C0C0"/>
                    </a:solidFill>
                  </a:tcPr>
                </a:tc>
              </a:tr>
              <a:tr h="762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en-CA" sz="1800" kern="1200" dirty="0" smtClean="0">
                          <a:solidFill>
                            <a:schemeClr val="tx1"/>
                          </a:solidFill>
                          <a:latin typeface="+mn-lt"/>
                          <a:ea typeface="+mn-ea"/>
                          <a:cs typeface="+mn-cs"/>
                        </a:rPr>
                        <a:t>Grade ≥3 AEs </a:t>
                      </a:r>
                      <a:endParaRPr kumimoji="0" lang="en-US" sz="1600" b="1" i="0" u="none" strike="noStrike" cap="none" normalizeH="0" baseline="0" dirty="0" smtClean="0">
                        <a:ln>
                          <a:noFill/>
                        </a:ln>
                        <a:solidFill>
                          <a:srgbClr val="000000"/>
                        </a:solidFill>
                        <a:effectLst/>
                        <a:latin typeface="Arial"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rPr>
                        <a:t>46.4%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rPr>
                        <a:t>89.4%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gridSpan="2"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000000"/>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hMerge="1" vMerge="1">
                  <a:txBody>
                    <a:bodyPr/>
                    <a:lstStyle/>
                    <a:p>
                      <a:endParaRPr lang="en-CA"/>
                    </a:p>
                  </a:txBody>
                  <a:tcPr/>
                </a:tc>
              </a:tr>
              <a:tr h="93840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en-CA" sz="1800" kern="1200" dirty="0" smtClean="0">
                          <a:solidFill>
                            <a:schemeClr val="tx1"/>
                          </a:solidFill>
                          <a:latin typeface="+mn-lt"/>
                          <a:ea typeface="+mn-ea"/>
                          <a:cs typeface="+mn-cs"/>
                        </a:rPr>
                        <a:t>Treatment discontinuations due to AEs</a:t>
                      </a:r>
                      <a:endParaRPr kumimoji="0" lang="en-US" sz="1600" b="1" i="0" u="none" strike="noStrike" cap="none" normalizeH="0" baseline="0" dirty="0" smtClean="0">
                        <a:ln>
                          <a:noFill/>
                        </a:ln>
                        <a:solidFill>
                          <a:srgbClr val="000000"/>
                        </a:solidFill>
                        <a:effectLst/>
                        <a:latin typeface="Arial"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rPr>
                        <a:t>7.2%</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rPr>
                        <a:t>28.8%</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gridSpan="2"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000000"/>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hMerge="1" vMerge="1">
                  <a:txBody>
                    <a:bodyPr/>
                    <a:lstStyle/>
                    <a:p>
                      <a:endParaRPr lang="en-CA"/>
                    </a:p>
                  </a:txBody>
                  <a:tcPr/>
                </a:tc>
              </a:tr>
              <a:tr h="93840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en-CA" sz="1800" kern="1200" dirty="0" smtClean="0">
                          <a:solidFill>
                            <a:schemeClr val="tx1"/>
                          </a:solidFill>
                          <a:latin typeface="+mn-lt"/>
                          <a:ea typeface="+mn-ea"/>
                          <a:cs typeface="+mn-cs"/>
                        </a:rPr>
                        <a:t>Serious AEs </a:t>
                      </a:r>
                      <a:endParaRPr kumimoji="0" lang="en-US" sz="1600" b="1" i="0" u="none" strike="noStrike" cap="none" normalizeH="0" baseline="0" dirty="0" smtClean="0">
                        <a:ln>
                          <a:noFill/>
                        </a:ln>
                        <a:solidFill>
                          <a:srgbClr val="000000"/>
                        </a:solidFill>
                        <a:effectLst/>
                        <a:latin typeface="Arial"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rPr>
                        <a:t>18.8%</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rPr>
                        <a:t>25.8%</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0C0C0"/>
                    </a:solidFill>
                  </a:tcPr>
                </a:tc>
                <a:tc gridSpan="2"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000000"/>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0C0C0"/>
                    </a:solidFill>
                  </a:tcPr>
                </a:tc>
                <a:tc hMerge="1" vMerge="1">
                  <a:txBody>
                    <a:bodyPr/>
                    <a:lstStyle/>
                    <a:p>
                      <a:endParaRPr lang="en-CA"/>
                    </a:p>
                  </a:txBody>
                  <a:tcPr/>
                </a:tc>
              </a:tr>
            </a:tbl>
          </a:graphicData>
        </a:graphic>
      </p:graphicFrame>
      <p:sp>
        <p:nvSpPr>
          <p:cNvPr id="30" name="Rectangle 29"/>
          <p:cNvSpPr/>
          <p:nvPr/>
        </p:nvSpPr>
        <p:spPr>
          <a:xfrm>
            <a:off x="1143000" y="5867400"/>
            <a:ext cx="7704856" cy="707886"/>
          </a:xfrm>
          <a:prstGeom prst="rect">
            <a:avLst/>
          </a:prstGeom>
        </p:spPr>
        <p:txBody>
          <a:bodyPr wrap="square">
            <a:spAutoFit/>
          </a:bodyPr>
          <a:lstStyle/>
          <a:p>
            <a:pPr algn="ctr" fontAlgn="base">
              <a:spcBef>
                <a:spcPct val="0"/>
              </a:spcBef>
              <a:spcAft>
                <a:spcPct val="0"/>
              </a:spcAft>
            </a:pPr>
            <a:r>
              <a:rPr lang="en-CA" sz="2000" dirty="0" smtClean="0"/>
              <a:t/>
            </a:r>
            <a:br>
              <a:rPr lang="en-CA" sz="2000" dirty="0" smtClean="0"/>
            </a:br>
            <a:endParaRPr lang="en-US" sz="2000" dirty="0">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00"/>
                </a:solidFill>
              </a:rPr>
              <a:t>T-DM1 </a:t>
            </a:r>
            <a:r>
              <a:rPr lang="en-US" dirty="0" err="1" smtClean="0">
                <a:solidFill>
                  <a:srgbClr val="000000"/>
                </a:solidFill>
              </a:rPr>
              <a:t>vs</a:t>
            </a:r>
            <a:r>
              <a:rPr lang="en-US" dirty="0" smtClean="0">
                <a:solidFill>
                  <a:srgbClr val="000000"/>
                </a:solidFill>
              </a:rPr>
              <a:t> H+T</a:t>
            </a:r>
            <a:br>
              <a:rPr lang="en-US" dirty="0" smtClean="0">
                <a:solidFill>
                  <a:srgbClr val="000000"/>
                </a:solidFill>
              </a:rPr>
            </a:br>
            <a:r>
              <a:rPr lang="en-US" dirty="0" smtClean="0"/>
              <a:t>Key Conclusions</a:t>
            </a:r>
            <a:endParaRPr lang="en-US" dirty="0"/>
          </a:p>
        </p:txBody>
      </p:sp>
      <p:sp>
        <p:nvSpPr>
          <p:cNvPr id="3" name="Content Placeholder 2"/>
          <p:cNvSpPr>
            <a:spLocks noGrp="1"/>
          </p:cNvSpPr>
          <p:nvPr>
            <p:ph idx="1"/>
          </p:nvPr>
        </p:nvSpPr>
        <p:spPr>
          <a:xfrm>
            <a:off x="762000" y="1981200"/>
            <a:ext cx="8229600" cy="3949899"/>
          </a:xfrm>
        </p:spPr>
        <p:txBody>
          <a:bodyPr/>
          <a:lstStyle/>
          <a:p>
            <a:pPr indent="0">
              <a:spcBef>
                <a:spcPts val="1200"/>
              </a:spcBef>
              <a:buNone/>
            </a:pPr>
            <a:r>
              <a:rPr lang="en-CA" sz="2000" dirty="0" smtClean="0"/>
              <a:t>▶ First-line treatment of HER2-positive MBC with T-DM1, compared to H+T, provided a significant improvement in terms of PFS with a </a:t>
            </a:r>
            <a:r>
              <a:rPr lang="en-CA" sz="2000" dirty="0" err="1" smtClean="0"/>
              <a:t>favorable</a:t>
            </a:r>
            <a:r>
              <a:rPr lang="en-CA" sz="2000" dirty="0" smtClean="0"/>
              <a:t> safety profile (and no significant alopecia). </a:t>
            </a:r>
          </a:p>
          <a:p>
            <a:pPr indent="0">
              <a:spcBef>
                <a:spcPts val="1200"/>
              </a:spcBef>
              <a:buNone/>
            </a:pPr>
            <a:r>
              <a:rPr lang="en-CA" sz="2000" dirty="0" smtClean="0"/>
              <a:t/>
            </a:r>
            <a:br>
              <a:rPr lang="en-CA" sz="2000" dirty="0" smtClean="0"/>
            </a:br>
            <a:r>
              <a:rPr lang="en-CA" sz="2000" dirty="0" smtClean="0"/>
              <a:t>▶Results from completed and on-going Phase III studies evaluating T-DM1 in HER2-positive MBC setting are eagerly anticipated with adjuvant studies likely already being planned.</a:t>
            </a:r>
            <a:br>
              <a:rPr lang="en-CA" sz="2000" dirty="0" smtClean="0"/>
            </a:br>
            <a:endParaRPr lang="en-CA" sz="2000" dirty="0" smtClean="0"/>
          </a:p>
          <a:p>
            <a:pPr indent="0">
              <a:spcBef>
                <a:spcPts val="1200"/>
              </a:spcBef>
              <a:buNone/>
            </a:pPr>
            <a:r>
              <a:rPr lang="en-CA" sz="2000" dirty="0" smtClean="0"/>
              <a:t>▶ The option of another effective anti-HER2 therapeutic agent is obviously welcomed.  How the various anti-HER2 therapeutics and delivery strategies (i.e. "treatment beyond progression", "dual HER2 blockade") will be positioned during treatment course, let alone how they will be funded going forward, has yet to be clarified.</a:t>
            </a:r>
            <a:br>
              <a:rPr lang="en-CA" sz="2000" dirty="0" smtClean="0"/>
            </a:br>
            <a:endParaRPr lang="en-US" sz="2000" dirty="0"/>
          </a:p>
        </p:txBody>
      </p:sp>
    </p:spTree>
  </p:cSld>
  <p:clrMapOvr>
    <a:masterClrMapping/>
  </p:clrMapOvr>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24</TotalTime>
  <Words>231</Words>
  <Application>Microsoft Office PowerPoint</Application>
  <PresentationFormat>On-screen Show (4:3)</PresentationFormat>
  <Paragraphs>51</Paragraphs>
  <Slides>5</Slides>
  <Notes>0</Notes>
  <HiddenSlides>0</HiddenSlides>
  <MMClips>0</MMClips>
  <ScaleCrop>false</ScaleCrop>
  <HeadingPairs>
    <vt:vector size="4" baseType="variant">
      <vt:variant>
        <vt:lpstr>Theme</vt:lpstr>
      </vt:variant>
      <vt:variant>
        <vt:i4>2</vt:i4>
      </vt:variant>
      <vt:variant>
        <vt:lpstr>Slide Titles</vt:lpstr>
      </vt:variant>
      <vt:variant>
        <vt:i4>5</vt:i4>
      </vt:variant>
    </vt:vector>
  </HeadingPairs>
  <TitlesOfParts>
    <vt:vector size="7" baseType="lpstr">
      <vt:lpstr>Default Design</vt:lpstr>
      <vt:lpstr>1_Default Design</vt:lpstr>
      <vt:lpstr>ESMO 2011 Breast Cancer  Trastuzumab in untreated MBC</vt:lpstr>
      <vt:lpstr>Trastuzumab Emtansine (T-DM1) Vs Trastuzumab Plus Docetaxel (H+T) in Previously-untreated HER2-positive Metastatic Breast Cancer (MBC)  Primary Results of a Randomized, Multicenter, Open-label Phase II Study (TDM4450g/BO21976)  Presenter: S. Hurvitz (UCLA School of Medicine, Internal Medicine/Div of Heme-Onc, Los Angeles, USA)    </vt:lpstr>
      <vt:lpstr>Slide 3</vt:lpstr>
      <vt:lpstr>Slide 4</vt:lpstr>
      <vt:lpstr>T-DM1 vs H+T Key Conclusions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ESMO 2011 Lung Cancer AVAPERL Study</dc:title>
  <dc:creator>Diana</dc:creator>
  <cp:lastModifiedBy>Robert</cp:lastModifiedBy>
  <cp:revision>6</cp:revision>
  <dcterms:created xsi:type="dcterms:W3CDTF">2011-09-28T21:03:41Z</dcterms:created>
  <dcterms:modified xsi:type="dcterms:W3CDTF">2011-10-19T02:02:40Z</dcterms:modified>
</cp:coreProperties>
</file>