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2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5029" name="Text Box 5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5030" name="Text Box 6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333399"/>
                </a:solidFill>
                <a:latin typeface="Courier New" pitchFamily="1" charset="0"/>
              </a:rPr>
              <a:t>                              </a:t>
            </a:r>
            <a:r>
              <a:rPr lang="en-US" sz="2000" dirty="0">
                <a:solidFill>
                  <a:srgbClr val="333399"/>
                </a:solidFill>
              </a:rPr>
              <a:t>         </a:t>
            </a:r>
            <a:r>
              <a:rPr lang="en-US" sz="1500" b="1" dirty="0">
                <a:solidFill>
                  <a:srgbClr val="333399"/>
                </a:solidFill>
              </a:rPr>
              <a:t>www.OncologyEducation.com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sp>
        <p:nvSpPr>
          <p:cNvPr id="385032" name="Rectangle 8"/>
          <p:cNvSpPr>
            <a:spLocks noChangeArrowheads="1"/>
          </p:cNvSpPr>
          <p:nvPr userDrawn="1"/>
        </p:nvSpPr>
        <p:spPr bwMode="auto">
          <a:xfrm>
            <a:off x="4448175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" name="Picture 6" descr="oncologycomhigh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771800" y="3983360"/>
            <a:ext cx="3168352" cy="15841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6624736" cy="1008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27784" y="62068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2778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4638"/>
            <a:ext cx="2171700" cy="57753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627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5029" name="Text Box 5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5030" name="Text Box 6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333399"/>
                </a:solidFill>
                <a:latin typeface="Courier New" pitchFamily="1" charset="0"/>
              </a:rPr>
              <a:t>                              </a:t>
            </a:r>
            <a:r>
              <a:rPr lang="en-US" sz="2000" dirty="0">
                <a:solidFill>
                  <a:srgbClr val="333399"/>
                </a:solidFill>
              </a:rPr>
              <a:t>         </a:t>
            </a:r>
            <a:r>
              <a:rPr lang="en-US" sz="1500" b="1" dirty="0">
                <a:solidFill>
                  <a:srgbClr val="333399"/>
                </a:solidFill>
              </a:rPr>
              <a:t>www.OncologyEducation.com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sp>
        <p:nvSpPr>
          <p:cNvPr id="385032" name="Rectangle 8"/>
          <p:cNvSpPr>
            <a:spLocks noChangeArrowheads="1"/>
          </p:cNvSpPr>
          <p:nvPr userDrawn="1"/>
        </p:nvSpPr>
        <p:spPr bwMode="auto">
          <a:xfrm>
            <a:off x="4448175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" name="Picture 6" descr="oncologycomhigh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771800" y="3983360"/>
            <a:ext cx="3168352" cy="15841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6624736" cy="1008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27784" y="62068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2778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4638"/>
            <a:ext cx="2171700" cy="57753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627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500" b="1" dirty="0">
                <a:solidFill>
                  <a:srgbClr val="333399"/>
                </a:solidFill>
              </a:rPr>
              <a:t>                                                                                                    www.OncologyEducation.com</a:t>
            </a:r>
            <a:r>
              <a:rPr lang="en-US" sz="1500" b="1" i="1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pic>
        <p:nvPicPr>
          <p:cNvPr id="63504" name="Picture 16" descr="OE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1550" y="188913"/>
            <a:ext cx="1323975" cy="790575"/>
          </a:xfrm>
          <a:prstGeom prst="rect">
            <a:avLst/>
          </a:prstGeom>
          <a:noFill/>
        </p:spPr>
      </p:pic>
      <p:pic>
        <p:nvPicPr>
          <p:cNvPr id="63505" name="Picture 17" descr="Side_bann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65188" cy="68389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500" b="1" dirty="0">
                <a:solidFill>
                  <a:srgbClr val="333399"/>
                </a:solidFill>
              </a:rPr>
              <a:t>                                                                                                    www.OncologyEducation.com</a:t>
            </a:r>
            <a:r>
              <a:rPr lang="en-US" sz="1500" b="1" i="1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pic>
        <p:nvPicPr>
          <p:cNvPr id="63504" name="Picture 16" descr="OE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1550" y="188913"/>
            <a:ext cx="1323975" cy="790575"/>
          </a:xfrm>
          <a:prstGeom prst="rect">
            <a:avLst/>
          </a:prstGeom>
          <a:noFill/>
        </p:spPr>
      </p:pic>
      <p:pic>
        <p:nvPicPr>
          <p:cNvPr id="63505" name="Picture 17" descr="Side_bann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65188" cy="68389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81000" y="1447800"/>
            <a:ext cx="84582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ESMO 2011 Breast Cancer </a:t>
            </a:r>
            <a:br>
              <a:rPr lang="en-US" dirty="0" smtClean="0"/>
            </a:br>
            <a:r>
              <a:rPr lang="en-CA" dirty="0" smtClean="0"/>
              <a:t>BOLERO-2</a:t>
            </a:r>
            <a:endParaRPr lang="en-US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200400"/>
            <a:ext cx="6400800" cy="685800"/>
          </a:xfrm>
        </p:spPr>
        <p:txBody>
          <a:bodyPr/>
          <a:lstStyle/>
          <a:p>
            <a:pPr algn="l"/>
            <a:r>
              <a:rPr lang="en-US" sz="1600" dirty="0"/>
              <a:t>Authors</a:t>
            </a:r>
            <a:r>
              <a:rPr lang="en-US" sz="1600" dirty="0" smtClean="0"/>
              <a:t>: </a:t>
            </a:r>
            <a:r>
              <a:rPr lang="en-US" sz="1600" dirty="0" smtClean="0"/>
              <a:t>CARE Faculty (</a:t>
            </a:r>
            <a:r>
              <a:rPr lang="en-CA" sz="1600" dirty="0" smtClean="0"/>
              <a:t>Drs</a:t>
            </a:r>
            <a:r>
              <a:rPr lang="en-CA" sz="1600" dirty="0" smtClean="0"/>
              <a:t>. Anil Joy and Sunil </a:t>
            </a:r>
            <a:r>
              <a:rPr lang="en-CA" sz="1600" dirty="0" err="1" smtClean="0"/>
              <a:t>Verma</a:t>
            </a:r>
            <a:r>
              <a:rPr lang="en-CA" sz="1600" dirty="0" smtClean="0"/>
              <a:t>)</a:t>
            </a:r>
            <a:endParaRPr lang="en-US" sz="1600" dirty="0"/>
          </a:p>
          <a:p>
            <a:pPr algn="l"/>
            <a:r>
              <a:rPr lang="en-US" sz="1600" dirty="0"/>
              <a:t>Date posted: </a:t>
            </a:r>
            <a:r>
              <a:rPr lang="en-US" sz="1600" dirty="0" smtClean="0"/>
              <a:t>October 12, 2011</a:t>
            </a:r>
            <a:endParaRPr lang="en-US" sz="16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934200" cy="1143000"/>
          </a:xfrm>
        </p:spPr>
        <p:txBody>
          <a:bodyPr/>
          <a:lstStyle/>
          <a:p>
            <a:r>
              <a:rPr lang="en-CA" sz="2400" dirty="0" err="1" smtClean="0"/>
              <a:t>Everolimus</a:t>
            </a:r>
            <a:r>
              <a:rPr lang="en-CA" sz="2400" dirty="0" smtClean="0"/>
              <a:t> in Combination with </a:t>
            </a:r>
            <a:r>
              <a:rPr lang="en-CA" sz="2400" dirty="0" err="1" smtClean="0"/>
              <a:t>Exemestane</a:t>
            </a:r>
            <a:r>
              <a:rPr lang="en-CA" sz="2400" dirty="0" smtClean="0"/>
              <a:t> for Postmenopausal Women with Advanced Breast Cancer Who Are Refractory to </a:t>
            </a:r>
            <a:r>
              <a:rPr lang="en-CA" sz="2400" dirty="0" err="1" smtClean="0"/>
              <a:t>Letrozole</a:t>
            </a:r>
            <a:r>
              <a:rPr lang="en-CA" sz="2400" dirty="0" smtClean="0"/>
              <a:t> or </a:t>
            </a:r>
            <a:r>
              <a:rPr lang="en-CA" sz="2400" dirty="0" err="1" smtClean="0"/>
              <a:t>Anastrozole</a:t>
            </a:r>
            <a:r>
              <a:rPr lang="en-CA" sz="2400" dirty="0" smtClean="0"/>
              <a:t/>
            </a:r>
            <a:br>
              <a:rPr lang="en-CA" sz="2400" dirty="0" smtClean="0"/>
            </a:br>
            <a:r>
              <a:rPr lang="en-CA" sz="1800" dirty="0" smtClean="0"/>
              <a:t>Results of the BOLERO-2 Phase III Trial.  </a:t>
            </a:r>
            <a:br>
              <a:rPr lang="en-CA" sz="1800" dirty="0" smtClean="0"/>
            </a:br>
            <a:r>
              <a:rPr lang="en-CA" sz="1800" dirty="0" smtClean="0"/>
              <a:t>Presenter: J. </a:t>
            </a:r>
            <a:r>
              <a:rPr lang="en-CA" sz="1800" dirty="0" err="1" smtClean="0"/>
              <a:t>Baselga</a:t>
            </a:r>
            <a:r>
              <a:rPr lang="en-CA" sz="2400" dirty="0" smtClean="0"/>
              <a:t> </a:t>
            </a:r>
            <a:r>
              <a:rPr lang="en-CA" sz="2400" b="1" dirty="0" smtClean="0"/>
              <a:t/>
            </a:r>
            <a:br>
              <a:rPr lang="en-CA" sz="2400" b="1" dirty="0" smtClean="0"/>
            </a:br>
            <a:r>
              <a:rPr lang="en-CA" sz="2400" b="1" dirty="0" smtClean="0"/>
              <a:t/>
            </a:r>
            <a:br>
              <a:rPr lang="en-CA" sz="2400" b="1" dirty="0" smtClean="0"/>
            </a:br>
            <a:r>
              <a:rPr lang="en-US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914400" y="2667000"/>
            <a:ext cx="8229600" cy="2057400"/>
          </a:xfrm>
        </p:spPr>
        <p:txBody>
          <a:bodyPr/>
          <a:lstStyle/>
          <a:p>
            <a:r>
              <a:rPr lang="en-US" sz="2400" b="1" dirty="0" smtClean="0"/>
              <a:t>Background:</a:t>
            </a:r>
            <a:r>
              <a:rPr lang="en-US" sz="2400" dirty="0" smtClean="0"/>
              <a:t>	</a:t>
            </a:r>
            <a:r>
              <a:rPr lang="en-CA" sz="2400" dirty="0" smtClean="0"/>
              <a:t>Pre-clinical studies have identified mammalian target of </a:t>
            </a:r>
            <a:r>
              <a:rPr lang="en-CA" sz="2400" dirty="0" err="1" smtClean="0"/>
              <a:t>rapamycin</a:t>
            </a:r>
            <a:r>
              <a:rPr lang="en-CA" sz="2400" dirty="0" smtClean="0"/>
              <a:t> (</a:t>
            </a:r>
            <a:r>
              <a:rPr lang="en-CA" sz="2400" dirty="0" err="1" smtClean="0"/>
              <a:t>mTOR</a:t>
            </a:r>
            <a:r>
              <a:rPr lang="en-CA" sz="2400" dirty="0" smtClean="0"/>
              <a:t>) pathway to be constitutively activated in hormone therapy resistant advanced breast cancer. Phase II trials with </a:t>
            </a:r>
            <a:r>
              <a:rPr lang="en-CA" sz="2400" dirty="0" err="1" smtClean="0"/>
              <a:t>everolimus</a:t>
            </a:r>
            <a:r>
              <a:rPr lang="en-CA" sz="2400" dirty="0" smtClean="0"/>
              <a:t> have shown efficacy both as </a:t>
            </a:r>
            <a:r>
              <a:rPr lang="en-CA" sz="2400" dirty="0" err="1" smtClean="0"/>
              <a:t>monotherapy</a:t>
            </a:r>
            <a:r>
              <a:rPr lang="en-CA" sz="2400" dirty="0" smtClean="0"/>
              <a:t> and in combination with endocrine therapy in patients with </a:t>
            </a:r>
            <a:r>
              <a:rPr lang="en-CA" sz="2400" dirty="0" err="1" smtClean="0"/>
              <a:t>estrogen</a:t>
            </a:r>
            <a:r>
              <a:rPr lang="en-CA" sz="2400" dirty="0" smtClean="0"/>
              <a:t> receptor positive (ER+) advanced breast cancer (ABC).</a:t>
            </a:r>
            <a:br>
              <a:rPr lang="en-CA" sz="2400" dirty="0" smtClean="0"/>
            </a:br>
            <a:r>
              <a:rPr lang="en-CA" sz="2400" dirty="0" smtClean="0"/>
              <a:t/>
            </a:r>
            <a:br>
              <a:rPr lang="en-CA" sz="2400" dirty="0" smtClean="0"/>
            </a:br>
            <a:r>
              <a:rPr lang="en-CA" sz="2400" dirty="0" smtClean="0"/>
              <a:t/>
            </a:r>
            <a:br>
              <a:rPr lang="en-CA" sz="2400" dirty="0" smtClean="0"/>
            </a:br>
            <a:r>
              <a:rPr lang="en-CA" sz="2400" dirty="0" smtClean="0"/>
              <a:t/>
            </a:r>
            <a:br>
              <a:rPr lang="en-CA" sz="2400" dirty="0" smtClean="0"/>
            </a:br>
            <a:endParaRPr lang="en-US" sz="24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Oval 36"/>
          <p:cNvSpPr>
            <a:spLocks noChangeArrowheads="1"/>
          </p:cNvSpPr>
          <p:nvPr/>
        </p:nvSpPr>
        <p:spPr bwMode="auto">
          <a:xfrm>
            <a:off x="1447800" y="3623320"/>
            <a:ext cx="1190625" cy="1157288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800" b="1" dirty="0">
                <a:solidFill>
                  <a:srgbClr val="000000"/>
                </a:solidFill>
                <a:latin typeface="Tahoma" pitchFamily="1" charset="0"/>
              </a:rPr>
              <a:t>R</a:t>
            </a:r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 flipV="1">
            <a:off x="2958480" y="3411488"/>
            <a:ext cx="60960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>
            <a:off x="2819400" y="4418112"/>
            <a:ext cx="68580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3812232" y="3246512"/>
            <a:ext cx="5103168" cy="98640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latin typeface="Times New Roman" pitchFamily="1" charset="0"/>
              </a:rPr>
              <a:t>Treatment A: </a:t>
            </a:r>
            <a:endParaRPr lang="en-GB" sz="1600" b="1" dirty="0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  <a:latin typeface="Times New Roman" pitchFamily="1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600" dirty="0" smtClean="0"/>
              <a:t>exemestane (EXE) + everolimus (EVE) (n=485)</a:t>
            </a:r>
            <a:endParaRPr lang="en-GB" dirty="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3810000" y="4646712"/>
            <a:ext cx="5105400" cy="95780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000000"/>
                </a:solidFill>
                <a:latin typeface="Times New Roman" pitchFamily="1" charset="0"/>
              </a:rPr>
              <a:t>Treatment B</a:t>
            </a:r>
            <a:r>
              <a:rPr lang="en-GB" b="1" dirty="0" smtClean="0">
                <a:solidFill>
                  <a:srgbClr val="000000"/>
                </a:solidFill>
                <a:latin typeface="Times New Roman" pitchFamily="1" charset="0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solidFill>
                <a:srgbClr val="000000"/>
              </a:solidFill>
              <a:latin typeface="Times New Roman" pitchFamily="1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dirty="0" err="1" smtClean="0"/>
              <a:t>exemestane</a:t>
            </a:r>
            <a:r>
              <a:rPr lang="en-CA" dirty="0" smtClean="0"/>
              <a:t> alone (n=239)</a:t>
            </a:r>
            <a:endParaRPr lang="en-GB" b="1" dirty="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1119808" y="4953000"/>
            <a:ext cx="1699592" cy="1143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293688" indent="-29368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Tahoma" pitchFamily="1" charset="0"/>
              </a:rPr>
              <a:t>Patient </a:t>
            </a:r>
          </a:p>
          <a:p>
            <a:pPr marL="293688" indent="-29368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1" charset="0"/>
              </a:rPr>
              <a:t>Population </a:t>
            </a:r>
          </a:p>
          <a:p>
            <a:pPr marL="293688" indent="-29368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 pitchFamily="1" charset="0"/>
              </a:rPr>
              <a:t>2:1</a:t>
            </a:r>
            <a:endParaRPr lang="en-US" dirty="0">
              <a:solidFill>
                <a:srgbClr val="000000"/>
              </a:solidFill>
              <a:latin typeface="Tahoma" pitchFamily="1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0" y="457200"/>
            <a:ext cx="27783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smtClean="0">
                <a:solidFill>
                  <a:srgbClr val="000000"/>
                </a:solidFill>
              </a:rPr>
              <a:t>BOLERO-2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0" name="Rectangle 49"/>
          <p:cNvSpPr>
            <a:spLocks noChangeArrowheads="1"/>
          </p:cNvSpPr>
          <p:nvPr/>
        </p:nvSpPr>
        <p:spPr bwMode="auto">
          <a:xfrm>
            <a:off x="914400" y="1447800"/>
            <a:ext cx="288032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</a:rPr>
              <a:t>N= </a:t>
            </a:r>
            <a:r>
              <a:rPr lang="en-US" sz="1600" b="1" dirty="0" smtClean="0">
                <a:solidFill>
                  <a:srgbClr val="000000"/>
                </a:solidFill>
              </a:rPr>
              <a:t>724 ER+, </a:t>
            </a:r>
            <a:r>
              <a:rPr lang="en-CA" sz="1600" dirty="0" smtClean="0"/>
              <a:t>previously non-steroidal </a:t>
            </a:r>
            <a:r>
              <a:rPr lang="en-CA" sz="1600" dirty="0" err="1" smtClean="0"/>
              <a:t>aromatase</a:t>
            </a:r>
            <a:r>
              <a:rPr lang="en-CA" sz="1600" dirty="0" smtClean="0"/>
              <a:t> inhibitor treated ABC patients </a:t>
            </a:r>
            <a:endParaRPr lang="en-US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</a:rPr>
              <a:t>Primary Outcome: </a:t>
            </a:r>
            <a:r>
              <a:rPr lang="en-US" sz="1600" dirty="0">
                <a:solidFill>
                  <a:srgbClr val="000000"/>
                </a:solidFill>
              </a:rPr>
              <a:t>Progression Free </a:t>
            </a:r>
            <a:r>
              <a:rPr lang="en-US" sz="1600" dirty="0" smtClean="0">
                <a:solidFill>
                  <a:srgbClr val="000000"/>
                </a:solidFill>
              </a:rPr>
              <a:t>Survival</a:t>
            </a:r>
            <a:endParaRPr lang="en-US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62400" y="1524000"/>
            <a:ext cx="5181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 smtClean="0"/>
              <a:t>Baseline characteristics were well balanced; median age was 62 years; 56% had visceral involvement and 84% were sensitive to prior hormone therapy. Prior therapy included </a:t>
            </a:r>
            <a:r>
              <a:rPr lang="en-CA" sz="1400" dirty="0" err="1" smtClean="0"/>
              <a:t>letrozole</a:t>
            </a:r>
            <a:r>
              <a:rPr lang="en-CA" sz="1400" dirty="0" smtClean="0"/>
              <a:t> or </a:t>
            </a:r>
            <a:r>
              <a:rPr lang="en-CA" sz="1400" dirty="0" err="1" smtClean="0"/>
              <a:t>anastrozole</a:t>
            </a:r>
            <a:r>
              <a:rPr lang="en-CA" sz="1400" dirty="0" smtClean="0"/>
              <a:t> (100%), tamoxifen (48%), </a:t>
            </a:r>
            <a:r>
              <a:rPr lang="en-CA" sz="1400" dirty="0" err="1" smtClean="0"/>
              <a:t>fulvestrant</a:t>
            </a:r>
            <a:r>
              <a:rPr lang="en-CA" sz="1400" dirty="0" smtClean="0"/>
              <a:t> (16%) and chemotherapy (68%).</a:t>
            </a:r>
            <a:endParaRPr lang="en-CA" sz="1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ext Box 2"/>
          <p:cNvSpPr txBox="1">
            <a:spLocks noChangeArrowheads="1"/>
          </p:cNvSpPr>
          <p:nvPr/>
        </p:nvSpPr>
        <p:spPr bwMode="auto">
          <a:xfrm>
            <a:off x="914400" y="3048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i="1" dirty="0">
                <a:solidFill>
                  <a:srgbClr val="333399"/>
                </a:solidFill>
              </a:rPr>
              <a:t>RESULTS</a:t>
            </a:r>
          </a:p>
        </p:txBody>
      </p:sp>
      <p:graphicFrame>
        <p:nvGraphicFramePr>
          <p:cNvPr id="389198" name="Group 78"/>
          <p:cNvGraphicFramePr>
            <a:graphicFrameLocks noGrp="1"/>
          </p:cNvGraphicFramePr>
          <p:nvPr/>
        </p:nvGraphicFramePr>
        <p:xfrm>
          <a:off x="1143000" y="1143001"/>
          <a:ext cx="7696199" cy="4574912"/>
        </p:xfrm>
        <a:graphic>
          <a:graphicData uri="http://schemas.openxmlformats.org/drawingml/2006/table">
            <a:tbl>
              <a:tblPr/>
              <a:tblGrid>
                <a:gridCol w="1981200"/>
                <a:gridCol w="1517073"/>
                <a:gridCol w="1683327"/>
                <a:gridCol w="1040860"/>
                <a:gridCol w="1473739"/>
              </a:tblGrid>
              <a:tr h="368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Treatment  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Treatment  B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p-value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8114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PFS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(interim analysis)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(median, months)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0.43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1.4×10</a:t>
                      </a:r>
                      <a:r>
                        <a:rPr lang="en-CA" sz="18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endParaRPr kumimoji="0" lang="en-US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8114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PFS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(central assessment)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(median, months)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600" dirty="0" smtClean="0"/>
                        <a:t> 0.36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3.3×10</a:t>
                      </a:r>
                      <a:r>
                        <a:rPr lang="en-CA" sz="18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endParaRPr kumimoji="0" lang="en-US" sz="1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834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Grade ¾ AEs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CA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Stomatitis</a:t>
                      </a:r>
                      <a:endParaRPr kumimoji="0" lang="en-CA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CA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Anemia</a:t>
                      </a:r>
                      <a:endParaRPr kumimoji="0" lang="en-CA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CA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Dyspnea</a:t>
                      </a:r>
                      <a:endParaRPr kumimoji="0" lang="en-CA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CA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Hyperglycemia</a:t>
                      </a:r>
                      <a:endParaRPr kumimoji="0" lang="en-CA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CA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Fatigue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CA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pneumonitis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3%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&lt;1%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&lt;1%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0%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621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Overall survival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Data is immature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1143000" y="586740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CA" sz="2000" dirty="0" smtClean="0"/>
              <a:t/>
            </a:r>
            <a:br>
              <a:rPr lang="en-CA" sz="2000" dirty="0" smtClean="0"/>
            </a:b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76200"/>
            <a:ext cx="6347048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BOLERO-2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/>
              <a:t>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8229600" cy="3949899"/>
          </a:xfrm>
        </p:spPr>
        <p:txBody>
          <a:bodyPr/>
          <a:lstStyle/>
          <a:p>
            <a:pPr indent="0">
              <a:spcBef>
                <a:spcPts val="1200"/>
              </a:spcBef>
              <a:buNone/>
            </a:pPr>
            <a:r>
              <a:rPr lang="en-CA" sz="1600" dirty="0" smtClean="0"/>
              <a:t>▶ There is an unmet clinical therapeutic need in endocrine resistant ER+, HER2 normal advanced breast cancer.  </a:t>
            </a:r>
          </a:p>
          <a:p>
            <a:pPr indent="0">
              <a:spcBef>
                <a:spcPts val="1200"/>
              </a:spcBef>
              <a:buNone/>
            </a:pPr>
            <a:r>
              <a:rPr lang="en-CA" sz="1600" dirty="0" smtClean="0"/>
              <a:t>▶ This is the first, large phase III study of a targeted agent (</a:t>
            </a:r>
            <a:r>
              <a:rPr lang="en-CA" sz="1600" dirty="0" err="1" smtClean="0"/>
              <a:t>everolimus</a:t>
            </a:r>
            <a:r>
              <a:rPr lang="en-CA" sz="1600" dirty="0" smtClean="0"/>
              <a:t>) when added to endocrine therapy that has reported significantly improved PFS, response rate and a manageable safety profile.</a:t>
            </a:r>
          </a:p>
          <a:p>
            <a:pPr indent="0">
              <a:spcBef>
                <a:spcPts val="1200"/>
              </a:spcBef>
              <a:buNone/>
            </a:pPr>
            <a:r>
              <a:rPr lang="en-CA" sz="1600" dirty="0" smtClean="0"/>
              <a:t>▶ The trial results were reported earlier than expected at the first interim analysis as the outcome of combination of EVE+EXE arm had exceeded the pre-</a:t>
            </a:r>
            <a:r>
              <a:rPr lang="en-CA" sz="1600" dirty="0" err="1" smtClean="0"/>
              <a:t>specied</a:t>
            </a:r>
            <a:r>
              <a:rPr lang="en-CA" sz="1600" dirty="0" smtClean="0"/>
              <a:t> PFS threshold for significance.  As a result, overall survival data is still immature and is eagerly anticipated.  The study remains blinded.</a:t>
            </a:r>
          </a:p>
          <a:p>
            <a:pPr indent="0">
              <a:spcBef>
                <a:spcPts val="1200"/>
              </a:spcBef>
              <a:buNone/>
            </a:pPr>
            <a:r>
              <a:rPr lang="en-CA" sz="1600" dirty="0" smtClean="0"/>
              <a:t>▶ As preclinical studies supported the hypothesis that </a:t>
            </a:r>
            <a:r>
              <a:rPr lang="en-CA" sz="1600" dirty="0" err="1" smtClean="0"/>
              <a:t>mTOR</a:t>
            </a:r>
            <a:r>
              <a:rPr lang="en-CA" sz="1600" dirty="0" smtClean="0"/>
              <a:t> inhibition could potentially reverse resistance to endocrine therapy, future studies evaluating </a:t>
            </a:r>
            <a:r>
              <a:rPr lang="en-CA" sz="1600" dirty="0" err="1" smtClean="0"/>
              <a:t>mTOR</a:t>
            </a:r>
            <a:r>
              <a:rPr lang="en-CA" sz="1600" dirty="0" smtClean="0"/>
              <a:t> inhibition in combination with inhibition of compensatory or parallel pathways of </a:t>
            </a:r>
            <a:r>
              <a:rPr lang="en-CA" sz="1600" dirty="0" err="1" smtClean="0"/>
              <a:t>mTOR</a:t>
            </a:r>
            <a:r>
              <a:rPr lang="en-CA" sz="1600" dirty="0" smtClean="0"/>
              <a:t> (e.g. IGF1R inhibitors) will be of particular interest.</a:t>
            </a:r>
          </a:p>
          <a:p>
            <a:pPr indent="0">
              <a:spcBef>
                <a:spcPts val="1200"/>
              </a:spcBef>
              <a:buNone/>
            </a:pPr>
            <a:r>
              <a:rPr lang="en-CA" sz="1600" dirty="0" smtClean="0"/>
              <a:t>▶ Based on BOLERO2 and other supportive results, </a:t>
            </a:r>
            <a:r>
              <a:rPr lang="en-CA" sz="1600" dirty="0" err="1" smtClean="0"/>
              <a:t>mTOR</a:t>
            </a:r>
            <a:r>
              <a:rPr lang="en-CA" sz="1600" dirty="0" smtClean="0"/>
              <a:t> inhibition in combination with endocrine therapy will likely be considered a new therapeutic strategy for women with previously AI treated advanced breast cancer.</a:t>
            </a:r>
            <a:br>
              <a:rPr lang="en-CA" sz="1600" dirty="0" smtClean="0"/>
            </a:br>
            <a:r>
              <a:rPr lang="en-CA" sz="1600" dirty="0" smtClean="0"/>
              <a:t/>
            </a:r>
            <a:br>
              <a:rPr lang="en-CA" sz="1600" dirty="0" smtClean="0"/>
            </a:br>
            <a:endParaRPr lang="en-US" sz="16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234</Words>
  <Application>Microsoft Office PowerPoint</Application>
  <PresentationFormat>On-screen Show (4:3)</PresentationFormat>
  <Paragraphs>67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Default Design</vt:lpstr>
      <vt:lpstr>1_Default Design</vt:lpstr>
      <vt:lpstr>ESMO 2011 Breast Cancer  BOLERO-2</vt:lpstr>
      <vt:lpstr>Everolimus in Combination with Exemestane for Postmenopausal Women with Advanced Breast Cancer Who Are Refractory to Letrozole or Anastrozole Results of the BOLERO-2 Phase III Trial.   Presenter: J. Baselga     </vt:lpstr>
      <vt:lpstr>Slide 3</vt:lpstr>
      <vt:lpstr>Slide 4</vt:lpstr>
      <vt:lpstr>BOLERO-2 Perspectives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ESMO 2011 Lung Cancer AVAPERL Study</dc:title>
  <dc:creator>Diana</dc:creator>
  <cp:lastModifiedBy>Robert</cp:lastModifiedBy>
  <cp:revision>8</cp:revision>
  <dcterms:created xsi:type="dcterms:W3CDTF">2011-09-28T21:03:41Z</dcterms:created>
  <dcterms:modified xsi:type="dcterms:W3CDTF">2011-10-19T02:02:21Z</dcterms:modified>
</cp:coreProperties>
</file>