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3"/>
  </p:notesMasterIdLst>
  <p:sldIdLst>
    <p:sldId id="279" r:id="rId2"/>
    <p:sldId id="299" r:id="rId3"/>
    <p:sldId id="304" r:id="rId4"/>
    <p:sldId id="280" r:id="rId5"/>
    <p:sldId id="406" r:id="rId6"/>
    <p:sldId id="479" r:id="rId7"/>
    <p:sldId id="459" r:id="rId8"/>
    <p:sldId id="310" r:id="rId9"/>
    <p:sldId id="446" r:id="rId10"/>
    <p:sldId id="476" r:id="rId11"/>
    <p:sldId id="490" r:id="rId12"/>
    <p:sldId id="489" r:id="rId13"/>
    <p:sldId id="480" r:id="rId14"/>
    <p:sldId id="481" r:id="rId15"/>
    <p:sldId id="482" r:id="rId16"/>
    <p:sldId id="483" r:id="rId17"/>
    <p:sldId id="484" r:id="rId18"/>
    <p:sldId id="485" r:id="rId19"/>
    <p:sldId id="487" r:id="rId20"/>
    <p:sldId id="488" r:id="rId21"/>
    <p:sldId id="31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87" autoAdjust="0"/>
    <p:restoredTop sz="93609" autoAdjust="0"/>
  </p:normalViewPr>
  <p:slideViewPr>
    <p:cSldViewPr>
      <p:cViewPr varScale="1">
        <p:scale>
          <a:sx n="168" d="100"/>
          <a:sy n="168" d="100"/>
        </p:scale>
        <p:origin x="156" y="39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C53A71-8B13-43EB-876E-D683DD546DDB}" type="datetimeFigureOut">
              <a:rPr lang="en-US" smtClean="0"/>
              <a:pPr/>
              <a:t>6/27/2015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BD5998-F714-422B-88C3-80430C348A95}" type="slidenum">
              <a:rPr lang="en-US" smtClean="0"/>
              <a:pPr/>
              <a:t>‹#›</a:t>
            </a:fld>
            <a:endParaRPr lang="en-US"/>
          </a:p>
        </p:txBody>
      </p:sp>
    </p:spTree>
    <p:extLst>
      <p:ext uri="{BB962C8B-B14F-4D97-AF65-F5344CB8AC3E}">
        <p14:creationId xmlns:p14="http://schemas.microsoft.com/office/powerpoint/2010/main" val="3149421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B33663-E747-42E1-A639-6BBECA93CA60}"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875125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BD5998-F714-422B-88C3-80430C348A95}" type="slidenum">
              <a:rPr lang="en-US" smtClean="0"/>
              <a:pPr/>
              <a:t>20</a:t>
            </a:fld>
            <a:endParaRPr lang="en-US"/>
          </a:p>
        </p:txBody>
      </p:sp>
    </p:spTree>
    <p:extLst>
      <p:ext uri="{BB962C8B-B14F-4D97-AF65-F5344CB8AC3E}">
        <p14:creationId xmlns:p14="http://schemas.microsoft.com/office/powerpoint/2010/main" val="161991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D27972-1573-4495-B5FA-08E25DA988DA}" type="datetime1">
              <a:rPr lang="en-US" smtClean="0">
                <a:solidFill>
                  <a:prstClr val="black">
                    <a:tint val="75000"/>
                  </a:prstClr>
                </a:solidFill>
              </a:rPr>
              <a:pPr/>
              <a:t>6/27/2015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743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A2DA5C-3222-4278-87DB-18BFF5FDB22F}" type="datetime1">
              <a:rPr lang="en-US" smtClean="0">
                <a:solidFill>
                  <a:prstClr val="black">
                    <a:tint val="75000"/>
                  </a:prstClr>
                </a:solidFill>
              </a:rPr>
              <a:pPr/>
              <a:t>6/27/2015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003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88724B-8998-491C-833E-2BCA26A01D96}" type="datetime1">
              <a:rPr lang="en-US" smtClean="0">
                <a:solidFill>
                  <a:prstClr val="black">
                    <a:tint val="75000"/>
                  </a:prstClr>
                </a:solidFill>
              </a:rPr>
              <a:pPr/>
              <a:t>6/27/2015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4847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35082E-B750-4A44-9E5C-043A00E1F416}" type="datetime1">
              <a:rPr lang="en-US" smtClean="0">
                <a:solidFill>
                  <a:prstClr val="black">
                    <a:tint val="75000"/>
                  </a:prstClr>
                </a:solidFill>
              </a:rPr>
              <a:pPr/>
              <a:t>6/27/2015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13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FAFB8C-B999-4C78-BAAE-DAACA5BABDFE}" type="datetime1">
              <a:rPr lang="en-US" smtClean="0">
                <a:solidFill>
                  <a:prstClr val="black">
                    <a:tint val="75000"/>
                  </a:prstClr>
                </a:solidFill>
              </a:rPr>
              <a:pPr/>
              <a:t>6/27/2015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673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EA6EFB-6639-4C71-8088-F6A67EB938D6}" type="datetime1">
              <a:rPr lang="en-US" smtClean="0">
                <a:solidFill>
                  <a:prstClr val="black">
                    <a:tint val="75000"/>
                  </a:prstClr>
                </a:solidFill>
              </a:rPr>
              <a:pPr/>
              <a:t>6/27/2015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1741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9C5AC6-67FB-4186-9BDF-711608921996}" type="datetime1">
              <a:rPr lang="en-US" smtClean="0">
                <a:solidFill>
                  <a:prstClr val="black">
                    <a:tint val="75000"/>
                  </a:prstClr>
                </a:solidFill>
              </a:rPr>
              <a:pPr/>
              <a:t>6/27/2015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7720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A1080C-378C-4178-8251-F7C41350A8D5}" type="datetime1">
              <a:rPr lang="en-US" smtClean="0">
                <a:solidFill>
                  <a:prstClr val="black">
                    <a:tint val="75000"/>
                  </a:prstClr>
                </a:solidFill>
              </a:rPr>
              <a:pPr/>
              <a:t>6/27/2015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340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07994-6894-4DD5-A165-6ABF6C1DCD5F}" type="datetime1">
              <a:rPr lang="en-US" smtClean="0">
                <a:solidFill>
                  <a:prstClr val="black">
                    <a:tint val="75000"/>
                  </a:prstClr>
                </a:solidFill>
              </a:rPr>
              <a:pPr/>
              <a:t>6/27/2015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3229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1205ED-439B-4DC3-AAC4-02DE1614F37C}" type="datetime1">
              <a:rPr lang="en-US" smtClean="0">
                <a:solidFill>
                  <a:prstClr val="black">
                    <a:tint val="75000"/>
                  </a:prstClr>
                </a:solidFill>
              </a:rPr>
              <a:pPr/>
              <a:t>6/27/2015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5441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5C2762-797B-4F5F-A9C6-3190EF927A6F}" type="datetime1">
              <a:rPr lang="en-US" smtClean="0">
                <a:solidFill>
                  <a:prstClr val="black">
                    <a:tint val="75000"/>
                  </a:prstClr>
                </a:solidFill>
              </a:rPr>
              <a:pPr/>
              <a:t>6/27/2015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8046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685800" y="428400"/>
            <a:ext cx="7772400" cy="639762"/>
          </a:xfrm>
          <a:prstGeom prst="rect">
            <a:avLst/>
          </a:prstGeom>
          <a:noFill/>
          <a:ln>
            <a:noFill/>
          </a:ln>
        </p:spPr>
        <p:txBody>
          <a:bodyPr lIns="91425" tIns="91425" rIns="91425" bIns="91425" anchor="ctr" anchorCtr="0"/>
          <a:lstStyle>
            <a:lvl1pPr algn="l" rtl="0">
              <a:spcBef>
                <a:spcPts val="0"/>
              </a:spcBef>
              <a:buClr>
                <a:schemeClr val="dk1"/>
              </a:buClr>
              <a:buFont typeface="Tahoma"/>
              <a:buNone/>
              <a:defRPr sz="3600" b="1" baseline="0">
                <a:solidFill>
                  <a:schemeClr val="dk1"/>
                </a:solidFill>
                <a:latin typeface="Tahoma"/>
                <a:ea typeface="Tahoma"/>
                <a:cs typeface="Tahoma"/>
                <a:sym typeface="Tahoma"/>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8" name="Shape 18"/>
          <p:cNvSpPr txBox="1">
            <a:spLocks noGrp="1"/>
          </p:cNvSpPr>
          <p:nvPr>
            <p:ph type="body" idx="1"/>
          </p:nvPr>
        </p:nvSpPr>
        <p:spPr>
          <a:xfrm>
            <a:off x="762000" y="1676400"/>
            <a:ext cx="7619999" cy="4373563"/>
          </a:xfrm>
          <a:prstGeom prst="rect">
            <a:avLst/>
          </a:prstGeom>
          <a:noFill/>
          <a:ln>
            <a:noFill/>
          </a:ln>
        </p:spPr>
        <p:txBody>
          <a:bodyPr lIns="91425" tIns="91425" rIns="91425" bIns="91425" anchor="t" anchorCtr="0"/>
          <a:lstStyle>
            <a:lvl1pPr marL="0" indent="0" rtl="0">
              <a:lnSpc>
                <a:spcPct val="92857"/>
              </a:lnSpc>
              <a:buFont typeface="Tahoma"/>
              <a:buNone/>
              <a:defRPr sz="2800" b="1"/>
            </a:lvl1pPr>
            <a:lvl2pPr marL="684213" indent="-227012" rtl="0">
              <a:lnSpc>
                <a:spcPct val="108333"/>
              </a:lnSpc>
              <a:defRPr sz="2400"/>
            </a:lvl2pPr>
            <a:lvl3pPr marL="1087438" indent="-173037" rtl="0">
              <a:lnSpc>
                <a:spcPct val="130000"/>
              </a:lnSpc>
              <a:defRPr sz="2000"/>
            </a:lvl3pPr>
            <a:lvl4pPr marL="1541463" indent="-169862" rtl="0">
              <a:lnSpc>
                <a:spcPct val="162500"/>
              </a:lnSpc>
              <a:defRPr sz="1600"/>
            </a:lvl4pPr>
            <a:lvl5pPr marL="2001838" indent="-173038" rtl="0">
              <a:lnSpc>
                <a:spcPct val="185714"/>
              </a:lnSpc>
              <a:defRPr sz="1400"/>
            </a:lvl5pPr>
            <a:lvl6pPr rtl="0">
              <a:defRPr/>
            </a:lvl6pPr>
            <a:lvl7pPr rtl="0">
              <a:defRPr/>
            </a:lvl7pPr>
            <a:lvl8pPr rtl="0">
              <a:defRPr/>
            </a:lvl8pPr>
            <a:lvl9pPr rtl="0">
              <a:defRPr/>
            </a:lvl9pPr>
          </a:lstStyle>
          <a:p>
            <a:endParaRPr/>
          </a:p>
        </p:txBody>
      </p:sp>
      <p:sp>
        <p:nvSpPr>
          <p:cNvPr id="19" name="Shape 19"/>
          <p:cNvSpPr txBox="1">
            <a:spLocks noGrp="1"/>
          </p:cNvSpPr>
          <p:nvPr>
            <p:ph type="ftr" idx="11"/>
          </p:nvPr>
        </p:nvSpPr>
        <p:spPr>
          <a:xfrm>
            <a:off x="3124200" y="6550750"/>
            <a:ext cx="2895600" cy="365125"/>
          </a:xfrm>
          <a:prstGeom prst="rect">
            <a:avLst/>
          </a:prstGeom>
          <a:noFill/>
          <a:ln>
            <a:noFill/>
          </a:ln>
        </p:spPr>
        <p:txBody>
          <a:bodyPr lIns="91425" tIns="91425" rIns="91425" bIns="91425" anchor="t" anchorCtr="0"/>
          <a:lstStyle>
            <a:lvl1pPr marL="0" marR="0" indent="0" algn="ctr" rtl="0">
              <a:defRPr sz="1200" b="0" i="0" u="none" strike="noStrike" cap="none" baseline="0">
                <a:solidFill>
                  <a:srgbClr val="315A7E"/>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lang="en-US"/>
          </a:p>
        </p:txBody>
      </p:sp>
      <p:sp>
        <p:nvSpPr>
          <p:cNvPr id="20" name="Shape 20"/>
          <p:cNvSpPr txBox="1">
            <a:spLocks noGrp="1"/>
          </p:cNvSpPr>
          <p:nvPr>
            <p:ph type="sldNum" idx="12"/>
          </p:nvPr>
        </p:nvSpPr>
        <p:spPr>
          <a:xfrm>
            <a:off x="457200" y="6550750"/>
            <a:ext cx="2133599" cy="365125"/>
          </a:xfrm>
          <a:prstGeom prst="rect">
            <a:avLst/>
          </a:prstGeom>
          <a:noFill/>
          <a:ln>
            <a:noFill/>
          </a:ln>
        </p:spPr>
        <p:txBody>
          <a:bodyPr lIns="91425" tIns="91425" rIns="91425" bIns="91425" anchor="t" anchorCtr="0"/>
          <a:lstStyle>
            <a:lvl1pPr marL="0" marR="0" indent="0" algn="l" rtl="0">
              <a:defRPr sz="1600" b="1" i="0" u="none" strike="noStrike" cap="none" baseline="0">
                <a:solidFill>
                  <a:srgbClr val="315A7E"/>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lang="en-US"/>
          </a:p>
        </p:txBody>
      </p:sp>
      <p:sp>
        <p:nvSpPr>
          <p:cNvPr id="21" name="Shape 21"/>
          <p:cNvSpPr txBox="1">
            <a:spLocks noGrp="1"/>
          </p:cNvSpPr>
          <p:nvPr>
            <p:ph type="body" idx="2"/>
          </p:nvPr>
        </p:nvSpPr>
        <p:spPr>
          <a:xfrm>
            <a:off x="707400" y="914400"/>
            <a:ext cx="7826999" cy="457200"/>
          </a:xfrm>
          <a:prstGeom prst="rect">
            <a:avLst/>
          </a:prstGeom>
          <a:noFill/>
          <a:ln>
            <a:noFill/>
          </a:ln>
        </p:spPr>
        <p:txBody>
          <a:bodyPr lIns="91425" tIns="91425" rIns="91425" bIns="91425" anchor="t" anchorCtr="0"/>
          <a:lstStyle>
            <a:lvl1pPr rtl="0">
              <a:buFont typeface="Tahoma"/>
              <a:buNone/>
              <a:defRPr sz="2400"/>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Tree>
    <p:extLst>
      <p:ext uri="{BB962C8B-B14F-4D97-AF65-F5344CB8AC3E}">
        <p14:creationId xmlns:p14="http://schemas.microsoft.com/office/powerpoint/2010/main" val="890160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62803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635980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929783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695720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935964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851041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561703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1178910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0288873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14841456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36772542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486146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41170869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8005219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dirty="0">
              <a:solidFill>
                <a:srgbClr val="4279A9">
                  <a:lumMod val="75000"/>
                </a:srgb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81582BD6-FC20-4557-852B-8433F8572D30}" type="slidenum">
              <a:rPr lang="en-US" smtClean="0">
                <a:solidFill>
                  <a:srgbClr val="4279A9">
                    <a:lumMod val="75000"/>
                  </a:srgbClr>
                </a:solidFill>
              </a:rPr>
              <a:pPr/>
              <a:t>‹#›</a:t>
            </a:fld>
            <a:endParaRPr lang="en-US" dirty="0">
              <a:solidFill>
                <a:srgbClr val="4279A9">
                  <a:lumMod val="75000"/>
                </a:srgb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41637486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80386155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3260847683"/>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08201020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102327933"/>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692779400"/>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645808040"/>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2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28400"/>
            <a:ext cx="7772400" cy="639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762000" y="1676400"/>
            <a:ext cx="7620000" cy="4373563"/>
          </a:xfrm>
        </p:spPr>
        <p:txBody>
          <a:bodyPr/>
          <a:lstStyle>
            <a:lvl1pPr marL="0" indent="0">
              <a:lnSpc>
                <a:spcPts val="2600"/>
              </a:lnSpc>
              <a:buFontTx/>
              <a:buNone/>
              <a:defRPr sz="2800" b="1"/>
            </a:lvl1pPr>
            <a:lvl2pPr marL="684213" indent="-227013">
              <a:lnSpc>
                <a:spcPts val="2600"/>
              </a:lnSpc>
              <a:defRPr sz="2400"/>
            </a:lvl2pPr>
            <a:lvl3pPr marL="1087438" indent="-173038">
              <a:lnSpc>
                <a:spcPts val="2600"/>
              </a:lnSpc>
              <a:defRPr sz="2000"/>
            </a:lvl3pPr>
            <a:lvl4pPr marL="1541463" indent="-169863">
              <a:lnSpc>
                <a:spcPts val="2600"/>
              </a:lnSpc>
              <a:defRPr sz="1600"/>
            </a:lvl4pPr>
            <a:lvl5pPr marL="2001838" indent="-173038">
              <a:lnSpc>
                <a:spcPts val="2600"/>
              </a:lnSpc>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124200" y="65507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457200" y="6550750"/>
            <a:ext cx="2133600" cy="365125"/>
          </a:xfrm>
          <a:prstGeom prst="rect">
            <a:avLst/>
          </a:prstGeom>
        </p:spPr>
        <p:txBody>
          <a:bodyPr/>
          <a:lstStyle>
            <a:lvl1pPr algn="l">
              <a:defRPr b="1">
                <a:solidFill>
                  <a:schemeClr val="accent1">
                    <a:lumMod val="75000"/>
                  </a:schemeClr>
                </a:solidFill>
              </a:defRPr>
            </a:lvl1p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
        <p:nvSpPr>
          <p:cNvPr id="11" name="Text Placeholder 10"/>
          <p:cNvSpPr>
            <a:spLocks noGrp="1"/>
          </p:cNvSpPr>
          <p:nvPr>
            <p:ph type="body" sz="quarter" idx="13"/>
          </p:nvPr>
        </p:nvSpPr>
        <p:spPr>
          <a:xfrm>
            <a:off x="707400" y="914400"/>
            <a:ext cx="7827000" cy="457200"/>
          </a:xfrm>
        </p:spPr>
        <p:txBody>
          <a:bodyPr>
            <a:normAutofit/>
          </a:bodyPr>
          <a:lstStyle>
            <a:lvl1pPr>
              <a:buFontTx/>
              <a:buNone/>
              <a:defRPr sz="2400"/>
            </a:lvl1pPr>
          </a:lstStyle>
          <a:p>
            <a:pPr lvl="0"/>
            <a:r>
              <a:rPr lang="en-US" dirty="0" smtClean="0"/>
              <a:t>Click to edit Master text styles</a:t>
            </a:r>
          </a:p>
        </p:txBody>
      </p:sp>
    </p:spTree>
    <p:extLst>
      <p:ext uri="{BB962C8B-B14F-4D97-AF65-F5344CB8AC3E}">
        <p14:creationId xmlns:p14="http://schemas.microsoft.com/office/powerpoint/2010/main" val="2925430454"/>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 Midd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lvl1pPr>
          </a:lstStyle>
          <a:p>
            <a:fld id="{BB342D3F-0964-674F-886D-75E26F7BF682}" type="slidenum">
              <a:rPr lang="en-US"/>
              <a:pPr/>
              <a:t>‹#›</a:t>
            </a:fld>
            <a:endParaRPr lang="en-US"/>
          </a:p>
        </p:txBody>
      </p:sp>
      <p:sp>
        <p:nvSpPr>
          <p:cNvPr id="5" name="Rectangle 1"/>
          <p:cNvSpPr>
            <a:spLocks/>
          </p:cNvSpPr>
          <p:nvPr userDrawn="1"/>
        </p:nvSpPr>
        <p:spPr bwMode="auto">
          <a:xfrm>
            <a:off x="0" y="0"/>
            <a:ext cx="9144000" cy="794742"/>
          </a:xfrm>
          <a:prstGeom prst="rect">
            <a:avLst/>
          </a:prstGeom>
          <a:gradFill rotWithShape="0">
            <a:gsLst>
              <a:gs pos="0">
                <a:srgbClr val="343434">
                  <a:alpha val="9999"/>
                </a:srgbClr>
              </a:gs>
              <a:gs pos="100000">
                <a:srgbClr val="464658">
                  <a:alpha val="9999"/>
                </a:srgbClr>
              </a:gs>
            </a:gsLst>
            <a:lin ang="5400000" scaled="1"/>
          </a:gradFill>
          <a:ln>
            <a:noFill/>
          </a:ln>
          <a:extLst>
            <a:ext uri="{91240B29-F687-4F45-9708-019B960494DF}">
              <a14:hiddenLine xmlns:a14="http://schemas.microsoft.com/office/drawing/2010/main" w="25400" cap="flat">
                <a:solidFill>
                  <a:schemeClr val="tx1">
                    <a:alpha val="9999"/>
                  </a:schemeClr>
                </a:solidFill>
                <a:miter lim="800000"/>
                <a:headEnd type="none" w="med" len="med"/>
                <a:tailEnd type="none" w="med" len="med"/>
              </a14:hiddenLine>
            </a:ext>
          </a:extLst>
        </p:spPr>
        <p:txBody>
          <a:bodyPr lIns="0" tIns="0" rIns="0" bIns="0"/>
          <a:lstStyle/>
          <a:p>
            <a:endParaRPr lang="en-US"/>
          </a:p>
        </p:txBody>
      </p:sp>
      <p:sp>
        <p:nvSpPr>
          <p:cNvPr id="6" name="Rectangle 2"/>
          <p:cNvSpPr>
            <a:spLocks/>
          </p:cNvSpPr>
          <p:nvPr userDrawn="1"/>
        </p:nvSpPr>
        <p:spPr bwMode="auto">
          <a:xfrm>
            <a:off x="0" y="6063258"/>
            <a:ext cx="9144000" cy="794742"/>
          </a:xfrm>
          <a:prstGeom prst="rect">
            <a:avLst/>
          </a:prstGeom>
          <a:gradFill rotWithShape="0">
            <a:gsLst>
              <a:gs pos="0">
                <a:srgbClr val="343434">
                  <a:alpha val="9999"/>
                </a:srgbClr>
              </a:gs>
              <a:gs pos="100000">
                <a:srgbClr val="464658">
                  <a:alpha val="9999"/>
                </a:srgbClr>
              </a:gs>
            </a:gsLst>
            <a:lin ang="5400000" scaled="1"/>
          </a:gradFill>
          <a:ln>
            <a:noFill/>
          </a:ln>
          <a:extLst>
            <a:ext uri="{91240B29-F687-4F45-9708-019B960494DF}">
              <a14:hiddenLine xmlns:a14="http://schemas.microsoft.com/office/drawing/2010/main" w="25400" cap="flat">
                <a:solidFill>
                  <a:schemeClr val="tx1">
                    <a:alpha val="9999"/>
                  </a:schemeClr>
                </a:solidFill>
                <a:miter lim="800000"/>
                <a:headEnd type="none" w="med" len="med"/>
                <a:tailEnd type="none" w="med" len="med"/>
              </a14:hiddenLine>
            </a:ext>
          </a:extLst>
        </p:spPr>
        <p:txBody>
          <a:bodyPr lIns="0" tIns="0" rIns="0" bIns="0"/>
          <a:lstStyle/>
          <a:p>
            <a:endParaRPr lang="en-US"/>
          </a:p>
        </p:txBody>
      </p:sp>
    </p:spTree>
    <p:extLst>
      <p:ext uri="{BB962C8B-B14F-4D97-AF65-F5344CB8AC3E}">
        <p14:creationId xmlns:p14="http://schemas.microsoft.com/office/powerpoint/2010/main" val="143666133"/>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04254-7D95-491A-980C-4B531B6C9324}" type="datetime1">
              <a:rPr lang="en-US" smtClean="0">
                <a:solidFill>
                  <a:prstClr val="black">
                    <a:tint val="75000"/>
                  </a:prstClr>
                </a:solidFill>
              </a:rPr>
              <a:pPr/>
              <a:t>6/27/2015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B22B7B-F849-4AB3-9F95-0DADF8D55D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498136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1" r:id="rId29"/>
    <p:sldLayoutId id="2147483722" r:id="rId30"/>
    <p:sldLayoutId id="2147483723" r:id="rId31"/>
    <p:sldLayoutId id="2147483724" r:id="rId32"/>
    <p:sldLayoutId id="2147483725" r:id="rId33"/>
    <p:sldLayoutId id="2147483726" r:id="rId34"/>
    <p:sldLayoutId id="2147483728" r:id="rId35"/>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bbc.com/news/magazine-33254857"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7.xml"/><Relationship Id="rId5" Type="http://schemas.openxmlformats.org/officeDocument/2006/relationships/image" Target="../media/image1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Box 6"/>
          <p:cNvSpPr txBox="1"/>
          <p:nvPr/>
        </p:nvSpPr>
        <p:spPr>
          <a:xfrm>
            <a:off x="2057400" y="381000"/>
            <a:ext cx="4614386" cy="2185214"/>
          </a:xfrm>
          <a:prstGeom prst="rect">
            <a:avLst/>
          </a:prstGeom>
          <a:noFill/>
        </p:spPr>
        <p:txBody>
          <a:bodyPr wrap="square" rtlCol="0">
            <a:spAutoFit/>
          </a:bodyPr>
          <a:lstStyle/>
          <a:p>
            <a:pPr algn="ctr"/>
            <a:r>
              <a:rPr lang="en-US" sz="3600" dirty="0" smtClean="0"/>
              <a:t>Web’s Weekly Roundup</a:t>
            </a:r>
            <a:br>
              <a:rPr lang="en-US" sz="3600" dirty="0" smtClean="0"/>
            </a:br>
            <a:r>
              <a:rPr lang="en-US" sz="3600" dirty="0" smtClean="0"/>
              <a:t>Game Theory in The Market</a:t>
            </a:r>
            <a:endParaRPr lang="en-US" sz="3600" dirty="0" smtClean="0"/>
          </a:p>
          <a:p>
            <a:pPr algn="ctr"/>
            <a:r>
              <a:rPr lang="en-US" sz="2800" dirty="0" smtClean="0"/>
              <a:t>June </a:t>
            </a:r>
            <a:r>
              <a:rPr lang="en-US" sz="2800" dirty="0" smtClean="0"/>
              <a:t>27, </a:t>
            </a:r>
            <a:r>
              <a:rPr lang="en-US" sz="2800" dirty="0" smtClean="0"/>
              <a:t>2015</a:t>
            </a:r>
          </a:p>
        </p:txBody>
      </p:sp>
      <p:sp>
        <p:nvSpPr>
          <p:cNvPr id="11" name="Chevron 10">
            <a:hlinkClick r:id="" action="ppaction://hlinkshowjump?jump=nextslide"/>
          </p:cNvPr>
          <p:cNvSpPr/>
          <p:nvPr/>
        </p:nvSpPr>
        <p:spPr>
          <a:xfrm>
            <a:off x="8665030" y="6393049"/>
            <a:ext cx="181176" cy="219825"/>
          </a:xfrm>
          <a:prstGeom prst="chevron">
            <a:avLst/>
          </a:prstGeom>
          <a:gradFill>
            <a:gsLst>
              <a:gs pos="0">
                <a:schemeClr val="bg1">
                  <a:lumMod val="75000"/>
                </a:schemeClr>
              </a:gs>
              <a:gs pos="100000">
                <a:schemeClr val="bg1">
                  <a:lumMod val="50000"/>
                </a:schemeClr>
              </a:gs>
            </a:gsLst>
            <a:lin ang="5400000" scaled="0"/>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7751" y="6309741"/>
            <a:ext cx="47625" cy="371475"/>
          </a:xfrm>
          <a:prstGeom prst="rect">
            <a:avLst/>
          </a:prstGeom>
        </p:spPr>
      </p:pic>
      <p:pic>
        <p:nvPicPr>
          <p:cNvPr id="2" name="Picture 1" descr="Tshirt logo (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338" y="6248400"/>
            <a:ext cx="1352862" cy="457200"/>
          </a:xfrm>
          <a:prstGeom prst="rect">
            <a:avLst/>
          </a:prstGeom>
        </p:spPr>
      </p:pic>
      <p:pic>
        <p:nvPicPr>
          <p:cNvPr id="9" name="Picture 8" descr="Tshirt logo.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5848" y="1905000"/>
            <a:ext cx="7692352" cy="2819400"/>
          </a:xfrm>
          <a:prstGeom prst="rect">
            <a:avLst/>
          </a:prstGeom>
        </p:spPr>
      </p:pic>
      <p:sp>
        <p:nvSpPr>
          <p:cNvPr id="3" name="TextBox 2"/>
          <p:cNvSpPr txBox="1"/>
          <p:nvPr/>
        </p:nvSpPr>
        <p:spPr>
          <a:xfrm>
            <a:off x="3393613" y="5334000"/>
            <a:ext cx="2436821" cy="369332"/>
          </a:xfrm>
          <a:prstGeom prst="rect">
            <a:avLst/>
          </a:prstGeom>
          <a:noFill/>
        </p:spPr>
        <p:txBody>
          <a:bodyPr wrap="none" rtlCol="0">
            <a:spAutoFit/>
          </a:bodyPr>
          <a:lstStyle/>
          <a:p>
            <a:r>
              <a:rPr lang="en-US" dirty="0" smtClean="0"/>
              <a:t>Presenter:  Web </a:t>
            </a:r>
            <a:r>
              <a:rPr lang="en-US" dirty="0" err="1" smtClean="0"/>
              <a:t>Begole</a:t>
            </a:r>
            <a:r>
              <a:rPr lang="en-US" dirty="0" smtClean="0"/>
              <a:t> </a:t>
            </a:r>
          </a:p>
        </p:txBody>
      </p:sp>
    </p:spTree>
    <p:extLst>
      <p:ext uri="{BB962C8B-B14F-4D97-AF65-F5344CB8AC3E}">
        <p14:creationId xmlns:p14="http://schemas.microsoft.com/office/powerpoint/2010/main" val="42046098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97688"/>
            <a:ext cx="9144000" cy="4154984"/>
          </a:xfrm>
          <a:prstGeom prst="rect">
            <a:avLst/>
          </a:prstGeom>
        </p:spPr>
        <p:txBody>
          <a:bodyPr wrap="square">
            <a:spAutoFit/>
          </a:bodyPr>
          <a:lstStyle/>
          <a:p>
            <a:r>
              <a:rPr lang="en-US" sz="2400" dirty="0" smtClean="0">
                <a:solidFill>
                  <a:schemeClr val="tx1"/>
                </a:solidFill>
              </a:rPr>
              <a:t>Day </a:t>
            </a:r>
            <a:r>
              <a:rPr lang="en-US" sz="2400" dirty="0">
                <a:solidFill>
                  <a:schemeClr val="tx1"/>
                </a:solidFill>
              </a:rPr>
              <a:t>trading, short term trading, options trading, and futures trading are extremely risky undertakings. They generally are not appropriate for someone with limited capital, little or no trading experience, and/ or a low tolerance for risk. Never execute a trade unless you can afford to and are prepared to lose your entire investment. All trading operations involve serious risks, and you can lose your entire investment</a:t>
            </a:r>
            <a:r>
              <a:rPr lang="en-US" sz="2400" dirty="0" smtClean="0">
                <a:solidFill>
                  <a:schemeClr val="tx1"/>
                </a:solidFill>
              </a:rPr>
              <a:t>.  No trades are recommendations or advice and we cannot be sued for losses of capital.  All trades are for educational purposes only. </a:t>
            </a:r>
            <a:r>
              <a:rPr lang="en-US" sz="2400" dirty="0"/>
              <a:t>C</a:t>
            </a:r>
            <a:r>
              <a:rPr lang="en-US" sz="2400" dirty="0" smtClean="0">
                <a:solidFill>
                  <a:schemeClr val="tx1"/>
                </a:solidFill>
              </a:rPr>
              <a:t>ontact your broker </a:t>
            </a:r>
            <a:r>
              <a:rPr lang="en-US" sz="2400" smtClean="0">
                <a:solidFill>
                  <a:schemeClr val="tx1"/>
                </a:solidFill>
              </a:rPr>
              <a:t>or RIA </a:t>
            </a:r>
            <a:r>
              <a:rPr lang="en-US" sz="2400" dirty="0" smtClean="0">
                <a:solidFill>
                  <a:schemeClr val="tx1"/>
                </a:solidFill>
              </a:rPr>
              <a:t>for execution, margin, and other capital requirements.  Everyone watching presentation adheres to ALL disclaimers on </a:t>
            </a:r>
            <a:r>
              <a:rPr lang="en-US" sz="2400" dirty="0" err="1" smtClean="0">
                <a:solidFill>
                  <a:schemeClr val="tx1"/>
                </a:solidFill>
              </a:rPr>
              <a:t>www.optionhacker.com</a:t>
            </a:r>
            <a:r>
              <a:rPr lang="en-US" sz="2400" dirty="0" smtClean="0">
                <a:solidFill>
                  <a:schemeClr val="tx1"/>
                </a:solidFill>
              </a:rPr>
              <a:t> and </a:t>
            </a:r>
            <a:r>
              <a:rPr lang="en-US" sz="2400" dirty="0" err="1" smtClean="0">
                <a:solidFill>
                  <a:schemeClr val="tx1"/>
                </a:solidFill>
              </a:rPr>
              <a:t>www.keeneonthemarket.com</a:t>
            </a:r>
            <a:r>
              <a:rPr lang="en-US" sz="2400" dirty="0" smtClean="0">
                <a:solidFill>
                  <a:schemeClr val="tx1"/>
                </a:solidFill>
              </a:rPr>
              <a:t>  </a:t>
            </a:r>
            <a:endParaRPr lang="en-US" sz="2400" dirty="0">
              <a:solidFill>
                <a:schemeClr val="tx1"/>
              </a:solidFill>
            </a:endParaRPr>
          </a:p>
        </p:txBody>
      </p:sp>
      <p:sp>
        <p:nvSpPr>
          <p:cNvPr id="4" name="TextBox 3"/>
          <p:cNvSpPr txBox="1"/>
          <p:nvPr/>
        </p:nvSpPr>
        <p:spPr>
          <a:xfrm>
            <a:off x="-12700" y="609600"/>
            <a:ext cx="9004300" cy="707886"/>
          </a:xfrm>
          <a:prstGeom prst="rect">
            <a:avLst/>
          </a:prstGeom>
          <a:noFill/>
          <a:ln w="57150">
            <a:solidFill>
              <a:schemeClr val="accent6"/>
            </a:solidFill>
          </a:ln>
        </p:spPr>
        <p:txBody>
          <a:bodyPr wrap="square" rtlCol="0">
            <a:spAutoFit/>
          </a:bodyPr>
          <a:lstStyle/>
          <a:p>
            <a:r>
              <a:rPr lang="en-US" sz="4000" dirty="0" smtClean="0">
                <a:solidFill>
                  <a:schemeClr val="tx1"/>
                </a:solidFill>
              </a:rPr>
              <a:t>RISK DISCLAIMER</a:t>
            </a:r>
            <a:endParaRPr lang="en-US" sz="4000" dirty="0">
              <a:solidFill>
                <a:schemeClr val="tx1"/>
              </a:solidFill>
            </a:endParaRPr>
          </a:p>
        </p:txBody>
      </p:sp>
    </p:spTree>
    <p:extLst>
      <p:ext uri="{BB962C8B-B14F-4D97-AF65-F5344CB8AC3E}">
        <p14:creationId xmlns:p14="http://schemas.microsoft.com/office/powerpoint/2010/main" val="348459095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880"/>
            <a:ext cx="8001000" cy="639762"/>
          </a:xfrm>
        </p:spPr>
        <p:txBody>
          <a:bodyPr>
            <a:normAutofit/>
          </a:bodyPr>
          <a:lstStyle/>
          <a:p>
            <a:r>
              <a:rPr lang="en-US" sz="1800" dirty="0" smtClean="0"/>
              <a:t>Web’s Weekly Roundup</a:t>
            </a:r>
            <a:endParaRPr lang="en-US" sz="1800" dirty="0"/>
          </a:p>
        </p:txBody>
      </p:sp>
      <p:sp>
        <p:nvSpPr>
          <p:cNvPr id="3" name="Content Placeholder 2"/>
          <p:cNvSpPr>
            <a:spLocks noGrp="1"/>
          </p:cNvSpPr>
          <p:nvPr>
            <p:ph idx="1"/>
          </p:nvPr>
        </p:nvSpPr>
        <p:spPr>
          <a:xfrm>
            <a:off x="457200" y="1219200"/>
            <a:ext cx="7924800" cy="4830763"/>
          </a:xfrm>
        </p:spPr>
        <p:txBody>
          <a:bodyPr>
            <a:normAutofit/>
          </a:bodyPr>
          <a:lstStyle/>
          <a:p>
            <a:pPr marL="285750" indent="-285750">
              <a:buFont typeface="Arial" panose="020B0604020202020204" pitchFamily="34" charset="0"/>
              <a:buChar char="•"/>
            </a:pPr>
            <a:r>
              <a:rPr lang="en-US" sz="1600" b="0" dirty="0" smtClean="0"/>
              <a:t>Analysis of /ES  (S&amp;P 500 Futures) and forecast  (NEUTRAL TO BEARISH)</a:t>
            </a:r>
          </a:p>
          <a:p>
            <a:pPr marL="285750" indent="-285750">
              <a:buFont typeface="Arial" panose="020B0604020202020204" pitchFamily="34" charset="0"/>
              <a:buChar char="•"/>
            </a:pPr>
            <a:r>
              <a:rPr lang="en-US" sz="1600" b="0" dirty="0" smtClean="0"/>
              <a:t>Analysis </a:t>
            </a:r>
            <a:r>
              <a:rPr lang="en-US" sz="1600" b="0" dirty="0"/>
              <a:t>of </a:t>
            </a:r>
            <a:r>
              <a:rPr lang="en-US" sz="1600" b="0" dirty="0" smtClean="0"/>
              <a:t>/DX  (US Dollar Futures</a:t>
            </a:r>
            <a:r>
              <a:rPr lang="en-US" sz="1600" b="0" dirty="0"/>
              <a:t>) and </a:t>
            </a:r>
            <a:r>
              <a:rPr lang="en-US" sz="1600" b="0" dirty="0" smtClean="0"/>
              <a:t>forecast (</a:t>
            </a:r>
            <a:r>
              <a:rPr lang="en-US" sz="1600" b="0" dirty="0" smtClean="0"/>
              <a:t>NEUTRAL)</a:t>
            </a:r>
            <a:endParaRPr lang="en-US" sz="1600" b="0" dirty="0" smtClean="0"/>
          </a:p>
          <a:p>
            <a:pPr marL="285750" indent="-285750">
              <a:buFont typeface="Arial" panose="020B0604020202020204" pitchFamily="34" charset="0"/>
              <a:buChar char="•"/>
            </a:pPr>
            <a:r>
              <a:rPr lang="en-US" sz="1600" b="0" dirty="0"/>
              <a:t>Analysis of </a:t>
            </a:r>
            <a:r>
              <a:rPr lang="en-US" sz="1600" b="0" dirty="0" smtClean="0"/>
              <a:t>/6E  (Euro-Dollar </a:t>
            </a:r>
            <a:r>
              <a:rPr lang="en-US" sz="1600" b="0" dirty="0"/>
              <a:t>Futures) and forecast (</a:t>
            </a:r>
            <a:r>
              <a:rPr lang="en-US" sz="1600" b="0" dirty="0" smtClean="0"/>
              <a:t>NEUTRAL)</a:t>
            </a:r>
            <a:endParaRPr lang="en-US" sz="1600" b="0" dirty="0" smtClean="0"/>
          </a:p>
          <a:p>
            <a:pPr marL="285750" indent="-285750">
              <a:buFont typeface="Arial" panose="020B0604020202020204" pitchFamily="34" charset="0"/>
              <a:buChar char="•"/>
            </a:pPr>
            <a:r>
              <a:rPr lang="en-US" sz="1600" b="0" dirty="0" smtClean="0"/>
              <a:t>Analysis </a:t>
            </a:r>
            <a:r>
              <a:rPr lang="en-US" sz="1600" b="0" dirty="0"/>
              <a:t>of </a:t>
            </a:r>
            <a:r>
              <a:rPr lang="en-US" sz="1600" b="0" dirty="0" smtClean="0"/>
              <a:t>/ZB (30-Year Bond Futures) </a:t>
            </a:r>
            <a:r>
              <a:rPr lang="en-US" sz="1600" b="0" dirty="0"/>
              <a:t>and </a:t>
            </a:r>
            <a:r>
              <a:rPr lang="en-US" sz="1600" b="0" dirty="0" smtClean="0"/>
              <a:t>forecast </a:t>
            </a:r>
            <a:r>
              <a:rPr lang="en-US" sz="1600" b="0" dirty="0" smtClean="0"/>
              <a:t>(BEARISH)</a:t>
            </a:r>
            <a:endParaRPr lang="en-US" sz="1600" b="0" dirty="0"/>
          </a:p>
          <a:p>
            <a:pPr marL="285750" indent="-285750">
              <a:buFont typeface="Arial" panose="020B0604020202020204" pitchFamily="34" charset="0"/>
              <a:buChar char="•"/>
            </a:pPr>
            <a:endParaRPr lang="en-US" sz="1600" b="0" dirty="0" smtClean="0"/>
          </a:p>
          <a:p>
            <a:pPr marL="285750" indent="-285750">
              <a:buFont typeface="Arial" panose="020B0604020202020204" pitchFamily="34" charset="0"/>
              <a:buChar char="•"/>
            </a:pPr>
            <a:r>
              <a:rPr lang="en-US" sz="1600" b="0" dirty="0" smtClean="0"/>
              <a:t>Musings from Web’s Brain:</a:t>
            </a:r>
            <a:r>
              <a:rPr lang="en-US" sz="1600" b="0" dirty="0" smtClean="0"/>
              <a:t/>
            </a:r>
            <a:br>
              <a:rPr lang="en-US" sz="1600" b="0" dirty="0" smtClean="0"/>
            </a:br>
            <a:r>
              <a:rPr lang="en-US" sz="1600" b="0" dirty="0" smtClean="0"/>
              <a:t>Applying John Nash’s Game Theory to Market Movements </a:t>
            </a:r>
            <a:br>
              <a:rPr lang="en-US" sz="1600" b="0" dirty="0" smtClean="0"/>
            </a:br>
            <a:r>
              <a:rPr lang="en-US" sz="1600" b="0" dirty="0" smtClean="0"/>
              <a:t>How I’m using this to scalp around intraday reversals</a:t>
            </a:r>
            <a:endParaRPr lang="en-US" sz="1600" b="0" dirty="0" smtClean="0"/>
          </a:p>
          <a:p>
            <a:endParaRPr lang="en-US" sz="1600" b="0" dirty="0">
              <a:solidFill>
                <a:schemeClr val="bg1"/>
              </a:solidFill>
            </a:endParaRPr>
          </a:p>
          <a:p>
            <a:endParaRPr lang="en-US" sz="1600" b="0" dirty="0">
              <a:solidFill>
                <a:schemeClr val="bg1"/>
              </a:solidFill>
            </a:endParaRPr>
          </a:p>
        </p:txBody>
      </p:sp>
      <p:pic>
        <p:nvPicPr>
          <p:cNvPr id="6146" name="Picture 2" descr="C:\Users\Jim\Desktop\Bear_Market_Crash_Volatil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470400"/>
            <a:ext cx="3200400" cy="24003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Jim\Desktop\bullish_Option_Trade_earnings.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400" y="4495800"/>
            <a:ext cx="3149600" cy="23622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p:cNvSpPr>
          <p:nvPr/>
        </p:nvSpPr>
        <p:spPr bwMode="auto">
          <a:xfrm>
            <a:off x="0" y="872639"/>
            <a:ext cx="9144000" cy="178594"/>
          </a:xfrm>
          <a:prstGeom prst="rect">
            <a:avLst/>
          </a:prstGeom>
          <a:solidFill>
            <a:schemeClr val="accent6"/>
          </a:solidFill>
          <a:ln>
            <a:noFill/>
          </a:ln>
          <a:extLst/>
        </p:spPr>
        <p:txBody>
          <a:bodyPr lIns="0" tIns="0" rIns="0" bIns="0"/>
          <a:lstStyle/>
          <a:p>
            <a:endParaRPr lang="en-US"/>
          </a:p>
        </p:txBody>
      </p:sp>
    </p:spTree>
    <p:extLst>
      <p:ext uri="{BB962C8B-B14F-4D97-AF65-F5344CB8AC3E}">
        <p14:creationId xmlns:p14="http://schemas.microsoft.com/office/powerpoint/2010/main" val="999579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/ES Futures  (S&amp;P 500)   YTD 2015</a:t>
            </a:r>
            <a:endParaRPr lang="en-US" sz="2400"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endParaRPr lang="en-US" sz="1600" dirty="0" smtClean="0"/>
          </a:p>
          <a:p>
            <a:pPr marL="0" indent="0">
              <a:buNone/>
            </a:pPr>
            <a:endParaRPr lang="en-US" sz="1600" dirty="0"/>
          </a:p>
          <a:p>
            <a:pPr marL="0" indent="0">
              <a:buNone/>
            </a:pPr>
            <a:endParaRPr lang="en-US" sz="1600" dirty="0"/>
          </a:p>
          <a:p>
            <a:pPr marL="0" indent="0">
              <a:buNone/>
            </a:pPr>
            <a:endParaRPr lang="en-US" sz="1600" dirty="0">
              <a:solidFill>
                <a:schemeClr val="bg1"/>
              </a:solidFill>
            </a:endParaRPr>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4</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7" name="TextBox 6"/>
          <p:cNvSpPr txBox="1"/>
          <p:nvPr/>
        </p:nvSpPr>
        <p:spPr>
          <a:xfrm>
            <a:off x="457200" y="990600"/>
            <a:ext cx="2425664" cy="646331"/>
          </a:xfrm>
          <a:prstGeom prst="rect">
            <a:avLst/>
          </a:prstGeom>
          <a:noFill/>
        </p:spPr>
        <p:txBody>
          <a:bodyPr wrap="none" rtlCol="0">
            <a:spAutoFit/>
          </a:bodyPr>
          <a:lstStyle/>
          <a:p>
            <a:r>
              <a:rPr lang="en-US" dirty="0" smtClean="0"/>
              <a:t>Opening Price:  2038.25</a:t>
            </a:r>
          </a:p>
          <a:p>
            <a:r>
              <a:rPr lang="en-US" dirty="0" smtClean="0"/>
              <a:t>Current Price: </a:t>
            </a:r>
            <a:r>
              <a:rPr lang="en-US" dirty="0" smtClean="0"/>
              <a:t>2095.5</a:t>
            </a:r>
            <a:endParaRPr lang="en-US" dirty="0" smtClean="0"/>
          </a:p>
        </p:txBody>
      </p:sp>
      <p:sp>
        <p:nvSpPr>
          <p:cNvPr id="8" name="TextBox 7"/>
          <p:cNvSpPr txBox="1"/>
          <p:nvPr/>
        </p:nvSpPr>
        <p:spPr>
          <a:xfrm>
            <a:off x="3801596" y="990600"/>
            <a:ext cx="1379608" cy="646331"/>
          </a:xfrm>
          <a:prstGeom prst="rect">
            <a:avLst/>
          </a:prstGeom>
          <a:noFill/>
        </p:spPr>
        <p:txBody>
          <a:bodyPr wrap="none" rtlCol="0">
            <a:spAutoFit/>
          </a:bodyPr>
          <a:lstStyle/>
          <a:p>
            <a:r>
              <a:rPr lang="en-US" dirty="0"/>
              <a:t>High:  </a:t>
            </a:r>
            <a:r>
              <a:rPr lang="en-US" dirty="0" smtClean="0"/>
              <a:t>2125</a:t>
            </a:r>
            <a:endParaRPr lang="en-US" dirty="0"/>
          </a:p>
          <a:p>
            <a:r>
              <a:rPr lang="en-US" dirty="0"/>
              <a:t>Low:  </a:t>
            </a:r>
            <a:r>
              <a:rPr lang="en-US" dirty="0" smtClean="0"/>
              <a:t>1953.5</a:t>
            </a:r>
            <a:endParaRPr lang="en-US" dirty="0"/>
          </a:p>
        </p:txBody>
      </p:sp>
      <p:sp>
        <p:nvSpPr>
          <p:cNvPr id="9" name="TextBox 8"/>
          <p:cNvSpPr txBox="1"/>
          <p:nvPr/>
        </p:nvSpPr>
        <p:spPr>
          <a:xfrm>
            <a:off x="5545758" y="979009"/>
            <a:ext cx="3336426" cy="646331"/>
          </a:xfrm>
          <a:prstGeom prst="rect">
            <a:avLst/>
          </a:prstGeom>
          <a:noFill/>
        </p:spPr>
        <p:txBody>
          <a:bodyPr wrap="none" rtlCol="0">
            <a:spAutoFit/>
          </a:bodyPr>
          <a:lstStyle/>
          <a:p>
            <a:r>
              <a:rPr lang="en-US" dirty="0"/>
              <a:t>O/C Change:  </a:t>
            </a:r>
            <a:r>
              <a:rPr lang="en-US" dirty="0" smtClean="0"/>
              <a:t>+</a:t>
            </a:r>
            <a:r>
              <a:rPr lang="en-US" dirty="0" smtClean="0"/>
              <a:t>57.25pts  </a:t>
            </a:r>
            <a:r>
              <a:rPr lang="en-US" dirty="0" smtClean="0"/>
              <a:t>(+</a:t>
            </a:r>
            <a:r>
              <a:rPr lang="en-US" dirty="0" smtClean="0"/>
              <a:t>2.80%)</a:t>
            </a:r>
            <a:endParaRPr lang="en-US" dirty="0"/>
          </a:p>
          <a:p>
            <a:r>
              <a:rPr lang="en-US" dirty="0"/>
              <a:t>H/L Range:  </a:t>
            </a:r>
            <a:r>
              <a:rPr lang="en-US" dirty="0" smtClean="0"/>
              <a:t>171.50</a:t>
            </a:r>
            <a:endParaRPr lang="en-US" dirty="0"/>
          </a:p>
        </p:txBody>
      </p:sp>
      <p:sp>
        <p:nvSpPr>
          <p:cNvPr id="10" name="TextBox 9"/>
          <p:cNvSpPr txBox="1"/>
          <p:nvPr/>
        </p:nvSpPr>
        <p:spPr>
          <a:xfrm>
            <a:off x="6324600" y="1832034"/>
            <a:ext cx="2760953" cy="4340166"/>
          </a:xfrm>
          <a:prstGeom prst="rect">
            <a:avLst/>
          </a:prstGeom>
          <a:noFill/>
        </p:spPr>
        <p:txBody>
          <a:bodyPr wrap="square" rtlCol="0">
            <a:normAutofit/>
          </a:bodyPr>
          <a:lstStyle/>
          <a:p>
            <a:r>
              <a:rPr lang="en-US" u="sng" dirty="0"/>
              <a:t>Notable Pattern:</a:t>
            </a:r>
          </a:p>
          <a:p>
            <a:r>
              <a:rPr lang="en-US" dirty="0" smtClean="0"/>
              <a:t>Last week I called for volatile movement with no lasting change.  We closed the week down only 1.5pts from last week’s close.</a:t>
            </a:r>
            <a:endParaRPr lang="en-US" dirty="0" smtClean="0"/>
          </a:p>
          <a:p>
            <a:endParaRPr lang="en-US" dirty="0"/>
          </a:p>
          <a:p>
            <a:r>
              <a:rPr lang="en-US" u="sng" dirty="0" smtClean="0"/>
              <a:t>Forecast:</a:t>
            </a:r>
          </a:p>
          <a:p>
            <a:r>
              <a:rPr lang="en-US" dirty="0" smtClean="0"/>
              <a:t>Looking at previous months, I believe we start July near the bottom of value ~2078.  But we could start closer to the top ~2110.  </a:t>
            </a:r>
            <a:endParaRPr lang="en-US" dirty="0"/>
          </a:p>
        </p:txBody>
      </p:sp>
      <p:pic>
        <p:nvPicPr>
          <p:cNvPr id="4" name="Picture 3"/>
          <p:cNvPicPr>
            <a:picLocks noChangeAspect="1"/>
          </p:cNvPicPr>
          <p:nvPr/>
        </p:nvPicPr>
        <p:blipFill>
          <a:blip r:embed="rId3"/>
          <a:stretch>
            <a:fillRect/>
          </a:stretch>
        </p:blipFill>
        <p:spPr>
          <a:xfrm>
            <a:off x="76200" y="1921892"/>
            <a:ext cx="6215366" cy="4021708"/>
          </a:xfrm>
          <a:prstGeom prst="rect">
            <a:avLst/>
          </a:prstGeom>
        </p:spPr>
      </p:pic>
      <p:cxnSp>
        <p:nvCxnSpPr>
          <p:cNvPr id="13" name="Straight Arrow Connector 12"/>
          <p:cNvCxnSpPr/>
          <p:nvPr/>
        </p:nvCxnSpPr>
        <p:spPr>
          <a:xfrm>
            <a:off x="5715000" y="2819400"/>
            <a:ext cx="152400" cy="304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5715000" y="2514600"/>
            <a:ext cx="152400" cy="228600"/>
          </a:xfrm>
          <a:prstGeom prst="straightConnector1">
            <a:avLst/>
          </a:prstGeom>
          <a:ln>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88264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/DX Futures  (</a:t>
            </a:r>
            <a:r>
              <a:rPr lang="en-US" sz="2400" dirty="0" err="1" smtClean="0"/>
              <a:t>USDollar</a:t>
            </a:r>
            <a:r>
              <a:rPr lang="en-US" sz="2400" dirty="0" smtClean="0"/>
              <a:t> Index)   YTD 2015</a:t>
            </a:r>
            <a:endParaRPr lang="en-US" sz="2400"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endParaRPr lang="en-US" sz="1600" dirty="0" smtClean="0"/>
          </a:p>
          <a:p>
            <a:pPr marL="0" indent="0">
              <a:buNone/>
            </a:pPr>
            <a:endParaRPr lang="en-US" sz="1600" dirty="0"/>
          </a:p>
          <a:p>
            <a:pPr marL="0" indent="0">
              <a:buNone/>
            </a:pPr>
            <a:endParaRPr lang="en-US" sz="1600" dirty="0"/>
          </a:p>
          <a:p>
            <a:pPr marL="0" indent="0">
              <a:buNone/>
            </a:pPr>
            <a:endParaRPr lang="en-US" sz="1600" dirty="0">
              <a:solidFill>
                <a:schemeClr val="bg1"/>
              </a:solidFill>
            </a:endParaRPr>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5</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7" name="TextBox 6"/>
          <p:cNvSpPr txBox="1"/>
          <p:nvPr/>
        </p:nvSpPr>
        <p:spPr>
          <a:xfrm>
            <a:off x="457200" y="990600"/>
            <a:ext cx="2308645" cy="646331"/>
          </a:xfrm>
          <a:prstGeom prst="rect">
            <a:avLst/>
          </a:prstGeom>
          <a:noFill/>
        </p:spPr>
        <p:txBody>
          <a:bodyPr wrap="none" rtlCol="0">
            <a:spAutoFit/>
          </a:bodyPr>
          <a:lstStyle/>
          <a:p>
            <a:r>
              <a:rPr lang="en-US" dirty="0" smtClean="0"/>
              <a:t>Opening Price:  92.005</a:t>
            </a:r>
          </a:p>
          <a:p>
            <a:r>
              <a:rPr lang="en-US" dirty="0" smtClean="0"/>
              <a:t>Current Price: </a:t>
            </a:r>
            <a:r>
              <a:rPr lang="en-US" dirty="0" smtClean="0"/>
              <a:t>95.595</a:t>
            </a:r>
            <a:endParaRPr lang="en-US" dirty="0" smtClean="0"/>
          </a:p>
        </p:txBody>
      </p:sp>
      <p:sp>
        <p:nvSpPr>
          <p:cNvPr id="8" name="TextBox 7"/>
          <p:cNvSpPr txBox="1"/>
          <p:nvPr/>
        </p:nvSpPr>
        <p:spPr>
          <a:xfrm>
            <a:off x="3801596" y="990600"/>
            <a:ext cx="1423788" cy="646331"/>
          </a:xfrm>
          <a:prstGeom prst="rect">
            <a:avLst/>
          </a:prstGeom>
          <a:noFill/>
        </p:spPr>
        <p:txBody>
          <a:bodyPr wrap="none" rtlCol="0">
            <a:spAutoFit/>
          </a:bodyPr>
          <a:lstStyle/>
          <a:p>
            <a:r>
              <a:rPr lang="en-US" dirty="0"/>
              <a:t>High:  </a:t>
            </a:r>
            <a:r>
              <a:rPr lang="en-US" dirty="0" smtClean="0"/>
              <a:t>101.23</a:t>
            </a:r>
            <a:endParaRPr lang="en-US" dirty="0"/>
          </a:p>
          <a:p>
            <a:r>
              <a:rPr lang="en-US" dirty="0"/>
              <a:t>Low:  </a:t>
            </a:r>
            <a:r>
              <a:rPr lang="en-US" dirty="0" smtClean="0"/>
              <a:t>91.995</a:t>
            </a:r>
            <a:endParaRPr lang="en-US" dirty="0"/>
          </a:p>
        </p:txBody>
      </p:sp>
      <p:sp>
        <p:nvSpPr>
          <p:cNvPr id="9" name="TextBox 8"/>
          <p:cNvSpPr txBox="1"/>
          <p:nvPr/>
        </p:nvSpPr>
        <p:spPr>
          <a:xfrm>
            <a:off x="5985268" y="990600"/>
            <a:ext cx="3102388" cy="646331"/>
          </a:xfrm>
          <a:prstGeom prst="rect">
            <a:avLst/>
          </a:prstGeom>
          <a:noFill/>
        </p:spPr>
        <p:txBody>
          <a:bodyPr wrap="none" rtlCol="0">
            <a:spAutoFit/>
          </a:bodyPr>
          <a:lstStyle/>
          <a:p>
            <a:r>
              <a:rPr lang="en-US" dirty="0" smtClean="0"/>
              <a:t>O/C Change:  </a:t>
            </a:r>
            <a:r>
              <a:rPr lang="en-US" dirty="0" smtClean="0"/>
              <a:t>+</a:t>
            </a:r>
            <a:r>
              <a:rPr lang="en-US" dirty="0" smtClean="0"/>
              <a:t>3.59</a:t>
            </a:r>
            <a:r>
              <a:rPr lang="en-US" dirty="0" smtClean="0"/>
              <a:t>pts  (+</a:t>
            </a:r>
            <a:r>
              <a:rPr lang="en-US" dirty="0" smtClean="0"/>
              <a:t>3.9</a:t>
            </a:r>
            <a:r>
              <a:rPr lang="en-US" dirty="0" smtClean="0"/>
              <a:t>%)</a:t>
            </a:r>
            <a:endParaRPr lang="en-US" dirty="0"/>
          </a:p>
          <a:p>
            <a:r>
              <a:rPr lang="en-US" dirty="0"/>
              <a:t>H/L Range:  </a:t>
            </a:r>
            <a:r>
              <a:rPr lang="en-US" dirty="0" smtClean="0"/>
              <a:t>9.235pts</a:t>
            </a:r>
            <a:endParaRPr lang="en-US" dirty="0"/>
          </a:p>
        </p:txBody>
      </p:sp>
      <p:sp>
        <p:nvSpPr>
          <p:cNvPr id="10" name="TextBox 9"/>
          <p:cNvSpPr txBox="1"/>
          <p:nvPr/>
        </p:nvSpPr>
        <p:spPr>
          <a:xfrm>
            <a:off x="6242750" y="1906909"/>
            <a:ext cx="2754499" cy="2585323"/>
          </a:xfrm>
          <a:prstGeom prst="rect">
            <a:avLst/>
          </a:prstGeom>
          <a:noFill/>
        </p:spPr>
        <p:txBody>
          <a:bodyPr wrap="square" rtlCol="0">
            <a:noAutofit/>
          </a:bodyPr>
          <a:lstStyle/>
          <a:p>
            <a:r>
              <a:rPr lang="en-US" u="sng" dirty="0"/>
              <a:t>Notable Pattern</a:t>
            </a:r>
            <a:r>
              <a:rPr lang="en-US" u="sng" dirty="0" smtClean="0"/>
              <a:t>:</a:t>
            </a:r>
            <a:br>
              <a:rPr lang="en-US" u="sng" dirty="0" smtClean="0"/>
            </a:br>
            <a:r>
              <a:rPr lang="en-US" dirty="0" smtClean="0"/>
              <a:t>As mentioned last week, the expected </a:t>
            </a:r>
            <a:r>
              <a:rPr lang="en-US" dirty="0" smtClean="0"/>
              <a:t>recovery move </a:t>
            </a:r>
            <a:r>
              <a:rPr lang="en-US" dirty="0" smtClean="0"/>
              <a:t>to </a:t>
            </a:r>
            <a:r>
              <a:rPr lang="en-US" dirty="0" smtClean="0"/>
              <a:t>95.81 is </a:t>
            </a:r>
            <a:r>
              <a:rPr lang="en-US" dirty="0" smtClean="0"/>
              <a:t>complete.</a:t>
            </a:r>
            <a:endParaRPr lang="en-US" dirty="0"/>
          </a:p>
          <a:p>
            <a:r>
              <a:rPr lang="en-US" u="sng" dirty="0" smtClean="0"/>
              <a:t/>
            </a:r>
            <a:br>
              <a:rPr lang="en-US" u="sng" dirty="0" smtClean="0"/>
            </a:br>
            <a:r>
              <a:rPr lang="en-US" u="sng" dirty="0" smtClean="0"/>
              <a:t>Forecast:</a:t>
            </a:r>
          </a:p>
          <a:p>
            <a:r>
              <a:rPr lang="en-US" dirty="0" smtClean="0"/>
              <a:t>Hard to predict now with Greece in the background.  For the first half of July expect range-bound movement between 96.85 and 94.82</a:t>
            </a:r>
            <a:endParaRPr lang="en-US" dirty="0"/>
          </a:p>
          <a:p>
            <a:endParaRPr lang="en-US" dirty="0"/>
          </a:p>
        </p:txBody>
      </p:sp>
      <p:pic>
        <p:nvPicPr>
          <p:cNvPr id="11" name="Picture 10"/>
          <p:cNvPicPr>
            <a:picLocks noChangeAspect="1"/>
          </p:cNvPicPr>
          <p:nvPr/>
        </p:nvPicPr>
        <p:blipFill>
          <a:blip r:embed="rId2"/>
          <a:stretch>
            <a:fillRect/>
          </a:stretch>
        </p:blipFill>
        <p:spPr>
          <a:xfrm>
            <a:off x="76047" y="1780245"/>
            <a:ext cx="6172353" cy="4010955"/>
          </a:xfrm>
          <a:prstGeom prst="rect">
            <a:avLst/>
          </a:prstGeom>
        </p:spPr>
      </p:pic>
      <p:sp>
        <p:nvSpPr>
          <p:cNvPr id="12" name="Rectangle 11"/>
          <p:cNvSpPr/>
          <p:nvPr/>
        </p:nvSpPr>
        <p:spPr>
          <a:xfrm>
            <a:off x="5791200" y="3657600"/>
            <a:ext cx="152400" cy="8382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146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/6E Futures  (Euro Futures)   YTD 2015</a:t>
            </a:r>
            <a:endParaRPr lang="en-US" sz="2400"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endParaRPr lang="en-US" sz="1600" dirty="0" smtClean="0"/>
          </a:p>
          <a:p>
            <a:pPr marL="0" indent="0">
              <a:buNone/>
            </a:pPr>
            <a:endParaRPr lang="en-US" sz="1600" dirty="0"/>
          </a:p>
          <a:p>
            <a:pPr marL="0" indent="0">
              <a:buNone/>
            </a:pPr>
            <a:endParaRPr lang="en-US" sz="1600" dirty="0"/>
          </a:p>
          <a:p>
            <a:pPr marL="0" indent="0">
              <a:buNone/>
            </a:pPr>
            <a:endParaRPr lang="en-US" sz="1600" dirty="0">
              <a:solidFill>
                <a:schemeClr val="bg1"/>
              </a:solidFill>
            </a:endParaRPr>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6</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7" name="TextBox 6"/>
          <p:cNvSpPr txBox="1"/>
          <p:nvPr/>
        </p:nvSpPr>
        <p:spPr>
          <a:xfrm>
            <a:off x="457200" y="990600"/>
            <a:ext cx="2308645" cy="646331"/>
          </a:xfrm>
          <a:prstGeom prst="rect">
            <a:avLst/>
          </a:prstGeom>
          <a:noFill/>
        </p:spPr>
        <p:txBody>
          <a:bodyPr wrap="none" rtlCol="0">
            <a:spAutoFit/>
          </a:bodyPr>
          <a:lstStyle/>
          <a:p>
            <a:r>
              <a:rPr lang="en-US" dirty="0" smtClean="0"/>
              <a:t>Opening Price:  1.2124</a:t>
            </a:r>
          </a:p>
          <a:p>
            <a:r>
              <a:rPr lang="en-US" dirty="0" smtClean="0"/>
              <a:t>Current Price: </a:t>
            </a:r>
            <a:r>
              <a:rPr lang="en-US" dirty="0" smtClean="0"/>
              <a:t>1.118</a:t>
            </a:r>
            <a:endParaRPr lang="en-US" dirty="0" smtClean="0"/>
          </a:p>
        </p:txBody>
      </p:sp>
      <p:sp>
        <p:nvSpPr>
          <p:cNvPr id="8" name="TextBox 7"/>
          <p:cNvSpPr txBox="1"/>
          <p:nvPr/>
        </p:nvSpPr>
        <p:spPr>
          <a:xfrm>
            <a:off x="3801596" y="990600"/>
            <a:ext cx="1423788" cy="646331"/>
          </a:xfrm>
          <a:prstGeom prst="rect">
            <a:avLst/>
          </a:prstGeom>
          <a:noFill/>
        </p:spPr>
        <p:txBody>
          <a:bodyPr wrap="none" rtlCol="0">
            <a:spAutoFit/>
          </a:bodyPr>
          <a:lstStyle/>
          <a:p>
            <a:r>
              <a:rPr lang="en-US" dirty="0"/>
              <a:t>High:  </a:t>
            </a:r>
            <a:r>
              <a:rPr lang="en-US" dirty="0" smtClean="0"/>
              <a:t>1.2127</a:t>
            </a:r>
            <a:endParaRPr lang="en-US" dirty="0"/>
          </a:p>
          <a:p>
            <a:r>
              <a:rPr lang="en-US" dirty="0"/>
              <a:t>Low:  </a:t>
            </a:r>
            <a:r>
              <a:rPr lang="en-US" dirty="0" smtClean="0"/>
              <a:t>1.0477</a:t>
            </a:r>
            <a:endParaRPr lang="en-US" dirty="0"/>
          </a:p>
        </p:txBody>
      </p:sp>
      <p:sp>
        <p:nvSpPr>
          <p:cNvPr id="9" name="TextBox 8"/>
          <p:cNvSpPr txBox="1"/>
          <p:nvPr/>
        </p:nvSpPr>
        <p:spPr>
          <a:xfrm>
            <a:off x="6477000" y="990600"/>
            <a:ext cx="2472408" cy="646331"/>
          </a:xfrm>
          <a:prstGeom prst="rect">
            <a:avLst/>
          </a:prstGeom>
          <a:noFill/>
        </p:spPr>
        <p:txBody>
          <a:bodyPr wrap="none" rtlCol="0">
            <a:spAutoFit/>
          </a:bodyPr>
          <a:lstStyle/>
          <a:p>
            <a:r>
              <a:rPr lang="en-US" dirty="0" smtClean="0"/>
              <a:t>O/C Change:  -0.0759pts</a:t>
            </a:r>
            <a:endParaRPr lang="en-US" dirty="0"/>
          </a:p>
          <a:p>
            <a:r>
              <a:rPr lang="en-US" dirty="0"/>
              <a:t>H/L Range:  </a:t>
            </a:r>
            <a:r>
              <a:rPr lang="en-US" dirty="0" smtClean="0"/>
              <a:t>0.165pts</a:t>
            </a:r>
            <a:endParaRPr lang="en-US" dirty="0"/>
          </a:p>
        </p:txBody>
      </p:sp>
      <p:sp>
        <p:nvSpPr>
          <p:cNvPr id="10" name="TextBox 9"/>
          <p:cNvSpPr txBox="1"/>
          <p:nvPr/>
        </p:nvSpPr>
        <p:spPr>
          <a:xfrm>
            <a:off x="6223910" y="2099435"/>
            <a:ext cx="2792180" cy="2585323"/>
          </a:xfrm>
          <a:prstGeom prst="rect">
            <a:avLst/>
          </a:prstGeom>
          <a:noFill/>
        </p:spPr>
        <p:txBody>
          <a:bodyPr wrap="square" rtlCol="0">
            <a:noAutofit/>
          </a:bodyPr>
          <a:lstStyle/>
          <a:p>
            <a:r>
              <a:rPr lang="en-US" u="sng" dirty="0"/>
              <a:t>Notable Pattern</a:t>
            </a:r>
            <a:r>
              <a:rPr lang="en-US" u="sng" dirty="0" smtClean="0"/>
              <a:t>:</a:t>
            </a:r>
            <a:br>
              <a:rPr lang="en-US" u="sng" dirty="0" smtClean="0"/>
            </a:br>
            <a:r>
              <a:rPr lang="en-US" dirty="0" smtClean="0"/>
              <a:t>As expected last week, support and consolidation has been found around the 1.125 level (slightly lower in fact)</a:t>
            </a:r>
            <a:endParaRPr lang="en-US" dirty="0"/>
          </a:p>
          <a:p>
            <a:r>
              <a:rPr lang="en-US" u="sng" dirty="0" smtClean="0"/>
              <a:t/>
            </a:r>
            <a:br>
              <a:rPr lang="en-US" u="sng" dirty="0" smtClean="0"/>
            </a:br>
            <a:r>
              <a:rPr lang="en-US" u="sng" dirty="0" smtClean="0"/>
              <a:t>Forecast:</a:t>
            </a:r>
          </a:p>
          <a:p>
            <a:r>
              <a:rPr lang="en-US" dirty="0" smtClean="0"/>
              <a:t>Going into July, things look indecisive as the market has positioned itself for a sharp move lower but has not made the move yet.  Expect large moves in Euro soon.</a:t>
            </a:r>
            <a:endParaRPr lang="en-US" dirty="0"/>
          </a:p>
          <a:p>
            <a:endParaRPr lang="en-US" dirty="0"/>
          </a:p>
        </p:txBody>
      </p:sp>
      <p:pic>
        <p:nvPicPr>
          <p:cNvPr id="11" name="Picture 10"/>
          <p:cNvPicPr>
            <a:picLocks noChangeAspect="1"/>
          </p:cNvPicPr>
          <p:nvPr/>
        </p:nvPicPr>
        <p:blipFill>
          <a:blip r:embed="rId2"/>
          <a:stretch>
            <a:fillRect/>
          </a:stretch>
        </p:blipFill>
        <p:spPr>
          <a:xfrm>
            <a:off x="86801" y="2155869"/>
            <a:ext cx="6161599" cy="4016331"/>
          </a:xfrm>
          <a:prstGeom prst="rect">
            <a:avLst/>
          </a:prstGeom>
        </p:spPr>
      </p:pic>
      <p:cxnSp>
        <p:nvCxnSpPr>
          <p:cNvPr id="13" name="Straight Arrow Connector 12"/>
          <p:cNvCxnSpPr/>
          <p:nvPr/>
        </p:nvCxnSpPr>
        <p:spPr>
          <a:xfrm>
            <a:off x="5638800" y="4495800"/>
            <a:ext cx="381000" cy="609600"/>
          </a:xfrm>
          <a:prstGeom prst="straightConnector1">
            <a:avLst/>
          </a:prstGeom>
          <a:ln>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5638800" y="3962400"/>
            <a:ext cx="152400" cy="457200"/>
          </a:xfrm>
          <a:prstGeom prst="straightConnector1">
            <a:avLst/>
          </a:prstGeom>
          <a:ln>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72859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/ZB Futures  (30-Year Bonds)   YTD 2015</a:t>
            </a:r>
            <a:endParaRPr lang="en-US" sz="2400"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endParaRPr lang="en-US" sz="1600" dirty="0" smtClean="0"/>
          </a:p>
          <a:p>
            <a:pPr marL="0" indent="0">
              <a:buNone/>
            </a:pPr>
            <a:endParaRPr lang="en-US" sz="1600" dirty="0"/>
          </a:p>
          <a:p>
            <a:pPr marL="0" indent="0">
              <a:buNone/>
            </a:pPr>
            <a:endParaRPr lang="en-US" sz="1600" dirty="0"/>
          </a:p>
          <a:p>
            <a:pPr marL="0" indent="0">
              <a:buNone/>
            </a:pPr>
            <a:endParaRPr lang="en-US" sz="1600" dirty="0">
              <a:solidFill>
                <a:schemeClr val="bg1"/>
              </a:solidFill>
            </a:endParaRPr>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7</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7" name="TextBox 6"/>
          <p:cNvSpPr txBox="1"/>
          <p:nvPr/>
        </p:nvSpPr>
        <p:spPr>
          <a:xfrm>
            <a:off x="457200" y="990600"/>
            <a:ext cx="2308645" cy="646331"/>
          </a:xfrm>
          <a:prstGeom prst="rect">
            <a:avLst/>
          </a:prstGeom>
          <a:noFill/>
        </p:spPr>
        <p:txBody>
          <a:bodyPr wrap="none" rtlCol="0">
            <a:spAutoFit/>
          </a:bodyPr>
          <a:lstStyle/>
          <a:p>
            <a:r>
              <a:rPr lang="en-US" dirty="0" smtClean="0"/>
              <a:t>Opening Price:  157’21</a:t>
            </a:r>
          </a:p>
          <a:p>
            <a:r>
              <a:rPr lang="en-US" dirty="0" smtClean="0"/>
              <a:t>Current Price: </a:t>
            </a:r>
            <a:r>
              <a:rPr lang="en-US" dirty="0" smtClean="0"/>
              <a:t>147’24</a:t>
            </a:r>
            <a:endParaRPr lang="en-US" dirty="0" smtClean="0"/>
          </a:p>
        </p:txBody>
      </p:sp>
      <p:sp>
        <p:nvSpPr>
          <p:cNvPr id="8" name="TextBox 7"/>
          <p:cNvSpPr txBox="1"/>
          <p:nvPr/>
        </p:nvSpPr>
        <p:spPr>
          <a:xfrm>
            <a:off x="3801596" y="990600"/>
            <a:ext cx="1423788" cy="646331"/>
          </a:xfrm>
          <a:prstGeom prst="rect">
            <a:avLst/>
          </a:prstGeom>
          <a:noFill/>
        </p:spPr>
        <p:txBody>
          <a:bodyPr wrap="none" rtlCol="0">
            <a:spAutoFit/>
          </a:bodyPr>
          <a:lstStyle/>
          <a:p>
            <a:r>
              <a:rPr lang="en-US" dirty="0"/>
              <a:t>High:  </a:t>
            </a:r>
            <a:r>
              <a:rPr lang="en-US" dirty="0" smtClean="0"/>
              <a:t>165’11</a:t>
            </a:r>
            <a:endParaRPr lang="en-US" dirty="0"/>
          </a:p>
          <a:p>
            <a:r>
              <a:rPr lang="en-US" dirty="0"/>
              <a:t>Low:  </a:t>
            </a:r>
            <a:r>
              <a:rPr lang="en-US" dirty="0" smtClean="0"/>
              <a:t>147’11</a:t>
            </a:r>
            <a:endParaRPr lang="en-US" dirty="0"/>
          </a:p>
        </p:txBody>
      </p:sp>
      <p:sp>
        <p:nvSpPr>
          <p:cNvPr id="9" name="TextBox 8"/>
          <p:cNvSpPr txBox="1"/>
          <p:nvPr/>
        </p:nvSpPr>
        <p:spPr>
          <a:xfrm>
            <a:off x="5985268" y="990600"/>
            <a:ext cx="1950855" cy="646331"/>
          </a:xfrm>
          <a:prstGeom prst="rect">
            <a:avLst/>
          </a:prstGeom>
          <a:noFill/>
        </p:spPr>
        <p:txBody>
          <a:bodyPr wrap="none" rtlCol="0">
            <a:spAutoFit/>
          </a:bodyPr>
          <a:lstStyle/>
          <a:p>
            <a:r>
              <a:rPr lang="en-US" dirty="0" smtClean="0"/>
              <a:t>O/C Change:  </a:t>
            </a:r>
            <a:r>
              <a:rPr lang="en-US" dirty="0" smtClean="0"/>
              <a:t>-9’29</a:t>
            </a:r>
            <a:endParaRPr lang="en-US" dirty="0"/>
          </a:p>
          <a:p>
            <a:r>
              <a:rPr lang="en-US" dirty="0"/>
              <a:t>H/L Range:  </a:t>
            </a:r>
            <a:r>
              <a:rPr lang="en-US" dirty="0" smtClean="0"/>
              <a:t>18’00</a:t>
            </a:r>
            <a:endParaRPr lang="en-US" dirty="0"/>
          </a:p>
        </p:txBody>
      </p:sp>
      <p:sp>
        <p:nvSpPr>
          <p:cNvPr id="10" name="TextBox 9"/>
          <p:cNvSpPr txBox="1"/>
          <p:nvPr/>
        </p:nvSpPr>
        <p:spPr>
          <a:xfrm>
            <a:off x="6242750" y="1906909"/>
            <a:ext cx="2754499" cy="2585323"/>
          </a:xfrm>
          <a:prstGeom prst="rect">
            <a:avLst/>
          </a:prstGeom>
          <a:noFill/>
        </p:spPr>
        <p:txBody>
          <a:bodyPr wrap="square" rtlCol="0">
            <a:noAutofit/>
          </a:bodyPr>
          <a:lstStyle/>
          <a:p>
            <a:r>
              <a:rPr lang="en-US" u="sng" dirty="0"/>
              <a:t>Notable Pattern</a:t>
            </a:r>
            <a:r>
              <a:rPr lang="en-US" u="sng" dirty="0" smtClean="0"/>
              <a:t>:</a:t>
            </a:r>
            <a:br>
              <a:rPr lang="en-US" u="sng" dirty="0" smtClean="0"/>
            </a:br>
            <a:r>
              <a:rPr lang="en-US" dirty="0" smtClean="0"/>
              <a:t>The move into value did not hold and we have sharply moved lower – unexpected short term move.</a:t>
            </a:r>
            <a:endParaRPr lang="en-US" dirty="0"/>
          </a:p>
          <a:p>
            <a:r>
              <a:rPr lang="en-US" u="sng" dirty="0" smtClean="0"/>
              <a:t/>
            </a:r>
            <a:br>
              <a:rPr lang="en-US" u="sng" dirty="0" smtClean="0"/>
            </a:br>
            <a:r>
              <a:rPr lang="en-US" u="sng" dirty="0" smtClean="0"/>
              <a:t>Forecast:</a:t>
            </a:r>
          </a:p>
          <a:p>
            <a:r>
              <a:rPr lang="en-US" dirty="0" smtClean="0"/>
              <a:t>/ZB is trading below value for July already and further downside is expected going further.  Upside resistance around the 148’29 level.</a:t>
            </a:r>
            <a:endParaRPr lang="en-US" dirty="0"/>
          </a:p>
          <a:p>
            <a:endParaRPr lang="en-US" dirty="0"/>
          </a:p>
        </p:txBody>
      </p:sp>
      <p:pic>
        <p:nvPicPr>
          <p:cNvPr id="11" name="Picture 10"/>
          <p:cNvPicPr>
            <a:picLocks noChangeAspect="1"/>
          </p:cNvPicPr>
          <p:nvPr/>
        </p:nvPicPr>
        <p:blipFill>
          <a:blip r:embed="rId2"/>
          <a:stretch>
            <a:fillRect/>
          </a:stretch>
        </p:blipFill>
        <p:spPr>
          <a:xfrm>
            <a:off x="152400" y="1895960"/>
            <a:ext cx="6029651" cy="3931924"/>
          </a:xfrm>
          <a:prstGeom prst="rect">
            <a:avLst/>
          </a:prstGeom>
        </p:spPr>
      </p:pic>
      <p:cxnSp>
        <p:nvCxnSpPr>
          <p:cNvPr id="14" name="Straight Arrow Connector 13"/>
          <p:cNvCxnSpPr/>
          <p:nvPr/>
        </p:nvCxnSpPr>
        <p:spPr>
          <a:xfrm>
            <a:off x="5562600" y="5562600"/>
            <a:ext cx="304800" cy="685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5562600" y="5257800"/>
            <a:ext cx="152400" cy="304800"/>
          </a:xfrm>
          <a:prstGeom prst="straightConnector1">
            <a:avLst/>
          </a:prstGeom>
          <a:ln>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4731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880"/>
            <a:ext cx="8001000" cy="639762"/>
          </a:xfrm>
        </p:spPr>
        <p:txBody>
          <a:bodyPr/>
          <a:lstStyle/>
          <a:p>
            <a:r>
              <a:rPr lang="en-US" sz="1800" dirty="0" smtClean="0"/>
              <a:t>Looking Ahead</a:t>
            </a:r>
            <a:endParaRPr lang="en-US" sz="1800" dirty="0"/>
          </a:p>
        </p:txBody>
      </p:sp>
      <p:sp>
        <p:nvSpPr>
          <p:cNvPr id="3" name="Content Placeholder 2"/>
          <p:cNvSpPr>
            <a:spLocks noGrp="1"/>
          </p:cNvSpPr>
          <p:nvPr>
            <p:ph idx="1"/>
          </p:nvPr>
        </p:nvSpPr>
        <p:spPr>
          <a:xfrm>
            <a:off x="457200" y="1219200"/>
            <a:ext cx="7924800" cy="4830763"/>
          </a:xfrm>
        </p:spPr>
        <p:txBody>
          <a:bodyPr>
            <a:normAutofit/>
          </a:bodyPr>
          <a:lstStyle/>
          <a:p>
            <a:pPr marL="285750" indent="-285750">
              <a:buFont typeface="Arial" panose="020B0604020202020204" pitchFamily="34" charset="0"/>
              <a:buChar char="•"/>
            </a:pPr>
            <a:r>
              <a:rPr lang="en-US" sz="1600" b="0" u="sng" dirty="0" smtClean="0"/>
              <a:t>Overall:</a:t>
            </a:r>
          </a:p>
          <a:p>
            <a:pPr marL="285750" indent="-285750">
              <a:buFont typeface="Arial" panose="020B0604020202020204" pitchFamily="34" charset="0"/>
              <a:buChar char="•"/>
            </a:pPr>
            <a:r>
              <a:rPr lang="en-US" sz="1600" b="0" dirty="0" smtClean="0"/>
              <a:t>Most of last weeks predictions played out perfectly this week. (Except the Bonds and the Euro grew a bit weaker than expected)  </a:t>
            </a:r>
          </a:p>
          <a:p>
            <a:pPr marL="285750" indent="-285750">
              <a:buFont typeface="Arial" panose="020B0604020202020204" pitchFamily="34" charset="0"/>
              <a:buChar char="•"/>
            </a:pPr>
            <a:r>
              <a:rPr lang="en-US" sz="1600" b="0" dirty="0" smtClean="0"/>
              <a:t>It is very hard to make predictions now with a new month starting next week as well as (perhaps) some decision out of the Euro Zone.</a:t>
            </a:r>
            <a:endParaRPr lang="en-US" sz="1600" b="0" dirty="0"/>
          </a:p>
          <a:p>
            <a:pPr marL="285750" indent="-285750">
              <a:buFont typeface="Arial" panose="020B0604020202020204" pitchFamily="34" charset="0"/>
              <a:buChar char="•"/>
            </a:pPr>
            <a:r>
              <a:rPr lang="en-US" sz="1600" b="0" dirty="0" smtClean="0"/>
              <a:t>Either next week will be a repeat of this week with little lasting movement, or the Euro could take a massive move lower below value and get the other markets to move with it.</a:t>
            </a:r>
            <a:endParaRPr lang="en-US" sz="1600" b="0" dirty="0" smtClean="0"/>
          </a:p>
          <a:p>
            <a:endParaRPr lang="en-US" sz="1600" b="0" dirty="0" smtClean="0"/>
          </a:p>
          <a:p>
            <a:endParaRPr lang="en-US" sz="1600" b="0" dirty="0" smtClean="0"/>
          </a:p>
          <a:p>
            <a:pPr marL="285750" indent="-285750">
              <a:buFont typeface="Arial" panose="020B0604020202020204" pitchFamily="34" charset="0"/>
              <a:buChar char="•"/>
            </a:pPr>
            <a:endParaRPr lang="en-US" sz="1600" b="0" dirty="0"/>
          </a:p>
          <a:p>
            <a:endParaRPr lang="en-US" sz="1600" b="0" dirty="0">
              <a:solidFill>
                <a:schemeClr val="bg1"/>
              </a:solidFill>
            </a:endParaRPr>
          </a:p>
        </p:txBody>
      </p:sp>
      <p:pic>
        <p:nvPicPr>
          <p:cNvPr id="6146" name="Picture 2" descr="C:\Users\Jim\Desktop\Bear_Market_Crash_Volatil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470400"/>
            <a:ext cx="3200400" cy="24003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Jim\Desktop\bullish_Option_Trade_earnings.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400" y="4495800"/>
            <a:ext cx="3149600" cy="23622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p:cNvSpPr>
          <p:nvPr/>
        </p:nvSpPr>
        <p:spPr bwMode="auto">
          <a:xfrm>
            <a:off x="0" y="872639"/>
            <a:ext cx="9144000" cy="178594"/>
          </a:xfrm>
          <a:prstGeom prst="rect">
            <a:avLst/>
          </a:prstGeom>
          <a:solidFill>
            <a:schemeClr val="accent6"/>
          </a:solidFill>
          <a:ln>
            <a:noFill/>
          </a:ln>
          <a:extLst/>
        </p:spPr>
        <p:txBody>
          <a:bodyPr lIns="0" tIns="0" rIns="0" bIns="0"/>
          <a:lstStyle/>
          <a:p>
            <a:endParaRPr lang="en-US"/>
          </a:p>
        </p:txBody>
      </p:sp>
    </p:spTree>
    <p:extLst>
      <p:ext uri="{BB962C8B-B14F-4D97-AF65-F5344CB8AC3E}">
        <p14:creationId xmlns:p14="http://schemas.microsoft.com/office/powerpoint/2010/main" val="3665890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fontScale="90000"/>
          </a:bodyPr>
          <a:lstStyle/>
          <a:p>
            <a:pPr marL="285750" indent="-285750"/>
            <a:r>
              <a:rPr lang="en-US" sz="2400" dirty="0"/>
              <a:t/>
            </a:r>
            <a:br>
              <a:rPr lang="en-US" sz="2400" dirty="0"/>
            </a:br>
            <a:endParaRPr lang="en-US" sz="2400" dirty="0"/>
          </a:p>
        </p:txBody>
      </p:sp>
      <p:sp>
        <p:nvSpPr>
          <p:cNvPr id="3" name="Content Placeholder 2"/>
          <p:cNvSpPr>
            <a:spLocks noGrp="1"/>
          </p:cNvSpPr>
          <p:nvPr>
            <p:ph idx="1"/>
          </p:nvPr>
        </p:nvSpPr>
        <p:spPr>
          <a:xfrm>
            <a:off x="225425" y="1063702"/>
            <a:ext cx="8601075" cy="5314950"/>
          </a:xfrm>
        </p:spPr>
        <p:txBody>
          <a:bodyPr>
            <a:normAutofit/>
          </a:bodyPr>
          <a:lstStyle/>
          <a:p>
            <a:pPr marL="0" indent="0" algn="ctr">
              <a:buNone/>
            </a:pPr>
            <a:r>
              <a:rPr lang="en-US" sz="3600" u="sng" dirty="0" smtClean="0"/>
              <a:t>John Nash’s Game Theory in Market Movement</a:t>
            </a:r>
            <a:br>
              <a:rPr lang="en-US" sz="3600" u="sng" dirty="0" smtClean="0"/>
            </a:br>
            <a:r>
              <a:rPr lang="en-US" sz="3600" u="sng" dirty="0" smtClean="0"/>
              <a:t/>
            </a:r>
            <a:br>
              <a:rPr lang="en-US" sz="3600" u="sng" dirty="0" smtClean="0"/>
            </a:br>
            <a:r>
              <a:rPr lang="en-US" sz="3600" dirty="0" smtClean="0"/>
              <a:t>Reading price action in terms </a:t>
            </a:r>
            <a:br>
              <a:rPr lang="en-US" sz="3600" dirty="0" smtClean="0"/>
            </a:br>
            <a:r>
              <a:rPr lang="en-US" sz="3600" dirty="0" smtClean="0"/>
              <a:t>of the players involved</a:t>
            </a:r>
            <a:r>
              <a:rPr lang="en-US" sz="3600" dirty="0" smtClean="0"/>
              <a:t>.</a:t>
            </a:r>
          </a:p>
          <a:p>
            <a:pPr marL="0" indent="0" algn="ctr">
              <a:buNone/>
            </a:pPr>
            <a:endParaRPr lang="en-US" sz="3600" dirty="0"/>
          </a:p>
          <a:p>
            <a:pPr marL="0" indent="0" algn="ctr">
              <a:buNone/>
            </a:pPr>
            <a:r>
              <a:rPr lang="en-US" sz="3600" dirty="0" smtClean="0"/>
              <a:t>(Scattered Musings from Web’s mind…)</a:t>
            </a:r>
            <a:endParaRPr lang="en-US" sz="36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9</a:t>
            </a:fld>
            <a:endParaRPr lang="en-US" dirty="0">
              <a:solidFill>
                <a:prstClr val="black">
                  <a:tint val="75000"/>
                </a:prstClr>
              </a:solidFill>
            </a:endParaRPr>
          </a:p>
        </p:txBody>
      </p:sp>
      <p:sp>
        <p:nvSpPr>
          <p:cNvPr id="6" name="Rectangle 2"/>
          <p:cNvSpPr>
            <a:spLocks/>
          </p:cNvSpPr>
          <p:nvPr/>
        </p:nvSpPr>
        <p:spPr bwMode="auto">
          <a:xfrm>
            <a:off x="0" y="783342"/>
            <a:ext cx="9144000" cy="178594"/>
          </a:xfrm>
          <a:prstGeom prst="rect">
            <a:avLst/>
          </a:prstGeom>
          <a:solidFill>
            <a:schemeClr val="accent6"/>
          </a:solidFill>
          <a:ln>
            <a:noFill/>
          </a:ln>
          <a:extLst/>
        </p:spPr>
        <p:txBody>
          <a:bodyPr lIns="0" tIns="0" rIns="0" bIns="0"/>
          <a:lstStyle/>
          <a:p>
            <a:endParaRPr lang="en-US"/>
          </a:p>
        </p:txBody>
      </p:sp>
    </p:spTree>
    <p:extLst>
      <p:ext uri="{BB962C8B-B14F-4D97-AF65-F5344CB8AC3E}">
        <p14:creationId xmlns:p14="http://schemas.microsoft.com/office/powerpoint/2010/main" val="252342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10</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4" name="Content Placeholder 3"/>
          <p:cNvSpPr>
            <a:spLocks noGrp="1"/>
          </p:cNvSpPr>
          <p:nvPr>
            <p:ph idx="1"/>
          </p:nvPr>
        </p:nvSpPr>
        <p:spPr>
          <a:xfrm>
            <a:off x="457200" y="1017587"/>
            <a:ext cx="8458200" cy="3325813"/>
          </a:xfrm>
        </p:spPr>
        <p:txBody>
          <a:bodyPr>
            <a:normAutofit fontScale="85000" lnSpcReduction="20000"/>
          </a:bodyPr>
          <a:lstStyle/>
          <a:p>
            <a:r>
              <a:rPr lang="en-US" sz="1300" dirty="0" smtClean="0"/>
              <a:t>What is Game Theory?</a:t>
            </a:r>
            <a:br>
              <a:rPr lang="en-US" sz="1300" dirty="0" smtClean="0"/>
            </a:br>
            <a:r>
              <a:rPr lang="en-US" sz="1300" dirty="0" smtClean="0"/>
              <a:t/>
            </a:r>
            <a:br>
              <a:rPr lang="en-US" sz="1300" dirty="0" smtClean="0"/>
            </a:br>
            <a:r>
              <a:rPr lang="en-US" sz="1300" dirty="0"/>
              <a:t>In </a:t>
            </a:r>
            <a:r>
              <a:rPr lang="en-US" sz="1300" b="1" dirty="0"/>
              <a:t>game theory</a:t>
            </a:r>
            <a:r>
              <a:rPr lang="en-US" sz="1300" dirty="0"/>
              <a:t>, the </a:t>
            </a:r>
            <a:r>
              <a:rPr lang="en-US" sz="1300" b="1" dirty="0"/>
              <a:t>Nash equilibrium</a:t>
            </a:r>
            <a:r>
              <a:rPr lang="en-US" sz="1300" dirty="0"/>
              <a:t> is a solution concept of a non-cooperative </a:t>
            </a:r>
            <a:r>
              <a:rPr lang="en-US" sz="1300" b="1" dirty="0" smtClean="0"/>
              <a:t>game </a:t>
            </a:r>
            <a:r>
              <a:rPr lang="en-US" sz="1300" dirty="0" smtClean="0"/>
              <a:t>involving </a:t>
            </a:r>
            <a:r>
              <a:rPr lang="en-US" sz="1300" dirty="0"/>
              <a:t>two or more players, in which each player is assumed to know the </a:t>
            </a:r>
            <a:r>
              <a:rPr lang="en-US" sz="1300" b="1" dirty="0" smtClean="0"/>
              <a:t>equilibrium </a:t>
            </a:r>
            <a:r>
              <a:rPr lang="en-US" sz="1300" dirty="0" smtClean="0"/>
              <a:t>strategies </a:t>
            </a:r>
            <a:r>
              <a:rPr lang="en-US" sz="1300" dirty="0"/>
              <a:t>of the other players, and no player has anything to gain by changing only their own strategy</a:t>
            </a:r>
            <a:r>
              <a:rPr lang="en-US" sz="1300" dirty="0" smtClean="0"/>
              <a:t>.</a:t>
            </a:r>
            <a:br>
              <a:rPr lang="en-US" sz="1300" dirty="0" smtClean="0"/>
            </a:br>
            <a:r>
              <a:rPr lang="en-US" sz="1300" dirty="0" smtClean="0"/>
              <a:t/>
            </a:r>
            <a:br>
              <a:rPr lang="en-US" sz="1300" dirty="0" smtClean="0"/>
            </a:br>
            <a:r>
              <a:rPr lang="en-US" sz="1300" dirty="0"/>
              <a:t>Stated simply, Amy and Will are in Nash equilibrium </a:t>
            </a:r>
            <a:r>
              <a:rPr lang="en-US" sz="1300" dirty="0" smtClean="0"/>
              <a:t>if:</a:t>
            </a:r>
          </a:p>
          <a:p>
            <a:pPr lvl="1"/>
            <a:r>
              <a:rPr lang="en-US" sz="1300" dirty="0" smtClean="0"/>
              <a:t>Amy </a:t>
            </a:r>
            <a:r>
              <a:rPr lang="en-US" sz="1300" dirty="0"/>
              <a:t>is making the best decision she can, taking into account Will's decision while Will's decision remains unchanged, </a:t>
            </a:r>
            <a:endParaRPr lang="en-US" sz="1300" dirty="0" smtClean="0"/>
          </a:p>
          <a:p>
            <a:pPr lvl="1"/>
            <a:r>
              <a:rPr lang="en-US" sz="1300" dirty="0" smtClean="0"/>
              <a:t>Will </a:t>
            </a:r>
            <a:r>
              <a:rPr lang="en-US" sz="1300" dirty="0"/>
              <a:t>is making the best decision he can, taking into account Amy's decision while Amy's decision remains unchanged. </a:t>
            </a:r>
            <a:endParaRPr lang="en-US" sz="1300" dirty="0" smtClean="0"/>
          </a:p>
          <a:p>
            <a:pPr lvl="1"/>
            <a:r>
              <a:rPr lang="en-US" sz="1300" dirty="0" smtClean="0"/>
              <a:t>Likewise</a:t>
            </a:r>
            <a:r>
              <a:rPr lang="en-US" sz="1300" dirty="0"/>
              <a:t>, a group of players are in Nash equilibrium if each one is making the best decision possible, taking into account the decisions of the others in the game as long the other party's decision remains unchanged.</a:t>
            </a:r>
          </a:p>
          <a:p>
            <a:endParaRPr lang="en-US" sz="1300" dirty="0"/>
          </a:p>
          <a:p>
            <a:r>
              <a:rPr lang="en-US" sz="1300" dirty="0" smtClean="0"/>
              <a:t>The </a:t>
            </a:r>
            <a:r>
              <a:rPr lang="en-US" sz="1300" dirty="0" smtClean="0"/>
              <a:t>Prisoner’s Dilemma</a:t>
            </a:r>
          </a:p>
          <a:p>
            <a:r>
              <a:rPr lang="en-US" sz="1300" dirty="0"/>
              <a:t>Two members of a criminal gang are arrested and imprisoned. Each prisoner is in solitary confinement with no means of speaking to or exchanging messages with the other. The prosecutors do not have enough evidence to convict the pair on the principal charge. They hope to get both sentenced to a year in prison on a lesser charge. Simultaneously, the prosecutors offer each prisoner a bargain. Each prisoner is given the opportunity either to: betray the other by testifying that the other committed the crime, or to cooperate with the other by remaining silent. Here is the offer</a:t>
            </a:r>
            <a:r>
              <a:rPr lang="en-US" sz="1300" dirty="0" smtClean="0"/>
              <a:t>:</a:t>
            </a:r>
          </a:p>
          <a:p>
            <a:pPr lvl="1"/>
            <a:r>
              <a:rPr lang="en-US" sz="1300" dirty="0" smtClean="0"/>
              <a:t>If </a:t>
            </a:r>
            <a:r>
              <a:rPr lang="en-US" sz="1300" dirty="0"/>
              <a:t>A and B each betray the other, each of them serves </a:t>
            </a:r>
            <a:r>
              <a:rPr lang="en-US" sz="1300" dirty="0" smtClean="0"/>
              <a:t>5 </a:t>
            </a:r>
            <a:r>
              <a:rPr lang="en-US" sz="1300" dirty="0"/>
              <a:t>years in prison</a:t>
            </a:r>
          </a:p>
          <a:p>
            <a:pPr lvl="1"/>
            <a:r>
              <a:rPr lang="en-US" sz="1300" dirty="0"/>
              <a:t>If A betrays B but B remains silent, A will be set free and B will serve </a:t>
            </a:r>
            <a:r>
              <a:rPr lang="en-US" sz="1300" dirty="0" smtClean="0"/>
              <a:t>20 </a:t>
            </a:r>
            <a:r>
              <a:rPr lang="en-US" sz="1300" dirty="0"/>
              <a:t>years in prison (and vice versa)</a:t>
            </a:r>
          </a:p>
          <a:p>
            <a:pPr lvl="1"/>
            <a:r>
              <a:rPr lang="en-US" sz="1300" dirty="0"/>
              <a:t>If A and B both remain silent, both of them will only serve 1 year in prison (on the lesser charge</a:t>
            </a:r>
            <a:r>
              <a:rPr lang="en-US" sz="1300" dirty="0" smtClean="0"/>
              <a:t>)</a:t>
            </a:r>
            <a:endParaRPr lang="en-US" sz="1200" dirty="0" smtClean="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p:txBody>
      </p:sp>
      <p:pic>
        <p:nvPicPr>
          <p:cNvPr id="1026" name="Picture 2" descr="n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8483" y="4159767"/>
            <a:ext cx="3874634" cy="2545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27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11</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4" name="Content Placeholder 3"/>
          <p:cNvSpPr>
            <a:spLocks noGrp="1"/>
          </p:cNvSpPr>
          <p:nvPr>
            <p:ph idx="1"/>
          </p:nvPr>
        </p:nvSpPr>
        <p:spPr>
          <a:xfrm>
            <a:off x="457200" y="1017587"/>
            <a:ext cx="8229600" cy="5840413"/>
          </a:xfrm>
        </p:spPr>
        <p:txBody>
          <a:bodyPr>
            <a:normAutofit/>
          </a:bodyPr>
          <a:lstStyle/>
          <a:p>
            <a:r>
              <a:rPr lang="en-US" sz="1200" dirty="0" smtClean="0"/>
              <a:t>One may also look at Game Theory in terms of Greece (since it’s notable that </a:t>
            </a:r>
            <a:r>
              <a:rPr lang="en-US" sz="1200" dirty="0" err="1" smtClean="0"/>
              <a:t>Yanis</a:t>
            </a:r>
            <a:r>
              <a:rPr lang="en-US" sz="1200" dirty="0" smtClean="0"/>
              <a:t> </a:t>
            </a:r>
            <a:r>
              <a:rPr lang="en-US" sz="1200" dirty="0" err="1"/>
              <a:t>Varoufakis</a:t>
            </a:r>
            <a:r>
              <a:rPr lang="en-US" sz="1200" dirty="0"/>
              <a:t>, the Greek finance minister, spent his academic career (which included teaching posts at the University of Essex and the University of East Anglia) studying game theory.</a:t>
            </a:r>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pPr marL="0" indent="0">
              <a:buNone/>
            </a:pPr>
            <a:r>
              <a:rPr lang="en-US" sz="800" dirty="0" smtClean="0"/>
              <a:t/>
            </a:r>
            <a:br>
              <a:rPr lang="en-US" sz="800" dirty="0" smtClean="0"/>
            </a:br>
            <a:r>
              <a:rPr lang="en-US" sz="800" dirty="0" smtClean="0"/>
              <a:t/>
            </a:r>
            <a:br>
              <a:rPr lang="en-US" sz="800" dirty="0" smtClean="0"/>
            </a:br>
            <a:r>
              <a:rPr lang="en-US" sz="800" dirty="0" smtClean="0"/>
              <a:t>BBC </a:t>
            </a:r>
            <a:r>
              <a:rPr lang="en-US" sz="800" dirty="0"/>
              <a:t>News - Can game theory explain the Greek debt crisis? </a:t>
            </a:r>
            <a:r>
              <a:rPr lang="en-US" sz="800" dirty="0">
                <a:hlinkClick r:id="rId2"/>
              </a:rPr>
              <a:t>http://www.bbc.com/news/magazine-33254857</a:t>
            </a:r>
            <a:endParaRPr lang="en-US" sz="800" dirty="0" smtClean="0"/>
          </a:p>
          <a:p>
            <a:endParaRPr lang="en-US" sz="1200" dirty="0"/>
          </a:p>
          <a:p>
            <a:endParaRPr lang="en-US" sz="1200" dirty="0" smtClean="0"/>
          </a:p>
          <a:p>
            <a:endParaRPr lang="en-US" sz="1200" dirty="0"/>
          </a:p>
        </p:txBody>
      </p:sp>
      <p:pic>
        <p:nvPicPr>
          <p:cNvPr id="2050" name="Picture 2" descr="nu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67000"/>
            <a:ext cx="3858421" cy="26464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26855" y="1828800"/>
            <a:ext cx="4112345" cy="4868881"/>
          </a:xfrm>
          <a:prstGeom prst="rect">
            <a:avLst/>
          </a:prstGeom>
          <a:noFill/>
        </p:spPr>
        <p:txBody>
          <a:bodyPr wrap="square" rtlCol="0">
            <a:normAutofit fontScale="70000" lnSpcReduction="20000"/>
          </a:bodyPr>
          <a:lstStyle/>
          <a:p>
            <a:r>
              <a:rPr lang="en-US" dirty="0"/>
              <a:t>Imagine Greece moves first to avoid default by putting a plan on the table. This plan involves new taxes on the wealthy and changes to pensions - avoiding spending cuts and </a:t>
            </a:r>
            <a:r>
              <a:rPr lang="en-US" dirty="0" err="1"/>
              <a:t>and</a:t>
            </a:r>
            <a:r>
              <a:rPr lang="en-US" dirty="0"/>
              <a:t> having some of its debts written off in exchange. </a:t>
            </a:r>
            <a:r>
              <a:rPr lang="en-US" dirty="0" smtClean="0"/>
              <a:t/>
            </a:r>
            <a:br>
              <a:rPr lang="en-US" dirty="0" smtClean="0"/>
            </a:br>
            <a:r>
              <a:rPr lang="en-US" dirty="0" smtClean="0"/>
              <a:t>If </a:t>
            </a:r>
            <a:r>
              <a:rPr lang="en-US" dirty="0"/>
              <a:t>this plan is accepted by the rest of the </a:t>
            </a:r>
            <a:r>
              <a:rPr lang="en-US" dirty="0" err="1"/>
              <a:t>eurozone</a:t>
            </a:r>
            <a:r>
              <a:rPr lang="en-US" dirty="0"/>
              <a:t>, then Greece is content. Let's give its payoff a score of 1</a:t>
            </a:r>
            <a:r>
              <a:rPr lang="en-US" dirty="0" smtClean="0"/>
              <a:t>.</a:t>
            </a:r>
            <a:br>
              <a:rPr lang="en-US" dirty="0" smtClean="0"/>
            </a:br>
            <a:r>
              <a:rPr lang="en-US" dirty="0" smtClean="0"/>
              <a:t/>
            </a:r>
            <a:br>
              <a:rPr lang="en-US" dirty="0" smtClean="0"/>
            </a:br>
            <a:r>
              <a:rPr lang="en-US" dirty="0" smtClean="0"/>
              <a:t>If </a:t>
            </a:r>
            <a:r>
              <a:rPr lang="en-US" dirty="0"/>
              <a:t>the </a:t>
            </a:r>
            <a:r>
              <a:rPr lang="en-US" dirty="0" err="1"/>
              <a:t>eurozone</a:t>
            </a:r>
            <a:r>
              <a:rPr lang="en-US" dirty="0"/>
              <a:t> accepted this deal, the monetary union would remain intact, but it would have to ease its strict rules on fiscal policy and take a loss on holdings of Greek debt. Let's give the </a:t>
            </a:r>
            <a:r>
              <a:rPr lang="en-US" dirty="0" err="1"/>
              <a:t>eurozone</a:t>
            </a:r>
            <a:r>
              <a:rPr lang="en-US" dirty="0"/>
              <a:t> payoff a score of ¾. So the overall payoff is (1, ¾ </a:t>
            </a:r>
            <a:r>
              <a:rPr lang="en-US" dirty="0" smtClean="0"/>
              <a:t>).</a:t>
            </a:r>
          </a:p>
          <a:p>
            <a:endParaRPr lang="en-US" dirty="0" smtClean="0"/>
          </a:p>
          <a:p>
            <a:endParaRPr lang="en-US" dirty="0"/>
          </a:p>
          <a:p>
            <a:endParaRPr lang="en-US" dirty="0"/>
          </a:p>
          <a:p>
            <a:pPr fontAlgn="base"/>
            <a:r>
              <a:rPr lang="en-US" dirty="0"/>
              <a:t>What if the </a:t>
            </a:r>
            <a:r>
              <a:rPr lang="en-US" dirty="0" err="1"/>
              <a:t>eurozone</a:t>
            </a:r>
            <a:r>
              <a:rPr lang="en-US" dirty="0"/>
              <a:t> rejected the deal? Then Greece, unable to pay its creditors on time, would be in what is called "technical default".</a:t>
            </a:r>
          </a:p>
          <a:p>
            <a:pPr fontAlgn="base"/>
            <a:r>
              <a:rPr lang="en-US" dirty="0"/>
              <a:t>What follows next is not at all clear. Let's look at two possibilities.</a:t>
            </a:r>
          </a:p>
          <a:p>
            <a:pPr marL="285750" indent="-285750" fontAlgn="base">
              <a:buFont typeface="Arial" panose="020B0604020202020204" pitchFamily="34" charset="0"/>
              <a:buChar char="•"/>
            </a:pPr>
            <a:r>
              <a:rPr lang="en-US" dirty="0"/>
              <a:t>First there could be "</a:t>
            </a:r>
            <a:r>
              <a:rPr lang="en-US" dirty="0" err="1"/>
              <a:t>Grexit</a:t>
            </a:r>
            <a:r>
              <a:rPr lang="en-US" dirty="0"/>
              <a:t>" - Greece alone leaves the </a:t>
            </a:r>
            <a:r>
              <a:rPr lang="en-US" dirty="0" err="1"/>
              <a:t>eurozone</a:t>
            </a:r>
            <a:r>
              <a:rPr lang="en-US" dirty="0"/>
              <a:t> but the other members live happily ever after.</a:t>
            </a:r>
          </a:p>
          <a:p>
            <a:pPr marL="285750" indent="-285750" fontAlgn="base">
              <a:buFont typeface="Arial" panose="020B0604020202020204" pitchFamily="34" charset="0"/>
              <a:buChar char="•"/>
            </a:pPr>
            <a:r>
              <a:rPr lang="en-US" dirty="0"/>
              <a:t>Second, Greek departure leads to the collapse of the </a:t>
            </a:r>
            <a:r>
              <a:rPr lang="en-US" dirty="0" err="1"/>
              <a:t>eurozone</a:t>
            </a:r>
            <a:r>
              <a:rPr lang="en-US" dirty="0"/>
              <a:t>.</a:t>
            </a:r>
          </a:p>
          <a:p>
            <a:pPr fontAlgn="base"/>
            <a:r>
              <a:rPr lang="en-US" dirty="0"/>
              <a:t>The first scenario is likely to be pretty bad for Greece but not for the </a:t>
            </a:r>
            <a:r>
              <a:rPr lang="en-US" dirty="0" err="1"/>
              <a:t>eurozone</a:t>
            </a:r>
            <a:r>
              <a:rPr lang="en-US" dirty="0"/>
              <a:t> - a payoff of (0,1). The second is bad for everyone - the payoff is (0,0).</a:t>
            </a:r>
          </a:p>
          <a:p>
            <a:endParaRPr lang="en-US" dirty="0" smtClean="0"/>
          </a:p>
        </p:txBody>
      </p:sp>
    </p:spTree>
    <p:extLst>
      <p:ext uri="{BB962C8B-B14F-4D97-AF65-F5344CB8AC3E}">
        <p14:creationId xmlns:p14="http://schemas.microsoft.com/office/powerpoint/2010/main" val="44608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12</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4" name="Content Placeholder 3"/>
          <p:cNvSpPr>
            <a:spLocks noGrp="1"/>
          </p:cNvSpPr>
          <p:nvPr>
            <p:ph idx="1"/>
          </p:nvPr>
        </p:nvSpPr>
        <p:spPr>
          <a:xfrm>
            <a:off x="457200" y="1017587"/>
            <a:ext cx="8229600" cy="5459413"/>
          </a:xfrm>
        </p:spPr>
        <p:txBody>
          <a:bodyPr>
            <a:normAutofit/>
          </a:bodyPr>
          <a:lstStyle/>
          <a:p>
            <a:r>
              <a:rPr lang="en-US" sz="1200" dirty="0" smtClean="0"/>
              <a:t>In </a:t>
            </a:r>
            <a:r>
              <a:rPr lang="en-US" sz="1200" dirty="0" smtClean="0"/>
              <a:t>market terms, Amy </a:t>
            </a:r>
            <a:r>
              <a:rPr lang="en-US" sz="1200" dirty="0" smtClean="0"/>
              <a:t>expects Will to be buying </a:t>
            </a:r>
            <a:r>
              <a:rPr lang="en-US" sz="1200" dirty="0" smtClean="0"/>
              <a:t>stock and will continue to do so over time, therefore it would be Amy’s best decision to buy stock as well as Will’s actions are likely to drive the stock higher.  </a:t>
            </a:r>
          </a:p>
          <a:p>
            <a:pPr marL="457200" lvl="1" indent="0">
              <a:buNone/>
            </a:pPr>
            <a:endParaRPr lang="en-US" sz="1200" dirty="0"/>
          </a:p>
          <a:p>
            <a:r>
              <a:rPr lang="en-US" sz="1200" dirty="0" smtClean="0"/>
              <a:t>Imagine </a:t>
            </a:r>
            <a:r>
              <a:rPr lang="en-US" sz="1200" dirty="0" smtClean="0"/>
              <a:t>also, Amy </a:t>
            </a:r>
            <a:r>
              <a:rPr lang="en-US" sz="1200" dirty="0" smtClean="0"/>
              <a:t>and Will are both long 1million shares of XYZ.  Pre-market, Will tells Amy he is thinking about selling his position today with a market order all at once because he believes the stock is going to plummet near immediately on the open.  While Amy disagrees and wants to remain long XYZ, it is in her best interest to sell her position before Will does because if Will sells all at once, surely the stock will </a:t>
            </a:r>
            <a:r>
              <a:rPr lang="en-US" sz="1200" dirty="0" smtClean="0"/>
              <a:t>plummet because of the other players in the market and Amy’s position will suffer.  </a:t>
            </a:r>
          </a:p>
          <a:p>
            <a:endParaRPr lang="en-US" sz="1200" dirty="0"/>
          </a:p>
          <a:p>
            <a:r>
              <a:rPr lang="en-US" sz="1200" dirty="0" smtClean="0"/>
              <a:t>Conversely, it is not in a single participants best interest to change their strategy if all other players remain constant.  (Ex: I believe a stock is over-valued based on book value, so I sell.  If all of the other participants continue to buy the stock in order to front-run or go-with-the-flow, I will be at a disadvantage.)  I am best positioned in the market by doing what I believe others are or will be doing.</a:t>
            </a:r>
          </a:p>
          <a:p>
            <a:endParaRPr lang="en-US" sz="1200" dirty="0"/>
          </a:p>
          <a:p>
            <a:r>
              <a:rPr lang="en-US" sz="1200" dirty="0" smtClean="0"/>
              <a:t>Prime example of Game Theory in the market from this week:</a:t>
            </a:r>
          </a:p>
          <a:p>
            <a:pPr lvl="1"/>
            <a:r>
              <a:rPr lang="en-US" sz="1200" dirty="0" smtClean="0"/>
              <a:t>Tuesday after the market closed, NFLX announces a 7-1 stock split.  </a:t>
            </a:r>
          </a:p>
          <a:p>
            <a:pPr lvl="2"/>
            <a:r>
              <a:rPr lang="en-US" sz="1200" dirty="0" smtClean="0"/>
              <a:t>The price soars 24pts in extended hours trading </a:t>
            </a:r>
          </a:p>
          <a:p>
            <a:pPr lvl="2"/>
            <a:r>
              <a:rPr lang="en-US" sz="1200" dirty="0"/>
              <a:t>N</a:t>
            </a:r>
            <a:r>
              <a:rPr lang="en-US" sz="1200" dirty="0" smtClean="0"/>
              <a:t>ot because a stock split adds any value, but because there is possible cause for a “perceived” increase in value, therefore everyone looks to buy into because everyone is buying…. (vicious feedback loop!)</a:t>
            </a:r>
          </a:p>
          <a:p>
            <a:pPr lvl="1"/>
            <a:r>
              <a:rPr lang="en-US" sz="1200" dirty="0" smtClean="0"/>
              <a:t>Wednesday morning, Carl Icahn tweets that he has closed his entire stake in NFLX having doubled his money in a year. </a:t>
            </a:r>
          </a:p>
          <a:p>
            <a:pPr lvl="2"/>
            <a:r>
              <a:rPr lang="en-US" sz="1200" dirty="0" smtClean="0"/>
              <a:t>NFLX sells off 28pts over the course of the trading session having reached its peak of 706 just before the tweet.</a:t>
            </a:r>
          </a:p>
          <a:p>
            <a:pPr lvl="2"/>
            <a:r>
              <a:rPr lang="en-US" sz="1200" dirty="0" smtClean="0"/>
              <a:t>Icahn may have already closed his position unbeknownst to the market, but the announcement would likely lead to others closing their positions and therefore everyone piles into the sell-side of the stock.</a:t>
            </a:r>
          </a:p>
          <a:p>
            <a:pPr lvl="1"/>
            <a:r>
              <a:rPr lang="en-US" sz="1200" dirty="0" smtClean="0"/>
              <a:t>In both cases, neither effected the actual value of NFLX the company, only the actions (or expected actions) of the participants in the market affecting the decisions of all other participants.</a:t>
            </a:r>
            <a:endParaRPr lang="en-US" sz="1200" dirty="0"/>
          </a:p>
          <a:p>
            <a:pPr marL="0" indent="0">
              <a:buNone/>
            </a:pPr>
            <a:endParaRPr lang="en-US" sz="1200" dirty="0"/>
          </a:p>
          <a:p>
            <a:endParaRPr lang="en-US" sz="1200" dirty="0" smtClean="0"/>
          </a:p>
          <a:p>
            <a:endParaRPr lang="en-US" sz="1200" dirty="0"/>
          </a:p>
          <a:p>
            <a:endParaRPr lang="en-US" sz="1200" dirty="0" smtClean="0"/>
          </a:p>
          <a:p>
            <a:endParaRPr lang="en-US" sz="1200" dirty="0"/>
          </a:p>
        </p:txBody>
      </p:sp>
    </p:spTree>
    <p:extLst>
      <p:ext uri="{BB962C8B-B14F-4D97-AF65-F5344CB8AC3E}">
        <p14:creationId xmlns:p14="http://schemas.microsoft.com/office/powerpoint/2010/main" val="42797525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13</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12765908"/>
              </p:ext>
            </p:extLst>
          </p:nvPr>
        </p:nvGraphicFramePr>
        <p:xfrm>
          <a:off x="1371600" y="2819400"/>
          <a:ext cx="6096000" cy="3337560"/>
        </p:xfrm>
        <a:graphic>
          <a:graphicData uri="http://schemas.openxmlformats.org/drawingml/2006/table">
            <a:tbl>
              <a:tblPr firstRow="1" bandRow="1">
                <a:tableStyleId>{5C22544A-7EE6-4342-B048-85BDC9FD1C3A}</a:tableStyleId>
              </a:tblPr>
              <a:tblGrid>
                <a:gridCol w="609600"/>
                <a:gridCol w="609600"/>
                <a:gridCol w="609600"/>
                <a:gridCol w="609600"/>
                <a:gridCol w="609600"/>
                <a:gridCol w="609600"/>
                <a:gridCol w="609600"/>
                <a:gridCol w="609600"/>
                <a:gridCol w="609600"/>
                <a:gridCol w="609600"/>
              </a:tblGrid>
              <a:tr h="370840">
                <a:tc>
                  <a:txBody>
                    <a:bodyPr/>
                    <a:lstStyle/>
                    <a:p>
                      <a:endParaRPr lang="en-US" dirty="0"/>
                    </a:p>
                  </a:txBody>
                  <a:tcPr>
                    <a:solidFill>
                      <a:schemeClr val="tx1">
                        <a:lumMod val="50000"/>
                        <a:lumOff val="50000"/>
                      </a:schemeClr>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r>
              <a:tr h="370840">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r>
              <a:tr h="370840">
                <a:tc>
                  <a:txBody>
                    <a:bodyPr/>
                    <a:lstStyle/>
                    <a:p>
                      <a:endParaRPr lang="en-US"/>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r>
              <a:tr h="370840">
                <a:tc>
                  <a:txBody>
                    <a:bodyPr/>
                    <a:lstStyle/>
                    <a:p>
                      <a:endParaRPr lang="en-US"/>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r>
              <a:tr h="370840">
                <a:tc>
                  <a:txBody>
                    <a:bodyPr/>
                    <a:lstStyle/>
                    <a:p>
                      <a:endParaRPr lang="en-US"/>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r>
              <a:tr h="370840">
                <a:tc>
                  <a:txBody>
                    <a:bodyPr/>
                    <a:lstStyle/>
                    <a:p>
                      <a:endParaRPr lang="en-US"/>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r>
              <a:tr h="370840">
                <a:tc>
                  <a:txBody>
                    <a:bodyPr/>
                    <a:lstStyle/>
                    <a:p>
                      <a:endParaRPr lang="en-US"/>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r>
              <a:tr h="370840">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tx1">
                        <a:lumMod val="50000"/>
                        <a:lumOff val="50000"/>
                      </a:schemeClr>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r>
              <a:tr h="370840">
                <a:tc>
                  <a:txBody>
                    <a:bodyPr/>
                    <a:lstStyle/>
                    <a:p>
                      <a:pPr algn="ctr"/>
                      <a:r>
                        <a:rPr lang="en-US" dirty="0" smtClean="0"/>
                        <a:t>95</a:t>
                      </a:r>
                      <a:endParaRPr lang="en-US" dirty="0"/>
                    </a:p>
                  </a:txBody>
                  <a:tcPr>
                    <a:solidFill>
                      <a:schemeClr val="bg1"/>
                    </a:solidFill>
                  </a:tcPr>
                </a:tc>
                <a:tc>
                  <a:txBody>
                    <a:bodyPr/>
                    <a:lstStyle/>
                    <a:p>
                      <a:pPr algn="ctr"/>
                      <a:r>
                        <a:rPr lang="en-US" dirty="0" smtClean="0"/>
                        <a:t>96</a:t>
                      </a:r>
                      <a:endParaRPr lang="en-US" dirty="0"/>
                    </a:p>
                  </a:txBody>
                  <a:tcPr>
                    <a:solidFill>
                      <a:schemeClr val="bg1"/>
                    </a:solidFill>
                  </a:tcPr>
                </a:tc>
                <a:tc>
                  <a:txBody>
                    <a:bodyPr/>
                    <a:lstStyle/>
                    <a:p>
                      <a:pPr algn="ctr"/>
                      <a:r>
                        <a:rPr lang="en-US" dirty="0" smtClean="0"/>
                        <a:t>97</a:t>
                      </a:r>
                      <a:endParaRPr lang="en-US" dirty="0"/>
                    </a:p>
                  </a:txBody>
                  <a:tcPr>
                    <a:solidFill>
                      <a:schemeClr val="bg1"/>
                    </a:solidFill>
                  </a:tcPr>
                </a:tc>
                <a:tc>
                  <a:txBody>
                    <a:bodyPr/>
                    <a:lstStyle/>
                    <a:p>
                      <a:pPr algn="ctr"/>
                      <a:r>
                        <a:rPr lang="en-US" dirty="0" smtClean="0"/>
                        <a:t>98</a:t>
                      </a:r>
                      <a:endParaRPr lang="en-US" dirty="0"/>
                    </a:p>
                  </a:txBody>
                  <a:tcPr>
                    <a:solidFill>
                      <a:schemeClr val="bg1"/>
                    </a:solidFill>
                  </a:tcPr>
                </a:tc>
                <a:tc>
                  <a:txBody>
                    <a:bodyPr/>
                    <a:lstStyle/>
                    <a:p>
                      <a:pPr algn="ctr"/>
                      <a:r>
                        <a:rPr lang="en-US" dirty="0" smtClean="0"/>
                        <a:t>99</a:t>
                      </a:r>
                      <a:endParaRPr lang="en-US" dirty="0"/>
                    </a:p>
                  </a:txBody>
                  <a:tcPr>
                    <a:solidFill>
                      <a:schemeClr val="bg1"/>
                    </a:solidFill>
                  </a:tcPr>
                </a:tc>
                <a:tc>
                  <a:txBody>
                    <a:bodyPr/>
                    <a:lstStyle/>
                    <a:p>
                      <a:pPr algn="ctr"/>
                      <a:r>
                        <a:rPr lang="en-US" dirty="0" smtClean="0"/>
                        <a:t>100</a:t>
                      </a:r>
                      <a:endParaRPr lang="en-US" dirty="0"/>
                    </a:p>
                  </a:txBody>
                  <a:tcPr>
                    <a:solidFill>
                      <a:schemeClr val="bg1"/>
                    </a:solidFill>
                  </a:tcPr>
                </a:tc>
                <a:tc>
                  <a:txBody>
                    <a:bodyPr/>
                    <a:lstStyle/>
                    <a:p>
                      <a:pPr algn="ctr"/>
                      <a:r>
                        <a:rPr lang="en-US" dirty="0" smtClean="0"/>
                        <a:t>101</a:t>
                      </a:r>
                      <a:endParaRPr lang="en-US" dirty="0"/>
                    </a:p>
                  </a:txBody>
                  <a:tcPr>
                    <a:solidFill>
                      <a:schemeClr val="bg1"/>
                    </a:solidFill>
                  </a:tcPr>
                </a:tc>
                <a:tc>
                  <a:txBody>
                    <a:bodyPr/>
                    <a:lstStyle/>
                    <a:p>
                      <a:pPr algn="ctr"/>
                      <a:r>
                        <a:rPr lang="en-US" dirty="0" smtClean="0"/>
                        <a:t>102</a:t>
                      </a:r>
                      <a:endParaRPr lang="en-US" dirty="0"/>
                    </a:p>
                  </a:txBody>
                  <a:tcPr>
                    <a:solidFill>
                      <a:schemeClr val="bg1"/>
                    </a:solidFill>
                  </a:tcPr>
                </a:tc>
                <a:tc>
                  <a:txBody>
                    <a:bodyPr/>
                    <a:lstStyle/>
                    <a:p>
                      <a:pPr algn="ctr"/>
                      <a:r>
                        <a:rPr lang="en-US" dirty="0" smtClean="0"/>
                        <a:t>103</a:t>
                      </a:r>
                      <a:endParaRPr lang="en-US" dirty="0"/>
                    </a:p>
                  </a:txBody>
                  <a:tcPr>
                    <a:solidFill>
                      <a:schemeClr val="bg1"/>
                    </a:solidFill>
                  </a:tcPr>
                </a:tc>
                <a:tc>
                  <a:txBody>
                    <a:bodyPr/>
                    <a:lstStyle/>
                    <a:p>
                      <a:pPr algn="ctr"/>
                      <a:r>
                        <a:rPr lang="en-US" dirty="0" smtClean="0"/>
                        <a:t>104</a:t>
                      </a:r>
                      <a:endParaRPr lang="en-US" dirty="0"/>
                    </a:p>
                  </a:txBody>
                  <a:tcPr>
                    <a:solidFill>
                      <a:schemeClr val="bg1"/>
                    </a:solidFill>
                  </a:tcPr>
                </a:tc>
              </a:tr>
            </a:tbl>
          </a:graphicData>
        </a:graphic>
      </p:graphicFrame>
      <p:sp>
        <p:nvSpPr>
          <p:cNvPr id="8" name="TextBox 7"/>
          <p:cNvSpPr txBox="1"/>
          <p:nvPr/>
        </p:nvSpPr>
        <p:spPr>
          <a:xfrm>
            <a:off x="152400" y="914400"/>
            <a:ext cx="8534400" cy="1676400"/>
          </a:xfrm>
          <a:prstGeom prst="rect">
            <a:avLst/>
          </a:prstGeom>
          <a:noFill/>
        </p:spPr>
        <p:txBody>
          <a:bodyPr wrap="square" rtlCol="0">
            <a:normAutofit fontScale="92500" lnSpcReduction="20000"/>
          </a:bodyPr>
          <a:lstStyle/>
          <a:p>
            <a:r>
              <a:rPr lang="en-US" dirty="0" smtClean="0"/>
              <a:t>A buyer’s curve in equilibrium.  </a:t>
            </a:r>
            <a:br>
              <a:rPr lang="en-US" dirty="0" smtClean="0"/>
            </a:br>
            <a:r>
              <a:rPr lang="en-US" dirty="0" smtClean="0"/>
              <a:t/>
            </a:r>
            <a:br>
              <a:rPr lang="en-US" dirty="0" smtClean="0"/>
            </a:br>
            <a:r>
              <a:rPr lang="en-US" dirty="0" smtClean="0"/>
              <a:t>Big money (volume) towards the lower end, </a:t>
            </a:r>
            <a:br>
              <a:rPr lang="en-US" dirty="0" smtClean="0"/>
            </a:br>
            <a:r>
              <a:rPr lang="en-US" dirty="0" smtClean="0"/>
              <a:t>small money (low volume) towards the front.</a:t>
            </a:r>
            <a:br>
              <a:rPr lang="en-US" dirty="0" smtClean="0"/>
            </a:br>
            <a:r>
              <a:rPr lang="en-US" dirty="0" smtClean="0"/>
              <a:t/>
            </a:r>
            <a:br>
              <a:rPr lang="en-US" dirty="0" smtClean="0"/>
            </a:br>
            <a:r>
              <a:rPr lang="en-US" dirty="0" smtClean="0"/>
              <a:t>Because there are large buy orders below that will support the price, it is in the best interest of some players (smaller) to buy at a higher price ahead of them, expecting buying to follow.</a:t>
            </a:r>
            <a:endParaRPr lang="en-US" dirty="0"/>
          </a:p>
        </p:txBody>
      </p:sp>
      <p:sp>
        <p:nvSpPr>
          <p:cNvPr id="9" name="TextBox 8"/>
          <p:cNvSpPr txBox="1"/>
          <p:nvPr/>
        </p:nvSpPr>
        <p:spPr>
          <a:xfrm>
            <a:off x="304800" y="5105400"/>
            <a:ext cx="914400" cy="914400"/>
          </a:xfrm>
          <a:prstGeom prst="rect">
            <a:avLst/>
          </a:prstGeom>
          <a:noFill/>
        </p:spPr>
        <p:txBody>
          <a:bodyPr wrap="none" rtlCol="0">
            <a:normAutofit/>
          </a:bodyPr>
          <a:lstStyle/>
          <a:p>
            <a:r>
              <a:rPr lang="en-US" dirty="0" smtClean="0"/>
              <a:t>Volume</a:t>
            </a:r>
          </a:p>
        </p:txBody>
      </p:sp>
      <p:sp>
        <p:nvSpPr>
          <p:cNvPr id="10" name="TextBox 9"/>
          <p:cNvSpPr txBox="1"/>
          <p:nvPr/>
        </p:nvSpPr>
        <p:spPr>
          <a:xfrm>
            <a:off x="1524000" y="6172200"/>
            <a:ext cx="914400" cy="349250"/>
          </a:xfrm>
          <a:prstGeom prst="rect">
            <a:avLst/>
          </a:prstGeom>
          <a:noFill/>
        </p:spPr>
        <p:txBody>
          <a:bodyPr wrap="none" rtlCol="0">
            <a:normAutofit lnSpcReduction="10000"/>
          </a:bodyPr>
          <a:lstStyle/>
          <a:p>
            <a:r>
              <a:rPr lang="en-US" dirty="0" smtClean="0"/>
              <a:t>Price</a:t>
            </a:r>
          </a:p>
        </p:txBody>
      </p:sp>
      <p:cxnSp>
        <p:nvCxnSpPr>
          <p:cNvPr id="12" name="Straight Arrow Connector 11"/>
          <p:cNvCxnSpPr>
            <a:stCxn id="9" idx="0"/>
          </p:cNvCxnSpPr>
          <p:nvPr/>
        </p:nvCxnSpPr>
        <p:spPr>
          <a:xfrm flipV="1">
            <a:off x="762000" y="3200400"/>
            <a:ext cx="0" cy="1905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286000" y="6369050"/>
            <a:ext cx="35814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0822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14</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graphicFrame>
        <p:nvGraphicFramePr>
          <p:cNvPr id="7" name="Table 6"/>
          <p:cNvGraphicFramePr>
            <a:graphicFrameLocks noGrp="1"/>
          </p:cNvGraphicFramePr>
          <p:nvPr>
            <p:extLst>
              <p:ext uri="{D42A27DB-BD31-4B8C-83A1-F6EECF244321}">
                <p14:modId xmlns:p14="http://schemas.microsoft.com/office/powerpoint/2010/main" val="1145207796"/>
              </p:ext>
            </p:extLst>
          </p:nvPr>
        </p:nvGraphicFramePr>
        <p:xfrm>
          <a:off x="2971800" y="1063613"/>
          <a:ext cx="4191000" cy="2331720"/>
        </p:xfrm>
        <a:graphic>
          <a:graphicData uri="http://schemas.openxmlformats.org/drawingml/2006/table">
            <a:tbl>
              <a:tblPr firstRow="1" bandRow="1">
                <a:tableStyleId>{5C22544A-7EE6-4342-B048-85BDC9FD1C3A}</a:tableStyleId>
              </a:tblPr>
              <a:tblGrid>
                <a:gridCol w="419100"/>
                <a:gridCol w="419100"/>
                <a:gridCol w="419100"/>
                <a:gridCol w="419100"/>
                <a:gridCol w="419100"/>
                <a:gridCol w="419100"/>
                <a:gridCol w="419100"/>
                <a:gridCol w="419100"/>
                <a:gridCol w="419100"/>
                <a:gridCol w="419100"/>
              </a:tblGrid>
              <a:tr h="222509">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r>
              <a:tr h="222509">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tx1">
                        <a:lumMod val="50000"/>
                        <a:lumOff val="50000"/>
                      </a:schemeClr>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tx1">
                        <a:lumMod val="50000"/>
                        <a:lumOff val="50000"/>
                      </a:schemeClr>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r>
              <a:tr h="222509">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r>
              <a:tr h="222509">
                <a:tc>
                  <a:txBody>
                    <a:bodyPr/>
                    <a:lstStyle/>
                    <a:p>
                      <a:pPr algn="ctr"/>
                      <a:r>
                        <a:rPr lang="en-US" sz="1100" dirty="0" smtClean="0"/>
                        <a:t>95</a:t>
                      </a:r>
                      <a:endParaRPr lang="en-US" sz="1100" dirty="0"/>
                    </a:p>
                  </a:txBody>
                  <a:tcPr>
                    <a:solidFill>
                      <a:schemeClr val="bg1"/>
                    </a:solidFill>
                  </a:tcPr>
                </a:tc>
                <a:tc>
                  <a:txBody>
                    <a:bodyPr/>
                    <a:lstStyle/>
                    <a:p>
                      <a:pPr algn="ctr"/>
                      <a:r>
                        <a:rPr lang="en-US" sz="1100" dirty="0" smtClean="0"/>
                        <a:t>96</a:t>
                      </a:r>
                      <a:endParaRPr lang="en-US" sz="1100" dirty="0"/>
                    </a:p>
                  </a:txBody>
                  <a:tcPr>
                    <a:solidFill>
                      <a:schemeClr val="bg1"/>
                    </a:solidFill>
                  </a:tcPr>
                </a:tc>
                <a:tc>
                  <a:txBody>
                    <a:bodyPr/>
                    <a:lstStyle/>
                    <a:p>
                      <a:pPr algn="ctr"/>
                      <a:r>
                        <a:rPr lang="en-US" sz="1100" dirty="0" smtClean="0"/>
                        <a:t>97</a:t>
                      </a:r>
                      <a:endParaRPr lang="en-US" sz="1100" dirty="0"/>
                    </a:p>
                  </a:txBody>
                  <a:tcPr>
                    <a:solidFill>
                      <a:schemeClr val="bg1"/>
                    </a:solidFill>
                  </a:tcPr>
                </a:tc>
                <a:tc>
                  <a:txBody>
                    <a:bodyPr/>
                    <a:lstStyle/>
                    <a:p>
                      <a:pPr algn="ctr"/>
                      <a:r>
                        <a:rPr lang="en-US" sz="1100" dirty="0" smtClean="0"/>
                        <a:t>98</a:t>
                      </a:r>
                      <a:endParaRPr lang="en-US" sz="1100" dirty="0"/>
                    </a:p>
                  </a:txBody>
                  <a:tcPr>
                    <a:solidFill>
                      <a:schemeClr val="bg1"/>
                    </a:solidFill>
                  </a:tcPr>
                </a:tc>
                <a:tc>
                  <a:txBody>
                    <a:bodyPr/>
                    <a:lstStyle/>
                    <a:p>
                      <a:pPr algn="ctr"/>
                      <a:r>
                        <a:rPr lang="en-US" sz="1100" dirty="0" smtClean="0"/>
                        <a:t>99</a:t>
                      </a:r>
                      <a:endParaRPr lang="en-US" sz="1100" dirty="0"/>
                    </a:p>
                  </a:txBody>
                  <a:tcPr>
                    <a:solidFill>
                      <a:schemeClr val="bg1"/>
                    </a:solidFill>
                  </a:tcPr>
                </a:tc>
                <a:tc>
                  <a:txBody>
                    <a:bodyPr/>
                    <a:lstStyle/>
                    <a:p>
                      <a:pPr algn="ctr"/>
                      <a:r>
                        <a:rPr lang="en-US" sz="1100" dirty="0" smtClean="0"/>
                        <a:t>100</a:t>
                      </a:r>
                      <a:endParaRPr lang="en-US" sz="1100" dirty="0"/>
                    </a:p>
                  </a:txBody>
                  <a:tcPr>
                    <a:solidFill>
                      <a:schemeClr val="bg1"/>
                    </a:solidFill>
                  </a:tcPr>
                </a:tc>
                <a:tc>
                  <a:txBody>
                    <a:bodyPr/>
                    <a:lstStyle/>
                    <a:p>
                      <a:pPr algn="ctr"/>
                      <a:r>
                        <a:rPr lang="en-US" sz="1100" dirty="0" smtClean="0"/>
                        <a:t>101</a:t>
                      </a:r>
                      <a:endParaRPr lang="en-US" sz="1100" dirty="0"/>
                    </a:p>
                  </a:txBody>
                  <a:tcPr>
                    <a:solidFill>
                      <a:schemeClr val="bg1"/>
                    </a:solidFill>
                  </a:tcPr>
                </a:tc>
                <a:tc>
                  <a:txBody>
                    <a:bodyPr/>
                    <a:lstStyle/>
                    <a:p>
                      <a:pPr algn="ctr"/>
                      <a:r>
                        <a:rPr lang="en-US" sz="1100" dirty="0" smtClean="0"/>
                        <a:t>102</a:t>
                      </a:r>
                      <a:endParaRPr lang="en-US" sz="1100" dirty="0"/>
                    </a:p>
                  </a:txBody>
                  <a:tcPr>
                    <a:solidFill>
                      <a:schemeClr val="bg1"/>
                    </a:solidFill>
                  </a:tcPr>
                </a:tc>
                <a:tc>
                  <a:txBody>
                    <a:bodyPr/>
                    <a:lstStyle/>
                    <a:p>
                      <a:pPr algn="ctr"/>
                      <a:r>
                        <a:rPr lang="en-US" sz="1100" dirty="0" smtClean="0"/>
                        <a:t>103</a:t>
                      </a:r>
                      <a:endParaRPr lang="en-US" sz="1100" dirty="0"/>
                    </a:p>
                  </a:txBody>
                  <a:tcPr>
                    <a:solidFill>
                      <a:schemeClr val="bg1"/>
                    </a:solidFill>
                  </a:tcPr>
                </a:tc>
                <a:tc>
                  <a:txBody>
                    <a:bodyPr/>
                    <a:lstStyle/>
                    <a:p>
                      <a:pPr algn="ctr"/>
                      <a:r>
                        <a:rPr lang="en-US" sz="1100" dirty="0" smtClean="0"/>
                        <a:t>104</a:t>
                      </a:r>
                      <a:endParaRPr lang="en-US" sz="1100" dirty="0"/>
                    </a:p>
                  </a:txBody>
                  <a:tcPr>
                    <a:solidFill>
                      <a:schemeClr val="bg1"/>
                    </a:solidFill>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634475081"/>
              </p:ext>
            </p:extLst>
          </p:nvPr>
        </p:nvGraphicFramePr>
        <p:xfrm>
          <a:off x="4446180" y="4028174"/>
          <a:ext cx="4017820" cy="2331720"/>
        </p:xfrm>
        <a:graphic>
          <a:graphicData uri="http://schemas.openxmlformats.org/drawingml/2006/table">
            <a:tbl>
              <a:tblPr firstRow="1" bandRow="1">
                <a:tableStyleId>{5C22544A-7EE6-4342-B048-85BDC9FD1C3A}</a:tableStyleId>
              </a:tblPr>
              <a:tblGrid>
                <a:gridCol w="401782"/>
                <a:gridCol w="401782"/>
                <a:gridCol w="401782"/>
                <a:gridCol w="401782"/>
                <a:gridCol w="401782"/>
                <a:gridCol w="401782"/>
                <a:gridCol w="401782"/>
                <a:gridCol w="401782"/>
                <a:gridCol w="401782"/>
                <a:gridCol w="401782"/>
              </a:tblGrid>
              <a:tr h="222509">
                <a:tc>
                  <a:txBody>
                    <a:bodyPr/>
                    <a:lstStyle/>
                    <a:p>
                      <a:endParaRPr lang="en-US" sz="11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r>
              <a:tr h="222509">
                <a:tc>
                  <a:txBody>
                    <a:bodyPr/>
                    <a:lstStyle/>
                    <a:p>
                      <a:pPr algn="ctr"/>
                      <a:r>
                        <a:rPr lang="en-US" sz="1100" dirty="0" smtClean="0"/>
                        <a:t>96</a:t>
                      </a:r>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97</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98</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99</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100</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101</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102</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103</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104</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105</a:t>
                      </a:r>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4" name="Straight Arrow Connector 3"/>
          <p:cNvCxnSpPr/>
          <p:nvPr/>
        </p:nvCxnSpPr>
        <p:spPr>
          <a:xfrm>
            <a:off x="5105400" y="2133600"/>
            <a:ext cx="685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4669464" y="2133600"/>
            <a:ext cx="381000" cy="9906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5878032" y="1788691"/>
            <a:ext cx="461010" cy="114524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6826104" y="5013252"/>
            <a:ext cx="461010" cy="114524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0" name="Table 19"/>
          <p:cNvGraphicFramePr>
            <a:graphicFrameLocks noGrp="1"/>
          </p:cNvGraphicFramePr>
          <p:nvPr>
            <p:extLst>
              <p:ext uri="{D42A27DB-BD31-4B8C-83A1-F6EECF244321}">
                <p14:modId xmlns:p14="http://schemas.microsoft.com/office/powerpoint/2010/main" val="2176916961"/>
              </p:ext>
            </p:extLst>
          </p:nvPr>
        </p:nvGraphicFramePr>
        <p:xfrm>
          <a:off x="152400" y="4024630"/>
          <a:ext cx="4191000" cy="2331720"/>
        </p:xfrm>
        <a:graphic>
          <a:graphicData uri="http://schemas.openxmlformats.org/drawingml/2006/table">
            <a:tbl>
              <a:tblPr firstRow="1" bandRow="1">
                <a:tableStyleId>{5C22544A-7EE6-4342-B048-85BDC9FD1C3A}</a:tableStyleId>
              </a:tblPr>
              <a:tblGrid>
                <a:gridCol w="419100"/>
                <a:gridCol w="419100"/>
                <a:gridCol w="419100"/>
                <a:gridCol w="419100"/>
                <a:gridCol w="419100"/>
                <a:gridCol w="419100"/>
                <a:gridCol w="419100"/>
                <a:gridCol w="419100"/>
                <a:gridCol w="419100"/>
                <a:gridCol w="419100"/>
              </a:tblGrid>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pPr algn="ctr"/>
                      <a:r>
                        <a:rPr lang="en-US" sz="1100" dirty="0" smtClean="0"/>
                        <a:t>95</a:t>
                      </a:r>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96</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97</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98</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99</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100</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101</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102</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103</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104</a:t>
                      </a:r>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22" name="Rectangle 21"/>
          <p:cNvSpPr/>
          <p:nvPr/>
        </p:nvSpPr>
        <p:spPr>
          <a:xfrm>
            <a:off x="3048000" y="4724400"/>
            <a:ext cx="461010" cy="114524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a:off x="3581400" y="3429000"/>
            <a:ext cx="1143000" cy="4572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5050464" y="3371364"/>
            <a:ext cx="740736" cy="5910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3886200" y="4495800"/>
            <a:ext cx="685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28600" y="1219200"/>
            <a:ext cx="2590800" cy="2514600"/>
          </a:xfrm>
          <a:prstGeom prst="rect">
            <a:avLst/>
          </a:prstGeom>
          <a:noFill/>
        </p:spPr>
        <p:txBody>
          <a:bodyPr wrap="square" rtlCol="0">
            <a:normAutofit fontScale="85000" lnSpcReduction="20000"/>
          </a:bodyPr>
          <a:lstStyle/>
          <a:p>
            <a:r>
              <a:rPr lang="en-US" dirty="0" smtClean="0"/>
              <a:t>Due to the advantage of being the first to buy if price is likely to move higher,</a:t>
            </a:r>
            <a:br>
              <a:rPr lang="en-US" dirty="0" smtClean="0"/>
            </a:br>
            <a:r>
              <a:rPr lang="en-US" dirty="0" smtClean="0"/>
              <a:t>The buyers curve will always look to have a certain slope, even if certain players move their volume out of alignment.</a:t>
            </a:r>
            <a:br>
              <a:rPr lang="en-US" dirty="0" smtClean="0"/>
            </a:br>
            <a:r>
              <a:rPr lang="en-US" dirty="0" smtClean="0"/>
              <a:t/>
            </a:r>
            <a:br>
              <a:rPr lang="en-US" dirty="0" smtClean="0"/>
            </a:br>
            <a:r>
              <a:rPr lang="en-US" dirty="0" smtClean="0"/>
              <a:t>Below are two examples of possible rebalancing of the curve based on the action of one player.</a:t>
            </a:r>
          </a:p>
        </p:txBody>
      </p:sp>
      <p:sp>
        <p:nvSpPr>
          <p:cNvPr id="30" name="TextBox 29"/>
          <p:cNvSpPr txBox="1"/>
          <p:nvPr/>
        </p:nvSpPr>
        <p:spPr>
          <a:xfrm>
            <a:off x="665553" y="4876800"/>
            <a:ext cx="1447800" cy="1066800"/>
          </a:xfrm>
          <a:prstGeom prst="rect">
            <a:avLst/>
          </a:prstGeom>
          <a:noFill/>
        </p:spPr>
        <p:txBody>
          <a:bodyPr wrap="square" rtlCol="0">
            <a:normAutofit fontScale="62500" lnSpcReduction="20000"/>
          </a:bodyPr>
          <a:lstStyle/>
          <a:p>
            <a:r>
              <a:rPr lang="en-US" dirty="0" smtClean="0"/>
              <a:t>Player gets filled on their order leaving a void.  </a:t>
            </a:r>
            <a:br>
              <a:rPr lang="en-US" dirty="0" smtClean="0"/>
            </a:br>
            <a:r>
              <a:rPr lang="en-US" dirty="0" smtClean="0"/>
              <a:t>Further out orders shift up and steepen the curve temporarily.</a:t>
            </a:r>
          </a:p>
        </p:txBody>
      </p:sp>
      <p:sp>
        <p:nvSpPr>
          <p:cNvPr id="31" name="TextBox 30"/>
          <p:cNvSpPr txBox="1"/>
          <p:nvPr/>
        </p:nvSpPr>
        <p:spPr>
          <a:xfrm>
            <a:off x="5378304" y="4928320"/>
            <a:ext cx="1447800" cy="1066800"/>
          </a:xfrm>
          <a:prstGeom prst="rect">
            <a:avLst/>
          </a:prstGeom>
          <a:noFill/>
        </p:spPr>
        <p:txBody>
          <a:bodyPr wrap="square" rtlCol="0">
            <a:normAutofit fontScale="62500" lnSpcReduction="20000"/>
          </a:bodyPr>
          <a:lstStyle/>
          <a:p>
            <a:r>
              <a:rPr lang="en-US" dirty="0" smtClean="0"/>
              <a:t>Player does not get filled and the other players involved move their orders up accordingly to restore the buyers curve.</a:t>
            </a:r>
          </a:p>
        </p:txBody>
      </p:sp>
      <p:sp>
        <p:nvSpPr>
          <p:cNvPr id="32" name="TextBox 31"/>
          <p:cNvSpPr txBox="1"/>
          <p:nvPr/>
        </p:nvSpPr>
        <p:spPr>
          <a:xfrm>
            <a:off x="1524000" y="6400800"/>
            <a:ext cx="914400" cy="914400"/>
          </a:xfrm>
          <a:prstGeom prst="rect">
            <a:avLst/>
          </a:prstGeom>
          <a:noFill/>
        </p:spPr>
        <p:txBody>
          <a:bodyPr wrap="none" rtlCol="0">
            <a:normAutofit/>
          </a:bodyPr>
          <a:lstStyle/>
          <a:p>
            <a:r>
              <a:rPr lang="en-US" sz="1200" dirty="0" smtClean="0"/>
              <a:t>Note price shifts up as this is an offensive move against sellers.</a:t>
            </a:r>
          </a:p>
        </p:txBody>
      </p:sp>
    </p:spTree>
    <p:extLst>
      <p:ext uri="{BB962C8B-B14F-4D97-AF65-F5344CB8AC3E}">
        <p14:creationId xmlns:p14="http://schemas.microsoft.com/office/powerpoint/2010/main" val="16788413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15</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graphicFrame>
        <p:nvGraphicFramePr>
          <p:cNvPr id="7" name="Table 6"/>
          <p:cNvGraphicFramePr>
            <a:graphicFrameLocks noGrp="1"/>
          </p:cNvGraphicFramePr>
          <p:nvPr>
            <p:extLst>
              <p:ext uri="{D42A27DB-BD31-4B8C-83A1-F6EECF244321}">
                <p14:modId xmlns:p14="http://schemas.microsoft.com/office/powerpoint/2010/main" val="481705068"/>
              </p:ext>
            </p:extLst>
          </p:nvPr>
        </p:nvGraphicFramePr>
        <p:xfrm>
          <a:off x="2971800" y="1063613"/>
          <a:ext cx="4191000" cy="2331720"/>
        </p:xfrm>
        <a:graphic>
          <a:graphicData uri="http://schemas.openxmlformats.org/drawingml/2006/table">
            <a:tbl>
              <a:tblPr firstRow="1" bandRow="1">
                <a:tableStyleId>{5C22544A-7EE6-4342-B048-85BDC9FD1C3A}</a:tableStyleId>
              </a:tblPr>
              <a:tblGrid>
                <a:gridCol w="419100"/>
                <a:gridCol w="419100"/>
                <a:gridCol w="419100"/>
                <a:gridCol w="419100"/>
                <a:gridCol w="419100"/>
                <a:gridCol w="419100"/>
                <a:gridCol w="419100"/>
                <a:gridCol w="419100"/>
                <a:gridCol w="419100"/>
                <a:gridCol w="419100"/>
              </a:tblGrid>
              <a:tr h="222509">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r>
              <a:tr h="222509">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r>
              <a:tr h="222509">
                <a:tc>
                  <a:txBody>
                    <a:bodyPr/>
                    <a:lstStyle/>
                    <a:p>
                      <a:endParaRPr lang="en-US" sz="110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a:p>
                  </a:txBody>
                  <a:tcPr>
                    <a:solidFill>
                      <a:schemeClr val="bg1"/>
                    </a:solidFill>
                  </a:tcPr>
                </a:tc>
              </a:tr>
              <a:tr h="222509">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tx1">
                        <a:lumMod val="50000"/>
                        <a:lumOff val="50000"/>
                      </a:schemeClr>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c>
                  <a:txBody>
                    <a:bodyPr/>
                    <a:lstStyle/>
                    <a:p>
                      <a:endParaRPr lang="en-US" sz="1100" dirty="0"/>
                    </a:p>
                  </a:txBody>
                  <a:tcPr>
                    <a:solidFill>
                      <a:schemeClr val="bg1"/>
                    </a:solidFill>
                  </a:tcPr>
                </a:tc>
              </a:tr>
              <a:tr h="222509">
                <a:tc>
                  <a:txBody>
                    <a:bodyPr/>
                    <a:lstStyle/>
                    <a:p>
                      <a:pPr algn="ctr"/>
                      <a:r>
                        <a:rPr lang="en-US" sz="1100" dirty="0" smtClean="0"/>
                        <a:t>95</a:t>
                      </a:r>
                      <a:endParaRPr lang="en-US" sz="1100" dirty="0"/>
                    </a:p>
                  </a:txBody>
                  <a:tcPr>
                    <a:solidFill>
                      <a:schemeClr val="bg1"/>
                    </a:solidFill>
                  </a:tcPr>
                </a:tc>
                <a:tc>
                  <a:txBody>
                    <a:bodyPr/>
                    <a:lstStyle/>
                    <a:p>
                      <a:pPr algn="ctr"/>
                      <a:r>
                        <a:rPr lang="en-US" sz="1100" dirty="0" smtClean="0"/>
                        <a:t>96</a:t>
                      </a:r>
                      <a:endParaRPr lang="en-US" sz="1100" dirty="0"/>
                    </a:p>
                  </a:txBody>
                  <a:tcPr>
                    <a:solidFill>
                      <a:schemeClr val="bg1"/>
                    </a:solidFill>
                  </a:tcPr>
                </a:tc>
                <a:tc>
                  <a:txBody>
                    <a:bodyPr/>
                    <a:lstStyle/>
                    <a:p>
                      <a:pPr algn="ctr"/>
                      <a:r>
                        <a:rPr lang="en-US" sz="1100" dirty="0" smtClean="0"/>
                        <a:t>97</a:t>
                      </a:r>
                      <a:endParaRPr lang="en-US" sz="1100" dirty="0"/>
                    </a:p>
                  </a:txBody>
                  <a:tcPr>
                    <a:solidFill>
                      <a:schemeClr val="bg1"/>
                    </a:solidFill>
                  </a:tcPr>
                </a:tc>
                <a:tc>
                  <a:txBody>
                    <a:bodyPr/>
                    <a:lstStyle/>
                    <a:p>
                      <a:pPr algn="ctr"/>
                      <a:r>
                        <a:rPr lang="en-US" sz="1100" dirty="0" smtClean="0"/>
                        <a:t>98</a:t>
                      </a:r>
                      <a:endParaRPr lang="en-US" sz="1100" dirty="0"/>
                    </a:p>
                  </a:txBody>
                  <a:tcPr>
                    <a:solidFill>
                      <a:schemeClr val="bg1"/>
                    </a:solidFill>
                  </a:tcPr>
                </a:tc>
                <a:tc>
                  <a:txBody>
                    <a:bodyPr/>
                    <a:lstStyle/>
                    <a:p>
                      <a:pPr algn="ctr"/>
                      <a:r>
                        <a:rPr lang="en-US" sz="1100" dirty="0" smtClean="0"/>
                        <a:t>99</a:t>
                      </a:r>
                      <a:endParaRPr lang="en-US" sz="1100" dirty="0"/>
                    </a:p>
                  </a:txBody>
                  <a:tcPr>
                    <a:solidFill>
                      <a:schemeClr val="bg1"/>
                    </a:solidFill>
                  </a:tcPr>
                </a:tc>
                <a:tc>
                  <a:txBody>
                    <a:bodyPr/>
                    <a:lstStyle/>
                    <a:p>
                      <a:pPr algn="ctr"/>
                      <a:r>
                        <a:rPr lang="en-US" sz="1100" dirty="0" smtClean="0"/>
                        <a:t>100</a:t>
                      </a:r>
                      <a:endParaRPr lang="en-US" sz="1100" dirty="0"/>
                    </a:p>
                  </a:txBody>
                  <a:tcPr>
                    <a:solidFill>
                      <a:schemeClr val="bg1"/>
                    </a:solidFill>
                  </a:tcPr>
                </a:tc>
                <a:tc>
                  <a:txBody>
                    <a:bodyPr/>
                    <a:lstStyle/>
                    <a:p>
                      <a:pPr algn="ctr"/>
                      <a:r>
                        <a:rPr lang="en-US" sz="1100" dirty="0" smtClean="0"/>
                        <a:t>101</a:t>
                      </a:r>
                      <a:endParaRPr lang="en-US" sz="1100" dirty="0"/>
                    </a:p>
                  </a:txBody>
                  <a:tcPr>
                    <a:solidFill>
                      <a:schemeClr val="bg1"/>
                    </a:solidFill>
                  </a:tcPr>
                </a:tc>
                <a:tc>
                  <a:txBody>
                    <a:bodyPr/>
                    <a:lstStyle/>
                    <a:p>
                      <a:pPr algn="ctr"/>
                      <a:r>
                        <a:rPr lang="en-US" sz="1100" dirty="0" smtClean="0"/>
                        <a:t>102</a:t>
                      </a:r>
                      <a:endParaRPr lang="en-US" sz="1100" dirty="0"/>
                    </a:p>
                  </a:txBody>
                  <a:tcPr>
                    <a:solidFill>
                      <a:schemeClr val="bg1"/>
                    </a:solidFill>
                  </a:tcPr>
                </a:tc>
                <a:tc>
                  <a:txBody>
                    <a:bodyPr/>
                    <a:lstStyle/>
                    <a:p>
                      <a:pPr algn="ctr"/>
                      <a:r>
                        <a:rPr lang="en-US" sz="1100" dirty="0" smtClean="0"/>
                        <a:t>103</a:t>
                      </a:r>
                      <a:endParaRPr lang="en-US" sz="1100" dirty="0"/>
                    </a:p>
                  </a:txBody>
                  <a:tcPr>
                    <a:solidFill>
                      <a:schemeClr val="bg1"/>
                    </a:solidFill>
                  </a:tcPr>
                </a:tc>
                <a:tc>
                  <a:txBody>
                    <a:bodyPr/>
                    <a:lstStyle/>
                    <a:p>
                      <a:pPr algn="ctr"/>
                      <a:r>
                        <a:rPr lang="en-US" sz="1100" dirty="0" smtClean="0"/>
                        <a:t>104</a:t>
                      </a:r>
                      <a:endParaRPr lang="en-US" sz="1100" dirty="0"/>
                    </a:p>
                  </a:txBody>
                  <a:tcPr>
                    <a:solidFill>
                      <a:schemeClr val="bg1"/>
                    </a:solidFill>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800324860"/>
              </p:ext>
            </p:extLst>
          </p:nvPr>
        </p:nvGraphicFramePr>
        <p:xfrm>
          <a:off x="4446180" y="4028174"/>
          <a:ext cx="4017820" cy="2331720"/>
        </p:xfrm>
        <a:graphic>
          <a:graphicData uri="http://schemas.openxmlformats.org/drawingml/2006/table">
            <a:tbl>
              <a:tblPr firstRow="1" bandRow="1">
                <a:tableStyleId>{5C22544A-7EE6-4342-B048-85BDC9FD1C3A}</a:tableStyleId>
              </a:tblPr>
              <a:tblGrid>
                <a:gridCol w="401782"/>
                <a:gridCol w="401782"/>
                <a:gridCol w="401782"/>
                <a:gridCol w="401782"/>
                <a:gridCol w="401782"/>
                <a:gridCol w="401782"/>
                <a:gridCol w="401782"/>
                <a:gridCol w="401782"/>
                <a:gridCol w="401782"/>
                <a:gridCol w="401782"/>
              </a:tblGrid>
              <a:tr h="222509">
                <a:tc>
                  <a:txBody>
                    <a:bodyPr/>
                    <a:lstStyle/>
                    <a:p>
                      <a:endParaRPr lang="en-US" sz="11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r>
              <a:tr h="222509">
                <a:tc>
                  <a:txBody>
                    <a:bodyPr/>
                    <a:lstStyle/>
                    <a:p>
                      <a:pPr algn="ctr"/>
                      <a:r>
                        <a:rPr lang="en-US" sz="1100" dirty="0" smtClean="0"/>
                        <a:t>86</a:t>
                      </a:r>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87</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88</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89</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90</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91</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92</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93</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94</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95</a:t>
                      </a:r>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897681129"/>
              </p:ext>
            </p:extLst>
          </p:nvPr>
        </p:nvGraphicFramePr>
        <p:xfrm>
          <a:off x="152400" y="4024630"/>
          <a:ext cx="4191000" cy="2331720"/>
        </p:xfrm>
        <a:graphic>
          <a:graphicData uri="http://schemas.openxmlformats.org/drawingml/2006/table">
            <a:tbl>
              <a:tblPr firstRow="1" bandRow="1">
                <a:tableStyleId>{5C22544A-7EE6-4342-B048-85BDC9FD1C3A}</a:tableStyleId>
              </a:tblPr>
              <a:tblGrid>
                <a:gridCol w="419100"/>
                <a:gridCol w="419100"/>
                <a:gridCol w="419100"/>
                <a:gridCol w="419100"/>
                <a:gridCol w="419100"/>
                <a:gridCol w="419100"/>
                <a:gridCol w="419100"/>
                <a:gridCol w="419100"/>
                <a:gridCol w="419100"/>
                <a:gridCol w="419100"/>
              </a:tblGrid>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50000"/>
                        <a:lumOff val="50000"/>
                      </a:schemeClr>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222509">
                <a:tc>
                  <a:txBody>
                    <a:bodyPr/>
                    <a:lstStyle/>
                    <a:p>
                      <a:pPr algn="ctr"/>
                      <a:r>
                        <a:rPr lang="en-US" sz="1100" dirty="0" smtClean="0"/>
                        <a:t>92</a:t>
                      </a:r>
                      <a:endParaRPr lang="en-US" sz="1100"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93</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94</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95</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96</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97</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98</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99</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100</a:t>
                      </a:r>
                      <a:endParaRPr lang="en-US" sz="11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dirty="0" smtClean="0"/>
                        <a:t>101</a:t>
                      </a:r>
                      <a:endParaRPr lang="en-US" sz="11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24" name="Straight Arrow Connector 23"/>
          <p:cNvCxnSpPr/>
          <p:nvPr/>
        </p:nvCxnSpPr>
        <p:spPr>
          <a:xfrm flipH="1">
            <a:off x="3581400" y="3429000"/>
            <a:ext cx="1143000" cy="4572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5050464" y="3371364"/>
            <a:ext cx="740736" cy="5910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3886200" y="4495800"/>
            <a:ext cx="685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28600" y="1219200"/>
            <a:ext cx="2590800" cy="2514600"/>
          </a:xfrm>
          <a:prstGeom prst="rect">
            <a:avLst/>
          </a:prstGeom>
          <a:noFill/>
        </p:spPr>
        <p:txBody>
          <a:bodyPr wrap="square" rtlCol="0">
            <a:normAutofit/>
          </a:bodyPr>
          <a:lstStyle/>
          <a:p>
            <a:r>
              <a:rPr lang="en-US" dirty="0" smtClean="0"/>
              <a:t>If the curve is attacked </a:t>
            </a:r>
            <a:r>
              <a:rPr lang="en-US" dirty="0" smtClean="0"/>
              <a:t>by </a:t>
            </a:r>
            <a:r>
              <a:rPr lang="en-US" dirty="0" smtClean="0"/>
              <a:t>the other side (</a:t>
            </a:r>
            <a:r>
              <a:rPr lang="en-US" dirty="0" err="1" smtClean="0"/>
              <a:t>ie</a:t>
            </a:r>
            <a:r>
              <a:rPr lang="en-US" dirty="0" smtClean="0"/>
              <a:t>: </a:t>
            </a:r>
            <a:r>
              <a:rPr lang="en-US" dirty="0" smtClean="0"/>
              <a:t>sellers </a:t>
            </a:r>
            <a:r>
              <a:rPr lang="en-US" dirty="0" smtClean="0"/>
              <a:t>come in and sweep multiple price levels) a further disruption to the curve happens and may result in the following hypothetical movements.</a:t>
            </a:r>
          </a:p>
        </p:txBody>
      </p:sp>
      <p:sp>
        <p:nvSpPr>
          <p:cNvPr id="31" name="TextBox 30"/>
          <p:cNvSpPr txBox="1"/>
          <p:nvPr/>
        </p:nvSpPr>
        <p:spPr>
          <a:xfrm>
            <a:off x="5378304" y="4928320"/>
            <a:ext cx="1447800" cy="1066800"/>
          </a:xfrm>
          <a:prstGeom prst="rect">
            <a:avLst/>
          </a:prstGeom>
          <a:noFill/>
        </p:spPr>
        <p:txBody>
          <a:bodyPr wrap="square" rtlCol="0">
            <a:normAutofit fontScale="70000" lnSpcReduction="20000"/>
          </a:bodyPr>
          <a:lstStyle/>
          <a:p>
            <a:r>
              <a:rPr lang="en-US" dirty="0" smtClean="0"/>
              <a:t>As large volume moves lower to choose a proper buying point, the curve is restored once again.</a:t>
            </a:r>
          </a:p>
        </p:txBody>
      </p:sp>
      <p:sp>
        <p:nvSpPr>
          <p:cNvPr id="3" name="Rectangle 2"/>
          <p:cNvSpPr/>
          <p:nvPr/>
        </p:nvSpPr>
        <p:spPr>
          <a:xfrm>
            <a:off x="4724400" y="2133600"/>
            <a:ext cx="1447800" cy="9906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3048000" y="4648200"/>
            <a:ext cx="1295400" cy="1346920"/>
          </a:xfrm>
          <a:prstGeom prst="rect">
            <a:avLst/>
          </a:prstGeom>
          <a:noFill/>
        </p:spPr>
        <p:txBody>
          <a:bodyPr wrap="square" rtlCol="0">
            <a:normAutofit fontScale="62500" lnSpcReduction="20000"/>
          </a:bodyPr>
          <a:lstStyle/>
          <a:p>
            <a:r>
              <a:rPr lang="en-US" dirty="0" smtClean="0"/>
              <a:t>Buyers in front move towards the back behind the protective volume that may cause a reversal in price movement.  This is only temporary.</a:t>
            </a:r>
          </a:p>
        </p:txBody>
      </p:sp>
      <p:sp>
        <p:nvSpPr>
          <p:cNvPr id="8" name="TextBox 7"/>
          <p:cNvSpPr txBox="1"/>
          <p:nvPr/>
        </p:nvSpPr>
        <p:spPr>
          <a:xfrm>
            <a:off x="1524000" y="6400800"/>
            <a:ext cx="914400" cy="914400"/>
          </a:xfrm>
          <a:prstGeom prst="rect">
            <a:avLst/>
          </a:prstGeom>
          <a:noFill/>
        </p:spPr>
        <p:txBody>
          <a:bodyPr wrap="none" rtlCol="0">
            <a:normAutofit/>
          </a:bodyPr>
          <a:lstStyle/>
          <a:p>
            <a:r>
              <a:rPr lang="en-US" sz="1200" dirty="0" smtClean="0"/>
              <a:t>Note price shifts down as this is a defensive move against sellers.</a:t>
            </a:r>
          </a:p>
        </p:txBody>
      </p:sp>
    </p:spTree>
    <p:extLst>
      <p:ext uri="{BB962C8B-B14F-4D97-AF65-F5344CB8AC3E}">
        <p14:creationId xmlns:p14="http://schemas.microsoft.com/office/powerpoint/2010/main" val="938579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Value Area – The Concept (Point of Control)</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16</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cxnSp>
        <p:nvCxnSpPr>
          <p:cNvPr id="7" name="Straight Connector 6"/>
          <p:cNvCxnSpPr/>
          <p:nvPr/>
        </p:nvCxnSpPr>
        <p:spPr>
          <a:xfrm>
            <a:off x="2438400" y="3886200"/>
            <a:ext cx="0" cy="21336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2438400" y="6003074"/>
            <a:ext cx="3657600" cy="167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p:cNvSpPr/>
          <p:nvPr/>
        </p:nvSpPr>
        <p:spPr>
          <a:xfrm rot="10800000">
            <a:off x="2514600" y="685801"/>
            <a:ext cx="6553200" cy="5241073"/>
          </a:xfrm>
          <a:prstGeom prst="arc">
            <a:avLst/>
          </a:prstGeom>
          <a:ln>
            <a:solidFill>
              <a:schemeClr val="accent3"/>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p:cNvSpPr/>
          <p:nvPr/>
        </p:nvSpPr>
        <p:spPr>
          <a:xfrm rot="10800000" flipH="1">
            <a:off x="-761999" y="685802"/>
            <a:ext cx="6553200" cy="5241073"/>
          </a:xfrm>
          <a:prstGeom prst="arc">
            <a:avLst/>
          </a:prstGeom>
          <a:ln>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TextBox 18"/>
          <p:cNvSpPr txBox="1"/>
          <p:nvPr/>
        </p:nvSpPr>
        <p:spPr>
          <a:xfrm>
            <a:off x="1385414" y="5574268"/>
            <a:ext cx="902748" cy="369332"/>
          </a:xfrm>
          <a:prstGeom prst="rect">
            <a:avLst/>
          </a:prstGeom>
          <a:noFill/>
        </p:spPr>
        <p:txBody>
          <a:bodyPr wrap="none" rtlCol="0">
            <a:spAutoFit/>
          </a:bodyPr>
          <a:lstStyle/>
          <a:p>
            <a:pPr algn="ctr"/>
            <a:r>
              <a:rPr lang="en-US" dirty="0" smtClean="0"/>
              <a:t>Volume</a:t>
            </a:r>
            <a:endParaRPr lang="en-US" dirty="0"/>
          </a:p>
        </p:txBody>
      </p:sp>
      <p:sp>
        <p:nvSpPr>
          <p:cNvPr id="20" name="TextBox 19"/>
          <p:cNvSpPr txBox="1"/>
          <p:nvPr/>
        </p:nvSpPr>
        <p:spPr>
          <a:xfrm>
            <a:off x="2424289" y="6095998"/>
            <a:ext cx="1729961" cy="369332"/>
          </a:xfrm>
          <a:prstGeom prst="rect">
            <a:avLst/>
          </a:prstGeom>
          <a:noFill/>
        </p:spPr>
        <p:txBody>
          <a:bodyPr wrap="none" rtlCol="0">
            <a:spAutoFit/>
          </a:bodyPr>
          <a:lstStyle/>
          <a:p>
            <a:r>
              <a:rPr lang="en-US" dirty="0" smtClean="0"/>
              <a:t>Underlying Price</a:t>
            </a:r>
            <a:endParaRPr lang="en-US" dirty="0"/>
          </a:p>
        </p:txBody>
      </p:sp>
      <p:cxnSp>
        <p:nvCxnSpPr>
          <p:cNvPr id="22" name="Straight Arrow Connector 21"/>
          <p:cNvCxnSpPr>
            <a:stCxn id="20" idx="3"/>
          </p:cNvCxnSpPr>
          <p:nvPr/>
        </p:nvCxnSpPr>
        <p:spPr>
          <a:xfrm flipV="1">
            <a:off x="4154250" y="6272561"/>
            <a:ext cx="1142579" cy="81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19" idx="0"/>
          </p:cNvCxnSpPr>
          <p:nvPr/>
        </p:nvCxnSpPr>
        <p:spPr>
          <a:xfrm flipV="1">
            <a:off x="1836788" y="4588884"/>
            <a:ext cx="14314" cy="9853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2107469" y="2944912"/>
            <a:ext cx="814262" cy="369332"/>
          </a:xfrm>
          <a:prstGeom prst="rect">
            <a:avLst/>
          </a:prstGeom>
          <a:noFill/>
        </p:spPr>
        <p:txBody>
          <a:bodyPr wrap="none" rtlCol="0">
            <a:spAutoFit/>
          </a:bodyPr>
          <a:lstStyle/>
          <a:p>
            <a:r>
              <a:rPr lang="en-US" dirty="0" smtClean="0"/>
              <a:t>Buyers</a:t>
            </a:r>
            <a:endParaRPr lang="en-US" dirty="0"/>
          </a:p>
        </p:txBody>
      </p:sp>
      <p:sp>
        <p:nvSpPr>
          <p:cNvPr id="26" name="TextBox 25"/>
          <p:cNvSpPr txBox="1"/>
          <p:nvPr/>
        </p:nvSpPr>
        <p:spPr>
          <a:xfrm>
            <a:off x="5365044" y="2937005"/>
            <a:ext cx="793038" cy="369332"/>
          </a:xfrm>
          <a:prstGeom prst="rect">
            <a:avLst/>
          </a:prstGeom>
          <a:noFill/>
        </p:spPr>
        <p:txBody>
          <a:bodyPr wrap="none" rtlCol="0">
            <a:spAutoFit/>
          </a:bodyPr>
          <a:lstStyle/>
          <a:p>
            <a:r>
              <a:rPr lang="en-US" dirty="0" smtClean="0"/>
              <a:t>Sellers</a:t>
            </a:r>
            <a:endParaRPr lang="en-US" dirty="0"/>
          </a:p>
        </p:txBody>
      </p:sp>
      <p:sp>
        <p:nvSpPr>
          <p:cNvPr id="8" name="TextBox 7"/>
          <p:cNvSpPr txBox="1"/>
          <p:nvPr/>
        </p:nvSpPr>
        <p:spPr>
          <a:xfrm>
            <a:off x="6400800" y="4724400"/>
            <a:ext cx="184731" cy="369332"/>
          </a:xfrm>
          <a:prstGeom prst="rect">
            <a:avLst/>
          </a:prstGeom>
          <a:noFill/>
        </p:spPr>
        <p:txBody>
          <a:bodyPr wrap="none" rtlCol="0">
            <a:spAutoFit/>
          </a:bodyPr>
          <a:lstStyle/>
          <a:p>
            <a:endParaRPr lang="en-US" dirty="0"/>
          </a:p>
        </p:txBody>
      </p:sp>
      <p:sp>
        <p:nvSpPr>
          <p:cNvPr id="11" name="TextBox 10"/>
          <p:cNvSpPr txBox="1"/>
          <p:nvPr/>
        </p:nvSpPr>
        <p:spPr>
          <a:xfrm>
            <a:off x="685800" y="981425"/>
            <a:ext cx="8153400" cy="1456975"/>
          </a:xfrm>
          <a:prstGeom prst="rect">
            <a:avLst/>
          </a:prstGeom>
          <a:noFill/>
        </p:spPr>
        <p:txBody>
          <a:bodyPr wrap="square" rtlCol="0">
            <a:normAutofit fontScale="77500" lnSpcReduction="20000"/>
          </a:bodyPr>
          <a:lstStyle/>
          <a:p>
            <a:r>
              <a:rPr lang="en-US" dirty="0" smtClean="0"/>
              <a:t>Understanding these curves, we can see how the two sides of the market are compelled to play offense and defense based on the actions of other players.</a:t>
            </a:r>
            <a:br>
              <a:rPr lang="en-US" dirty="0" smtClean="0"/>
            </a:br>
            <a:r>
              <a:rPr lang="en-US" dirty="0" smtClean="0"/>
              <a:t/>
            </a:r>
            <a:br>
              <a:rPr lang="en-US" dirty="0" smtClean="0"/>
            </a:br>
            <a:r>
              <a:rPr lang="en-US" dirty="0" smtClean="0"/>
              <a:t>Offensively to stay ahead of other players on the same side, defensively to stay behind other players on the same side.</a:t>
            </a:r>
          </a:p>
          <a:p>
            <a:endParaRPr lang="en-US" dirty="0"/>
          </a:p>
          <a:p>
            <a:r>
              <a:rPr lang="en-US" dirty="0" smtClean="0"/>
              <a:t>In the animation below, note the relative volume height of the cross-over point, trading volume increases as one side enacts and offensive move and decreases as the other side defends against it.</a:t>
            </a:r>
          </a:p>
        </p:txBody>
      </p:sp>
    </p:spTree>
    <p:extLst>
      <p:ext uri="{BB962C8B-B14F-4D97-AF65-F5344CB8AC3E}">
        <p14:creationId xmlns:p14="http://schemas.microsoft.com/office/powerpoint/2010/main" val="278256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4.44444E-6 L 0.11667 0.00024 " pathEditMode="relative" rAng="0" ptsTypes="AA">
                                      <p:cBhvr>
                                        <p:cTn id="6" dur="2000" fill="hold"/>
                                        <p:tgtEl>
                                          <p:spTgt spid="15"/>
                                        </p:tgtEl>
                                        <p:attrNameLst>
                                          <p:attrName>ppt_x</p:attrName>
                                          <p:attrName>ppt_y</p:attrName>
                                        </p:attrNameLst>
                                      </p:cBhvr>
                                      <p:rCtr x="5833" y="0"/>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autoRev="1" fill="hold" grpId="0" nodeType="clickEffect">
                                  <p:stCondLst>
                                    <p:cond delay="0"/>
                                  </p:stCondLst>
                                  <p:childTnLst>
                                    <p:animMotion origin="layout" path="M 0 -4.44444E-6 L 0.18333 0.00139 " pathEditMode="relative" rAng="0" ptsTypes="AA">
                                      <p:cBhvr>
                                        <p:cTn id="10" dur="3000" fill="hold"/>
                                        <p:tgtEl>
                                          <p:spTgt spid="18"/>
                                        </p:tgtEl>
                                        <p:attrNameLst>
                                          <p:attrName>ppt_x</p:attrName>
                                          <p:attrName>ppt_y</p:attrName>
                                        </p:attrNameLst>
                                      </p:cBhvr>
                                      <p:rCtr x="9167"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17</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4" name="Content Placeholder 3"/>
          <p:cNvSpPr>
            <a:spLocks noGrp="1"/>
          </p:cNvSpPr>
          <p:nvPr>
            <p:ph idx="1"/>
          </p:nvPr>
        </p:nvSpPr>
        <p:spPr>
          <a:xfrm>
            <a:off x="457200" y="1017587"/>
            <a:ext cx="8229600" cy="5703888"/>
          </a:xfrm>
        </p:spPr>
        <p:txBody>
          <a:bodyPr>
            <a:normAutofit/>
          </a:bodyPr>
          <a:lstStyle/>
          <a:p>
            <a:r>
              <a:rPr lang="en-US" sz="1300" dirty="0" smtClean="0"/>
              <a:t>The two curves of the market (the buyers curve and the sellers curve) will continually oscillate, moving the crossover point (the trade point) back and forth between them.</a:t>
            </a:r>
          </a:p>
          <a:p>
            <a:r>
              <a:rPr lang="en-US" sz="1300" dirty="0" smtClean="0"/>
              <a:t>Offensive moves by one side will lead to higher volumes and increased movement in their offensive direction.</a:t>
            </a:r>
            <a:br>
              <a:rPr lang="en-US" sz="1300" dirty="0" smtClean="0"/>
            </a:br>
            <a:r>
              <a:rPr lang="en-US" sz="1300" dirty="0" smtClean="0"/>
              <a:t>Defensive moves by one side will lead to lower volumes and decreased movement towards their direction.</a:t>
            </a:r>
          </a:p>
          <a:p>
            <a:endParaRPr lang="en-US" sz="1300" dirty="0" smtClean="0"/>
          </a:p>
          <a:p>
            <a:r>
              <a:rPr lang="en-US" sz="1300" dirty="0" smtClean="0"/>
              <a:t>Like seen in the previous animation, there can be moments where the defensive side turns offensive </a:t>
            </a:r>
            <a:r>
              <a:rPr lang="en-US" sz="1300" dirty="0" smtClean="0"/>
              <a:t>(as </a:t>
            </a:r>
            <a:r>
              <a:rPr lang="en-US" sz="1300" dirty="0" smtClean="0"/>
              <a:t>perhaps a threshold price level has been </a:t>
            </a:r>
            <a:r>
              <a:rPr lang="en-US" sz="1300" dirty="0" smtClean="0"/>
              <a:t>reached).  </a:t>
            </a:r>
            <a:r>
              <a:rPr lang="en-US" sz="1300" dirty="0" smtClean="0"/>
              <a:t>When this happens, the market can reverse very quickly as the other side of the market scrambles to defend or even scrambles to unwind their position and reverse the direction themselves as well.</a:t>
            </a:r>
            <a:br>
              <a:rPr lang="en-US" sz="1300" dirty="0" smtClean="0"/>
            </a:br>
            <a:endParaRPr lang="en-US" sz="1300" dirty="0"/>
          </a:p>
          <a:p>
            <a:r>
              <a:rPr lang="en-US" sz="1300" dirty="0" smtClean="0"/>
              <a:t>There can be moments where the offensive side has let up (ex: buyers will buy hard to a certain price level and then stop buying) while the defensive side has moved out of the way.  These are moments of extreme lack of volume and complete market equilibrium.  </a:t>
            </a:r>
            <a:br>
              <a:rPr lang="en-US" sz="1300" dirty="0" smtClean="0"/>
            </a:br>
            <a:r>
              <a:rPr lang="en-US" sz="1300" dirty="0" smtClean="0"/>
              <a:t>These moments are often temporary </a:t>
            </a:r>
            <a:r>
              <a:rPr lang="en-US" sz="1300" dirty="0" smtClean="0"/>
              <a:t>(as </a:t>
            </a:r>
            <a:r>
              <a:rPr lang="en-US" sz="1300" dirty="0" smtClean="0"/>
              <a:t>they are typically good points to begin unwinding a </a:t>
            </a:r>
            <a:r>
              <a:rPr lang="en-US" sz="1300" dirty="0" smtClean="0"/>
              <a:t>position) </a:t>
            </a:r>
            <a:r>
              <a:rPr lang="en-US" sz="1300" dirty="0" smtClean="0"/>
              <a:t>and thus can reverse the market direction.</a:t>
            </a:r>
            <a:endParaRPr lang="en-US" sz="1300" dirty="0"/>
          </a:p>
          <a:p>
            <a:pPr marL="0" indent="0">
              <a:buNone/>
            </a:pPr>
            <a:r>
              <a:rPr lang="en-US" sz="1200" dirty="0" smtClean="0"/>
              <a:t/>
            </a:r>
            <a:br>
              <a:rPr lang="en-US" sz="1200" dirty="0" smtClean="0"/>
            </a:br>
            <a:endParaRPr lang="en-US" sz="1200" dirty="0"/>
          </a:p>
          <a:p>
            <a:endParaRPr lang="en-US" sz="1200" dirty="0" smtClean="0"/>
          </a:p>
          <a:p>
            <a:endParaRPr lang="en-US" sz="1200" dirty="0"/>
          </a:p>
          <a:p>
            <a:endParaRPr lang="en-US" sz="1200" dirty="0" smtClean="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p:txBody>
      </p:sp>
      <p:cxnSp>
        <p:nvCxnSpPr>
          <p:cNvPr id="16" name="Straight Connector 15"/>
          <p:cNvCxnSpPr/>
          <p:nvPr/>
        </p:nvCxnSpPr>
        <p:spPr>
          <a:xfrm>
            <a:off x="2432853" y="4495800"/>
            <a:ext cx="5547" cy="1524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2456507" y="6003559"/>
            <a:ext cx="3621386" cy="157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Arc 17"/>
          <p:cNvSpPr/>
          <p:nvPr/>
        </p:nvSpPr>
        <p:spPr>
          <a:xfrm rot="10800000">
            <a:off x="2547042" y="3124200"/>
            <a:ext cx="6488317" cy="2786993"/>
          </a:xfrm>
          <a:prstGeom prst="arc">
            <a:avLst/>
          </a:prstGeom>
          <a:ln>
            <a:solidFill>
              <a:schemeClr val="accent3"/>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Arc 18"/>
          <p:cNvSpPr/>
          <p:nvPr/>
        </p:nvSpPr>
        <p:spPr>
          <a:xfrm rot="10800000" flipH="1">
            <a:off x="2427083" y="3124201"/>
            <a:ext cx="6488317" cy="2786993"/>
          </a:xfrm>
          <a:prstGeom prst="arc">
            <a:avLst/>
          </a:prstGeom>
          <a:ln>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1389883" y="5584971"/>
            <a:ext cx="893810" cy="347927"/>
          </a:xfrm>
          <a:prstGeom prst="rect">
            <a:avLst/>
          </a:prstGeom>
          <a:noFill/>
        </p:spPr>
        <p:txBody>
          <a:bodyPr wrap="none" rtlCol="0">
            <a:spAutoFit/>
          </a:bodyPr>
          <a:lstStyle/>
          <a:p>
            <a:pPr algn="ctr"/>
            <a:r>
              <a:rPr lang="en-US" dirty="0" smtClean="0"/>
              <a:t>Volume</a:t>
            </a:r>
            <a:endParaRPr lang="en-US" dirty="0"/>
          </a:p>
        </p:txBody>
      </p:sp>
      <p:sp>
        <p:nvSpPr>
          <p:cNvPr id="21" name="TextBox 20"/>
          <p:cNvSpPr txBox="1"/>
          <p:nvPr/>
        </p:nvSpPr>
        <p:spPr>
          <a:xfrm>
            <a:off x="2432853" y="6106701"/>
            <a:ext cx="1712833" cy="347927"/>
          </a:xfrm>
          <a:prstGeom prst="rect">
            <a:avLst/>
          </a:prstGeom>
          <a:noFill/>
        </p:spPr>
        <p:txBody>
          <a:bodyPr wrap="none" rtlCol="0">
            <a:spAutoFit/>
          </a:bodyPr>
          <a:lstStyle/>
          <a:p>
            <a:r>
              <a:rPr lang="en-US" dirty="0" smtClean="0"/>
              <a:t>Underlying Price</a:t>
            </a:r>
            <a:endParaRPr lang="en-US" dirty="0"/>
          </a:p>
        </p:txBody>
      </p:sp>
      <p:cxnSp>
        <p:nvCxnSpPr>
          <p:cNvPr id="22" name="Straight Arrow Connector 21"/>
          <p:cNvCxnSpPr>
            <a:stCxn id="21" idx="3"/>
          </p:cNvCxnSpPr>
          <p:nvPr/>
        </p:nvCxnSpPr>
        <p:spPr>
          <a:xfrm flipV="1">
            <a:off x="4151384" y="6272803"/>
            <a:ext cx="1139718" cy="78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20" idx="0"/>
          </p:cNvCxnSpPr>
          <p:nvPr/>
        </p:nvCxnSpPr>
        <p:spPr>
          <a:xfrm flipV="1">
            <a:off x="1836859" y="4617981"/>
            <a:ext cx="14172" cy="9669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401714" y="4735103"/>
            <a:ext cx="182902" cy="34792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155793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18</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4" name="Content Placeholder 3"/>
          <p:cNvSpPr>
            <a:spLocks noGrp="1"/>
          </p:cNvSpPr>
          <p:nvPr>
            <p:ph idx="1"/>
          </p:nvPr>
        </p:nvSpPr>
        <p:spPr>
          <a:xfrm>
            <a:off x="457200" y="1017587"/>
            <a:ext cx="8229600" cy="5703888"/>
          </a:xfrm>
        </p:spPr>
        <p:txBody>
          <a:bodyPr>
            <a:normAutofit/>
          </a:bodyPr>
          <a:lstStyle/>
          <a:p>
            <a:r>
              <a:rPr lang="en-US" sz="1300" dirty="0" smtClean="0"/>
              <a:t>All of this may be well and good, but how is it tradable?</a:t>
            </a:r>
          </a:p>
          <a:p>
            <a:endParaRPr lang="en-US" sz="1300" dirty="0"/>
          </a:p>
          <a:p>
            <a:r>
              <a:rPr lang="en-US" sz="1300" dirty="0" smtClean="0"/>
              <a:t>Level II &amp; III quotes are no longer as useful as they once </a:t>
            </a:r>
            <a:r>
              <a:rPr lang="en-US" sz="1300" dirty="0" smtClean="0"/>
              <a:t>were (large volume can be hidden by </a:t>
            </a:r>
            <a:r>
              <a:rPr lang="en-US" sz="1300" dirty="0" err="1" smtClean="0"/>
              <a:t>algos</a:t>
            </a:r>
            <a:r>
              <a:rPr lang="en-US" sz="1300" dirty="0" smtClean="0"/>
              <a:t> into many small trades, or desired orders can be hidden behind wait triggers).  </a:t>
            </a:r>
            <a:r>
              <a:rPr lang="en-US" sz="1300" dirty="0" smtClean="0"/>
              <a:t>It is impossible to see the entire buyers/sellers curves before trades are executed, so we must imagine them theoretically.  </a:t>
            </a:r>
            <a:br>
              <a:rPr lang="en-US" sz="1300" dirty="0" smtClean="0"/>
            </a:br>
            <a:r>
              <a:rPr lang="en-US" sz="1300" dirty="0" smtClean="0"/>
              <a:t>In theory (barring a bankruptcy or extreme commodity shortage) there will always be a perfect price for buyers and a perfect price for sellers.  </a:t>
            </a:r>
          </a:p>
          <a:p>
            <a:endParaRPr lang="en-US" sz="1300" dirty="0"/>
          </a:p>
          <a:p>
            <a:r>
              <a:rPr lang="en-US" sz="1300" dirty="0" smtClean="0"/>
              <a:t>So, because we can’t see the quotes and orders directly, we need to look at something else.  </a:t>
            </a:r>
            <a:br>
              <a:rPr lang="en-US" sz="1300" dirty="0" smtClean="0"/>
            </a:br>
            <a:r>
              <a:rPr lang="en-US" sz="1300" dirty="0" smtClean="0"/>
              <a:t>Volume &amp; # of Trades over a given time period.</a:t>
            </a:r>
          </a:p>
          <a:p>
            <a:endParaRPr lang="en-US" sz="1300" dirty="0"/>
          </a:p>
          <a:p>
            <a:r>
              <a:rPr lang="en-US" sz="1300" dirty="0" smtClean="0"/>
              <a:t>Most traders are used to looking at volume on their charts, seeing how much volume was traded on a given bar (a given day, a given hour, a given 5minute period and so forth) but what is often neglected is looking at the number of trades.  By combining the two we can see an average trade-size during the time period which can provide hints towards an offensive or defensive shift by the players in the market.</a:t>
            </a:r>
          </a:p>
          <a:p>
            <a:endParaRPr lang="en-US" sz="1300" dirty="0"/>
          </a:p>
          <a:p>
            <a:r>
              <a:rPr lang="en-US" sz="1300" dirty="0" smtClean="0"/>
              <a:t>In addition this information can be used to categorize trades into three categories:</a:t>
            </a:r>
            <a:br>
              <a:rPr lang="en-US" sz="1300" dirty="0" smtClean="0"/>
            </a:br>
            <a:r>
              <a:rPr lang="en-US" sz="1300" dirty="0" smtClean="0"/>
              <a:t>Nominal Money (Average Volume per Trade)</a:t>
            </a:r>
            <a:br>
              <a:rPr lang="en-US" sz="1300" dirty="0" smtClean="0"/>
            </a:br>
            <a:r>
              <a:rPr lang="en-US" sz="1300" dirty="0" smtClean="0"/>
              <a:t>Big Money (Above Average Volume per Trade)</a:t>
            </a:r>
            <a:br>
              <a:rPr lang="en-US" sz="1300" dirty="0" smtClean="0"/>
            </a:br>
            <a:r>
              <a:rPr lang="en-US" sz="1300" dirty="0" smtClean="0"/>
              <a:t>Small Money (Below Average Volume per Trade)</a:t>
            </a:r>
            <a:endParaRPr lang="en-US" sz="1300" dirty="0"/>
          </a:p>
          <a:p>
            <a:pPr marL="0" indent="0">
              <a:buNone/>
            </a:pPr>
            <a:r>
              <a:rPr lang="en-US" sz="1200" dirty="0" smtClean="0"/>
              <a:t/>
            </a:r>
            <a:br>
              <a:rPr lang="en-US" sz="1200" dirty="0" smtClean="0"/>
            </a:br>
            <a:endParaRPr lang="en-US" sz="1200" dirty="0"/>
          </a:p>
          <a:p>
            <a:endParaRPr lang="en-US" sz="1200" dirty="0" smtClean="0"/>
          </a:p>
          <a:p>
            <a:endParaRPr lang="en-US" sz="1200" dirty="0"/>
          </a:p>
          <a:p>
            <a:endParaRPr lang="en-US" sz="1200" dirty="0" smtClean="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p:txBody>
      </p:sp>
    </p:spTree>
    <p:extLst>
      <p:ext uri="{BB962C8B-B14F-4D97-AF65-F5344CB8AC3E}">
        <p14:creationId xmlns:p14="http://schemas.microsoft.com/office/powerpoint/2010/main" val="40943319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19</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cxnSp>
        <p:nvCxnSpPr>
          <p:cNvPr id="8" name="Straight Arrow Connector 7"/>
          <p:cNvCxnSpPr/>
          <p:nvPr/>
        </p:nvCxnSpPr>
        <p:spPr>
          <a:xfrm>
            <a:off x="1981200" y="5334000"/>
            <a:ext cx="55626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981200" y="1600200"/>
            <a:ext cx="0" cy="3733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2438400" y="167640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5562600" y="5088598"/>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019800" y="4922709"/>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6324600" y="4998909"/>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2514600" y="4534657"/>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858000" y="5012398"/>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6172200" y="2560936"/>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6096000" y="170406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960402" y="5168111"/>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3695699" y="167640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3548861" y="2098265"/>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2324100" y="205172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3200400" y="175260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2819400" y="190500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2800350" y="2497107"/>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2369773" y="2412779"/>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250162" y="1762592"/>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2628664" y="217170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4275956" y="3102901"/>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4895851" y="2443929"/>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4419600" y="2715707"/>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791200" y="2508533"/>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10741" y="2821473"/>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4770782" y="320040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5199347" y="270510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5131430" y="3113788"/>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5610165" y="2910207"/>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6248400" y="2253278"/>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2899150" y="3951751"/>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5578218" y="2215297"/>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6782747" y="2217071"/>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4622168" y="4998909"/>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6819900" y="4424505"/>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5458475" y="4846509"/>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6400800" y="2405678"/>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2816797" y="4717319"/>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3081130" y="4240378"/>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3639141" y="3934742"/>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3552174" y="3618733"/>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4114800" y="3466484"/>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3810000" y="3200400"/>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6782747" y="1873311"/>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6206277" y="2834007"/>
            <a:ext cx="76200" cy="7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p:cNvSpPr txBox="1"/>
          <p:nvPr/>
        </p:nvSpPr>
        <p:spPr>
          <a:xfrm>
            <a:off x="881271" y="4846509"/>
            <a:ext cx="914400" cy="914400"/>
          </a:xfrm>
          <a:prstGeom prst="rect">
            <a:avLst/>
          </a:prstGeom>
          <a:noFill/>
        </p:spPr>
        <p:txBody>
          <a:bodyPr wrap="none" rtlCol="0">
            <a:normAutofit/>
          </a:bodyPr>
          <a:lstStyle/>
          <a:p>
            <a:r>
              <a:rPr lang="en-US" dirty="0" smtClean="0"/>
              <a:t>Volume</a:t>
            </a:r>
          </a:p>
        </p:txBody>
      </p:sp>
      <p:sp>
        <p:nvSpPr>
          <p:cNvPr id="56" name="TextBox 55"/>
          <p:cNvSpPr txBox="1"/>
          <p:nvPr/>
        </p:nvSpPr>
        <p:spPr>
          <a:xfrm>
            <a:off x="2204830" y="5544461"/>
            <a:ext cx="914400" cy="914400"/>
          </a:xfrm>
          <a:prstGeom prst="rect">
            <a:avLst/>
          </a:prstGeom>
          <a:noFill/>
        </p:spPr>
        <p:txBody>
          <a:bodyPr wrap="none" rtlCol="0">
            <a:normAutofit/>
          </a:bodyPr>
          <a:lstStyle/>
          <a:p>
            <a:r>
              <a:rPr lang="en-US" dirty="0" smtClean="0"/>
              <a:t># of Trades</a:t>
            </a:r>
          </a:p>
        </p:txBody>
      </p:sp>
      <p:cxnSp>
        <p:nvCxnSpPr>
          <p:cNvPr id="58" name="Straight Arrow Connector 57"/>
          <p:cNvCxnSpPr/>
          <p:nvPr/>
        </p:nvCxnSpPr>
        <p:spPr>
          <a:xfrm>
            <a:off x="3548861" y="5760909"/>
            <a:ext cx="36901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stCxn id="55" idx="0"/>
          </p:cNvCxnSpPr>
          <p:nvPr/>
        </p:nvCxnSpPr>
        <p:spPr>
          <a:xfrm flipV="1">
            <a:off x="1338471" y="1981200"/>
            <a:ext cx="0" cy="28653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6934200" y="1690211"/>
            <a:ext cx="1752600" cy="914400"/>
          </a:xfrm>
          <a:prstGeom prst="rect">
            <a:avLst/>
          </a:prstGeom>
          <a:noFill/>
        </p:spPr>
        <p:txBody>
          <a:bodyPr wrap="square" rtlCol="0">
            <a:normAutofit/>
          </a:bodyPr>
          <a:lstStyle/>
          <a:p>
            <a:r>
              <a:rPr lang="en-US" dirty="0" smtClean="0"/>
              <a:t>Nominal Money</a:t>
            </a:r>
          </a:p>
        </p:txBody>
      </p:sp>
      <p:cxnSp>
        <p:nvCxnSpPr>
          <p:cNvPr id="4" name="Straight Arrow Connector 3"/>
          <p:cNvCxnSpPr/>
          <p:nvPr/>
        </p:nvCxnSpPr>
        <p:spPr>
          <a:xfrm flipV="1">
            <a:off x="2204830" y="1780260"/>
            <a:ext cx="4615070" cy="30662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7075713" y="4503609"/>
            <a:ext cx="1752600" cy="914400"/>
          </a:xfrm>
          <a:prstGeom prst="rect">
            <a:avLst/>
          </a:prstGeom>
          <a:noFill/>
        </p:spPr>
        <p:txBody>
          <a:bodyPr wrap="square" rtlCol="0">
            <a:normAutofit/>
          </a:bodyPr>
          <a:lstStyle/>
          <a:p>
            <a:r>
              <a:rPr lang="en-US" dirty="0" smtClean="0"/>
              <a:t>Small Money</a:t>
            </a:r>
          </a:p>
        </p:txBody>
      </p:sp>
      <p:sp>
        <p:nvSpPr>
          <p:cNvPr id="62" name="TextBox 61"/>
          <p:cNvSpPr txBox="1"/>
          <p:nvPr/>
        </p:nvSpPr>
        <p:spPr>
          <a:xfrm>
            <a:off x="2908850" y="1253987"/>
            <a:ext cx="1752600" cy="914400"/>
          </a:xfrm>
          <a:prstGeom prst="rect">
            <a:avLst/>
          </a:prstGeom>
          <a:noFill/>
        </p:spPr>
        <p:txBody>
          <a:bodyPr wrap="square" rtlCol="0">
            <a:normAutofit/>
          </a:bodyPr>
          <a:lstStyle/>
          <a:p>
            <a:r>
              <a:rPr lang="en-US" dirty="0" smtClean="0"/>
              <a:t>Big Money</a:t>
            </a:r>
          </a:p>
        </p:txBody>
      </p:sp>
      <p:sp>
        <p:nvSpPr>
          <p:cNvPr id="9" name="Freeform 8"/>
          <p:cNvSpPr/>
          <p:nvPr/>
        </p:nvSpPr>
        <p:spPr>
          <a:xfrm>
            <a:off x="2118454" y="2101416"/>
            <a:ext cx="3967186" cy="3186201"/>
          </a:xfrm>
          <a:custGeom>
            <a:avLst/>
            <a:gdLst>
              <a:gd name="connsiteX0" fmla="*/ 0 w 4907090"/>
              <a:gd name="connsiteY0" fmla="*/ 0 h 3280689"/>
              <a:gd name="connsiteX1" fmla="*/ 579309 w 4907090"/>
              <a:gd name="connsiteY1" fmla="*/ 465719 h 3280689"/>
              <a:gd name="connsiteX2" fmla="*/ 3260034 w 4907090"/>
              <a:gd name="connsiteY2" fmla="*/ 238539 h 3280689"/>
              <a:gd name="connsiteX3" fmla="*/ 3827985 w 4907090"/>
              <a:gd name="connsiteY3" fmla="*/ 295334 h 3280689"/>
              <a:gd name="connsiteX4" fmla="*/ 3884780 w 4907090"/>
              <a:gd name="connsiteY4" fmla="*/ 658823 h 3280689"/>
              <a:gd name="connsiteX5" fmla="*/ 3549689 w 4907090"/>
              <a:gd name="connsiteY5" fmla="*/ 2135493 h 3280689"/>
              <a:gd name="connsiteX6" fmla="*/ 4231229 w 4907090"/>
              <a:gd name="connsiteY6" fmla="*/ 3163483 h 3280689"/>
              <a:gd name="connsiteX7" fmla="*/ 4907090 w 4907090"/>
              <a:gd name="connsiteY7" fmla="*/ 3214599 h 3280689"/>
              <a:gd name="connsiteX0" fmla="*/ 0 w 4231229"/>
              <a:gd name="connsiteY0" fmla="*/ 0 h 3163483"/>
              <a:gd name="connsiteX1" fmla="*/ 579309 w 4231229"/>
              <a:gd name="connsiteY1" fmla="*/ 465719 h 3163483"/>
              <a:gd name="connsiteX2" fmla="*/ 3260034 w 4231229"/>
              <a:gd name="connsiteY2" fmla="*/ 238539 h 3163483"/>
              <a:gd name="connsiteX3" fmla="*/ 3827985 w 4231229"/>
              <a:gd name="connsiteY3" fmla="*/ 295334 h 3163483"/>
              <a:gd name="connsiteX4" fmla="*/ 3884780 w 4231229"/>
              <a:gd name="connsiteY4" fmla="*/ 658823 h 3163483"/>
              <a:gd name="connsiteX5" fmla="*/ 3549689 w 4231229"/>
              <a:gd name="connsiteY5" fmla="*/ 2135493 h 3163483"/>
              <a:gd name="connsiteX6" fmla="*/ 4231229 w 4231229"/>
              <a:gd name="connsiteY6" fmla="*/ 3163483 h 3163483"/>
              <a:gd name="connsiteX0" fmla="*/ 0 w 4231229"/>
              <a:gd name="connsiteY0" fmla="*/ 0 h 3163483"/>
              <a:gd name="connsiteX1" fmla="*/ 579309 w 4231229"/>
              <a:gd name="connsiteY1" fmla="*/ 465719 h 3163483"/>
              <a:gd name="connsiteX2" fmla="*/ 3260034 w 4231229"/>
              <a:gd name="connsiteY2" fmla="*/ 238539 h 3163483"/>
              <a:gd name="connsiteX3" fmla="*/ 3827985 w 4231229"/>
              <a:gd name="connsiteY3" fmla="*/ 295334 h 3163483"/>
              <a:gd name="connsiteX4" fmla="*/ 3884780 w 4231229"/>
              <a:gd name="connsiteY4" fmla="*/ 658823 h 3163483"/>
              <a:gd name="connsiteX5" fmla="*/ 2834072 w 4231229"/>
              <a:gd name="connsiteY5" fmla="*/ 2487623 h 3163483"/>
              <a:gd name="connsiteX6" fmla="*/ 4231229 w 4231229"/>
              <a:gd name="connsiteY6" fmla="*/ 3163483 h 3163483"/>
              <a:gd name="connsiteX0" fmla="*/ 0 w 3967186"/>
              <a:gd name="connsiteY0" fmla="*/ 0 h 3186201"/>
              <a:gd name="connsiteX1" fmla="*/ 579309 w 3967186"/>
              <a:gd name="connsiteY1" fmla="*/ 465719 h 3186201"/>
              <a:gd name="connsiteX2" fmla="*/ 3260034 w 3967186"/>
              <a:gd name="connsiteY2" fmla="*/ 238539 h 3186201"/>
              <a:gd name="connsiteX3" fmla="*/ 3827985 w 3967186"/>
              <a:gd name="connsiteY3" fmla="*/ 295334 h 3186201"/>
              <a:gd name="connsiteX4" fmla="*/ 3884780 w 3967186"/>
              <a:gd name="connsiteY4" fmla="*/ 658823 h 3186201"/>
              <a:gd name="connsiteX5" fmla="*/ 2834072 w 3967186"/>
              <a:gd name="connsiteY5" fmla="*/ 2487623 h 3186201"/>
              <a:gd name="connsiteX6" fmla="*/ 3271393 w 3967186"/>
              <a:gd name="connsiteY6" fmla="*/ 3186201 h 318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186" h="3186201">
                <a:moveTo>
                  <a:pt x="0" y="0"/>
                </a:moveTo>
                <a:cubicBezTo>
                  <a:pt x="17985" y="212981"/>
                  <a:pt x="35970" y="425963"/>
                  <a:pt x="579309" y="465719"/>
                </a:cubicBezTo>
                <a:cubicBezTo>
                  <a:pt x="1122648" y="505475"/>
                  <a:pt x="2718588" y="266937"/>
                  <a:pt x="3260034" y="238539"/>
                </a:cubicBezTo>
                <a:cubicBezTo>
                  <a:pt x="3801480" y="210142"/>
                  <a:pt x="3723861" y="225287"/>
                  <a:pt x="3827985" y="295334"/>
                </a:cubicBezTo>
                <a:cubicBezTo>
                  <a:pt x="3932109" y="365381"/>
                  <a:pt x="4050432" y="293442"/>
                  <a:pt x="3884780" y="658823"/>
                </a:cubicBezTo>
                <a:cubicBezTo>
                  <a:pt x="3719128" y="1024204"/>
                  <a:pt x="2936303" y="2066393"/>
                  <a:pt x="2834072" y="2487623"/>
                </a:cubicBezTo>
                <a:cubicBezTo>
                  <a:pt x="2731841" y="2908853"/>
                  <a:pt x="3045160" y="3006350"/>
                  <a:pt x="3271393" y="3186201"/>
                </a:cubicBezTo>
              </a:path>
            </a:pathLst>
          </a:cu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 name="Straight Connector 56"/>
          <p:cNvCxnSpPr/>
          <p:nvPr/>
        </p:nvCxnSpPr>
        <p:spPr>
          <a:xfrm flipH="1">
            <a:off x="4057114" y="3886200"/>
            <a:ext cx="1543586" cy="1164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a:off x="2595525" y="2232045"/>
            <a:ext cx="1543586" cy="1164298"/>
          </a:xfrm>
          <a:prstGeom prst="line">
            <a:avLst/>
          </a:prstGeom>
        </p:spPr>
        <p:style>
          <a:lnRef idx="2">
            <a:schemeClr val="accent1"/>
          </a:lnRef>
          <a:fillRef idx="0">
            <a:schemeClr val="accent1"/>
          </a:fillRef>
          <a:effectRef idx="1">
            <a:schemeClr val="accent1"/>
          </a:effectRef>
          <a:fontRef idx="minor">
            <a:schemeClr val="tx1"/>
          </a:fontRef>
        </p:style>
      </p:cxnSp>
      <p:sp>
        <p:nvSpPr>
          <p:cNvPr id="65" name="TextBox 64"/>
          <p:cNvSpPr txBox="1"/>
          <p:nvPr/>
        </p:nvSpPr>
        <p:spPr>
          <a:xfrm>
            <a:off x="7172233" y="2939702"/>
            <a:ext cx="1752600" cy="914400"/>
          </a:xfrm>
          <a:prstGeom prst="rect">
            <a:avLst/>
          </a:prstGeom>
          <a:noFill/>
        </p:spPr>
        <p:txBody>
          <a:bodyPr wrap="square" rtlCol="0">
            <a:normAutofit fontScale="85000" lnSpcReduction="10000"/>
          </a:bodyPr>
          <a:lstStyle/>
          <a:p>
            <a:r>
              <a:rPr lang="en-US" dirty="0" smtClean="0"/>
              <a:t>Each dot represents a hypothetical 5minute period in XYZ</a:t>
            </a:r>
          </a:p>
        </p:txBody>
      </p:sp>
    </p:spTree>
    <p:extLst>
      <p:ext uri="{BB962C8B-B14F-4D97-AF65-F5344CB8AC3E}">
        <p14:creationId xmlns:p14="http://schemas.microsoft.com/office/powerpoint/2010/main" val="101107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59" grpId="0"/>
      <p:bldP spid="62" grpId="0"/>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
            <a:ext cx="8229600" cy="792162"/>
          </a:xfrm>
        </p:spPr>
        <p:txBody>
          <a:bodyPr>
            <a:normAutofit/>
          </a:bodyPr>
          <a:lstStyle/>
          <a:p>
            <a:r>
              <a:rPr lang="en-US" sz="2400" dirty="0" smtClean="0"/>
              <a:t>Game Theory</a:t>
            </a:r>
            <a:endParaRPr lang="en-US" sz="2400" dirty="0"/>
          </a:p>
        </p:txBody>
      </p:sp>
      <p:sp>
        <p:nvSpPr>
          <p:cNvPr id="5" name="Slide Number Placeholder 4"/>
          <p:cNvSpPr>
            <a:spLocks noGrp="1"/>
          </p:cNvSpPr>
          <p:nvPr>
            <p:ph type="sldNum" sz="quarter" idx="12"/>
          </p:nvPr>
        </p:nvSpPr>
        <p:spPr/>
        <p:txBody>
          <a:bodyPr/>
          <a:lstStyle/>
          <a:p>
            <a:fld id="{41B22B7B-F849-4AB3-9F95-0DADF8D55DF0}" type="slidenum">
              <a:rPr lang="en-US" smtClean="0">
                <a:solidFill>
                  <a:prstClr val="black">
                    <a:tint val="75000"/>
                  </a:prstClr>
                </a:solidFill>
              </a:rPr>
              <a:pPr/>
              <a:t>20</a:t>
            </a:fld>
            <a:endParaRPr lang="en-US">
              <a:solidFill>
                <a:prstClr val="black">
                  <a:tint val="75000"/>
                </a:prstClr>
              </a:solidFill>
            </a:endParaRPr>
          </a:p>
        </p:txBody>
      </p:sp>
      <p:sp>
        <p:nvSpPr>
          <p:cNvPr id="6" name="Rectangle 2"/>
          <p:cNvSpPr>
            <a:spLocks/>
          </p:cNvSpPr>
          <p:nvPr/>
        </p:nvSpPr>
        <p:spPr bwMode="auto">
          <a:xfrm>
            <a:off x="0" y="664984"/>
            <a:ext cx="9144000" cy="178594"/>
          </a:xfrm>
          <a:prstGeom prst="rect">
            <a:avLst/>
          </a:prstGeom>
          <a:solidFill>
            <a:schemeClr val="accent6"/>
          </a:solidFill>
          <a:ln>
            <a:noFill/>
          </a:ln>
          <a:extLst/>
        </p:spPr>
        <p:txBody>
          <a:bodyPr lIns="0" tIns="0" rIns="0" bIns="0"/>
          <a:lstStyle/>
          <a:p>
            <a:endParaRPr lang="en-US"/>
          </a:p>
        </p:txBody>
      </p:sp>
      <p:sp>
        <p:nvSpPr>
          <p:cNvPr id="4" name="Content Placeholder 3"/>
          <p:cNvSpPr>
            <a:spLocks noGrp="1"/>
          </p:cNvSpPr>
          <p:nvPr>
            <p:ph idx="1"/>
          </p:nvPr>
        </p:nvSpPr>
        <p:spPr>
          <a:xfrm>
            <a:off x="457200" y="1017587"/>
            <a:ext cx="8229600" cy="5703888"/>
          </a:xfrm>
        </p:spPr>
        <p:txBody>
          <a:bodyPr>
            <a:normAutofit/>
          </a:bodyPr>
          <a:lstStyle/>
          <a:p>
            <a:r>
              <a:rPr lang="en-US" sz="1300" dirty="0" smtClean="0"/>
              <a:t>To find strong reversal actions in the market, we are looking for the trades made by Big Money (large volume, small number of trades)</a:t>
            </a:r>
          </a:p>
          <a:p>
            <a:r>
              <a:rPr lang="en-US" sz="1300" dirty="0" smtClean="0"/>
              <a:t>The criteria for this is a time period during which the average trade size was larger than the overall average trade size by more than 1 standard deviation.  </a:t>
            </a:r>
            <a:br>
              <a:rPr lang="en-US" sz="1300" dirty="0" smtClean="0"/>
            </a:br>
            <a:r>
              <a:rPr lang="en-US" sz="1300" dirty="0" smtClean="0"/>
              <a:t>(Within 1sd would be all nominal money; and less than average trade size by more than 1 standard deviation will be a marker of small money only)</a:t>
            </a:r>
          </a:p>
          <a:p>
            <a:r>
              <a:rPr lang="en-US" sz="1300" dirty="0" smtClean="0"/>
              <a:t>In order to determine where they are, it is best to think of them as very smart money, waiting for pullbacks before entering, or waiting for a predetermined price-level before acting.  </a:t>
            </a:r>
          </a:p>
          <a:p>
            <a:r>
              <a:rPr lang="en-US" sz="1300" dirty="0" smtClean="0"/>
              <a:t>In addition, we can see that the price range of the bar is typically muted as the large volume reversal action will absorb the trades in the trending direction without letting them continue, in addition the reversal action is too quick to allow smaller volumes to get ahead of the trade.</a:t>
            </a:r>
          </a:p>
          <a:p>
            <a:r>
              <a:rPr lang="en-US" sz="1300" dirty="0" smtClean="0"/>
              <a:t>Using the typical volume bar graph is not enough to see these reversals take place but it is certainly a good starting point.  A high volume but muted-range bar can be a point of reversal and is what has been looked for by traders in the past.</a:t>
            </a:r>
          </a:p>
          <a:p>
            <a:r>
              <a:rPr lang="en-US" sz="1300" dirty="0" smtClean="0"/>
              <a:t>Keeping an eye on price action and location is key to determine if the action is buying or selling, this is completely subjective so needs a bit of interpretation.</a:t>
            </a:r>
            <a:endParaRPr lang="en-US" sz="1300" dirty="0"/>
          </a:p>
          <a:p>
            <a:pPr marL="0" indent="0">
              <a:buNone/>
            </a:pPr>
            <a:r>
              <a:rPr lang="en-US" sz="1200" dirty="0" smtClean="0"/>
              <a:t/>
            </a:r>
            <a:br>
              <a:rPr lang="en-US" sz="1200" dirty="0" smtClean="0"/>
            </a:br>
            <a:endParaRPr lang="en-US" sz="1200" dirty="0"/>
          </a:p>
          <a:p>
            <a:endParaRPr lang="en-US" sz="1200" dirty="0" smtClean="0"/>
          </a:p>
          <a:p>
            <a:endParaRPr lang="en-US" sz="1200" dirty="0"/>
          </a:p>
          <a:p>
            <a:endParaRPr lang="en-US" sz="1200" dirty="0" smtClean="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p:txBody>
      </p:sp>
      <p:pic>
        <p:nvPicPr>
          <p:cNvPr id="7" name="Picture 6"/>
          <p:cNvPicPr>
            <a:picLocks noChangeAspect="1"/>
          </p:cNvPicPr>
          <p:nvPr/>
        </p:nvPicPr>
        <p:blipFill>
          <a:blip r:embed="rId3"/>
          <a:stretch>
            <a:fillRect/>
          </a:stretch>
        </p:blipFill>
        <p:spPr>
          <a:xfrm>
            <a:off x="1400883" y="4572246"/>
            <a:ext cx="6342235" cy="2209554"/>
          </a:xfrm>
          <a:prstGeom prst="rect">
            <a:avLst/>
          </a:prstGeom>
        </p:spPr>
      </p:pic>
      <p:cxnSp>
        <p:nvCxnSpPr>
          <p:cNvPr id="9" name="Straight Arrow Connector 8"/>
          <p:cNvCxnSpPr/>
          <p:nvPr/>
        </p:nvCxnSpPr>
        <p:spPr>
          <a:xfrm>
            <a:off x="3657600" y="6324600"/>
            <a:ext cx="0" cy="2286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4398212" y="6248400"/>
            <a:ext cx="0" cy="2286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5301918" y="6222569"/>
            <a:ext cx="0" cy="1889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6896771" y="5665535"/>
            <a:ext cx="0" cy="2286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07420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880"/>
            <a:ext cx="8001000" cy="639762"/>
          </a:xfrm>
        </p:spPr>
        <p:txBody>
          <a:bodyPr>
            <a:normAutofit/>
          </a:bodyPr>
          <a:lstStyle/>
          <a:p>
            <a:r>
              <a:rPr lang="en-US" sz="1800" dirty="0" smtClean="0"/>
              <a:t>Q &amp; A With Web</a:t>
            </a:r>
            <a:endParaRPr lang="en-US" sz="1800" dirty="0"/>
          </a:p>
        </p:txBody>
      </p:sp>
      <p:sp>
        <p:nvSpPr>
          <p:cNvPr id="3" name="Content Placeholder 2"/>
          <p:cNvSpPr>
            <a:spLocks noGrp="1"/>
          </p:cNvSpPr>
          <p:nvPr>
            <p:ph idx="1"/>
          </p:nvPr>
        </p:nvSpPr>
        <p:spPr>
          <a:xfrm>
            <a:off x="457200" y="1219200"/>
            <a:ext cx="7924800" cy="4830763"/>
          </a:xfrm>
        </p:spPr>
        <p:txBody>
          <a:bodyPr>
            <a:normAutofit/>
          </a:bodyPr>
          <a:lstStyle/>
          <a:p>
            <a:pPr marL="285750" indent="-285750">
              <a:buFont typeface="Arial" panose="020B0604020202020204" pitchFamily="34" charset="0"/>
              <a:buChar char="•"/>
            </a:pPr>
            <a:endParaRPr lang="en-US" sz="1600" b="0" dirty="0">
              <a:solidFill>
                <a:schemeClr val="bg1"/>
              </a:solidFill>
            </a:endParaRPr>
          </a:p>
          <a:p>
            <a:endParaRPr lang="en-US" sz="1600" b="0" dirty="0">
              <a:solidFill>
                <a:schemeClr val="bg1"/>
              </a:solidFill>
            </a:endParaRPr>
          </a:p>
        </p:txBody>
      </p:sp>
      <p:pic>
        <p:nvPicPr>
          <p:cNvPr id="6146" name="Picture 2" descr="C:\Users\Jim\Desktop\Bear_Market_Crash_Volatil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912568"/>
            <a:ext cx="2610841" cy="195813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Jim\Desktop\bullish_Option_Trade_earnings.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029200"/>
            <a:ext cx="2438400" cy="18288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p:cNvSpPr>
          <p:nvPr/>
        </p:nvSpPr>
        <p:spPr bwMode="auto">
          <a:xfrm>
            <a:off x="0" y="872639"/>
            <a:ext cx="9144000" cy="178594"/>
          </a:xfrm>
          <a:prstGeom prst="rect">
            <a:avLst/>
          </a:prstGeom>
          <a:solidFill>
            <a:schemeClr val="accent6"/>
          </a:solidFill>
          <a:ln>
            <a:noFill/>
          </a:ln>
          <a:extLst/>
        </p:spPr>
        <p:txBody>
          <a:bodyPr lIns="0" tIns="0" rIns="0" bIns="0"/>
          <a:lstStyle/>
          <a:p>
            <a:endParaRPr lang="en-US"/>
          </a:p>
        </p:txBody>
      </p:sp>
      <p:pic>
        <p:nvPicPr>
          <p:cNvPr id="9218" name="Picture 2" descr="https://fbcdn-sphotos-c-a.akamaihd.net/hphotos-ak-xaf1/v/t1.0-9/1928789_508651366665_2274_n.jpg?oh=e79c5f016e67e266281dd8dd4eaefeb6&amp;oe=5565BC95&amp;__gda__=1429005533_6268e0fa9646f1433acda0aa78f2d66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438275"/>
            <a:ext cx="1905000" cy="2705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1281053"/>
            <a:ext cx="184731" cy="646331"/>
          </a:xfrm>
          <a:prstGeom prst="rect">
            <a:avLst/>
          </a:prstGeom>
          <a:noFill/>
        </p:spPr>
        <p:txBody>
          <a:bodyPr wrap="none" rtlCol="0">
            <a:spAutoFit/>
          </a:bodyPr>
          <a:lstStyle/>
          <a:p>
            <a:endParaRPr lang="en-US" dirty="0"/>
          </a:p>
          <a:p>
            <a:endParaRPr lang="en-US" dirty="0"/>
          </a:p>
        </p:txBody>
      </p:sp>
      <p:pic>
        <p:nvPicPr>
          <p:cNvPr id="1026" name="Picture 2" descr="https://yt3.ggpht.com/-LBXk-u9gjwo/AAAAAAAAAAI/AAAAAAAAAAA/y08EMsQdKZA/s176-c-k-no/phot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8838" y="4648200"/>
            <a:ext cx="1021524" cy="102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343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normAutofit fontScale="92500" lnSpcReduction="20000"/>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10037</TotalTime>
  <Words>1539</Words>
  <Application>Microsoft Office PowerPoint</Application>
  <PresentationFormat>On-screen Show (4:3)</PresentationFormat>
  <Paragraphs>307</Paragraphs>
  <Slides>21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Tahoma</vt:lpstr>
      <vt:lpstr>Office Theme</vt:lpstr>
      <vt:lpstr>PowerPoint Presentation</vt:lpstr>
      <vt:lpstr>PowerPoint Presentation</vt:lpstr>
      <vt:lpstr>Web’s Weekly Roundup</vt:lpstr>
      <vt:lpstr>/ES Futures  (S&amp;P 500)   YTD 2015</vt:lpstr>
      <vt:lpstr>/DX Futures  (USDollar Index)   YTD 2015</vt:lpstr>
      <vt:lpstr>/6E Futures  (Euro Futures)   YTD 2015</vt:lpstr>
      <vt:lpstr>/ZB Futures  (30-Year Bonds)   YTD 2015</vt:lpstr>
      <vt:lpstr>Looking Ahead</vt:lpstr>
      <vt:lpstr> </vt:lpstr>
      <vt:lpstr>Game Theory</vt:lpstr>
      <vt:lpstr>Game Theory</vt:lpstr>
      <vt:lpstr>Game Theory</vt:lpstr>
      <vt:lpstr>Game Theory</vt:lpstr>
      <vt:lpstr>Game Theory</vt:lpstr>
      <vt:lpstr>Game Theory</vt:lpstr>
      <vt:lpstr>Value Area – The Concept (Point of Control)</vt:lpstr>
      <vt:lpstr>Game Theory</vt:lpstr>
      <vt:lpstr>Game Theory</vt:lpstr>
      <vt:lpstr>Game Theory</vt:lpstr>
      <vt:lpstr>Game Theory</vt:lpstr>
      <vt:lpstr>Q &amp; A With Web</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dc:creator>
  <cp:lastModifiedBy>Web Begole</cp:lastModifiedBy>
  <cp:revision>473</cp:revision>
  <dcterms:created xsi:type="dcterms:W3CDTF">2013-05-21T14:53:45Z</dcterms:created>
  <dcterms:modified xsi:type="dcterms:W3CDTF">2015-06-27T19:29:09Z</dcterms:modified>
</cp:coreProperties>
</file>