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embeddedFontLst>
    <p:embeddedFont>
      <p:font typeface="Raleway"/>
      <p:regular r:id="rId30"/>
      <p:bold r:id="rId31"/>
      <p:italic r:id="rId32"/>
      <p:boldItalic r:id="rId33"/>
    </p:embeddedFont>
    <p:embeddedFont>
      <p:font typeface="Lato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bold.fntdata"/><Relationship Id="rId30" Type="http://schemas.openxmlformats.org/officeDocument/2006/relationships/font" Target="fonts/Raleway-regular.fntdata"/><Relationship Id="rId11" Type="http://schemas.openxmlformats.org/officeDocument/2006/relationships/slide" Target="slides/slide6.xml"/><Relationship Id="rId33" Type="http://schemas.openxmlformats.org/officeDocument/2006/relationships/font" Target="fonts/Raleway-boldItalic.fntdata"/><Relationship Id="rId10" Type="http://schemas.openxmlformats.org/officeDocument/2006/relationships/slide" Target="slides/slide5.xml"/><Relationship Id="rId32" Type="http://schemas.openxmlformats.org/officeDocument/2006/relationships/font" Target="fonts/Raleway-italic.fntdata"/><Relationship Id="rId13" Type="http://schemas.openxmlformats.org/officeDocument/2006/relationships/slide" Target="slides/slide8.xml"/><Relationship Id="rId35" Type="http://schemas.openxmlformats.org/officeDocument/2006/relationships/font" Target="fonts/Lato-bold.fntdata"/><Relationship Id="rId12" Type="http://schemas.openxmlformats.org/officeDocument/2006/relationships/slide" Target="slides/slide7.xml"/><Relationship Id="rId34" Type="http://schemas.openxmlformats.org/officeDocument/2006/relationships/font" Target="fonts/Lato-regular.fntdata"/><Relationship Id="rId15" Type="http://schemas.openxmlformats.org/officeDocument/2006/relationships/slide" Target="slides/slide10.xml"/><Relationship Id="rId37" Type="http://schemas.openxmlformats.org/officeDocument/2006/relationships/font" Target="fonts/Lato-boldItalic.fntdata"/><Relationship Id="rId14" Type="http://schemas.openxmlformats.org/officeDocument/2006/relationships/slide" Target="slides/slide9.xml"/><Relationship Id="rId36" Type="http://schemas.openxmlformats.org/officeDocument/2006/relationships/font" Target="fonts/Lato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d1ccc983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d1ccc983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0f073ebd32_1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0f073ebd32_1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0f073ebd32_1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0f073ebd32_1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0f073ebd32_1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0f073ebd32_1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0f073ebd32_1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0f073ebd32_1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0f073ebd32_1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0f073ebd32_1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0f073ebd32_1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0f073ebd32_1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0f073ebd32_1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0f073ebd32_1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0f073ebd32_1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10f073ebd32_1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0f073ebd32_1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0f073ebd32_1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19838d3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d19838d3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0f073ebd32_1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0f073ebd32_1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0f073ebd32_1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0f073ebd32_1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10f073ebd32_1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10f073ebd32_1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10f073ebd32_1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10f073ebd32_1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0f073ebd32_1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10f073ebd32_1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d19838d36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d19838d36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d19838d36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d19838d36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d19838d36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d19838d36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d19838d36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d19838d36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0f073ebd32_1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0f073ebd32_1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0f073ebd32_1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0f073ebd32_1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d1ccc983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d1ccc983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404300" y="3462075"/>
            <a:ext cx="4739700" cy="578400"/>
          </a:xfrm>
          <a:prstGeom prst="rect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" name="Google Shape;13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Google Shape;15;p2"/>
          <p:cNvSpPr txBox="1"/>
          <p:nvPr>
            <p:ph type="ctrTitle"/>
          </p:nvPr>
        </p:nvSpPr>
        <p:spPr>
          <a:xfrm>
            <a:off x="729450" y="1322450"/>
            <a:ext cx="4081800" cy="12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4693900" y="3480675"/>
            <a:ext cx="43911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Raleway"/>
              <a:buNone/>
              <a:defRPr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p2"/>
          <p:cNvSpPr txBox="1"/>
          <p:nvPr>
            <p:ph idx="2" type="subTitle"/>
          </p:nvPr>
        </p:nvSpPr>
        <p:spPr>
          <a:xfrm>
            <a:off x="4693900" y="4208650"/>
            <a:ext cx="31881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aleway"/>
              <a:buNone/>
              <a:defRPr sz="1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482025"/>
            <a:ext cx="1376855" cy="54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1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3100"/>
              <a:buNone/>
              <a:defRPr sz="3100">
                <a:solidFill>
                  <a:srgbClr val="20212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None/>
              <a:defRPr sz="2600">
                <a:solidFill>
                  <a:srgbClr val="202124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>
                <a:solidFill>
                  <a:srgbClr val="000000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94" name="Google Shape;94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5" name="Google Shape;95;p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6" name="Google Shape;96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98" name="Google Shape;98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2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1" name="Google Shape;101;p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2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Google Shape;104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5" name="Google Shape;105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021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 txBox="1"/>
          <p:nvPr>
            <p:ph idx="1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09" name="Google Shape;109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0" name="Google Shape;110;p1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11" name="Google Shape;111;p1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3" name="Google Shape;113;p13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None/>
              <a:defRPr sz="31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9pPr>
          </a:lstStyle>
          <a:p/>
        </p:txBody>
      </p:sp>
      <p:pic>
        <p:nvPicPr>
          <p:cNvPr id="114" name="Google Shape;114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">
  <p:cSld name="SECTION_TITLE_AND_DESCRIPTION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4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18" name="Google Shape;118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9" name="Google Shape;119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0" name="Google Shape;120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14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23" name="Google Shape;123;p14"/>
          <p:cNvSpPr txBox="1"/>
          <p:nvPr>
            <p:ph idx="2" type="subTitle"/>
          </p:nvPr>
        </p:nvSpPr>
        <p:spPr>
          <a:xfrm>
            <a:off x="730000" y="2435400"/>
            <a:ext cx="30714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Raleway"/>
              <a:buNone/>
              <a:defRPr sz="17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24" name="Google Shape;124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 1">
  <p:cSld name="SECTION_TITLE_AND_DESCRIPTION_1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28" name="Google Shape;128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9" name="Google Shape;129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0" name="Google Shape;130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2" name="Google Shape;132;p15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9pPr>
          </a:lstStyle>
          <a:p/>
        </p:txBody>
      </p:sp>
      <p:pic>
        <p:nvPicPr>
          <p:cNvPr id="133" name="Google Shape;133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 1 1">
  <p:cSld name="SECTION_TITLE_AND_DESCRIPTION_1_1_1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6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37" name="Google Shape;137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8" name="Google Shape;138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9" name="Google Shape;139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1" name="Google Shape;141;p16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9pPr>
          </a:lstStyle>
          <a:p/>
        </p:txBody>
      </p:sp>
      <p:pic>
        <p:nvPicPr>
          <p:cNvPr id="142" name="Google Shape;142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 1 1 1">
  <p:cSld name="SECTION_TITLE_AND_DESCRIPTION_1_1_1_1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021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7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46" name="Google Shape;146;p1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48" name="Google Shape;148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0" name="Google Shape;150;p17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None/>
              <a:defRPr sz="31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None/>
              <a:defRPr sz="3100">
                <a:solidFill>
                  <a:srgbClr val="000000"/>
                </a:solidFill>
              </a:defRPr>
            </a:lvl9pPr>
          </a:lstStyle>
          <a:p/>
        </p:txBody>
      </p:sp>
      <p:pic>
        <p:nvPicPr>
          <p:cNvPr id="151" name="Google Shape;151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None/>
              <a:defRPr>
                <a:solidFill>
                  <a:srgbClr val="000000"/>
                </a:solidFill>
              </a:defRPr>
            </a:lvl1pPr>
          </a:lstStyle>
          <a:p/>
        </p:txBody>
      </p:sp>
      <p:sp>
        <p:nvSpPr>
          <p:cNvPr id="154" name="Google Shape;154;p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5" name="Google Shape;155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rgbClr val="F3F3F3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19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58" name="Google Shape;158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0" name="Google Shape;160;p19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None/>
              <a:defRPr sz="80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1" name="Google Shape;161;p19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>
                <a:solidFill>
                  <a:srgbClr val="000000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62" name="Google Shape;162;p1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3" name="Google Shape;163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6" name="Google Shape;166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E5BD5A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2" name="Google Shape;22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" name="Google Shape;24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" name="Google Shape;2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/>
          <p:nvPr/>
        </p:nvSpPr>
        <p:spPr>
          <a:xfrm>
            <a:off x="4442125" y="15035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4442125" y="23331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1"/>
          <p:cNvSpPr/>
          <p:nvPr/>
        </p:nvSpPr>
        <p:spPr>
          <a:xfrm>
            <a:off x="4442125" y="31224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1"/>
          <p:cNvSpPr/>
          <p:nvPr/>
        </p:nvSpPr>
        <p:spPr>
          <a:xfrm>
            <a:off x="4442125" y="39117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2" name="Google Shape;172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73" name="Google Shape;173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5" name="Google Shape;175;p21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76" name="Google Shape;176;p21"/>
          <p:cNvSpPr txBox="1"/>
          <p:nvPr>
            <p:ph idx="2" type="title"/>
          </p:nvPr>
        </p:nvSpPr>
        <p:spPr>
          <a:xfrm>
            <a:off x="4832425" y="14064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7" name="Google Shape;177;p21"/>
          <p:cNvSpPr txBox="1"/>
          <p:nvPr>
            <p:ph idx="3" type="title"/>
          </p:nvPr>
        </p:nvSpPr>
        <p:spPr>
          <a:xfrm>
            <a:off x="4832425" y="22158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8" name="Google Shape;178;p21"/>
          <p:cNvSpPr txBox="1"/>
          <p:nvPr>
            <p:ph idx="4" type="title"/>
          </p:nvPr>
        </p:nvSpPr>
        <p:spPr>
          <a:xfrm>
            <a:off x="4832425" y="30253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9" name="Google Shape;179;p21"/>
          <p:cNvSpPr txBox="1"/>
          <p:nvPr>
            <p:ph idx="5" type="title"/>
          </p:nvPr>
        </p:nvSpPr>
        <p:spPr>
          <a:xfrm>
            <a:off x="4832425" y="38347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pic>
        <p:nvPicPr>
          <p:cNvPr id="180" name="Google Shape;180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 1">
  <p:cSld name="CUSTOM_1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/>
          <p:nvPr/>
        </p:nvSpPr>
        <p:spPr>
          <a:xfrm>
            <a:off x="4442125" y="15035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2"/>
          <p:cNvSpPr/>
          <p:nvPr/>
        </p:nvSpPr>
        <p:spPr>
          <a:xfrm>
            <a:off x="4442125" y="23331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2"/>
          <p:cNvSpPr/>
          <p:nvPr/>
        </p:nvSpPr>
        <p:spPr>
          <a:xfrm>
            <a:off x="4442125" y="3122425"/>
            <a:ext cx="346800" cy="330600"/>
          </a:xfrm>
          <a:prstGeom prst="ellipse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5" name="Google Shape;185;p2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86" name="Google Shape;186;p2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2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89" name="Google Shape;189;p22"/>
          <p:cNvSpPr txBox="1"/>
          <p:nvPr>
            <p:ph idx="2" type="title"/>
          </p:nvPr>
        </p:nvSpPr>
        <p:spPr>
          <a:xfrm>
            <a:off x="4832425" y="14064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90" name="Google Shape;190;p22"/>
          <p:cNvSpPr txBox="1"/>
          <p:nvPr>
            <p:ph idx="3" type="title"/>
          </p:nvPr>
        </p:nvSpPr>
        <p:spPr>
          <a:xfrm>
            <a:off x="4832425" y="22158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91" name="Google Shape;191;p22"/>
          <p:cNvSpPr txBox="1"/>
          <p:nvPr>
            <p:ph idx="4" type="title"/>
          </p:nvPr>
        </p:nvSpPr>
        <p:spPr>
          <a:xfrm>
            <a:off x="4832425" y="30253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pic>
        <p:nvPicPr>
          <p:cNvPr id="192" name="Google Shape;192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" name="Google Shape;29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0" name="Google Shape;30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>
                <a:solidFill>
                  <a:srgbClr val="000000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bg>
      <p:bgPr>
        <a:solidFill>
          <a:srgbClr val="F3F3F3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" name="Google Shape;38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9" name="Google Shape;39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" name="Google Shape;41;p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2" name="Google Shape;42;p5"/>
          <p:cNvSpPr txBox="1"/>
          <p:nvPr>
            <p:ph idx="1" type="body"/>
          </p:nvPr>
        </p:nvSpPr>
        <p:spPr>
          <a:xfrm>
            <a:off x="7294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4" name="Google Shape;4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 1">
  <p:cSld name="TITLE_AND_BODY_1_1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" name="Google Shape;47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8" name="Google Shape;48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" name="Google Shape;50;p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16711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3" name="Google Shape;5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 1 2">
  <p:cSld name="TITLE_AND_BODY_1_1_2"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0" name="Google Shape;60;p7"/>
          <p:cNvSpPr txBox="1"/>
          <p:nvPr>
            <p:ph idx="1" type="body"/>
          </p:nvPr>
        </p:nvSpPr>
        <p:spPr>
          <a:xfrm>
            <a:off x="7294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2" name="Google Shape;6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 1 1">
  <p:cSld name="TITLE_AND_BODY_1_1_1">
    <p:bg>
      <p:bgPr>
        <a:solidFill>
          <a:srgbClr val="F3F3F3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" name="Google Shape;65;p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6" name="Google Shape;66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Google Shape;68;p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9" name="Google Shape;69;p8"/>
          <p:cNvSpPr txBox="1"/>
          <p:nvPr>
            <p:ph idx="1" type="body"/>
          </p:nvPr>
        </p:nvSpPr>
        <p:spPr>
          <a:xfrm>
            <a:off x="7294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indent="-311150" lvl="1" marL="914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  <a:defRPr sz="1300">
                <a:solidFill>
                  <a:srgbClr val="000000"/>
                </a:solidFill>
              </a:defRPr>
            </a:lvl2pPr>
            <a:lvl3pPr indent="-298450" lvl="2" marL="1371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 rtl="0">
              <a:lnSpc>
                <a:spcPct val="13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1" name="Google Shape;71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E5BD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9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75" name="Google Shape;75;p9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>
                <a:solidFill>
                  <a:srgbClr val="000000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  <a:defRPr>
                <a:solidFill>
                  <a:srgbClr val="000000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  <a:defRPr>
                <a:solidFill>
                  <a:srgbClr val="000000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  <a:defRPr>
                <a:solidFill>
                  <a:srgbClr val="000000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77" name="Google Shape;77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8" name="Google Shape;78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81" name="Google Shape;8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021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0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85" name="Google Shape;85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6" name="Google Shape;86;p1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7" name="Google Shape;87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E5BD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2021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89" name="Google Shape;8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425" y="4629625"/>
            <a:ext cx="1001349" cy="39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>
            <p:ph idx="4294967295" type="title"/>
          </p:nvPr>
        </p:nvSpPr>
        <p:spPr>
          <a:xfrm>
            <a:off x="729450" y="1322450"/>
            <a:ext cx="40275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400"/>
              <a:t>My Individual Education Plan</a:t>
            </a:r>
            <a:endParaRPr sz="4400"/>
          </a:p>
        </p:txBody>
      </p:sp>
      <p:sp>
        <p:nvSpPr>
          <p:cNvPr id="198" name="Google Shape;198;p23"/>
          <p:cNvSpPr txBox="1"/>
          <p:nvPr>
            <p:ph idx="1" type="subTitle"/>
          </p:nvPr>
        </p:nvSpPr>
        <p:spPr>
          <a:xfrm>
            <a:off x="4693900" y="3480675"/>
            <a:ext cx="43911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Name</a:t>
            </a:r>
            <a:endParaRPr sz="2100"/>
          </a:p>
        </p:txBody>
      </p:sp>
      <p:sp>
        <p:nvSpPr>
          <p:cNvPr id="199" name="Google Shape;199;p23"/>
          <p:cNvSpPr txBox="1"/>
          <p:nvPr>
            <p:ph idx="2" type="subTitle"/>
          </p:nvPr>
        </p:nvSpPr>
        <p:spPr>
          <a:xfrm>
            <a:off x="4693900" y="4099550"/>
            <a:ext cx="31881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1/23/2022</a:t>
            </a:r>
            <a:r>
              <a:rPr lang="en" sz="1600"/>
              <a:t> - School Name</a:t>
            </a:r>
            <a:endParaRPr sz="1600"/>
          </a:p>
        </p:txBody>
      </p:sp>
      <p:pic>
        <p:nvPicPr>
          <p:cNvPr id="200" name="Google Shape;200;p23"/>
          <p:cNvPicPr preferRelativeResize="0"/>
          <p:nvPr/>
        </p:nvPicPr>
        <p:blipFill rotWithShape="1">
          <a:blip r:embed="rId3">
            <a:alphaModFix/>
          </a:blip>
          <a:srcRect b="767" l="0" r="0" t="777"/>
          <a:stretch/>
        </p:blipFill>
        <p:spPr>
          <a:xfrm>
            <a:off x="6003400" y="325150"/>
            <a:ext cx="2390300" cy="2968751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3"/>
          <p:cNvSpPr txBox="1"/>
          <p:nvPr/>
        </p:nvSpPr>
        <p:spPr>
          <a:xfrm>
            <a:off x="5646100" y="2540575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(Put your picture on this slide, if you would like.)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Annual Goals and Supports Needed</a:t>
            </a:r>
            <a:endParaRPr/>
          </a:p>
        </p:txBody>
      </p:sp>
      <p:sp>
        <p:nvSpPr>
          <p:cNvPr id="261" name="Google Shape;261;p32"/>
          <p:cNvSpPr txBox="1"/>
          <p:nvPr>
            <p:ph idx="1" type="body"/>
          </p:nvPr>
        </p:nvSpPr>
        <p:spPr>
          <a:xfrm>
            <a:off x="729450" y="2002675"/>
            <a:ext cx="6747000" cy="15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the new annual goals you wish to pursue. Make sure the goals are measurable. Examples for you to review are on the next slide)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Who will help you with them? (Remember to include service providers and transition services who will assist you.)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3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List the last year’s employment goals you pursued.)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Who helped you with them? (Remember to include service providers and transition services who will assist you.)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What actions did you take to reach them?</a:t>
            </a:r>
            <a:endParaRPr/>
          </a:p>
        </p:txBody>
      </p:sp>
      <p:sp>
        <p:nvSpPr>
          <p:cNvPr id="267" name="Google Shape;267;p33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Year’s Employment Goals and Supports Needed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Annual Goals and Supports Needed</a:t>
            </a:r>
            <a:endParaRPr/>
          </a:p>
        </p:txBody>
      </p:sp>
      <p:sp>
        <p:nvSpPr>
          <p:cNvPr id="273" name="Google Shape;273;p34"/>
          <p:cNvSpPr txBox="1"/>
          <p:nvPr>
            <p:ph idx="1" type="body"/>
          </p:nvPr>
        </p:nvSpPr>
        <p:spPr>
          <a:xfrm>
            <a:off x="7294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0734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1: By the end of 36 instructional weeks, given whole task instruction for making a bed and task analysis, John will appropriately make a bed without assistance 3 out of 4 occasions, as measured by the number of completed steps on the task analysis. This example is for independent living.)</a:t>
            </a:r>
            <a:endParaRPr/>
          </a:p>
          <a:p>
            <a:pPr indent="-30734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2: By the end of 36 instructional weeks, with daily instruction and use of high-interest reading materials such as newspapers, teen magazines, school-approved websites, and short stories for adults, Sally will increase her reading comprehension by one grade level in order to promote her success in her post-secondary education and training. This example is for Education and Training.)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Year’s</a:t>
            </a:r>
            <a:r>
              <a:rPr lang="en"/>
              <a:t> Education/Training Goals and Supports Needed</a:t>
            </a:r>
            <a:endParaRPr/>
          </a:p>
        </p:txBody>
      </p:sp>
      <p:sp>
        <p:nvSpPr>
          <p:cNvPr id="279" name="Google Shape;279;p35"/>
          <p:cNvSpPr txBox="1"/>
          <p:nvPr>
            <p:ph idx="1" type="body"/>
          </p:nvPr>
        </p:nvSpPr>
        <p:spPr>
          <a:xfrm>
            <a:off x="729450" y="2448800"/>
            <a:ext cx="6747000" cy="16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the last year’s education goals you pursued.)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Who helped you with them? (Remember to include service providers and transition services who will assist you.)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What actions did you take to reach them?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Education Goals and Supports Needed</a:t>
            </a:r>
            <a:endParaRPr/>
          </a:p>
        </p:txBody>
      </p:sp>
      <p:sp>
        <p:nvSpPr>
          <p:cNvPr id="285" name="Google Shape;285;p36"/>
          <p:cNvSpPr txBox="1"/>
          <p:nvPr>
            <p:ph idx="1" type="body"/>
          </p:nvPr>
        </p:nvSpPr>
        <p:spPr>
          <a:xfrm>
            <a:off x="729450" y="2078875"/>
            <a:ext cx="6747000" cy="18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the new education goals you wish to pursue. Goals should include high school classes, trade school, community college and/or university and be measurable - examples are on the next slide.)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Who will help you with them? (Remember to include service providers and transition services who will assist you.)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Education</a:t>
            </a:r>
            <a:r>
              <a:rPr lang="en"/>
              <a:t> Goals and Supports Needed</a:t>
            </a:r>
            <a:endParaRPr/>
          </a:p>
        </p:txBody>
      </p:sp>
      <p:sp>
        <p:nvSpPr>
          <p:cNvPr id="291" name="Google Shape;291;p37"/>
          <p:cNvSpPr txBox="1"/>
          <p:nvPr>
            <p:ph idx="1" type="body"/>
          </p:nvPr>
        </p:nvSpPr>
        <p:spPr>
          <a:xfrm>
            <a:off x="729450" y="2078875"/>
            <a:ext cx="6747000" cy="28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(Example 1: Upon graduation from high school, Bob will attend community college and participate in the welding industry certificate program meeting the requirements to attain an Entry Level Certificate.)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(Example 2: After graduation, Cooper will participate in education courses at the community college focusing on life skills instruction, functional reading, functional math, productivity and basic employability skills.)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8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85000" lnSpcReduction="20000"/>
          </a:bodyPr>
          <a:lstStyle/>
          <a:p>
            <a:pPr indent="-31496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(List the new education goals you wish to pursue. Goals should address both short- and long-term career aspirations and be measurable.)</a:t>
            </a:r>
            <a:endParaRPr/>
          </a:p>
          <a:p>
            <a:pPr indent="-31496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1: After graduation, Marley will be competitively employed, working 15 or more hours per week, in a grocery store with the supports of a job coach.)</a:t>
            </a:r>
            <a:endParaRPr/>
          </a:p>
          <a:p>
            <a:pPr indent="-31496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2: After high school, Cindy will access public transportation to get to and from work each day.)</a:t>
            </a:r>
            <a:endParaRPr/>
          </a:p>
          <a:p>
            <a:pPr indent="-31496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Who will help you with them? (Remember to include service providers and transition services who will assist you.)</a:t>
            </a:r>
            <a:endParaRPr/>
          </a:p>
        </p:txBody>
      </p:sp>
      <p:sp>
        <p:nvSpPr>
          <p:cNvPr id="297" name="Google Shape;297;p38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</a:t>
            </a:r>
            <a:r>
              <a:rPr lang="en"/>
              <a:t> Employment Goals and Supports Needed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the last year’s independent living goals you pursued.)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Who helped you with them? (Remember to include service providers and transition services who will assist you.)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What actions did you take to reach them?</a:t>
            </a:r>
            <a:endParaRPr/>
          </a:p>
        </p:txBody>
      </p:sp>
      <p:sp>
        <p:nvSpPr>
          <p:cNvPr id="303" name="Google Shape;303;p39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Year’s Independent Living Goals and Supports Needed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0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0000"/>
          </a:bodyPr>
          <a:lstStyle/>
          <a:p>
            <a:pPr indent="-29972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(List the new independent living goals you wish to pursue. Goals should include daily living skills, transportation, and living arrangements and be measurable.)</a:t>
            </a:r>
            <a:endParaRPr/>
          </a:p>
          <a:p>
            <a:pPr indent="-29972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1: Upon graduation of high school, Matt will independently prepare for work each day, including dressing, making his bed and making his lunch.)</a:t>
            </a:r>
            <a:endParaRPr/>
          </a:p>
          <a:p>
            <a:pPr indent="-29972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(Example 2: After graduation, Tom will use an argumentative communication device at home and the community-based program to communicate his wants, needs, and desires and to interact with his environment more independently.)</a:t>
            </a:r>
            <a:endParaRPr/>
          </a:p>
          <a:p>
            <a:pPr indent="-299720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Who will help you with them? (Remember to include service providers and transition services who will assist you.)</a:t>
            </a:r>
            <a:endParaRPr/>
          </a:p>
        </p:txBody>
      </p:sp>
      <p:sp>
        <p:nvSpPr>
          <p:cNvPr id="309" name="Google Shape;309;p40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</a:t>
            </a:r>
            <a:r>
              <a:rPr lang="en"/>
              <a:t>Independent Living Goals and Supports Needed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Statements</a:t>
            </a:r>
            <a:endParaRPr/>
          </a:p>
        </p:txBody>
      </p:sp>
      <p:sp>
        <p:nvSpPr>
          <p:cNvPr id="315" name="Google Shape;315;p41"/>
          <p:cNvSpPr txBox="1"/>
          <p:nvPr>
            <p:ph idx="1" type="body"/>
          </p:nvPr>
        </p:nvSpPr>
        <p:spPr>
          <a:xfrm>
            <a:off x="729450" y="2078875"/>
            <a:ext cx="6747000" cy="16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(Complete the following statements to tie everything together.)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My goal is to pursue a career in (insert here). It is realistic and attainable, but it may be challenging. 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(Insert here) will assist me in attaining my goal.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"/>
          <p:cNvSpPr txBox="1"/>
          <p:nvPr>
            <p:ph idx="1" type="body"/>
          </p:nvPr>
        </p:nvSpPr>
        <p:spPr>
          <a:xfrm>
            <a:off x="2153662" y="946075"/>
            <a:ext cx="5970900" cy="41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(Remove this slide before presenting the IEP)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aleway"/>
              <a:buAutoNum type="arabicPeriod"/>
            </a:pPr>
            <a:r>
              <a:rPr lang="en" sz="1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Fill in the slides with your information.</a:t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aleway"/>
              <a:buAutoNum type="arabicPeriod"/>
            </a:pPr>
            <a:r>
              <a:rPr lang="en" sz="1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When presenting, read or use the slides as a guide for you. You can even record the presentation ahead of time, if you wish. </a:t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aleway"/>
              <a:buAutoNum type="arabicPeriod"/>
            </a:pPr>
            <a:r>
              <a:rPr lang="en" sz="1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Add pictures if you would like.</a:t>
            </a:r>
            <a:endParaRPr sz="1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Statements</a:t>
            </a:r>
            <a:endParaRPr/>
          </a:p>
        </p:txBody>
      </p:sp>
      <p:sp>
        <p:nvSpPr>
          <p:cNvPr id="321" name="Google Shape;321;p42"/>
          <p:cNvSpPr txBox="1"/>
          <p:nvPr>
            <p:ph idx="1" type="body"/>
          </p:nvPr>
        </p:nvSpPr>
        <p:spPr>
          <a:xfrm>
            <a:off x="729450" y="2078875"/>
            <a:ext cx="6747000" cy="15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I noted I have weaknesses in (insert here), and strengths in (insert here).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I will improve (insert here) skills to a level that will help me be more successful.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3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of Study</a:t>
            </a:r>
            <a:endParaRPr/>
          </a:p>
        </p:txBody>
      </p:sp>
      <p:sp>
        <p:nvSpPr>
          <p:cNvPr id="327" name="Google Shape;327;p43"/>
          <p:cNvSpPr txBox="1"/>
          <p:nvPr>
            <p:ph idx="5" type="title"/>
          </p:nvPr>
        </p:nvSpPr>
        <p:spPr>
          <a:xfrm>
            <a:off x="4832425" y="38347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43"/>
          <p:cNvSpPr txBox="1"/>
          <p:nvPr>
            <p:ph idx="3" type="title"/>
          </p:nvPr>
        </p:nvSpPr>
        <p:spPr>
          <a:xfrm>
            <a:off x="4832425" y="22158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43"/>
          <p:cNvSpPr txBox="1"/>
          <p:nvPr>
            <p:ph idx="4" type="title"/>
          </p:nvPr>
        </p:nvSpPr>
        <p:spPr>
          <a:xfrm>
            <a:off x="4832425" y="30253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43"/>
          <p:cNvSpPr txBox="1"/>
          <p:nvPr>
            <p:ph idx="2" type="title"/>
          </p:nvPr>
        </p:nvSpPr>
        <p:spPr>
          <a:xfrm>
            <a:off x="4832425" y="14064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43"/>
          <p:cNvSpPr txBox="1"/>
          <p:nvPr/>
        </p:nvSpPr>
        <p:spPr>
          <a:xfrm>
            <a:off x="5574700" y="466175"/>
            <a:ext cx="3000000" cy="7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(List courses you plan to take in school each year and how they will help you achieve your goals.)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4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the support you need in order to be successful in reaching your goals)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Accommodations</a:t>
            </a:r>
            <a:endParaRPr/>
          </a:p>
          <a:p>
            <a:pPr indent="-311150" lvl="1" marL="914400" rtl="0" algn="l">
              <a:spcBef>
                <a:spcPts val="1000"/>
              </a:spcBef>
              <a:spcAft>
                <a:spcPts val="0"/>
              </a:spcAft>
              <a:buSzPts val="1300"/>
              <a:buChar char="o"/>
            </a:pPr>
            <a:r>
              <a:rPr lang="en"/>
              <a:t>(List them. Examples include: sign language interpreters for students who are deaf; computer text-to-speech computer-based systems for students with visual impairments or Dyslexia; extended time for students with fine motor limitations, visual impairments, or learning disabilities; Positive Behavior Intervention -PBIS – strategies)</a:t>
            </a:r>
            <a:endParaRPr/>
          </a:p>
        </p:txBody>
      </p:sp>
      <p:sp>
        <p:nvSpPr>
          <p:cNvPr id="337" name="Google Shape;337;p44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Requested Supports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5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Modifications</a:t>
            </a:r>
            <a:endParaRPr/>
          </a:p>
          <a:p>
            <a:pPr indent="-311150" lvl="1" marL="914400" rtl="0" algn="l">
              <a:spcBef>
                <a:spcPts val="1000"/>
              </a:spcBef>
              <a:spcAft>
                <a:spcPts val="0"/>
              </a:spcAft>
              <a:buSzPts val="1300"/>
              <a:buChar char="o"/>
            </a:pPr>
            <a:r>
              <a:rPr lang="en"/>
              <a:t>(List them. Examples include: use of alternate books, pass/no pass grading option, reworded questions in simpler language, daily feedback to a student, Extended School Year -ESY – Service Statement)</a:t>
            </a:r>
            <a:endParaRPr/>
          </a:p>
        </p:txBody>
      </p:sp>
      <p:sp>
        <p:nvSpPr>
          <p:cNvPr id="343" name="Google Shape;343;p45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Requested Supports</a:t>
            </a:r>
            <a:endParaRPr sz="3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n" sz="1766"/>
              <a:t>(continued)</a:t>
            </a:r>
            <a:endParaRPr b="0" sz="1766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6"/>
          <p:cNvSpPr txBox="1"/>
          <p:nvPr>
            <p:ph type="title"/>
          </p:nvPr>
        </p:nvSpPr>
        <p:spPr>
          <a:xfrm>
            <a:off x="729450" y="733950"/>
            <a:ext cx="47343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800"/>
              <a:t>Thank you for your support!</a:t>
            </a:r>
            <a:endParaRPr sz="5800"/>
          </a:p>
        </p:txBody>
      </p:sp>
      <p:pic>
        <p:nvPicPr>
          <p:cNvPr id="349" name="Google Shape;349;p46"/>
          <p:cNvPicPr preferRelativeResize="0"/>
          <p:nvPr/>
        </p:nvPicPr>
        <p:blipFill rotWithShape="1">
          <a:blip r:embed="rId3">
            <a:alphaModFix/>
          </a:blip>
          <a:srcRect b="767" l="0" r="0" t="777"/>
          <a:stretch/>
        </p:blipFill>
        <p:spPr>
          <a:xfrm>
            <a:off x="5655700" y="812525"/>
            <a:ext cx="2702425" cy="3356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 of This Meeting</a:t>
            </a:r>
            <a:endParaRPr/>
          </a:p>
        </p:txBody>
      </p:sp>
      <p:sp>
        <p:nvSpPr>
          <p:cNvPr id="212" name="Google Shape;212;p25"/>
          <p:cNvSpPr txBox="1"/>
          <p:nvPr>
            <p:ph idx="2" type="title"/>
          </p:nvPr>
        </p:nvSpPr>
        <p:spPr>
          <a:xfrm>
            <a:off x="4832425" y="14064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my past performance</a:t>
            </a:r>
            <a:endParaRPr/>
          </a:p>
        </p:txBody>
      </p:sp>
      <p:sp>
        <p:nvSpPr>
          <p:cNvPr id="213" name="Google Shape;213;p25"/>
          <p:cNvSpPr txBox="1"/>
          <p:nvPr>
            <p:ph idx="3" type="title"/>
          </p:nvPr>
        </p:nvSpPr>
        <p:spPr>
          <a:xfrm>
            <a:off x="4832425" y="22158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 my goals for this school year</a:t>
            </a:r>
            <a:endParaRPr/>
          </a:p>
        </p:txBody>
      </p:sp>
      <p:sp>
        <p:nvSpPr>
          <p:cNvPr id="214" name="Google Shape;214;p25"/>
          <p:cNvSpPr txBox="1"/>
          <p:nvPr>
            <p:ph idx="4" type="title"/>
          </p:nvPr>
        </p:nvSpPr>
        <p:spPr>
          <a:xfrm>
            <a:off x="4832425" y="30253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Address the support I need to reach these goals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6"/>
          <p:cNvSpPr txBox="1"/>
          <p:nvPr>
            <p:ph idx="1" type="body"/>
          </p:nvPr>
        </p:nvSpPr>
        <p:spPr>
          <a:xfrm>
            <a:off x="5174225" y="474925"/>
            <a:ext cx="3374400" cy="43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(Write the names of the following)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Parent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Regular education teacher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Special education teacher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Administrator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Diagnostician 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Anyone from related services (if present)</a:t>
            </a:r>
            <a:endParaRPr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Other invited individuals (if present)</a:t>
            </a:r>
            <a:endParaRPr/>
          </a:p>
        </p:txBody>
      </p:sp>
      <p:sp>
        <p:nvSpPr>
          <p:cNvPr id="220" name="Google Shape;220;p26"/>
          <p:cNvSpPr txBox="1"/>
          <p:nvPr>
            <p:ph type="title"/>
          </p:nvPr>
        </p:nvSpPr>
        <p:spPr>
          <a:xfrm>
            <a:off x="730000" y="1318650"/>
            <a:ext cx="3300900" cy="10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</a:t>
            </a:r>
            <a:endParaRPr/>
          </a:p>
        </p:txBody>
      </p:sp>
      <p:sp>
        <p:nvSpPr>
          <p:cNvPr id="221" name="Google Shape;221;p26"/>
          <p:cNvSpPr txBox="1"/>
          <p:nvPr>
            <p:ph idx="2" type="subTitle"/>
          </p:nvPr>
        </p:nvSpPr>
        <p:spPr>
          <a:xfrm>
            <a:off x="730000" y="2001525"/>
            <a:ext cx="3374400" cy="10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I’d like to introduce the people who will support me in my goals this year: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Strengths</a:t>
            </a:r>
            <a:endParaRPr/>
          </a:p>
        </p:txBody>
      </p:sp>
      <p:sp>
        <p:nvSpPr>
          <p:cNvPr id="227" name="Google Shape;227;p27"/>
          <p:cNvSpPr txBox="1"/>
          <p:nvPr>
            <p:ph idx="1" type="body"/>
          </p:nvPr>
        </p:nvSpPr>
        <p:spPr>
          <a:xfrm>
            <a:off x="729450" y="2002675"/>
            <a:ext cx="6747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List your strengths</a:t>
            </a:r>
            <a:endParaRPr/>
          </a:p>
        </p:txBody>
      </p:sp>
      <p:pic>
        <p:nvPicPr>
          <p:cNvPr id="228" name="Google Shape;228;p27"/>
          <p:cNvPicPr preferRelativeResize="0"/>
          <p:nvPr/>
        </p:nvPicPr>
        <p:blipFill rotWithShape="1">
          <a:blip r:embed="rId3">
            <a:alphaModFix/>
          </a:blip>
          <a:srcRect b="767" l="0" r="0" t="777"/>
          <a:stretch/>
        </p:blipFill>
        <p:spPr>
          <a:xfrm>
            <a:off x="6003400" y="1235750"/>
            <a:ext cx="2390300" cy="2968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8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Interests</a:t>
            </a:r>
            <a:endParaRPr/>
          </a:p>
        </p:txBody>
      </p:sp>
      <p:sp>
        <p:nvSpPr>
          <p:cNvPr id="234" name="Google Shape;234;p28"/>
          <p:cNvSpPr txBox="1"/>
          <p:nvPr>
            <p:ph idx="2" type="title"/>
          </p:nvPr>
        </p:nvSpPr>
        <p:spPr>
          <a:xfrm>
            <a:off x="4832425" y="14064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your interests</a:t>
            </a:r>
            <a:endParaRPr/>
          </a:p>
        </p:txBody>
      </p:sp>
      <p:sp>
        <p:nvSpPr>
          <p:cNvPr id="235" name="Google Shape;235;p28"/>
          <p:cNvSpPr txBox="1"/>
          <p:nvPr>
            <p:ph idx="3" type="title"/>
          </p:nvPr>
        </p:nvSpPr>
        <p:spPr>
          <a:xfrm>
            <a:off x="4832425" y="22158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8"/>
          <p:cNvSpPr txBox="1"/>
          <p:nvPr>
            <p:ph idx="4" type="title"/>
          </p:nvPr>
        </p:nvSpPr>
        <p:spPr>
          <a:xfrm>
            <a:off x="4832425" y="302532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8"/>
          <p:cNvSpPr txBox="1"/>
          <p:nvPr>
            <p:ph idx="5" type="title"/>
          </p:nvPr>
        </p:nvSpPr>
        <p:spPr>
          <a:xfrm>
            <a:off x="4832425" y="3834775"/>
            <a:ext cx="3829800" cy="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9"/>
          <p:cNvSpPr txBox="1"/>
          <p:nvPr>
            <p:ph idx="1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any challenges you experience in school)</a:t>
            </a:r>
            <a:endParaRPr/>
          </a:p>
        </p:txBody>
      </p:sp>
      <p:sp>
        <p:nvSpPr>
          <p:cNvPr id="243" name="Google Shape;243;p29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to My Success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Present Levels of Performance</a:t>
            </a:r>
            <a:endParaRPr/>
          </a:p>
        </p:txBody>
      </p:sp>
      <p:sp>
        <p:nvSpPr>
          <p:cNvPr id="249" name="Google Shape;249;p30"/>
          <p:cNvSpPr txBox="1"/>
          <p:nvPr>
            <p:ph idx="1" type="body"/>
          </p:nvPr>
        </p:nvSpPr>
        <p:spPr>
          <a:xfrm>
            <a:off x="1671150" y="2002675"/>
            <a:ext cx="67470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(List last year’s education and training goals and actions from previous IEP. May need to obtain from Diagnostician or Special Education teacher.)</a:t>
            </a:r>
            <a:endParaRPr/>
          </a:p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Post-Secondary Goals (list them)</a:t>
            </a:r>
            <a:endParaRPr/>
          </a:p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Annual Goals (list them)</a:t>
            </a:r>
            <a:endParaRPr/>
          </a:p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What actions did you take to attain them? </a:t>
            </a:r>
            <a:endParaRPr/>
          </a:p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Ask for feedback from your IEP Team.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Present Levels of Performance </a:t>
            </a:r>
            <a:r>
              <a:rPr b="0" lang="en" sz="1766">
                <a:solidFill>
                  <a:srgbClr val="000000"/>
                </a:solidFill>
              </a:rPr>
              <a:t>(continued)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55" name="Google Shape;255;p31"/>
          <p:cNvSpPr txBox="1"/>
          <p:nvPr>
            <p:ph idx="1" type="body"/>
          </p:nvPr>
        </p:nvSpPr>
        <p:spPr>
          <a:xfrm>
            <a:off x="1671150" y="2002675"/>
            <a:ext cx="6747000" cy="4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Text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