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6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7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8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9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10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1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2.xml" ContentType="application/vnd.openxmlformats-officedocument.theme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13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theme/theme14.xml" ContentType="application/vnd.openxmlformats-officedocument.theme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theme/theme15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theme/theme16.xml" ContentType="application/vnd.openxmlformats-officedocument.theme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7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18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9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theme/theme20.xml" ContentType="application/vnd.openxmlformats-officedocument.theme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21.xml" ContentType="application/vnd.openxmlformats-officedocument.theme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theme/theme22.xml" ContentType="application/vnd.openxmlformats-officedocument.theme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theme/theme23.xml" ContentType="application/vnd.openxmlformats-officedocument.theme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theme/theme24.xml" ContentType="application/vnd.openxmlformats-officedocument.theme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theme/theme25.xml" ContentType="application/vnd.openxmlformats-officedocument.theme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theme/theme26.xml" ContentType="application/vnd.openxmlformats-officedocument.theme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theme/theme27.xml" ContentType="application/vnd.openxmlformats-officedocument.theme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theme/theme28.xml" ContentType="application/vnd.openxmlformats-officedocument.theme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theme/theme29.xml" ContentType="application/vnd.openxmlformats-officedocument.theme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theme/theme30.xml" ContentType="application/vnd.openxmlformats-officedocument.theme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theme/theme31.xml" ContentType="application/vnd.openxmlformats-officedocument.theme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2.xml" ContentType="application/vnd.openxmlformats-officedocument.theme+xml"/>
  <Override PartName="/ppt/theme/theme33.xml" ContentType="application/vnd.openxmlformats-officedocument.theme+xml"/>
  <Override PartName="/ppt/theme/theme3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charts/chart1.xml" ContentType="application/vnd.openxmlformats-officedocument.drawingml.chart+xml"/>
  <Override PartName="/ppt/notesSlides/notesSlide37.xml" ContentType="application/vnd.openxmlformats-officedocument.presentationml.notesSlide+xml"/>
  <Override PartName="/ppt/charts/chart2.xml" ContentType="application/vnd.openxmlformats-officedocument.drawingml.chart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49" r:id="rId2"/>
    <p:sldMasterId id="2147483650" r:id="rId3"/>
    <p:sldMasterId id="2147483684" r:id="rId4"/>
    <p:sldMasterId id="2147483687" r:id="rId5"/>
    <p:sldMasterId id="2147483699" r:id="rId6"/>
    <p:sldMasterId id="2147483735" r:id="rId7"/>
    <p:sldMasterId id="2147483771" r:id="rId8"/>
    <p:sldMasterId id="2147483795" r:id="rId9"/>
    <p:sldMasterId id="2147483831" r:id="rId10"/>
    <p:sldMasterId id="2147483843" r:id="rId11"/>
    <p:sldMasterId id="2147483855" r:id="rId12"/>
    <p:sldMasterId id="2147483939" r:id="rId13"/>
    <p:sldMasterId id="2147483951" r:id="rId14"/>
    <p:sldMasterId id="2147483963" r:id="rId15"/>
    <p:sldMasterId id="2147483987" r:id="rId16"/>
    <p:sldMasterId id="2147484073" r:id="rId17"/>
    <p:sldMasterId id="2147484137" r:id="rId18"/>
    <p:sldMasterId id="2147484175" r:id="rId19"/>
    <p:sldMasterId id="2147484189" r:id="rId20"/>
    <p:sldMasterId id="2147484215" r:id="rId21"/>
    <p:sldMasterId id="2147484227" r:id="rId22"/>
    <p:sldMasterId id="2147484253" r:id="rId23"/>
    <p:sldMasterId id="2147484293" r:id="rId24"/>
    <p:sldMasterId id="2147484305" r:id="rId25"/>
    <p:sldMasterId id="2147484331" r:id="rId26"/>
    <p:sldMasterId id="2147484385" r:id="rId27"/>
    <p:sldMasterId id="2147484399" r:id="rId28"/>
    <p:sldMasterId id="2147484411" r:id="rId29"/>
    <p:sldMasterId id="2147484437" r:id="rId30"/>
    <p:sldMasterId id="2147484449" r:id="rId31"/>
    <p:sldMasterId id="2147484485" r:id="rId32"/>
  </p:sldMasterIdLst>
  <p:notesMasterIdLst>
    <p:notesMasterId r:id="rId182"/>
  </p:notesMasterIdLst>
  <p:handoutMasterIdLst>
    <p:handoutMasterId r:id="rId183"/>
  </p:handoutMasterIdLst>
  <p:sldIdLst>
    <p:sldId id="256" r:id="rId33"/>
    <p:sldId id="258" r:id="rId34"/>
    <p:sldId id="391" r:id="rId35"/>
    <p:sldId id="263" r:id="rId36"/>
    <p:sldId id="264" r:id="rId37"/>
    <p:sldId id="265" r:id="rId38"/>
    <p:sldId id="266" r:id="rId39"/>
    <p:sldId id="267" r:id="rId40"/>
    <p:sldId id="701" r:id="rId41"/>
    <p:sldId id="702" r:id="rId42"/>
    <p:sldId id="711" r:id="rId43"/>
    <p:sldId id="712" r:id="rId44"/>
    <p:sldId id="713" r:id="rId45"/>
    <p:sldId id="703" r:id="rId46"/>
    <p:sldId id="704" r:id="rId47"/>
    <p:sldId id="705" r:id="rId48"/>
    <p:sldId id="709" r:id="rId49"/>
    <p:sldId id="706" r:id="rId50"/>
    <p:sldId id="404" r:id="rId51"/>
    <p:sldId id="681" r:id="rId52"/>
    <p:sldId id="682" r:id="rId53"/>
    <p:sldId id="683" r:id="rId54"/>
    <p:sldId id="684" r:id="rId55"/>
    <p:sldId id="406" r:id="rId56"/>
    <p:sldId id="685" r:id="rId57"/>
    <p:sldId id="408" r:id="rId58"/>
    <p:sldId id="504" r:id="rId59"/>
    <p:sldId id="409" r:id="rId60"/>
    <p:sldId id="405" r:id="rId61"/>
    <p:sldId id="413" r:id="rId62"/>
    <p:sldId id="470" r:id="rId63"/>
    <p:sldId id="401" r:id="rId64"/>
    <p:sldId id="386" r:id="rId65"/>
    <p:sldId id="411" r:id="rId66"/>
    <p:sldId id="639" r:id="rId67"/>
    <p:sldId id="640" r:id="rId68"/>
    <p:sldId id="452" r:id="rId69"/>
    <p:sldId id="540" r:id="rId70"/>
    <p:sldId id="686" r:id="rId71"/>
    <p:sldId id="582" r:id="rId72"/>
    <p:sldId id="440" r:id="rId73"/>
    <p:sldId id="621" r:id="rId74"/>
    <p:sldId id="622" r:id="rId75"/>
    <p:sldId id="624" r:id="rId76"/>
    <p:sldId id="628" r:id="rId77"/>
    <p:sldId id="625" r:id="rId78"/>
    <p:sldId id="641" r:id="rId79"/>
    <p:sldId id="676" r:id="rId80"/>
    <p:sldId id="630" r:id="rId81"/>
    <p:sldId id="644" r:id="rId82"/>
    <p:sldId id="604" r:id="rId83"/>
    <p:sldId id="257" r:id="rId84"/>
    <p:sldId id="283" r:id="rId85"/>
    <p:sldId id="505" r:id="rId86"/>
    <p:sldId id="462" r:id="rId87"/>
    <p:sldId id="542" r:id="rId88"/>
    <p:sldId id="460" r:id="rId89"/>
    <p:sldId id="461" r:id="rId90"/>
    <p:sldId id="544" r:id="rId91"/>
    <p:sldId id="645" r:id="rId92"/>
    <p:sldId id="543" r:id="rId93"/>
    <p:sldId id="687" r:id="rId94"/>
    <p:sldId id="508" r:id="rId95"/>
    <p:sldId id="509" r:id="rId96"/>
    <p:sldId id="646" r:id="rId97"/>
    <p:sldId id="291" r:id="rId98"/>
    <p:sldId id="647" r:id="rId99"/>
    <p:sldId id="292" r:id="rId100"/>
    <p:sldId id="326" r:id="rId101"/>
    <p:sldId id="678" r:id="rId102"/>
    <p:sldId id="679" r:id="rId103"/>
    <p:sldId id="648" r:id="rId104"/>
    <p:sldId id="526" r:id="rId105"/>
    <p:sldId id="649" r:id="rId106"/>
    <p:sldId id="297" r:id="rId107"/>
    <p:sldId id="610" r:id="rId108"/>
    <p:sldId id="654" r:id="rId109"/>
    <p:sldId id="594" r:id="rId110"/>
    <p:sldId id="308" r:id="rId111"/>
    <p:sldId id="655" r:id="rId112"/>
    <p:sldId id="527" r:id="rId113"/>
    <p:sldId id="510" r:id="rId114"/>
    <p:sldId id="528" r:id="rId115"/>
    <p:sldId id="469" r:id="rId116"/>
    <p:sldId id="530" r:id="rId117"/>
    <p:sldId id="531" r:id="rId118"/>
    <p:sldId id="471" r:id="rId119"/>
    <p:sldId id="688" r:id="rId120"/>
    <p:sldId id="579" r:id="rId121"/>
    <p:sldId id="690" r:id="rId122"/>
    <p:sldId id="691" r:id="rId123"/>
    <p:sldId id="692" r:id="rId124"/>
    <p:sldId id="489" r:id="rId125"/>
    <p:sldId id="658" r:id="rId126"/>
    <p:sldId id="468" r:id="rId127"/>
    <p:sldId id="475" r:id="rId128"/>
    <p:sldId id="499" r:id="rId129"/>
    <p:sldId id="503" r:id="rId130"/>
    <p:sldId id="490" r:id="rId131"/>
    <p:sldId id="500" r:id="rId132"/>
    <p:sldId id="501" r:id="rId133"/>
    <p:sldId id="492" r:id="rId134"/>
    <p:sldId id="293" r:id="rId135"/>
    <p:sldId id="591" r:id="rId136"/>
    <p:sldId id="275" r:id="rId137"/>
    <p:sldId id="660" r:id="rId138"/>
    <p:sldId id="321" r:id="rId139"/>
    <p:sldId id="677" r:id="rId140"/>
    <p:sldId id="311" r:id="rId141"/>
    <p:sldId id="661" r:id="rId142"/>
    <p:sldId id="446" r:id="rId143"/>
    <p:sldId id="618" r:id="rId144"/>
    <p:sldId id="476" r:id="rId145"/>
    <p:sldId id="635" r:id="rId146"/>
    <p:sldId id="445" r:id="rId147"/>
    <p:sldId id="675" r:id="rId148"/>
    <p:sldId id="548" r:id="rId149"/>
    <p:sldId id="552" r:id="rId150"/>
    <p:sldId id="549" r:id="rId151"/>
    <p:sldId id="550" r:id="rId152"/>
    <p:sldId id="551" r:id="rId153"/>
    <p:sldId id="589" r:id="rId154"/>
    <p:sldId id="590" r:id="rId155"/>
    <p:sldId id="502" r:id="rId156"/>
    <p:sldId id="662" r:id="rId157"/>
    <p:sldId id="561" r:id="rId158"/>
    <p:sldId id="663" r:id="rId159"/>
    <p:sldId id="562" r:id="rId160"/>
    <p:sldId id="563" r:id="rId161"/>
    <p:sldId id="564" r:id="rId162"/>
    <p:sldId id="568" r:id="rId163"/>
    <p:sldId id="565" r:id="rId164"/>
    <p:sldId id="569" r:id="rId165"/>
    <p:sldId id="570" r:id="rId166"/>
    <p:sldId id="596" r:id="rId167"/>
    <p:sldId id="578" r:id="rId168"/>
    <p:sldId id="707" r:id="rId169"/>
    <p:sldId id="571" r:id="rId170"/>
    <p:sldId id="572" r:id="rId171"/>
    <p:sldId id="700" r:id="rId172"/>
    <p:sldId id="574" r:id="rId173"/>
    <p:sldId id="664" r:id="rId174"/>
    <p:sldId id="665" r:id="rId175"/>
    <p:sldId id="632" r:id="rId176"/>
    <p:sldId id="575" r:id="rId177"/>
    <p:sldId id="573" r:id="rId178"/>
    <p:sldId id="696" r:id="rId179"/>
    <p:sldId id="576" r:id="rId180"/>
    <p:sldId id="680" r:id="rId18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000066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395" autoAdjust="0"/>
    <p:restoredTop sz="86187" autoAdjust="0"/>
  </p:normalViewPr>
  <p:slideViewPr>
    <p:cSldViewPr>
      <p:cViewPr>
        <p:scale>
          <a:sx n="60" d="100"/>
          <a:sy n="60" d="100"/>
        </p:scale>
        <p:origin x="-3912" y="-9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85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0.xml"/><Relationship Id="rId63" Type="http://schemas.openxmlformats.org/officeDocument/2006/relationships/slide" Target="slides/slide31.xml"/><Relationship Id="rId84" Type="http://schemas.openxmlformats.org/officeDocument/2006/relationships/slide" Target="slides/slide52.xml"/><Relationship Id="rId138" Type="http://schemas.openxmlformats.org/officeDocument/2006/relationships/slide" Target="slides/slide106.xml"/><Relationship Id="rId159" Type="http://schemas.openxmlformats.org/officeDocument/2006/relationships/slide" Target="slides/slide127.xml"/><Relationship Id="rId170" Type="http://schemas.openxmlformats.org/officeDocument/2006/relationships/slide" Target="slides/slide138.xml"/><Relationship Id="rId107" Type="http://schemas.openxmlformats.org/officeDocument/2006/relationships/slide" Target="slides/slide75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" Target="slides/slide21.xml"/><Relationship Id="rId74" Type="http://schemas.openxmlformats.org/officeDocument/2006/relationships/slide" Target="slides/slide42.xml"/><Relationship Id="rId128" Type="http://schemas.openxmlformats.org/officeDocument/2006/relationships/slide" Target="slides/slide96.xml"/><Relationship Id="rId149" Type="http://schemas.openxmlformats.org/officeDocument/2006/relationships/slide" Target="slides/slide117.xml"/><Relationship Id="rId5" Type="http://schemas.openxmlformats.org/officeDocument/2006/relationships/slideMaster" Target="slideMasters/slideMaster5.xml"/><Relationship Id="rId95" Type="http://schemas.openxmlformats.org/officeDocument/2006/relationships/slide" Target="slides/slide63.xml"/><Relationship Id="rId160" Type="http://schemas.openxmlformats.org/officeDocument/2006/relationships/slide" Target="slides/slide128.xml"/><Relationship Id="rId181" Type="http://schemas.openxmlformats.org/officeDocument/2006/relationships/slide" Target="slides/slide149.xml"/><Relationship Id="rId22" Type="http://schemas.openxmlformats.org/officeDocument/2006/relationships/slideMaster" Target="slideMasters/slideMaster22.xml"/><Relationship Id="rId43" Type="http://schemas.openxmlformats.org/officeDocument/2006/relationships/slide" Target="slides/slide11.xml"/><Relationship Id="rId64" Type="http://schemas.openxmlformats.org/officeDocument/2006/relationships/slide" Target="slides/slide32.xml"/><Relationship Id="rId118" Type="http://schemas.openxmlformats.org/officeDocument/2006/relationships/slide" Target="slides/slide86.xml"/><Relationship Id="rId139" Type="http://schemas.openxmlformats.org/officeDocument/2006/relationships/slide" Target="slides/slide107.xml"/><Relationship Id="rId85" Type="http://schemas.openxmlformats.org/officeDocument/2006/relationships/slide" Target="slides/slide53.xml"/><Relationship Id="rId150" Type="http://schemas.openxmlformats.org/officeDocument/2006/relationships/slide" Target="slides/slide118.xml"/><Relationship Id="rId171" Type="http://schemas.openxmlformats.org/officeDocument/2006/relationships/slide" Target="slides/slide139.xml"/><Relationship Id="rId12" Type="http://schemas.openxmlformats.org/officeDocument/2006/relationships/slideMaster" Target="slideMasters/slideMaster12.xml"/><Relationship Id="rId33" Type="http://schemas.openxmlformats.org/officeDocument/2006/relationships/slide" Target="slides/slide1.xml"/><Relationship Id="rId108" Type="http://schemas.openxmlformats.org/officeDocument/2006/relationships/slide" Target="slides/slide76.xml"/><Relationship Id="rId129" Type="http://schemas.openxmlformats.org/officeDocument/2006/relationships/slide" Target="slides/slide97.xml"/><Relationship Id="rId54" Type="http://schemas.openxmlformats.org/officeDocument/2006/relationships/slide" Target="slides/slide22.xml"/><Relationship Id="rId75" Type="http://schemas.openxmlformats.org/officeDocument/2006/relationships/slide" Target="slides/slide43.xml"/><Relationship Id="rId96" Type="http://schemas.openxmlformats.org/officeDocument/2006/relationships/slide" Target="slides/slide64.xml"/><Relationship Id="rId140" Type="http://schemas.openxmlformats.org/officeDocument/2006/relationships/slide" Target="slides/slide108.xml"/><Relationship Id="rId161" Type="http://schemas.openxmlformats.org/officeDocument/2006/relationships/slide" Target="slides/slide129.xml"/><Relationship Id="rId182" Type="http://schemas.openxmlformats.org/officeDocument/2006/relationships/notesMaster" Target="notesMasters/notesMaster1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119" Type="http://schemas.openxmlformats.org/officeDocument/2006/relationships/slide" Target="slides/slide87.xml"/><Relationship Id="rId44" Type="http://schemas.openxmlformats.org/officeDocument/2006/relationships/slide" Target="slides/slide12.xml"/><Relationship Id="rId65" Type="http://schemas.openxmlformats.org/officeDocument/2006/relationships/slide" Target="slides/slide33.xml"/><Relationship Id="rId86" Type="http://schemas.openxmlformats.org/officeDocument/2006/relationships/slide" Target="slides/slide54.xml"/><Relationship Id="rId130" Type="http://schemas.openxmlformats.org/officeDocument/2006/relationships/slide" Target="slides/slide98.xml"/><Relationship Id="rId151" Type="http://schemas.openxmlformats.org/officeDocument/2006/relationships/slide" Target="slides/slide119.xml"/><Relationship Id="rId172" Type="http://schemas.openxmlformats.org/officeDocument/2006/relationships/slide" Target="slides/slide140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7.xml"/><Relationship Id="rId109" Type="http://schemas.openxmlformats.org/officeDocument/2006/relationships/slide" Target="slides/slide77.xml"/><Relationship Id="rId34" Type="http://schemas.openxmlformats.org/officeDocument/2006/relationships/slide" Target="slides/slide2.xml"/><Relationship Id="rId50" Type="http://schemas.openxmlformats.org/officeDocument/2006/relationships/slide" Target="slides/slide18.xml"/><Relationship Id="rId55" Type="http://schemas.openxmlformats.org/officeDocument/2006/relationships/slide" Target="slides/slide23.xml"/><Relationship Id="rId76" Type="http://schemas.openxmlformats.org/officeDocument/2006/relationships/slide" Target="slides/slide44.xml"/><Relationship Id="rId97" Type="http://schemas.openxmlformats.org/officeDocument/2006/relationships/slide" Target="slides/slide65.xml"/><Relationship Id="rId104" Type="http://schemas.openxmlformats.org/officeDocument/2006/relationships/slide" Target="slides/slide72.xml"/><Relationship Id="rId120" Type="http://schemas.openxmlformats.org/officeDocument/2006/relationships/slide" Target="slides/slide88.xml"/><Relationship Id="rId125" Type="http://schemas.openxmlformats.org/officeDocument/2006/relationships/slide" Target="slides/slide93.xml"/><Relationship Id="rId141" Type="http://schemas.openxmlformats.org/officeDocument/2006/relationships/slide" Target="slides/slide109.xml"/><Relationship Id="rId146" Type="http://schemas.openxmlformats.org/officeDocument/2006/relationships/slide" Target="slides/slide114.xml"/><Relationship Id="rId167" Type="http://schemas.openxmlformats.org/officeDocument/2006/relationships/slide" Target="slides/slide135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9.xml"/><Relationship Id="rId92" Type="http://schemas.openxmlformats.org/officeDocument/2006/relationships/slide" Target="slides/slide60.xml"/><Relationship Id="rId162" Type="http://schemas.openxmlformats.org/officeDocument/2006/relationships/slide" Target="slides/slide130.xml"/><Relationship Id="rId18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" Target="slides/slide8.xml"/><Relationship Id="rId45" Type="http://schemas.openxmlformats.org/officeDocument/2006/relationships/slide" Target="slides/slide13.xml"/><Relationship Id="rId66" Type="http://schemas.openxmlformats.org/officeDocument/2006/relationships/slide" Target="slides/slide34.xml"/><Relationship Id="rId87" Type="http://schemas.openxmlformats.org/officeDocument/2006/relationships/slide" Target="slides/slide55.xml"/><Relationship Id="rId110" Type="http://schemas.openxmlformats.org/officeDocument/2006/relationships/slide" Target="slides/slide78.xml"/><Relationship Id="rId115" Type="http://schemas.openxmlformats.org/officeDocument/2006/relationships/slide" Target="slides/slide83.xml"/><Relationship Id="rId131" Type="http://schemas.openxmlformats.org/officeDocument/2006/relationships/slide" Target="slides/slide99.xml"/><Relationship Id="rId136" Type="http://schemas.openxmlformats.org/officeDocument/2006/relationships/slide" Target="slides/slide104.xml"/><Relationship Id="rId157" Type="http://schemas.openxmlformats.org/officeDocument/2006/relationships/slide" Target="slides/slide125.xml"/><Relationship Id="rId178" Type="http://schemas.openxmlformats.org/officeDocument/2006/relationships/slide" Target="slides/slide146.xml"/><Relationship Id="rId61" Type="http://schemas.openxmlformats.org/officeDocument/2006/relationships/slide" Target="slides/slide29.xml"/><Relationship Id="rId82" Type="http://schemas.openxmlformats.org/officeDocument/2006/relationships/slide" Target="slides/slide50.xml"/><Relationship Id="rId152" Type="http://schemas.openxmlformats.org/officeDocument/2006/relationships/slide" Target="slides/slide120.xml"/><Relationship Id="rId173" Type="http://schemas.openxmlformats.org/officeDocument/2006/relationships/slide" Target="slides/slide14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3.xml"/><Relationship Id="rId56" Type="http://schemas.openxmlformats.org/officeDocument/2006/relationships/slide" Target="slides/slide24.xml"/><Relationship Id="rId77" Type="http://schemas.openxmlformats.org/officeDocument/2006/relationships/slide" Target="slides/slide45.xml"/><Relationship Id="rId100" Type="http://schemas.openxmlformats.org/officeDocument/2006/relationships/slide" Target="slides/slide68.xml"/><Relationship Id="rId105" Type="http://schemas.openxmlformats.org/officeDocument/2006/relationships/slide" Target="slides/slide73.xml"/><Relationship Id="rId126" Type="http://schemas.openxmlformats.org/officeDocument/2006/relationships/slide" Target="slides/slide94.xml"/><Relationship Id="rId147" Type="http://schemas.openxmlformats.org/officeDocument/2006/relationships/slide" Target="slides/slide115.xml"/><Relationship Id="rId168" Type="http://schemas.openxmlformats.org/officeDocument/2006/relationships/slide" Target="slides/slide136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9.xml"/><Relationship Id="rId72" Type="http://schemas.openxmlformats.org/officeDocument/2006/relationships/slide" Target="slides/slide40.xml"/><Relationship Id="rId93" Type="http://schemas.openxmlformats.org/officeDocument/2006/relationships/slide" Target="slides/slide61.xml"/><Relationship Id="rId98" Type="http://schemas.openxmlformats.org/officeDocument/2006/relationships/slide" Target="slides/slide66.xml"/><Relationship Id="rId121" Type="http://schemas.openxmlformats.org/officeDocument/2006/relationships/slide" Target="slides/slide89.xml"/><Relationship Id="rId142" Type="http://schemas.openxmlformats.org/officeDocument/2006/relationships/slide" Target="slides/slide110.xml"/><Relationship Id="rId163" Type="http://schemas.openxmlformats.org/officeDocument/2006/relationships/slide" Target="slides/slide131.xml"/><Relationship Id="rId184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" Target="slides/slide14.xml"/><Relationship Id="rId67" Type="http://schemas.openxmlformats.org/officeDocument/2006/relationships/slide" Target="slides/slide35.xml"/><Relationship Id="rId116" Type="http://schemas.openxmlformats.org/officeDocument/2006/relationships/slide" Target="slides/slide84.xml"/><Relationship Id="rId137" Type="http://schemas.openxmlformats.org/officeDocument/2006/relationships/slide" Target="slides/slide105.xml"/><Relationship Id="rId158" Type="http://schemas.openxmlformats.org/officeDocument/2006/relationships/slide" Target="slides/slide126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9.xml"/><Relationship Id="rId62" Type="http://schemas.openxmlformats.org/officeDocument/2006/relationships/slide" Target="slides/slide30.xml"/><Relationship Id="rId83" Type="http://schemas.openxmlformats.org/officeDocument/2006/relationships/slide" Target="slides/slide51.xml"/><Relationship Id="rId88" Type="http://schemas.openxmlformats.org/officeDocument/2006/relationships/slide" Target="slides/slide56.xml"/><Relationship Id="rId111" Type="http://schemas.openxmlformats.org/officeDocument/2006/relationships/slide" Target="slides/slide79.xml"/><Relationship Id="rId132" Type="http://schemas.openxmlformats.org/officeDocument/2006/relationships/slide" Target="slides/slide100.xml"/><Relationship Id="rId153" Type="http://schemas.openxmlformats.org/officeDocument/2006/relationships/slide" Target="slides/slide121.xml"/><Relationship Id="rId174" Type="http://schemas.openxmlformats.org/officeDocument/2006/relationships/slide" Target="slides/slide142.xml"/><Relationship Id="rId179" Type="http://schemas.openxmlformats.org/officeDocument/2006/relationships/slide" Target="slides/slide147.xml"/><Relationship Id="rId15" Type="http://schemas.openxmlformats.org/officeDocument/2006/relationships/slideMaster" Target="slideMasters/slideMaster15.xml"/><Relationship Id="rId36" Type="http://schemas.openxmlformats.org/officeDocument/2006/relationships/slide" Target="slides/slide4.xml"/><Relationship Id="rId57" Type="http://schemas.openxmlformats.org/officeDocument/2006/relationships/slide" Target="slides/slide25.xml"/><Relationship Id="rId106" Type="http://schemas.openxmlformats.org/officeDocument/2006/relationships/slide" Target="slides/slide74.xml"/><Relationship Id="rId127" Type="http://schemas.openxmlformats.org/officeDocument/2006/relationships/slide" Target="slides/slide95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" Target="slides/slide20.xml"/><Relationship Id="rId73" Type="http://schemas.openxmlformats.org/officeDocument/2006/relationships/slide" Target="slides/slide41.xml"/><Relationship Id="rId78" Type="http://schemas.openxmlformats.org/officeDocument/2006/relationships/slide" Target="slides/slide46.xml"/><Relationship Id="rId94" Type="http://schemas.openxmlformats.org/officeDocument/2006/relationships/slide" Target="slides/slide62.xml"/><Relationship Id="rId99" Type="http://schemas.openxmlformats.org/officeDocument/2006/relationships/slide" Target="slides/slide67.xml"/><Relationship Id="rId101" Type="http://schemas.openxmlformats.org/officeDocument/2006/relationships/slide" Target="slides/slide69.xml"/><Relationship Id="rId122" Type="http://schemas.openxmlformats.org/officeDocument/2006/relationships/slide" Target="slides/slide90.xml"/><Relationship Id="rId143" Type="http://schemas.openxmlformats.org/officeDocument/2006/relationships/slide" Target="slides/slide111.xml"/><Relationship Id="rId148" Type="http://schemas.openxmlformats.org/officeDocument/2006/relationships/slide" Target="slides/slide116.xml"/><Relationship Id="rId164" Type="http://schemas.openxmlformats.org/officeDocument/2006/relationships/slide" Target="slides/slide132.xml"/><Relationship Id="rId169" Type="http://schemas.openxmlformats.org/officeDocument/2006/relationships/slide" Target="slides/slide137.xml"/><Relationship Id="rId18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148.xml"/><Relationship Id="rId26" Type="http://schemas.openxmlformats.org/officeDocument/2006/relationships/slideMaster" Target="slideMasters/slideMaster26.xml"/><Relationship Id="rId47" Type="http://schemas.openxmlformats.org/officeDocument/2006/relationships/slide" Target="slides/slide15.xml"/><Relationship Id="rId68" Type="http://schemas.openxmlformats.org/officeDocument/2006/relationships/slide" Target="slides/slide36.xml"/><Relationship Id="rId89" Type="http://schemas.openxmlformats.org/officeDocument/2006/relationships/slide" Target="slides/slide57.xml"/><Relationship Id="rId112" Type="http://schemas.openxmlformats.org/officeDocument/2006/relationships/slide" Target="slides/slide80.xml"/><Relationship Id="rId133" Type="http://schemas.openxmlformats.org/officeDocument/2006/relationships/slide" Target="slides/slide101.xml"/><Relationship Id="rId154" Type="http://schemas.openxmlformats.org/officeDocument/2006/relationships/slide" Target="slides/slide122.xml"/><Relationship Id="rId175" Type="http://schemas.openxmlformats.org/officeDocument/2006/relationships/slide" Target="slides/slide143.xml"/><Relationship Id="rId16" Type="http://schemas.openxmlformats.org/officeDocument/2006/relationships/slideMaster" Target="slideMasters/slideMaster16.xml"/><Relationship Id="rId37" Type="http://schemas.openxmlformats.org/officeDocument/2006/relationships/slide" Target="slides/slide5.xml"/><Relationship Id="rId58" Type="http://schemas.openxmlformats.org/officeDocument/2006/relationships/slide" Target="slides/slide26.xml"/><Relationship Id="rId79" Type="http://schemas.openxmlformats.org/officeDocument/2006/relationships/slide" Target="slides/slide47.xml"/><Relationship Id="rId102" Type="http://schemas.openxmlformats.org/officeDocument/2006/relationships/slide" Target="slides/slide70.xml"/><Relationship Id="rId123" Type="http://schemas.openxmlformats.org/officeDocument/2006/relationships/slide" Target="slides/slide91.xml"/><Relationship Id="rId144" Type="http://schemas.openxmlformats.org/officeDocument/2006/relationships/slide" Target="slides/slide112.xml"/><Relationship Id="rId90" Type="http://schemas.openxmlformats.org/officeDocument/2006/relationships/slide" Target="slides/slide58.xml"/><Relationship Id="rId165" Type="http://schemas.openxmlformats.org/officeDocument/2006/relationships/slide" Target="slides/slide133.xml"/><Relationship Id="rId186" Type="http://schemas.openxmlformats.org/officeDocument/2006/relationships/theme" Target="theme/theme1.xml"/><Relationship Id="rId27" Type="http://schemas.openxmlformats.org/officeDocument/2006/relationships/slideMaster" Target="slideMasters/slideMaster27.xml"/><Relationship Id="rId48" Type="http://schemas.openxmlformats.org/officeDocument/2006/relationships/slide" Target="slides/slide16.xml"/><Relationship Id="rId69" Type="http://schemas.openxmlformats.org/officeDocument/2006/relationships/slide" Target="slides/slide37.xml"/><Relationship Id="rId113" Type="http://schemas.openxmlformats.org/officeDocument/2006/relationships/slide" Target="slides/slide81.xml"/><Relationship Id="rId134" Type="http://schemas.openxmlformats.org/officeDocument/2006/relationships/slide" Target="slides/slide102.xml"/><Relationship Id="rId80" Type="http://schemas.openxmlformats.org/officeDocument/2006/relationships/slide" Target="slides/slide48.xml"/><Relationship Id="rId155" Type="http://schemas.openxmlformats.org/officeDocument/2006/relationships/slide" Target="slides/slide123.xml"/><Relationship Id="rId176" Type="http://schemas.openxmlformats.org/officeDocument/2006/relationships/slide" Target="slides/slide144.xml"/><Relationship Id="rId17" Type="http://schemas.openxmlformats.org/officeDocument/2006/relationships/slideMaster" Target="slideMasters/slideMaster17.xml"/><Relationship Id="rId38" Type="http://schemas.openxmlformats.org/officeDocument/2006/relationships/slide" Target="slides/slide6.xml"/><Relationship Id="rId59" Type="http://schemas.openxmlformats.org/officeDocument/2006/relationships/slide" Target="slides/slide27.xml"/><Relationship Id="rId103" Type="http://schemas.openxmlformats.org/officeDocument/2006/relationships/slide" Target="slides/slide71.xml"/><Relationship Id="rId124" Type="http://schemas.openxmlformats.org/officeDocument/2006/relationships/slide" Target="slides/slide92.xml"/><Relationship Id="rId70" Type="http://schemas.openxmlformats.org/officeDocument/2006/relationships/slide" Target="slides/slide38.xml"/><Relationship Id="rId91" Type="http://schemas.openxmlformats.org/officeDocument/2006/relationships/slide" Target="slides/slide59.xml"/><Relationship Id="rId145" Type="http://schemas.openxmlformats.org/officeDocument/2006/relationships/slide" Target="slides/slide113.xml"/><Relationship Id="rId166" Type="http://schemas.openxmlformats.org/officeDocument/2006/relationships/slide" Target="slides/slide134.xml"/><Relationship Id="rId18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8" Type="http://schemas.openxmlformats.org/officeDocument/2006/relationships/slideMaster" Target="slideMasters/slideMaster28.xml"/><Relationship Id="rId49" Type="http://schemas.openxmlformats.org/officeDocument/2006/relationships/slide" Target="slides/slide17.xml"/><Relationship Id="rId114" Type="http://schemas.openxmlformats.org/officeDocument/2006/relationships/slide" Target="slides/slide82.xml"/><Relationship Id="rId60" Type="http://schemas.openxmlformats.org/officeDocument/2006/relationships/slide" Target="slides/slide28.xml"/><Relationship Id="rId81" Type="http://schemas.openxmlformats.org/officeDocument/2006/relationships/slide" Target="slides/slide49.xml"/><Relationship Id="rId135" Type="http://schemas.openxmlformats.org/officeDocument/2006/relationships/slide" Target="slides/slide103.xml"/><Relationship Id="rId156" Type="http://schemas.openxmlformats.org/officeDocument/2006/relationships/slide" Target="slides/slide124.xml"/><Relationship Id="rId177" Type="http://schemas.openxmlformats.org/officeDocument/2006/relationships/slide" Target="slides/slide14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-0.235829820816817"/>
                  <c:y val="1.58147690845819E-2"/>
                </c:manualLayout>
              </c:layout>
              <c:spPr/>
              <c:txPr>
                <a:bodyPr/>
                <a:lstStyle/>
                <a:p>
                  <a:pPr>
                    <a:defRPr sz="4000" b="1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/>
              <c:txPr>
                <a:bodyPr/>
                <a:lstStyle/>
                <a:p>
                  <a:pPr>
                    <a:defRPr sz="2400" b="1">
                      <a:solidFill>
                        <a:srgbClr val="FFFFFF"/>
                      </a:solidFill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[Workbook1]Sheet1!$A$1:$A$6</c:f>
              <c:numCache>
                <c:formatCode>0%</c:formatCode>
                <c:ptCount val="6"/>
                <c:pt idx="0">
                  <c:v>0.43</c:v>
                </c:pt>
                <c:pt idx="1">
                  <c:v>0.1</c:v>
                </c:pt>
                <c:pt idx="2">
                  <c:v>0.17</c:v>
                </c:pt>
                <c:pt idx="3">
                  <c:v>0.14000000000000001</c:v>
                </c:pt>
                <c:pt idx="4">
                  <c:v>0.05</c:v>
                </c:pt>
                <c:pt idx="5">
                  <c:v>0.11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96841445955619"/>
                  <c:y val="-0.15227290186287701"/>
                </c:manualLayout>
              </c:layout>
              <c:spPr/>
              <c:txPr>
                <a:bodyPr/>
                <a:lstStyle/>
                <a:p>
                  <a:pPr>
                    <a:defRPr sz="3600" b="1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8908344269466301"/>
                  <c:y val="6.6502260134149893E-2"/>
                </c:manualLayout>
              </c:layout>
              <c:spPr/>
              <c:txPr>
                <a:bodyPr/>
                <a:lstStyle/>
                <a:p>
                  <a:pPr>
                    <a:defRPr sz="2800" b="1"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40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[Workbook1]Sheet1!$A$1:$A$2</c:f>
              <c:numCache>
                <c:formatCode>0%</c:formatCode>
                <c:ptCount val="2"/>
                <c:pt idx="0">
                  <c:v>0.6</c:v>
                </c:pt>
                <c:pt idx="1">
                  <c:v>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tx1"/>
        </a:solidFill>
      </c:spPr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 smtClean="0"/>
              <a:t>J1CA Standard 2-1-12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D572F-4679-E942-82B7-045D8E965673}" type="datetimeFigureOut">
              <a:rPr lang="en-US" smtClean="0"/>
              <a:t>1/3/2013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smtClean="0"/>
              <a:t>Talks/J1CA/ </a:t>
            </a:r>
            <a:r>
              <a:rPr lang="en-US" smtClean="0"/>
              <a:t>J1CA Standard 2-1-12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4DC03-82E1-3244-9866-BF02F0A1E1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038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94989-D109-F541-A82D-330C815AA25F}" type="datetimeFigureOut">
              <a:rPr lang="en-US" smtClean="0"/>
              <a:t>1/3/2013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C4373B-F5A2-E74D-8B3F-B4508E7DA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862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493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1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199682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82D57D9-97BD-9543-9F3F-594971EA4B02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199683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19968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01C61A3-8ACD-1F47-A67B-0C265FDADDA7}" type="slidenum">
              <a:rPr lang="en-US" sz="1200">
                <a:solidFill>
                  <a:prstClr val="black"/>
                </a:solidFill>
              </a:rPr>
              <a:pPr eaLnBrk="1" hangingPunct="1"/>
              <a:t>4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1996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968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1730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559134C-898A-1246-9B5D-F27A07F68ED5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173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173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1A575C2-9A7E-BF4C-BA34-805F71088491}" type="slidenum">
              <a:rPr lang="en-US" sz="1200">
                <a:solidFill>
                  <a:prstClr val="black"/>
                </a:solidFill>
              </a:rPr>
              <a:pPr eaLnBrk="1" hangingPunct="1"/>
              <a:t>5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17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173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3778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1D371CA-6524-3641-B4AF-92F94070B4C8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377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378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A7F22D8-3204-534A-A8A9-D91A5896B9C6}" type="slidenum">
              <a:rPr lang="en-US" sz="1200">
                <a:solidFill>
                  <a:prstClr val="black"/>
                </a:solidFill>
              </a:rPr>
              <a:pPr eaLnBrk="1" hangingPunct="1"/>
              <a:t>6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37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378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58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790203C-F12B-644B-BF43-E9CF86B2531F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58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58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9EFFCDB-7885-954C-B1F5-F24D85C27303}" type="slidenum">
              <a:rPr lang="en-US" sz="1200">
                <a:solidFill>
                  <a:prstClr val="black"/>
                </a:solidFill>
              </a:rPr>
              <a:pPr eaLnBrk="1" hangingPunct="1"/>
              <a:t>7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58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58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8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9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10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http://www.msnbc.msn.com/id/46100219/ns/technology_and_science-tech_and_gadgets/#.Tx24wPmt0tU</a:t>
            </a:r>
          </a:p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http://youtube-global.blogspot.com/2012/01/holy-nyans-60-hours-per-minute-and-4.html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11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http://www.msnbc.msn.com/id/46100219/ns/technology_and_science-tech_and_gadgets/#.Tx24wPmt0tU</a:t>
            </a:r>
          </a:p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http://youtube-global.blogspot.com/2012/01/holy-nyans-60-hours-per-minute-and-4.html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12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14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15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16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http://youtube-global.blogspot.com/2012/01/holy-nyans-60-hours-per-minute-and-4.html</a:t>
            </a:r>
          </a:p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http://www.telegraph.co.uk/technology/news/9033765/YouTube-uploads-hit-60-hours-per-minute.html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17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18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http://youtube-global.blogspot.com/2012/01/holy-nyans-60-hours-per-minute-and-4.html</a:t>
            </a:r>
          </a:p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http://www.telegraph.co.uk/technology/news/9033765/YouTube-uploads-hit-60-hours-per-minute.html</a:t>
            </a:r>
          </a:p>
          <a:p>
            <a:pPr eaLnBrk="1" hangingPunct="1"/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19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20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21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22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24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25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26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27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http://en.wikipedia.org/wiki/File:The_Earth_seen_from_Apollo_17.jpg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28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29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20787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A4D53B-6995-B746-B7D4-C0A7B97E3757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20787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E59A914-3CFE-954A-813D-F863E560C684}" type="slidenum">
              <a:rPr lang="en-US" sz="1200">
                <a:solidFill>
                  <a:prstClr val="black"/>
                </a:solidFill>
              </a:rPr>
              <a:pPr eaLnBrk="1" hangingPunct="1"/>
              <a:t>30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2078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787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Church Briefings - Extreme</a:t>
            </a:r>
          </a:p>
        </p:txBody>
      </p:sp>
      <p:sp>
        <p:nvSpPr>
          <p:cNvPr id="19558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B0A3CAB-ADC1-1341-9556-0F70E97A88EE}" type="datetime1">
              <a:rPr lang="en-US" sz="1200">
                <a:solidFill>
                  <a:prstClr val="black"/>
                </a:solidFill>
              </a:rPr>
              <a:pPr eaLnBrk="1" hangingPunct="1"/>
              <a:t>1/3/2013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19558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prstClr val="black"/>
                </a:solidFill>
              </a:rPr>
              <a:t>Manuscripts/UnshakableTruth/ChurchBriefings</a:t>
            </a:r>
          </a:p>
        </p:txBody>
      </p:sp>
      <p:sp>
        <p:nvSpPr>
          <p:cNvPr id="19558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62CA9FB-2814-BE49-BA14-139CD9E628F3}" type="slidenum">
              <a:rPr lang="en-US" sz="1200">
                <a:solidFill>
                  <a:prstClr val="black"/>
                </a:solidFill>
              </a:rPr>
              <a:pPr eaLnBrk="1" hangingPunct="1"/>
              <a:t>31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1955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559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archkck.org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0265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Freedombeginshere.com, church leaders intelligence report 8/11/10 (Foster Oct</a:t>
            </a:r>
            <a:r>
              <a:rPr lang="en-US" baseline="0" dirty="0" smtClean="0"/>
              <a:t> 10, 2010)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4166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Freedombeginshere.com</a:t>
            </a:r>
            <a:r>
              <a:rPr lang="en-US" dirty="0" smtClean="0"/>
              <a:t>, church leaders intelligence report 8/11/10 (Foster Oct</a:t>
            </a:r>
            <a:r>
              <a:rPr lang="en-US" baseline="0" dirty="0" smtClean="0"/>
              <a:t> 10, 2010)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4166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Adult Video News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792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Source: </a:t>
            </a:r>
            <a:r>
              <a:rPr lang="en-US" dirty="0" err="1" smtClean="0"/>
              <a:t>Fammolino</a:t>
            </a:r>
            <a:r>
              <a:rPr lang="en-US" dirty="0" smtClean="0"/>
              <a:t>, Ralph,</a:t>
            </a:r>
            <a:r>
              <a:rPr lang="en-US" baseline="0" dirty="0" smtClean="0"/>
              <a:t> &amp; P.J. </a:t>
            </a:r>
            <a:r>
              <a:rPr lang="en-US" baseline="0" dirty="0" err="1" smtClean="0"/>
              <a:t>Huffstutter</a:t>
            </a:r>
            <a:r>
              <a:rPr lang="en-US" baseline="0" dirty="0" smtClean="0"/>
              <a:t>. “The Actress, the Producer, &amp; Their Porn Revolution,” Los Angeles Times Magazine. 1/6/2002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792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Adult Video News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792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Freedombeginshere.com</a:t>
            </a:r>
            <a:r>
              <a:rPr lang="en-US" dirty="0" smtClean="0"/>
              <a:t>, church leaders intelligence report 8/11/10 (Foster Oct</a:t>
            </a:r>
            <a:r>
              <a:rPr lang="en-US" baseline="0" dirty="0" smtClean="0"/>
              <a:t> 10, 2010)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61102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MSNBC/</a:t>
            </a:r>
            <a:r>
              <a:rPr lang="en-US" dirty="0" err="1" smtClean="0"/>
              <a:t>Standford</a:t>
            </a:r>
            <a:r>
              <a:rPr lang="en-US" dirty="0" smtClean="0"/>
              <a:t>/Duquesne</a:t>
            </a:r>
            <a:r>
              <a:rPr lang="en-US" baseline="0" dirty="0" smtClean="0"/>
              <a:t> Study, Washington Times, 1/26/2000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55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82988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Freedombeginshere.com, church leaders intelligence report 8/11/10 (Foster Oct</a:t>
            </a:r>
            <a:r>
              <a:rPr lang="en-US" baseline="0" dirty="0" smtClean="0"/>
              <a:t> 10, 2010)</a:t>
            </a:r>
          </a:p>
          <a:p>
            <a:r>
              <a:rPr lang="en-US" dirty="0" smtClean="0"/>
              <a:t>http://en.wikipedia.org/wiki/File:Symbols-Venus-Mars-joined-together.png</a:t>
            </a:r>
          </a:p>
          <a:p>
            <a:endParaRPr lang="en-US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Dr. Robert Weiss, Sexual Recovery Institute, Washington Times 1/26/2000</a:t>
            </a:r>
            <a:r>
              <a:rPr lang="en-US" dirty="0" smtClean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56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15382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Freedombeginshere.com</a:t>
            </a:r>
            <a:r>
              <a:rPr lang="en-US" dirty="0" smtClean="0"/>
              <a:t>, church leaders intelligence report 8/11/10 (Foster Oct</a:t>
            </a:r>
            <a:r>
              <a:rPr lang="en-US" baseline="0" dirty="0" smtClean="0"/>
              <a:t> 10, 2010)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57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51335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“Current</a:t>
            </a:r>
            <a:r>
              <a:rPr lang="en-US" baseline="0" dirty="0" smtClean="0"/>
              <a:t> Pornography Statistics- A Brief Internet Review, 7/29/03,” http://</a:t>
            </a:r>
            <a:r>
              <a:rPr lang="en-US" baseline="0" dirty="0" err="1" smtClean="0"/>
              <a:t>www.familysafemedia.com</a:t>
            </a:r>
            <a:r>
              <a:rPr lang="en-US" baseline="0" dirty="0" smtClean="0"/>
              <a:t>/</a:t>
            </a:r>
            <a:r>
              <a:rPr lang="en-US" baseline="0" dirty="0" err="1" smtClean="0"/>
              <a:t>pornography_statistics.html</a:t>
            </a:r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58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15382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National research council report, 3-1, 2002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61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48590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London School of Economics January</a:t>
            </a:r>
            <a:r>
              <a:rPr lang="en-US" baseline="0" dirty="0" smtClean="0"/>
              <a:t> 2002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1461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NRC Report 2002, 3.3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3616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Esther</a:t>
            </a:r>
            <a:r>
              <a:rPr lang="en-US" baseline="0" dirty="0" err="1" smtClean="0"/>
              <a:t>ministries.org</a:t>
            </a:r>
            <a:r>
              <a:rPr lang="en-US" baseline="0" dirty="0" smtClean="0"/>
              <a:t>, 2002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70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28072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Esther</a:t>
            </a:r>
            <a:r>
              <a:rPr lang="en-US" baseline="0" dirty="0" err="1" smtClean="0"/>
              <a:t>ministries.org</a:t>
            </a:r>
            <a:r>
              <a:rPr lang="en-US" baseline="0" dirty="0" smtClean="0"/>
              <a:t>, 2002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71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28072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“Current</a:t>
            </a:r>
            <a:r>
              <a:rPr lang="en-US" baseline="0" dirty="0" smtClean="0"/>
              <a:t> Pornography Statistics- A Brief Internet Review, 7/29/03,” http://</a:t>
            </a:r>
            <a:r>
              <a:rPr lang="en-US" baseline="0" dirty="0" err="1" smtClean="0"/>
              <a:t>www.familysafemedia.com</a:t>
            </a:r>
            <a:r>
              <a:rPr lang="en-US" baseline="0" dirty="0" smtClean="0"/>
              <a:t>/</a:t>
            </a:r>
            <a:r>
              <a:rPr lang="en-US" baseline="0" dirty="0" err="1" smtClean="0"/>
              <a:t>pornography_statistics.html</a:t>
            </a:r>
            <a:endParaRPr lang="en-US" baseline="0" dirty="0" smtClean="0"/>
          </a:p>
          <a:p>
            <a:endParaRPr lang="en-US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Freedombeginshere.com</a:t>
            </a:r>
            <a:r>
              <a:rPr lang="en-US" dirty="0" smtClean="0"/>
              <a:t>, church leaders intelligence report 8/11/10 (Foster Oct</a:t>
            </a:r>
            <a:r>
              <a:rPr lang="en-US" baseline="0" dirty="0" smtClean="0"/>
              <a:t> 10, 2010)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69824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Covenant</a:t>
            </a:r>
            <a:r>
              <a:rPr lang="en-US" baseline="0" dirty="0" smtClean="0"/>
              <a:t> Eyes stats and research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82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26976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1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CLM Standard</a:t>
            </a:r>
          </a:p>
        </p:txBody>
      </p:sp>
      <p:sp>
        <p:nvSpPr>
          <p:cNvPr id="291842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BD479F3-C564-6B47-B0EE-ACC4EA6397BC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291843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n:JJosh\TALKS Updated 2008\CLMStandard</a:t>
            </a:r>
          </a:p>
        </p:txBody>
      </p:sp>
      <p:sp>
        <p:nvSpPr>
          <p:cNvPr id="29184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757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0BB0B6-32E1-4143-9DD1-1993FD91A1FF}" type="slidenum">
              <a:rPr lang="en-US" sz="1200">
                <a:solidFill>
                  <a:srgbClr val="000000"/>
                </a:solidFill>
              </a:rPr>
              <a:pPr eaLnBrk="1" hangingPunct="1"/>
              <a:t>87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2918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9184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http://www.slipperybrick.com/2008/06/google-search-on-sony-psp-firmware-400/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38306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http://www.barnesandnoble.com/p/nook-color-barnes-noble/1100437663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92022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http://www.apple.com/iphone/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87060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http://www.apple.com/ipad/features/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37651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7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295938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BA8DE86-E50D-9747-8B12-A47029D76E1A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29593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29594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D0161FA-7D09-D54A-9A78-0E2E7CCF8FA8}" type="slidenum">
              <a:rPr lang="en-US" sz="1200">
                <a:solidFill>
                  <a:srgbClr val="000000"/>
                </a:solidFill>
              </a:rPr>
              <a:pPr eaLnBrk="1" hangingPunct="1"/>
              <a:t>96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2959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9594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“Current</a:t>
            </a:r>
            <a:r>
              <a:rPr lang="en-US" baseline="0" dirty="0" smtClean="0"/>
              <a:t> Pornography Statistics- A Brief Internet Review, 7/29/03,” http://</a:t>
            </a:r>
            <a:r>
              <a:rPr lang="en-US" baseline="0" dirty="0" err="1" smtClean="0"/>
              <a:t>www.familysafemedia.com</a:t>
            </a:r>
            <a:r>
              <a:rPr lang="en-US" baseline="0" dirty="0" smtClean="0"/>
              <a:t>/</a:t>
            </a:r>
            <a:r>
              <a:rPr lang="en-US" baseline="0" dirty="0" err="1" smtClean="0"/>
              <a:t>pornography_statistics.html</a:t>
            </a:r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103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5335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American Academy of Matrimonial</a:t>
            </a:r>
            <a:r>
              <a:rPr lang="en-US" baseline="0" dirty="0" smtClean="0"/>
              <a:t> Lawyers in 2003-divorcewizards.com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A4CE330-550D-C843-B3A3-DFD0126F131C}" type="datetime1">
              <a:rPr lang="en-US" smtClean="0">
                <a:solidFill>
                  <a:prstClr val="black"/>
                </a:solidFill>
              </a:rPr>
              <a:pPr/>
              <a:t>1/3/2013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talks/oneclickaway/J1CA STANDARD 10-19-11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Header Placeholder 6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J1CA STANDARD 10-19-11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66300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3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300034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81303E6-F719-BE48-84DA-582EE11B0CA4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003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30003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B39A03B-E732-FB4A-9F95-CDBA1C4E7144}" type="slidenum">
              <a:rPr lang="en-US" sz="1200">
                <a:solidFill>
                  <a:srgbClr val="000000"/>
                </a:solidFill>
              </a:rPr>
              <a:pPr eaLnBrk="1" hangingPunct="1"/>
              <a:t>105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00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003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“Current</a:t>
            </a:r>
            <a:r>
              <a:rPr lang="en-US" baseline="0" dirty="0" smtClean="0"/>
              <a:t> Pornography Statistics- A Brief Internet Review, 7/29/03,” http://</a:t>
            </a:r>
            <a:r>
              <a:rPr lang="en-US" baseline="0" dirty="0" err="1" smtClean="0"/>
              <a:t>www.familysafemedia.com</a:t>
            </a:r>
            <a:r>
              <a:rPr lang="en-US" baseline="0" dirty="0" smtClean="0"/>
              <a:t>/</a:t>
            </a:r>
            <a:r>
              <a:rPr lang="en-US" baseline="0" dirty="0" err="1" smtClean="0"/>
              <a:t>pornography_statistics.html</a:t>
            </a:r>
            <a:endParaRPr lang="en-US" baseline="0" dirty="0" smtClean="0"/>
          </a:p>
          <a:p>
            <a:pPr eaLnBrk="1" hangingPunct="1"/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Christianity Today,</a:t>
            </a:r>
            <a:r>
              <a:rPr lang="en-US" baseline="0" dirty="0" smtClean="0"/>
              <a:t> Leadership Survey, 12/2001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107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0154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PostSecret</a:t>
            </a:r>
            <a:r>
              <a:rPr lang="en-US" baseline="0" dirty="0" smtClean="0"/>
              <a:t> weekly Blog Sunday </a:t>
            </a:r>
            <a:r>
              <a:rPr lang="en-US" dirty="0" smtClean="0"/>
              <a:t>11-20-2011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108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0154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Call to Biblical Manhood. Man in the Mirror, 6 July, 2004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/>
              <a:t>109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0154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Covenant</a:t>
            </a:r>
            <a:r>
              <a:rPr lang="en-US" baseline="0" dirty="0" smtClean="0"/>
              <a:t> Eyes stats and research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582446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Covenant</a:t>
            </a:r>
            <a:r>
              <a:rPr lang="en-US" baseline="0" dirty="0" smtClean="0"/>
              <a:t> Eyes stats and research</a:t>
            </a:r>
          </a:p>
          <a:p>
            <a:r>
              <a:rPr lang="en-US" dirty="0" smtClean="0"/>
              <a:t>http://www.gospelgifs.com/clips/clips3/art1117.htm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93250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Today’s Christian Woman, Fall 2003</a:t>
            </a:r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66300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Pastors Family Bulletin, Focus on the Family, March 2000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7231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Covenant</a:t>
            </a:r>
            <a:r>
              <a:rPr lang="en-US" baseline="0" dirty="0" smtClean="0"/>
              <a:t> Eyes stats and research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90059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3082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7F5E44D-9D40-4945-841D-94821D5A2D97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3082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7626D9-28F7-DE4B-95DD-D2B449E25B21}" type="slidenum">
              <a:rPr lang="en-US" sz="1200">
                <a:solidFill>
                  <a:srgbClr val="000000"/>
                </a:solidFill>
              </a:rPr>
              <a:pPr eaLnBrk="1" hangingPunct="1"/>
              <a:t>116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82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3082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7F5E44D-9D40-4945-841D-94821D5A2D97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3082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7626D9-28F7-DE4B-95DD-D2B449E25B21}" type="slidenum">
              <a:rPr lang="en-US" sz="1200">
                <a:solidFill>
                  <a:srgbClr val="000000"/>
                </a:solidFill>
              </a:rPr>
              <a:pPr eaLnBrk="1" hangingPunct="1"/>
              <a:t>117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82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3082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7F5E44D-9D40-4945-841D-94821D5A2D97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3082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7626D9-28F7-DE4B-95DD-D2B449E25B21}" type="slidenum">
              <a:rPr lang="en-US" sz="1200">
                <a:solidFill>
                  <a:srgbClr val="000000"/>
                </a:solidFill>
              </a:rPr>
              <a:pPr eaLnBrk="1" hangingPunct="1"/>
              <a:t>118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82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3082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7F5E44D-9D40-4945-841D-94821D5A2D97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3082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7626D9-28F7-DE4B-95DD-D2B449E25B21}" type="slidenum">
              <a:rPr lang="en-US" sz="1200">
                <a:solidFill>
                  <a:srgbClr val="000000"/>
                </a:solidFill>
              </a:rPr>
              <a:pPr eaLnBrk="1" hangingPunct="1"/>
              <a:t>119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82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3082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7F5E44D-9D40-4945-841D-94821D5A2D97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3082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7626D9-28F7-DE4B-95DD-D2B449E25B21}" type="slidenum">
              <a:rPr lang="en-US" sz="1200">
                <a:solidFill>
                  <a:srgbClr val="000000"/>
                </a:solidFill>
              </a:rPr>
              <a:pPr eaLnBrk="1" hangingPunct="1"/>
              <a:t>120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82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Church Briefings - Extreme</a:t>
            </a:r>
          </a:p>
        </p:txBody>
      </p:sp>
      <p:sp>
        <p:nvSpPr>
          <p:cNvPr id="3082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7F5E44D-9D40-4945-841D-94821D5A2D97}" type="datetime1">
              <a:rPr lang="en-US" sz="120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>
                <a:solidFill>
                  <a:srgbClr val="000000"/>
                </a:solidFill>
              </a:rPr>
              <a:t>Manuscripts/UnshakableTruth/ChurchBriefings</a:t>
            </a:r>
          </a:p>
        </p:txBody>
      </p:sp>
      <p:sp>
        <p:nvSpPr>
          <p:cNvPr id="3082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7626D9-28F7-DE4B-95DD-D2B449E25B21}" type="slidenum">
              <a:rPr lang="en-US" sz="1200">
                <a:solidFill>
                  <a:srgbClr val="000000"/>
                </a:solidFill>
              </a:rPr>
              <a:pPr eaLnBrk="1" hangingPunct="1"/>
              <a:t>121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82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Rectangle 2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smtClean="0">
                <a:solidFill>
                  <a:srgbClr val="000000"/>
                </a:solidFill>
              </a:rPr>
              <a:t>J1CA STANDARD 10-19-11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6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778DDE3-89F9-7240-8F04-44BB0830B4B9}" type="datetime1">
              <a:rPr lang="en-US" sz="1200" smtClean="0">
                <a:solidFill>
                  <a:srgbClr val="000000"/>
                </a:solidFill>
              </a:rPr>
              <a:pPr eaLnBrk="1" hangingPunct="1"/>
              <a:t>1/3/2013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smtClean="0">
                <a:solidFill>
                  <a:srgbClr val="000000"/>
                </a:solidFill>
              </a:rPr>
              <a:t>talks/oneclickaway/J1CA STANDARD 10-19-11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159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37626D9-28F7-DE4B-95DD-D2B449E25B21}" type="slidenum">
              <a:rPr lang="en-US" sz="1200">
                <a:solidFill>
                  <a:srgbClr val="000000"/>
                </a:solidFill>
              </a:rPr>
              <a:pPr eaLnBrk="1" hangingPunct="1"/>
              <a:t>122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08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823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r>
              <a:rPr lang="en-US" baseline="0" dirty="0" smtClean="0"/>
              <a:t> from MS office clipart suite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258265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Alexa</a:t>
            </a:r>
            <a:r>
              <a:rPr lang="en-US" baseline="0" dirty="0" smtClean="0"/>
              <a:t> research, NRC, PBS, </a:t>
            </a:r>
            <a:r>
              <a:rPr lang="en-US" baseline="0" dirty="0" err="1" smtClean="0"/>
              <a:t>WordTracker</a:t>
            </a:r>
            <a:r>
              <a:rPr lang="en-US" baseline="0" dirty="0" smtClean="0"/>
              <a:t>, Google, and MSNBC,</a:t>
            </a:r>
          </a:p>
          <a:p>
            <a:r>
              <a:rPr lang="en-US" baseline="0" dirty="0" smtClean="0"/>
              <a:t> Estherministries.org, 2002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www.Familysafemedia.com</a:t>
            </a:r>
            <a:r>
              <a:rPr lang="en-US" baseline="0" dirty="0" smtClean="0"/>
              <a:t>/</a:t>
            </a:r>
            <a:r>
              <a:rPr lang="en-US" baseline="0" dirty="0" err="1" smtClean="0"/>
              <a:t>pornography_statistics.html</a:t>
            </a:r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4373B-F5A2-E74D-8B3F-B4508E7DAC59}" type="slidenum">
              <a:rPr lang="en-US" smtClean="0">
                <a:solidFill>
                  <a:prstClr val="black"/>
                </a:solidFill>
              </a:rPr>
              <a:pPr/>
              <a:t>144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800967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ＭＳ Ｐゴシック" pitchFamily="34" charset="-128"/>
            </a:endParaRPr>
          </a:p>
        </p:txBody>
      </p:sp>
      <p:sp>
        <p:nvSpPr>
          <p:cNvPr id="25604" name="Header Placeholder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2338">
              <a:defRPr/>
            </a:pPr>
            <a:r>
              <a:rPr lang="en-US">
                <a:solidFill>
                  <a:prstClr val="black"/>
                </a:solidFill>
              </a:rPr>
              <a:t>J1CA STANDARD 10-19-11</a:t>
            </a:r>
          </a:p>
        </p:txBody>
      </p:sp>
      <p:sp>
        <p:nvSpPr>
          <p:cNvPr id="86021" name="Date Placeholder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6BEFA6E6-7941-47ED-92DD-B027C97D01D1}" type="datetime1">
              <a:rPr lang="en-US">
                <a:solidFill>
                  <a:srgbClr val="000000"/>
                </a:solidFill>
                <a:latin typeface="Calibri" pitchFamily="34" charset="0"/>
              </a:rPr>
              <a:pPr eaLnBrk="1" hangingPunct="1"/>
              <a:t>1/3/2013</a:t>
            </a:fld>
            <a:endParaRPr 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5606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22338">
              <a:defRPr/>
            </a:pPr>
            <a:r>
              <a:rPr lang="en-US">
                <a:solidFill>
                  <a:prstClr val="black"/>
                </a:solidFill>
              </a:rPr>
              <a:t>talks/oneclickaway/J1CA STANDARD 10-19-11</a:t>
            </a:r>
          </a:p>
        </p:txBody>
      </p:sp>
      <p:sp>
        <p:nvSpPr>
          <p:cNvPr id="86023" name="Slide Number Placeholder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22338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81012F62-4F3B-492B-ABE9-92958D6556A0}" type="slidenum">
              <a:rPr lang="en-US">
                <a:solidFill>
                  <a:srgbClr val="000000"/>
                </a:solidFill>
                <a:latin typeface="Calibri" pitchFamily="34" charset="0"/>
              </a:rPr>
              <a:pPr eaLnBrk="1" hangingPunct="1"/>
              <a:t>149</a:t>
            </a:fld>
            <a:endParaRPr lang="en-US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1E8F8C-772A-8B46-A847-48B4F8CB5C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1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47D86-DE0C-DC43-A378-AF4D9DC56B9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666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3FBD7-C18E-9B42-866C-45F1976F37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167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863D4-D531-2949-AA8A-73986E0640E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958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D5C771-5C18-E540-B366-340BDBFA9E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025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5DB6B-4BFA-DD4C-AD5C-2D86D50C81F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76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C20DC4-9E16-4041-A948-D8F096220EC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706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CFA4D-645F-B24F-B05C-56952136565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63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658147-FE79-B64C-B3E9-0CFFCF91AC0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185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912B78-BEC2-354B-8145-46CA60C480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497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6D24CD-AE23-1548-BAD5-4C8EB74BB4F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060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881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684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862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40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0936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1976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385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4969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1371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131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6022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709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3454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0184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55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5052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8309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3281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372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7960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6329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970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4993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5202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DA68C-A70F-E74C-AC54-478733000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31410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1A4EA-3E6B-FA4C-AE41-60870E6A02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172222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AEC2EBA7-8CA3-4216-9416-6DD10DAF62EC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BE4A60C8-B019-45ED-822F-158E0AE188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269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5A7A6D-5212-479B-8606-15D5F148DB07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35C9F-B31B-46F8-9433-0CE3B8FF516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3822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8C58A656-5F2E-42AE-9DA2-3580EA295D7F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D2C40331-4C1E-49C5-9CDE-2DD2C1BAE7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2229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6098B1-572F-4392-A2EB-78A54FDD1A04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C4CF2-7169-49ED-89AE-881D733D31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7402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CB4873-29CA-4A82-ACA2-B587B7F9ED83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FAFFF-17D7-4318-B66D-70A20518E9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1075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81A5AE-1DD0-46AB-B999-F46D6227CF10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3FD88-1F20-4E3E-8498-BAF505C2137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106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8F64B2-E16E-424B-A4EC-7FE59363EBF8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7A744-5430-4196-B1B4-397C2F56A3A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9226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B051C4-1FB1-4AB3-949E-04ACB8CE3F7F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A61E6-8E3F-4128-829D-6AA18BDD82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17357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13"/>
          <p:cNvSpPr>
            <a:spLocks/>
          </p:cNvSpPr>
          <p:nvPr/>
        </p:nvSpPr>
        <p:spPr bwMode="auto">
          <a:xfrm rot="420000" flipV="1">
            <a:off x="3165475" y="1108075"/>
            <a:ext cx="5257800" cy="4114800"/>
          </a:xfrm>
          <a:custGeom>
            <a:avLst/>
            <a:gdLst>
              <a:gd name="T0" fmla="*/ 5257800 w 5257800"/>
              <a:gd name="T1" fmla="*/ 2057400 h 4114800"/>
              <a:gd name="T2" fmla="*/ 2628900 w 5257800"/>
              <a:gd name="T3" fmla="*/ 4114800 h 4114800"/>
              <a:gd name="T4" fmla="*/ 0 w 5257800"/>
              <a:gd name="T5" fmla="*/ 2057400 h 4114800"/>
              <a:gd name="T6" fmla="*/ 2628900 w 5257800"/>
              <a:gd name="T7" fmla="*/ 0 h 41148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5257800"/>
              <a:gd name="T13" fmla="*/ 0 h 4114800"/>
              <a:gd name="T14" fmla="*/ 5182785 w 5257800"/>
              <a:gd name="T15" fmla="*/ 4114800 h 41148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57800" h="4114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175" cap="rnd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blurRad="63500" dist="38500" dir="7500041" sx="98500" sy="100079" kx="99984" algn="tl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endParaRPr lang="en-US" smtClean="0">
              <a:solidFill>
                <a:prstClr val="white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6" name="Right Triangle 5"/>
          <p:cNvSpPr>
            <a:spLocks noChangeArrowheads="1"/>
          </p:cNvSpPr>
          <p:nvPr/>
        </p:nvSpPr>
        <p:spPr bwMode="auto"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>
            <a:solidFill>
              <a:srgbClr val="FFFFFF"/>
            </a:solidFill>
            <a:bevel/>
            <a:headEnd/>
            <a:tailEnd/>
          </a:ln>
          <a:effectLst>
            <a:outerShdw blurRad="63500" dist="6350" dir="12899787" algn="tl" rotWithShape="0">
              <a:srgbClr val="000000">
                <a:alpha val="46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  <a:latin typeface="Constantia"/>
              <a:ea typeface="ＭＳ Ｐゴシック" pitchFamily="34" charset="-128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latin typeface="Constantia"/>
              <a:ea typeface="ＭＳ Ｐゴシック" pitchFamily="34" charset="-128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latin typeface="Constantia"/>
              <a:ea typeface="ＭＳ Ｐゴシック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D41B49-4774-4240-B62E-8E96A37F454C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BD5B2B33-CC8C-48AF-86FD-FCEC0F2F1A9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9428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46731D-1939-4E37-B6C5-B29E4A2857FF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36840-FDF7-439D-88BE-5416D45F50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60839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AFCF43-C1C7-4700-B51C-E7C59C4631EE}" type="datetime1">
              <a:rPr lang="en-US"/>
              <a:pPr/>
              <a:t>1/3/2013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4BE3B-6261-42A1-AAEE-0E2521F8BF3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1662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5154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83543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8404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9455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7193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11380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9398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39582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67054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9805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9349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90695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03029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01750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82623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21805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36512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4593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7075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5012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8971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25499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04842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3508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67247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42107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56534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38529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31422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08687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56553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75335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71129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79260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05537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88934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71682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7204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03588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12952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09868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41172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67609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59349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12603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40384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32643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01206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72813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07406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0085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53915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46571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39580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08421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3822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43490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66666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19689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2946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3115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90204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35909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63476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55221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72902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17153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79374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33275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0779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0452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76720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1476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51183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12928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38550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76416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86622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68262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02610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1746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169022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0492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57830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8488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77916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30221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40548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86622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68262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026106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1746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16902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0492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57830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84888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77916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302216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40548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86622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68262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026106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1746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169022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704922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57830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8488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77916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30221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405484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86791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3316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17308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930294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282787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484826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164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27512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57155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3974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55712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52949-AB2F-6043-8C8D-B9B6486BC9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80331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769B6-1A20-FD42-8B99-70E524DE01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03186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FC538-34CB-E749-8292-3210B1FB66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811183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A09CC-0E9E-ED42-A5FF-110505A2FA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570543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84673-976A-7A40-ABD8-9A3A08B994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94235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98A1E-1681-2443-A1D9-692737115E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5365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EEF7F-B8F6-734D-BF3C-9346C57059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731001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29A10-C335-FA41-ADD4-F9096185B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951906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47D46-A368-2945-9961-27EA827E65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607983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DE3D0-F02A-2F4F-BD3A-3C8D19C165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231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847ED-FC3A-3447-BD3A-CC0DA8598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93235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96462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497199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338073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704460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15518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997021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341766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80744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458240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928568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450547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460593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972506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0036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116015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169253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040693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399043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032502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063867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988571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811661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18604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71482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771517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99460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508711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70436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060893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46293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199191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78061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17166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317445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76778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984207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24673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573761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15558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298824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81135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645893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385537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169017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531380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660696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200619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22291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24279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91459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384850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624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276647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713838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04379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338835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32852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639579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365467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735618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345378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01523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021840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760773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652407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232357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31917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711582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50193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378249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93600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276331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414399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754193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9279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988197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9043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236273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203433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00364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100003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597076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511923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653488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301651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100901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268317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33978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083778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666449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993970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851294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179091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681182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542435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038975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30254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66000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45573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215671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54859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56935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573610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717518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05459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704301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409263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810533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761675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756512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831722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166533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16035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23539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602917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142358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414290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204237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879673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739526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742233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296808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65385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374242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663530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758059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430830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21264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92432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635356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06968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297076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528578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704045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367854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488731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625335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647662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534689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039003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64536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691708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83075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938648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089590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190984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634323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922013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014D9-A0B4-A245-805A-BF104BD8A3E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41551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7E441-F65C-4E49-913C-42EEC48446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643608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505AE-872C-6646-86B3-9A570E95D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922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ECEF3-B241-1D41-ACD3-589B5A84A1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062936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B47FE-E0CD-DA44-8CBC-BCC67AE5021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045902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7C9D-0190-AB4D-B3CA-7DC17008718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98716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247F5-F22E-6242-B281-1A14FB4285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21933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B9DEB-DD7F-6A48-894C-F8476CE85FE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040398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3E51-F6E2-5B42-BDF2-1E59C41753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47868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211EF-14A5-4940-9FD2-C71BF754D8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997631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5A5F-6888-0B45-8D6D-AF7AF24B141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40703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59B6A3B4-D2B1-4C72-8CD4-4C54C713AC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185576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752DBD1D-0E76-44B7-98F8-256D7950C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2961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037DC6FA-C8D8-4DF8-AB13-3597AC0496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526019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3CE472A6-0EFB-4FBB-9719-53D8DBA089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222059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12D2A1D0-0862-453B-BFDA-B7DBB5ADD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920229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F636DEE2-4D1F-4D30-B073-449B5F60E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609322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1E8C3874-9C5F-4A75-89D8-A80BF64318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237557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0C904F2C-78DC-4579-80A3-41368D3496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675857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5E213FCC-184E-4560-8C85-8DA1E9C54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375255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BE5745E-1ED5-4EA7-90EF-D985496ED1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417962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A141BB5C-14D0-4ADD-A388-4F84F58589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92448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DF74F-2388-EC48-B9BB-3205B81790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95963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5DA0-84E8-234C-8349-07ABEEA39E0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02338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8D865-6F5C-1F4E-A394-3A203753AB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15835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07BDD-9425-474B-B362-1235799B19C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703154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EC0D7-D97E-D546-83C2-7EF726FF63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198554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73EE7-7318-E844-8135-3F3A06F942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87227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177E5-1728-AE49-B8E2-E63B92ED12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417363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66BD-BBE2-8C4F-9565-42D1E6F97E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968361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015DC-EC93-2241-8888-210615DDFEA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27565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A80F2-64F8-FD4C-A637-C50303C1CC4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898386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6A6A-4202-2B44-86BE-33C09439AC6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118706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049813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500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06.xml"/><Relationship Id="rId7" Type="http://schemas.openxmlformats.org/officeDocument/2006/relationships/slideLayout" Target="../slideLayouts/slideLayout11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05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32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31.xml"/><Relationship Id="rId11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4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38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0.xml"/><Relationship Id="rId7" Type="http://schemas.openxmlformats.org/officeDocument/2006/relationships/slideLayout" Target="../slideLayouts/slideLayout154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49.xml"/><Relationship Id="rId1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53.xml"/><Relationship Id="rId11" Type="http://schemas.openxmlformats.org/officeDocument/2006/relationships/slideLayout" Target="../slideLayouts/slideLayout158.xml"/><Relationship Id="rId5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57.xml"/><Relationship Id="rId4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6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6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1.xml"/><Relationship Id="rId7" Type="http://schemas.openxmlformats.org/officeDocument/2006/relationships/slideLayout" Target="../slideLayouts/slideLayout165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0.xml"/><Relationship Id="rId1" Type="http://schemas.openxmlformats.org/officeDocument/2006/relationships/slideLayout" Target="../slideLayouts/slideLayout159.xml"/><Relationship Id="rId6" Type="http://schemas.openxmlformats.org/officeDocument/2006/relationships/slideLayout" Target="../slideLayouts/slideLayout164.xml"/><Relationship Id="rId11" Type="http://schemas.openxmlformats.org/officeDocument/2006/relationships/slideLayout" Target="../slideLayouts/slideLayout169.xml"/><Relationship Id="rId5" Type="http://schemas.openxmlformats.org/officeDocument/2006/relationships/slideLayout" Target="../slideLayouts/slideLayout163.xml"/><Relationship Id="rId10" Type="http://schemas.openxmlformats.org/officeDocument/2006/relationships/slideLayout" Target="../slideLayouts/slideLayout168.xml"/><Relationship Id="rId4" Type="http://schemas.openxmlformats.org/officeDocument/2006/relationships/slideLayout" Target="../slideLayouts/slideLayout162.xml"/><Relationship Id="rId9" Type="http://schemas.openxmlformats.org/officeDocument/2006/relationships/slideLayout" Target="../slideLayouts/slideLayout167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7.xml"/><Relationship Id="rId3" Type="http://schemas.openxmlformats.org/officeDocument/2006/relationships/slideLayout" Target="../slideLayouts/slideLayout172.xml"/><Relationship Id="rId7" Type="http://schemas.openxmlformats.org/officeDocument/2006/relationships/slideLayout" Target="../slideLayouts/slideLayout176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1.xml"/><Relationship Id="rId1" Type="http://schemas.openxmlformats.org/officeDocument/2006/relationships/slideLayout" Target="../slideLayouts/slideLayout170.xml"/><Relationship Id="rId6" Type="http://schemas.openxmlformats.org/officeDocument/2006/relationships/slideLayout" Target="../slideLayouts/slideLayout175.xml"/><Relationship Id="rId11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74.xml"/><Relationship Id="rId10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73.xml"/><Relationship Id="rId9" Type="http://schemas.openxmlformats.org/officeDocument/2006/relationships/slideLayout" Target="../slideLayouts/slideLayout178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2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13" Type="http://schemas.openxmlformats.org/officeDocument/2006/relationships/slideLayout" Target="../slideLayouts/slideLayout204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12" Type="http://schemas.openxmlformats.org/officeDocument/2006/relationships/slideLayout" Target="../slideLayouts/slideLayout203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11" Type="http://schemas.openxmlformats.org/officeDocument/2006/relationships/slideLayout" Target="../slideLayouts/slideLayout202.xml"/><Relationship Id="rId5" Type="http://schemas.openxmlformats.org/officeDocument/2006/relationships/slideLayout" Target="../slideLayouts/slideLayout196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200.xml"/><Relationship Id="rId14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2" Type="http://schemas.openxmlformats.org/officeDocument/2006/relationships/slideLayout" Target="../slideLayouts/slideLayout206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20.xml"/><Relationship Id="rId7" Type="http://schemas.openxmlformats.org/officeDocument/2006/relationships/slideLayout" Target="../slideLayouts/slideLayout224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19.xml"/><Relationship Id="rId1" Type="http://schemas.openxmlformats.org/officeDocument/2006/relationships/slideLayout" Target="../slideLayouts/slideLayout218.xml"/><Relationship Id="rId6" Type="http://schemas.openxmlformats.org/officeDocument/2006/relationships/slideLayout" Target="../slideLayouts/slideLayout223.xml"/><Relationship Id="rId11" Type="http://schemas.openxmlformats.org/officeDocument/2006/relationships/slideLayout" Target="../slideLayouts/slideLayout228.xml"/><Relationship Id="rId5" Type="http://schemas.openxmlformats.org/officeDocument/2006/relationships/slideLayout" Target="../slideLayouts/slideLayout222.xml"/><Relationship Id="rId10" Type="http://schemas.openxmlformats.org/officeDocument/2006/relationships/slideLayout" Target="../slideLayouts/slideLayout227.xml"/><Relationship Id="rId4" Type="http://schemas.openxmlformats.org/officeDocument/2006/relationships/slideLayout" Target="../slideLayouts/slideLayout221.xml"/><Relationship Id="rId9" Type="http://schemas.openxmlformats.org/officeDocument/2006/relationships/slideLayout" Target="../slideLayouts/slideLayout226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slideLayout" Target="../slideLayouts/slideLayout241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Relationship Id="rId14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9.xml"/><Relationship Id="rId13" Type="http://schemas.openxmlformats.org/officeDocument/2006/relationships/slideLayout" Target="../slideLayouts/slideLayout254.xml"/><Relationship Id="rId3" Type="http://schemas.openxmlformats.org/officeDocument/2006/relationships/slideLayout" Target="../slideLayouts/slideLayout244.xml"/><Relationship Id="rId7" Type="http://schemas.openxmlformats.org/officeDocument/2006/relationships/slideLayout" Target="../slideLayouts/slideLayout248.xml"/><Relationship Id="rId12" Type="http://schemas.openxmlformats.org/officeDocument/2006/relationships/slideLayout" Target="../slideLayouts/slideLayout253.xml"/><Relationship Id="rId2" Type="http://schemas.openxmlformats.org/officeDocument/2006/relationships/slideLayout" Target="../slideLayouts/slideLayout243.xml"/><Relationship Id="rId1" Type="http://schemas.openxmlformats.org/officeDocument/2006/relationships/slideLayout" Target="../slideLayouts/slideLayout242.xml"/><Relationship Id="rId6" Type="http://schemas.openxmlformats.org/officeDocument/2006/relationships/slideLayout" Target="../slideLayouts/slideLayout247.xml"/><Relationship Id="rId11" Type="http://schemas.openxmlformats.org/officeDocument/2006/relationships/slideLayout" Target="../slideLayouts/slideLayout252.xml"/><Relationship Id="rId5" Type="http://schemas.openxmlformats.org/officeDocument/2006/relationships/slideLayout" Target="../slideLayouts/slideLayout246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51.xml"/><Relationship Id="rId4" Type="http://schemas.openxmlformats.org/officeDocument/2006/relationships/slideLayout" Target="../slideLayouts/slideLayout245.xml"/><Relationship Id="rId9" Type="http://schemas.openxmlformats.org/officeDocument/2006/relationships/slideLayout" Target="../slideLayouts/slideLayout250.xml"/><Relationship Id="rId14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7.xml"/><Relationship Id="rId7" Type="http://schemas.openxmlformats.org/officeDocument/2006/relationships/slideLayout" Target="../slideLayouts/slideLayout261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6.xml"/><Relationship Id="rId1" Type="http://schemas.openxmlformats.org/officeDocument/2006/relationships/slideLayout" Target="../slideLayouts/slideLayout255.xml"/><Relationship Id="rId6" Type="http://schemas.openxmlformats.org/officeDocument/2006/relationships/slideLayout" Target="../slideLayouts/slideLayout260.xml"/><Relationship Id="rId11" Type="http://schemas.openxmlformats.org/officeDocument/2006/relationships/slideLayout" Target="../slideLayouts/slideLayout265.xml"/><Relationship Id="rId5" Type="http://schemas.openxmlformats.org/officeDocument/2006/relationships/slideLayout" Target="../slideLayouts/slideLayout259.xml"/><Relationship Id="rId10" Type="http://schemas.openxmlformats.org/officeDocument/2006/relationships/slideLayout" Target="../slideLayouts/slideLayout264.xml"/><Relationship Id="rId4" Type="http://schemas.openxmlformats.org/officeDocument/2006/relationships/slideLayout" Target="../slideLayouts/slideLayout258.xml"/><Relationship Id="rId9" Type="http://schemas.openxmlformats.org/officeDocument/2006/relationships/slideLayout" Target="../slideLayouts/slideLayout263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3.xml"/><Relationship Id="rId13" Type="http://schemas.openxmlformats.org/officeDocument/2006/relationships/slideLayout" Target="../slideLayouts/slideLayout278.xml"/><Relationship Id="rId3" Type="http://schemas.openxmlformats.org/officeDocument/2006/relationships/slideLayout" Target="../slideLayouts/slideLayout268.xml"/><Relationship Id="rId7" Type="http://schemas.openxmlformats.org/officeDocument/2006/relationships/slideLayout" Target="../slideLayouts/slideLayout272.xml"/><Relationship Id="rId12" Type="http://schemas.openxmlformats.org/officeDocument/2006/relationships/slideLayout" Target="../slideLayouts/slideLayout277.xml"/><Relationship Id="rId2" Type="http://schemas.openxmlformats.org/officeDocument/2006/relationships/slideLayout" Target="../slideLayouts/slideLayout267.xml"/><Relationship Id="rId1" Type="http://schemas.openxmlformats.org/officeDocument/2006/relationships/slideLayout" Target="../slideLayouts/slideLayout266.xml"/><Relationship Id="rId6" Type="http://schemas.openxmlformats.org/officeDocument/2006/relationships/slideLayout" Target="../slideLayouts/slideLayout271.xml"/><Relationship Id="rId11" Type="http://schemas.openxmlformats.org/officeDocument/2006/relationships/slideLayout" Target="../slideLayouts/slideLayout276.xml"/><Relationship Id="rId5" Type="http://schemas.openxmlformats.org/officeDocument/2006/relationships/slideLayout" Target="../slideLayouts/slideLayout270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75.xml"/><Relationship Id="rId4" Type="http://schemas.openxmlformats.org/officeDocument/2006/relationships/slideLayout" Target="../slideLayouts/slideLayout269.xml"/><Relationship Id="rId9" Type="http://schemas.openxmlformats.org/officeDocument/2006/relationships/slideLayout" Target="../slideLayouts/slideLayout274.xml"/><Relationship Id="rId14" Type="http://schemas.openxmlformats.org/officeDocument/2006/relationships/theme" Target="../theme/theme25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6.xml"/><Relationship Id="rId13" Type="http://schemas.openxmlformats.org/officeDocument/2006/relationships/slideLayout" Target="../slideLayouts/slideLayout291.xml"/><Relationship Id="rId3" Type="http://schemas.openxmlformats.org/officeDocument/2006/relationships/slideLayout" Target="../slideLayouts/slideLayout281.xml"/><Relationship Id="rId7" Type="http://schemas.openxmlformats.org/officeDocument/2006/relationships/slideLayout" Target="../slideLayouts/slideLayout285.xml"/><Relationship Id="rId12" Type="http://schemas.openxmlformats.org/officeDocument/2006/relationships/slideLayout" Target="../slideLayouts/slideLayout290.xml"/><Relationship Id="rId2" Type="http://schemas.openxmlformats.org/officeDocument/2006/relationships/slideLayout" Target="../slideLayouts/slideLayout280.xml"/><Relationship Id="rId1" Type="http://schemas.openxmlformats.org/officeDocument/2006/relationships/slideLayout" Target="../slideLayouts/slideLayout279.xml"/><Relationship Id="rId6" Type="http://schemas.openxmlformats.org/officeDocument/2006/relationships/slideLayout" Target="../slideLayouts/slideLayout284.xml"/><Relationship Id="rId11" Type="http://schemas.openxmlformats.org/officeDocument/2006/relationships/slideLayout" Target="../slideLayouts/slideLayout289.xml"/><Relationship Id="rId5" Type="http://schemas.openxmlformats.org/officeDocument/2006/relationships/slideLayout" Target="../slideLayouts/slideLayout283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88.xml"/><Relationship Id="rId4" Type="http://schemas.openxmlformats.org/officeDocument/2006/relationships/slideLayout" Target="../slideLayouts/slideLayout282.xml"/><Relationship Id="rId9" Type="http://schemas.openxmlformats.org/officeDocument/2006/relationships/slideLayout" Target="../slideLayouts/slideLayout287.xml"/><Relationship Id="rId14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9.xml"/><Relationship Id="rId13" Type="http://schemas.openxmlformats.org/officeDocument/2006/relationships/slideLayout" Target="../slideLayouts/slideLayout304.xml"/><Relationship Id="rId3" Type="http://schemas.openxmlformats.org/officeDocument/2006/relationships/slideLayout" Target="../slideLayouts/slideLayout294.xml"/><Relationship Id="rId7" Type="http://schemas.openxmlformats.org/officeDocument/2006/relationships/slideLayout" Target="../slideLayouts/slideLayout298.xml"/><Relationship Id="rId12" Type="http://schemas.openxmlformats.org/officeDocument/2006/relationships/slideLayout" Target="../slideLayouts/slideLayout303.xml"/><Relationship Id="rId2" Type="http://schemas.openxmlformats.org/officeDocument/2006/relationships/slideLayout" Target="../slideLayouts/slideLayout293.xml"/><Relationship Id="rId1" Type="http://schemas.openxmlformats.org/officeDocument/2006/relationships/slideLayout" Target="../slideLayouts/slideLayout292.xml"/><Relationship Id="rId6" Type="http://schemas.openxmlformats.org/officeDocument/2006/relationships/slideLayout" Target="../slideLayouts/slideLayout297.xml"/><Relationship Id="rId11" Type="http://schemas.openxmlformats.org/officeDocument/2006/relationships/slideLayout" Target="../slideLayouts/slideLayout302.xml"/><Relationship Id="rId5" Type="http://schemas.openxmlformats.org/officeDocument/2006/relationships/slideLayout" Target="../slideLayouts/slideLayout296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301.xml"/><Relationship Id="rId4" Type="http://schemas.openxmlformats.org/officeDocument/2006/relationships/slideLayout" Target="../slideLayouts/slideLayout295.xml"/><Relationship Id="rId9" Type="http://schemas.openxmlformats.org/officeDocument/2006/relationships/slideLayout" Target="../slideLayouts/slideLayout300.xml"/><Relationship Id="rId14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07.xml"/><Relationship Id="rId7" Type="http://schemas.openxmlformats.org/officeDocument/2006/relationships/slideLayout" Target="../slideLayouts/slideLayout311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306.xml"/><Relationship Id="rId1" Type="http://schemas.openxmlformats.org/officeDocument/2006/relationships/slideLayout" Target="../slideLayouts/slideLayout305.xml"/><Relationship Id="rId6" Type="http://schemas.openxmlformats.org/officeDocument/2006/relationships/slideLayout" Target="../slideLayouts/slideLayout310.xml"/><Relationship Id="rId11" Type="http://schemas.openxmlformats.org/officeDocument/2006/relationships/slideLayout" Target="../slideLayouts/slideLayout315.xml"/><Relationship Id="rId5" Type="http://schemas.openxmlformats.org/officeDocument/2006/relationships/slideLayout" Target="../slideLayouts/slideLayout309.xml"/><Relationship Id="rId10" Type="http://schemas.openxmlformats.org/officeDocument/2006/relationships/slideLayout" Target="../slideLayouts/slideLayout314.xml"/><Relationship Id="rId4" Type="http://schemas.openxmlformats.org/officeDocument/2006/relationships/slideLayout" Target="../slideLayouts/slideLayout308.xml"/><Relationship Id="rId9" Type="http://schemas.openxmlformats.org/officeDocument/2006/relationships/slideLayout" Target="../slideLayouts/slideLayout31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3.xml"/><Relationship Id="rId13" Type="http://schemas.openxmlformats.org/officeDocument/2006/relationships/slideLayout" Target="../slideLayouts/slideLayout328.xml"/><Relationship Id="rId3" Type="http://schemas.openxmlformats.org/officeDocument/2006/relationships/slideLayout" Target="../slideLayouts/slideLayout318.xml"/><Relationship Id="rId7" Type="http://schemas.openxmlformats.org/officeDocument/2006/relationships/slideLayout" Target="../slideLayouts/slideLayout322.xml"/><Relationship Id="rId12" Type="http://schemas.openxmlformats.org/officeDocument/2006/relationships/slideLayout" Target="../slideLayouts/slideLayout327.xml"/><Relationship Id="rId2" Type="http://schemas.openxmlformats.org/officeDocument/2006/relationships/slideLayout" Target="../slideLayouts/slideLayout317.xml"/><Relationship Id="rId1" Type="http://schemas.openxmlformats.org/officeDocument/2006/relationships/slideLayout" Target="../slideLayouts/slideLayout316.xml"/><Relationship Id="rId6" Type="http://schemas.openxmlformats.org/officeDocument/2006/relationships/slideLayout" Target="../slideLayouts/slideLayout321.xml"/><Relationship Id="rId11" Type="http://schemas.openxmlformats.org/officeDocument/2006/relationships/slideLayout" Target="../slideLayouts/slideLayout326.xml"/><Relationship Id="rId5" Type="http://schemas.openxmlformats.org/officeDocument/2006/relationships/slideLayout" Target="../slideLayouts/slideLayout320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325.xml"/><Relationship Id="rId4" Type="http://schemas.openxmlformats.org/officeDocument/2006/relationships/slideLayout" Target="../slideLayouts/slideLayout319.xml"/><Relationship Id="rId9" Type="http://schemas.openxmlformats.org/officeDocument/2006/relationships/slideLayout" Target="../slideLayouts/slideLayout324.xml"/><Relationship Id="rId14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6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31.xml"/><Relationship Id="rId7" Type="http://schemas.openxmlformats.org/officeDocument/2006/relationships/slideLayout" Target="../slideLayouts/slideLayout335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30.xml"/><Relationship Id="rId1" Type="http://schemas.openxmlformats.org/officeDocument/2006/relationships/slideLayout" Target="../slideLayouts/slideLayout329.xml"/><Relationship Id="rId6" Type="http://schemas.openxmlformats.org/officeDocument/2006/relationships/slideLayout" Target="../slideLayouts/slideLayout334.xml"/><Relationship Id="rId11" Type="http://schemas.openxmlformats.org/officeDocument/2006/relationships/slideLayout" Target="../slideLayouts/slideLayout339.xml"/><Relationship Id="rId5" Type="http://schemas.openxmlformats.org/officeDocument/2006/relationships/slideLayout" Target="../slideLayouts/slideLayout333.xml"/><Relationship Id="rId10" Type="http://schemas.openxmlformats.org/officeDocument/2006/relationships/slideLayout" Target="../slideLayouts/slideLayout338.xml"/><Relationship Id="rId4" Type="http://schemas.openxmlformats.org/officeDocument/2006/relationships/slideLayout" Target="../slideLayouts/slideLayout332.xml"/><Relationship Id="rId9" Type="http://schemas.openxmlformats.org/officeDocument/2006/relationships/slideLayout" Target="../slideLayouts/slideLayout33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7.xml"/><Relationship Id="rId3" Type="http://schemas.openxmlformats.org/officeDocument/2006/relationships/slideLayout" Target="../slideLayouts/slideLayout342.xml"/><Relationship Id="rId7" Type="http://schemas.openxmlformats.org/officeDocument/2006/relationships/slideLayout" Target="../slideLayouts/slideLayout346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41.xml"/><Relationship Id="rId1" Type="http://schemas.openxmlformats.org/officeDocument/2006/relationships/slideLayout" Target="../slideLayouts/slideLayout340.xml"/><Relationship Id="rId6" Type="http://schemas.openxmlformats.org/officeDocument/2006/relationships/slideLayout" Target="../slideLayouts/slideLayout345.xml"/><Relationship Id="rId11" Type="http://schemas.openxmlformats.org/officeDocument/2006/relationships/slideLayout" Target="../slideLayouts/slideLayout350.xml"/><Relationship Id="rId5" Type="http://schemas.openxmlformats.org/officeDocument/2006/relationships/slideLayout" Target="../slideLayouts/slideLayout344.xml"/><Relationship Id="rId10" Type="http://schemas.openxmlformats.org/officeDocument/2006/relationships/slideLayout" Target="../slideLayouts/slideLayout349.xml"/><Relationship Id="rId4" Type="http://schemas.openxmlformats.org/officeDocument/2006/relationships/slideLayout" Target="../slideLayouts/slideLayout343.xml"/><Relationship Id="rId9" Type="http://schemas.openxmlformats.org/officeDocument/2006/relationships/slideLayout" Target="../slideLayouts/slideLayout348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8.xml"/><Relationship Id="rId13" Type="http://schemas.openxmlformats.org/officeDocument/2006/relationships/slideLayout" Target="../slideLayouts/slideLayout363.xml"/><Relationship Id="rId3" Type="http://schemas.openxmlformats.org/officeDocument/2006/relationships/slideLayout" Target="../slideLayouts/slideLayout353.xml"/><Relationship Id="rId7" Type="http://schemas.openxmlformats.org/officeDocument/2006/relationships/slideLayout" Target="../slideLayouts/slideLayout357.xml"/><Relationship Id="rId12" Type="http://schemas.openxmlformats.org/officeDocument/2006/relationships/slideLayout" Target="../slideLayouts/slideLayout362.xml"/><Relationship Id="rId2" Type="http://schemas.openxmlformats.org/officeDocument/2006/relationships/slideLayout" Target="../slideLayouts/slideLayout352.xml"/><Relationship Id="rId1" Type="http://schemas.openxmlformats.org/officeDocument/2006/relationships/slideLayout" Target="../slideLayouts/slideLayout351.xml"/><Relationship Id="rId6" Type="http://schemas.openxmlformats.org/officeDocument/2006/relationships/slideLayout" Target="../slideLayouts/slideLayout356.xml"/><Relationship Id="rId11" Type="http://schemas.openxmlformats.org/officeDocument/2006/relationships/slideLayout" Target="../slideLayouts/slideLayout361.xml"/><Relationship Id="rId5" Type="http://schemas.openxmlformats.org/officeDocument/2006/relationships/slideLayout" Target="../slideLayouts/slideLayout35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360.xml"/><Relationship Id="rId4" Type="http://schemas.openxmlformats.org/officeDocument/2006/relationships/slideLayout" Target="../slideLayouts/slideLayout354.xml"/><Relationship Id="rId9" Type="http://schemas.openxmlformats.org/officeDocument/2006/relationships/slideLayout" Target="../slideLayouts/slideLayout359.xml"/><Relationship Id="rId14" Type="http://schemas.openxmlformats.org/officeDocument/2006/relationships/theme" Target="../theme/theme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59082E-B9C5-7146-91FC-8203E01BFD30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88" name="Picture 64" descr="Plague of Pornography, The_T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4023" r:id="rId12"/>
    <p:sldLayoutId id="2147484024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ＭＳ Ｐゴシック" charset="-128"/>
                <a:cs typeface="ＭＳ Ｐゴシック" charset="-128"/>
              </a:defRPr>
            </a:lvl1pPr>
          </a:lstStyle>
          <a:p>
            <a:pPr defTabSz="457200"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ＭＳ Ｐゴシック" charset="-128"/>
                <a:cs typeface="ＭＳ Ｐゴシック" charset="-128"/>
              </a:defRPr>
            </a:lvl1pPr>
          </a:lstStyle>
          <a:p>
            <a:pPr defTabSz="457200"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 b="1">
                <a:solidFill>
                  <a:srgbClr val="FFFFFF"/>
                </a:solidFill>
              </a:defRPr>
            </a:lvl1pPr>
          </a:lstStyle>
          <a:p>
            <a:pPr defTabSz="457200">
              <a:defRPr/>
            </a:pPr>
            <a:fld id="{12AB1F9A-7986-4946-9DB9-858E0A93B50E}" type="slidenum">
              <a:rPr lang="en-US">
                <a:cs typeface="ＭＳ Ｐゴシック" charset="0"/>
              </a:rPr>
              <a:pPr defTabSz="457200">
                <a:defRPr/>
              </a:pPr>
              <a:t>‹#›</a:t>
            </a:fld>
            <a:endParaRPr lang="en-US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4707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07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07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07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7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latin typeface="Constantia"/>
              <a:ea typeface="ＭＳ Ｐゴシック" pitchFamily="34" charset="-128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  <a:latin typeface="Constantia"/>
              <a:ea typeface="ＭＳ Ｐゴシック" pitchFamily="34" charset="-128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45C75"/>
                </a:solidFill>
              </a:defRPr>
            </a:lvl1pPr>
          </a:lstStyle>
          <a:p>
            <a:fld id="{AED0F9FB-D5F8-43B9-B4BE-E39EE383FA6F}" type="datetime1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1/3/2013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ED559135-6E61-43A9-B1DB-7CE675E604C8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‹#›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  <a:latin typeface="Arial" pitchFamily="34" charset="0"/>
                <a:ea typeface="ＭＳ Ｐゴシック" pitchFamily="34" charset="-128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white"/>
                </a:solidFill>
                <a:latin typeface="Arial" pitchFamily="34" charset="0"/>
                <a:ea typeface="ＭＳ Ｐゴシック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75026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pitchFamily="-110" charset="-128"/>
          <a:cs typeface="ＭＳ Ｐゴシック" pitchFamily="-110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ＭＳ Ｐゴシック" pitchFamily="-110" charset="-128"/>
          <a:cs typeface="ＭＳ Ｐゴシック" pitchFamily="-11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ＭＳ Ｐゴシック" pitchFamily="-110" charset="-128"/>
          <a:cs typeface="ＭＳ Ｐゴシック" pitchFamily="-11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ＭＳ Ｐゴシック" pitchFamily="-110" charset="-128"/>
          <a:cs typeface="ＭＳ Ｐゴシック" pitchFamily="-11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ＭＳ Ｐゴシック" pitchFamily="-110" charset="-128"/>
          <a:cs typeface="ＭＳ Ｐゴシック" pitchFamily="-11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ＭＳ Ｐゴシック" pitchFamily="-110" charset="-128"/>
          <a:cs typeface="ＭＳ Ｐゴシック" pitchFamily="-110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568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98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885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563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403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41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247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93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93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93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0" r:id="rId7"/>
    <p:sldLayoutId id="2147483971" r:id="rId8"/>
    <p:sldLayoutId id="2147483972" r:id="rId9"/>
    <p:sldLayoutId id="2147483973" r:id="rId10"/>
    <p:sldLayoutId id="214748397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06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  <p:sldLayoutId id="2147483994" r:id="rId7"/>
    <p:sldLayoutId id="2147483995" r:id="rId8"/>
    <p:sldLayoutId id="2147483996" r:id="rId9"/>
    <p:sldLayoutId id="2147483997" r:id="rId10"/>
    <p:sldLayoutId id="214748399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301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 defTabSz="457200"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charset="0"/>
              </a:defRPr>
            </a:lvl1pPr>
          </a:lstStyle>
          <a:p>
            <a:pPr defTabSz="457200">
              <a:defRPr/>
            </a:pPr>
            <a:fld id="{2B17CAC5-56C5-3A41-913E-4C563FA2021A}" type="slidenum">
              <a:rPr lang="en-US">
                <a:cs typeface="ＭＳ Ｐゴシック" charset="0"/>
              </a:rPr>
              <a:pPr defTabSz="457200">
                <a:defRPr/>
              </a:pPr>
              <a:t>‹#›</a:t>
            </a:fld>
            <a:endParaRPr lang="en-US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760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</p:sldLayoutIdLst>
  <p:hf sldNum="0"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807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  <p:sldLayoutId id="214748414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857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6" r:id="rId1"/>
    <p:sldLayoutId id="2147484177" r:id="rId2"/>
    <p:sldLayoutId id="2147484178" r:id="rId3"/>
    <p:sldLayoutId id="2147484179" r:id="rId4"/>
    <p:sldLayoutId id="2147484180" r:id="rId5"/>
    <p:sldLayoutId id="2147484181" r:id="rId6"/>
    <p:sldLayoutId id="2147484182" r:id="rId7"/>
    <p:sldLayoutId id="2147484183" r:id="rId8"/>
    <p:sldLayoutId id="2147484184" r:id="rId9"/>
    <p:sldLayoutId id="2147484185" r:id="rId10"/>
    <p:sldLayoutId id="2147484186" r:id="rId11"/>
    <p:sldLayoutId id="2147484187" r:id="rId12"/>
    <p:sldLayoutId id="2147484188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250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  <p:sldLayoutId id="2147484191" r:id="rId2"/>
    <p:sldLayoutId id="2147484192" r:id="rId3"/>
    <p:sldLayoutId id="2147484193" r:id="rId4"/>
    <p:sldLayoutId id="2147484194" r:id="rId5"/>
    <p:sldLayoutId id="2147484195" r:id="rId6"/>
    <p:sldLayoutId id="2147484196" r:id="rId7"/>
    <p:sldLayoutId id="2147484197" r:id="rId8"/>
    <p:sldLayoutId id="2147484198" r:id="rId9"/>
    <p:sldLayoutId id="2147484199" r:id="rId10"/>
    <p:sldLayoutId id="2147484200" r:id="rId11"/>
    <p:sldLayoutId id="2147484201" r:id="rId12"/>
    <p:sldLayoutId id="2147484202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417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6" r:id="rId1"/>
    <p:sldLayoutId id="2147484217" r:id="rId2"/>
    <p:sldLayoutId id="2147484218" r:id="rId3"/>
    <p:sldLayoutId id="2147484219" r:id="rId4"/>
    <p:sldLayoutId id="2147484220" r:id="rId5"/>
    <p:sldLayoutId id="2147484221" r:id="rId6"/>
    <p:sldLayoutId id="2147484222" r:id="rId7"/>
    <p:sldLayoutId id="2147484223" r:id="rId8"/>
    <p:sldLayoutId id="2147484224" r:id="rId9"/>
    <p:sldLayoutId id="2147484225" r:id="rId10"/>
    <p:sldLayoutId id="214748422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2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8" r:id="rId1"/>
    <p:sldLayoutId id="2147484229" r:id="rId2"/>
    <p:sldLayoutId id="2147484230" r:id="rId3"/>
    <p:sldLayoutId id="2147484231" r:id="rId4"/>
    <p:sldLayoutId id="2147484232" r:id="rId5"/>
    <p:sldLayoutId id="2147484233" r:id="rId6"/>
    <p:sldLayoutId id="2147484234" r:id="rId7"/>
    <p:sldLayoutId id="2147484235" r:id="rId8"/>
    <p:sldLayoutId id="2147484236" r:id="rId9"/>
    <p:sldLayoutId id="2147484237" r:id="rId10"/>
    <p:sldLayoutId id="2147484238" r:id="rId11"/>
    <p:sldLayoutId id="2147484239" r:id="rId12"/>
    <p:sldLayoutId id="2147484240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673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4" r:id="rId1"/>
    <p:sldLayoutId id="2147484255" r:id="rId2"/>
    <p:sldLayoutId id="2147484256" r:id="rId3"/>
    <p:sldLayoutId id="2147484257" r:id="rId4"/>
    <p:sldLayoutId id="2147484258" r:id="rId5"/>
    <p:sldLayoutId id="2147484259" r:id="rId6"/>
    <p:sldLayoutId id="2147484260" r:id="rId7"/>
    <p:sldLayoutId id="2147484261" r:id="rId8"/>
    <p:sldLayoutId id="2147484262" r:id="rId9"/>
    <p:sldLayoutId id="2147484263" r:id="rId10"/>
    <p:sldLayoutId id="2147484264" r:id="rId11"/>
    <p:sldLayoutId id="2147484265" r:id="rId12"/>
    <p:sldLayoutId id="2147484266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547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4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978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  <p:sldLayoutId id="2147484308" r:id="rId3"/>
    <p:sldLayoutId id="2147484309" r:id="rId4"/>
    <p:sldLayoutId id="2147484310" r:id="rId5"/>
    <p:sldLayoutId id="2147484311" r:id="rId6"/>
    <p:sldLayoutId id="2147484312" r:id="rId7"/>
    <p:sldLayoutId id="2147484313" r:id="rId8"/>
    <p:sldLayoutId id="2147484314" r:id="rId9"/>
    <p:sldLayoutId id="2147484315" r:id="rId10"/>
    <p:sldLayoutId id="2147484316" r:id="rId11"/>
    <p:sldLayoutId id="2147484317" r:id="rId12"/>
    <p:sldLayoutId id="2147484318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46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  <p:sldLayoutId id="2147484343" r:id="rId12"/>
    <p:sldLayoutId id="2147484344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94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  <p:sldLayoutId id="2147484397" r:id="rId12"/>
    <p:sldLayoutId id="2147484398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82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0" r:id="rId1"/>
    <p:sldLayoutId id="2147484401" r:id="rId2"/>
    <p:sldLayoutId id="2147484402" r:id="rId3"/>
    <p:sldLayoutId id="2147484403" r:id="rId4"/>
    <p:sldLayoutId id="2147484404" r:id="rId5"/>
    <p:sldLayoutId id="2147484405" r:id="rId6"/>
    <p:sldLayoutId id="2147484406" r:id="rId7"/>
    <p:sldLayoutId id="2147484407" r:id="rId8"/>
    <p:sldLayoutId id="2147484408" r:id="rId9"/>
    <p:sldLayoutId id="2147484409" r:id="rId10"/>
    <p:sldLayoutId id="214748441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46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2" r:id="rId1"/>
    <p:sldLayoutId id="2147484413" r:id="rId2"/>
    <p:sldLayoutId id="2147484414" r:id="rId3"/>
    <p:sldLayoutId id="2147484415" r:id="rId4"/>
    <p:sldLayoutId id="2147484416" r:id="rId5"/>
    <p:sldLayoutId id="2147484417" r:id="rId6"/>
    <p:sldLayoutId id="2147484418" r:id="rId7"/>
    <p:sldLayoutId id="2147484419" r:id="rId8"/>
    <p:sldLayoutId id="2147484420" r:id="rId9"/>
    <p:sldLayoutId id="2147484421" r:id="rId10"/>
    <p:sldLayoutId id="2147484422" r:id="rId11"/>
    <p:sldLayoutId id="2147484423" r:id="rId12"/>
    <p:sldLayoutId id="2147484424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FF26C4-A003-5C41-A8C0-3E6A24BAAB5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4163" name="Picture 67" descr="Plague of Pornography, The_C_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53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8" r:id="rId1"/>
    <p:sldLayoutId id="2147484439" r:id="rId2"/>
    <p:sldLayoutId id="2147484440" r:id="rId3"/>
    <p:sldLayoutId id="2147484441" r:id="rId4"/>
    <p:sldLayoutId id="2147484442" r:id="rId5"/>
    <p:sldLayoutId id="2147484443" r:id="rId6"/>
    <p:sldLayoutId id="2147484444" r:id="rId7"/>
    <p:sldLayoutId id="2147484445" r:id="rId8"/>
    <p:sldLayoutId id="2147484446" r:id="rId9"/>
    <p:sldLayoutId id="2147484447" r:id="rId10"/>
    <p:sldLayoutId id="214748444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572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fld id="{98E2C7A5-9EB2-644C-AC6B-2137261EEB11}" type="datetimeFigureOut">
              <a:rPr lang="en-US"/>
              <a:pPr>
                <a:defRPr/>
              </a:pPr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572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fld id="{2F97DB4C-0810-4330-87CA-75669CFC2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58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0" r:id="rId1"/>
    <p:sldLayoutId id="2147484451" r:id="rId2"/>
    <p:sldLayoutId id="2147484452" r:id="rId3"/>
    <p:sldLayoutId id="2147484453" r:id="rId4"/>
    <p:sldLayoutId id="2147484454" r:id="rId5"/>
    <p:sldLayoutId id="2147484455" r:id="rId6"/>
    <p:sldLayoutId id="2147484456" r:id="rId7"/>
    <p:sldLayoutId id="2147484457" r:id="rId8"/>
    <p:sldLayoutId id="2147484458" r:id="rId9"/>
    <p:sldLayoutId id="2147484459" r:id="rId10"/>
    <p:sldLayoutId id="2147484460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2A18D-A3BE-B541-BB7D-AD12C33C38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5404" name="Picture 44" descr="Plague of Pornography, The_Cb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73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86" r:id="rId1"/>
    <p:sldLayoutId id="2147484487" r:id="rId2"/>
    <p:sldLayoutId id="2147484488" r:id="rId3"/>
    <p:sldLayoutId id="2147484489" r:id="rId4"/>
    <p:sldLayoutId id="2147484490" r:id="rId5"/>
    <p:sldLayoutId id="2147484491" r:id="rId6"/>
    <p:sldLayoutId id="2147484492" r:id="rId7"/>
    <p:sldLayoutId id="2147484493" r:id="rId8"/>
    <p:sldLayoutId id="2147484494" r:id="rId9"/>
    <p:sldLayoutId id="2147484495" r:id="rId10"/>
    <p:sldLayoutId id="2147484496" r:id="rId11"/>
    <p:sldLayoutId id="2147484497" r:id="rId12"/>
    <p:sldLayoutId id="2147484498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file:///\\localhost\upload.wikimedia.org\wikipedia\commons\9\97\The_Earth_seen_from_Apollo_17.jpg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18.emf"/><Relationship Id="rId4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4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3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0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9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5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jp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56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7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80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49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0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3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37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05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05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05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05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64.jpe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0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4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4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4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4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74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8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3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77.jp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74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0.xml"/><Relationship Id="rId5" Type="http://schemas.openxmlformats.org/officeDocument/2006/relationships/image" Target="../media/image74.png"/><Relationship Id="rId4" Type="http://schemas.openxmlformats.org/officeDocument/2006/relationships/image" Target="../media/image80.jp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92.xml"/><Relationship Id="rId4" Type="http://schemas.openxmlformats.org/officeDocument/2006/relationships/image" Target="../media/image82.gif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15.xml"/><Relationship Id="rId4" Type="http://schemas.openxmlformats.org/officeDocument/2006/relationships/image" Target="../media/image74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29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0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9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9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9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9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9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9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9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83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8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3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34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35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3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70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39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51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3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3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3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3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306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317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18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3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3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</a:t>
            </a:r>
            <a:r>
              <a:rPr lang="en-US" sz="5400" b="1" dirty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C</a:t>
            </a:r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lick </a:t>
            </a:r>
            <a:r>
              <a:rPr lang="en-US" sz="5400" b="1" dirty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way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Josh McDowell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just1clickaway.org</a:t>
            </a:r>
            <a:endParaRPr lang="en-US" sz="28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1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990600" y="381000"/>
            <a:ext cx="7264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1 Chronicles 12:32</a:t>
            </a:r>
            <a:endParaRPr lang="en-US" sz="60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2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990600" y="2152233"/>
            <a:ext cx="72644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“Of the sons of Issachar, men </a:t>
            </a:r>
            <a:r>
              <a:rPr lang="en-US" sz="4400" b="1" i="1" u="sng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who understood the times</a:t>
            </a:r>
            <a:r>
              <a:rPr lang="en-US" sz="4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, with knowledge of what Israel should do…”</a:t>
            </a:r>
            <a:endParaRPr lang="en-US" sz="44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429000"/>
            <a:ext cx="2058988" cy="199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990600" y="1143000"/>
            <a:ext cx="72644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2,267,233,742</a:t>
            </a:r>
            <a:endParaRPr lang="en-US" sz="66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  <a:p>
            <a:pPr algn="ctr" defTabSz="457200" eaLnBrk="1" hangingPunct="1"/>
            <a:r>
              <a:rPr lang="en-US" sz="6600" b="1" dirty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people online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3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39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7" name="WordArt 4"/>
          <p:cNvSpPr>
            <a:spLocks noChangeArrowheads="1" noChangeShapeType="1" noTextEdit="1"/>
          </p:cNvSpPr>
          <p:nvPr/>
        </p:nvSpPr>
        <p:spPr bwMode="auto">
          <a:xfrm>
            <a:off x="538163" y="-2413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98659" name="TextBox 7"/>
          <p:cNvSpPr txBox="1">
            <a:spLocks noChangeArrowheads="1"/>
          </p:cNvSpPr>
          <p:nvPr/>
        </p:nvSpPr>
        <p:spPr bwMode="auto">
          <a:xfrm>
            <a:off x="863600" y="454025"/>
            <a:ext cx="74168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>
                <a:solidFill>
                  <a:srgbClr val="FFFFFF"/>
                </a:solidFill>
              </a:rPr>
              <a:t>Daily E-mails</a:t>
            </a:r>
          </a:p>
        </p:txBody>
      </p:sp>
      <p:sp>
        <p:nvSpPr>
          <p:cNvPr id="198660" name="TextBox 7"/>
          <p:cNvSpPr txBox="1">
            <a:spLocks noChangeArrowheads="1"/>
          </p:cNvSpPr>
          <p:nvPr/>
        </p:nvSpPr>
        <p:spPr bwMode="auto">
          <a:xfrm>
            <a:off x="1739900" y="2747963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198661" name="TextBox 7"/>
          <p:cNvSpPr txBox="1">
            <a:spLocks noChangeArrowheads="1"/>
          </p:cNvSpPr>
          <p:nvPr/>
        </p:nvSpPr>
        <p:spPr bwMode="auto">
          <a:xfrm>
            <a:off x="1612900" y="1681163"/>
            <a:ext cx="2197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191000" y="1834556"/>
            <a:ext cx="41439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12,000,000,000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24300" y="2747963"/>
            <a:ext cx="45339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247,000,000,000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pic>
        <p:nvPicPr>
          <p:cNvPr id="19866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338" y="3784600"/>
            <a:ext cx="3122612" cy="281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412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5" name="WordArt 4"/>
          <p:cNvSpPr>
            <a:spLocks noChangeArrowheads="1" noChangeShapeType="1" noTextEdit="1"/>
          </p:cNvSpPr>
          <p:nvPr/>
        </p:nvSpPr>
        <p:spPr bwMode="auto">
          <a:xfrm>
            <a:off x="538163" y="-3556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0707" name="TextBox 7"/>
          <p:cNvSpPr txBox="1">
            <a:spLocks noChangeArrowheads="1"/>
          </p:cNvSpPr>
          <p:nvPr/>
        </p:nvSpPr>
        <p:spPr bwMode="auto">
          <a:xfrm>
            <a:off x="863600" y="339725"/>
            <a:ext cx="74168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>
                <a:solidFill>
                  <a:srgbClr val="FFFFFF"/>
                </a:solidFill>
              </a:rPr>
              <a:t>Text Messages</a:t>
            </a:r>
          </a:p>
        </p:txBody>
      </p:sp>
      <p:sp>
        <p:nvSpPr>
          <p:cNvPr id="200708" name="TextBox 7"/>
          <p:cNvSpPr txBox="1">
            <a:spLocks noChangeArrowheads="1"/>
          </p:cNvSpPr>
          <p:nvPr/>
        </p:nvSpPr>
        <p:spPr bwMode="auto">
          <a:xfrm>
            <a:off x="1543707" y="2458985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0709" name="TextBox 7"/>
          <p:cNvSpPr txBox="1">
            <a:spLocks noChangeArrowheads="1"/>
          </p:cNvSpPr>
          <p:nvPr/>
        </p:nvSpPr>
        <p:spPr bwMode="auto">
          <a:xfrm>
            <a:off x="1612900" y="1566863"/>
            <a:ext cx="204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680607" y="1720851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>
                <a:solidFill>
                  <a:srgbClr val="FFFFFF"/>
                </a:solidFill>
              </a:rPr>
              <a:t>400,000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429000" y="2633663"/>
            <a:ext cx="45339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4,500,000,000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pic>
        <p:nvPicPr>
          <p:cNvPr id="20071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3576638"/>
            <a:ext cx="5359400" cy="308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5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8355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3" name="WordArt 4"/>
          <p:cNvSpPr>
            <a:spLocks noChangeArrowheads="1" noChangeShapeType="1" noTextEdit="1"/>
          </p:cNvSpPr>
          <p:nvPr/>
        </p:nvSpPr>
        <p:spPr bwMode="auto">
          <a:xfrm>
            <a:off x="538163" y="-2794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2755" name="TextBox 7"/>
          <p:cNvSpPr txBox="1">
            <a:spLocks noChangeArrowheads="1"/>
          </p:cNvSpPr>
          <p:nvPr/>
        </p:nvSpPr>
        <p:spPr bwMode="auto">
          <a:xfrm>
            <a:off x="863600" y="415925"/>
            <a:ext cx="74168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>
                <a:solidFill>
                  <a:srgbClr val="FFFFFF"/>
                </a:solidFill>
              </a:rPr>
              <a:t>Active Blogs</a:t>
            </a:r>
          </a:p>
        </p:txBody>
      </p:sp>
      <p:sp>
        <p:nvSpPr>
          <p:cNvPr id="202756" name="TextBox 7"/>
          <p:cNvSpPr txBox="1">
            <a:spLocks noChangeArrowheads="1"/>
          </p:cNvSpPr>
          <p:nvPr/>
        </p:nvSpPr>
        <p:spPr bwMode="auto">
          <a:xfrm>
            <a:off x="1511300" y="2730500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2757" name="TextBox 7"/>
          <p:cNvSpPr txBox="1">
            <a:spLocks noChangeArrowheads="1"/>
          </p:cNvSpPr>
          <p:nvPr/>
        </p:nvSpPr>
        <p:spPr bwMode="auto">
          <a:xfrm>
            <a:off x="1612900" y="1643063"/>
            <a:ext cx="1968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181600" y="1911460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>
                <a:solidFill>
                  <a:srgbClr val="FFFFFF"/>
                </a:solidFill>
              </a:rPr>
              <a:t>12,000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72000" y="270986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141,000,000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pic>
        <p:nvPicPr>
          <p:cNvPr id="20276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3654425"/>
            <a:ext cx="3454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8574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1" name="WordArt 4"/>
          <p:cNvSpPr>
            <a:spLocks noChangeArrowheads="1" noChangeShapeType="1" noTextEdit="1"/>
          </p:cNvSpPr>
          <p:nvPr/>
        </p:nvSpPr>
        <p:spPr bwMode="auto">
          <a:xfrm>
            <a:off x="538163" y="-2667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4803" name="TextBox 7"/>
          <p:cNvSpPr txBox="1">
            <a:spLocks noChangeArrowheads="1"/>
          </p:cNvSpPr>
          <p:nvPr/>
        </p:nvSpPr>
        <p:spPr bwMode="auto">
          <a:xfrm>
            <a:off x="863600" y="428625"/>
            <a:ext cx="74168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>
                <a:solidFill>
                  <a:srgbClr val="FFFFFF"/>
                </a:solidFill>
              </a:rPr>
              <a:t>iTunes Downloads</a:t>
            </a:r>
          </a:p>
        </p:txBody>
      </p:sp>
      <p:sp>
        <p:nvSpPr>
          <p:cNvPr id="204804" name="TextBox 7"/>
          <p:cNvSpPr txBox="1">
            <a:spLocks noChangeArrowheads="1"/>
          </p:cNvSpPr>
          <p:nvPr/>
        </p:nvSpPr>
        <p:spPr bwMode="auto">
          <a:xfrm>
            <a:off x="1589252" y="2754478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4805" name="TextBox 7"/>
          <p:cNvSpPr txBox="1">
            <a:spLocks noChangeArrowheads="1"/>
          </p:cNvSpPr>
          <p:nvPr/>
        </p:nvSpPr>
        <p:spPr bwMode="auto">
          <a:xfrm>
            <a:off x="1612900" y="1655763"/>
            <a:ext cx="2044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791200" y="1809154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>
                <a:solidFill>
                  <a:srgbClr val="FFFFFF"/>
                </a:solidFill>
              </a:rPr>
              <a:t>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33800" y="2811959"/>
            <a:ext cx="42291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10,000,000,000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pic>
        <p:nvPicPr>
          <p:cNvPr id="20480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4014788"/>
            <a:ext cx="3482975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7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0810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517525"/>
            <a:ext cx="82804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</a:rPr>
              <a:t>Tweets on Twitter</a:t>
            </a:r>
            <a:endParaRPr lang="en-US" sz="54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524000" y="2725736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1968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905500" y="1898651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24300" y="2811463"/>
            <a:ext cx="40767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25,000,000,000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886200"/>
            <a:ext cx="25908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560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YouTube videos watched per day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587500" y="2657475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19685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562600" y="2041526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33800" y="2811463"/>
            <a:ext cx="40767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2,000,000,000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FFFF"/>
                </a:solidFill>
              </a:rPr>
              <a:t>9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3371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YouTube videos watched per day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587500" y="2657475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2012: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19685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562600" y="2041526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33800" y="2811463"/>
            <a:ext cx="40767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>
                <a:solidFill>
                  <a:srgbClr val="FFFF00"/>
                </a:solidFill>
              </a:rPr>
              <a:t>4</a:t>
            </a:r>
            <a:r>
              <a:rPr lang="en-US" sz="4400" b="1" dirty="0" smtClean="0">
                <a:solidFill>
                  <a:srgbClr val="FFFF00"/>
                </a:solidFill>
              </a:rPr>
              <a:t>,000,000,000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9b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438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More than half the world’s population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514600" y="1828800"/>
            <a:ext cx="40767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>
                <a:solidFill>
                  <a:srgbClr val="FFFF00"/>
                </a:solidFill>
              </a:rPr>
              <a:t>4</a:t>
            </a:r>
            <a:r>
              <a:rPr lang="en-US" sz="4400" b="1" dirty="0" smtClean="0">
                <a:solidFill>
                  <a:srgbClr val="FFFF00"/>
                </a:solidFill>
              </a:rPr>
              <a:t>,000,000,000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9c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 descr="outline-blank-transparent-world-map-b1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913" y="2895600"/>
            <a:ext cx="6674173" cy="308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228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739676"/>
            <a:ext cx="8280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7200" b="1" dirty="0" smtClean="0">
                <a:solidFill>
                  <a:srgbClr val="FFFFFF"/>
                </a:solidFill>
              </a:rPr>
              <a:t>25% increase in last 8 months</a:t>
            </a:r>
            <a:endParaRPr lang="en-US" sz="72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9d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5013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152400" y="739676"/>
            <a:ext cx="87630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7200" b="1" dirty="0" smtClean="0">
                <a:solidFill>
                  <a:srgbClr val="FFFFFF"/>
                </a:solidFill>
              </a:rPr>
              <a:t>800 Million Viewers</a:t>
            </a:r>
          </a:p>
          <a:p>
            <a:pPr algn="ctr" defTabSz="457200" eaLnBrk="1" hangingPunct="1"/>
            <a:r>
              <a:rPr lang="en-US" sz="6000" b="1" dirty="0">
                <a:solidFill>
                  <a:srgbClr val="FFFFFF"/>
                </a:solidFill>
              </a:rPr>
              <a:t>w</a:t>
            </a:r>
            <a:r>
              <a:rPr lang="en-US" sz="6000" b="1" dirty="0" smtClean="0">
                <a:solidFill>
                  <a:srgbClr val="FFFFFF"/>
                </a:solidFill>
              </a:rPr>
              <a:t>atch 5 videos per day</a:t>
            </a:r>
            <a:endParaRPr lang="en-US" sz="60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9e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5009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Hours of You Tube videos uploaded every minute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714500" y="2652166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22733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953000" y="197901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 hours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762500" y="281146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35 hours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6441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Hours of You Tube videos uploaded every hour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612900" y="2811463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2044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22019" y="1863952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 hours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191000" y="2819400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1,200 hours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10B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7868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Hours of You Tube videos uploaded every minute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714500" y="2652166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2012: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22733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953000" y="197901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 hours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762500" y="281146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00"/>
                </a:solidFill>
              </a:rPr>
              <a:t>60 hours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10c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2838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</a:rPr>
              <a:t>30% increase in last 8 months</a:t>
            </a:r>
            <a:endParaRPr lang="en-US" sz="66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981200" y="2609671"/>
            <a:ext cx="510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7200" b="1" dirty="0" smtClean="0">
                <a:solidFill>
                  <a:srgbClr val="FF0000"/>
                </a:solidFill>
              </a:rPr>
              <a:t>60 hours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10D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3535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Hours of You Tube videos uploaded every hour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612900" y="2811463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2012: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2044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22019" y="1863952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 hours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191000" y="2819400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00"/>
                </a:solidFill>
              </a:rPr>
              <a:t>3,600 hours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10d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96240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621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People on Facebook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663700" y="2734468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2011: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21209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562600" y="1964531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67200" y="281146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750,000,000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3810000"/>
            <a:ext cx="4216400" cy="263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2397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People on Facebook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663700" y="2734468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2012: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21209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562600" y="1964531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67200" y="281146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00"/>
                </a:solidFill>
              </a:rPr>
              <a:t>899,000,000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11b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3810000"/>
            <a:ext cx="4216400" cy="263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703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People on Facebook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11c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3810000"/>
            <a:ext cx="4216400" cy="26398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8137" y="1413301"/>
            <a:ext cx="76562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 smtClean="0"/>
              <a:t>Of the 899,000,000 users, </a:t>
            </a:r>
          </a:p>
          <a:p>
            <a:pPr algn="ctr"/>
            <a:r>
              <a:rPr lang="en-US" sz="4800" dirty="0" smtClean="0"/>
              <a:t>50% log on every day . . . </a:t>
            </a:r>
          </a:p>
          <a:p>
            <a:pPr algn="ctr"/>
            <a:r>
              <a:rPr lang="en-US" sz="4800" dirty="0" smtClean="0"/>
              <a:t>That’s 450,000,000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6361434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People on Facebook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11d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3810000"/>
            <a:ext cx="4216400" cy="26398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1413301"/>
            <a:ext cx="87534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/>
              <a:t>Each active user </a:t>
            </a:r>
          </a:p>
          <a:p>
            <a:pPr algn="ctr"/>
            <a:r>
              <a:rPr lang="en-US" sz="4800" dirty="0" smtClean="0"/>
              <a:t>has an average of </a:t>
            </a:r>
          </a:p>
          <a:p>
            <a:pPr algn="ctr"/>
            <a:r>
              <a:rPr lang="en-US" sz="4800" dirty="0" smtClean="0"/>
              <a:t>130 friends . . .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6291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People on Facebook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11e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3810000"/>
            <a:ext cx="4216400" cy="26398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1" y="1413301"/>
            <a:ext cx="7391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800" dirty="0" smtClean="0"/>
              <a:t>130</a:t>
            </a:r>
          </a:p>
          <a:p>
            <a:pPr algn="r"/>
            <a:r>
              <a:rPr lang="en-US" sz="4800" u="sng" dirty="0" smtClean="0"/>
              <a:t>x899,000,000</a:t>
            </a:r>
          </a:p>
          <a:p>
            <a:pPr algn="r"/>
            <a:r>
              <a:rPr lang="en-US" sz="4800" dirty="0" smtClean="0">
                <a:solidFill>
                  <a:srgbClr val="FF0000"/>
                </a:solidFill>
              </a:rPr>
              <a:t>116,870,000,000</a:t>
            </a:r>
            <a:endParaRPr lang="en-US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6373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There were 250 million people added to Facebook in 2010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667000"/>
            <a:ext cx="7239000" cy="396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2654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There will be </a:t>
            </a:r>
            <a:r>
              <a:rPr lang="en-US" sz="4800" b="1" dirty="0">
                <a:solidFill>
                  <a:srgbClr val="FFFFFF"/>
                </a:solidFill>
              </a:rPr>
              <a:t>3</a:t>
            </a:r>
            <a:r>
              <a:rPr lang="en-US" sz="4800" b="1" dirty="0" smtClean="0">
                <a:solidFill>
                  <a:srgbClr val="FFFFFF"/>
                </a:solidFill>
              </a:rPr>
              <a:t>50 million people added to Facebook in 2012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62900" y="6227379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12b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667000"/>
            <a:ext cx="7239000" cy="396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292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4350497965_01cf5383d5 cop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2457718"/>
            <a:ext cx="6439437" cy="4095482"/>
          </a:xfrm>
          <a:prstGeom prst="rect">
            <a:avLst/>
          </a:prstGeom>
        </p:spPr>
      </p:pic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If Facebook were a country it would be the world’s third largest!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14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4" name="Right Arrow 3"/>
          <p:cNvSpPr/>
          <p:nvPr/>
        </p:nvSpPr>
        <p:spPr bwMode="auto">
          <a:xfrm>
            <a:off x="76200" y="4648200"/>
            <a:ext cx="1676400" cy="914400"/>
          </a:xfrm>
          <a:prstGeom prst="right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5685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Globally, 1 in </a:t>
            </a:r>
            <a:r>
              <a:rPr lang="en-US" sz="4400" b="1" dirty="0">
                <a:solidFill>
                  <a:srgbClr val="FFFFFF"/>
                </a:solidFill>
              </a:rPr>
              <a:t>8</a:t>
            </a:r>
            <a:r>
              <a:rPr lang="en-US" sz="4400" b="1" dirty="0" smtClean="0">
                <a:solidFill>
                  <a:srgbClr val="FFFFFF"/>
                </a:solidFill>
              </a:rPr>
              <a:t> people are on Facebook (12.85%)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1026" name="Picture 2" descr="File:The Earth seen from Apollo 17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1702374"/>
            <a:ext cx="5019675" cy="501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650" y="3374012"/>
            <a:ext cx="1665823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0444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facebook US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2590800"/>
            <a:ext cx="3687136" cy="2743200"/>
          </a:xfrm>
          <a:prstGeom prst="rect">
            <a:avLst/>
          </a:prstGeom>
        </p:spPr>
      </p:pic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By 2013 62% of web users and half of the US population will be on Facebook.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16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38800" y="5059740"/>
            <a:ext cx="26486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50%</a:t>
            </a:r>
            <a:endParaRPr lang="en-US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90600" y="5029200"/>
            <a:ext cx="26486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62</a:t>
            </a:r>
            <a:r>
              <a:rPr lang="en-US" sz="9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%</a:t>
            </a:r>
            <a:endParaRPr lang="en-US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819400"/>
            <a:ext cx="41148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618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</a:rPr>
              <a:t>Articles on Wikipedia</a:t>
            </a:r>
            <a:endParaRPr lang="en-US" sz="4800" b="1" dirty="0">
              <a:solidFill>
                <a:srgbClr val="FFFFFF"/>
              </a:solidFill>
            </a:endParaRPr>
          </a:p>
        </p:txBody>
      </p:sp>
      <p:sp>
        <p:nvSpPr>
          <p:cNvPr id="206852" name="TextBox 7"/>
          <p:cNvSpPr txBox="1">
            <a:spLocks noChangeArrowheads="1"/>
          </p:cNvSpPr>
          <p:nvPr/>
        </p:nvSpPr>
        <p:spPr bwMode="auto">
          <a:xfrm>
            <a:off x="1612900" y="2734468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206853" name="TextBox 7"/>
          <p:cNvSpPr txBox="1">
            <a:spLocks noChangeArrowheads="1"/>
          </p:cNvSpPr>
          <p:nvPr/>
        </p:nvSpPr>
        <p:spPr bwMode="auto">
          <a:xfrm>
            <a:off x="1612900" y="1744663"/>
            <a:ext cx="21209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943600" y="1828800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762500" y="281146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19,000,000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3810000"/>
            <a:ext cx="2209800" cy="270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182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WordArt 4"/>
          <p:cNvSpPr>
            <a:spLocks noChangeArrowheads="1" noChangeShapeType="1" noTextEdit="1"/>
          </p:cNvSpPr>
          <p:nvPr/>
        </p:nvSpPr>
        <p:spPr bwMode="auto">
          <a:xfrm>
            <a:off x="538163" y="-1778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851" name="TextBox 7"/>
          <p:cNvSpPr txBox="1">
            <a:spLocks noChangeArrowheads="1"/>
          </p:cNvSpPr>
          <p:nvPr/>
        </p:nvSpPr>
        <p:spPr bwMode="auto">
          <a:xfrm>
            <a:off x="406400" y="259140"/>
            <a:ext cx="8280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000" b="1" dirty="0" smtClean="0">
                <a:solidFill>
                  <a:srgbClr val="FFFFFF"/>
                </a:solidFill>
              </a:rPr>
              <a:t>Wikipedia the book</a:t>
            </a:r>
            <a:endParaRPr lang="en-US" sz="60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886200" y="1932325"/>
            <a:ext cx="502920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19 Million articles would take over 118,750 days to read…equals </a:t>
            </a:r>
          </a:p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</a:rPr>
              <a:t>325 years</a:t>
            </a:r>
            <a:endParaRPr lang="en-US" sz="44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18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752600"/>
            <a:ext cx="35814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1019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/>
            <a:endParaRPr 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94563" name="TextBox 7"/>
          <p:cNvSpPr txBox="1">
            <a:spLocks noChangeArrowheads="1"/>
          </p:cNvSpPr>
          <p:nvPr/>
        </p:nvSpPr>
        <p:spPr bwMode="auto">
          <a:xfrm>
            <a:off x="863600" y="365125"/>
            <a:ext cx="74168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>
                <a:solidFill>
                  <a:srgbClr val="FFFFFF"/>
                </a:solidFill>
              </a:rPr>
              <a:t>Time spent online</a:t>
            </a:r>
          </a:p>
        </p:txBody>
      </p:sp>
      <p:sp>
        <p:nvSpPr>
          <p:cNvPr id="194564" name="TextBox 7"/>
          <p:cNvSpPr txBox="1">
            <a:spLocks noChangeArrowheads="1"/>
          </p:cNvSpPr>
          <p:nvPr/>
        </p:nvSpPr>
        <p:spPr bwMode="auto">
          <a:xfrm>
            <a:off x="1511300" y="2582068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2010: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194565" name="TextBox 7"/>
          <p:cNvSpPr txBox="1">
            <a:spLocks noChangeArrowheads="1"/>
          </p:cNvSpPr>
          <p:nvPr/>
        </p:nvSpPr>
        <p:spPr bwMode="auto">
          <a:xfrm>
            <a:off x="1612900" y="1592263"/>
            <a:ext cx="19685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0000"/>
                </a:solidFill>
              </a:rPr>
              <a:t>2000:</a:t>
            </a:r>
            <a:endParaRPr lang="en-US" sz="5400" b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03817" y="1745656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>
                <a:solidFill>
                  <a:srgbClr val="FFFFFF"/>
                </a:solidFill>
              </a:rPr>
              <a:t>2.7 </a:t>
            </a:r>
            <a:r>
              <a:rPr lang="en-US" sz="4400" b="1" dirty="0" err="1">
                <a:solidFill>
                  <a:srgbClr val="FFFFFF"/>
                </a:solidFill>
              </a:rPr>
              <a:t>hrs</a:t>
            </a:r>
            <a:r>
              <a:rPr lang="en-US" sz="4400" b="1" dirty="0">
                <a:solidFill>
                  <a:srgbClr val="FFFFFF"/>
                </a:solidFill>
              </a:rPr>
              <a:t>/week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762500" y="2659063"/>
            <a:ext cx="3581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>
                <a:solidFill>
                  <a:srgbClr val="FFFFFF"/>
                </a:solidFill>
              </a:rPr>
              <a:t>18 hrs/week</a:t>
            </a:r>
          </a:p>
        </p:txBody>
      </p:sp>
      <p:pic>
        <p:nvPicPr>
          <p:cNvPr id="19456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3810000"/>
            <a:ext cx="2886075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19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5911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20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206276"/>
            <a:ext cx="8915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7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“Social Media Revolution”</a:t>
            </a:r>
            <a:endParaRPr lang="en-US" sz="80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438400"/>
            <a:ext cx="1595962" cy="13132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438400"/>
            <a:ext cx="1830269" cy="13004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200" y="4114800"/>
            <a:ext cx="1270858" cy="13004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6800" y="4114800"/>
            <a:ext cx="1733884" cy="131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36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21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381000"/>
            <a:ext cx="89154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The Internet has surpassed TV as the media choice of kids.</a:t>
            </a:r>
            <a:endParaRPr lang="en-US" sz="48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400" y="2286000"/>
            <a:ext cx="35306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81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22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381000"/>
            <a:ext cx="89154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40% of all US children under 12 will go online.</a:t>
            </a:r>
            <a:endParaRPr lang="en-US" sz="48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400" y="2286000"/>
            <a:ext cx="35306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207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381000"/>
            <a:ext cx="89154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Almost 50% </a:t>
            </a:r>
          </a:p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of all children by 2015</a:t>
            </a:r>
            <a:endParaRPr lang="en-US" sz="4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400" y="2286000"/>
            <a:ext cx="35306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26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185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152400"/>
            <a:ext cx="5410200" cy="1638300"/>
          </a:xfrm>
          <a:prstGeom prst="rect">
            <a:avLst/>
          </a:prstGeom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524000" y="2209800"/>
            <a:ext cx="67818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Kids are “natives”</a:t>
            </a:r>
          </a:p>
          <a:p>
            <a:pPr algn="ctr" defTabSz="457200" eaLnBrk="1" hangingPunct="1"/>
            <a:r>
              <a:rPr lang="en-US" sz="4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Adults are “immigrants”</a:t>
            </a:r>
            <a:endParaRPr lang="en-US" sz="42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932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us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" t="11778" r="2966" b="8397"/>
          <a:stretch>
            <a:fillRect/>
          </a:stretch>
        </p:blipFill>
        <p:spPr bwMode="auto">
          <a:xfrm>
            <a:off x="1001056" y="228600"/>
            <a:ext cx="7228544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66800" y="304800"/>
            <a:ext cx="70866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96% of teens have Internet access…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23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6" name="Picture 3" descr="crowd-of-people-1"/>
          <p:cNvPicPr>
            <a:picLocks noChangeAspect="1" noChangeArrowheads="1"/>
          </p:cNvPicPr>
          <p:nvPr/>
        </p:nvPicPr>
        <p:blipFill>
          <a:blip r:embed="rId3">
            <a:lum bright="34000" contrast="-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3463981" cy="216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82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90600" y="609600"/>
            <a:ext cx="73533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Teens use 34GB per day…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24a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68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90600" y="609600"/>
            <a:ext cx="73533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Teens use 34GB per day…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24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62000" y="4800600"/>
            <a:ext cx="77724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…equivalent to 8,160 songs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2" name="Picture 1" descr="pile-of-cds_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200" y="1536700"/>
            <a:ext cx="6350000" cy="326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1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25A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85800" y="1143000"/>
            <a:ext cx="7772400" cy="3385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1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350%</a:t>
            </a:r>
            <a:endParaRPr lang="en-US" sz="8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1980            2010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2" name="Right Arrow 1"/>
          <p:cNvSpPr/>
          <p:nvPr/>
        </p:nvSpPr>
        <p:spPr bwMode="auto">
          <a:xfrm>
            <a:off x="3810000" y="3886200"/>
            <a:ext cx="1600200" cy="457200"/>
          </a:xfrm>
          <a:prstGeom prst="rightArrow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76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429000"/>
            <a:ext cx="2058988" cy="199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990600" y="1143000"/>
            <a:ext cx="72644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2,200,000,000</a:t>
            </a:r>
            <a:endParaRPr lang="en-US" sz="6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  <a:p>
            <a:pPr algn="ctr" defTabSz="457200" eaLnBrk="1" hangingPunct="1"/>
            <a:r>
              <a:rPr lang="en-US" sz="66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people online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26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7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447800" y="762000"/>
            <a:ext cx="617220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4.2 </a:t>
            </a:r>
            <a:r>
              <a:rPr lang="en-US" sz="66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Million </a:t>
            </a:r>
          </a:p>
          <a:p>
            <a:pPr algn="ctr" eaLnBrk="1" hangingPunct="1"/>
            <a:r>
              <a:rPr lang="en-US" sz="66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Pornographic Websites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61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58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90600" y="2895600"/>
            <a:ext cx="7239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>
                <a:solidFill>
                  <a:srgbClr val="FFFFFF"/>
                </a:solidFill>
              </a:rPr>
              <a:t>1998 - 14 million webpages </a:t>
            </a:r>
            <a:endParaRPr lang="en-US" sz="40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1143000" y="3505200"/>
            <a:ext cx="7239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>
                <a:solidFill>
                  <a:srgbClr val="FFFFFF"/>
                </a:solidFill>
              </a:rPr>
              <a:t>2003 - 260 million webpages </a:t>
            </a:r>
            <a:endParaRPr lang="en-US" sz="4000" b="1" dirty="0">
              <a:solidFill>
                <a:srgbClr val="FFFFFF"/>
              </a:solidFill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143000" y="4114800"/>
            <a:ext cx="7239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>
                <a:solidFill>
                  <a:srgbClr val="FFFFFF"/>
                </a:solidFill>
              </a:rPr>
              <a:t>2006 - 420 million webpages </a:t>
            </a:r>
            <a:endParaRPr lang="en-US" sz="4000" b="1" dirty="0">
              <a:solidFill>
                <a:srgbClr val="FFFFFF"/>
              </a:solidFill>
            </a:endParaRPr>
          </a:p>
        </p:txBody>
      </p:sp>
      <p:pic>
        <p:nvPicPr>
          <p:cNvPr id="5" name="Picture 4" descr="web-20-brands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7"/>
          <a:stretch/>
        </p:blipFill>
        <p:spPr>
          <a:xfrm>
            <a:off x="1600200" y="457200"/>
            <a:ext cx="6130505" cy="25540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62r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990600" y="1143000"/>
            <a:ext cx="72644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39700">
                    <a:srgbClr val="000000"/>
                  </a:glow>
                  <a:outerShdw blurRad="50800" dist="114300" dir="2700000" sx="103000" sy="103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Pornography</a:t>
            </a:r>
            <a:endParaRPr lang="en-US" sz="6600" b="1" dirty="0">
              <a:solidFill>
                <a:srgbClr val="FFFFFF"/>
              </a:solidFill>
              <a:effectLst>
                <a:glow rad="139700">
                  <a:srgbClr val="000000"/>
                </a:glow>
                <a:outerShdw blurRad="50800" dist="114300" dir="2700000" sx="103000" sy="103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1143000" y="4724400"/>
            <a:ext cx="7239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>
                <a:solidFill>
                  <a:srgbClr val="FFFFFF"/>
                </a:solidFill>
              </a:rPr>
              <a:t>2010 - 500 million webpages </a:t>
            </a:r>
            <a:endParaRPr lang="en-US" sz="4000" b="1" dirty="0">
              <a:solidFill>
                <a:srgbClr val="FFFFFF"/>
              </a:solidFill>
            </a:endParaRP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1143000" y="5311914"/>
            <a:ext cx="7239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>
                <a:solidFill>
                  <a:srgbClr val="FFFFFF"/>
                </a:solidFill>
              </a:rPr>
              <a:t>2012 - 980 million webpages </a:t>
            </a:r>
            <a:endParaRPr lang="en-US" sz="4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9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90600" y="3207603"/>
            <a:ext cx="7239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>
                <a:solidFill>
                  <a:srgbClr val="FFFFFF"/>
                </a:solidFill>
              </a:rPr>
              <a:t>It would take 4,083,333 days to read all pornographic pages…or 11,180 years!</a:t>
            </a:r>
            <a:endParaRPr lang="en-US" sz="4000" b="1" dirty="0">
              <a:solidFill>
                <a:srgbClr val="FFFFFF"/>
              </a:solidFill>
            </a:endParaRPr>
          </a:p>
        </p:txBody>
      </p:sp>
      <p:pic>
        <p:nvPicPr>
          <p:cNvPr id="5" name="Picture 4" descr="web-20-brand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457200"/>
            <a:ext cx="6130505" cy="2743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64r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90600" y="1143000"/>
            <a:ext cx="72644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39700">
                    <a:srgbClr val="000000"/>
                  </a:glow>
                  <a:outerShdw blurRad="50800" dist="114300" dir="2700000" sx="103000" sy="103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Pornography</a:t>
            </a:r>
            <a:endParaRPr lang="en-US" sz="6600" b="1" dirty="0">
              <a:solidFill>
                <a:srgbClr val="FFFFFF"/>
              </a:solidFill>
              <a:effectLst>
                <a:glow rad="139700">
                  <a:srgbClr val="000000"/>
                </a:glow>
                <a:outerShdw blurRad="50800" dist="114300" dir="2700000" sx="103000" sy="103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886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000" y="1308100"/>
            <a:ext cx="6350000" cy="4229100"/>
          </a:xfrm>
          <a:prstGeom prst="rect">
            <a:avLst/>
          </a:prstGeom>
        </p:spPr>
      </p:pic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90600" y="228600"/>
            <a:ext cx="7239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Every 30 minutes a porn film is made in the US.</a:t>
            </a:r>
            <a:endParaRPr lang="en-US" sz="2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140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66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90600" y="228600"/>
            <a:ext cx="72390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17,766+ new Adult videos and DVDs each year</a:t>
            </a:r>
            <a:endParaRPr lang="en-US" sz="2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3581400"/>
            <a:ext cx="3124200" cy="14571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3048000"/>
            <a:ext cx="2463800" cy="2463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138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00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eddyBearTarget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40" y="304800"/>
            <a:ext cx="4678660" cy="6172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83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8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48768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one click away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24257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90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13" y="9017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655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609600"/>
            <a:ext cx="5080000" cy="5080000"/>
          </a:xfrm>
          <a:prstGeom prst="rect">
            <a:avLst/>
          </a:prstGeom>
        </p:spPr>
      </p:pic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90600" y="228600"/>
            <a:ext cx="7239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Every second 30,000 people are viewing porn.</a:t>
            </a:r>
            <a:endParaRPr lang="en-US" sz="2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142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2743200"/>
            <a:ext cx="693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1 Sec					30,000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9200" y="3413760"/>
            <a:ext cx="693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30 Sec		</a:t>
            </a:r>
            <a:r>
              <a:rPr lang="en-US" sz="28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2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     		        900,000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4038600"/>
            <a:ext cx="693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6</a:t>
            </a:r>
            <a:r>
              <a:rPr lang="en-US" sz="2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0 Sec				     1,800,000</a:t>
            </a:r>
            <a:endParaRPr lang="en-US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80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134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7313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46355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604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0" y="381000"/>
            <a:ext cx="9143999" cy="115193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indent="0" algn="ctr">
              <a:spcBef>
                <a:spcPts val="0"/>
              </a:spcBef>
              <a:buNone/>
              <a:defRPr sz="5400" b="1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+mn-lt"/>
                <a:ea typeface="+mn-ea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+mn-lt"/>
                <a:ea typeface="+mn-ea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+mn-lt"/>
                <a:ea typeface="+mn-ea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+mn-lt"/>
                <a:ea typeface="+mn-ea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9pPr>
          </a:lstStyle>
          <a:p>
            <a:r>
              <a:rPr lang="en-US" sz="6300" dirty="0"/>
              <a:t>43% </a:t>
            </a:r>
            <a:r>
              <a:rPr lang="en-US" sz="6300" dirty="0" smtClean="0"/>
              <a:t> Visit </a:t>
            </a:r>
          </a:p>
          <a:p>
            <a:r>
              <a:rPr lang="en-US" sz="6300" dirty="0" smtClean="0"/>
              <a:t>Pornography Sites</a:t>
            </a:r>
            <a:endParaRPr lang="en-US" sz="6300" dirty="0"/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27</a:t>
            </a:r>
            <a:endParaRPr lang="en-US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5522495"/>
              </p:ext>
            </p:extLst>
          </p:nvPr>
        </p:nvGraphicFramePr>
        <p:xfrm>
          <a:off x="1854200" y="1725474"/>
          <a:ext cx="5575300" cy="4942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oung_adul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276600"/>
            <a:ext cx="4488758" cy="2362200"/>
          </a:xfrm>
          <a:prstGeom prst="rect">
            <a:avLst/>
          </a:prstGeom>
        </p:spPr>
      </p:pic>
      <p:pic>
        <p:nvPicPr>
          <p:cNvPr id="2" name="Picture 1" descr="Student-Succes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298" y="3276600"/>
            <a:ext cx="2729102" cy="2366108"/>
          </a:xfrm>
          <a:prstGeom prst="rect">
            <a:avLst/>
          </a:prstGeom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143000" y="838200"/>
            <a:ext cx="7010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12-25 years </a:t>
            </a:r>
            <a:r>
              <a:rPr lang="en-US" sz="7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old</a:t>
            </a:r>
          </a:p>
          <a:p>
            <a:pPr algn="ctr" eaLnBrk="1" hangingPunct="1"/>
            <a:r>
              <a:rPr lang="en-US" sz="7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67%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28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80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29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1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28600" y="654308"/>
            <a:ext cx="86868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8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“</a:t>
            </a:r>
            <a:r>
              <a:rPr lang="en-US" sz="88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60%</a:t>
            </a:r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 of all web-site visits are sexual in nature.”</a:t>
            </a:r>
            <a:endParaRPr lang="en-US" sz="4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3075247"/>
              </p:ext>
            </p:extLst>
          </p:nvPr>
        </p:nvGraphicFramePr>
        <p:xfrm>
          <a:off x="2057400" y="2819400"/>
          <a:ext cx="5029200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0698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90600" y="381000"/>
            <a:ext cx="73152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Sex is the #1 topic searched on the internet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33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 descr="se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798682"/>
            <a:ext cx="6172200" cy="384011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960" y="1813642"/>
            <a:ext cx="1308440" cy="1615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96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304800" y="382250"/>
            <a:ext cx="85344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35</a:t>
            </a:r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% of all internet searches are for Pornography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2209800"/>
            <a:ext cx="4800600" cy="357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47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990600" y="381000"/>
            <a:ext cx="73152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25% of all downloads are pornographic </a:t>
            </a:r>
          </a:p>
          <a:p>
            <a:pPr algn="ctr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(1.5 billion per month)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34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2709672"/>
            <a:ext cx="3810000" cy="285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22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1219200"/>
            <a:ext cx="8534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 smtClean="0">
                <a:solidFill>
                  <a:srgbClr val="FF0000"/>
                </a:solidFill>
              </a:rPr>
              <a:t>68,000,000</a:t>
            </a:r>
          </a:p>
          <a:p>
            <a:pPr algn="ctr"/>
            <a:r>
              <a:rPr lang="en-US" sz="6000" dirty="0" smtClean="0">
                <a:solidFill>
                  <a:srgbClr val="FFFFFF"/>
                </a:solidFill>
              </a:rPr>
              <a:t>daily pornographic search engine requests.</a:t>
            </a:r>
            <a:endParaRPr lang="en-US"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18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67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06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35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" name="Picture 2" descr="bandwidt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762000"/>
            <a:ext cx="3238447" cy="4876800"/>
          </a:xfrm>
          <a:prstGeom prst="rect">
            <a:avLst/>
          </a:prstGeom>
        </p:spPr>
      </p:pic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990600" y="654308"/>
            <a:ext cx="4572000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“The two largest individual buyers for bandwidth are U.S. firms in the adult online industry.”</a:t>
            </a:r>
            <a:endParaRPr lang="en-US" sz="4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84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mail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3048000"/>
            <a:ext cx="3288903" cy="2466677"/>
          </a:xfrm>
          <a:prstGeom prst="rect">
            <a:avLst/>
          </a:prstGeom>
        </p:spPr>
      </p:pic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1143000" y="152400"/>
            <a:ext cx="70104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2,500,000,000</a:t>
            </a:r>
          </a:p>
          <a:p>
            <a:pPr algn="ctr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Pornographic Emails a day</a:t>
            </a:r>
            <a:endParaRPr lang="en-US" sz="5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69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44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us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" t="11778" r="2966" b="8397"/>
          <a:stretch>
            <a:fillRect/>
          </a:stretch>
        </p:blipFill>
        <p:spPr bwMode="auto">
          <a:xfrm>
            <a:off x="1001056" y="228600"/>
            <a:ext cx="7228544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66800" y="304800"/>
            <a:ext cx="70866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96% of teens have Internet access…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46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6" name="Picture 3" descr="crowd-of-people-1"/>
          <p:cNvPicPr>
            <a:picLocks noChangeAspect="1" noChangeArrowheads="1"/>
          </p:cNvPicPr>
          <p:nvPr/>
        </p:nvPicPr>
        <p:blipFill>
          <a:blip r:embed="rId3">
            <a:lum bright="34000" contrast="-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3463981" cy="216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002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en-silhouette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801" y="2743200"/>
            <a:ext cx="3133399" cy="2485766"/>
          </a:xfrm>
          <a:prstGeom prst="rect">
            <a:avLst/>
          </a:prstGeom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66800" y="304800"/>
            <a:ext cx="70866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…</a:t>
            </a:r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55</a:t>
            </a:r>
            <a:r>
              <a:rPr lang="en-US" sz="4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% </a:t>
            </a:r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said </a:t>
            </a:r>
            <a:r>
              <a:rPr lang="en-US" sz="4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they visited a pornographic website</a:t>
            </a:r>
          </a:p>
          <a:p>
            <a:pPr algn="ctr" defTabSz="457200" eaLnBrk="1" hangingPunct="1"/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 descr="teen-silhouett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743200"/>
            <a:ext cx="3133725" cy="2486025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 bwMode="auto">
          <a:xfrm>
            <a:off x="1981200" y="2819400"/>
            <a:ext cx="2895600" cy="1524000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8" name="Straight Connector 7"/>
          <p:cNvCxnSpPr/>
          <p:nvPr/>
        </p:nvCxnSpPr>
        <p:spPr bwMode="auto">
          <a:xfrm flipV="1">
            <a:off x="1981200" y="2819400"/>
            <a:ext cx="2590800" cy="1524000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77670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eddyBearTarget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40" y="304800"/>
            <a:ext cx="4678660" cy="6172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83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19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ids_playin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209800"/>
            <a:ext cx="2292141" cy="3605732"/>
          </a:xfrm>
          <a:prstGeom prst="rect">
            <a:avLst/>
          </a:prstGeom>
        </p:spPr>
      </p:pic>
      <p:pic>
        <p:nvPicPr>
          <p:cNvPr id="4" name="Picture 3" descr="16-year-old-car-insuranc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2209800"/>
            <a:ext cx="2590800" cy="3581400"/>
          </a:xfrm>
          <a:prstGeom prst="rect">
            <a:avLst/>
          </a:prstGeom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28600" y="304800"/>
            <a:ext cx="87630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90%</a:t>
            </a:r>
            <a:r>
              <a:rPr lang="en-US" sz="4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 of 8-16yr olds have viewed pornography</a:t>
            </a:r>
            <a:endParaRPr lang="en-US" sz="48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37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9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134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255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228600" y="304800"/>
            <a:ext cx="87630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80% </a:t>
            </a:r>
            <a:r>
              <a:rPr lang="en-US" sz="4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of 15-17yr olds have been exposed to hardcore pornography</a:t>
            </a:r>
            <a:endParaRPr lang="en-US" sz="96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student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3256384"/>
            <a:ext cx="3767254" cy="25755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38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3859649"/>
            <a:ext cx="2209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>
                <a:solidFill>
                  <a:srgbClr val="FF0000"/>
                </a:solidFill>
                <a:latin typeface="Helvetica" pitchFamily="34" charset="0"/>
              </a:rPr>
              <a:t>XXX</a:t>
            </a:r>
            <a:endParaRPr lang="en-US" sz="7000" b="1" dirty="0">
              <a:solidFill>
                <a:srgbClr val="FF0000"/>
              </a:solidFill>
              <a:latin typeface="Helvetic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621087"/>
            <a:ext cx="2846387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572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62000" y="228600"/>
            <a:ext cx="76581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Adult industry says </a:t>
            </a:r>
          </a:p>
          <a:p>
            <a:pPr algn="ctr" defTabSz="457200" eaLnBrk="1" hangingPunct="1"/>
            <a:r>
              <a:rPr lang="en-US" sz="8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20-30% </a:t>
            </a:r>
          </a:p>
          <a:p>
            <a:pPr algn="ctr" defTabSz="457200" eaLnBrk="1" hangingPunct="1"/>
            <a:r>
              <a:rPr 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of traffic is children</a:t>
            </a:r>
            <a:endParaRPr lang="en-US" sz="40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39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2971800"/>
            <a:ext cx="25654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2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28600" y="152400"/>
            <a:ext cx="8686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0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New Study U.S. </a:t>
            </a:r>
          </a:p>
          <a:p>
            <a:pPr algn="ctr" defTabSz="457200" eaLnBrk="1" hangingPunct="1"/>
            <a:r>
              <a:rPr lang="en-US" sz="60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Dept. of Education</a:t>
            </a:r>
            <a:endParaRPr lang="en-US" sz="3200" b="1" u="sng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447800" y="2133600"/>
            <a:ext cx="62484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27% of 4-6 year olds are on the web…</a:t>
            </a:r>
            <a:endParaRPr lang="en-US" sz="2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813" y="3657600"/>
            <a:ext cx="4179787" cy="278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2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28600" y="152400"/>
            <a:ext cx="8686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0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New Study U.S. </a:t>
            </a:r>
          </a:p>
          <a:p>
            <a:pPr algn="ctr" defTabSz="457200" eaLnBrk="1" hangingPunct="1"/>
            <a:r>
              <a:rPr lang="en-US" sz="60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Dept. of Education</a:t>
            </a:r>
            <a:endParaRPr lang="en-US" sz="3200" b="1" u="sng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209800" y="2209800"/>
            <a:ext cx="47244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8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…</a:t>
            </a:r>
            <a:r>
              <a:rPr lang="en-US" sz="4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35% go to pornography websites</a:t>
            </a:r>
            <a:endParaRPr lang="en-US" sz="2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 defTabSz="457200" eaLnBrk="1" hangingPunct="1"/>
            <a:endParaRPr lang="en-US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594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Away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45593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565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40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77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46355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886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381000" y="228600"/>
            <a:ext cx="8458200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47% of children receive pornographic spam daily</a:t>
            </a:r>
            <a:endParaRPr lang="en-US" sz="60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" name="Picture 1" descr="j04394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372857"/>
            <a:ext cx="4104143" cy="410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7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66800" y="454997"/>
            <a:ext cx="7086600" cy="4955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9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91% </a:t>
            </a:r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first time exposure by a teen was during activities such as research for a school project or surfing the web for other information. 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87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81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40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38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C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lick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46355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39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990600" y="150673"/>
            <a:ext cx="7239000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Largest consumer of Internet pornography</a:t>
            </a:r>
            <a:endParaRPr lang="en-US" sz="28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990600" y="4800600"/>
            <a:ext cx="7239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12-17 year olds</a:t>
            </a:r>
            <a:endParaRPr lang="en-US" sz="28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400" y="1955800"/>
            <a:ext cx="3746500" cy="294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38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eddyBearTarget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40" y="304800"/>
            <a:ext cx="4678660" cy="6172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83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6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44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77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4800" y="492204"/>
            <a:ext cx="86106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Washington Post</a:t>
            </a:r>
            <a:endParaRPr lang="en-US" sz="2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286000" y="2362200"/>
            <a:ext cx="472440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11 million teenagers view Internet pornography on a regular basis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48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82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50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77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228600" y="152400"/>
            <a:ext cx="8686800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NBC news reports 50% </a:t>
            </a:r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of all access to the Internet is now on handheld devices.</a:t>
            </a:r>
            <a:endParaRPr lang="en-US" sz="32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65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2590800"/>
            <a:ext cx="3810000" cy="307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82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1524000"/>
            <a:ext cx="3657600" cy="3657600"/>
          </a:xfrm>
          <a:prstGeom prst="rect">
            <a:avLst/>
          </a:prstGeom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2400" y="382250"/>
            <a:ext cx="89154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524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U.S. Department of Justice</a:t>
            </a:r>
          </a:p>
          <a:p>
            <a:pPr algn="ctr" defTabSz="457200" eaLnBrk="1" hangingPunct="1"/>
            <a:r>
              <a:rPr lang="en-US" b="1" dirty="0" smtClean="0">
                <a:solidFill>
                  <a:srgbClr val="FFFFFF"/>
                </a:solidFill>
                <a:effectLst>
                  <a:glow rad="1524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Post Hearing Memorandum ACLU vs. Reno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90600" y="2133600"/>
            <a:ext cx="731520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000" b="1" dirty="0" smtClean="0">
                <a:solidFill>
                  <a:srgbClr val="FFFFFF"/>
                </a:solidFill>
                <a:effectLst>
                  <a:glow rad="1524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“Never before in the history of telecommunications media in the United States has so much indecent (and obscene)…</a:t>
            </a:r>
            <a:endParaRPr lang="en-US" b="1" dirty="0">
              <a:solidFill>
                <a:srgbClr val="FFFFFF"/>
              </a:solidFill>
              <a:effectLst>
                <a:glow rad="1524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71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63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1524000"/>
            <a:ext cx="3657600" cy="3657600"/>
          </a:xfrm>
          <a:prstGeom prst="rect">
            <a:avLst/>
          </a:prstGeom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2400" y="382250"/>
            <a:ext cx="89154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524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U.S. Department of Justice</a:t>
            </a:r>
          </a:p>
          <a:p>
            <a:pPr algn="ctr" defTabSz="457200" eaLnBrk="1" hangingPunct="1"/>
            <a:r>
              <a:rPr lang="en-US" b="1" dirty="0" smtClean="0">
                <a:solidFill>
                  <a:srgbClr val="FFFFFF"/>
                </a:solidFill>
                <a:effectLst>
                  <a:glow rad="1524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Post Hearing Memorandum ACLU vs. Reno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90600" y="2133600"/>
            <a:ext cx="731520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000" b="1" dirty="0" smtClean="0">
                <a:solidFill>
                  <a:srgbClr val="FFFFFF"/>
                </a:solidFill>
                <a:effectLst>
                  <a:glow rad="1524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…material been so easily accessible by so many minors in so many American homes with so few restrictions.”</a:t>
            </a:r>
            <a:endParaRPr lang="en-US" b="1" dirty="0">
              <a:solidFill>
                <a:srgbClr val="FFFFFF"/>
              </a:solidFill>
              <a:effectLst>
                <a:glow rad="1524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72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07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7" name="TextBox 2"/>
          <p:cNvSpPr txBox="1">
            <a:spLocks noChangeArrowheads="1"/>
          </p:cNvSpPr>
          <p:nvPr/>
        </p:nvSpPr>
        <p:spPr bwMode="auto">
          <a:xfrm>
            <a:off x="914400" y="5410200"/>
            <a:ext cx="6858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</a:rPr>
              <a:t>Just 1 </a:t>
            </a:r>
            <a:r>
              <a:rPr lang="en-US" sz="6000" b="1" dirty="0">
                <a:solidFill>
                  <a:srgbClr val="FFFFFF"/>
                </a:solidFill>
              </a:rPr>
              <a:t>Click </a:t>
            </a:r>
            <a:r>
              <a:rPr lang="en-US" sz="6000" b="1" dirty="0" smtClean="0">
                <a:solidFill>
                  <a:srgbClr val="FFFFFF"/>
                </a:solidFill>
              </a:rPr>
              <a:t>Away</a:t>
            </a:r>
            <a:endParaRPr lang="en-US" sz="60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221593"/>
            <a:ext cx="6454959" cy="5207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91400" y="6133812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73</a:t>
            </a:r>
            <a:endParaRPr lang="en-US" sz="32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60960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94471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66a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8600" y="457200"/>
            <a:ext cx="86868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Sony PSP - $130</a:t>
            </a:r>
            <a:endParaRPr lang="en-US" sz="3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000250"/>
            <a:ext cx="5505450" cy="3303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83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Kindle Fire_3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486220"/>
            <a:ext cx="2971799" cy="45456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66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8600" y="457200"/>
            <a:ext cx="86868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Kindle Fire-$199</a:t>
            </a:r>
            <a:endParaRPr lang="en-US" sz="3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105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66b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8600" y="457200"/>
            <a:ext cx="86868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Barnes &amp; Noble NOOK color - $199</a:t>
            </a:r>
            <a:endParaRPr lang="en-US" sz="3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1026" name="Picture 2" descr="NOOK Col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766" y="2519061"/>
            <a:ext cx="2498834" cy="394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96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66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8600" y="457200"/>
            <a:ext cx="86868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Apple iPhone 4S -$199</a:t>
            </a:r>
            <a:endParaRPr lang="en-US" sz="3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7" name="Picture 2" descr="http://images.apple.com/iphone/home/images/animation/fallback_her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530" b="19448"/>
          <a:stretch/>
        </p:blipFill>
        <p:spPr bwMode="auto">
          <a:xfrm>
            <a:off x="1752600" y="2427693"/>
            <a:ext cx="5720249" cy="414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77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66c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8600" y="457200"/>
            <a:ext cx="86868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Apple </a:t>
            </a:r>
            <a:r>
              <a:rPr lang="en-US" sz="6600" b="1" dirty="0" err="1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iPad</a:t>
            </a:r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 2 - $499</a:t>
            </a:r>
            <a:endParaRPr lang="en-US" sz="3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2052" name="Picture 4" descr="http://store.storeimages.cdn-apple.com/2305/as-images.apple.com/is/image/AppleInc/step0-iphone4s-gallery-image4?wid=488&amp;hei=531&amp;fmt=png-alpha&amp;qlt=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00750"/>
            <a:ext cx="46482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tore.storeimages.cdn-apple.com/2305/as-images.apple.com/is/image/AppleInc/step0-iphone4s-gallery-image4?wid=488&amp;hei=531&amp;fmt=png-alpha&amp;qlt=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-5848350"/>
            <a:ext cx="46482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store.storeimages.cdn-apple.com/2305/as-images.apple.com/is/image/AppleInc/step0-iphone4s-gallery-image4?wid=488&amp;hei=531&amp;fmt=png-alpha&amp;qlt=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-5695950"/>
            <a:ext cx="46482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store.storeimages.cdn-apple.com/2305/as-images.apple.com/is/image/AppleInc/step0-iphone4s-gallery-image4?wid=488&amp;hei=531&amp;fmt=png-alpha&amp;qlt=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-5543550"/>
            <a:ext cx="46482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images.apple.com/ipad/features/images/overview_smartcover_gallery1_201110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2042101"/>
            <a:ext cx="9334500" cy="471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79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Away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67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5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50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09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1143000" y="152400"/>
            <a:ext cx="70104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1,500,000,000</a:t>
            </a:r>
          </a:p>
          <a:p>
            <a:pPr algn="ctr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Peer to Peer (p2p)</a:t>
            </a:r>
          </a:p>
          <a:p>
            <a:pPr algn="ctr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Downloads a day</a:t>
            </a:r>
            <a:endParaRPr lang="en-US" sz="5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70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3200400"/>
            <a:ext cx="2463800" cy="246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14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3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9491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4392EF2-7BE4-4A43-A688-9371418500CB}" type="slidenum">
              <a:rPr lang="en-US" sz="1400">
                <a:solidFill>
                  <a:srgbClr val="000000"/>
                </a:solidFill>
              </a:rPr>
              <a:pPr eaLnBrk="1" hangingPunct="1"/>
              <a:t>96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294915" name="TextBox 7"/>
          <p:cNvSpPr txBox="1">
            <a:spLocks noChangeArrowheads="1"/>
          </p:cNvSpPr>
          <p:nvPr/>
        </p:nvSpPr>
        <p:spPr bwMode="auto">
          <a:xfrm>
            <a:off x="304800" y="317500"/>
            <a:ext cx="853440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400" b="1">
                <a:solidFill>
                  <a:srgbClr val="000000"/>
                </a:solidFill>
              </a:rPr>
              <a:t>US Porn Industry revenues were greater than </a:t>
            </a:r>
          </a:p>
        </p:txBody>
      </p:sp>
      <p:sp>
        <p:nvSpPr>
          <p:cNvPr id="10" name="Plus 9"/>
          <p:cNvSpPr/>
          <p:nvPr/>
        </p:nvSpPr>
        <p:spPr bwMode="auto">
          <a:xfrm>
            <a:off x="2755900" y="3340100"/>
            <a:ext cx="965200" cy="1498600"/>
          </a:xfrm>
          <a:prstGeom prst="mathPlus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>
              <a:solidFill>
                <a:srgbClr val="000000"/>
              </a:solidFill>
            </a:endParaRPr>
          </a:p>
        </p:txBody>
      </p:sp>
      <p:sp>
        <p:nvSpPr>
          <p:cNvPr id="294918" name="TextBox 7"/>
          <p:cNvSpPr txBox="1">
            <a:spLocks noChangeArrowheads="1"/>
          </p:cNvSpPr>
          <p:nvPr/>
        </p:nvSpPr>
        <p:spPr bwMode="auto">
          <a:xfrm>
            <a:off x="371475" y="5414963"/>
            <a:ext cx="85344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400" b="1">
                <a:solidFill>
                  <a:srgbClr val="000000"/>
                </a:solidFill>
              </a:rPr>
              <a:t>COMBINED</a:t>
            </a:r>
          </a:p>
        </p:txBody>
      </p:sp>
      <p:sp>
        <p:nvSpPr>
          <p:cNvPr id="294922" name="TextBox 7"/>
          <p:cNvSpPr txBox="1">
            <a:spLocks noChangeArrowheads="1"/>
          </p:cNvSpPr>
          <p:nvPr/>
        </p:nvSpPr>
        <p:spPr bwMode="auto">
          <a:xfrm>
            <a:off x="457200" y="469900"/>
            <a:ext cx="853440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400" b="1" dirty="0">
                <a:solidFill>
                  <a:srgbClr val="FFFFFF"/>
                </a:solidFill>
              </a:rPr>
              <a:t>US Porn Industry revenues were greater than </a:t>
            </a:r>
          </a:p>
        </p:txBody>
      </p:sp>
      <p:sp>
        <p:nvSpPr>
          <p:cNvPr id="13" name="Plus 12"/>
          <p:cNvSpPr/>
          <p:nvPr/>
        </p:nvSpPr>
        <p:spPr bwMode="auto">
          <a:xfrm>
            <a:off x="2527300" y="3276600"/>
            <a:ext cx="368300" cy="571834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94925" name="TextBox 7"/>
          <p:cNvSpPr txBox="1">
            <a:spLocks noChangeArrowheads="1"/>
          </p:cNvSpPr>
          <p:nvPr/>
        </p:nvSpPr>
        <p:spPr bwMode="auto">
          <a:xfrm>
            <a:off x="523875" y="5334000"/>
            <a:ext cx="85344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400" b="1" dirty="0" smtClean="0">
                <a:solidFill>
                  <a:srgbClr val="FFFFFF"/>
                </a:solidFill>
              </a:rPr>
              <a:t>COMBINED </a:t>
            </a:r>
          </a:p>
          <a:p>
            <a:pPr algn="ctr" eaLnBrk="1" hangingPunct="1"/>
            <a:r>
              <a:rPr lang="en-US" b="1" dirty="0" smtClean="0">
                <a:solidFill>
                  <a:srgbClr val="FFFFFF"/>
                </a:solidFill>
              </a:rPr>
              <a:t>(2006)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77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276600"/>
            <a:ext cx="2286000" cy="5510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800" y="3276600"/>
            <a:ext cx="1219200" cy="548640"/>
          </a:xfrm>
          <a:prstGeom prst="rect">
            <a:avLst/>
          </a:prstGeom>
        </p:spPr>
      </p:pic>
      <p:sp>
        <p:nvSpPr>
          <p:cNvPr id="18" name="Plus 17"/>
          <p:cNvSpPr/>
          <p:nvPr/>
        </p:nvSpPr>
        <p:spPr bwMode="auto">
          <a:xfrm>
            <a:off x="4343400" y="3276600"/>
            <a:ext cx="368300" cy="571834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6800" y="3352800"/>
            <a:ext cx="1524000" cy="447183"/>
          </a:xfrm>
          <a:prstGeom prst="rect">
            <a:avLst/>
          </a:prstGeom>
        </p:spPr>
      </p:pic>
      <p:sp>
        <p:nvSpPr>
          <p:cNvPr id="20" name="Plus 19"/>
          <p:cNvSpPr/>
          <p:nvPr/>
        </p:nvSpPr>
        <p:spPr bwMode="auto">
          <a:xfrm>
            <a:off x="6553200" y="3276600"/>
            <a:ext cx="368300" cy="571834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0400" y="3352800"/>
            <a:ext cx="1282805" cy="457200"/>
          </a:xfrm>
          <a:prstGeom prst="rect">
            <a:avLst/>
          </a:prstGeom>
        </p:spPr>
      </p:pic>
      <p:sp>
        <p:nvSpPr>
          <p:cNvPr id="22" name="Plus 21"/>
          <p:cNvSpPr/>
          <p:nvPr/>
        </p:nvSpPr>
        <p:spPr bwMode="auto">
          <a:xfrm>
            <a:off x="2527300" y="4228766"/>
            <a:ext cx="368300" cy="571834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" y="4114800"/>
            <a:ext cx="1447800" cy="8641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0400" y="4038600"/>
            <a:ext cx="762000" cy="1143000"/>
          </a:xfrm>
          <a:prstGeom prst="rect">
            <a:avLst/>
          </a:prstGeom>
        </p:spPr>
      </p:pic>
      <p:sp>
        <p:nvSpPr>
          <p:cNvPr id="26" name="Plus 25"/>
          <p:cNvSpPr/>
          <p:nvPr/>
        </p:nvSpPr>
        <p:spPr bwMode="auto">
          <a:xfrm>
            <a:off x="4343400" y="4191000"/>
            <a:ext cx="368300" cy="571834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7" name="Plus 26"/>
          <p:cNvSpPr/>
          <p:nvPr/>
        </p:nvSpPr>
        <p:spPr bwMode="auto">
          <a:xfrm>
            <a:off x="6553200" y="4191000"/>
            <a:ext cx="368300" cy="571834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6800" y="4191000"/>
            <a:ext cx="1412178" cy="6587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86600" y="4038600"/>
            <a:ext cx="1130300" cy="113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203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84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84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eddyBearTarget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40" y="304800"/>
            <a:ext cx="4678660" cy="6172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89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89733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48768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Away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24257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90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56261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15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95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84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106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84871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Away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107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46355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15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92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 descr="famil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209800"/>
            <a:ext cx="4800600" cy="3581400"/>
          </a:xfrm>
          <a:prstGeom prst="rect">
            <a:avLst/>
          </a:prstGeom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04800" y="-228600"/>
            <a:ext cx="8534400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8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47%</a:t>
            </a:r>
            <a:r>
              <a:rPr lang="en-US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 </a:t>
            </a:r>
            <a:r>
              <a:rPr lang="en-US" sz="4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of Christian families report pornography as a major problem</a:t>
            </a:r>
            <a:endParaRPr lang="en-US" sz="88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434012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55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209800"/>
            <a:ext cx="4724400" cy="3581400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4800" y="0"/>
            <a:ext cx="8610600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American Academy of Matrimonial Lawyers</a:t>
            </a:r>
          </a:p>
        </p:txBody>
      </p:sp>
      <p:sp>
        <p:nvSpPr>
          <p:cNvPr id="2" name="Rectangle 1"/>
          <p:cNvSpPr/>
          <p:nvPr/>
        </p:nvSpPr>
        <p:spPr>
          <a:xfrm>
            <a:off x="2209800" y="2362200"/>
            <a:ext cx="4800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US" sz="40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56% involved one party having “an obsessive interest in pornographic websites.”</a:t>
            </a:r>
            <a:endParaRPr lang="en-US" sz="4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104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98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09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2990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5" y="317500"/>
            <a:ext cx="51022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9012" name="TextBox 7"/>
          <p:cNvSpPr txBox="1">
            <a:spLocks noChangeArrowheads="1"/>
          </p:cNvSpPr>
          <p:nvPr/>
        </p:nvSpPr>
        <p:spPr bwMode="auto">
          <a:xfrm>
            <a:off x="304800" y="2717800"/>
            <a:ext cx="853440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400" b="1" dirty="0" smtClean="0">
                <a:solidFill>
                  <a:srgbClr val="FFFFFF"/>
                </a:solidFill>
              </a:rPr>
              <a:t>53% </a:t>
            </a:r>
            <a:r>
              <a:rPr lang="en-US" sz="5400" b="1" dirty="0">
                <a:solidFill>
                  <a:srgbClr val="FFFFFF"/>
                </a:solidFill>
              </a:rPr>
              <a:t>reported visiting a pornography website the week before.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816" y="5434012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58458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Away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46355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15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90600" y="-76200"/>
            <a:ext cx="7239000" cy="389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OVER</a:t>
            </a:r>
            <a:r>
              <a:rPr lang="en-US" sz="115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 HALF </a:t>
            </a:r>
            <a:r>
              <a:rPr lang="en-US" sz="4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of evangelical pastors admit to viewing pornography last year (2001)</a:t>
            </a:r>
            <a:endParaRPr lang="en-US" sz="12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114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67000" y="3886200"/>
            <a:ext cx="922047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b="1" dirty="0">
                <a:solidFill>
                  <a:schemeClr val="bg1"/>
                </a:solidFill>
                <a:latin typeface="ＭＳ ゴシック"/>
                <a:ea typeface="ＭＳ ゴシック"/>
                <a:cs typeface="ＭＳ ゴシック"/>
              </a:rPr>
              <a:t>&gt;</a:t>
            </a:r>
            <a:endParaRPr lang="en-US" sz="115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81400" y="3886200"/>
            <a:ext cx="3136352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500" b="1" dirty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</a:rPr>
              <a:t>50%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486400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264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111b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486400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64" y="380999"/>
            <a:ext cx="8466461" cy="508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49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90600" y="381000"/>
            <a:ext cx="72390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5 out of 10</a:t>
            </a:r>
          </a:p>
          <a:p>
            <a:pPr algn="ctr" defTabSz="457200" eaLnBrk="1" hangingPunct="1"/>
            <a:r>
              <a:rPr lang="en-US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Men in church struggle with Pornography</a:t>
            </a:r>
            <a:endParaRPr lang="en-US" sz="200" b="1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116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4" name="Picture 3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124200"/>
            <a:ext cx="1011766" cy="1011766"/>
          </a:xfrm>
          <a:prstGeom prst="rect">
            <a:avLst/>
          </a:prstGeom>
        </p:spPr>
      </p:pic>
      <p:pic>
        <p:nvPicPr>
          <p:cNvPr id="5" name="Picture 4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3124200"/>
            <a:ext cx="1011766" cy="1011766"/>
          </a:xfrm>
          <a:prstGeom prst="rect">
            <a:avLst/>
          </a:prstGeom>
        </p:spPr>
      </p:pic>
      <p:pic>
        <p:nvPicPr>
          <p:cNvPr id="6" name="Picture 5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3124200"/>
            <a:ext cx="1011766" cy="1011766"/>
          </a:xfrm>
          <a:prstGeom prst="rect">
            <a:avLst/>
          </a:prstGeom>
        </p:spPr>
      </p:pic>
      <p:pic>
        <p:nvPicPr>
          <p:cNvPr id="7" name="Picture 6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3124200"/>
            <a:ext cx="1011766" cy="1011766"/>
          </a:xfrm>
          <a:prstGeom prst="rect">
            <a:avLst/>
          </a:prstGeom>
        </p:spPr>
      </p:pic>
      <p:pic>
        <p:nvPicPr>
          <p:cNvPr id="8" name="Picture 7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3124200"/>
            <a:ext cx="1011766" cy="1011766"/>
          </a:xfrm>
          <a:prstGeom prst="rect">
            <a:avLst/>
          </a:prstGeom>
        </p:spPr>
      </p:pic>
      <p:pic>
        <p:nvPicPr>
          <p:cNvPr id="9" name="Picture 8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4398434"/>
            <a:ext cx="1011766" cy="1011766"/>
          </a:xfrm>
          <a:prstGeom prst="rect">
            <a:avLst/>
          </a:prstGeom>
        </p:spPr>
      </p:pic>
      <p:pic>
        <p:nvPicPr>
          <p:cNvPr id="10" name="Picture 9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4398434"/>
            <a:ext cx="1011766" cy="1011766"/>
          </a:xfrm>
          <a:prstGeom prst="rect">
            <a:avLst/>
          </a:prstGeom>
        </p:spPr>
      </p:pic>
      <p:pic>
        <p:nvPicPr>
          <p:cNvPr id="11" name="Picture 10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4398434"/>
            <a:ext cx="1011766" cy="1011766"/>
          </a:xfrm>
          <a:prstGeom prst="rect">
            <a:avLst/>
          </a:prstGeom>
        </p:spPr>
      </p:pic>
      <p:pic>
        <p:nvPicPr>
          <p:cNvPr id="12" name="Picture 11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4398434"/>
            <a:ext cx="1011766" cy="1011766"/>
          </a:xfrm>
          <a:prstGeom prst="rect">
            <a:avLst/>
          </a:prstGeom>
        </p:spPr>
      </p:pic>
      <p:pic>
        <p:nvPicPr>
          <p:cNvPr id="13" name="Picture 12" descr="silhouette-of-a-man-in-front-of-a-cross-150x1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4398434"/>
            <a:ext cx="1011766" cy="1011766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 bwMode="auto">
          <a:xfrm>
            <a:off x="1143000" y="31242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/>
        </p:nvCxnSpPr>
        <p:spPr bwMode="auto">
          <a:xfrm>
            <a:off x="2590800" y="31242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0" name="Straight Connector 19"/>
          <p:cNvCxnSpPr/>
          <p:nvPr/>
        </p:nvCxnSpPr>
        <p:spPr bwMode="auto">
          <a:xfrm>
            <a:off x="4114800" y="31242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1" name="Straight Connector 20"/>
          <p:cNvCxnSpPr/>
          <p:nvPr/>
        </p:nvCxnSpPr>
        <p:spPr bwMode="auto">
          <a:xfrm>
            <a:off x="2590800" y="44196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" name="Straight Connector 21"/>
          <p:cNvCxnSpPr/>
          <p:nvPr/>
        </p:nvCxnSpPr>
        <p:spPr bwMode="auto">
          <a:xfrm>
            <a:off x="1143000" y="44196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/>
          <p:nvPr/>
        </p:nvCxnSpPr>
        <p:spPr bwMode="auto">
          <a:xfrm flipV="1">
            <a:off x="1143000" y="44196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9" name="Straight Connector 28"/>
          <p:cNvCxnSpPr/>
          <p:nvPr/>
        </p:nvCxnSpPr>
        <p:spPr bwMode="auto">
          <a:xfrm flipV="1">
            <a:off x="2590800" y="44196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0" name="Straight Connector 29"/>
          <p:cNvCxnSpPr/>
          <p:nvPr/>
        </p:nvCxnSpPr>
        <p:spPr bwMode="auto">
          <a:xfrm flipV="1">
            <a:off x="4114800" y="31242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1" name="Straight Connector 30"/>
          <p:cNvCxnSpPr/>
          <p:nvPr/>
        </p:nvCxnSpPr>
        <p:spPr bwMode="auto">
          <a:xfrm flipV="1">
            <a:off x="2590800" y="31242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1143000" y="3124200"/>
            <a:ext cx="990600" cy="990600"/>
          </a:xfrm>
          <a:prstGeom prst="line">
            <a:avLst/>
          </a:prstGeom>
          <a:solidFill>
            <a:schemeClr val="accent1"/>
          </a:solidFill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287" y="5434012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97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Click Away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102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7879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31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4800" y="492204"/>
            <a:ext cx="86106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August 2006 Survey</a:t>
            </a:r>
            <a:endParaRPr lang="en-US" sz="2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676400" y="1905000"/>
            <a:ext cx="56388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50% of all Christian men are addicted to pornography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118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3" name="Picture 2" descr="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4038600"/>
            <a:ext cx="651933" cy="1676400"/>
          </a:xfrm>
          <a:prstGeom prst="rect">
            <a:avLst/>
          </a:prstGeom>
        </p:spPr>
      </p:pic>
      <p:pic>
        <p:nvPicPr>
          <p:cNvPr id="7" name="Picture 6" descr="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4038600"/>
            <a:ext cx="651933" cy="16764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75" y="5436640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275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90600" y="76200"/>
            <a:ext cx="7315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72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1994 Survey</a:t>
            </a:r>
            <a:endParaRPr lang="en-US" sz="4800" b="1" u="sng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33400" y="1295400"/>
            <a:ext cx="8305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“91% of men raised in a Christian home were exposed to pornography while growing up…</a:t>
            </a:r>
            <a:endParaRPr lang="en-US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56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5" name="Picture 4" descr="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3352800"/>
            <a:ext cx="3263680" cy="2331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5433822"/>
            <a:ext cx="1447800" cy="738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6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4800" y="382250"/>
            <a:ext cx="86106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Today’s Christian Woman</a:t>
            </a:r>
          </a:p>
          <a:p>
            <a:pPr algn="ctr" defTabSz="457200" eaLnBrk="1" hangingPunct="1"/>
            <a:r>
              <a:rPr lang="en-US" sz="3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Online Newsletter</a:t>
            </a:r>
            <a:endParaRPr lang="en-US" sz="3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505200" y="2286000"/>
            <a:ext cx="396240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34% of women intentionally accessed pornography</a:t>
            </a:r>
            <a:endParaRPr lang="en-US" sz="2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2667000"/>
            <a:ext cx="2296886" cy="26797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579" y="5434012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4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136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228600" y="152400"/>
            <a:ext cx="8686800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Men, Romance </a:t>
            </a:r>
          </a:p>
          <a:p>
            <a:pPr algn="ctr" defTabSz="457200" eaLnBrk="1" hangingPunct="1"/>
            <a:r>
              <a:rPr lang="en-US" sz="54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&amp; Integrity Seminar</a:t>
            </a:r>
            <a:endParaRPr lang="en-US" sz="4800" b="1" u="sng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990600" y="2439650"/>
            <a:ext cx="7239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571500" indent="-571500" defTabSz="457200" eaLnBrk="1" hangingPunct="1">
              <a:buFont typeface="Arial"/>
              <a:buChar char="•"/>
            </a:pPr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63% attending struggle with pornography</a:t>
            </a:r>
            <a:endParaRPr lang="en-US" sz="4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600" y="4038600"/>
            <a:ext cx="7239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71700" lvl="3" indent="-571500" defTabSz="457200">
              <a:buFont typeface="Arial"/>
              <a:buChar char="•"/>
            </a:pPr>
            <a:r>
              <a:rPr lang="en-US" sz="40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66% were in Church Leadership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520" y="5468171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09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" y="0"/>
            <a:ext cx="8839200" cy="190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Christianity Today</a:t>
            </a:r>
          </a:p>
          <a:p>
            <a:pPr algn="ctr" defTabSz="457200" eaLnBrk="1" hangingPunct="1"/>
            <a:r>
              <a:rPr lang="en-US" sz="3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March 2005 ‘Christians and Sex’ </a:t>
            </a:r>
          </a:p>
          <a:p>
            <a:pPr algn="ctr" defTabSz="457200" eaLnBrk="1" hangingPunct="1"/>
            <a:r>
              <a:rPr lang="en-US" sz="2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680 Pastors surveyed</a:t>
            </a:r>
            <a:endParaRPr lang="en-US" sz="1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33600" y="2133600"/>
            <a:ext cx="5334000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57% </a:t>
            </a:r>
            <a:r>
              <a:rPr lang="en-US" sz="4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of pastors say addiction to pornography is the most sexually damaging issue to their congregation.</a:t>
            </a:r>
            <a:endParaRPr lang="en-US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117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465" y="5434012"/>
            <a:ext cx="14446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267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126A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4800" y="492204"/>
            <a:ext cx="86106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8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The</a:t>
            </a:r>
          </a:p>
          <a:p>
            <a:pPr algn="ctr" defTabSz="457200" eaLnBrk="1" hangingPunct="1"/>
            <a:r>
              <a:rPr lang="en-US" sz="8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Devastation</a:t>
            </a:r>
          </a:p>
          <a:p>
            <a:pPr algn="ctr" defTabSz="457200" eaLnBrk="1" hangingPunct="1"/>
            <a:r>
              <a:rPr lang="en-US" sz="8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Effect</a:t>
            </a:r>
            <a:endParaRPr lang="en-US" sz="8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15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126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4800" y="492204"/>
            <a:ext cx="86106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More than 50% of those engaged in “sexual internet interactions” had lost interest in sexual intercourse.</a:t>
            </a:r>
            <a:endParaRPr lang="en-US" sz="11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3581400"/>
            <a:ext cx="4445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90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130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6200" y="304800"/>
            <a:ext cx="89916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Pornography use increases marital infidelity  by more than 300%</a:t>
            </a:r>
            <a:endParaRPr lang="en-US" sz="1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304800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8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4800" y="492204"/>
            <a:ext cx="8610600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40% of “sex addicts” lose their spouses</a:t>
            </a:r>
            <a:endParaRPr lang="en-US" sz="1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300" y="2438400"/>
            <a:ext cx="6883400" cy="401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95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128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4800" y="492204"/>
            <a:ext cx="8610600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58% suffer considerable financial losses</a:t>
            </a:r>
            <a:endParaRPr lang="en-US" sz="1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2514600"/>
            <a:ext cx="2857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19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129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4800" y="492204"/>
            <a:ext cx="86106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33% lose their jobs</a:t>
            </a:r>
            <a:endParaRPr lang="en-US" sz="1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000" y="1816100"/>
            <a:ext cx="6350000" cy="473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82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1" name="WordArt 4"/>
          <p:cNvSpPr>
            <a:spLocks noChangeArrowheads="1" noChangeShapeType="1" noTextEdit="1"/>
          </p:cNvSpPr>
          <p:nvPr/>
        </p:nvSpPr>
        <p:spPr bwMode="auto">
          <a:xfrm>
            <a:off x="538163" y="-330200"/>
            <a:ext cx="8367712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131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457200"/>
            <a:ext cx="7239000" cy="5486400"/>
          </a:xfrm>
          <a:prstGeom prst="rect">
            <a:avLst/>
          </a:prstGeom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52400" y="-152400"/>
            <a:ext cx="88392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Study of 2,305 adolescents</a:t>
            </a:r>
            <a:endParaRPr lang="en-US" sz="6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90600" y="2474655"/>
            <a:ext cx="73152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…</a:t>
            </a:r>
            <a:r>
              <a:rPr lang="en-US" sz="4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and </a:t>
            </a:r>
            <a:r>
              <a:rPr lang="en-US" sz="40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increased favorable attitudes toward uncommitted sexual exploration.</a:t>
            </a:r>
            <a:r>
              <a:rPr lang="en-US" sz="4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”</a:t>
            </a:r>
            <a:endParaRPr lang="en-US" sz="4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263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2087840"/>
            <a:ext cx="4762500" cy="3804960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" y="-76200"/>
            <a:ext cx="88392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6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Study of youth 10-17yrs old</a:t>
            </a:r>
            <a:endParaRPr lang="en-US" sz="66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81200" y="2157948"/>
            <a:ext cx="54102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There is a significant relationship between frequent porn use and feelings of loneliness and major depression.</a:t>
            </a:r>
            <a:endParaRPr lang="en-US" sz="40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132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9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134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848719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48768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1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C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lick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way</a:t>
            </a: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24257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90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025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147a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304800" y="1092637"/>
            <a:ext cx="8915400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115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we do?</a:t>
            </a:r>
            <a:endParaRPr lang="en-US" sz="115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5903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MPj0399410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981200"/>
            <a:ext cx="47244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147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990600" y="1947208"/>
            <a:ext cx="7239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778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1) Parents Take the Initiative.</a:t>
            </a:r>
          </a:p>
        </p:txBody>
      </p:sp>
    </p:spTree>
    <p:extLst>
      <p:ext uri="{BB962C8B-B14F-4D97-AF65-F5344CB8AC3E}">
        <p14:creationId xmlns:p14="http://schemas.microsoft.com/office/powerpoint/2010/main" val="38359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381000"/>
            <a:ext cx="754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US" sz="54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What can a parent do?</a:t>
            </a:r>
            <a:endParaRPr lang="en-US" sz="5400" b="1" u="sng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9200" y="1847433"/>
            <a:ext cx="69342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 warm and communicative parent-child relationship is the most important factor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148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Avoid sexual involvement</a:t>
            </a:r>
          </a:p>
        </p:txBody>
      </p:sp>
      <p:pic>
        <p:nvPicPr>
          <p:cNvPr id="805890" name="Picture 3" descr="iStock_000006556811XSm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43100"/>
            <a:ext cx="4094163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5891" name="TextBox 4"/>
          <p:cNvSpPr txBox="1">
            <a:spLocks noChangeArrowheads="1"/>
          </p:cNvSpPr>
          <p:nvPr/>
        </p:nvSpPr>
        <p:spPr bwMode="auto">
          <a:xfrm>
            <a:off x="4748213" y="2112963"/>
            <a:ext cx="4081462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4400">
                <a:solidFill>
                  <a:srgbClr val="FFFFFF"/>
                </a:solidFill>
              </a:rPr>
              <a:t>High level of parent family connectedness</a:t>
            </a:r>
          </a:p>
        </p:txBody>
      </p:sp>
      <p:sp>
        <p:nvSpPr>
          <p:cNvPr id="805892" name="Slide Number Placeholder 1"/>
          <p:cNvSpPr txBox="1">
            <a:spLocks/>
          </p:cNvSpPr>
          <p:nvPr/>
        </p:nvSpPr>
        <p:spPr bwMode="auto">
          <a:xfrm>
            <a:off x="114300" y="62769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777AF86-1BCA-5D46-AC5F-001921762818}" type="slidenum">
              <a:rPr lang="en-US" sz="3600" b="1">
                <a:solidFill>
                  <a:srgbClr val="000000"/>
                </a:solidFill>
                <a:latin typeface="Calibri" charset="0"/>
              </a:rPr>
              <a:pPr eaLnBrk="1" hangingPunct="1"/>
              <a:t>129</a:t>
            </a:fld>
            <a:endParaRPr lang="en-US" sz="3600" b="1">
              <a:solidFill>
                <a:srgbClr val="000000"/>
              </a:solidFill>
              <a:latin typeface="Calibri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149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96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6913" name="Picture 3" descr="iStock_000005065710XSm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79650"/>
            <a:ext cx="506730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6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Avoid sexual involvement</a:t>
            </a:r>
          </a:p>
        </p:txBody>
      </p:sp>
      <p:sp>
        <p:nvSpPr>
          <p:cNvPr id="806915" name="TextBox 5"/>
          <p:cNvSpPr txBox="1">
            <a:spLocks noChangeArrowheads="1"/>
          </p:cNvSpPr>
          <p:nvPr/>
        </p:nvSpPr>
        <p:spPr bwMode="auto">
          <a:xfrm>
            <a:off x="5524500" y="1779588"/>
            <a:ext cx="3398838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400">
                <a:solidFill>
                  <a:srgbClr val="FFFFFF"/>
                </a:solidFill>
              </a:rPr>
              <a:t>Parental relationships are more powerful than hormones</a:t>
            </a:r>
          </a:p>
        </p:txBody>
      </p:sp>
      <p:sp>
        <p:nvSpPr>
          <p:cNvPr id="806916" name="Slide Number Placeholder 1"/>
          <p:cNvSpPr txBox="1">
            <a:spLocks/>
          </p:cNvSpPr>
          <p:nvPr/>
        </p:nvSpPr>
        <p:spPr bwMode="auto">
          <a:xfrm>
            <a:off x="114300" y="62769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4A67751-07B1-D444-A264-D5C98DA84A17}" type="slidenum">
              <a:rPr lang="en-US" sz="3600" b="1">
                <a:solidFill>
                  <a:srgbClr val="000000"/>
                </a:solidFill>
                <a:latin typeface="Calibri" charset="0"/>
              </a:rPr>
              <a:pPr eaLnBrk="1" hangingPunct="1"/>
              <a:t>130</a:t>
            </a:fld>
            <a:endParaRPr lang="en-US" sz="3600" b="1">
              <a:solidFill>
                <a:srgbClr val="000000"/>
              </a:solidFill>
              <a:latin typeface="Calibri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150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381000"/>
            <a:ext cx="754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US" sz="54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What can a parent do?</a:t>
            </a:r>
            <a:endParaRPr lang="en-US" sz="5400" b="1" u="sng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9200" y="1847433"/>
            <a:ext cx="6934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US" sz="4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Open parent-child channels for communicating about sexual and media experiences</a:t>
            </a:r>
            <a:endParaRPr lang="en-US" sz="44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154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93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5904" y="3429001"/>
            <a:ext cx="3478696" cy="2286000"/>
          </a:xfrm>
          <a:prstGeom prst="rect">
            <a:avLst/>
          </a:prstGeom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143000" y="2057400"/>
            <a:ext cx="7086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2) Get </a:t>
            </a:r>
            <a:r>
              <a:rPr lang="en-US" sz="6000" b="1" u="sng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Accurate</a:t>
            </a:r>
          </a:p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Knowledge.</a:t>
            </a:r>
          </a:p>
        </p:txBody>
      </p:sp>
    </p:spTree>
    <p:extLst>
      <p:ext uri="{BB962C8B-B14F-4D97-AF65-F5344CB8AC3E}">
        <p14:creationId xmlns:p14="http://schemas.microsoft.com/office/powerpoint/2010/main" val="194483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sz="4800" dirty="0" smtClean="0">
                <a:solidFill>
                  <a:schemeClr val="bg1"/>
                </a:solidFill>
              </a:rPr>
              <a:t> “It is not good to have zeal without knowledge. Nor to be hasty and miss the way” </a:t>
            </a:r>
          </a:p>
          <a:p>
            <a:pPr marL="0" indent="0" algn="ctr">
              <a:buNone/>
            </a:pPr>
            <a:r>
              <a:rPr lang="en-US" sz="4800" dirty="0" smtClean="0">
                <a:solidFill>
                  <a:schemeClr val="bg1"/>
                </a:solidFill>
              </a:rPr>
              <a:t>(Proverbs 19:2, NIV)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155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15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sz="4800" dirty="0" smtClean="0">
                <a:solidFill>
                  <a:srgbClr val="FFFFFF"/>
                </a:solidFill>
              </a:rPr>
              <a:t>“For I testify about them that they have a zeal for God, but not in accordance with  knowledge.” </a:t>
            </a:r>
          </a:p>
          <a:p>
            <a:pPr marL="0" indent="0" algn="ctr">
              <a:buNone/>
            </a:pPr>
            <a:r>
              <a:rPr lang="en-US" sz="4800" dirty="0" smtClean="0">
                <a:solidFill>
                  <a:srgbClr val="FFFFFF"/>
                </a:solidFill>
              </a:rPr>
              <a:t>(Romans 10:2, NASB)</a:t>
            </a:r>
            <a:endParaRPr lang="en-US" sz="4800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156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9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ntitled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87" y="-1905000"/>
            <a:ext cx="9249833" cy="92498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87" y="1206500"/>
            <a:ext cx="3240297" cy="48048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72400" y="6019800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75000"/>
                    </a:prstClr>
                  </a:glow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Handwriting - Dakota"/>
                <a:cs typeface="Handwriting - Dakota"/>
              </a:rPr>
              <a:t>152</a:t>
            </a:r>
            <a:endParaRPr lang="en-US" sz="3600" b="1" dirty="0">
              <a:solidFill>
                <a:prstClr val="white"/>
              </a:solidFill>
              <a:effectLst>
                <a:glow rad="101600">
                  <a:prstClr val="black">
                    <a:alpha val="75000"/>
                  </a:prstClr>
                </a:glow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Handwriting - Dakota"/>
              <a:cs typeface="Handwriting - Dakota"/>
            </a:endParaRPr>
          </a:p>
        </p:txBody>
      </p:sp>
    </p:spTree>
    <p:extLst>
      <p:ext uri="{BB962C8B-B14F-4D97-AF65-F5344CB8AC3E}">
        <p14:creationId xmlns:p14="http://schemas.microsoft.com/office/powerpoint/2010/main" val="332769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219200"/>
            <a:ext cx="2819400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white"/>
                </a:solidFill>
              </a:rPr>
              <a:t>153</a:t>
            </a:r>
            <a:endParaRPr lang="en-US" sz="32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0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C:\Users\Nathan\AppData\Local\Microsoft\Windows\Temporary Internet Files\Content.IE5\SZ1PXVRT\MP90040960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7874"/>
            <a:ext cx="3352800" cy="22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Nathan\AppData\Local\Microsoft\Windows\Temporary Internet Files\Content.IE5\8KTN1H46\MP90042303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069" y="2818479"/>
            <a:ext cx="2439931" cy="243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160b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990600" y="1524000"/>
            <a:ext cx="7239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3) Short, daily small talk</a:t>
            </a:r>
          </a:p>
        </p:txBody>
      </p:sp>
      <p:pic>
        <p:nvPicPr>
          <p:cNvPr id="2058" name="Picture 10" descr="C:\Users\Nathan\AppData\Local\Microsoft\Windows\Temporary Internet Files\Content.IE5\NK8NZGDV\MP900422262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184" y="3886200"/>
            <a:ext cx="2547416" cy="314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Nathan\AppData\Local\Microsoft\Windows\Temporary Internet Files\Content.IE5\JT0KSJ5U\MP900078608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" r="19295" b="6983"/>
          <a:stretch/>
        </p:blipFill>
        <p:spPr bwMode="auto">
          <a:xfrm>
            <a:off x="6684433" y="2441028"/>
            <a:ext cx="2230967" cy="380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54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157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066800" y="1981200"/>
            <a:ext cx="7162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4</a:t>
            </a:r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) Model Truth.</a:t>
            </a:r>
          </a:p>
        </p:txBody>
      </p:sp>
      <p:pic>
        <p:nvPicPr>
          <p:cNvPr id="6" name="Picture 5" descr="C:\Documents and Settings\Nick\My Documents\My Pictures\Microsoft Clip Organizer\j04387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344" y="3410003"/>
            <a:ext cx="3442256" cy="2304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784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Documents and Settings\Nick\My Documents\My Pictures\Microsoft Clip Organizer\j0430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286001"/>
            <a:ext cx="4724400" cy="3577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158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066800" y="2514600"/>
            <a:ext cx="71628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778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4) Teach in the Context of Relationships.</a:t>
            </a:r>
          </a:p>
        </p:txBody>
      </p:sp>
    </p:spTree>
    <p:extLst>
      <p:ext uri="{BB962C8B-B14F-4D97-AF65-F5344CB8AC3E}">
        <p14:creationId xmlns:p14="http://schemas.microsoft.com/office/powerpoint/2010/main" val="337286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athan\AppData\Local\Microsoft\Windows\Temporary Internet Files\Content.IE5\8KTN1H46\MP9004437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752600"/>
            <a:ext cx="3124200" cy="470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158b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066800" y="1828800"/>
            <a:ext cx="71628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>
                <a:solidFill>
                  <a:srgbClr val="FFFFFF"/>
                </a:solidFill>
                <a:effectLst>
                  <a:glow rad="1778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5</a:t>
            </a:r>
            <a:r>
              <a:rPr lang="en-US" sz="6000" b="1" dirty="0" smtClean="0">
                <a:solidFill>
                  <a:srgbClr val="FFFFFF"/>
                </a:solidFill>
                <a:effectLst>
                  <a:glow rad="1778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) Don’t go it alone – Recovery groups, mentors, safe places</a:t>
            </a:r>
          </a:p>
        </p:txBody>
      </p:sp>
    </p:spTree>
    <p:extLst>
      <p:ext uri="{BB962C8B-B14F-4D97-AF65-F5344CB8AC3E}">
        <p14:creationId xmlns:p14="http://schemas.microsoft.com/office/powerpoint/2010/main" val="70481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160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990600" y="2209800"/>
            <a:ext cx="7239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6) Start Young.</a:t>
            </a:r>
          </a:p>
        </p:txBody>
      </p:sp>
      <p:pic>
        <p:nvPicPr>
          <p:cNvPr id="6" name="Picture 5" descr="j0386389"/>
          <p:cNvPicPr>
            <a:picLocks noChangeAspect="1" noChangeArrowheads="1"/>
          </p:cNvPicPr>
          <p:nvPr/>
        </p:nvPicPr>
        <p:blipFill>
          <a:blip r:embed="rId2" cstate="print"/>
          <a:srcRect l="5000" r="5000"/>
          <a:stretch>
            <a:fillRect/>
          </a:stretch>
        </p:blipFill>
        <p:spPr bwMode="auto">
          <a:xfrm>
            <a:off x="3048000" y="3566054"/>
            <a:ext cx="2971800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967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78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19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eddyBearTarget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40" y="304800"/>
            <a:ext cx="4678660" cy="6172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83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37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228600" y="152400"/>
            <a:ext cx="87630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The average age of </a:t>
            </a:r>
          </a:p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exposure to internet pornography</a:t>
            </a:r>
            <a:endParaRPr lang="en-US" sz="4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590800" y="5188803"/>
            <a:ext cx="4191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hangingPunct="1"/>
            <a:r>
              <a:rPr lang="en-US" sz="48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  <a:cs typeface="+mn-cs"/>
              </a:rPr>
              <a:t>9 Years old</a:t>
            </a:r>
            <a:endParaRPr lang="en-US" sz="4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  <a:cs typeface="+mn-cs"/>
            </a:endParaRPr>
          </a:p>
        </p:txBody>
      </p:sp>
      <p:pic>
        <p:nvPicPr>
          <p:cNvPr id="5" name="Picture 4" descr="boy-on-computer-430x3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2525529"/>
            <a:ext cx="3567024" cy="25798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79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7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161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1837244"/>
            <a:ext cx="4114800" cy="3750756"/>
          </a:xfrm>
          <a:prstGeom prst="rect">
            <a:avLst/>
          </a:prstGeom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952500" y="609600"/>
            <a:ext cx="7239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Kids are curious</a:t>
            </a:r>
          </a:p>
        </p:txBody>
      </p:sp>
    </p:spTree>
    <p:extLst>
      <p:ext uri="{BB962C8B-B14F-4D97-AF65-F5344CB8AC3E}">
        <p14:creationId xmlns:p14="http://schemas.microsoft.com/office/powerpoint/2010/main" val="219818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2300" y="3048000"/>
            <a:ext cx="2819400" cy="2819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159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76200" y="525959"/>
            <a:ext cx="8915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200" b="1" dirty="0" smtClean="0">
                <a:solidFill>
                  <a:srgbClr val="FFFFFF"/>
                </a:solidFill>
                <a:effectLst>
                  <a:glow rad="152400">
                    <a:srgbClr val="000000"/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What can YOU do?</a:t>
            </a:r>
            <a:endParaRPr lang="en-US" sz="8000" b="1" dirty="0">
              <a:solidFill>
                <a:srgbClr val="FFFFFF"/>
              </a:solidFill>
              <a:effectLst>
                <a:glow rad="152400">
                  <a:srgbClr val="000000"/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  <a:latin typeface="Arial"/>
              <a:ea typeface="ＭＳ Ｐゴシック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1066800" y="1828800"/>
            <a:ext cx="7162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7</a:t>
            </a:r>
            <a:r>
              <a:rPr lang="en-US" sz="60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  <a:latin typeface="Arial"/>
                <a:ea typeface="ＭＳ Ｐゴシック"/>
              </a:rPr>
              <a:t>) No Question is Off Base.</a:t>
            </a:r>
          </a:p>
        </p:txBody>
      </p:sp>
    </p:spTree>
    <p:extLst>
      <p:ext uri="{BB962C8B-B14F-4D97-AF65-F5344CB8AC3E}">
        <p14:creationId xmlns:p14="http://schemas.microsoft.com/office/powerpoint/2010/main" val="80497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J1CACoverPixOn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0"/>
            <a:ext cx="58302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162a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28800" y="4114800"/>
            <a:ext cx="5750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just1clickaway.org</a:t>
            </a:r>
            <a:endParaRPr lang="en-US" sz="54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436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 txBox="1">
            <a:spLocks noChangeArrowheads="1"/>
          </p:cNvSpPr>
          <p:nvPr/>
        </p:nvSpPr>
        <p:spPr>
          <a:xfrm>
            <a:off x="1143000" y="3810000"/>
            <a:ext cx="6858000" cy="1066800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Just 1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C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lick </a:t>
            </a:r>
            <a:r>
              <a:rPr lang="en-US" sz="5400" b="1" dirty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en-US" sz="54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way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n-US" sz="36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75000"/>
                    </a:srgbClr>
                  </a:glow>
                  <a:outerShdw blurRad="50800" dist="38100" dir="2700000" sx="102000" sy="102000" algn="tl" rotWithShape="0">
                    <a:srgbClr val="000000">
                      <a:alpha val="43000"/>
                    </a:srgbClr>
                  </a:outerShdw>
                </a:effectLst>
              </a:rPr>
              <a:t>Josh McDowell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n-US" sz="2800" b="1" dirty="0">
              <a:solidFill>
                <a:srgbClr val="FFFFFF"/>
              </a:solidFill>
              <a:effectLst>
                <a:glow rad="101600">
                  <a:srgbClr val="000000">
                    <a:alpha val="75000"/>
                  </a:srgbClr>
                </a:glow>
                <a:outerShdw blurRad="50800" dist="38100" dir="2700000" sx="102000" sy="102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4" descr="child-on-computer-300x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19200"/>
            <a:ext cx="3810000" cy="2527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6200" y="6172200"/>
            <a:ext cx="1447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FF"/>
                </a:solidFill>
              </a:rPr>
              <a:t>162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713" y="5168900"/>
            <a:ext cx="3773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448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nick.duke\My Documents\My Pictures\Microsoft Clip Organizer\j04331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87269"/>
            <a:ext cx="46482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0F6FC6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/>
                <a:ea typeface="ＭＳ Ｐゴシック" pitchFamily="34" charset="-128"/>
              </a:rPr>
              <a:t>Find Josh online @: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4065" y="4001869"/>
            <a:ext cx="7554597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cap="all" dirty="0" err="1">
                <a:ln w="0"/>
                <a:solidFill>
                  <a:prstClr val="black">
                    <a:lumMod val="85000"/>
                  </a:prstClr>
                </a:solidFill>
                <a:effectLst>
                  <a:glow rad="139700">
                    <a:srgbClr val="0F6FC6">
                      <a:satMod val="175000"/>
                      <a:alpha val="40000"/>
                    </a:srgbClr>
                  </a:glow>
                  <a:reflection blurRad="12700" stA="50000" endPos="50000" dist="5000" dir="5400000" sy="-100000" rotWithShape="0"/>
                </a:effectLst>
                <a:latin typeface="Constantia"/>
                <a:ea typeface="ＭＳ Ｐゴシック" pitchFamily="34" charset="-128"/>
              </a:rPr>
              <a:t>Youtube.com/joshmcdowell</a:t>
            </a:r>
            <a:endParaRPr lang="en-US" sz="3600" cap="all" dirty="0">
              <a:ln w="0"/>
              <a:solidFill>
                <a:prstClr val="black">
                  <a:lumMod val="85000"/>
                </a:prstClr>
              </a:solidFill>
              <a:effectLst>
                <a:glow rad="139700">
                  <a:srgbClr val="0F6FC6">
                    <a:satMod val="175000"/>
                    <a:alpha val="40000"/>
                  </a:srgbClr>
                </a:glow>
                <a:reflection blurRad="12700" stA="50000" endPos="50000" dist="5000" dir="5400000" sy="-100000" rotWithShape="0"/>
              </a:effectLst>
              <a:latin typeface="Constantia"/>
              <a:ea typeface="ＭＳ Ｐゴシック" pitchFamily="34" charset="-12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90600" y="4800600"/>
            <a:ext cx="815340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cap="all" dirty="0" err="1">
                <a:ln w="0"/>
                <a:solidFill>
                  <a:srgbClr val="009DD9">
                    <a:lumMod val="60000"/>
                    <a:lumOff val="40000"/>
                  </a:srgbClr>
                </a:solidFill>
                <a:effectLst>
                  <a:glow rad="228600">
                    <a:srgbClr val="0F6FC6">
                      <a:satMod val="175000"/>
                      <a:alpha val="40000"/>
                    </a:srgbClr>
                  </a:glow>
                  <a:reflection blurRad="12700" stA="50000" endPos="50000" dist="5000" dir="5400000" sy="-100000" rotWithShape="0"/>
                </a:effectLst>
                <a:latin typeface="Constantia"/>
                <a:ea typeface="ＭＳ Ｐゴシック" pitchFamily="34" charset="-128"/>
              </a:rPr>
              <a:t>Twitter.com/josh_mcdowell</a:t>
            </a:r>
            <a:endParaRPr lang="en-US" sz="2800" cap="all" dirty="0">
              <a:ln w="0"/>
              <a:solidFill>
                <a:srgbClr val="009DD9">
                  <a:lumMod val="60000"/>
                  <a:lumOff val="40000"/>
                </a:srgbClr>
              </a:solidFill>
              <a:effectLst>
                <a:glow rad="228600">
                  <a:srgbClr val="0F6FC6">
                    <a:satMod val="175000"/>
                    <a:alpha val="40000"/>
                  </a:srgbClr>
                </a:glow>
                <a:reflection blurRad="12700" stA="50000" endPos="50000" dist="5000" dir="5400000" sy="-100000" rotWithShape="0"/>
              </a:effectLst>
              <a:latin typeface="Constantia"/>
              <a:ea typeface="ＭＳ Ｐゴシック" pitchFamily="34" charset="-12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03045" y="5638800"/>
            <a:ext cx="458375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cap="all" dirty="0">
                <a:ln w="0"/>
                <a:solidFill>
                  <a:srgbClr val="DBF5F9">
                    <a:lumMod val="40000"/>
                    <a:lumOff val="60000"/>
                  </a:srgbClr>
                </a:solidFill>
                <a:effectLst>
                  <a:glow rad="228600">
                    <a:srgbClr val="0F6FC6">
                      <a:satMod val="175000"/>
                      <a:alpha val="40000"/>
                    </a:srgbClr>
                  </a:glow>
                  <a:reflection blurRad="12700" stA="50000" endPos="50000" dist="5000" dir="5400000" sy="-100000" rotWithShape="0"/>
                </a:effectLst>
                <a:latin typeface="Constantia"/>
                <a:ea typeface="ＭＳ Ｐゴシック" pitchFamily="34" charset="-128"/>
              </a:rPr>
              <a:t>facebook.com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0600" y="2362200"/>
            <a:ext cx="381000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0F6FC6">
                      <a:lumMod val="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onstantia"/>
                <a:ea typeface="ＭＳ Ｐゴシック" pitchFamily="34" charset="-128"/>
              </a:rPr>
              <a:t>Josh.org</a:t>
            </a:r>
          </a:p>
        </p:txBody>
      </p:sp>
    </p:spTree>
    <p:extLst>
      <p:ext uri="{BB962C8B-B14F-4D97-AF65-F5344CB8AC3E}">
        <p14:creationId xmlns:p14="http://schemas.microsoft.com/office/powerpoint/2010/main" val="173191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FCC66"/>
            </a:gs>
            <a:gs pos="50000">
              <a:srgbClr val="FFFF00"/>
            </a:gs>
            <a:gs pos="100000">
              <a:srgbClr val="FFCC66"/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FFCC66"/>
            </a:gs>
            <a:gs pos="50000">
              <a:srgbClr val="FFFF00"/>
            </a:gs>
            <a:gs pos="100000">
              <a:srgbClr val="FFCC66"/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8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0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3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4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5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9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20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21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3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24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32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5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3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7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35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36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38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42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43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44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26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2.xml><?xml version="1.0" encoding="utf-8"?>
<a:theme xmlns:a="http://schemas.openxmlformats.org/drawingml/2006/main" name="4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20200</TotalTime>
  <Words>2258</Words>
  <Application>Microsoft Office PowerPoint</Application>
  <PresentationFormat>On-screen Show (4:3)</PresentationFormat>
  <Paragraphs>690</Paragraphs>
  <Slides>149</Slides>
  <Notes>74</Notes>
  <HiddenSlides>21</HiddenSlides>
  <MMClips>0</MMClips>
  <ScaleCrop>false</ScaleCrop>
  <HeadingPairs>
    <vt:vector size="4" baseType="variant">
      <vt:variant>
        <vt:lpstr>Theme</vt:lpstr>
      </vt:variant>
      <vt:variant>
        <vt:i4>32</vt:i4>
      </vt:variant>
      <vt:variant>
        <vt:lpstr>Slide Titles</vt:lpstr>
      </vt:variant>
      <vt:variant>
        <vt:i4>149</vt:i4>
      </vt:variant>
    </vt:vector>
  </HeadingPairs>
  <TitlesOfParts>
    <vt:vector size="181" baseType="lpstr">
      <vt:lpstr>Default Design</vt:lpstr>
      <vt:lpstr>Custom Design</vt:lpstr>
      <vt:lpstr>1_Custom Design</vt:lpstr>
      <vt:lpstr>1_Default Design</vt:lpstr>
      <vt:lpstr>Flow</vt:lpstr>
      <vt:lpstr>2_Custom Design</vt:lpstr>
      <vt:lpstr>5_Custom Design</vt:lpstr>
      <vt:lpstr>8_Custom Design</vt:lpstr>
      <vt:lpstr>10_Custom Design</vt:lpstr>
      <vt:lpstr>13_Custom Design</vt:lpstr>
      <vt:lpstr>14_Custom Design</vt:lpstr>
      <vt:lpstr>15_Custom Design</vt:lpstr>
      <vt:lpstr>19_Custom Design</vt:lpstr>
      <vt:lpstr>20_Custom Design</vt:lpstr>
      <vt:lpstr>21_Custom Design</vt:lpstr>
      <vt:lpstr>3_Custom Design</vt:lpstr>
      <vt:lpstr>2_Office Theme</vt:lpstr>
      <vt:lpstr>24_Custom Design</vt:lpstr>
      <vt:lpstr>32_Custom Design</vt:lpstr>
      <vt:lpstr>11_Custom Design</vt:lpstr>
      <vt:lpstr>25_Custom Design</vt:lpstr>
      <vt:lpstr>23_Custom Design</vt:lpstr>
      <vt:lpstr>27_Custom Design</vt:lpstr>
      <vt:lpstr>35_Custom Design</vt:lpstr>
      <vt:lpstr>36_Custom Design</vt:lpstr>
      <vt:lpstr>38_Custom Design</vt:lpstr>
      <vt:lpstr>42_Custom Design</vt:lpstr>
      <vt:lpstr>43_Custom Design</vt:lpstr>
      <vt:lpstr>44_Custom Design</vt:lpstr>
      <vt:lpstr>26_Custom Design</vt:lpstr>
      <vt:lpstr>1_Office Theme</vt:lpstr>
      <vt:lpstr>4_Custom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Avoid sexual involvement</vt:lpstr>
      <vt:lpstr>Avoid sexual involvement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sundaysource.org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Jonathan R. Bailey</dc:creator>
  <cp:lastModifiedBy>Sue Crenshaw</cp:lastModifiedBy>
  <cp:revision>381</cp:revision>
  <cp:lastPrinted>2012-02-15T20:50:12Z</cp:lastPrinted>
  <dcterms:created xsi:type="dcterms:W3CDTF">2005-04-15T19:25:47Z</dcterms:created>
  <dcterms:modified xsi:type="dcterms:W3CDTF">2013-01-03T19:57:56Z</dcterms:modified>
</cp:coreProperties>
</file>