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  <p:sldMasterId id="2147484128" r:id="rId2"/>
    <p:sldMasterId id="2147484136" r:id="rId3"/>
    <p:sldMasterId id="2147484146" r:id="rId4"/>
    <p:sldMasterId id="2147484156" r:id="rId5"/>
    <p:sldMasterId id="2147484164" r:id="rId6"/>
    <p:sldMasterId id="2147484172" r:id="rId7"/>
    <p:sldMasterId id="2147484175" r:id="rId8"/>
    <p:sldMasterId id="2147484179" r:id="rId9"/>
  </p:sldMasterIdLst>
  <p:notesMasterIdLst>
    <p:notesMasterId r:id="rId31"/>
  </p:notesMasterIdLst>
  <p:handoutMasterIdLst>
    <p:handoutMasterId r:id="rId32"/>
  </p:handoutMasterIdLst>
  <p:sldIdLst>
    <p:sldId id="304" r:id="rId10"/>
    <p:sldId id="394" r:id="rId11"/>
    <p:sldId id="423" r:id="rId12"/>
    <p:sldId id="424" r:id="rId13"/>
    <p:sldId id="425" r:id="rId14"/>
    <p:sldId id="426" r:id="rId15"/>
    <p:sldId id="430" r:id="rId16"/>
    <p:sldId id="431" r:id="rId17"/>
    <p:sldId id="432" r:id="rId18"/>
    <p:sldId id="433" r:id="rId19"/>
    <p:sldId id="455" r:id="rId20"/>
    <p:sldId id="456" r:id="rId21"/>
    <p:sldId id="459" r:id="rId22"/>
    <p:sldId id="427" r:id="rId23"/>
    <p:sldId id="439" r:id="rId24"/>
    <p:sldId id="437" r:id="rId25"/>
    <p:sldId id="440" r:id="rId26"/>
    <p:sldId id="441" r:id="rId27"/>
    <p:sldId id="436" r:id="rId28"/>
    <p:sldId id="435" r:id="rId29"/>
    <p:sldId id="442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5CA3DE"/>
    <a:srgbClr val="BBE0E3"/>
    <a:srgbClr val="F6FBFC"/>
    <a:srgbClr val="77B2E3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346" autoAdjust="0"/>
  </p:normalViewPr>
  <p:slideViewPr>
    <p:cSldViewPr>
      <p:cViewPr varScale="1">
        <p:scale>
          <a:sx n="98" d="100"/>
          <a:sy n="98" d="100"/>
        </p:scale>
        <p:origin x="15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04B1AA-872E-472D-B57D-B62982D12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DBBF27-8435-4D98-996B-756BA0CFBB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94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764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09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42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12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60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2201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54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617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1887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33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44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50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8280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7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57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114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340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29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965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60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38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94088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270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705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897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571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379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937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5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0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66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9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56264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341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7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4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92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2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94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9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8537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84307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245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940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1995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3592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8499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8382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3159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97027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95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587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612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16911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39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1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3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41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00475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606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38927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2604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5015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3141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00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6809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42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915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75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64248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73659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860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2820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431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0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264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14800" y="6034881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990600"/>
            <a:ext cx="3581400" cy="4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57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5159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458200" y="641246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0C8B6D78-27E6-4858-AAEA-67871635632F}" type="slidenum">
              <a:rPr lang="en-US" sz="1200" b="0" smtClean="0"/>
              <a:pPr/>
              <a:t>‹#›</a:t>
            </a:fld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164160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15" r:id="rId10"/>
    <p:sldLayoutId id="214748411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0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52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354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55701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45874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74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8137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1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7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4" Type="http://schemas.openxmlformats.org/officeDocument/2006/relationships/image" Target="../media/image9.wmf"/><Relationship Id="rId5" Type="http://schemas.openxmlformats.org/officeDocument/2006/relationships/image" Target="../media/image10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4419600" cy="5334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8000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</a:rPr>
              <a:t>BUSINESS PLUG-IN B4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</a:rPr>
              <a:t>MIS INFRASTRUCTURES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BUSINESS CONTINUITY PLAN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5257800" cy="4953000"/>
          </a:xfrm>
        </p:spPr>
        <p:txBody>
          <a:bodyPr/>
          <a:lstStyle/>
          <a:p>
            <a:pPr algn="l"/>
            <a:r>
              <a:rPr lang="en-US" sz="2400" b="1" dirty="0"/>
              <a:t>Business continuity planning (BCP) - </a:t>
            </a:r>
            <a:r>
              <a:rPr lang="en-US" sz="2400" dirty="0"/>
              <a:t>A plan for how an organization will recover and restore partially or completely interrupted critical function(s) within a predetermined time after a disaster or extended disruption</a:t>
            </a:r>
          </a:p>
        </p:txBody>
      </p:sp>
      <p:pic>
        <p:nvPicPr>
          <p:cNvPr id="15364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38400"/>
            <a:ext cx="2600325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BUSINESS CONTINUITY PLAN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52400" y="1838325"/>
            <a:ext cx="4191000" cy="5019675"/>
          </a:xfrm>
        </p:spPr>
        <p:txBody>
          <a:bodyPr/>
          <a:lstStyle/>
          <a:p>
            <a:pPr algn="l"/>
            <a:r>
              <a:rPr lang="en-US" sz="2400" b="1" dirty="0"/>
              <a:t>Emergency – </a:t>
            </a:r>
            <a:r>
              <a:rPr lang="en-US" sz="2400" dirty="0"/>
              <a:t>a sudden unexpected event requiring immediate action</a:t>
            </a:r>
          </a:p>
          <a:p>
            <a:pPr algn="l"/>
            <a:r>
              <a:rPr lang="en-US" sz="2400" b="1" dirty="0"/>
              <a:t>Emergency preparedness </a:t>
            </a:r>
            <a:r>
              <a:rPr lang="en-US" sz="2400" dirty="0"/>
              <a:t>– ensures a company is ready to respond to an emergency in an organized, timely, and effective manner</a:t>
            </a:r>
          </a:p>
          <a:p>
            <a:pPr algn="l"/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2" name="Picture 1" descr="This figure shows the focus areas of business continuity planning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817" y="1676400"/>
            <a:ext cx="44196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BUSINESS CONTINUITY PLAN</a:t>
            </a:r>
            <a:endParaRPr lang="en-US" dirty="0">
              <a:solidFill>
                <a:srgbClr val="50B4C8"/>
              </a:solidFill>
            </a:endParaRPr>
          </a:p>
        </p:txBody>
      </p:sp>
      <p:pic>
        <p:nvPicPr>
          <p:cNvPr id="2" name="Picture 1" descr="This image shows the key areas of technology recovery strategies, which include hardware, software, networking, and data center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057400"/>
            <a:ext cx="6858000" cy="335584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BUSINESS CONTINUITY PLAN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71628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>
                <a:cs typeface="Arial" pitchFamily="34" charset="0"/>
              </a:rPr>
              <a:t>Business impact analysis – </a:t>
            </a:r>
            <a:r>
              <a:rPr lang="en-US" sz="2000" dirty="0">
                <a:cs typeface="Arial" pitchFamily="34" charset="0"/>
              </a:rPr>
              <a:t>Identifies all critical business functions and the effect that a specific disaster may have upon them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>
                <a:cs typeface="Arial" pitchFamily="34" charset="0"/>
              </a:rPr>
              <a:t>Technology failure </a:t>
            </a:r>
            <a:r>
              <a:rPr lang="en-US" sz="2000" dirty="0">
                <a:cs typeface="Arial" pitchFamily="34" charset="0"/>
              </a:rPr>
              <a:t>– occurs when the ability of a company to operate is impaired because of a hardware, software, or data outage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>
                <a:cs typeface="Arial" pitchFamily="34" charset="0"/>
              </a:rPr>
              <a:t>Incident</a:t>
            </a:r>
            <a:r>
              <a:rPr lang="en-US" sz="2000" dirty="0">
                <a:cs typeface="Arial" pitchFamily="34" charset="0"/>
              </a:rPr>
              <a:t> – Unplanned interruption of a service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>
                <a:cs typeface="Arial" pitchFamily="34" charset="0"/>
              </a:rPr>
              <a:t>Incident</a:t>
            </a:r>
            <a:r>
              <a:rPr lang="en-US" sz="2000" dirty="0">
                <a:cs typeface="Arial" pitchFamily="34" charset="0"/>
              </a:rPr>
              <a:t> </a:t>
            </a:r>
            <a:r>
              <a:rPr lang="en-US" sz="2000" b="1" dirty="0">
                <a:cs typeface="Arial" pitchFamily="34" charset="0"/>
              </a:rPr>
              <a:t>management</a:t>
            </a:r>
            <a:r>
              <a:rPr lang="en-US" sz="2000" dirty="0">
                <a:cs typeface="Arial" pitchFamily="34" charset="0"/>
              </a:rPr>
              <a:t> – the process responsible for managing how incidents are identified and corrected</a:t>
            </a:r>
          </a:p>
        </p:txBody>
      </p:sp>
      <p:pic>
        <p:nvPicPr>
          <p:cNvPr id="18436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114800"/>
            <a:ext cx="1376363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SUPPORTING CHANGE</a:t>
            </a:r>
            <a:br>
              <a:rPr lang="en-US" sz="4000" b="1" dirty="0">
                <a:solidFill>
                  <a:srgbClr val="50B4C8"/>
                </a:solidFill>
              </a:rPr>
            </a:br>
            <a:r>
              <a:rPr lang="en-US" sz="4000" b="1" dirty="0">
                <a:solidFill>
                  <a:srgbClr val="50B4C8"/>
                </a:solidFill>
              </a:rPr>
              <a:t> AGILE MIS INFRASTRUCTURE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8458200" cy="4495800"/>
          </a:xfrm>
        </p:spPr>
        <p:txBody>
          <a:bodyPr/>
          <a:lstStyle/>
          <a:p>
            <a:pPr algn="l"/>
            <a:r>
              <a:rPr lang="en-US" sz="2800" dirty="0"/>
              <a:t>Characteristics of an agile MIS infrastructure</a:t>
            </a:r>
          </a:p>
          <a:p>
            <a:pPr lvl="1"/>
            <a:r>
              <a:rPr lang="en-US" sz="2400" dirty="0"/>
              <a:t>Accessibility</a:t>
            </a:r>
          </a:p>
          <a:p>
            <a:pPr lvl="1"/>
            <a:r>
              <a:rPr lang="en-US" sz="2400" dirty="0"/>
              <a:t>Availability</a:t>
            </a:r>
          </a:p>
          <a:p>
            <a:pPr lvl="1"/>
            <a:r>
              <a:rPr lang="en-US" sz="2400" dirty="0"/>
              <a:t>Maintainability</a:t>
            </a:r>
          </a:p>
          <a:p>
            <a:pPr lvl="1"/>
            <a:r>
              <a:rPr lang="en-US" sz="2400" dirty="0"/>
              <a:t>Portability</a:t>
            </a:r>
          </a:p>
          <a:p>
            <a:pPr lvl="1"/>
            <a:r>
              <a:rPr lang="en-US" sz="2400" dirty="0"/>
              <a:t>Reliability</a:t>
            </a:r>
          </a:p>
          <a:p>
            <a:pPr lvl="1"/>
            <a:r>
              <a:rPr lang="en-US" sz="2400" dirty="0"/>
              <a:t>Scalability</a:t>
            </a:r>
          </a:p>
          <a:p>
            <a:pPr lvl="1"/>
            <a:r>
              <a:rPr lang="en-US" sz="2400" dirty="0"/>
              <a:t>Usability</a:t>
            </a:r>
          </a:p>
        </p:txBody>
      </p:sp>
      <p:pic>
        <p:nvPicPr>
          <p:cNvPr id="19460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00400"/>
            <a:ext cx="2590800" cy="25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ACCESSIBILITY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6553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Accessibility</a:t>
            </a:r>
            <a:r>
              <a:rPr lang="en-US" sz="2400" dirty="0"/>
              <a:t> - Refers to the varying levels that define what a user can access, view, or perform when operating a system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Web accessibility </a:t>
            </a:r>
            <a:r>
              <a:rPr lang="en-US" sz="2400" dirty="0"/>
              <a:t>– Allows people with disabilities to use the Web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Administrator access </a:t>
            </a:r>
            <a:r>
              <a:rPr lang="en-US" sz="2400" dirty="0"/>
              <a:t>– Unrestricted access to the entire system</a:t>
            </a:r>
          </a:p>
        </p:txBody>
      </p:sp>
      <p:pic>
        <p:nvPicPr>
          <p:cNvPr id="20484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203" y="2438400"/>
            <a:ext cx="1852706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AVAILABILITY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70866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Availability</a:t>
            </a:r>
            <a:r>
              <a:rPr lang="en-US" sz="2400" b="1" i="1" dirty="0"/>
              <a:t> </a:t>
            </a:r>
            <a:r>
              <a:rPr lang="en-US" sz="2400" dirty="0"/>
              <a:t>– Time frames when the system is operational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Unavailable</a:t>
            </a:r>
            <a:r>
              <a:rPr lang="en-US" sz="2400" dirty="0"/>
              <a:t> – Time frames when a system is not operating and cannot be used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High availability</a:t>
            </a:r>
            <a:r>
              <a:rPr lang="en-US" sz="2400" dirty="0"/>
              <a:t> – System is continuously operational at all times</a:t>
            </a:r>
          </a:p>
        </p:txBody>
      </p:sp>
      <p:pic>
        <p:nvPicPr>
          <p:cNvPr id="2150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114800"/>
            <a:ext cx="14859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MAINTAINABILITY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6934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Maintainability</a:t>
            </a:r>
            <a:r>
              <a:rPr lang="en-US" sz="2400" dirty="0"/>
              <a:t> – How quickly a system can transform to support environmental changes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Organizations must watch today’s business, as well as tomorrow’s, when designing and building systems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Systems must be flexible enough to meet all types of business changes</a:t>
            </a:r>
          </a:p>
          <a:p>
            <a:pPr algn="l"/>
            <a:endParaRPr lang="en-US" dirty="0"/>
          </a:p>
        </p:txBody>
      </p:sp>
      <p:pic>
        <p:nvPicPr>
          <p:cNvPr id="22532" name="Picture 3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114800"/>
            <a:ext cx="2057400" cy="194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PORTABILITY</a:t>
            </a:r>
            <a:endParaRPr lang="en-US" b="1" dirty="0">
              <a:solidFill>
                <a:srgbClr val="50B4C8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53400" cy="4953000"/>
          </a:xfrm>
        </p:spPr>
        <p:txBody>
          <a:bodyPr/>
          <a:lstStyle/>
          <a:p>
            <a:pPr algn="l"/>
            <a:r>
              <a:rPr lang="en-US" sz="2400" b="1" dirty="0"/>
              <a:t>Portability</a:t>
            </a:r>
            <a:r>
              <a:rPr lang="en-US" sz="2400" dirty="0"/>
              <a:t> – The ability of an application to operate on different devices or software platforms</a:t>
            </a:r>
          </a:p>
          <a:p>
            <a:pPr algn="l"/>
            <a:endParaRPr lang="en-US" dirty="0"/>
          </a:p>
        </p:txBody>
      </p:sp>
      <p:pic>
        <p:nvPicPr>
          <p:cNvPr id="23556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910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338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8" descr="NU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3200401"/>
            <a:ext cx="1984164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RELIABILITY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63246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Reliability</a:t>
            </a:r>
            <a:r>
              <a:rPr lang="en-US" sz="2400" dirty="0"/>
              <a:t> - Ensures a system is functioning correctly and providing accurate information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Reliability is another term for accuracy when discussing the correctness of systems within the context of efficiency IT metrics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Vulnerability – a system weakness that can be exploited by a threat</a:t>
            </a:r>
          </a:p>
        </p:txBody>
      </p:sp>
      <p:pic>
        <p:nvPicPr>
          <p:cNvPr id="24580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952" y="3962400"/>
            <a:ext cx="2120816" cy="1815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>
                <a:solidFill>
                  <a:srgbClr val="50B4C8"/>
                </a:solidFill>
              </a:rPr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/>
              <a:t>Explain MIS infrastructure and its three primary types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/>
              <a:t>Identify the three primary areas associated with an information MIS infrastructure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/>
              <a:t>Describe the characteristics of an agile MIS infrastructure</a:t>
            </a:r>
          </a:p>
          <a:p>
            <a:pPr marL="609600" indent="-609600" algn="l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SCALABILITY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37160" y="1676400"/>
            <a:ext cx="70866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Scalability</a:t>
            </a:r>
            <a:r>
              <a:rPr lang="en-US" sz="2400" dirty="0"/>
              <a:t> - How well a system can scale up, or adapt to the increased demands of growth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Performance</a:t>
            </a:r>
            <a:r>
              <a:rPr lang="en-US" sz="2400" dirty="0"/>
              <a:t> - Measures how quickly a system performs a process or transaction 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Capacity planning</a:t>
            </a:r>
            <a:r>
              <a:rPr lang="en-US" sz="2400" dirty="0"/>
              <a:t> - Determines future environmental infrastructure requirements to ensure high-quality system performance</a:t>
            </a:r>
          </a:p>
        </p:txBody>
      </p:sp>
      <p:pic>
        <p:nvPicPr>
          <p:cNvPr id="2560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570" y="2667000"/>
            <a:ext cx="1371600" cy="252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USABILITY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58763" y="1657350"/>
            <a:ext cx="6218237" cy="4953000"/>
          </a:xfrm>
        </p:spPr>
        <p:txBody>
          <a:bodyPr/>
          <a:lstStyle/>
          <a:p>
            <a:pPr algn="l"/>
            <a:r>
              <a:rPr lang="en-US" sz="2400" b="1" dirty="0"/>
              <a:t>Usability</a:t>
            </a:r>
            <a:r>
              <a:rPr lang="en-US" sz="2400" dirty="0"/>
              <a:t> – The degree to which a system is easy to learn and efficient and satisfying to use</a:t>
            </a:r>
          </a:p>
          <a:p>
            <a:pPr algn="l"/>
            <a:r>
              <a:rPr lang="en-US" sz="2400" b="1" dirty="0"/>
              <a:t>Serviceability</a:t>
            </a:r>
            <a:r>
              <a:rPr lang="en-US" sz="2400" dirty="0"/>
              <a:t> – How quickly a third-party can change a system to ensure it meets user needs and the terms of any contracts, including agreed levels of reliability, maintainability, or availability</a:t>
            </a:r>
          </a:p>
        </p:txBody>
      </p:sp>
      <p:pic>
        <p:nvPicPr>
          <p:cNvPr id="2662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964" y="4191000"/>
            <a:ext cx="2123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THE BUSINESS BENEFITS OF A SOLID                    MIS INFRASTRUCTURE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153400" cy="4648200"/>
          </a:xfrm>
        </p:spPr>
        <p:txBody>
          <a:bodyPr/>
          <a:lstStyle/>
          <a:p>
            <a:pPr algn="l"/>
            <a:r>
              <a:rPr lang="en-US" sz="2400" b="1" dirty="0"/>
              <a:t>MIS infrastructure </a:t>
            </a:r>
            <a:r>
              <a:rPr lang="en-US" sz="2400" dirty="0"/>
              <a:t>– Includes the plans for how a firm will build, deploy, use, and share its data, processes, and MIS assets</a:t>
            </a:r>
          </a:p>
          <a:p>
            <a:pPr lvl="1"/>
            <a:r>
              <a:rPr lang="en-US" sz="2000" dirty="0"/>
              <a:t>Hardware</a:t>
            </a:r>
          </a:p>
          <a:p>
            <a:pPr lvl="1"/>
            <a:r>
              <a:rPr lang="en-US" sz="2000" dirty="0"/>
              <a:t>Software</a:t>
            </a:r>
          </a:p>
          <a:p>
            <a:pPr lvl="1"/>
            <a:r>
              <a:rPr lang="en-US" sz="2000" dirty="0"/>
              <a:t>Network</a:t>
            </a:r>
          </a:p>
          <a:p>
            <a:pPr lvl="1"/>
            <a:r>
              <a:rPr lang="en-US" sz="2000" dirty="0"/>
              <a:t>Client</a:t>
            </a:r>
          </a:p>
          <a:p>
            <a:pPr lvl="1"/>
            <a:r>
              <a:rPr lang="en-US" sz="2000" dirty="0"/>
              <a:t>Server</a:t>
            </a:r>
            <a:endParaRPr lang="en-US" sz="2400" dirty="0"/>
          </a:p>
        </p:txBody>
      </p:sp>
      <p:pic>
        <p:nvPicPr>
          <p:cNvPr id="8196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74" y="3505200"/>
            <a:ext cx="3657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THE BUSINESS BENEFITS OF A SOLID               MIS INFRASTRUCTURE</a:t>
            </a:r>
            <a:endParaRPr lang="en-US" sz="4000" dirty="0">
              <a:solidFill>
                <a:srgbClr val="50B4C8"/>
              </a:solidFill>
            </a:endParaRP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1066800" y="1905000"/>
            <a:ext cx="6096000" cy="4953000"/>
          </a:xfrm>
        </p:spPr>
        <p:txBody>
          <a:bodyPr/>
          <a:lstStyle/>
          <a:p>
            <a:pPr algn="l"/>
            <a:r>
              <a:rPr lang="en-US" sz="2800" dirty="0"/>
              <a:t>Supporting operations</a:t>
            </a:r>
          </a:p>
          <a:p>
            <a:pPr lvl="1"/>
            <a:r>
              <a:rPr lang="en-US" sz="2400" dirty="0"/>
              <a:t>Information MIS infrastructure</a:t>
            </a:r>
          </a:p>
          <a:p>
            <a:pPr algn="l"/>
            <a:r>
              <a:rPr lang="en-US" sz="2800" dirty="0"/>
              <a:t>Supporting change</a:t>
            </a:r>
          </a:p>
          <a:p>
            <a:pPr lvl="1"/>
            <a:r>
              <a:rPr lang="en-US" sz="2400" dirty="0"/>
              <a:t>Agile MIS Infrastructure</a:t>
            </a:r>
          </a:p>
          <a:p>
            <a:pPr algn="l"/>
            <a:r>
              <a:rPr lang="en-US" sz="2800" dirty="0"/>
              <a:t>Supporting the environment</a:t>
            </a:r>
          </a:p>
          <a:p>
            <a:pPr lvl="1"/>
            <a:r>
              <a:rPr lang="en-US" sz="2400" dirty="0"/>
              <a:t>Sustainable MIS infrastructure</a:t>
            </a:r>
          </a:p>
        </p:txBody>
      </p:sp>
      <p:pic>
        <p:nvPicPr>
          <p:cNvPr id="9220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72" y="4876800"/>
            <a:ext cx="136207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431" y="4876800"/>
            <a:ext cx="136207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254" y="4876800"/>
            <a:ext cx="136207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783431" y="0"/>
            <a:ext cx="8153400" cy="1143000"/>
          </a:xfrm>
        </p:spPr>
        <p:txBody>
          <a:bodyPr/>
          <a:lstStyle/>
          <a:p>
            <a:r>
              <a:rPr lang="en-US" sz="4000" b="1" dirty="0">
                <a:solidFill>
                  <a:srgbClr val="50B4C8"/>
                </a:solidFill>
              </a:rPr>
              <a:t>SUPPORTING OPERATIONS </a:t>
            </a:r>
            <a:br>
              <a:rPr lang="en-US" sz="4000" b="1" dirty="0">
                <a:solidFill>
                  <a:srgbClr val="50B4C8"/>
                </a:solidFill>
              </a:rPr>
            </a:br>
            <a:r>
              <a:rPr lang="en-US" sz="4000" b="1" dirty="0">
                <a:solidFill>
                  <a:srgbClr val="50B4C8"/>
                </a:solidFill>
              </a:rPr>
              <a:t>INFORMATION MIS INFRASTRUCTURE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6743700" cy="4119563"/>
          </a:xfrm>
        </p:spPr>
        <p:txBody>
          <a:bodyPr/>
          <a:lstStyle/>
          <a:p>
            <a:pPr algn="l"/>
            <a:r>
              <a:rPr lang="en-US" sz="2800" dirty="0"/>
              <a:t>Backup and recovery plan</a:t>
            </a:r>
          </a:p>
          <a:p>
            <a:pPr algn="l"/>
            <a:r>
              <a:rPr lang="en-US" sz="2800" dirty="0"/>
              <a:t>Disaster recovery plan</a:t>
            </a:r>
          </a:p>
          <a:p>
            <a:pPr algn="l"/>
            <a:r>
              <a:rPr lang="en-US" sz="2800" dirty="0"/>
              <a:t>Business continuity plan</a:t>
            </a:r>
          </a:p>
        </p:txBody>
      </p:sp>
      <p:pic>
        <p:nvPicPr>
          <p:cNvPr id="1024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57400"/>
            <a:ext cx="244658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169432"/>
            <a:ext cx="2171700" cy="1916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NU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962400"/>
            <a:ext cx="2648999" cy="197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BACKUP AND RECOVERY PLAN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8153400" cy="4953000"/>
          </a:xfrm>
        </p:spPr>
        <p:txBody>
          <a:bodyPr/>
          <a:lstStyle/>
          <a:p>
            <a:pPr algn="l"/>
            <a:r>
              <a:rPr lang="en-US" sz="2400" b="1" dirty="0"/>
              <a:t>Backup</a:t>
            </a:r>
            <a:r>
              <a:rPr lang="en-US" sz="2400" dirty="0"/>
              <a:t> – An exact copy of a system’s information</a:t>
            </a:r>
          </a:p>
          <a:p>
            <a:pPr algn="l"/>
            <a:r>
              <a:rPr lang="en-US" sz="2400" b="1" dirty="0"/>
              <a:t>Recovery</a:t>
            </a:r>
            <a:r>
              <a:rPr lang="en-US" sz="2400" dirty="0"/>
              <a:t> – The ability to get a system up and running in the event of a system crash or failure</a:t>
            </a:r>
          </a:p>
          <a:p>
            <a:pPr lvl="1"/>
            <a:r>
              <a:rPr lang="en-US" sz="2000" dirty="0"/>
              <a:t>Fault tolerance</a:t>
            </a:r>
          </a:p>
          <a:p>
            <a:pPr lvl="1"/>
            <a:r>
              <a:rPr lang="en-US" sz="2000" dirty="0"/>
              <a:t>Failover</a:t>
            </a:r>
          </a:p>
          <a:p>
            <a:pPr lvl="1"/>
            <a:r>
              <a:rPr lang="en-US" sz="2000" dirty="0"/>
              <a:t>Failback</a:t>
            </a:r>
          </a:p>
          <a:p>
            <a:pPr algn="l"/>
            <a:endParaRPr lang="en-US" dirty="0"/>
          </a:p>
        </p:txBody>
      </p:sp>
      <p:pic>
        <p:nvPicPr>
          <p:cNvPr id="11268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62400"/>
            <a:ext cx="3048000" cy="1993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BACKUP AND RECOVERY PLAN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7391400" cy="48006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Disaster recovery plan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A detailed process for recovering information or an IT system in the event of a catastrophic disaster such as a fire or flood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Disaster recovery cost curve </a:t>
            </a:r>
            <a:r>
              <a:rPr lang="en-US" sz="2400" dirty="0"/>
              <a:t>- Charts (1) the cost to the organization of the unavailability of information and technology and (2) the cost to the organization of recovering from a disaster over time</a:t>
            </a:r>
          </a:p>
        </p:txBody>
      </p:sp>
      <p:pic>
        <p:nvPicPr>
          <p:cNvPr id="1229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495800"/>
            <a:ext cx="1447800" cy="145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rgbClr val="50B4C8"/>
                </a:solidFill>
              </a:rPr>
              <a:t>BACKUP AND RECOVERY PLAN</a:t>
            </a:r>
          </a:p>
        </p:txBody>
      </p:sp>
      <p:pic>
        <p:nvPicPr>
          <p:cNvPr id="13315" name="Picture 2" descr="This graph shows the disaster recovery cost curve. 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DFAC1"/>
              </a:clrFrom>
              <a:clrTo>
                <a:srgbClr val="FDFA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0" t="7842" r="1646" b="3545"/>
          <a:stretch/>
        </p:blipFill>
        <p:spPr bwMode="auto">
          <a:xfrm>
            <a:off x="714103" y="1676400"/>
            <a:ext cx="763524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50B4C8"/>
                </a:solidFill>
              </a:rPr>
              <a:t>BACKUP AND RECOVERY PLAN</a:t>
            </a:r>
            <a:endParaRPr lang="en-US" dirty="0">
              <a:solidFill>
                <a:srgbClr val="50B4C8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90525" y="1676400"/>
            <a:ext cx="74676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Hot site - </a:t>
            </a:r>
            <a:r>
              <a:rPr lang="en-US" sz="2400" dirty="0"/>
              <a:t>A separate and fully equipped facility where the company can move immediately after a disaster and resume business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Cold site - </a:t>
            </a:r>
            <a:r>
              <a:rPr lang="en-US" sz="2400" dirty="0"/>
              <a:t>A separate facility that does not have any computer equipment, but is a place where employees can move after a disaster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Warm site </a:t>
            </a:r>
            <a:r>
              <a:rPr lang="en-US" sz="2400" dirty="0"/>
              <a:t>– A separate facility with computer equipment that requires installation and configuration</a:t>
            </a:r>
          </a:p>
        </p:txBody>
      </p:sp>
      <p:pic>
        <p:nvPicPr>
          <p:cNvPr id="14340" name="Picture 3" descr="NUL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657600"/>
            <a:ext cx="1600200" cy="238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4953</TotalTime>
  <Words>715</Words>
  <Application>Microsoft Macintosh PowerPoint</Application>
  <PresentationFormat>On-screen Show (4:3)</PresentationFormat>
  <Paragraphs>84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21</vt:i4>
      </vt:variant>
    </vt:vector>
  </HeadingPairs>
  <TitlesOfParts>
    <vt:vector size="39" baseType="lpstr">
      <vt:lpstr>Albertus (W1)</vt:lpstr>
      <vt:lpstr>ArumSans Bold</vt:lpstr>
      <vt:lpstr>ArumSans Regular</vt:lpstr>
      <vt:lpstr>Calibri</vt:lpstr>
      <vt:lpstr>Calibri Light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THE BUSINESS BENEFITS OF A SOLID                    MIS INFRASTRUCTURE</vt:lpstr>
      <vt:lpstr>THE BUSINESS BENEFITS OF A SOLID               MIS INFRASTRUCTURE</vt:lpstr>
      <vt:lpstr>SUPPORTING OPERATIONS  INFORMATION MIS INFRASTRUCTURE</vt:lpstr>
      <vt:lpstr>BACKUP AND RECOVERY PLAN</vt:lpstr>
      <vt:lpstr>BACKUP AND RECOVERY PLAN</vt:lpstr>
      <vt:lpstr>BACKUP AND RECOVERY PLAN</vt:lpstr>
      <vt:lpstr>BACKUP AND RECOVERY PLAN</vt:lpstr>
      <vt:lpstr>BUSINESS CONTINUITY PLAN</vt:lpstr>
      <vt:lpstr>BUSINESS CONTINUITY PLAN</vt:lpstr>
      <vt:lpstr>BUSINESS CONTINUITY PLAN</vt:lpstr>
      <vt:lpstr>BUSINESS CONTINUITY PLAN</vt:lpstr>
      <vt:lpstr>SUPPORTING CHANGE  AGILE MIS INFRASTRUCTURE</vt:lpstr>
      <vt:lpstr>ACCESSIBILITY</vt:lpstr>
      <vt:lpstr>AVAILABILITY</vt:lpstr>
      <vt:lpstr>MAINTAINABILITY</vt:lpstr>
      <vt:lpstr>PORTABILITY</vt:lpstr>
      <vt:lpstr>RELIABILITY</vt:lpstr>
      <vt:lpstr>SCALABILITY</vt:lpstr>
      <vt:lpstr>USABILITY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386</cp:revision>
  <dcterms:created xsi:type="dcterms:W3CDTF">2004-06-28T21:12:50Z</dcterms:created>
  <dcterms:modified xsi:type="dcterms:W3CDTF">2017-04-19T03:23:46Z</dcterms:modified>
</cp:coreProperties>
</file>