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3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4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5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6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7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8.xml" ContentType="application/vnd.openxmlformats-officedocument.theme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  <p:sldMasterId id="2147483730" r:id="rId2"/>
    <p:sldMasterId id="2147483738" r:id="rId3"/>
    <p:sldMasterId id="2147483748" r:id="rId4"/>
    <p:sldMasterId id="2147483758" r:id="rId5"/>
    <p:sldMasterId id="2147483766" r:id="rId6"/>
    <p:sldMasterId id="2147483774" r:id="rId7"/>
    <p:sldMasterId id="2147483777" r:id="rId8"/>
    <p:sldMasterId id="2147483781" r:id="rId9"/>
  </p:sldMasterIdLst>
  <p:notesMasterIdLst>
    <p:notesMasterId r:id="rId32"/>
  </p:notesMasterIdLst>
  <p:sldIdLst>
    <p:sldId id="256" r:id="rId10"/>
    <p:sldId id="257" r:id="rId11"/>
    <p:sldId id="258" r:id="rId12"/>
    <p:sldId id="259" r:id="rId13"/>
    <p:sldId id="260" r:id="rId14"/>
    <p:sldId id="261" r:id="rId15"/>
    <p:sldId id="262" r:id="rId16"/>
    <p:sldId id="263" r:id="rId17"/>
    <p:sldId id="264" r:id="rId18"/>
    <p:sldId id="265" r:id="rId19"/>
    <p:sldId id="266" r:id="rId20"/>
    <p:sldId id="267" r:id="rId21"/>
    <p:sldId id="268" r:id="rId22"/>
    <p:sldId id="269" r:id="rId23"/>
    <p:sldId id="271" r:id="rId24"/>
    <p:sldId id="272" r:id="rId25"/>
    <p:sldId id="273" r:id="rId26"/>
    <p:sldId id="274" r:id="rId27"/>
    <p:sldId id="275" r:id="rId28"/>
    <p:sldId id="276" r:id="rId29"/>
    <p:sldId id="277" r:id="rId30"/>
    <p:sldId id="278" r:id="rId3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BE0E3"/>
    <a:srgbClr val="50B4C8"/>
    <a:srgbClr val="6EA9A9"/>
    <a:srgbClr val="C1B753"/>
    <a:srgbClr val="E6B921"/>
    <a:srgbClr val="C479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70032" autoAdjust="0"/>
  </p:normalViewPr>
  <p:slideViewPr>
    <p:cSldViewPr>
      <p:cViewPr varScale="1">
        <p:scale>
          <a:sx n="73" d="100"/>
          <a:sy n="73" d="100"/>
        </p:scale>
        <p:origin x="2224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1.xml"/><Relationship Id="rId21" Type="http://schemas.openxmlformats.org/officeDocument/2006/relationships/slide" Target="slides/slide12.xml"/><Relationship Id="rId22" Type="http://schemas.openxmlformats.org/officeDocument/2006/relationships/slide" Target="slides/slide13.xml"/><Relationship Id="rId23" Type="http://schemas.openxmlformats.org/officeDocument/2006/relationships/slide" Target="slides/slide14.xml"/><Relationship Id="rId24" Type="http://schemas.openxmlformats.org/officeDocument/2006/relationships/slide" Target="slides/slide15.xml"/><Relationship Id="rId25" Type="http://schemas.openxmlformats.org/officeDocument/2006/relationships/slide" Target="slides/slide16.xml"/><Relationship Id="rId26" Type="http://schemas.openxmlformats.org/officeDocument/2006/relationships/slide" Target="slides/slide17.xml"/><Relationship Id="rId27" Type="http://schemas.openxmlformats.org/officeDocument/2006/relationships/slide" Target="slides/slide18.xml"/><Relationship Id="rId28" Type="http://schemas.openxmlformats.org/officeDocument/2006/relationships/slide" Target="slides/slide19.xml"/><Relationship Id="rId29" Type="http://schemas.openxmlformats.org/officeDocument/2006/relationships/slide" Target="slides/slide20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30" Type="http://schemas.openxmlformats.org/officeDocument/2006/relationships/slide" Target="slides/slide21.xml"/><Relationship Id="rId31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9" Type="http://schemas.openxmlformats.org/officeDocument/2006/relationships/slideMaster" Target="slideMasters/slideMaster9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Relationship Id="rId33" Type="http://schemas.openxmlformats.org/officeDocument/2006/relationships/presProps" Target="presProps.xml"/><Relationship Id="rId34" Type="http://schemas.openxmlformats.org/officeDocument/2006/relationships/viewProps" Target="viewProps.xml"/><Relationship Id="rId35" Type="http://schemas.openxmlformats.org/officeDocument/2006/relationships/theme" Target="theme/theme1.xml"/><Relationship Id="rId36" Type="http://schemas.openxmlformats.org/officeDocument/2006/relationships/tableStyles" Target="tableStyles.xml"/><Relationship Id="rId10" Type="http://schemas.openxmlformats.org/officeDocument/2006/relationships/slide" Target="slides/slide1.xml"/><Relationship Id="rId11" Type="http://schemas.openxmlformats.org/officeDocument/2006/relationships/slide" Target="slides/slide2.xml"/><Relationship Id="rId12" Type="http://schemas.openxmlformats.org/officeDocument/2006/relationships/slide" Target="slides/slide3.xml"/><Relationship Id="rId13" Type="http://schemas.openxmlformats.org/officeDocument/2006/relationships/slide" Target="slides/slide4.xml"/><Relationship Id="rId14" Type="http://schemas.openxmlformats.org/officeDocument/2006/relationships/slide" Target="slides/slide5.xml"/><Relationship Id="rId15" Type="http://schemas.openxmlformats.org/officeDocument/2006/relationships/slide" Target="slides/slide6.xml"/><Relationship Id="rId16" Type="http://schemas.openxmlformats.org/officeDocument/2006/relationships/slide" Target="slides/slide7.xml"/><Relationship Id="rId17" Type="http://schemas.openxmlformats.org/officeDocument/2006/relationships/slide" Target="slides/slide8.xml"/><Relationship Id="rId18" Type="http://schemas.openxmlformats.org/officeDocument/2006/relationships/slide" Target="slides/slide9.xml"/><Relationship Id="rId19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B87CA17-061E-4D25-8438-E363A1C92C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43614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598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190500" indent="-190500"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69351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190500" indent="-190500"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87414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190500" indent="-190500"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1110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190500" indent="-190500"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275217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190500" indent="-190500"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662568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190500" indent="-190500"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95283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190500" indent="-190500"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22791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190500" indent="-190500"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64040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190500" indent="-190500"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140873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190500" indent="-190500"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2396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708025" lvl="2" indent="-190500"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248296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190500" indent="-190500"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575974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190500" indent="-190500"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93833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190500" indent="-190500"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58077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190500" indent="-190500"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2934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190500" indent="-190500" eaLnBrk="1" hangingPunct="1"/>
            <a:endParaRPr lang="en-US">
              <a:ea typeface="Times New Roman" pitchFamily="18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23474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190500" indent="-190500"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1355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23863" lvl="1" indent="-190500"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4076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23863" lvl="1" indent="-190500" eaLnBrk="1" hangingPunct="1">
              <a:buFont typeface="Wingdings" pitchFamily="2" charset="2"/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0092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190500" indent="-190500"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3939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190500" indent="-190500"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9415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Gray BG, Title &amp; Subtitl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/>
        </p:nvSpPr>
        <p:spPr>
          <a:xfrm>
            <a:off x="0" y="32766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429000"/>
            <a:ext cx="51054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28600" y="4114800"/>
            <a:ext cx="5105400" cy="685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069506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Gray BG, Title &amp; Subtitl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2766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429000"/>
            <a:ext cx="51054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28600" y="4114800"/>
            <a:ext cx="5105400" cy="685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05600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346556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Gray BG, Title &amp; Subtitl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733800" y="4260273"/>
            <a:ext cx="5181600" cy="69272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05600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56130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Gray BG, Title Only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581400"/>
            <a:ext cx="51054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169044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Gray BG, Title Only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266905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SimpleTitle&amp;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0" y="2130426"/>
            <a:ext cx="9144000" cy="1470025"/>
          </a:xfrm>
          <a:prstGeom prst="rect">
            <a:avLst/>
          </a:prstGeom>
        </p:spPr>
        <p:txBody>
          <a:bodyPr/>
          <a:lstStyle>
            <a:lvl1pPr>
              <a:defRPr sz="480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1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6A6A6A"/>
                </a:solidFill>
                <a:latin typeface="ArumSans Regular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7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49494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Text abov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2906714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87568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Titl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2775099"/>
            <a:ext cx="7772400" cy="1362075"/>
          </a:xfrm>
          <a:prstGeom prst="rect">
            <a:avLst/>
          </a:prstGeom>
        </p:spPr>
        <p:txBody>
          <a:bodyPr anchor="b" anchorCtr="0"/>
          <a:lstStyle>
            <a:lvl1pPr algn="l">
              <a:spcBef>
                <a:spcPts val="480"/>
              </a:spcBef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4138613"/>
            <a:ext cx="7772400" cy="1500187"/>
          </a:xfrm>
          <a:prstGeom prst="rect">
            <a:avLst/>
          </a:prstGeo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33663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56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86200" y="6553200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418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Six Content Placehol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39762"/>
          </a:xfrm>
          <a:prstGeom prst="rect">
            <a:avLst/>
          </a:prstGeom>
        </p:spPr>
        <p:txBody>
          <a:bodyPr/>
          <a:lstStyle>
            <a:lvl1pPr>
              <a:defRPr lang="en-US" sz="360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1"/>
          <p:cNvSpPr>
            <a:spLocks noGrp="1"/>
          </p:cNvSpPr>
          <p:nvPr>
            <p:ph sz="quarter" idx="12"/>
          </p:nvPr>
        </p:nvSpPr>
        <p:spPr>
          <a:xfrm>
            <a:off x="533400" y="1066800"/>
            <a:ext cx="8153400" cy="8382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33400" y="2011680"/>
            <a:ext cx="8153400" cy="7620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Content Placeholder 3"/>
          <p:cNvSpPr>
            <a:spLocks noGrp="1"/>
          </p:cNvSpPr>
          <p:nvPr>
            <p:ph sz="quarter" idx="14"/>
          </p:nvPr>
        </p:nvSpPr>
        <p:spPr>
          <a:xfrm>
            <a:off x="533400" y="2880360"/>
            <a:ext cx="8153400" cy="6858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Content Placeholder 4"/>
          <p:cNvSpPr>
            <a:spLocks noGrp="1"/>
          </p:cNvSpPr>
          <p:nvPr>
            <p:ph sz="quarter" idx="15"/>
          </p:nvPr>
        </p:nvSpPr>
        <p:spPr>
          <a:xfrm>
            <a:off x="533400" y="3672840"/>
            <a:ext cx="8153400" cy="8382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5"/>
          <p:cNvSpPr>
            <a:spLocks noGrp="1"/>
          </p:cNvSpPr>
          <p:nvPr>
            <p:ph sz="quarter" idx="10"/>
          </p:nvPr>
        </p:nvSpPr>
        <p:spPr>
          <a:xfrm>
            <a:off x="533400" y="4617720"/>
            <a:ext cx="8153400" cy="9144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6"/>
          <p:cNvSpPr>
            <a:spLocks noGrp="1"/>
          </p:cNvSpPr>
          <p:nvPr>
            <p:ph sz="quarter" idx="11"/>
          </p:nvPr>
        </p:nvSpPr>
        <p:spPr>
          <a:xfrm>
            <a:off x="533400" y="5638800"/>
            <a:ext cx="8153400" cy="7620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Photo Credit"/>
          <p:cNvSpPr>
            <a:spLocks noGrp="1"/>
          </p:cNvSpPr>
          <p:nvPr>
            <p:ph type="body" sz="quarter" idx="16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59522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Title"/>
          <p:cNvSpPr>
            <a:spLocks noGrp="1"/>
          </p:cNvSpPr>
          <p:nvPr>
            <p:ph type="title"/>
          </p:nvPr>
        </p:nvSpPr>
        <p:spPr>
          <a:xfrm>
            <a:off x="-1" y="228600"/>
            <a:ext cx="9144001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1"/>
          <p:cNvSpPr>
            <a:spLocks noGrp="1"/>
          </p:cNvSpPr>
          <p:nvPr>
            <p:ph sz="half" idx="1"/>
          </p:nvPr>
        </p:nvSpPr>
        <p:spPr>
          <a:xfrm>
            <a:off x="457200" y="914400"/>
            <a:ext cx="4038600" cy="561594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sz="half" idx="2"/>
          </p:nvPr>
        </p:nvSpPr>
        <p:spPr>
          <a:xfrm>
            <a:off x="4648200" y="914400"/>
            <a:ext cx="4038600" cy="561594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3817620" y="65294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0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4039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Gray BG, Title &amp; Subtitl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733800" y="4260273"/>
            <a:ext cx="5181600" cy="69272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9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43849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Two-Up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sz="half" idx="2"/>
          </p:nvPr>
        </p:nvSpPr>
        <p:spPr>
          <a:xfrm>
            <a:off x="457201" y="1600200"/>
            <a:ext cx="4040188" cy="4912202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4"/>
          </p:nvPr>
        </p:nvSpPr>
        <p:spPr>
          <a:xfrm>
            <a:off x="4645026" y="1600200"/>
            <a:ext cx="4041775" cy="4912202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3817620" y="65294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2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424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4-up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sz="half" idx="2"/>
          </p:nvPr>
        </p:nvSpPr>
        <p:spPr>
          <a:xfrm>
            <a:off x="457201" y="1600200"/>
            <a:ext cx="4040188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4"/>
          </p:nvPr>
        </p:nvSpPr>
        <p:spPr>
          <a:xfrm>
            <a:off x="4645026" y="1600200"/>
            <a:ext cx="4041775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Header 3"/>
          <p:cNvSpPr>
            <a:spLocks noGrp="1"/>
          </p:cNvSpPr>
          <p:nvPr>
            <p:ph type="body" sz="quarter" idx="12"/>
          </p:nvPr>
        </p:nvSpPr>
        <p:spPr>
          <a:xfrm>
            <a:off x="457200" y="35814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20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3"/>
          <p:cNvSpPr>
            <a:spLocks noGrp="1"/>
          </p:cNvSpPr>
          <p:nvPr>
            <p:ph sz="half" idx="14"/>
          </p:nvPr>
        </p:nvSpPr>
        <p:spPr>
          <a:xfrm>
            <a:off x="457200" y="4191000"/>
            <a:ext cx="4040188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Header 4"/>
          <p:cNvSpPr>
            <a:spLocks noGrp="1"/>
          </p:cNvSpPr>
          <p:nvPr>
            <p:ph type="body" sz="quarter" idx="13"/>
          </p:nvPr>
        </p:nvSpPr>
        <p:spPr>
          <a:xfrm>
            <a:off x="4648200" y="35814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20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5" name="Content Placeholder 4"/>
          <p:cNvSpPr>
            <a:spLocks noGrp="1"/>
          </p:cNvSpPr>
          <p:nvPr>
            <p:ph sz="quarter" idx="15"/>
          </p:nvPr>
        </p:nvSpPr>
        <p:spPr>
          <a:xfrm>
            <a:off x="4645025" y="4191000"/>
            <a:ext cx="4041775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17620" y="59960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58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Content with Left Side-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457201" y="304800"/>
            <a:ext cx="3008313" cy="838200"/>
          </a:xfrm>
          <a:prstGeom prst="rect">
            <a:avLst/>
          </a:prstGeom>
        </p:spPr>
        <p:txBody>
          <a:bodyPr anchor="b"/>
          <a:lstStyle>
            <a:lvl1pPr algn="l">
              <a:defRPr sz="18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457201" y="1143000"/>
            <a:ext cx="3008313" cy="533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3575050" y="304800"/>
            <a:ext cx="5111751" cy="6179819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5445125" y="6488875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8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907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Content with Right Side-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5678487" y="304800"/>
            <a:ext cx="3008313" cy="838200"/>
          </a:xfrm>
          <a:prstGeom prst="rect">
            <a:avLst/>
          </a:prstGeom>
        </p:spPr>
        <p:txBody>
          <a:bodyPr anchor="b"/>
          <a:lstStyle>
            <a:lvl1pPr algn="l">
              <a:defRPr sz="18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5678487" y="1143000"/>
            <a:ext cx="3008313" cy="533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457200" y="304800"/>
            <a:ext cx="5111751" cy="6179819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2327275" y="6488875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6430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1828800" y="5253037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4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1828800" y="5895975"/>
            <a:ext cx="5486400" cy="609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1"/>
          <p:cNvSpPr>
            <a:spLocks noGrp="1"/>
          </p:cNvSpPr>
          <p:nvPr>
            <p:ph type="pic" idx="1"/>
          </p:nvPr>
        </p:nvSpPr>
        <p:spPr>
          <a:xfrm>
            <a:off x="1028700" y="128650"/>
            <a:ext cx="7086600" cy="49446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86200" y="5081650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4590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Title and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-2251" y="228600"/>
            <a:ext cx="9172252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Media Placeholder 1"/>
          <p:cNvSpPr>
            <a:spLocks noGrp="1"/>
          </p:cNvSpPr>
          <p:nvPr>
            <p:ph type="media" sz="quarter" idx="11"/>
          </p:nvPr>
        </p:nvSpPr>
        <p:spPr>
          <a:xfrm>
            <a:off x="0" y="1066799"/>
            <a:ext cx="9144000" cy="531595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media</a:t>
            </a:r>
            <a:endParaRPr lang="en-US"/>
          </a:p>
        </p:txBody>
      </p:sp>
      <p:sp>
        <p:nvSpPr>
          <p:cNvPr id="5" name="Video Credit"/>
          <p:cNvSpPr>
            <a:spLocks noGrp="1"/>
          </p:cNvSpPr>
          <p:nvPr>
            <p:ph type="body" sz="quarter" idx="12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Video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8510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528">
          <p15:clr>
            <a:srgbClr val="FBAE40"/>
          </p15:clr>
        </p15:guide>
        <p15:guide id="3" pos="5136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56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86200" y="6553200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90747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Six Content Placehol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39762"/>
          </a:xfrm>
          <a:prstGeom prst="rect">
            <a:avLst/>
          </a:prstGeom>
        </p:spPr>
        <p:txBody>
          <a:bodyPr/>
          <a:lstStyle>
            <a:lvl1pPr>
              <a:defRPr lang="en-US" sz="360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1"/>
          <p:cNvSpPr>
            <a:spLocks noGrp="1"/>
          </p:cNvSpPr>
          <p:nvPr>
            <p:ph sz="quarter" idx="12"/>
          </p:nvPr>
        </p:nvSpPr>
        <p:spPr>
          <a:xfrm>
            <a:off x="533400" y="1066800"/>
            <a:ext cx="8153400" cy="8382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33400" y="2011680"/>
            <a:ext cx="8153400" cy="7620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Content Placeholder 3"/>
          <p:cNvSpPr>
            <a:spLocks noGrp="1"/>
          </p:cNvSpPr>
          <p:nvPr>
            <p:ph sz="quarter" idx="14"/>
          </p:nvPr>
        </p:nvSpPr>
        <p:spPr>
          <a:xfrm>
            <a:off x="533400" y="2880360"/>
            <a:ext cx="8153400" cy="6858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Content Placeholder 4"/>
          <p:cNvSpPr>
            <a:spLocks noGrp="1"/>
          </p:cNvSpPr>
          <p:nvPr>
            <p:ph sz="quarter" idx="15"/>
          </p:nvPr>
        </p:nvSpPr>
        <p:spPr>
          <a:xfrm>
            <a:off x="533400" y="3672840"/>
            <a:ext cx="8153400" cy="8382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5"/>
          <p:cNvSpPr>
            <a:spLocks noGrp="1"/>
          </p:cNvSpPr>
          <p:nvPr>
            <p:ph sz="quarter" idx="10"/>
          </p:nvPr>
        </p:nvSpPr>
        <p:spPr>
          <a:xfrm>
            <a:off x="533400" y="4617720"/>
            <a:ext cx="8153400" cy="9144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6"/>
          <p:cNvSpPr>
            <a:spLocks noGrp="1"/>
          </p:cNvSpPr>
          <p:nvPr>
            <p:ph sz="quarter" idx="11"/>
          </p:nvPr>
        </p:nvSpPr>
        <p:spPr>
          <a:xfrm>
            <a:off x="533400" y="5638800"/>
            <a:ext cx="8153400" cy="7620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Photo Credit"/>
          <p:cNvSpPr>
            <a:spLocks noGrp="1"/>
          </p:cNvSpPr>
          <p:nvPr>
            <p:ph type="body" sz="quarter" idx="16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8546565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Title"/>
          <p:cNvSpPr>
            <a:spLocks noGrp="1"/>
          </p:cNvSpPr>
          <p:nvPr>
            <p:ph type="title"/>
          </p:nvPr>
        </p:nvSpPr>
        <p:spPr>
          <a:xfrm>
            <a:off x="-1" y="228600"/>
            <a:ext cx="9144001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1"/>
          <p:cNvSpPr>
            <a:spLocks noGrp="1"/>
          </p:cNvSpPr>
          <p:nvPr>
            <p:ph sz="half" idx="1"/>
          </p:nvPr>
        </p:nvSpPr>
        <p:spPr>
          <a:xfrm>
            <a:off x="457200" y="914400"/>
            <a:ext cx="4038600" cy="561594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sz="half" idx="2"/>
          </p:nvPr>
        </p:nvSpPr>
        <p:spPr>
          <a:xfrm>
            <a:off x="4648200" y="914400"/>
            <a:ext cx="4038600" cy="561594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3817620" y="65294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0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486692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Two-Up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sz="half" idx="2"/>
          </p:nvPr>
        </p:nvSpPr>
        <p:spPr>
          <a:xfrm>
            <a:off x="457201" y="1600200"/>
            <a:ext cx="4040188" cy="4912202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4"/>
          </p:nvPr>
        </p:nvSpPr>
        <p:spPr>
          <a:xfrm>
            <a:off x="4645026" y="1600200"/>
            <a:ext cx="4041775" cy="4912202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3817620" y="65294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2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82510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Gray BG, Title-Only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/>
        </p:nvSpPr>
        <p:spPr>
          <a:xfrm>
            <a:off x="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581400"/>
            <a:ext cx="51054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3433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4-up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sz="half" idx="2"/>
          </p:nvPr>
        </p:nvSpPr>
        <p:spPr>
          <a:xfrm>
            <a:off x="457201" y="1600200"/>
            <a:ext cx="4040188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4"/>
          </p:nvPr>
        </p:nvSpPr>
        <p:spPr>
          <a:xfrm>
            <a:off x="4645026" y="1600200"/>
            <a:ext cx="4041775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Header 3"/>
          <p:cNvSpPr>
            <a:spLocks noGrp="1"/>
          </p:cNvSpPr>
          <p:nvPr>
            <p:ph type="body" sz="quarter" idx="12"/>
          </p:nvPr>
        </p:nvSpPr>
        <p:spPr>
          <a:xfrm>
            <a:off x="457200" y="35814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20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3"/>
          <p:cNvSpPr>
            <a:spLocks noGrp="1"/>
          </p:cNvSpPr>
          <p:nvPr>
            <p:ph sz="half" idx="14"/>
          </p:nvPr>
        </p:nvSpPr>
        <p:spPr>
          <a:xfrm>
            <a:off x="457200" y="4191000"/>
            <a:ext cx="4040188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Header 4"/>
          <p:cNvSpPr>
            <a:spLocks noGrp="1"/>
          </p:cNvSpPr>
          <p:nvPr>
            <p:ph type="body" sz="quarter" idx="13"/>
          </p:nvPr>
        </p:nvSpPr>
        <p:spPr>
          <a:xfrm>
            <a:off x="4648200" y="35814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20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5" name="Content Placeholder 4"/>
          <p:cNvSpPr>
            <a:spLocks noGrp="1"/>
          </p:cNvSpPr>
          <p:nvPr>
            <p:ph sz="quarter" idx="15"/>
          </p:nvPr>
        </p:nvSpPr>
        <p:spPr>
          <a:xfrm>
            <a:off x="4645025" y="4191000"/>
            <a:ext cx="4041775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17620" y="59960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620970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Content with Left Side-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457201" y="304800"/>
            <a:ext cx="3008313" cy="838200"/>
          </a:xfrm>
          <a:prstGeom prst="rect">
            <a:avLst/>
          </a:prstGeom>
        </p:spPr>
        <p:txBody>
          <a:bodyPr anchor="b"/>
          <a:lstStyle>
            <a:lvl1pPr algn="l">
              <a:defRPr sz="18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457201" y="1143000"/>
            <a:ext cx="3008313" cy="533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3575050" y="304800"/>
            <a:ext cx="5111751" cy="6179819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5445125" y="6488875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8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676420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Content with Right Side-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5678487" y="304800"/>
            <a:ext cx="3008313" cy="838200"/>
          </a:xfrm>
          <a:prstGeom prst="rect">
            <a:avLst/>
          </a:prstGeom>
        </p:spPr>
        <p:txBody>
          <a:bodyPr anchor="b"/>
          <a:lstStyle>
            <a:lvl1pPr algn="l">
              <a:defRPr sz="18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5678487" y="1143000"/>
            <a:ext cx="3008313" cy="533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457200" y="304800"/>
            <a:ext cx="5111751" cy="6179819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2327275" y="6488875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973660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1828800" y="5253037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4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1828800" y="5895975"/>
            <a:ext cx="5486400" cy="609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1"/>
          <p:cNvSpPr>
            <a:spLocks noGrp="1"/>
          </p:cNvSpPr>
          <p:nvPr>
            <p:ph type="pic" idx="1"/>
          </p:nvPr>
        </p:nvSpPr>
        <p:spPr>
          <a:xfrm>
            <a:off x="1028700" y="128650"/>
            <a:ext cx="7086600" cy="49446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86200" y="5081650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279948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Title and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-2251" y="228600"/>
            <a:ext cx="9172252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Media Placeholder 5"/>
          <p:cNvSpPr>
            <a:spLocks noGrp="1"/>
          </p:cNvSpPr>
          <p:nvPr>
            <p:ph type="media" sz="quarter" idx="11"/>
          </p:nvPr>
        </p:nvSpPr>
        <p:spPr>
          <a:xfrm>
            <a:off x="0" y="1066799"/>
            <a:ext cx="9144000" cy="531595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media</a:t>
            </a:r>
            <a:endParaRPr lang="en-US"/>
          </a:p>
        </p:txBody>
      </p:sp>
      <p:sp>
        <p:nvSpPr>
          <p:cNvPr id="5" name="Video Credit"/>
          <p:cNvSpPr>
            <a:spLocks noGrp="1"/>
          </p:cNvSpPr>
          <p:nvPr>
            <p:ph type="body" sz="quarter" idx="12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Video Credit Here</a:t>
            </a:r>
          </a:p>
        </p:txBody>
      </p:sp>
    </p:spTree>
    <p:extLst>
      <p:ext uri="{BB962C8B-B14F-4D97-AF65-F5344CB8AC3E}">
        <p14:creationId xmlns:p14="http://schemas.microsoft.com/office/powerpoint/2010/main" val="743654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528">
          <p15:clr>
            <a:srgbClr val="FBAE40"/>
          </p15:clr>
        </p15:guide>
        <p15:guide id="3" pos="5136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Tagline-Gray BG, Title &amp; Subtitl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2766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429000"/>
            <a:ext cx="51054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28600" y="4114800"/>
            <a:ext cx="5105400" cy="685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85330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Tagline-Gray BG, Title &amp; Subtitl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733800" y="4260273"/>
            <a:ext cx="5181600" cy="69272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21222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Tagline-Gray BG, Title Only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581400"/>
            <a:ext cx="51054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48360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Tagline-Gray BG, Title Only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55645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Tagline-SimpleTitle&amp;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0" y="2130426"/>
            <a:ext cx="9144000" cy="1470025"/>
          </a:xfrm>
          <a:prstGeom prst="rect">
            <a:avLst/>
          </a:prstGeom>
        </p:spPr>
        <p:txBody>
          <a:bodyPr/>
          <a:lstStyle>
            <a:lvl1pPr>
              <a:defRPr sz="480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1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6A6A6A"/>
                </a:solidFill>
                <a:latin typeface="ArumSans Regular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293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Gray BG, Title-Only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hoto Credit3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845434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Tagline-Text abov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2906714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0427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Tagline-Titl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2775099"/>
            <a:ext cx="7772400" cy="1362075"/>
          </a:xfrm>
          <a:prstGeom prst="rect">
            <a:avLst/>
          </a:prstGeom>
        </p:spPr>
        <p:txBody>
          <a:bodyPr anchor="b" anchorCtr="0"/>
          <a:lstStyle>
            <a:lvl1pPr algn="l">
              <a:spcBef>
                <a:spcPts val="480"/>
              </a:spcBef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4138613"/>
            <a:ext cx="7772400" cy="1500187"/>
          </a:xfrm>
          <a:prstGeom prst="rect">
            <a:avLst/>
          </a:prstGeo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083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Gray BG, Title &amp; Subtitle Left1_Title &amp; Subtitl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2766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429000"/>
            <a:ext cx="51054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28600" y="4114800"/>
            <a:ext cx="5105400" cy="685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21306316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Gray BG, Title &amp; Subtitle Left1_Title &amp; Subtitl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733800" y="4260273"/>
            <a:ext cx="5181600" cy="69272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2364622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Gray BG, Title Only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581400"/>
            <a:ext cx="51054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3768098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Gray BG, Title Only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9062978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SimpleTitle&amp;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0" y="2130426"/>
            <a:ext cx="9144000" cy="1470025"/>
          </a:xfrm>
          <a:prstGeom prst="rect">
            <a:avLst/>
          </a:prstGeom>
        </p:spPr>
        <p:txBody>
          <a:bodyPr/>
          <a:lstStyle>
            <a:lvl1pPr>
              <a:defRPr sz="480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6A6A6A"/>
                </a:solidFill>
                <a:latin typeface="ArumSans Regular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47196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Text abov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906714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806529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Titl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2775099"/>
            <a:ext cx="7772400" cy="1362075"/>
          </a:xfrm>
          <a:prstGeom prst="rect">
            <a:avLst/>
          </a:prstGeom>
        </p:spPr>
        <p:txBody>
          <a:bodyPr anchor="b" anchorCtr="0"/>
          <a:lstStyle>
            <a:lvl1pPr algn="l">
              <a:spcBef>
                <a:spcPts val="480"/>
              </a:spcBef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4138613"/>
            <a:ext cx="7772400" cy="1500187"/>
          </a:xfrm>
          <a:prstGeom prst="rect">
            <a:avLst/>
          </a:prstGeo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430677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Slide Titl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1066800" y="1524000"/>
            <a:ext cx="7048500" cy="1470025"/>
          </a:xfrm>
          <a:prstGeom prst="rect">
            <a:avLst/>
          </a:prstGeom>
        </p:spPr>
        <p:txBody>
          <a:bodyPr/>
          <a:lstStyle>
            <a:lvl1pPr algn="l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1"/>
          <p:cNvSpPr>
            <a:spLocks noGrp="1"/>
          </p:cNvSpPr>
          <p:nvPr>
            <p:ph type="subTitle" idx="1"/>
          </p:nvPr>
        </p:nvSpPr>
        <p:spPr>
          <a:xfrm>
            <a:off x="1066800" y="29718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5869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SimpleTitle&amp;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0" y="2130426"/>
            <a:ext cx="9144000" cy="1470025"/>
          </a:xfrm>
          <a:prstGeom prst="rect">
            <a:avLst/>
          </a:prstGeom>
        </p:spPr>
        <p:txBody>
          <a:bodyPr/>
          <a:lstStyle>
            <a:lvl1pPr>
              <a:defRPr sz="480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6A6A6A"/>
                </a:solidFill>
                <a:latin typeface="ArumSans Regular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53360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lue Slide Text abov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722313" y="2643186"/>
            <a:ext cx="7202487" cy="1362075"/>
          </a:xfrm>
          <a:prstGeom prst="rect">
            <a:avLst/>
          </a:prstGeom>
        </p:spPr>
        <p:txBody>
          <a:bodyPr anchor="t"/>
          <a:lstStyle>
            <a:lvl1pPr algn="l">
              <a:defRPr sz="4400" b="1" cap="all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722313" y="1143000"/>
            <a:ext cx="7202487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47259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in_Appendix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Jump Link"/>
          <p:cNvSpPr>
            <a:spLocks noGrp="1"/>
          </p:cNvSpPr>
          <p:nvPr>
            <p:ph type="body" sz="quarter" idx="11" hasCustomPrompt="1"/>
          </p:nvPr>
        </p:nvSpPr>
        <p:spPr>
          <a:xfrm>
            <a:off x="3467100" y="66294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  <p:sp>
        <p:nvSpPr>
          <p:cNvPr id="8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066800"/>
            <a:ext cx="8229600" cy="5562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48101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in_Appendix_2-up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600200"/>
            <a:ext cx="4038600" cy="4800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117974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4648200" y="1600200"/>
            <a:ext cx="4114800" cy="4800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Jump link"/>
          <p:cNvSpPr>
            <a:spLocks noGrp="1"/>
          </p:cNvSpPr>
          <p:nvPr>
            <p:ph type="body" sz="quarter" idx="13" hasCustomPrompt="1"/>
          </p:nvPr>
        </p:nvSpPr>
        <p:spPr>
          <a:xfrm>
            <a:off x="3467100" y="66294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</p:spTree>
    <p:extLst>
      <p:ext uri="{BB962C8B-B14F-4D97-AF65-F5344CB8AC3E}">
        <p14:creationId xmlns:p14="http://schemas.microsoft.com/office/powerpoint/2010/main" val="24676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in_Appendix_4-up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457200" y="1600200"/>
            <a:ext cx="4038600" cy="19812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4648200" y="1600200"/>
            <a:ext cx="4038600" cy="19812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Header 3"/>
          <p:cNvSpPr>
            <a:spLocks noGrp="1"/>
          </p:cNvSpPr>
          <p:nvPr>
            <p:ph type="body" sz="quarter" idx="12"/>
          </p:nvPr>
        </p:nvSpPr>
        <p:spPr>
          <a:xfrm>
            <a:off x="457200" y="37338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1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25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457200" y="4343400"/>
            <a:ext cx="4038600" cy="2133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Header 4"/>
          <p:cNvSpPr>
            <a:spLocks noGrp="1"/>
          </p:cNvSpPr>
          <p:nvPr>
            <p:ph type="body" sz="quarter" idx="13"/>
          </p:nvPr>
        </p:nvSpPr>
        <p:spPr>
          <a:xfrm>
            <a:off x="4648200" y="37338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1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27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4648200" y="4343400"/>
            <a:ext cx="4038600" cy="2133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Jump Link"/>
          <p:cNvSpPr>
            <a:spLocks noGrp="1"/>
          </p:cNvSpPr>
          <p:nvPr>
            <p:ph type="body" sz="quarter" idx="11" hasCustomPrompt="1"/>
          </p:nvPr>
        </p:nvSpPr>
        <p:spPr>
          <a:xfrm>
            <a:off x="3467100" y="66294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</p:spTree>
    <p:extLst>
      <p:ext uri="{BB962C8B-B14F-4D97-AF65-F5344CB8AC3E}">
        <p14:creationId xmlns:p14="http://schemas.microsoft.com/office/powerpoint/2010/main" val="274734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 Bar Footer_Appendix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Jump Link"/>
          <p:cNvSpPr>
            <a:spLocks noGrp="1"/>
          </p:cNvSpPr>
          <p:nvPr>
            <p:ph type="body" sz="quarter" idx="11" hasCustomPrompt="1"/>
          </p:nvPr>
        </p:nvSpPr>
        <p:spPr>
          <a:xfrm>
            <a:off x="3467100" y="64770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  <p:sp>
        <p:nvSpPr>
          <p:cNvPr id="8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990600"/>
            <a:ext cx="8229600" cy="54102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5473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 Bar Footer_Appendix_2-up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600200"/>
            <a:ext cx="4038600" cy="4800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117974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4648200" y="1600200"/>
            <a:ext cx="4114800" cy="4800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Jump link"/>
          <p:cNvSpPr>
            <a:spLocks noGrp="1"/>
          </p:cNvSpPr>
          <p:nvPr>
            <p:ph type="body" sz="quarter" idx="13" hasCustomPrompt="1"/>
          </p:nvPr>
        </p:nvSpPr>
        <p:spPr>
          <a:xfrm>
            <a:off x="3467100" y="64770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</p:spTree>
    <p:extLst>
      <p:ext uri="{BB962C8B-B14F-4D97-AF65-F5344CB8AC3E}">
        <p14:creationId xmlns:p14="http://schemas.microsoft.com/office/powerpoint/2010/main" val="362104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 Bar Footer_Appendix_4-up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457200" y="1600200"/>
            <a:ext cx="4038600" cy="19812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4648200" y="1600200"/>
            <a:ext cx="4038600" cy="19812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Header 3"/>
          <p:cNvSpPr>
            <a:spLocks noGrp="1"/>
          </p:cNvSpPr>
          <p:nvPr>
            <p:ph type="body" sz="quarter" idx="12"/>
          </p:nvPr>
        </p:nvSpPr>
        <p:spPr>
          <a:xfrm>
            <a:off x="457200" y="36576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1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25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457200" y="4267200"/>
            <a:ext cx="4038600" cy="2133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Header 4"/>
          <p:cNvSpPr>
            <a:spLocks noGrp="1"/>
          </p:cNvSpPr>
          <p:nvPr>
            <p:ph type="body" sz="quarter" idx="13"/>
          </p:nvPr>
        </p:nvSpPr>
        <p:spPr>
          <a:xfrm>
            <a:off x="4648200" y="36576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1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27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4648200" y="4267200"/>
            <a:ext cx="4038600" cy="2133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Jump Link"/>
          <p:cNvSpPr>
            <a:spLocks noGrp="1"/>
          </p:cNvSpPr>
          <p:nvPr>
            <p:ph type="body" sz="quarter" idx="11" hasCustomPrompt="1"/>
          </p:nvPr>
        </p:nvSpPr>
        <p:spPr>
          <a:xfrm>
            <a:off x="3467100" y="64770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</p:spTree>
    <p:extLst>
      <p:ext uri="{BB962C8B-B14F-4D97-AF65-F5344CB8AC3E}">
        <p14:creationId xmlns:p14="http://schemas.microsoft.com/office/powerpoint/2010/main" val="2066251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Text abov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2906714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34678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Titl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2775099"/>
            <a:ext cx="7772400" cy="1362075"/>
          </a:xfrm>
          <a:prstGeom prst="rect">
            <a:avLst/>
          </a:prstGeom>
        </p:spPr>
        <p:txBody>
          <a:bodyPr anchor="b" anchorCtr="0"/>
          <a:lstStyle>
            <a:lvl1pPr algn="l">
              <a:spcBef>
                <a:spcPts val="480"/>
              </a:spcBef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4138613"/>
            <a:ext cx="7772400" cy="1500187"/>
          </a:xfrm>
          <a:prstGeom prst="rect">
            <a:avLst/>
          </a:prstGeo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07944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2628" y="770467"/>
            <a:ext cx="8086725" cy="33528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000" spc="-12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0634" y="4198409"/>
            <a:ext cx="6921151" cy="164592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514350" y="6412447"/>
            <a:ext cx="3086100" cy="2286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>
                    <a:alpha val="75000"/>
                  </a:srgbClr>
                </a:solidFill>
              </a:defRPr>
            </a:lvl1pPr>
          </a:lstStyle>
          <a:p>
            <a:pPr>
              <a:defRPr/>
            </a:pPr>
            <a:fld id="{1D27F614-876F-4001-BCEC-40DC8CECC343}" type="datetime1">
              <a:rPr lang="en-US" smtClean="0"/>
              <a:pPr>
                <a:defRPr/>
              </a:pPr>
              <a:t>4/18/17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14350" y="6554697"/>
            <a:ext cx="3771900" cy="2286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>
                    <a:alpha val="75000"/>
                  </a:srgb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41193" y="5829748"/>
            <a:ext cx="2194560" cy="139703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pPr>
              <a:defRPr/>
            </a:pPr>
            <a:fld id="{367FAF79-9184-4618-8751-CC26938CF91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3" name="Text Box 10"/>
          <p:cNvSpPr txBox="1">
            <a:spLocks noChangeArrowheads="1"/>
          </p:cNvSpPr>
          <p:nvPr userDrawn="1"/>
        </p:nvSpPr>
        <p:spPr bwMode="auto">
          <a:xfrm>
            <a:off x="136525" y="6381750"/>
            <a:ext cx="143827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1" i="1">
                <a:solidFill>
                  <a:schemeClr val="bg1"/>
                </a:solidFill>
                <a:latin typeface="Century Schoolbook" pitchFamily="18" charset="0"/>
              </a:rPr>
              <a:t>McGraw-Hill/Irwin</a:t>
            </a:r>
          </a:p>
        </p:txBody>
      </p:sp>
      <p:sp>
        <p:nvSpPr>
          <p:cNvPr id="14" name="Text Box 11"/>
          <p:cNvSpPr txBox="1">
            <a:spLocks noChangeArrowheads="1"/>
          </p:cNvSpPr>
          <p:nvPr userDrawn="1"/>
        </p:nvSpPr>
        <p:spPr bwMode="auto">
          <a:xfrm>
            <a:off x="4572000" y="6384925"/>
            <a:ext cx="44958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US" sz="1000" b="1" i="1">
                <a:solidFill>
                  <a:schemeClr val="bg1"/>
                </a:solidFill>
                <a:latin typeface="Century Schoolbook" pitchFamily="18" charset="0"/>
              </a:rPr>
              <a:t>©  The McGraw-Hill Companies, All Rights Reserved</a:t>
            </a: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4293" y="835717"/>
            <a:ext cx="3733800" cy="48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4958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2919" y="499533"/>
            <a:ext cx="8079581" cy="1658198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206" y="1993393"/>
            <a:ext cx="8065294" cy="376618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4350" y="6412447"/>
            <a:ext cx="3086100" cy="2286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EA38A087-E31E-41CA-BC70-5F5FD6AC2943}" type="datetime1">
              <a:rPr lang="en-US" smtClean="0"/>
              <a:pPr>
                <a:defRPr/>
              </a:pPr>
              <a:t>4/18/17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4350" y="6554697"/>
            <a:ext cx="3771900" cy="2286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41193" y="5829748"/>
            <a:ext cx="2194560" cy="1397039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C27ABC3C-D7FE-4E97-A023-8FA7AC6EF23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8374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.png"/><Relationship Id="rId1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6.xml"/><Relationship Id="rId8" Type="http://schemas.openxmlformats.org/officeDocument/2006/relationships/theme" Target="../theme/theme2.xml"/><Relationship Id="rId9" Type="http://schemas.openxmlformats.org/officeDocument/2006/relationships/image" Target="../media/image1.png"/><Relationship Id="rId10" Type="http://schemas.openxmlformats.org/officeDocument/2006/relationships/image" Target="../media/image4.gif"/><Relationship Id="rId1" Type="http://schemas.openxmlformats.org/officeDocument/2006/relationships/slideLayout" Target="../slideLayouts/slideLayout10.xml"/><Relationship Id="rId2" Type="http://schemas.openxmlformats.org/officeDocument/2006/relationships/slideLayout" Target="../slideLayouts/slideLayout11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4" Type="http://schemas.openxmlformats.org/officeDocument/2006/relationships/slideLayout" Target="../slideLayouts/slideLayout20.xml"/><Relationship Id="rId5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3.xml"/><Relationship Id="rId8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5.xml"/><Relationship Id="rId10" Type="http://schemas.openxmlformats.org/officeDocument/2006/relationships/theme" Target="../theme/theme3.xml"/><Relationship Id="rId1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8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9.xml"/><Relationship Id="rId5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2.xml"/><Relationship Id="rId8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4.xml"/><Relationship Id="rId10" Type="http://schemas.openxmlformats.org/officeDocument/2006/relationships/theme" Target="../theme/theme4.xml"/><Relationship Id="rId1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7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1.xml"/><Relationship Id="rId8" Type="http://schemas.openxmlformats.org/officeDocument/2006/relationships/theme" Target="../theme/theme5.xml"/><Relationship Id="rId1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6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5.xml"/><Relationship Id="rId5" Type="http://schemas.openxmlformats.org/officeDocument/2006/relationships/slideLayout" Target="../slideLayouts/slideLayout46.xml"/><Relationship Id="rId6" Type="http://schemas.openxmlformats.org/officeDocument/2006/relationships/slideLayout" Target="../slideLayouts/slideLayout47.xml"/><Relationship Id="rId7" Type="http://schemas.openxmlformats.org/officeDocument/2006/relationships/slideLayout" Target="../slideLayouts/slideLayout48.xml"/><Relationship Id="rId8" Type="http://schemas.openxmlformats.org/officeDocument/2006/relationships/theme" Target="../theme/theme6.xml"/><Relationship Id="rId1" Type="http://schemas.openxmlformats.org/officeDocument/2006/relationships/slideLayout" Target="../slideLayouts/slideLayout42.xml"/><Relationship Id="rId2" Type="http://schemas.openxmlformats.org/officeDocument/2006/relationships/slideLayout" Target="../slideLayouts/slideLayout43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49.xml"/><Relationship Id="rId2" Type="http://schemas.openxmlformats.org/officeDocument/2006/relationships/slideLayout" Target="../slideLayouts/slideLayout50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3.xml"/><Relationship Id="rId4" Type="http://schemas.openxmlformats.org/officeDocument/2006/relationships/theme" Target="../theme/theme8.xml"/><Relationship Id="rId1" Type="http://schemas.openxmlformats.org/officeDocument/2006/relationships/slideLayout" Target="../slideLayouts/slideLayout51.xml"/><Relationship Id="rId2" Type="http://schemas.openxmlformats.org/officeDocument/2006/relationships/slideLayout" Target="../slideLayouts/slideLayout52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6.xml"/><Relationship Id="rId4" Type="http://schemas.openxmlformats.org/officeDocument/2006/relationships/theme" Target="../theme/theme9.xml"/><Relationship Id="rId1" Type="http://schemas.openxmlformats.org/officeDocument/2006/relationships/slideLayout" Target="../slideLayouts/slideLayout54.xml"/><Relationship Id="rId2" Type="http://schemas.openxmlformats.org/officeDocument/2006/relationships/slideLayout" Target="../slideLayouts/slideLayout5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MH Logo" descr="Logo: McGraw-Hill Education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62000" cy="762000"/>
          </a:xfrm>
          <a:prstGeom prst="rect">
            <a:avLst/>
          </a:prstGeom>
        </p:spPr>
      </p:pic>
      <p:sp>
        <p:nvSpPr>
          <p:cNvPr id="13" name="Red Bar"/>
          <p:cNvSpPr/>
          <p:nvPr/>
        </p:nvSpPr>
        <p:spPr>
          <a:xfrm>
            <a:off x="0" y="6248400"/>
            <a:ext cx="9144000" cy="503767"/>
          </a:xfrm>
          <a:prstGeom prst="rect">
            <a:avLst/>
          </a:prstGeom>
          <a:solidFill>
            <a:srgbClr val="C30C2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/>
              </a:solidFill>
            </a:endParaRPr>
          </a:p>
        </p:txBody>
      </p:sp>
      <p:pic>
        <p:nvPicPr>
          <p:cNvPr id="12" name="MH Tagline" descr="Tagline: Because learning changes everything.™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81" y="6351925"/>
            <a:ext cx="3223119" cy="272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13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marR="0" indent="0" algn="r" defTabSz="914400" rtl="0" eaLnBrk="1" fontAlgn="auto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MH Logo" descr="Logo: McGraw-Hill Education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62000" cy="762000"/>
          </a:xfrm>
          <a:prstGeom prst="rect">
            <a:avLst/>
          </a:prstGeom>
        </p:spPr>
      </p:pic>
      <p:pic>
        <p:nvPicPr>
          <p:cNvPr id="2" name="MH Tagline" descr="Tag line: Because learning changes everything™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57775"/>
            <a:ext cx="3371850" cy="47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076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pyright" descr="©McGraw-Hill Education"/>
          <p:cNvSpPr txBox="1">
            <a:spLocks/>
          </p:cNvSpPr>
          <p:nvPr/>
        </p:nvSpPr>
        <p:spPr>
          <a:xfrm>
            <a:off x="0" y="6705600"/>
            <a:ext cx="1371600" cy="152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©McGraw-Hill Education.</a:t>
            </a:r>
            <a:endParaRPr lang="en-US" sz="3200" kern="1200" dirty="0">
              <a:solidFill>
                <a:srgbClr val="6A6A6A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3335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d Bar"/>
          <p:cNvSpPr/>
          <p:nvPr/>
        </p:nvSpPr>
        <p:spPr>
          <a:xfrm>
            <a:off x="0" y="6705600"/>
            <a:ext cx="9144000" cy="152400"/>
          </a:xfrm>
          <a:prstGeom prst="rect">
            <a:avLst/>
          </a:prstGeom>
          <a:solidFill>
            <a:srgbClr val="C30C2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0" name="Copyright" descr="©McGraw-Hill Education&#10;"/>
          <p:cNvSpPr txBox="1">
            <a:spLocks/>
          </p:cNvSpPr>
          <p:nvPr/>
        </p:nvSpPr>
        <p:spPr>
          <a:xfrm>
            <a:off x="0" y="6705600"/>
            <a:ext cx="1371600" cy="152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320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©McGraw-Hill Education.</a:t>
            </a:r>
            <a:endParaRPr lang="en-US" sz="3200" kern="120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452186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pyright" descr="©McGraw-Hill Education&#10;"/>
          <p:cNvSpPr txBox="1"/>
          <p:nvPr/>
        </p:nvSpPr>
        <p:spPr>
          <a:xfrm>
            <a:off x="0" y="6642556"/>
            <a:ext cx="1295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rgbClr val="6A6A6A"/>
                </a:solidFill>
              </a:rPr>
              <a:t>©McGraw-Hill Education</a:t>
            </a:r>
          </a:p>
        </p:txBody>
      </p:sp>
    </p:spTree>
    <p:extLst>
      <p:ext uri="{BB962C8B-B14F-4D97-AF65-F5344CB8AC3E}">
        <p14:creationId xmlns:p14="http://schemas.microsoft.com/office/powerpoint/2010/main" val="253868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760" r:id="rId2"/>
    <p:sldLayoutId id="2147483761" r:id="rId3"/>
    <p:sldLayoutId id="2147483762" r:id="rId4"/>
    <p:sldLayoutId id="2147483763" r:id="rId5"/>
    <p:sldLayoutId id="2147483764" r:id="rId6"/>
    <p:sldLayoutId id="2147483765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chemeClr val="bg1"/>
          </a:solidFill>
          <a:latin typeface="Vectipede Rg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d bar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solidFill>
            <a:srgbClr val="C30C2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5" name="Copyright" descr="©McGraw-Hill Education."/>
          <p:cNvSpPr txBox="1"/>
          <p:nvPr/>
        </p:nvSpPr>
        <p:spPr>
          <a:xfrm>
            <a:off x="0" y="6629400"/>
            <a:ext cx="1828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chemeClr val="bg1"/>
                </a:solidFill>
              </a:rPr>
              <a:t>©McGraw-Hill </a:t>
            </a:r>
            <a:r>
              <a:rPr lang="en-US" sz="800" dirty="0" err="1" smtClean="0">
                <a:solidFill>
                  <a:schemeClr val="bg1"/>
                </a:solidFill>
              </a:rPr>
              <a:t>EducationCopy</a:t>
            </a:r>
            <a:endParaRPr lang="en-US" sz="8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96796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8" r:id="rId2"/>
    <p:sldLayoutId id="2147483769" r:id="rId3"/>
    <p:sldLayoutId id="2147483770" r:id="rId4"/>
    <p:sldLayoutId id="2147483771" r:id="rId5"/>
    <p:sldLayoutId id="2147483772" r:id="rId6"/>
    <p:sldLayoutId id="2147483773" r:id="rId7"/>
  </p:sldLayoutIdLst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chemeClr val="bg1"/>
          </a:solidFill>
          <a:latin typeface="Vectipede Rg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ackground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30707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" name="MH BG Image"/>
          <p:cNvPicPr>
            <a:picLocks noChangeAspect="1"/>
          </p:cNvPicPr>
          <p:nvPr/>
        </p:nvPicPr>
        <p:blipFill rotWithShape="1">
          <a:blip r:embed="rId4" cstate="screen">
            <a:alphaModFix amt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8644" b="27282"/>
          <a:stretch/>
        </p:blipFill>
        <p:spPr>
          <a:xfrm>
            <a:off x="461821" y="1943668"/>
            <a:ext cx="8682180" cy="4914333"/>
          </a:xfrm>
          <a:prstGeom prst="rect">
            <a:avLst/>
          </a:prstGeom>
        </p:spPr>
      </p:pic>
      <p:sp>
        <p:nvSpPr>
          <p:cNvPr id="8" name="Copyright" descr="©McGraw-Hill Education"/>
          <p:cNvSpPr txBox="1"/>
          <p:nvPr/>
        </p:nvSpPr>
        <p:spPr>
          <a:xfrm>
            <a:off x="0" y="6629400"/>
            <a:ext cx="1828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chemeClr val="bg1"/>
                </a:solidFill>
              </a:rPr>
              <a:t>©McGraw-Hill Education</a:t>
            </a:r>
          </a:p>
        </p:txBody>
      </p:sp>
    </p:spTree>
    <p:extLst>
      <p:ext uri="{BB962C8B-B14F-4D97-AF65-F5344CB8AC3E}">
        <p14:creationId xmlns:p14="http://schemas.microsoft.com/office/powerpoint/2010/main" val="1385221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76" r:id="rId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pyright" descr="©McGraw-Hill Education"/>
          <p:cNvSpPr txBox="1">
            <a:spLocks/>
          </p:cNvSpPr>
          <p:nvPr/>
        </p:nvSpPr>
        <p:spPr>
          <a:xfrm>
            <a:off x="0" y="6705600"/>
            <a:ext cx="1371600" cy="152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©McGraw-Hill Education.</a:t>
            </a:r>
            <a:endParaRPr lang="en-US" sz="3200" kern="1200" dirty="0">
              <a:solidFill>
                <a:srgbClr val="6A6A6A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86830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779" r:id="rId2"/>
    <p:sldLayoutId id="2147483780" r:id="rId3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d Bar"/>
          <p:cNvSpPr/>
          <p:nvPr/>
        </p:nvSpPr>
        <p:spPr>
          <a:xfrm>
            <a:off x="0" y="6705600"/>
            <a:ext cx="9144000" cy="152400"/>
          </a:xfrm>
          <a:prstGeom prst="rect">
            <a:avLst/>
          </a:prstGeom>
          <a:solidFill>
            <a:srgbClr val="C30C2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1" name="Copyright" descr="©McGraw-Hill Education"/>
          <p:cNvSpPr txBox="1">
            <a:spLocks/>
          </p:cNvSpPr>
          <p:nvPr/>
        </p:nvSpPr>
        <p:spPr>
          <a:xfrm>
            <a:off x="0" y="6705600"/>
            <a:ext cx="1371600" cy="152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320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©McGraw-Hill Education.</a:t>
            </a:r>
            <a:endParaRPr lang="en-US" sz="3200" kern="120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2984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2" r:id="rId1"/>
    <p:sldLayoutId id="2147483783" r:id="rId2"/>
    <p:sldLayoutId id="2147483784" r:id="rId3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" y="1981200"/>
            <a:ext cx="4267200" cy="1828800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en-US" b="1" dirty="0">
                <a:solidFill>
                  <a:srgbClr val="50B4C8"/>
                </a:solidFill>
              </a:rPr>
              <a:t>BUSINESS PLUG-IN </a:t>
            </a:r>
            <a:r>
              <a:rPr lang="en-US" b="1" dirty="0" err="1">
                <a:solidFill>
                  <a:srgbClr val="50B4C8"/>
                </a:solidFill>
              </a:rPr>
              <a:t>B12</a:t>
            </a:r>
            <a:endParaRPr lang="en-US" b="1" dirty="0">
              <a:solidFill>
                <a:srgbClr val="50B4C8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09600" y="4419600"/>
            <a:ext cx="6921151" cy="164592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4000" b="1" dirty="0">
                <a:solidFill>
                  <a:srgbClr val="50B4C8"/>
                </a:solidFill>
              </a:rPr>
              <a:t>GLOBAL TRENDS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4400" dirty="0"/>
              <a:t>THE WORLD’S POPULATION WILL DOUBLE OVER THE NEXT 40 YEARS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2362200"/>
            <a:ext cx="8065294" cy="3766185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ea typeface="Times New Roman" pitchFamily="18" charset="0"/>
                <a:cs typeface="Courier New" pitchFamily="49" charset="0"/>
              </a:rPr>
              <a:t>Potential business impact</a:t>
            </a:r>
          </a:p>
          <a:p>
            <a:pPr marL="990600" lvl="1" indent="-533400"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ea typeface="Times New Roman" pitchFamily="18" charset="0"/>
                <a:cs typeface="Courier New" pitchFamily="49" charset="0"/>
              </a:rPr>
              <a:t>Global agriculture will be required to supply as much food as has been produced during all of human history to meet needs over the next 40 years</a:t>
            </a:r>
          </a:p>
          <a:p>
            <a:pPr marL="990600" lvl="1" indent="-533400"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ea typeface="Times New Roman" pitchFamily="18" charset="0"/>
                <a:cs typeface="Courier New" pitchFamily="49" charset="0"/>
              </a:rPr>
              <a:t>Developed nations will find that retirees will have to remain on the job to remain competitive </a:t>
            </a:r>
          </a:p>
          <a:p>
            <a:pPr marL="990600" lvl="1" indent="-533400"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ea typeface="Times New Roman" pitchFamily="18" charset="0"/>
                <a:cs typeface="Courier New" pitchFamily="49" charset="0"/>
              </a:rPr>
              <a:t>Developed nations will begin to increase immigration limits</a:t>
            </a:r>
          </a:p>
          <a:p>
            <a:pPr marL="990600" lvl="1" indent="-533400"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sz="2400" dirty="0">
              <a:ea typeface="Times New Roman" pitchFamily="18" charset="0"/>
              <a:cs typeface="Courier New" pitchFamily="49" charset="0"/>
            </a:endParaRPr>
          </a:p>
          <a:p>
            <a:pPr marL="990600" lvl="1" indent="-533400" eaLnBrk="1" hangingPunct="1">
              <a:lnSpc>
                <a:spcPct val="90000"/>
              </a:lnSpc>
              <a:buFont typeface="Arial" pitchFamily="34" charset="0"/>
              <a:buNone/>
            </a:pPr>
            <a:endParaRPr lang="en-US" sz="2400" dirty="0">
              <a:ea typeface="Times New Roman" pitchFamily="18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20572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4400" dirty="0"/>
              <a:t>PEOPLE IN DEVELOPED COUNTRIES ARE LIVING LONGER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517971" y="2157731"/>
            <a:ext cx="3124200" cy="4800600"/>
          </a:xfrm>
        </p:spPr>
        <p:txBody>
          <a:bodyPr/>
          <a:lstStyle/>
          <a:p>
            <a:pPr marL="609600" indent="-381000" algn="l"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ea typeface="Times New Roman" pitchFamily="18" charset="0"/>
                <a:cs typeface="Courier New" pitchFamily="49" charset="0"/>
              </a:rPr>
              <a:t>On average, each generation in the United States lives three years longer than the previous</a:t>
            </a:r>
          </a:p>
          <a:p>
            <a:pPr marL="609600" indent="-381000" algn="l"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sz="2400" dirty="0">
              <a:ea typeface="Times New Roman" pitchFamily="18" charset="0"/>
              <a:cs typeface="Courier New" pitchFamily="49" charset="0"/>
            </a:endParaRPr>
          </a:p>
          <a:p>
            <a:pPr marL="609600" indent="-381000" algn="l"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ea typeface="Times New Roman" pitchFamily="18" charset="0"/>
                <a:cs typeface="Courier New" pitchFamily="49" charset="0"/>
              </a:rPr>
              <a:t>An 80-year-old in 1950 could expect to live 6.5 years longer today</a:t>
            </a:r>
          </a:p>
          <a:p>
            <a:pPr marL="609600" indent="-381000" algn="l" eaLnBrk="1" hangingPunct="1">
              <a:lnSpc>
                <a:spcPct val="90000"/>
              </a:lnSpc>
            </a:pPr>
            <a:endParaRPr lang="en-US" sz="2400" dirty="0">
              <a:ea typeface="Times New Roman" pitchFamily="18" charset="0"/>
              <a:cs typeface="Courier New" pitchFamily="49" charset="0"/>
            </a:endParaRPr>
          </a:p>
        </p:txBody>
      </p:sp>
      <p:graphicFrame>
        <p:nvGraphicFramePr>
          <p:cNvPr id="3" name="Table 2" descr="NULL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2480910"/>
              </p:ext>
            </p:extLst>
          </p:nvPr>
        </p:nvGraphicFramePr>
        <p:xfrm>
          <a:off x="4610101" y="2741885"/>
          <a:ext cx="3962399" cy="1906315"/>
        </p:xfrm>
        <a:graphic>
          <a:graphicData uri="http://schemas.openxmlformats.org/drawingml/2006/table">
            <a:tbl>
              <a:tblPr firstRow="1" firstCol="1" bandRow="1"/>
              <a:tblGrid>
                <a:gridCol w="1320517"/>
                <a:gridCol w="1320941"/>
                <a:gridCol w="1320941"/>
              </a:tblGrid>
              <a:tr h="76252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Country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Life Expectancy (Born 1950-1955)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Life Expectancy (Born 1995-2000)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8126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United States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68.9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76.5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8126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United Kingdom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69.2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77.2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8126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Germany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67.5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77.3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114800" y="2157731"/>
            <a:ext cx="477887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Rising Life Expectancy in Developed Countries</a:t>
            </a:r>
          </a:p>
        </p:txBody>
      </p:sp>
    </p:spTree>
    <p:extLst>
      <p:ext uri="{BB962C8B-B14F-4D97-AF65-F5344CB8AC3E}">
        <p14:creationId xmlns:p14="http://schemas.microsoft.com/office/powerpoint/2010/main" val="36408172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4400" dirty="0"/>
              <a:t>PEOPLE IN DEVELOPED COUNTRIES ARE LIVING LONGER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762000" y="2362200"/>
            <a:ext cx="7086600" cy="4648200"/>
          </a:xfrm>
        </p:spPr>
        <p:txBody>
          <a:bodyPr/>
          <a:lstStyle/>
          <a:p>
            <a:pPr algn="l" eaLnBrk="1" hangingPunct="1">
              <a:buFont typeface="Arial" panose="020B0604020202020204" pitchFamily="34" charset="0"/>
              <a:buChar char="•"/>
            </a:pPr>
            <a:r>
              <a:rPr lang="en-US" dirty="0">
                <a:ea typeface="Times New Roman" pitchFamily="18" charset="0"/>
                <a:cs typeface="Courier New" pitchFamily="49" charset="0"/>
              </a:rPr>
              <a:t>Potential business impact</a:t>
            </a:r>
          </a:p>
          <a:p>
            <a:pPr marL="990600" lvl="1" indent="-533400" eaLnBrk="1" hangingPunct="1">
              <a:buFont typeface="Arial" panose="020B0604020202020204" pitchFamily="34" charset="0"/>
              <a:buChar char="•"/>
            </a:pPr>
            <a:r>
              <a:rPr lang="en-US" dirty="0">
                <a:ea typeface="Times New Roman" pitchFamily="18" charset="0"/>
                <a:cs typeface="Courier New" pitchFamily="49" charset="0"/>
              </a:rPr>
              <a:t>Global demand for elderly products and services will grow quickly in the coming decades</a:t>
            </a:r>
          </a:p>
          <a:p>
            <a:pPr marL="990600" lvl="1" indent="-533400" eaLnBrk="1" hangingPunct="1">
              <a:buFont typeface="Arial" panose="020B0604020202020204" pitchFamily="34" charset="0"/>
              <a:buChar char="•"/>
            </a:pPr>
            <a:r>
              <a:rPr lang="en-US" dirty="0">
                <a:ea typeface="Times New Roman" pitchFamily="18" charset="0"/>
                <a:cs typeface="Courier New" pitchFamily="49" charset="0"/>
              </a:rPr>
              <a:t>The cost of health care is destined to skyrocket</a:t>
            </a:r>
          </a:p>
          <a:p>
            <a:pPr marL="990600" lvl="1" indent="-533400" eaLnBrk="1" hangingPunct="1">
              <a:buFont typeface="Arial" panose="020B0604020202020204" pitchFamily="34" charset="0"/>
              <a:buChar char="•"/>
            </a:pPr>
            <a:r>
              <a:rPr lang="en-US" dirty="0">
                <a:ea typeface="Times New Roman" pitchFamily="18" charset="0"/>
                <a:cs typeface="Courier New" pitchFamily="49" charset="0"/>
              </a:rPr>
              <a:t>Pharmaceutical companies will be pushed for advances in geriatric medicine</a:t>
            </a:r>
          </a:p>
          <a:p>
            <a:pPr marL="609600" indent="-609600" algn="l" eaLnBrk="1" hangingPunct="1"/>
            <a:endParaRPr lang="en-US" dirty="0">
              <a:ea typeface="Times New Roman" pitchFamily="18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12065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4000" b="1" dirty="0"/>
              <a:t>THE GROWTH IN INFORMATION INDUSTRIES IS CREATING A KNOWLEDGE-DEPENDENT </a:t>
            </a:r>
            <a:r>
              <a:rPr lang="en-US" sz="4000" b="1" dirty="0" smtClean="0"/>
              <a:t>GLOBAL </a:t>
            </a:r>
            <a:r>
              <a:rPr lang="en-US" sz="4000" b="1" dirty="0"/>
              <a:t>SOCIETY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762000" y="2590800"/>
            <a:ext cx="7086600" cy="4724400"/>
          </a:xfrm>
        </p:spPr>
        <p:txBody>
          <a:bodyPr/>
          <a:lstStyle/>
          <a:p>
            <a:pPr algn="l" eaLnBrk="1" hangingPunct="1">
              <a:buFont typeface="Arial" panose="020B0604020202020204" pitchFamily="34" charset="0"/>
              <a:buChar char="•"/>
            </a:pPr>
            <a:r>
              <a:rPr lang="en-US" dirty="0">
                <a:ea typeface="Times New Roman" pitchFamily="18" charset="0"/>
                <a:cs typeface="Courier New" pitchFamily="49" charset="0"/>
              </a:rPr>
              <a:t>90% of American management personnel are knowledge workers </a:t>
            </a:r>
          </a:p>
          <a:p>
            <a:pPr algn="l" eaLnBrk="1" hangingPunct="1">
              <a:buFont typeface="Arial" panose="020B0604020202020204" pitchFamily="34" charset="0"/>
              <a:buChar char="•"/>
            </a:pPr>
            <a:r>
              <a:rPr lang="en-US" dirty="0">
                <a:ea typeface="Times New Roman" pitchFamily="18" charset="0"/>
                <a:cs typeface="Courier New" pitchFamily="49" charset="0"/>
              </a:rPr>
              <a:t>A typical large organization in 2010 will have fewer than half the management levels of its counterpart in 1990, and about 1/3 the number of managers</a:t>
            </a:r>
          </a:p>
        </p:txBody>
      </p:sp>
    </p:spTree>
    <p:extLst>
      <p:ext uri="{BB962C8B-B14F-4D97-AF65-F5344CB8AC3E}">
        <p14:creationId xmlns:p14="http://schemas.microsoft.com/office/powerpoint/2010/main" val="36361061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35169" y="228600"/>
            <a:ext cx="9639300" cy="1658198"/>
          </a:xfrm>
        </p:spPr>
        <p:txBody>
          <a:bodyPr>
            <a:noAutofit/>
          </a:bodyPr>
          <a:lstStyle/>
          <a:p>
            <a:pPr eaLnBrk="1" hangingPunct="1"/>
            <a:r>
              <a:rPr lang="en-US" sz="3400" dirty="0"/>
              <a:t>THE GROWTH IN INFORMATION </a:t>
            </a:r>
            <a:r>
              <a:rPr lang="en-US" sz="3400" dirty="0" smtClean="0"/>
              <a:t>INDUSTRIES</a:t>
            </a:r>
            <a:br>
              <a:rPr lang="en-US" sz="3400" dirty="0" smtClean="0"/>
            </a:br>
            <a:r>
              <a:rPr lang="en-US" sz="3400" dirty="0" smtClean="0"/>
              <a:t>IS </a:t>
            </a:r>
            <a:r>
              <a:rPr lang="en-US" sz="3400" dirty="0"/>
              <a:t>CREATING A KNOWLEDGE-DEPENDENT </a:t>
            </a:r>
            <a:br>
              <a:rPr lang="en-US" sz="3400" dirty="0"/>
            </a:br>
            <a:r>
              <a:rPr lang="en-US" sz="3400" dirty="0"/>
              <a:t>GLOBAL SOCIETY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904383"/>
            <a:ext cx="8305800" cy="4267200"/>
          </a:xfrm>
        </p:spPr>
        <p:txBody>
          <a:bodyPr>
            <a:normAutofit/>
          </a:bodyPr>
          <a:lstStyle/>
          <a:p>
            <a:pPr algn="l" eaLnBrk="1" hangingPunct="1">
              <a:buFont typeface="Arial" panose="020B0604020202020204" pitchFamily="34" charset="0"/>
              <a:buChar char="•"/>
            </a:pPr>
            <a:r>
              <a:rPr lang="en-US" sz="2200" dirty="0">
                <a:ea typeface="Times New Roman" pitchFamily="18" charset="0"/>
                <a:cs typeface="Courier New" pitchFamily="49" charset="0"/>
              </a:rPr>
              <a:t>Potential business impact</a:t>
            </a:r>
          </a:p>
          <a:p>
            <a:pPr marL="990600" lvl="1" indent="-533400" eaLnBrk="1" hangingPunct="1">
              <a:buFont typeface="Arial" panose="020B0604020202020204" pitchFamily="34" charset="0"/>
              <a:buChar char="•"/>
            </a:pPr>
            <a:r>
              <a:rPr lang="en-US" sz="2200" dirty="0">
                <a:ea typeface="Times New Roman" pitchFamily="18" charset="0"/>
                <a:cs typeface="Courier New" pitchFamily="49" charset="0"/>
              </a:rPr>
              <a:t>Top managers must be computer-literate to retain their jobs and achieve success</a:t>
            </a:r>
          </a:p>
          <a:p>
            <a:pPr marL="990600" lvl="1" indent="-533400" eaLnBrk="1" hangingPunct="1">
              <a:buFont typeface="Arial" panose="020B0604020202020204" pitchFamily="34" charset="0"/>
              <a:buChar char="•"/>
            </a:pPr>
            <a:r>
              <a:rPr lang="en-US" sz="2200" dirty="0">
                <a:ea typeface="Times New Roman" pitchFamily="18" charset="0"/>
                <a:cs typeface="Courier New" pitchFamily="49" charset="0"/>
              </a:rPr>
              <a:t>Knowledge workers are generally higher paid and their proliferation is increasing overall prosperity</a:t>
            </a:r>
          </a:p>
          <a:p>
            <a:pPr marL="990600" lvl="1" indent="-533400" eaLnBrk="1" hangingPunct="1">
              <a:buFont typeface="Arial" panose="020B0604020202020204" pitchFamily="34" charset="0"/>
              <a:buChar char="•"/>
            </a:pPr>
            <a:r>
              <a:rPr lang="en-US" sz="2200" dirty="0">
                <a:ea typeface="Times New Roman" pitchFamily="18" charset="0"/>
                <a:cs typeface="Courier New" pitchFamily="49" charset="0"/>
              </a:rPr>
              <a:t>Entry-level and unskilled positions are requiring a growing level of education</a:t>
            </a:r>
          </a:p>
          <a:p>
            <a:pPr marL="990600" lvl="1" indent="-533400" eaLnBrk="1" hangingPunct="1">
              <a:buFont typeface="Arial" panose="020B0604020202020204" pitchFamily="34" charset="0"/>
              <a:buChar char="•"/>
            </a:pPr>
            <a:r>
              <a:rPr lang="en-US" sz="2200" dirty="0">
                <a:ea typeface="Times New Roman" pitchFamily="18" charset="0"/>
                <a:cs typeface="Courier New" pitchFamily="49" charset="0"/>
              </a:rPr>
              <a:t>Information now flows from front-office workers to higher management for analysis</a:t>
            </a:r>
          </a:p>
          <a:p>
            <a:pPr marL="990600" lvl="1" indent="-533400" eaLnBrk="1" hangingPunct="1">
              <a:buFont typeface="Arial" panose="020B0604020202020204" pitchFamily="34" charset="0"/>
              <a:buChar char="•"/>
            </a:pPr>
            <a:r>
              <a:rPr lang="en-US" sz="2200" dirty="0">
                <a:ea typeface="Times New Roman" pitchFamily="18" charset="0"/>
                <a:cs typeface="Courier New" pitchFamily="49" charset="0"/>
              </a:rPr>
              <a:t>Downsizing, restructuring, reorganization, outsourcing, and layoffs will continue</a:t>
            </a:r>
          </a:p>
        </p:txBody>
      </p:sp>
    </p:spTree>
    <p:extLst>
      <p:ext uri="{BB962C8B-B14F-4D97-AF65-F5344CB8AC3E}">
        <p14:creationId xmlns:p14="http://schemas.microsoft.com/office/powerpoint/2010/main" val="11801321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8079581" cy="1658198"/>
          </a:xfrm>
        </p:spPr>
        <p:txBody>
          <a:bodyPr>
            <a:normAutofit/>
          </a:bodyPr>
          <a:lstStyle/>
          <a:p>
            <a:pPr eaLnBrk="1" hangingPunct="1"/>
            <a:r>
              <a:rPr lang="en-US" sz="4400" dirty="0"/>
              <a:t>THE GLOBAL ECONOMY IS BECOMING MORE INTEGRATED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597877" y="1752600"/>
            <a:ext cx="8229600" cy="4876800"/>
          </a:xfrm>
        </p:spPr>
        <p:txBody>
          <a:bodyPr/>
          <a:lstStyle/>
          <a:p>
            <a:pPr algn="l" eaLnBrk="1" hangingPunct="1">
              <a:buFont typeface="Arial" panose="020B0604020202020204" pitchFamily="34" charset="0"/>
              <a:buChar char="•"/>
            </a:pPr>
            <a:r>
              <a:rPr lang="en-US" dirty="0">
                <a:ea typeface="Times New Roman" pitchFamily="18" charset="0"/>
                <a:cs typeface="Courier New" pitchFamily="49" charset="0"/>
              </a:rPr>
              <a:t>Potential business impact</a:t>
            </a:r>
          </a:p>
          <a:p>
            <a:pPr marL="990600" lvl="1" indent="-533400" eaLnBrk="1" hangingPunct="1">
              <a:buFont typeface="Arial" panose="020B0604020202020204" pitchFamily="34" charset="0"/>
              <a:buChar char="•"/>
            </a:pPr>
            <a:r>
              <a:rPr lang="en-US" dirty="0">
                <a:ea typeface="Times New Roman" pitchFamily="18" charset="0"/>
                <a:cs typeface="Courier New" pitchFamily="49" charset="0"/>
              </a:rPr>
              <a:t>Demand for personnel in distant countries will increase the need for foreign language training and employee incentives suited to other cultures</a:t>
            </a:r>
          </a:p>
          <a:p>
            <a:pPr marL="990600" lvl="1" indent="-533400" eaLnBrk="1" hangingPunct="1">
              <a:buFont typeface="Arial" panose="020B0604020202020204" pitchFamily="34" charset="0"/>
              <a:buChar char="•"/>
            </a:pPr>
            <a:r>
              <a:rPr lang="en-US" dirty="0" err="1">
                <a:ea typeface="Times New Roman" pitchFamily="18" charset="0"/>
                <a:cs typeface="Courier New" pitchFamily="49" charset="0"/>
              </a:rPr>
              <a:t>Ebusiness</a:t>
            </a:r>
            <a:r>
              <a:rPr lang="en-US" dirty="0">
                <a:ea typeface="Times New Roman" pitchFamily="18" charset="0"/>
                <a:cs typeface="Courier New" pitchFamily="49" charset="0"/>
              </a:rPr>
              <a:t> and the Internet will reduce the cost of doing business</a:t>
            </a:r>
          </a:p>
          <a:p>
            <a:pPr marL="990600" lvl="1" indent="-533400" eaLnBrk="1" hangingPunct="1">
              <a:buFont typeface="Arial" panose="020B0604020202020204" pitchFamily="34" charset="0"/>
              <a:buChar char="•"/>
            </a:pPr>
            <a:r>
              <a:rPr lang="en-US" dirty="0">
                <a:ea typeface="Times New Roman" pitchFamily="18" charset="0"/>
                <a:cs typeface="Courier New" pitchFamily="49" charset="0"/>
              </a:rPr>
              <a:t>The Internet will allow small companies to compete with worldwide giants with relatively little investment</a:t>
            </a:r>
          </a:p>
        </p:txBody>
      </p:sp>
    </p:spTree>
    <p:extLst>
      <p:ext uri="{BB962C8B-B14F-4D97-AF65-F5344CB8AC3E}">
        <p14:creationId xmlns:p14="http://schemas.microsoft.com/office/powerpoint/2010/main" val="24647867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608409" y="228600"/>
            <a:ext cx="8079581" cy="1658198"/>
          </a:xfrm>
        </p:spPr>
        <p:txBody>
          <a:bodyPr>
            <a:normAutofit/>
          </a:bodyPr>
          <a:lstStyle/>
          <a:p>
            <a:pPr eaLnBrk="1" hangingPunct="1"/>
            <a:r>
              <a:rPr lang="en-US" sz="4000" dirty="0"/>
              <a:t>THE ECONOMY AND SOCIETY ARE DOMINATED BY TECHNOLOGY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838199" y="1886798"/>
            <a:ext cx="7620000" cy="4419600"/>
          </a:xfrm>
        </p:spPr>
        <p:txBody>
          <a:bodyPr/>
          <a:lstStyle/>
          <a:p>
            <a:pPr algn="l" eaLnBrk="1" hangingPunct="1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dirty="0">
                <a:ea typeface="Times New Roman" pitchFamily="18" charset="0"/>
                <a:cs typeface="Courier New" pitchFamily="49" charset="0"/>
              </a:rPr>
              <a:t>Computers are becoming a part of our environment</a:t>
            </a:r>
          </a:p>
          <a:p>
            <a:pPr algn="l" eaLnBrk="1" hangingPunct="1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dirty="0">
              <a:ea typeface="Times New Roman" pitchFamily="18" charset="0"/>
              <a:cs typeface="Courier New" pitchFamily="49" charset="0"/>
            </a:endParaRPr>
          </a:p>
          <a:p>
            <a:pPr algn="l" eaLnBrk="1" hangingPunct="1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dirty="0">
                <a:ea typeface="Times New Roman" pitchFamily="18" charset="0"/>
                <a:cs typeface="Courier New" pitchFamily="49" charset="0"/>
              </a:rPr>
              <a:t>Artificial intelligence and expert systems will help most companies and government agencies assimilate data and solve problems beyond the range of today’s computers</a:t>
            </a:r>
          </a:p>
          <a:p>
            <a:pPr algn="l" eaLnBrk="1" hangingPunct="1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dirty="0">
              <a:ea typeface="Times New Roman" pitchFamily="18" charset="0"/>
              <a:cs typeface="Courier New" pitchFamily="49" charset="0"/>
            </a:endParaRPr>
          </a:p>
          <a:p>
            <a:pPr algn="l" eaLnBrk="1" hangingPunct="1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dirty="0">
                <a:ea typeface="Times New Roman" pitchFamily="18" charset="0"/>
                <a:cs typeface="Courier New" pitchFamily="49" charset="0"/>
              </a:rPr>
              <a:t>Personal robots will appear in the home</a:t>
            </a:r>
          </a:p>
          <a:p>
            <a:pPr marL="609600" indent="-609600" algn="l" eaLnBrk="1" hangingPunct="1">
              <a:lnSpc>
                <a:spcPct val="80000"/>
              </a:lnSpc>
            </a:pPr>
            <a:endParaRPr lang="en-US" dirty="0">
              <a:ea typeface="Times New Roman" pitchFamily="18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22253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97495" y="381000"/>
            <a:ext cx="8079581" cy="1658198"/>
          </a:xfrm>
        </p:spPr>
        <p:txBody>
          <a:bodyPr>
            <a:normAutofit/>
          </a:bodyPr>
          <a:lstStyle/>
          <a:p>
            <a:pPr eaLnBrk="1" hangingPunct="1"/>
            <a:r>
              <a:rPr lang="en-US" sz="4000" dirty="0"/>
              <a:t>THE ECONOMY AND SOCIETY ARE DOMINATED BY TECHNOLOGY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652276" y="1981200"/>
            <a:ext cx="7924800" cy="4876800"/>
          </a:xfrm>
        </p:spPr>
        <p:txBody>
          <a:bodyPr/>
          <a:lstStyle/>
          <a:p>
            <a:pPr algn="l" eaLnBrk="1" hangingPunct="1">
              <a:buFont typeface="Arial" panose="020B0604020202020204" pitchFamily="34" charset="0"/>
              <a:buChar char="•"/>
            </a:pPr>
            <a:r>
              <a:rPr lang="en-US" dirty="0">
                <a:ea typeface="Times New Roman" pitchFamily="18" charset="0"/>
                <a:cs typeface="Courier New" pitchFamily="49" charset="0"/>
              </a:rPr>
              <a:t>Potential business impact</a:t>
            </a:r>
          </a:p>
          <a:p>
            <a:pPr marL="990600" lvl="1" indent="-533400" eaLnBrk="1" hangingPunct="1">
              <a:buFont typeface="Arial" panose="020B0604020202020204" pitchFamily="34" charset="0"/>
              <a:buChar char="•"/>
            </a:pPr>
            <a:r>
              <a:rPr lang="en-US" dirty="0">
                <a:ea typeface="Times New Roman" pitchFamily="18" charset="0"/>
                <a:cs typeface="Courier New" pitchFamily="49" charset="0"/>
              </a:rPr>
              <a:t>New technologies provide dozens of new opportunities to create businesses and jobs</a:t>
            </a:r>
          </a:p>
          <a:p>
            <a:pPr marL="990600" lvl="1" indent="-533400" eaLnBrk="1" hangingPunct="1">
              <a:buFont typeface="Arial" panose="020B0604020202020204" pitchFamily="34" charset="0"/>
              <a:buChar char="•"/>
            </a:pPr>
            <a:r>
              <a:rPr lang="en-US" dirty="0">
                <a:ea typeface="Times New Roman" pitchFamily="18" charset="0"/>
                <a:cs typeface="Courier New" pitchFamily="49" charset="0"/>
              </a:rPr>
              <a:t>Automation will continue to decrease the cost of products and services, making it possible to reduce prices while improving profits</a:t>
            </a:r>
          </a:p>
          <a:p>
            <a:pPr marL="990600" lvl="1" indent="-533400" eaLnBrk="1" hangingPunct="1">
              <a:buFont typeface="Arial" panose="020B0604020202020204" pitchFamily="34" charset="0"/>
              <a:buChar char="•"/>
            </a:pPr>
            <a:r>
              <a:rPr lang="en-US" dirty="0">
                <a:ea typeface="Times New Roman" pitchFamily="18" charset="0"/>
                <a:cs typeface="Courier New" pitchFamily="49" charset="0"/>
              </a:rPr>
              <a:t>Demand for scientists, engineers, and technicians will continue to grow</a:t>
            </a:r>
          </a:p>
        </p:txBody>
      </p:sp>
    </p:spTree>
    <p:extLst>
      <p:ext uri="{BB962C8B-B14F-4D97-AF65-F5344CB8AC3E}">
        <p14:creationId xmlns:p14="http://schemas.microsoft.com/office/powerpoint/2010/main" val="15328211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4400" dirty="0"/>
              <a:t>PACE OF TECHNOLOGICAL INNOVATION IS INCREASING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2362199"/>
            <a:ext cx="8077200" cy="4470057"/>
          </a:xfrm>
        </p:spPr>
        <p:txBody>
          <a:bodyPr/>
          <a:lstStyle/>
          <a:p>
            <a:pPr algn="l" eaLnBrk="1" hangingPunct="1">
              <a:buFont typeface="Arial" panose="020B0604020202020204" pitchFamily="34" charset="0"/>
              <a:buChar char="•"/>
            </a:pPr>
            <a:r>
              <a:rPr lang="en-US" sz="2400" dirty="0">
                <a:ea typeface="Times New Roman" pitchFamily="18" charset="0"/>
                <a:cs typeface="Courier New" pitchFamily="49" charset="0"/>
              </a:rPr>
              <a:t>Medical knowledge is doubling every eight years</a:t>
            </a:r>
          </a:p>
          <a:p>
            <a:pPr algn="l" eaLnBrk="1" hangingPunct="1">
              <a:buFont typeface="Arial" panose="020B0604020202020204" pitchFamily="34" charset="0"/>
              <a:buChar char="•"/>
            </a:pPr>
            <a:endParaRPr lang="en-US" sz="2400" dirty="0">
              <a:ea typeface="Times New Roman" pitchFamily="18" charset="0"/>
              <a:cs typeface="Courier New" pitchFamily="49" charset="0"/>
            </a:endParaRPr>
          </a:p>
          <a:p>
            <a:pPr algn="l" eaLnBrk="1" hangingPunct="1">
              <a:buFont typeface="Arial" panose="020B0604020202020204" pitchFamily="34" charset="0"/>
              <a:buChar char="•"/>
            </a:pPr>
            <a:r>
              <a:rPr lang="en-US" sz="2400" dirty="0">
                <a:ea typeface="Times New Roman" pitchFamily="18" charset="0"/>
                <a:cs typeface="Courier New" pitchFamily="49" charset="0"/>
              </a:rPr>
              <a:t>50% of what students learn in their freshman year of college is obsolete, revised, or taken for granted by their senior year</a:t>
            </a:r>
          </a:p>
          <a:p>
            <a:pPr algn="l" eaLnBrk="1" hangingPunct="1">
              <a:buFont typeface="Arial" panose="020B0604020202020204" pitchFamily="34" charset="0"/>
              <a:buChar char="•"/>
            </a:pPr>
            <a:endParaRPr lang="en-US" sz="2400" dirty="0">
              <a:ea typeface="Times New Roman" pitchFamily="18" charset="0"/>
              <a:cs typeface="Courier New" pitchFamily="49" charset="0"/>
            </a:endParaRPr>
          </a:p>
          <a:p>
            <a:pPr algn="l" eaLnBrk="1" hangingPunct="1">
              <a:buFont typeface="Arial" panose="020B0604020202020204" pitchFamily="34" charset="0"/>
              <a:buChar char="•"/>
            </a:pPr>
            <a:r>
              <a:rPr lang="en-US" sz="2400" dirty="0">
                <a:ea typeface="Times New Roman" pitchFamily="18" charset="0"/>
                <a:cs typeface="Courier New" pitchFamily="49" charset="0"/>
              </a:rPr>
              <a:t>All of today’s technical knowledge will represent only 1 percent of the knowledge that will be available in 2050</a:t>
            </a:r>
          </a:p>
        </p:txBody>
      </p:sp>
    </p:spTree>
    <p:extLst>
      <p:ext uri="{BB962C8B-B14F-4D97-AF65-F5344CB8AC3E}">
        <p14:creationId xmlns:p14="http://schemas.microsoft.com/office/powerpoint/2010/main" val="9167572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4400" dirty="0"/>
              <a:t>PACE OF TECHNOLOGICAL INNOVATION IS INCREASING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2667000"/>
            <a:ext cx="7239000" cy="4191000"/>
          </a:xfrm>
        </p:spPr>
        <p:txBody>
          <a:bodyPr/>
          <a:lstStyle/>
          <a:p>
            <a:pPr algn="l" eaLnBrk="1" hangingPunct="1">
              <a:buFont typeface="Arial" panose="020B0604020202020204" pitchFamily="34" charset="0"/>
              <a:buChar char="•"/>
            </a:pPr>
            <a:r>
              <a:rPr lang="en-US" dirty="0">
                <a:ea typeface="Times New Roman" pitchFamily="18" charset="0"/>
                <a:cs typeface="Courier New" pitchFamily="49" charset="0"/>
              </a:rPr>
              <a:t>Potential business impact</a:t>
            </a:r>
          </a:p>
          <a:p>
            <a:pPr marL="990600" lvl="1" indent="-533400" eaLnBrk="1" hangingPunct="1">
              <a:buFont typeface="Arial" panose="020B0604020202020204" pitchFamily="34" charset="0"/>
              <a:buChar char="•"/>
            </a:pPr>
            <a:r>
              <a:rPr lang="en-US" dirty="0">
                <a:ea typeface="Times New Roman" pitchFamily="18" charset="0"/>
                <a:cs typeface="Courier New" pitchFamily="49" charset="0"/>
              </a:rPr>
              <a:t>Shortened time-to-market for products and services</a:t>
            </a:r>
          </a:p>
          <a:p>
            <a:pPr marL="990600" lvl="1" indent="-533400" eaLnBrk="1" hangingPunct="1">
              <a:buFont typeface="Arial" panose="020B0604020202020204" pitchFamily="34" charset="0"/>
              <a:buChar char="•"/>
            </a:pPr>
            <a:r>
              <a:rPr lang="en-US" dirty="0">
                <a:ea typeface="Times New Roman" pitchFamily="18" charset="0"/>
                <a:cs typeface="Courier New" pitchFamily="49" charset="0"/>
              </a:rPr>
              <a:t>Tighter competition based on new technologies</a:t>
            </a:r>
          </a:p>
        </p:txBody>
      </p:sp>
    </p:spTree>
    <p:extLst>
      <p:ext uri="{BB962C8B-B14F-4D97-AF65-F5344CB8AC3E}">
        <p14:creationId xmlns:p14="http://schemas.microsoft.com/office/powerpoint/2010/main" val="29623901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4400" dirty="0"/>
              <a:t>LEARNING OUTCOMES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 algn="l" eaLnBrk="1" hangingPunct="1">
              <a:lnSpc>
                <a:spcPct val="90000"/>
              </a:lnSpc>
              <a:buFontTx/>
              <a:buAutoNum type="arabicPeriod"/>
            </a:pPr>
            <a:r>
              <a:rPr lang="en-US" dirty="0">
                <a:ea typeface="Times New Roman" pitchFamily="18" charset="0"/>
                <a:cs typeface="Courier New" pitchFamily="49" charset="0"/>
              </a:rPr>
              <a:t>Explain why businesses use trends to assess the future</a:t>
            </a:r>
          </a:p>
          <a:p>
            <a:pPr marL="609600" indent="-609600" algn="l" eaLnBrk="1" hangingPunct="1">
              <a:lnSpc>
                <a:spcPct val="90000"/>
              </a:lnSpc>
              <a:buFontTx/>
              <a:buAutoNum type="arabicPeriod"/>
            </a:pPr>
            <a:endParaRPr lang="en-US" dirty="0">
              <a:ea typeface="Times New Roman" pitchFamily="18" charset="0"/>
              <a:cs typeface="Courier New" pitchFamily="49" charset="0"/>
            </a:endParaRPr>
          </a:p>
          <a:p>
            <a:pPr marL="609600" indent="-609600" algn="l" eaLnBrk="1" hangingPunct="1">
              <a:lnSpc>
                <a:spcPct val="90000"/>
              </a:lnSpc>
              <a:buFontTx/>
              <a:buAutoNum type="arabicPeriod"/>
            </a:pPr>
            <a:r>
              <a:rPr lang="en-US" dirty="0">
                <a:ea typeface="Times New Roman" pitchFamily="18" charset="0"/>
                <a:cs typeface="Courier New" pitchFamily="49" charset="0"/>
              </a:rPr>
              <a:t>Identify the global trends that will have the greatest impact on future business</a:t>
            </a:r>
          </a:p>
          <a:p>
            <a:pPr marL="609600" indent="-609600" algn="l" eaLnBrk="1" hangingPunct="1">
              <a:lnSpc>
                <a:spcPct val="90000"/>
              </a:lnSpc>
              <a:buFontTx/>
              <a:buAutoNum type="arabicPeriod"/>
            </a:pPr>
            <a:endParaRPr lang="en-US" dirty="0">
              <a:ea typeface="Times New Roman" pitchFamily="18" charset="0"/>
              <a:cs typeface="Courier New" pitchFamily="49" charset="0"/>
            </a:endParaRPr>
          </a:p>
          <a:p>
            <a:pPr marL="609600" indent="-609600" algn="l" eaLnBrk="1" hangingPunct="1">
              <a:lnSpc>
                <a:spcPct val="90000"/>
              </a:lnSpc>
              <a:buFontTx/>
              <a:buAutoNum type="arabicPeriod"/>
            </a:pPr>
            <a:r>
              <a:rPr lang="en-US" dirty="0">
                <a:ea typeface="Times New Roman" pitchFamily="18" charset="0"/>
                <a:cs typeface="Courier New" pitchFamily="49" charset="0"/>
              </a:rPr>
              <a:t>Identify the technologies that will have the greatest impact on future business</a:t>
            </a:r>
          </a:p>
          <a:p>
            <a:pPr marL="609600" indent="-609600" algn="l" eaLnBrk="1" hangingPunct="1">
              <a:lnSpc>
                <a:spcPct val="90000"/>
              </a:lnSpc>
              <a:buFontTx/>
              <a:buAutoNum type="arabicPeriod"/>
            </a:pPr>
            <a:endParaRPr lang="en-US" dirty="0">
              <a:ea typeface="Times New Roman" pitchFamily="18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682173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8079581" cy="1658198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400" dirty="0"/>
              <a:t>TIME IS BECOMING ONE OF THE WORLD’S MOST PRECIOUS COMMODITIES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828800"/>
            <a:ext cx="7373938" cy="4876800"/>
          </a:xfrm>
        </p:spPr>
        <p:txBody>
          <a:bodyPr/>
          <a:lstStyle/>
          <a:p>
            <a:pPr algn="l" eaLnBrk="1" hangingPunct="1">
              <a:buFont typeface="Arial" panose="020B0604020202020204" pitchFamily="34" charset="0"/>
              <a:buChar char="•"/>
            </a:pPr>
            <a:r>
              <a:rPr lang="en-US" sz="2800" dirty="0" smtClean="0">
                <a:ea typeface="Times New Roman" pitchFamily="18" charset="0"/>
                <a:cs typeface="Courier New" pitchFamily="49" charset="0"/>
              </a:rPr>
              <a:t>US</a:t>
            </a:r>
            <a:r>
              <a:rPr lang="en-US" sz="2800" dirty="0">
                <a:ea typeface="Times New Roman" pitchFamily="18" charset="0"/>
                <a:cs typeface="Courier New" pitchFamily="49" charset="0"/>
              </a:rPr>
              <a:t>. workers spend 10% more time on the job than they did a decade ago</a:t>
            </a:r>
          </a:p>
          <a:p>
            <a:pPr algn="l" eaLnBrk="1" hangingPunct="1">
              <a:buFont typeface="Arial" panose="020B0604020202020204" pitchFamily="34" charset="0"/>
              <a:buChar char="•"/>
            </a:pPr>
            <a:endParaRPr lang="en-US" sz="2800" dirty="0">
              <a:ea typeface="Times New Roman" pitchFamily="18" charset="0"/>
              <a:cs typeface="Courier New" pitchFamily="49" charset="0"/>
            </a:endParaRPr>
          </a:p>
          <a:p>
            <a:pPr algn="l" eaLnBrk="1" hangingPunct="1">
              <a:buFont typeface="Arial" panose="020B0604020202020204" pitchFamily="34" charset="0"/>
              <a:buChar char="•"/>
            </a:pPr>
            <a:r>
              <a:rPr lang="en-US" sz="2800" dirty="0">
                <a:ea typeface="Times New Roman" pitchFamily="18" charset="0"/>
                <a:cs typeface="Courier New" pitchFamily="49" charset="0"/>
              </a:rPr>
              <a:t>European executives and nonunionized workers face the same trend</a:t>
            </a:r>
          </a:p>
          <a:p>
            <a:pPr algn="l" eaLnBrk="1" hangingPunct="1">
              <a:buFont typeface="Arial" panose="020B0604020202020204" pitchFamily="34" charset="0"/>
              <a:buChar char="•"/>
            </a:pPr>
            <a:endParaRPr lang="en-US" sz="2800" dirty="0">
              <a:ea typeface="Times New Roman" pitchFamily="18" charset="0"/>
              <a:cs typeface="Courier New" pitchFamily="49" charset="0"/>
            </a:endParaRPr>
          </a:p>
          <a:p>
            <a:pPr algn="l" eaLnBrk="1" hangingPunct="1">
              <a:buFont typeface="Arial" panose="020B0604020202020204" pitchFamily="34" charset="0"/>
              <a:buChar char="•"/>
            </a:pPr>
            <a:r>
              <a:rPr lang="en-US" sz="2800" dirty="0">
                <a:ea typeface="Times New Roman" pitchFamily="18" charset="0"/>
                <a:cs typeface="Courier New" pitchFamily="49" charset="0"/>
              </a:rPr>
              <a:t>This high-pressured environment is increasing the need for any product or service that saves time or simplifies life</a:t>
            </a:r>
          </a:p>
        </p:txBody>
      </p:sp>
    </p:spTree>
    <p:extLst>
      <p:ext uri="{BB962C8B-B14F-4D97-AF65-F5344CB8AC3E}">
        <p14:creationId xmlns:p14="http://schemas.microsoft.com/office/powerpoint/2010/main" val="333008317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924800" cy="1201737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000" b="1" dirty="0"/>
              <a:t>TIME IS BECOMING ONE OF THE WORLD’S MOST PRECIOUS COMMODITIES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676400"/>
            <a:ext cx="6858000" cy="4876800"/>
          </a:xfrm>
        </p:spPr>
        <p:txBody>
          <a:bodyPr/>
          <a:lstStyle/>
          <a:p>
            <a:pPr algn="l" eaLnBrk="1" hangingPunct="1">
              <a:buFont typeface="Arial" panose="020B0604020202020204" pitchFamily="34" charset="0"/>
              <a:buChar char="•"/>
            </a:pPr>
            <a:r>
              <a:rPr lang="en-US" sz="2600" dirty="0">
                <a:ea typeface="Times New Roman" pitchFamily="18" charset="0"/>
                <a:cs typeface="Courier New" pitchFamily="49" charset="0"/>
              </a:rPr>
              <a:t>Potential business impact</a:t>
            </a:r>
          </a:p>
          <a:p>
            <a:pPr marL="990600" lvl="1" indent="-533400" eaLnBrk="1" hangingPunct="1">
              <a:buFont typeface="Arial" panose="020B0604020202020204" pitchFamily="34" charset="0"/>
              <a:buChar char="•"/>
            </a:pPr>
            <a:r>
              <a:rPr lang="en-US" sz="2600" dirty="0">
                <a:ea typeface="Times New Roman" pitchFamily="18" charset="0"/>
                <a:cs typeface="Courier New" pitchFamily="49" charset="0"/>
              </a:rPr>
              <a:t>Companies must take an active role in helping their employees balance their work and lives</a:t>
            </a:r>
          </a:p>
          <a:p>
            <a:pPr marL="990600" lvl="1" indent="-533400" eaLnBrk="1" hangingPunct="1">
              <a:buFont typeface="Arial" panose="020B0604020202020204" pitchFamily="34" charset="0"/>
              <a:buChar char="•"/>
            </a:pPr>
            <a:r>
              <a:rPr lang="en-US" sz="2600" dirty="0">
                <a:ea typeface="Times New Roman" pitchFamily="18" charset="0"/>
                <a:cs typeface="Courier New" pitchFamily="49" charset="0"/>
              </a:rPr>
              <a:t>Stress-related problems affecting employee morale and wellness will continue to grow</a:t>
            </a:r>
          </a:p>
          <a:p>
            <a:pPr marL="990600" lvl="1" indent="-533400" eaLnBrk="1" hangingPunct="1">
              <a:buFont typeface="Arial" panose="020B0604020202020204" pitchFamily="34" charset="0"/>
              <a:buChar char="•"/>
            </a:pPr>
            <a:r>
              <a:rPr lang="en-US" sz="2600" dirty="0">
                <a:ea typeface="Times New Roman" pitchFamily="18" charset="0"/>
                <a:cs typeface="Courier New" pitchFamily="49" charset="0"/>
              </a:rPr>
              <a:t>Use of the Internet will continue to grow as the time to perform activities, such as shopping at a mall, evaporates</a:t>
            </a:r>
          </a:p>
        </p:txBody>
      </p:sp>
    </p:spTree>
    <p:extLst>
      <p:ext uri="{BB962C8B-B14F-4D97-AF65-F5344CB8AC3E}">
        <p14:creationId xmlns:p14="http://schemas.microsoft.com/office/powerpoint/2010/main" val="173073773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533857"/>
            <a:ext cx="8572500" cy="1658198"/>
          </a:xfrm>
        </p:spPr>
        <p:txBody>
          <a:bodyPr>
            <a:normAutofit/>
          </a:bodyPr>
          <a:lstStyle/>
          <a:p>
            <a:pPr eaLnBrk="1" hangingPunct="1"/>
            <a:r>
              <a:rPr lang="en-US" sz="4400" dirty="0"/>
              <a:t>TECHNOLOGIES SHAPING OUR FUTURE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2209800"/>
            <a:ext cx="7239000" cy="4800600"/>
          </a:xfrm>
        </p:spPr>
        <p:txBody>
          <a:bodyPr>
            <a:normAutofit/>
          </a:bodyPr>
          <a:lstStyle/>
          <a:p>
            <a:pPr algn="l" eaLnBrk="1" hangingPunct="1">
              <a:buFont typeface="Arial" panose="020B0604020202020204" pitchFamily="34" charset="0"/>
              <a:buChar char="•"/>
            </a:pPr>
            <a:r>
              <a:rPr lang="en-US" sz="2800" dirty="0">
                <a:ea typeface="Times New Roman" pitchFamily="18" charset="0"/>
                <a:cs typeface="Courier New" pitchFamily="49" charset="0"/>
              </a:rPr>
              <a:t>The following technologies have the potential to change our world, our future, and our lives:</a:t>
            </a:r>
          </a:p>
          <a:p>
            <a:pPr marL="990600" lvl="1" indent="-533400" eaLnBrk="1" hangingPunct="1">
              <a:buFont typeface="Arial" panose="020B0604020202020204" pitchFamily="34" charset="0"/>
              <a:buChar char="•"/>
            </a:pPr>
            <a:r>
              <a:rPr lang="en-US" sz="2800" dirty="0">
                <a:ea typeface="Times New Roman" pitchFamily="18" charset="0"/>
                <a:cs typeface="Courier New" pitchFamily="49" charset="0"/>
              </a:rPr>
              <a:t>The Digital Mesh</a:t>
            </a:r>
          </a:p>
          <a:p>
            <a:pPr marL="990600" lvl="1" indent="-533400" eaLnBrk="1" hangingPunct="1">
              <a:buFont typeface="Arial" panose="020B0604020202020204" pitchFamily="34" charset="0"/>
              <a:buChar char="•"/>
            </a:pPr>
            <a:r>
              <a:rPr lang="en-US" sz="2800" dirty="0">
                <a:ea typeface="Times New Roman" pitchFamily="18" charset="0"/>
                <a:cs typeface="Courier New" pitchFamily="49" charset="0"/>
              </a:rPr>
              <a:t>Smart Machines</a:t>
            </a:r>
          </a:p>
          <a:p>
            <a:pPr marL="990600" lvl="1" indent="-533400" eaLnBrk="1" hangingPunct="1">
              <a:buFont typeface="Arial" panose="020B0604020202020204" pitchFamily="34" charset="0"/>
              <a:buChar char="•"/>
            </a:pPr>
            <a:r>
              <a:rPr lang="en-US" sz="2800" dirty="0">
                <a:ea typeface="Times New Roman" pitchFamily="18" charset="0"/>
                <a:cs typeface="Courier New" pitchFamily="49" charset="0"/>
              </a:rPr>
              <a:t>The NEW IT Reality</a:t>
            </a:r>
          </a:p>
        </p:txBody>
      </p:sp>
    </p:spTree>
    <p:extLst>
      <p:ext uri="{BB962C8B-B14F-4D97-AF65-F5344CB8AC3E}">
        <p14:creationId xmlns:p14="http://schemas.microsoft.com/office/powerpoint/2010/main" val="19395342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4400" dirty="0"/>
              <a:t>INTRODUCTION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09600" indent="-609600" algn="l" eaLnBrk="1" hangingPunct="1">
              <a:lnSpc>
                <a:spcPct val="90000"/>
              </a:lnSpc>
            </a:pPr>
            <a:r>
              <a:rPr lang="en-US" sz="2800" dirty="0">
                <a:ea typeface="Times New Roman" pitchFamily="18" charset="0"/>
                <a:cs typeface="Courier New" pitchFamily="49" charset="0"/>
              </a:rPr>
              <a:t>Obtaining a broad view of emerging trends and new technologies as they relate to business can help an organization anticipate and prepare for the future</a:t>
            </a:r>
          </a:p>
          <a:p>
            <a:pPr marL="609600" indent="-609600" algn="l" eaLnBrk="1" hangingPunct="1">
              <a:lnSpc>
                <a:spcPct val="90000"/>
              </a:lnSpc>
            </a:pPr>
            <a:endParaRPr lang="en-US" sz="2800" dirty="0">
              <a:ea typeface="Times New Roman" pitchFamily="18" charset="0"/>
              <a:cs typeface="Courier New" pitchFamily="49" charset="0"/>
            </a:endParaRPr>
          </a:p>
          <a:p>
            <a:pPr marL="609600" indent="-609600" algn="l" eaLnBrk="1" hangingPunct="1">
              <a:lnSpc>
                <a:spcPct val="90000"/>
              </a:lnSpc>
            </a:pPr>
            <a:r>
              <a:rPr lang="en-US" sz="2800" dirty="0">
                <a:ea typeface="Times New Roman" pitchFamily="18" charset="0"/>
                <a:cs typeface="Courier New" pitchFamily="49" charset="0"/>
              </a:rPr>
              <a:t>Organizations that can most effectively grasp the deep currents of technological evolution can use their knowledge to protect themselves against sudden and fatal technological obsolescence</a:t>
            </a:r>
          </a:p>
          <a:p>
            <a:pPr marL="609600" indent="-609600" algn="l" eaLnBrk="1" hangingPunct="1">
              <a:lnSpc>
                <a:spcPct val="90000"/>
              </a:lnSpc>
            </a:pPr>
            <a:endParaRPr lang="en-US" sz="2800" dirty="0">
              <a:ea typeface="Times New Roman" pitchFamily="18" charset="0"/>
              <a:cs typeface="Courier New" pitchFamily="49" charset="0"/>
            </a:endParaRPr>
          </a:p>
          <a:p>
            <a:pPr marL="609600" indent="-609600" algn="l" eaLnBrk="1" hangingPunct="1">
              <a:lnSpc>
                <a:spcPct val="90000"/>
              </a:lnSpc>
            </a:pPr>
            <a:endParaRPr lang="en-US" sz="2800" dirty="0">
              <a:ea typeface="Times New Roman" pitchFamily="18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55329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4400" dirty="0"/>
              <a:t>REASONS TO WATCH TRENDS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09600" indent="-609600" algn="l" eaLnBrk="1" hangingPunct="1">
              <a:lnSpc>
                <a:spcPct val="90000"/>
              </a:lnSpc>
            </a:pPr>
            <a:r>
              <a:rPr lang="en-US" sz="2400" b="1" i="1" dirty="0">
                <a:ea typeface="Times New Roman" pitchFamily="18" charset="0"/>
                <a:cs typeface="Courier New" pitchFamily="49" charset="0"/>
              </a:rPr>
              <a:t>Trend analysis</a:t>
            </a:r>
            <a:r>
              <a:rPr lang="en-US" sz="2400" dirty="0">
                <a:ea typeface="Times New Roman" pitchFamily="18" charset="0"/>
                <a:cs typeface="Courier New" pitchFamily="49" charset="0"/>
              </a:rPr>
              <a:t> – the examination of a trend to identify its nature, causes, speed of development, and potential impacts</a:t>
            </a:r>
          </a:p>
          <a:p>
            <a:pPr marL="609600" indent="-609600" algn="l" eaLnBrk="1" hangingPunct="1">
              <a:lnSpc>
                <a:spcPct val="90000"/>
              </a:lnSpc>
            </a:pPr>
            <a:endParaRPr lang="en-US" sz="2400" dirty="0">
              <a:ea typeface="Times New Roman" pitchFamily="18" charset="0"/>
              <a:cs typeface="Courier New" pitchFamily="49" charset="0"/>
            </a:endParaRPr>
          </a:p>
          <a:p>
            <a:pPr marL="609600" indent="-609600" algn="l" eaLnBrk="1" hangingPunct="1">
              <a:lnSpc>
                <a:spcPct val="90000"/>
              </a:lnSpc>
            </a:pPr>
            <a:r>
              <a:rPr lang="en-US" sz="2400" b="1" i="1" dirty="0">
                <a:ea typeface="Times New Roman" pitchFamily="18" charset="0"/>
                <a:cs typeface="Courier New" pitchFamily="49" charset="0"/>
              </a:rPr>
              <a:t>Trend monitoring</a:t>
            </a:r>
            <a:r>
              <a:rPr lang="en-US" sz="2400" dirty="0">
                <a:ea typeface="Times New Roman" pitchFamily="18" charset="0"/>
                <a:cs typeface="Courier New" pitchFamily="49" charset="0"/>
              </a:rPr>
              <a:t> – trends viewed as particularly important in a specific community, industry, or sector are carefully monitored, watched, and reported to key decision makers</a:t>
            </a:r>
          </a:p>
          <a:p>
            <a:pPr marL="609600" indent="-609600" algn="l" eaLnBrk="1" hangingPunct="1">
              <a:lnSpc>
                <a:spcPct val="90000"/>
              </a:lnSpc>
            </a:pPr>
            <a:endParaRPr lang="en-US" sz="2400" dirty="0">
              <a:ea typeface="Times New Roman" pitchFamily="18" charset="0"/>
              <a:cs typeface="Courier New" pitchFamily="49" charset="0"/>
            </a:endParaRPr>
          </a:p>
          <a:p>
            <a:pPr marL="609600" indent="-609600" algn="l" eaLnBrk="1" hangingPunct="1">
              <a:lnSpc>
                <a:spcPct val="90000"/>
              </a:lnSpc>
            </a:pPr>
            <a:r>
              <a:rPr lang="en-US" sz="2400" b="1" i="1" dirty="0">
                <a:ea typeface="Times New Roman" pitchFamily="18" charset="0"/>
                <a:cs typeface="Courier New" pitchFamily="49" charset="0"/>
              </a:rPr>
              <a:t>Trend projection</a:t>
            </a:r>
            <a:r>
              <a:rPr lang="en-US" sz="2400" dirty="0">
                <a:ea typeface="Times New Roman" pitchFamily="18" charset="0"/>
                <a:cs typeface="Courier New" pitchFamily="49" charset="0"/>
              </a:rPr>
              <a:t> – when numerical data are available, a trend can be plotted to display changes through time and into the future</a:t>
            </a:r>
          </a:p>
          <a:p>
            <a:pPr marL="609600" indent="-609600" algn="l" eaLnBrk="1" hangingPunct="1">
              <a:lnSpc>
                <a:spcPct val="90000"/>
              </a:lnSpc>
            </a:pPr>
            <a:endParaRPr lang="en-US" sz="2400" dirty="0">
              <a:ea typeface="Times New Roman" pitchFamily="18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02213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4400" dirty="0"/>
              <a:t>REASONS TO WATCH TRENDS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 algn="l" eaLnBrk="1" hangingPunct="1">
              <a:lnSpc>
                <a:spcPct val="90000"/>
              </a:lnSpc>
            </a:pPr>
            <a:r>
              <a:rPr lang="en-US" b="1" i="1" dirty="0">
                <a:ea typeface="Times New Roman" pitchFamily="18" charset="0"/>
                <a:cs typeface="Courier New" pitchFamily="49" charset="0"/>
              </a:rPr>
              <a:t>Computer simulation</a:t>
            </a:r>
            <a:r>
              <a:rPr lang="en-US" dirty="0">
                <a:ea typeface="Times New Roman" pitchFamily="18" charset="0"/>
                <a:cs typeface="Courier New" pitchFamily="49" charset="0"/>
              </a:rPr>
              <a:t> – complex systems can be modeled by means of mathematical equations and different scenarios can be run against the model to determine “what if” analysis</a:t>
            </a:r>
          </a:p>
          <a:p>
            <a:pPr marL="609600" indent="-609600" algn="l" eaLnBrk="1" hangingPunct="1">
              <a:lnSpc>
                <a:spcPct val="90000"/>
              </a:lnSpc>
            </a:pPr>
            <a:endParaRPr lang="en-US" dirty="0">
              <a:ea typeface="Times New Roman" pitchFamily="18" charset="0"/>
              <a:cs typeface="Courier New" pitchFamily="49" charset="0"/>
            </a:endParaRPr>
          </a:p>
          <a:p>
            <a:pPr marL="609600" indent="-609600" algn="l" eaLnBrk="1" hangingPunct="1">
              <a:lnSpc>
                <a:spcPct val="90000"/>
              </a:lnSpc>
            </a:pPr>
            <a:r>
              <a:rPr lang="en-US" b="1" i="1" dirty="0">
                <a:ea typeface="Times New Roman" pitchFamily="18" charset="0"/>
                <a:cs typeface="Courier New" pitchFamily="49" charset="0"/>
              </a:rPr>
              <a:t>Historical analysis</a:t>
            </a:r>
            <a:r>
              <a:rPr lang="en-US" dirty="0">
                <a:ea typeface="Times New Roman" pitchFamily="18" charset="0"/>
                <a:cs typeface="Courier New" pitchFamily="49" charset="0"/>
              </a:rPr>
              <a:t> – historical events are studied to anticipate the outcome of current developments</a:t>
            </a:r>
          </a:p>
        </p:txBody>
      </p:sp>
    </p:spTree>
    <p:extLst>
      <p:ext uri="{BB962C8B-B14F-4D97-AF65-F5344CB8AC3E}">
        <p14:creationId xmlns:p14="http://schemas.microsoft.com/office/powerpoint/2010/main" val="41786608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4400" dirty="0"/>
              <a:t>REASONS TO WATCH TRENDS</a:t>
            </a:r>
          </a:p>
        </p:txBody>
      </p:sp>
      <p:graphicFrame>
        <p:nvGraphicFramePr>
          <p:cNvPr id="2" name="Table 1" descr="NULL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9438568"/>
              </p:ext>
            </p:extLst>
          </p:nvPr>
        </p:nvGraphicFramePr>
        <p:xfrm>
          <a:off x="1603375" y="2081054"/>
          <a:ext cx="5937250" cy="3840480"/>
        </p:xfrm>
        <a:graphic>
          <a:graphicData uri="http://schemas.openxmlformats.org/drawingml/2006/table">
            <a:tbl>
              <a:tblPr firstRow="1" firstCol="1" bandRow="1"/>
              <a:tblGrid>
                <a:gridCol w="2968625"/>
                <a:gridCol w="2968625"/>
              </a:tblGrid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1. Generate ideas and identify opportunities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Find new ideas and innovations by studying trends and analyzing publications.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2. Identify early warning signals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Scan the environment for potential threats and risks.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3. Gain confidence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A solid foundation of awareness about trends can provide an organization with the confidence to take risks.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4. Beat the competition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Seeing what is coming before others can give an organization the lead time it requires to establish a foothold in the new market.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5. Understand a trend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Analyzing the details within a trend can help separate truly significant developments from rapidly appearing and disappearing fads.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6. Balance strategic goals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Thinking about the future is an antidote to a "profit now, worry later" mentality that can lead to trouble in the long term.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7. Understand the future of specific industries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Organizations must understand everything inside and outside their industry.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8. Prepare for the future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Any organization that wants to compete in this </a:t>
                      </a:r>
                      <a:r>
                        <a:rPr lang="en-US" sz="1200" dirty="0" err="1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hyperchanging</a:t>
                      </a:r>
                      <a:r>
                        <a:rPr lang="en-US" sz="1200" dirty="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 world needs to make every effort to forecast the future.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661733" y="1328632"/>
            <a:ext cx="38205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Top Reasons to Study Trends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708108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4400" dirty="0"/>
              <a:t>TRENDS SHAPING OUR FUTURE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798909" y="1752600"/>
            <a:ext cx="7467600" cy="3962400"/>
          </a:xfrm>
        </p:spPr>
        <p:txBody>
          <a:bodyPr>
            <a:normAutofit fontScale="92500" lnSpcReduction="10000"/>
          </a:bodyPr>
          <a:lstStyle/>
          <a:p>
            <a:pPr algn="l"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800" dirty="0">
                <a:ea typeface="Times New Roman" pitchFamily="18" charset="0"/>
                <a:cs typeface="Courier New" pitchFamily="49" charset="0"/>
              </a:rPr>
              <a:t>The following trends have the potential to change our world, our future, and our lives:</a:t>
            </a:r>
          </a:p>
          <a:p>
            <a:pPr marL="990600" lvl="1" indent="-533400"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ea typeface="Times New Roman" pitchFamily="18" charset="0"/>
                <a:cs typeface="Courier New" pitchFamily="49" charset="0"/>
              </a:rPr>
              <a:t>World’s population will double in the next 40 years</a:t>
            </a:r>
          </a:p>
          <a:p>
            <a:pPr marL="990600" lvl="1" indent="-533400"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ea typeface="Times New Roman" pitchFamily="18" charset="0"/>
                <a:cs typeface="Courier New" pitchFamily="49" charset="0"/>
              </a:rPr>
              <a:t>People in developed countries are living longer</a:t>
            </a:r>
          </a:p>
          <a:p>
            <a:pPr marL="990600" lvl="1" indent="-533400"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ea typeface="Times New Roman" pitchFamily="18" charset="0"/>
                <a:cs typeface="Courier New" pitchFamily="49" charset="0"/>
              </a:rPr>
              <a:t>Growth in information industries is creating a knowledge-dependent global society</a:t>
            </a:r>
          </a:p>
          <a:p>
            <a:pPr marL="990600" lvl="1" indent="-533400"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ea typeface="Times New Roman" pitchFamily="18" charset="0"/>
                <a:cs typeface="Courier New" pitchFamily="49" charset="0"/>
              </a:rPr>
              <a:t>The global economy is becoming more integrated</a:t>
            </a:r>
          </a:p>
          <a:p>
            <a:pPr marL="990600" lvl="1" indent="-533400"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ea typeface="Times New Roman" pitchFamily="18" charset="0"/>
                <a:cs typeface="Courier New" pitchFamily="49" charset="0"/>
              </a:rPr>
              <a:t>The economy and society are dominated by technology</a:t>
            </a:r>
          </a:p>
          <a:p>
            <a:pPr marL="990600" lvl="1" indent="-533400"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ea typeface="Times New Roman" pitchFamily="18" charset="0"/>
                <a:cs typeface="Courier New" pitchFamily="49" charset="0"/>
              </a:rPr>
              <a:t>Pace of technological innovation is increasing</a:t>
            </a:r>
          </a:p>
          <a:p>
            <a:pPr marL="990600" lvl="1" indent="-533400"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ea typeface="Times New Roman" pitchFamily="18" charset="0"/>
                <a:cs typeface="Courier New" pitchFamily="49" charset="0"/>
              </a:rPr>
              <a:t>Time is becoming one of the most precious commodities</a:t>
            </a:r>
          </a:p>
          <a:p>
            <a:pPr marL="990600" lvl="1" indent="-533400" eaLnBrk="1" hangingPunct="1">
              <a:lnSpc>
                <a:spcPct val="90000"/>
              </a:lnSpc>
            </a:pPr>
            <a:endParaRPr lang="en-US" sz="2400" dirty="0">
              <a:ea typeface="Times New Roman" pitchFamily="18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78704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4400" dirty="0"/>
              <a:t>THE WORLD’S POPULATION WILL DOUBLE OVER THE NEXT 40 YEARS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492919" y="2157731"/>
            <a:ext cx="8065294" cy="3766185"/>
          </a:xfrm>
        </p:spPr>
        <p:txBody>
          <a:bodyPr/>
          <a:lstStyle/>
          <a:p>
            <a:pPr algn="l" eaLnBrk="1" hangingPunct="1">
              <a:buFont typeface="Arial" panose="020B0604020202020204" pitchFamily="34" charset="0"/>
              <a:buChar char="•"/>
            </a:pPr>
            <a:r>
              <a:rPr lang="en-US" sz="2400" dirty="0">
                <a:ea typeface="Times New Roman" pitchFamily="18" charset="0"/>
                <a:cs typeface="Courier New" pitchFamily="49" charset="0"/>
              </a:rPr>
              <a:t>Countries expected to have the largest population increases</a:t>
            </a:r>
          </a:p>
          <a:p>
            <a:pPr marL="800100" lvl="1" eaLnBrk="1" hangingPunct="1">
              <a:buFont typeface="Arial" panose="020B0604020202020204" pitchFamily="34" charset="0"/>
              <a:buChar char="•"/>
            </a:pPr>
            <a:r>
              <a:rPr lang="en-US" sz="2400" dirty="0">
                <a:ea typeface="Times New Roman" pitchFamily="18" charset="0"/>
                <a:cs typeface="Courier New" pitchFamily="49" charset="0"/>
              </a:rPr>
              <a:t>Palestinian Territory – 217% increase</a:t>
            </a:r>
          </a:p>
          <a:p>
            <a:pPr marL="800100" lvl="1" eaLnBrk="1" hangingPunct="1">
              <a:buFont typeface="Arial" panose="020B0604020202020204" pitchFamily="34" charset="0"/>
              <a:buChar char="•"/>
            </a:pPr>
            <a:r>
              <a:rPr lang="en-US" sz="2400" dirty="0">
                <a:ea typeface="Times New Roman" pitchFamily="18" charset="0"/>
                <a:cs typeface="Courier New" pitchFamily="49" charset="0"/>
              </a:rPr>
              <a:t>Niger – 205% </a:t>
            </a:r>
          </a:p>
          <a:p>
            <a:pPr marL="800100" lvl="1" eaLnBrk="1" hangingPunct="1">
              <a:buFont typeface="Arial" panose="020B0604020202020204" pitchFamily="34" charset="0"/>
              <a:buChar char="•"/>
            </a:pPr>
            <a:r>
              <a:rPr lang="en-US" sz="2400" dirty="0">
                <a:ea typeface="Times New Roman" pitchFamily="18" charset="0"/>
                <a:cs typeface="Courier New" pitchFamily="49" charset="0"/>
              </a:rPr>
              <a:t>Yemen – 168% </a:t>
            </a:r>
          </a:p>
          <a:p>
            <a:pPr marL="800100" lvl="1" eaLnBrk="1" hangingPunct="1">
              <a:buFont typeface="Arial" panose="020B0604020202020204" pitchFamily="34" charset="0"/>
              <a:buChar char="•"/>
            </a:pPr>
            <a:r>
              <a:rPr lang="en-US" sz="2400" dirty="0">
                <a:ea typeface="Times New Roman" pitchFamily="18" charset="0"/>
                <a:cs typeface="Courier New" pitchFamily="49" charset="0"/>
              </a:rPr>
              <a:t>Angola – 162% </a:t>
            </a:r>
          </a:p>
          <a:p>
            <a:pPr marL="800100" lvl="1" eaLnBrk="1" hangingPunct="1">
              <a:buFont typeface="Arial" panose="020B0604020202020204" pitchFamily="34" charset="0"/>
              <a:buChar char="•"/>
            </a:pPr>
            <a:r>
              <a:rPr lang="en-US" sz="2400" dirty="0">
                <a:ea typeface="Times New Roman" pitchFamily="18" charset="0"/>
                <a:cs typeface="Courier New" pitchFamily="49" charset="0"/>
              </a:rPr>
              <a:t>Democratic Republic of the Congo – 161%</a:t>
            </a:r>
          </a:p>
          <a:p>
            <a:pPr marL="800100" lvl="1" eaLnBrk="1" hangingPunct="1">
              <a:buFont typeface="Arial" panose="020B0604020202020204" pitchFamily="34" charset="0"/>
              <a:buChar char="•"/>
            </a:pPr>
            <a:r>
              <a:rPr lang="en-US" sz="2400" dirty="0">
                <a:ea typeface="Times New Roman" pitchFamily="18" charset="0"/>
                <a:cs typeface="Courier New" pitchFamily="49" charset="0"/>
              </a:rPr>
              <a:t>Uganda – 133%</a:t>
            </a:r>
          </a:p>
          <a:p>
            <a:pPr marL="990600" lvl="1" indent="-533400" eaLnBrk="1" hangingPunct="1"/>
            <a:endParaRPr lang="en-US" sz="2400" dirty="0">
              <a:ea typeface="Times New Roman" pitchFamily="18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18024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4400" dirty="0"/>
              <a:t>THE WORLD’S POPULATION WILL DOUBLE OVER THE NEXT 40 YEARS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265509" y="2057400"/>
            <a:ext cx="8534400" cy="5410200"/>
          </a:xfrm>
        </p:spPr>
        <p:txBody>
          <a:bodyPr/>
          <a:lstStyle/>
          <a:p>
            <a:pPr algn="l" eaLnBrk="1" hangingPunct="1">
              <a:buFont typeface="Arial" panose="020B0604020202020204" pitchFamily="34" charset="0"/>
              <a:buChar char="•"/>
            </a:pPr>
            <a:r>
              <a:rPr lang="en-US" sz="2000" dirty="0">
                <a:ea typeface="Times New Roman" pitchFamily="18" charset="0"/>
                <a:cs typeface="Courier New" pitchFamily="49" charset="0"/>
              </a:rPr>
              <a:t>Developed and industrialized countries are expected to see fertility rates decrease below population replacement levels, leading to significant declines in population</a:t>
            </a:r>
          </a:p>
          <a:p>
            <a:pPr marL="990600" lvl="1" indent="-533400" eaLnBrk="1" hangingPunct="1">
              <a:buFont typeface="Arial" pitchFamily="34" charset="0"/>
              <a:buNone/>
            </a:pPr>
            <a:endParaRPr lang="en-US" sz="1800" dirty="0">
              <a:ea typeface="Times New Roman" pitchFamily="18" charset="0"/>
              <a:cs typeface="Courier New" pitchFamily="49" charset="0"/>
            </a:endParaRPr>
          </a:p>
        </p:txBody>
      </p:sp>
      <p:pic>
        <p:nvPicPr>
          <p:cNvPr id="11268" name="Picture 5" descr="This bar graph shows the expected population decreases in developed and industrialized nations. 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3200400"/>
            <a:ext cx="4538076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93885374"/>
      </p:ext>
    </p:extLst>
  </p:cSld>
  <p:clrMapOvr>
    <a:masterClrMapping/>
  </p:clrMapOvr>
</p:sld>
</file>

<file path=ppt/theme/theme1.xml><?xml version="1.0" encoding="utf-8"?>
<a:theme xmlns:a="http://schemas.openxmlformats.org/drawingml/2006/main" name="FIRST, BREAK, LAST slides 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lternate FIRST, BREAK, LAST slides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Plain BODY/MAIN CONTENT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Red bar footer BODY/MAIN CONTENT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PLAIN Section Divider, Quotes, Callouts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RED FOOTER Section Divider, Quotes, Callouts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LUE Section Divider, Quotes, Callouts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Plain_APPENDIX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Red Bar Footer_APPENDIX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MHHE_Accessible_PPT_Template-v3</Template>
  <TotalTime>241</TotalTime>
  <Words>1239</Words>
  <Application>Microsoft Macintosh PowerPoint</Application>
  <PresentationFormat>On-screen Show (4:3)</PresentationFormat>
  <Paragraphs>138</Paragraphs>
  <Slides>22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9</vt:i4>
      </vt:variant>
      <vt:variant>
        <vt:lpstr>Slide Titles</vt:lpstr>
      </vt:variant>
      <vt:variant>
        <vt:i4>22</vt:i4>
      </vt:variant>
    </vt:vector>
  </HeadingPairs>
  <TitlesOfParts>
    <vt:vector size="40" baseType="lpstr">
      <vt:lpstr>ArumSans Bold</vt:lpstr>
      <vt:lpstr>ArumSans Regular</vt:lpstr>
      <vt:lpstr>Calibri</vt:lpstr>
      <vt:lpstr>Century Schoolbook</vt:lpstr>
      <vt:lpstr>Courier New</vt:lpstr>
      <vt:lpstr>Times New Roman</vt:lpstr>
      <vt:lpstr>Vectipede Rg</vt:lpstr>
      <vt:lpstr>Wingdings</vt:lpstr>
      <vt:lpstr>Arial</vt:lpstr>
      <vt:lpstr>FIRST, BREAK, LAST slides </vt:lpstr>
      <vt:lpstr>Alternate FIRST, BREAK, LAST slides</vt:lpstr>
      <vt:lpstr>Plain BODY/MAIN CONTENT</vt:lpstr>
      <vt:lpstr>Red bar footer BODY/MAIN CONTENT</vt:lpstr>
      <vt:lpstr>PLAIN Section Divider, Quotes, Callouts</vt:lpstr>
      <vt:lpstr>RED FOOTER Section Divider, Quotes, Callouts</vt:lpstr>
      <vt:lpstr>BLUE Section Divider, Quotes, Callouts</vt:lpstr>
      <vt:lpstr>Plain_APPENDIX</vt:lpstr>
      <vt:lpstr>Red Bar Footer_APPENDIX</vt:lpstr>
      <vt:lpstr>BUSINESS PLUG-IN B12</vt:lpstr>
      <vt:lpstr>LEARNING OUTCOMES</vt:lpstr>
      <vt:lpstr>INTRODUCTION</vt:lpstr>
      <vt:lpstr>REASONS TO WATCH TRENDS</vt:lpstr>
      <vt:lpstr>REASONS TO WATCH TRENDS</vt:lpstr>
      <vt:lpstr>REASONS TO WATCH TRENDS</vt:lpstr>
      <vt:lpstr>TRENDS SHAPING OUR FUTURE</vt:lpstr>
      <vt:lpstr>THE WORLD’S POPULATION WILL DOUBLE OVER THE NEXT 40 YEARS</vt:lpstr>
      <vt:lpstr>THE WORLD’S POPULATION WILL DOUBLE OVER THE NEXT 40 YEARS</vt:lpstr>
      <vt:lpstr>THE WORLD’S POPULATION WILL DOUBLE OVER THE NEXT 40 YEARS</vt:lpstr>
      <vt:lpstr>PEOPLE IN DEVELOPED COUNTRIES ARE LIVING LONGER</vt:lpstr>
      <vt:lpstr>PEOPLE IN DEVELOPED COUNTRIES ARE LIVING LONGER</vt:lpstr>
      <vt:lpstr>THE GROWTH IN INFORMATION INDUSTRIES IS CREATING A KNOWLEDGE-DEPENDENT GLOBAL SOCIETY</vt:lpstr>
      <vt:lpstr>THE GROWTH IN INFORMATION INDUSTRIES IS CREATING A KNOWLEDGE-DEPENDENT  GLOBAL SOCIETY</vt:lpstr>
      <vt:lpstr>THE GLOBAL ECONOMY IS BECOMING MORE INTEGRATED</vt:lpstr>
      <vt:lpstr>THE ECONOMY AND SOCIETY ARE DOMINATED BY TECHNOLOGY</vt:lpstr>
      <vt:lpstr>THE ECONOMY AND SOCIETY ARE DOMINATED BY TECHNOLOGY</vt:lpstr>
      <vt:lpstr>PACE OF TECHNOLOGICAL INNOVATION IS INCREASING</vt:lpstr>
      <vt:lpstr>PACE OF TECHNOLOGICAL INNOVATION IS INCREASING</vt:lpstr>
      <vt:lpstr>TIME IS BECOMING ONE OF THE WORLD’S MOST PRECIOUS COMMODITIES</vt:lpstr>
      <vt:lpstr>TIME IS BECOMING ONE OF THE WORLD’S MOST PRECIOUS COMMODITIES</vt:lpstr>
      <vt:lpstr>TECHNOLOGIES SHAPING OUR FUTURE</vt:lpstr>
    </vt:vector>
  </TitlesOfParts>
  <Company>The McGraw-Hill Companies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</dc:title>
  <dc:creator>MHE</dc:creator>
  <cp:lastModifiedBy>Microsoft account</cp:lastModifiedBy>
  <cp:revision>33</cp:revision>
  <dcterms:created xsi:type="dcterms:W3CDTF">2006-07-13T17:28:14Z</dcterms:created>
  <dcterms:modified xsi:type="dcterms:W3CDTF">2017-04-19T03:27:49Z</dcterms:modified>
</cp:coreProperties>
</file>