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4" r:id="rId1"/>
    <p:sldMasterId id="2147484154" r:id="rId2"/>
    <p:sldMasterId id="2147484162" r:id="rId3"/>
    <p:sldMasterId id="2147484172" r:id="rId4"/>
    <p:sldMasterId id="2147484182" r:id="rId5"/>
    <p:sldMasterId id="2147484190" r:id="rId6"/>
    <p:sldMasterId id="2147484198" r:id="rId7"/>
    <p:sldMasterId id="2147484201" r:id="rId8"/>
    <p:sldMasterId id="2147484205" r:id="rId9"/>
  </p:sldMasterIdLst>
  <p:notesMasterIdLst>
    <p:notesMasterId r:id="rId32"/>
  </p:notesMasterIdLst>
  <p:handoutMasterIdLst>
    <p:handoutMasterId r:id="rId33"/>
  </p:handoutMasterIdLst>
  <p:sldIdLst>
    <p:sldId id="369" r:id="rId10"/>
    <p:sldId id="394" r:id="rId11"/>
    <p:sldId id="452" r:id="rId12"/>
    <p:sldId id="453" r:id="rId13"/>
    <p:sldId id="454" r:id="rId14"/>
    <p:sldId id="455" r:id="rId15"/>
    <p:sldId id="457" r:id="rId16"/>
    <p:sldId id="475" r:id="rId17"/>
    <p:sldId id="458" r:id="rId18"/>
    <p:sldId id="463" r:id="rId19"/>
    <p:sldId id="460" r:id="rId20"/>
    <p:sldId id="476" r:id="rId21"/>
    <p:sldId id="464" r:id="rId22"/>
    <p:sldId id="477" r:id="rId23"/>
    <p:sldId id="478" r:id="rId24"/>
    <p:sldId id="479" r:id="rId25"/>
    <p:sldId id="480" r:id="rId26"/>
    <p:sldId id="481" r:id="rId27"/>
    <p:sldId id="520" r:id="rId28"/>
    <p:sldId id="497" r:id="rId29"/>
    <p:sldId id="521" r:id="rId30"/>
    <p:sldId id="45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6442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2400" y="-8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5FB369-16CB-4415-93C4-6658D5F0B5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1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A26E4A-BA6C-4091-8CD6-93CE458640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6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40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23863" lvl="1" indent="-190500" eaLnBrk="1" hangingPunct="1"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159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014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endParaRPr lang="en-US" dirty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1518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51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468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1">
              <a:defRPr/>
            </a:pPr>
            <a:endParaRPr lang="en-US" dirty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373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91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2957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65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713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7036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590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6978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1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69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90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223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032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58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579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628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310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620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55199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05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734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47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825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97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992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46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61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89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341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42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7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2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6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9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14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40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949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1516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179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2965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3980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8532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4012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9608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024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22034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49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30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706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75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3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39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27699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98765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5579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96983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384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8713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92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9387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5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451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68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2218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13578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916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87450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50829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512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26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4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/>
          <a:lstStyle/>
          <a:p>
            <a:fld id="{87DE6118-2437-4B30-8E3C-4D2BE6020583}" type="datetimeFigureOut">
              <a:rPr lang="en-US" dirty="0"/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12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-35169" y="0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99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15" r:id="rId10"/>
    <p:sldLayoutId id="2147484116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036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497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117431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3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55051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05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  <p:sldLayoutId id="2147484203" r:id="rId2"/>
    <p:sldLayoutId id="2147484204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009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419600" cy="4191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THIRTEEN</a:t>
            </a: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CREATING INNOVATIVE ORGANIZATIONS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838200"/>
            <a:ext cx="4038600" cy="51924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-228600" y="685800"/>
            <a:ext cx="9372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/>
              <a:t>THE INTERNET AND WORLD WIDE WEB – THE ULTIMATE BUSINESS DISRUPTORS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304800" y="2209800"/>
            <a:ext cx="6400800" cy="4953000"/>
          </a:xfrm>
        </p:spPr>
        <p:txBody>
          <a:bodyPr/>
          <a:lstStyle/>
          <a:p>
            <a:pPr algn="l"/>
            <a:r>
              <a:rPr lang="en-US" dirty="0"/>
              <a:t>Reasons for growth of the WWW</a:t>
            </a:r>
          </a:p>
          <a:p>
            <a:pPr lvl="1"/>
            <a:r>
              <a:rPr lang="en-US" dirty="0"/>
              <a:t>Microcomputer revolution</a:t>
            </a:r>
          </a:p>
          <a:p>
            <a:pPr lvl="1"/>
            <a:r>
              <a:rPr lang="en-US" dirty="0"/>
              <a:t>Advancements in networking</a:t>
            </a:r>
          </a:p>
          <a:p>
            <a:pPr lvl="1"/>
            <a:r>
              <a:rPr lang="en-US" dirty="0"/>
              <a:t>Easy browser software</a:t>
            </a:r>
          </a:p>
          <a:p>
            <a:pPr lvl="1"/>
            <a:r>
              <a:rPr lang="en-US" dirty="0"/>
              <a:t>Speed, convenience, and low cost of email</a:t>
            </a:r>
          </a:p>
          <a:p>
            <a:pPr lvl="1"/>
            <a:r>
              <a:rPr lang="en-US" dirty="0"/>
              <a:t>Web pages easy to create and flexible</a:t>
            </a:r>
          </a:p>
          <a:p>
            <a:pPr lvl="1"/>
            <a:endParaRPr lang="en-US" dirty="0"/>
          </a:p>
        </p:txBody>
      </p:sp>
      <p:pic>
        <p:nvPicPr>
          <p:cNvPr id="16388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362200"/>
            <a:ext cx="1981200" cy="198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1185111" y="649616"/>
            <a:ext cx="7200900" cy="1485900"/>
          </a:xfrm>
        </p:spPr>
        <p:txBody>
          <a:bodyPr/>
          <a:lstStyle/>
          <a:p>
            <a:pPr eaLnBrk="1" hangingPunct="1"/>
            <a:r>
              <a:rPr lang="en-US" b="1" dirty="0"/>
              <a:t>WEB 1.0 – THE CATALYST FOR </a:t>
            </a:r>
            <a:r>
              <a:rPr lang="en-US" b="1" dirty="0" err="1"/>
              <a:t>EBUSINESS</a:t>
            </a:r>
            <a:endParaRPr lang="en-US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85011" y="2135516"/>
            <a:ext cx="8001000" cy="4343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200" dirty="0"/>
              <a:t>The Internet has had an impact on almost every industry including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Travel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Entertainment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Electronics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Financial services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Retail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Automobiles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Education and training</a:t>
            </a:r>
          </a:p>
        </p:txBody>
      </p:sp>
      <p:pic>
        <p:nvPicPr>
          <p:cNvPr id="1741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124200"/>
            <a:ext cx="2438400" cy="2683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WEB 1.0 – THE CATALYST FOR </a:t>
            </a:r>
            <a:r>
              <a:rPr lang="en-US" b="1" dirty="0" err="1"/>
              <a:t>EBUSINESS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28600" y="2171700"/>
            <a:ext cx="6934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Web 1.0 </a:t>
            </a:r>
            <a:r>
              <a:rPr lang="en-US" sz="2400" dirty="0"/>
              <a:t>– A term to refer to the WWW during its first few years of operation between 1991 and 2003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Ecommerce</a:t>
            </a:r>
            <a:r>
              <a:rPr lang="en-US" sz="2400" dirty="0"/>
              <a:t> – Buying and selling of goods and services over the Internet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Ebusiness</a:t>
            </a:r>
            <a:r>
              <a:rPr lang="en-US" sz="2400" dirty="0"/>
              <a:t> – Includes ecommerce along with all activities related to internal and external business operations </a:t>
            </a:r>
          </a:p>
        </p:txBody>
      </p:sp>
      <p:pic>
        <p:nvPicPr>
          <p:cNvPr id="18436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114800"/>
            <a:ext cx="2046897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1.0 – THE CATALYST FOR </a:t>
            </a:r>
            <a:r>
              <a:rPr lang="en-US" dirty="0" err="1"/>
              <a:t>EBUSINESS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2438400"/>
            <a:ext cx="67818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>
                <a:solidFill>
                  <a:schemeClr val="tx1"/>
                </a:solidFill>
              </a:rPr>
              <a:t> </a:t>
            </a:r>
            <a:r>
              <a:rPr lang="en-US" b="1" dirty="0"/>
              <a:t>EXPANDING GLOBAL REACH</a:t>
            </a:r>
            <a:endParaRPr lang="en-US" sz="3600" b="1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71700"/>
            <a:ext cx="8153400" cy="4953000"/>
          </a:xfrm>
        </p:spPr>
        <p:txBody>
          <a:bodyPr/>
          <a:lstStyle/>
          <a:p>
            <a:pPr algn="l" eaLnBrk="1" hangingPunct="1"/>
            <a:r>
              <a:rPr lang="en-US" dirty="0"/>
              <a:t> The Internet’s impact on information</a:t>
            </a:r>
          </a:p>
          <a:p>
            <a:pPr lvl="1" eaLnBrk="1" hangingPunct="1"/>
            <a:r>
              <a:rPr lang="en-US" dirty="0"/>
              <a:t>Easy to compile </a:t>
            </a:r>
          </a:p>
          <a:p>
            <a:pPr lvl="1" eaLnBrk="1" hangingPunct="1"/>
            <a:r>
              <a:rPr lang="en-US" dirty="0"/>
              <a:t>Increased richness </a:t>
            </a:r>
          </a:p>
          <a:p>
            <a:pPr lvl="1" eaLnBrk="1" hangingPunct="1"/>
            <a:r>
              <a:rPr lang="en-US" dirty="0"/>
              <a:t>Increased reach </a:t>
            </a:r>
          </a:p>
          <a:p>
            <a:pPr lvl="1" eaLnBrk="1" hangingPunct="1"/>
            <a:r>
              <a:rPr lang="en-US" dirty="0"/>
              <a:t>Improved content</a:t>
            </a:r>
            <a:r>
              <a:rPr lang="en-US" sz="2400" dirty="0"/>
              <a:t> </a:t>
            </a:r>
            <a:endParaRPr lang="en-US" dirty="0"/>
          </a:p>
          <a:p>
            <a:pPr lvl="1" eaLnBrk="1" hangingPunct="1"/>
            <a:endParaRPr lang="en-US" dirty="0"/>
          </a:p>
        </p:txBody>
      </p:sp>
      <p:pic>
        <p:nvPicPr>
          <p:cNvPr id="2048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558" y="3124200"/>
            <a:ext cx="3276600" cy="27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OPENING NEW MARKETS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81000" y="1876926"/>
            <a:ext cx="75438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Mass customization </a:t>
            </a:r>
            <a:r>
              <a:rPr lang="en-US" sz="2800" dirty="0"/>
              <a:t>– The ability of an organization to tailor its products or services to the customers’ specifications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Personalization</a:t>
            </a:r>
            <a:r>
              <a:rPr lang="en-US" sz="2800" dirty="0"/>
              <a:t> – Occurs when a  company knows enough about a customer’s likes and dislikes that it can fashion offers more likely to appeal to that person</a:t>
            </a:r>
          </a:p>
        </p:txBody>
      </p:sp>
      <p:pic>
        <p:nvPicPr>
          <p:cNvPr id="21508" name="Picture 2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62400"/>
            <a:ext cx="2370137" cy="2144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09650" y="571500"/>
            <a:ext cx="7200900" cy="1485900"/>
          </a:xfrm>
        </p:spPr>
        <p:txBody>
          <a:bodyPr/>
          <a:lstStyle/>
          <a:p>
            <a:r>
              <a:rPr lang="en-US" b="1" dirty="0"/>
              <a:t>REDUCING COSTS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200900" cy="3581400"/>
          </a:xfrm>
        </p:spPr>
        <p:txBody>
          <a:bodyPr/>
          <a:lstStyle/>
          <a:p>
            <a:pPr algn="l"/>
            <a:r>
              <a:rPr lang="en-US" sz="2800" b="1" dirty="0"/>
              <a:t>The Long Tail </a:t>
            </a:r>
            <a:r>
              <a:rPr lang="en-US" sz="2800" dirty="0"/>
              <a:t>– Refers to the tail of a typically sales curve</a:t>
            </a:r>
          </a:p>
          <a:p>
            <a:pPr algn="l"/>
            <a:endParaRPr lang="en-US" dirty="0"/>
          </a:p>
        </p:txBody>
      </p:sp>
      <p:pic>
        <p:nvPicPr>
          <p:cNvPr id="2" name="Picture 1" descr="This graph shows a long tail which occurs as popularity drops, but products continue to grow. When popularity is high but products are low, that is where the head of the graph occur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667000"/>
            <a:ext cx="82296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032711" y="609600"/>
            <a:ext cx="7200900" cy="1485900"/>
          </a:xfrm>
        </p:spPr>
        <p:txBody>
          <a:bodyPr/>
          <a:lstStyle/>
          <a:p>
            <a:r>
              <a:rPr lang="en-US" b="1" dirty="0"/>
              <a:t>REDUCING COSTS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866900"/>
            <a:ext cx="7200900" cy="3581400"/>
          </a:xfrm>
        </p:spPr>
        <p:txBody>
          <a:bodyPr/>
          <a:lstStyle/>
          <a:p>
            <a:pPr algn="l"/>
            <a:r>
              <a:rPr lang="en-US" b="1" dirty="0"/>
              <a:t>Intermediary</a:t>
            </a:r>
            <a:r>
              <a:rPr lang="en-US" dirty="0"/>
              <a:t> – Agents, software, or businesses that provide a trading infrastructure to bring buyers and sellers together</a:t>
            </a:r>
          </a:p>
          <a:p>
            <a:pPr lvl="1"/>
            <a:r>
              <a:rPr lang="en-US" b="1" dirty="0"/>
              <a:t>Disintermediation </a:t>
            </a:r>
          </a:p>
          <a:p>
            <a:pPr lvl="1"/>
            <a:r>
              <a:rPr lang="en-US" b="1" dirty="0"/>
              <a:t>Reintermediation</a:t>
            </a:r>
          </a:p>
          <a:p>
            <a:pPr lvl="1"/>
            <a:r>
              <a:rPr lang="en-US" b="1" dirty="0"/>
              <a:t>Cybermediation</a:t>
            </a:r>
          </a:p>
          <a:p>
            <a:pPr algn="l"/>
            <a:endParaRPr lang="en-US" dirty="0"/>
          </a:p>
        </p:txBody>
      </p:sp>
      <p:pic>
        <p:nvPicPr>
          <p:cNvPr id="23556" name="Picture 2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657600"/>
            <a:ext cx="2705100" cy="2175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REDUCING COSTS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552450" y="5307763"/>
            <a:ext cx="8153400" cy="914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 dirty="0"/>
              <a:t>Business Value of Disintermediation</a:t>
            </a:r>
          </a:p>
          <a:p>
            <a:endParaRPr lang="en-US" dirty="0"/>
          </a:p>
        </p:txBody>
      </p:sp>
      <p:pic>
        <p:nvPicPr>
          <p:cNvPr id="24580" name="Picture 4" descr="bal76825_0307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" t="4514" r="26401" b="2979"/>
          <a:stretch>
            <a:fillRect/>
          </a:stretch>
        </p:blipFill>
        <p:spPr bwMode="auto">
          <a:xfrm>
            <a:off x="1024689" y="1676400"/>
            <a:ext cx="7086600" cy="344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1028700" y="488282"/>
            <a:ext cx="7200900" cy="1485900"/>
          </a:xfrm>
        </p:spPr>
        <p:txBody>
          <a:bodyPr/>
          <a:lstStyle/>
          <a:p>
            <a:pPr eaLnBrk="1" hangingPunct="1"/>
            <a:r>
              <a:rPr lang="en-US" b="1" dirty="0"/>
              <a:t>IMPROVING EFFECTIVENESS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20838"/>
            <a:ext cx="7200900" cy="3581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200" dirty="0" smtClean="0"/>
              <a:t>Clickstream data tracks the exact pattern of a consumer’s navigation through a website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200" dirty="0" smtClean="0"/>
              <a:t>Clickstream data can reveal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Number of page views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Pattern of websites visited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Length of stay on a website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Date and time visited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Number of customers with shopping carts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Number of abandoned shopping carts</a:t>
            </a:r>
            <a:endParaRPr lang="en-US" sz="2200" dirty="0"/>
          </a:p>
        </p:txBody>
      </p:sp>
      <p:pic>
        <p:nvPicPr>
          <p:cNvPr id="25604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819400"/>
            <a:ext cx="2895600" cy="19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5029200"/>
          </a:xfrm>
        </p:spPr>
        <p:txBody>
          <a:bodyPr>
            <a:normAutofit/>
          </a:bodyPr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3300" dirty="0"/>
              <a:t>Compare disruptive and sustaining technologies and explain how the Internet and WWW caused business disruption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sz="3300" dirty="0"/>
              <a:t>Describe ebusiness and its associated advantages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MARKETING/SALES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76250" y="1828800"/>
            <a:ext cx="8305800" cy="48006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Generating revenue on the Internet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Banner ad</a:t>
            </a:r>
            <a:r>
              <a:rPr lang="en-US" sz="2400" dirty="0"/>
              <a:t> - Box running across a web page that contains advertisements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Pop-up ad</a:t>
            </a:r>
            <a:r>
              <a:rPr lang="en-US" sz="2400" dirty="0"/>
              <a:t> - A small web page containing an advertisement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Associate program (affiliate program)</a:t>
            </a:r>
            <a:r>
              <a:rPr lang="en-US" sz="2400" dirty="0"/>
              <a:t> - Businesses generate commissions or royalties </a:t>
            </a:r>
            <a:endParaRPr lang="en-US" sz="2400" b="1" dirty="0"/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Viral marketing</a:t>
            </a:r>
            <a:r>
              <a:rPr lang="en-US" sz="2400" dirty="0"/>
              <a:t> - A technique that induces websites or users to pass on a marketing message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IMPROVING EFFECTIVENESS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17032"/>
            <a:ext cx="8153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Website metrics include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Visitor metrics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Exposure metrics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Visit metrics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Hit metrics</a:t>
            </a:r>
          </a:p>
        </p:txBody>
      </p:sp>
      <p:pic>
        <p:nvPicPr>
          <p:cNvPr id="27652" name="Picture 3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590800"/>
            <a:ext cx="3352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670560" y="290511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DISRUPTIVE TECHNOLOGY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90613" y="3505200"/>
            <a:ext cx="8153400" cy="3124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Digital Darwinism </a:t>
            </a:r>
            <a:r>
              <a:rPr lang="en-US" sz="2800" dirty="0"/>
              <a:t>– Implies that organizations which cannot adapt to the new demands placed on them for surviving in the information age are doomed to extinction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How can a company like Polaroid go bankrupt?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endParaRPr lang="en-US" sz="2800" dirty="0"/>
          </a:p>
        </p:txBody>
      </p:sp>
      <p:pic>
        <p:nvPicPr>
          <p:cNvPr id="8196" name="Picture 3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17750"/>
            <a:ext cx="2630906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366356"/>
            <a:ext cx="2362200" cy="170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DISRUPTIVE VERSUS SUSTAINING TECHNOLOGY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057400" y="2362200"/>
            <a:ext cx="68580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What do steamboats, transistor radios, and Intel’s 8088 processor all have in common? 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Disruptive technology </a:t>
            </a:r>
            <a:r>
              <a:rPr lang="en-US" sz="2400" dirty="0"/>
              <a:t>– A new way of doing things that initially does not meet the needs of existing customers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Sustaining technology </a:t>
            </a:r>
            <a:r>
              <a:rPr lang="en-US" sz="2400" dirty="0"/>
              <a:t>– Produces an improved product customers are eager to buy</a:t>
            </a:r>
          </a:p>
        </p:txBody>
      </p:sp>
      <p:pic>
        <p:nvPicPr>
          <p:cNvPr id="9220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124200"/>
            <a:ext cx="1447800" cy="257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990600" y="367284"/>
            <a:ext cx="7200900" cy="1485900"/>
          </a:xfrm>
        </p:spPr>
        <p:txBody>
          <a:bodyPr/>
          <a:lstStyle/>
          <a:p>
            <a:pPr eaLnBrk="1" hangingPunct="1"/>
            <a:r>
              <a:rPr lang="en-US" b="1" dirty="0"/>
              <a:t>DISRUPTIVE VERSUS SUSTAINING TECHNOLOGY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89" y="1752600"/>
            <a:ext cx="7239000" cy="43349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200900" cy="1485900"/>
          </a:xfrm>
        </p:spPr>
        <p:txBody>
          <a:bodyPr/>
          <a:lstStyle/>
          <a:p>
            <a:pPr eaLnBrk="1" hangingPunct="1"/>
            <a:r>
              <a:rPr lang="en-US" b="1" dirty="0"/>
              <a:t>DISRUPTIVE VERSUS SUSTAINING TECHNOLOGY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338137"/>
            <a:ext cx="4876800" cy="49530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Innovator’s Dilemma </a:t>
            </a:r>
            <a:r>
              <a:rPr lang="en-US" sz="2800" dirty="0"/>
              <a:t>discusses how established companies can take advantage of disruptive technologies without hindering existing relationships with customers, partners, and stakeholders</a:t>
            </a:r>
          </a:p>
        </p:txBody>
      </p:sp>
      <p:pic>
        <p:nvPicPr>
          <p:cNvPr id="11268" name="Picture 4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43200"/>
            <a:ext cx="3962400" cy="327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-152400" y="762000"/>
            <a:ext cx="9296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/>
              <a:t>THE INTERNET AND WORLD WIDE WEB – THE ULTIMATE BUSINESS DISRUPTORS</a:t>
            </a:r>
            <a:endParaRPr lang="en-US" sz="36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534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One of the biggest forces changing business is the </a:t>
            </a:r>
            <a:r>
              <a:rPr lang="en-US" sz="2600" b="1" dirty="0"/>
              <a:t>Internet</a:t>
            </a:r>
            <a:r>
              <a:rPr lang="en-US" sz="2600" dirty="0"/>
              <a:t> – A massive network that connects computers all over the world and allows them to communicate with one another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Organizations must be able to transform as markets, economic environments, and technologies change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Focusing on the unexpected allows an organization to capitalize on the opportunity for new business growth from a disruptive technology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9220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/>
              <a:t>THE INTERNET AND WORLD WIDE WEB – THE ULTIMATE BUSINESS DISRUPTORS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47900"/>
            <a:ext cx="8001000" cy="4648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 Internet began as an emergency military communications system operated by the Department of Defense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Gradually the Internet moved from a military pipeline to a communication tool for scientists to businesses</a:t>
            </a:r>
          </a:p>
        </p:txBody>
      </p:sp>
      <p:pic>
        <p:nvPicPr>
          <p:cNvPr id="1434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724400"/>
            <a:ext cx="2057400" cy="140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-228600" y="838200"/>
            <a:ext cx="9601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/>
              <a:t>THE INTERNET AND WORLD WIDE WEB – THE ULTIMATE BUSINESS DISRUPTORS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590800"/>
            <a:ext cx="7315200" cy="4267200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sz="2400" b="1" dirty="0"/>
              <a:t>World Wide Web (WWW) </a:t>
            </a:r>
            <a:r>
              <a:rPr lang="en-US" sz="2400" dirty="0"/>
              <a:t>– Provides access to Internet information through documents including text, graphics, audio, and video files that use a special formatting language called </a:t>
            </a:r>
            <a:r>
              <a:rPr lang="en-US" sz="2400" b="1" dirty="0"/>
              <a:t>HTML</a:t>
            </a:r>
            <a:r>
              <a:rPr lang="en-US" sz="2400" dirty="0"/>
              <a:t> – hypertext markup language</a:t>
            </a:r>
          </a:p>
          <a:p>
            <a:pPr algn="l" eaLnBrk="1" hangingPunct="1">
              <a:spcAft>
                <a:spcPts val="1200"/>
              </a:spcAft>
            </a:pPr>
            <a:r>
              <a:rPr lang="en-US" sz="2400" b="1" dirty="0"/>
              <a:t>Web browser </a:t>
            </a:r>
            <a:r>
              <a:rPr lang="en-US" sz="2400" dirty="0"/>
              <a:t>– Allows users to access the WWW</a:t>
            </a:r>
          </a:p>
          <a:p>
            <a:pPr algn="l" eaLnBrk="1" hangingPunct="1">
              <a:spcAft>
                <a:spcPts val="1200"/>
              </a:spcAft>
            </a:pPr>
            <a:r>
              <a:rPr lang="en-US" sz="2400" b="1" dirty="0"/>
              <a:t>Hypertext Transport Protocol </a:t>
            </a:r>
            <a:r>
              <a:rPr lang="en-US" sz="2400" dirty="0"/>
              <a:t>– The Internet protocol Web browsers use to request and display Web pages using </a:t>
            </a:r>
            <a:r>
              <a:rPr lang="en-US" sz="2400" b="1" dirty="0"/>
              <a:t>URL</a:t>
            </a:r>
            <a:r>
              <a:rPr lang="en-US" sz="2400" dirty="0"/>
              <a:t> – universal resource locator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en-US" sz="2500" dirty="0">
              <a:solidFill>
                <a:srgbClr val="FF0000"/>
              </a:solidFill>
            </a:endParaRPr>
          </a:p>
        </p:txBody>
      </p:sp>
      <p:pic>
        <p:nvPicPr>
          <p:cNvPr id="15364" name="Picture 2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352800"/>
            <a:ext cx="158261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6077</TotalTime>
  <Words>720</Words>
  <Application>Microsoft Macintosh PowerPoint</Application>
  <PresentationFormat>On-screen Show (4:3)</PresentationFormat>
  <Paragraphs>90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22</vt:i4>
      </vt:variant>
    </vt:vector>
  </HeadingPairs>
  <TitlesOfParts>
    <vt:vector size="39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DISRUPTIVE TECHNOLOGY</vt:lpstr>
      <vt:lpstr>DISRUPTIVE VERSUS SUSTAINING TECHNOLOGY</vt:lpstr>
      <vt:lpstr>DISRUPTIVE VERSUS SUSTAINING TECHNOLOGY</vt:lpstr>
      <vt:lpstr>DISRUPTIVE VERSUS SUSTAINING TECHNOLOGY</vt:lpstr>
      <vt:lpstr>THE INTERNET AND WORLD WIDE WEB – THE ULTIMATE BUSINESS DISRUPTORS</vt:lpstr>
      <vt:lpstr>THE INTERNET AND WORLD WIDE WEB – THE ULTIMATE BUSINESS DISRUPTORS</vt:lpstr>
      <vt:lpstr>THE INTERNET AND WORLD WIDE WEB – THE ULTIMATE BUSINESS DISRUPTORS</vt:lpstr>
      <vt:lpstr>THE INTERNET AND WORLD WIDE WEB – THE ULTIMATE BUSINESS DISRUPTORS</vt:lpstr>
      <vt:lpstr>WEB 1.0 – THE CATALYST FOR EBUSINESS</vt:lpstr>
      <vt:lpstr>WEB 1.0 – THE CATALYST FOR EBUSINESS</vt:lpstr>
      <vt:lpstr>WEB 1.0 – THE CATALYST FOR EBUSINESS</vt:lpstr>
      <vt:lpstr> EXPANDING GLOBAL REACH</vt:lpstr>
      <vt:lpstr>OPENING NEW MARKETS</vt:lpstr>
      <vt:lpstr>REDUCING COSTS</vt:lpstr>
      <vt:lpstr>REDUCING COSTS</vt:lpstr>
      <vt:lpstr>REDUCING COSTS</vt:lpstr>
      <vt:lpstr>IMPROVING EFFECTIVENESS</vt:lpstr>
      <vt:lpstr>MARKETING/SALES</vt:lpstr>
      <vt:lpstr>IMPROVING EFFECTIVENESS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391</cp:revision>
  <dcterms:created xsi:type="dcterms:W3CDTF">2004-06-28T21:12:50Z</dcterms:created>
  <dcterms:modified xsi:type="dcterms:W3CDTF">2017-04-18T20:11:58Z</dcterms:modified>
</cp:coreProperties>
</file>