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5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7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8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9" r:id="rId1"/>
    <p:sldMasterId id="2147484169" r:id="rId2"/>
    <p:sldMasterId id="2147484177" r:id="rId3"/>
    <p:sldMasterId id="2147484187" r:id="rId4"/>
    <p:sldMasterId id="2147484197" r:id="rId5"/>
    <p:sldMasterId id="2147484205" r:id="rId6"/>
    <p:sldMasterId id="2147484213" r:id="rId7"/>
    <p:sldMasterId id="2147484216" r:id="rId8"/>
    <p:sldMasterId id="2147484220" r:id="rId9"/>
  </p:sldMasterIdLst>
  <p:notesMasterIdLst>
    <p:notesMasterId r:id="rId34"/>
  </p:notesMasterIdLst>
  <p:handoutMasterIdLst>
    <p:handoutMasterId r:id="rId35"/>
  </p:handoutMasterIdLst>
  <p:sldIdLst>
    <p:sldId id="369" r:id="rId10"/>
    <p:sldId id="452" r:id="rId11"/>
    <p:sldId id="455" r:id="rId12"/>
    <p:sldId id="456" r:id="rId13"/>
    <p:sldId id="457" r:id="rId14"/>
    <p:sldId id="458" r:id="rId15"/>
    <p:sldId id="459" r:id="rId16"/>
    <p:sldId id="460" r:id="rId17"/>
    <p:sldId id="461" r:id="rId18"/>
    <p:sldId id="462" r:id="rId19"/>
    <p:sldId id="463" r:id="rId20"/>
    <p:sldId id="465" r:id="rId21"/>
    <p:sldId id="466" r:id="rId22"/>
    <p:sldId id="467" r:id="rId23"/>
    <p:sldId id="468" r:id="rId24"/>
    <p:sldId id="469" r:id="rId25"/>
    <p:sldId id="470" r:id="rId26"/>
    <p:sldId id="471" r:id="rId27"/>
    <p:sldId id="472" r:id="rId28"/>
    <p:sldId id="473" r:id="rId29"/>
    <p:sldId id="474" r:id="rId30"/>
    <p:sldId id="475" r:id="rId31"/>
    <p:sldId id="476" r:id="rId32"/>
    <p:sldId id="477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B4C8"/>
    <a:srgbClr val="77B2E3"/>
    <a:srgbClr val="BBE0E3"/>
    <a:srgbClr val="5CA3DE"/>
    <a:srgbClr val="1E5E92"/>
    <a:srgbClr val="FF0000"/>
    <a:srgbClr val="548486"/>
    <a:srgbClr val="E6E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85417" autoAdjust="0"/>
  </p:normalViewPr>
  <p:slideViewPr>
    <p:cSldViewPr>
      <p:cViewPr varScale="1">
        <p:scale>
          <a:sx n="91" d="100"/>
          <a:sy n="91" d="100"/>
        </p:scale>
        <p:origin x="17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64"/>
    </p:cViewPr>
  </p:sorterViewPr>
  <p:notesViewPr>
    <p:cSldViewPr>
      <p:cViewPr>
        <p:scale>
          <a:sx n="100" d="100"/>
          <a:sy n="100" d="100"/>
        </p:scale>
        <p:origin x="-2100" y="15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slide" Target="slides/slide23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24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esProps" Target="presProps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684FED6-E80E-4F1A-86E4-8399080393C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8233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en-US" dirty="0"/>
              <a:t>Lecture Style Format Sample</a:t>
            </a:r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DFE17F0-9611-45F9-8876-34979A8D6D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591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9063" indent="-1190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1pPr>
    <a:lvl2pPr marL="403225" indent="-1698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§"/>
      <a:defRPr sz="1000" kern="1200">
        <a:solidFill>
          <a:schemeClr val="tx1"/>
        </a:solidFill>
        <a:latin typeface="Albertus (W1)" charset="0"/>
        <a:ea typeface="+mn-ea"/>
        <a:cs typeface="+mn-cs"/>
      </a:defRPr>
    </a:lvl2pPr>
    <a:lvl3pPr marL="636588" indent="-119063" algn="l" rtl="0" eaLnBrk="0" fontAlgn="base" hangingPunct="0">
      <a:spcBef>
        <a:spcPct val="30000"/>
      </a:spcBef>
      <a:spcAft>
        <a:spcPct val="0"/>
      </a:spcAft>
      <a:buChar char="o"/>
      <a:defRPr sz="1000" kern="1200">
        <a:solidFill>
          <a:schemeClr val="tx1"/>
        </a:solidFill>
        <a:latin typeface="Albertus (W1)" charset="0"/>
        <a:ea typeface="+mn-ea"/>
        <a:cs typeface="+mn-cs"/>
      </a:defRPr>
    </a:lvl3pPr>
    <a:lvl4pPr marL="869950" indent="-119063" algn="l" rtl="0" eaLnBrk="0" fontAlgn="base" hangingPunct="0">
      <a:spcBef>
        <a:spcPct val="30000"/>
      </a:spcBef>
      <a:spcAft>
        <a:spcPct val="0"/>
      </a:spcAft>
      <a:buFont typeface="Wingdings" pitchFamily="2" charset="2"/>
      <a:buChar char="v"/>
      <a:defRPr sz="1000" kern="1200">
        <a:solidFill>
          <a:schemeClr val="tx1"/>
        </a:solidFill>
        <a:latin typeface="Albertus (W1)" charset="0"/>
        <a:ea typeface="+mn-ea"/>
        <a:cs typeface="+mn-cs"/>
      </a:defRPr>
    </a:lvl4pPr>
    <a:lvl5pPr marL="1154113" indent="-169863" algn="l" rtl="0" eaLnBrk="0" fontAlgn="base" hangingPunct="0">
      <a:spcBef>
        <a:spcPct val="30000"/>
      </a:spcBef>
      <a:spcAft>
        <a:spcPct val="0"/>
      </a:spcAft>
      <a:buChar char="•"/>
      <a:defRPr sz="1000" kern="1200">
        <a:solidFill>
          <a:schemeClr val="tx1"/>
        </a:solidFill>
        <a:latin typeface="Albertus (W1)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6489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8295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9698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0317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5684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8174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9476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2800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0916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0916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67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4168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5108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0477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5168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0412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798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717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866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454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6375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693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812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dirty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726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8855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 The McGraw-Hill Companies, All Rights Reserved</a:t>
            </a:r>
          </a:p>
        </p:txBody>
      </p:sp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685800"/>
            <a:ext cx="4114800" cy="5316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248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88925" y="6434138"/>
            <a:ext cx="16843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McGraw-Hill/Irwin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191000" y="6400800"/>
            <a:ext cx="48768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sz="1200" b="1" i="1" dirty="0">
                <a:solidFill>
                  <a:schemeClr val="bg1"/>
                </a:solidFill>
                <a:latin typeface="Century Schoolbook" pitchFamily="18" charset="0"/>
              </a:rPr>
              <a:t>©2009 The McGraw-Hill Companies, All Rights Reserved</a:t>
            </a:r>
          </a:p>
        </p:txBody>
      </p:sp>
      <p:sp>
        <p:nvSpPr>
          <p:cNvPr id="5" name="Rectangle 3"/>
          <p:cNvSpPr txBox="1">
            <a:spLocks noChangeArrowheads="1"/>
          </p:cNvSpPr>
          <p:nvPr userDrawn="1"/>
        </p:nvSpPr>
        <p:spPr>
          <a:xfrm>
            <a:off x="4038600" y="0"/>
            <a:ext cx="5105400" cy="457200"/>
          </a:xfrm>
          <a:prstGeom prst="rect">
            <a:avLst/>
          </a:prstGeom>
          <a:ln>
            <a:noFill/>
            <a:miter lim="800000"/>
          </a:ln>
          <a:effectLst>
            <a:outerShdw dist="35921" dir="8100000" algn="ctr" rotWithShape="0">
              <a:schemeClr val="tx1"/>
            </a:outerShdw>
          </a:effectLst>
        </p:spPr>
        <p:txBody>
          <a:bodyPr anchor="ctr">
            <a:normAutofit fontScale="92500"/>
          </a:bodyPr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dirty="0">
                <a:latin typeface="+mj-lt"/>
                <a:ea typeface="+mj-ea"/>
                <a:cs typeface="+mj-cs"/>
              </a:rPr>
              <a:t>Business Driven Information Systems 2e</a:t>
            </a:r>
          </a:p>
        </p:txBody>
      </p:sp>
      <p:sp>
        <p:nvSpPr>
          <p:cNvPr id="404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905000"/>
            <a:ext cx="8305800" cy="3124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422166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41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05600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6327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6885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9835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7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91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149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4770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 userDrawn="1"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952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9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1016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573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026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15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21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14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45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912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1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Video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747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655320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67659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Six Content Placehol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39762"/>
          </a:xfrm>
          <a:prstGeom prst="rect">
            <a:avLst/>
          </a:prstGeom>
        </p:spPr>
        <p:txBody>
          <a:bodyPr/>
          <a:lstStyle>
            <a:lvl1pPr>
              <a:defRPr lang="en-US" sz="3600" dirty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1"/>
          <p:cNvSpPr>
            <a:spLocks noGrp="1"/>
          </p:cNvSpPr>
          <p:nvPr>
            <p:ph sz="quarter" idx="12"/>
          </p:nvPr>
        </p:nvSpPr>
        <p:spPr>
          <a:xfrm>
            <a:off x="533400" y="106680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33400" y="201168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4"/>
          </p:nvPr>
        </p:nvSpPr>
        <p:spPr>
          <a:xfrm>
            <a:off x="533400" y="2880360"/>
            <a:ext cx="8153400" cy="6858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Content Placeholder 4"/>
          <p:cNvSpPr>
            <a:spLocks noGrp="1"/>
          </p:cNvSpPr>
          <p:nvPr>
            <p:ph sz="quarter" idx="15"/>
          </p:nvPr>
        </p:nvSpPr>
        <p:spPr>
          <a:xfrm>
            <a:off x="533400" y="3672840"/>
            <a:ext cx="8153400" cy="8382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5"/>
          <p:cNvSpPr>
            <a:spLocks noGrp="1"/>
          </p:cNvSpPr>
          <p:nvPr>
            <p:ph sz="quarter" idx="10"/>
          </p:nvPr>
        </p:nvSpPr>
        <p:spPr>
          <a:xfrm>
            <a:off x="533400" y="4617720"/>
            <a:ext cx="8153400" cy="9144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1"/>
          </p:nvPr>
        </p:nvSpPr>
        <p:spPr>
          <a:xfrm>
            <a:off x="533400" y="5638800"/>
            <a:ext cx="8153400" cy="7620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Photo Credit"/>
          <p:cNvSpPr>
            <a:spLocks noGrp="1"/>
          </p:cNvSpPr>
          <p:nvPr>
            <p:ph type="body" sz="quarter" idx="16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48016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1212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Title"/>
          <p:cNvSpPr>
            <a:spLocks noGrp="1"/>
          </p:cNvSpPr>
          <p:nvPr>
            <p:ph type="title"/>
          </p:nvPr>
        </p:nvSpPr>
        <p:spPr>
          <a:xfrm>
            <a:off x="-1" y="228600"/>
            <a:ext cx="9144001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038600" cy="561594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50801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wo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4912202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3817620" y="65294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2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637481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half" idx="2"/>
          </p:nvPr>
        </p:nvSpPr>
        <p:spPr>
          <a:xfrm>
            <a:off x="457201" y="16002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4"/>
          </p:nvPr>
        </p:nvSpPr>
        <p:spPr>
          <a:xfrm>
            <a:off x="4645026" y="16002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4191000"/>
            <a:ext cx="4040188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5814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20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/>
          </p:nvPr>
        </p:nvSpPr>
        <p:spPr>
          <a:xfrm>
            <a:off x="4645025" y="4191000"/>
            <a:ext cx="4041775" cy="1752600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000"/>
            </a:lvl1pPr>
            <a:lvl2pPr>
              <a:spcAft>
                <a:spcPts val="800"/>
              </a:spcAft>
              <a:defRPr sz="1800"/>
            </a:lvl2pPr>
            <a:lvl3pPr>
              <a:spcAft>
                <a:spcPts val="800"/>
              </a:spcAft>
              <a:defRPr sz="1600"/>
            </a:lvl3pPr>
            <a:lvl4pPr>
              <a:spcAft>
                <a:spcPts val="800"/>
              </a:spcAft>
              <a:defRPr sz="1400"/>
            </a:lvl4pPr>
            <a:lvl5pPr>
              <a:spcAft>
                <a:spcPts val="800"/>
              </a:spcAf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17620" y="5996050"/>
            <a:ext cx="150876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description(s)</a:t>
            </a:r>
          </a:p>
        </p:txBody>
      </p:sp>
      <p:sp>
        <p:nvSpPr>
          <p:cNvPr id="1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360277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Lef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457201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457201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57505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544512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8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428247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Content with Right Side-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5678487" y="304800"/>
            <a:ext cx="3008313" cy="838200"/>
          </a:xfrm>
          <a:prstGeom prst="rect">
            <a:avLst/>
          </a:prstGeom>
        </p:spPr>
        <p:txBody>
          <a:bodyPr anchor="b"/>
          <a:lstStyle>
            <a:lvl1pPr algn="l">
              <a:defRPr sz="18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5678487" y="1143000"/>
            <a:ext cx="3008313" cy="533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5111751" cy="6179819"/>
          </a:xfrm>
          <a:prstGeom prst="rect">
            <a:avLst/>
          </a:prstGeom>
        </p:spPr>
        <p:txBody>
          <a:bodyPr/>
          <a:lstStyle>
            <a:lvl1pPr>
              <a:spcAft>
                <a:spcPts val="800"/>
              </a:spcAft>
              <a:defRPr sz="2400"/>
            </a:lvl1pPr>
            <a:lvl2pPr>
              <a:spcAft>
                <a:spcPts val="800"/>
              </a:spcAft>
              <a:defRPr sz="2000"/>
            </a:lvl2pPr>
            <a:lvl3pPr>
              <a:spcAft>
                <a:spcPts val="800"/>
              </a:spcAft>
              <a:defRPr sz="1800"/>
            </a:lvl3pPr>
            <a:lvl4pPr>
              <a:spcAft>
                <a:spcPts val="800"/>
              </a:spcAft>
              <a:defRPr sz="1600"/>
            </a:lvl4pPr>
            <a:lvl5pPr>
              <a:spcAft>
                <a:spcPts val="800"/>
              </a:spcAft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2" hasCustomPrompt="1"/>
          </p:nvPr>
        </p:nvSpPr>
        <p:spPr>
          <a:xfrm>
            <a:off x="2327275" y="6488875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2131026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1828800" y="5253037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1"/>
          <p:cNvSpPr>
            <a:spLocks noGrp="1"/>
          </p:cNvSpPr>
          <p:nvPr>
            <p:ph type="body" sz="half" idx="2"/>
          </p:nvPr>
        </p:nvSpPr>
        <p:spPr>
          <a:xfrm>
            <a:off x="1828800" y="5895975"/>
            <a:ext cx="5486400" cy="609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idx="1"/>
          </p:nvPr>
        </p:nvSpPr>
        <p:spPr>
          <a:xfrm>
            <a:off x="1028700" y="128650"/>
            <a:ext cx="7086600" cy="49446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7" name="Jump Link"/>
          <p:cNvSpPr>
            <a:spLocks noGrp="1"/>
          </p:cNvSpPr>
          <p:nvPr>
            <p:ph type="body" sz="quarter" idx="16" hasCustomPrompt="1"/>
          </p:nvPr>
        </p:nvSpPr>
        <p:spPr>
          <a:xfrm>
            <a:off x="3886200" y="5081650"/>
            <a:ext cx="1371600" cy="99950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800"/>
            </a:lvl1pPr>
          </a:lstStyle>
          <a:p>
            <a:pPr lvl="0"/>
            <a:r>
              <a:rPr lang="en-US" dirty="0" smtClean="0"/>
              <a:t>Jump to long image description</a:t>
            </a:r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3496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Bar-Title and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-2251" y="228600"/>
            <a:ext cx="9172252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Media Placeholder 5"/>
          <p:cNvSpPr>
            <a:spLocks noGrp="1"/>
          </p:cNvSpPr>
          <p:nvPr>
            <p:ph type="media" sz="quarter" idx="11"/>
          </p:nvPr>
        </p:nvSpPr>
        <p:spPr>
          <a:xfrm>
            <a:off x="0" y="1066799"/>
            <a:ext cx="9144000" cy="531595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media</a:t>
            </a:r>
            <a:endParaRPr lang="en-US"/>
          </a:p>
        </p:txBody>
      </p:sp>
      <p:sp>
        <p:nvSpPr>
          <p:cNvPr id="5" name="Video Credit"/>
          <p:cNvSpPr>
            <a:spLocks noGrp="1"/>
          </p:cNvSpPr>
          <p:nvPr>
            <p:ph type="body" sz="quarter" idx="12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Video Credit Here</a:t>
            </a:r>
          </a:p>
        </p:txBody>
      </p:sp>
    </p:spTree>
    <p:extLst>
      <p:ext uri="{BB962C8B-B14F-4D97-AF65-F5344CB8AC3E}">
        <p14:creationId xmlns:p14="http://schemas.microsoft.com/office/powerpoint/2010/main" val="35939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28">
          <p15:clr>
            <a:srgbClr val="FBAE40"/>
          </p15:clr>
        </p15:guide>
        <p15:guide id="3" pos="5136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370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0543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895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Gray BG, Title-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hoto Credit3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6350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Tagline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168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2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28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6705600"/>
            <a:ext cx="36576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indent="0" algn="r">
              <a:buNone/>
              <a:defRPr sz="800" baseline="0">
                <a:solidFill>
                  <a:srgbClr val="6A6A6A"/>
                </a:solidFill>
                <a:latin typeface="+mn-lt"/>
              </a:defRPr>
            </a:lvl1pPr>
            <a:lvl5pPr>
              <a:defRPr/>
            </a:lvl5pPr>
          </a:lstStyle>
          <a:p>
            <a:pPr lvl="0"/>
            <a:r>
              <a:rPr lang="en-US" dirty="0" smtClean="0"/>
              <a:t>Insert Photo Credit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85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2766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429000"/>
            <a:ext cx="51054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28600" y="4114800"/>
            <a:ext cx="5105400" cy="685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5553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&amp; Subtitle Left1_Title &amp; Subtitl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609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33800" y="4260273"/>
            <a:ext cx="5181600" cy="69272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1pPr>
            <a:lvl2pPr marL="4572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2pPr>
            <a:lvl3pPr marL="9144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3pPr>
            <a:lvl4pPr marL="13716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4pPr>
            <a:lvl5pPr marL="1828800" indent="0" algn="r">
              <a:buNone/>
              <a:defRPr sz="2000" b="0">
                <a:solidFill>
                  <a:schemeClr val="bg1"/>
                </a:solidFill>
                <a:latin typeface="ArumSans Bold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998886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228600" y="3581400"/>
            <a:ext cx="51054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399551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Gray BG, Title Onl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Background"/>
          <p:cNvSpPr/>
          <p:nvPr userDrawn="1"/>
        </p:nvSpPr>
        <p:spPr>
          <a:xfrm>
            <a:off x="3429000" y="3429000"/>
            <a:ext cx="5715000" cy="1752600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3733800" y="3581400"/>
            <a:ext cx="5181600" cy="13716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880817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1301397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468804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SimpleTitle&amp;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0" y="2130426"/>
            <a:ext cx="9144000" cy="1470025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rgbClr val="6A6A6A"/>
                </a:solidFill>
                <a:latin typeface="ArumSans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613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RedBar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705600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</p:spTree>
    <p:extLst>
      <p:ext uri="{BB962C8B-B14F-4D97-AF65-F5344CB8AC3E}">
        <p14:creationId xmlns:p14="http://schemas.microsoft.com/office/powerpoint/2010/main" val="75091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Slide 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ctrTitle"/>
          </p:nvPr>
        </p:nvSpPr>
        <p:spPr>
          <a:xfrm>
            <a:off x="1066800" y="1524000"/>
            <a:ext cx="7048500" cy="1470025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066800" y="29718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295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lue Slide 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722313" y="2643186"/>
            <a:ext cx="7202487" cy="1362075"/>
          </a:xfrm>
          <a:prstGeom prst="rect">
            <a:avLst/>
          </a:prstGeom>
        </p:spPr>
        <p:txBody>
          <a:bodyPr anchor="t"/>
          <a:lstStyle>
            <a:lvl1pPr algn="l">
              <a:defRPr sz="44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722313" y="1143000"/>
            <a:ext cx="7202487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85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066800"/>
            <a:ext cx="8229600" cy="5562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246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71328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7338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3434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6294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701734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Title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990600"/>
            <a:ext cx="8229600" cy="5410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177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2-u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0" y="1600200"/>
            <a:ext cx="40386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117974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48200" y="1600200"/>
            <a:ext cx="4114800" cy="4800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4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Jump link"/>
          <p:cNvSpPr>
            <a:spLocks noGrp="1"/>
          </p:cNvSpPr>
          <p:nvPr>
            <p:ph type="body" sz="quarter" idx="13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180393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ar Footer_Appendix_4-up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/>
          <p:cNvSpPr>
            <a:spLocks noGrp="1"/>
          </p:cNvSpPr>
          <p:nvPr>
            <p:ph type="title"/>
          </p:nvPr>
        </p:nvSpPr>
        <p:spPr>
          <a:xfrm>
            <a:off x="-20713" y="228600"/>
            <a:ext cx="9185426" cy="6096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Header 1"/>
          <p:cNvSpPr>
            <a:spLocks noGrp="1"/>
          </p:cNvSpPr>
          <p:nvPr>
            <p:ph type="body" idx="1"/>
          </p:nvPr>
        </p:nvSpPr>
        <p:spPr>
          <a:xfrm>
            <a:off x="457201" y="960438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457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Header 2"/>
          <p:cNvSpPr>
            <a:spLocks noGrp="1"/>
          </p:cNvSpPr>
          <p:nvPr>
            <p:ph type="body" sz="quarter" idx="3"/>
          </p:nvPr>
        </p:nvSpPr>
        <p:spPr>
          <a:xfrm>
            <a:off x="4645026" y="960438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648200" y="1600200"/>
            <a:ext cx="4038600" cy="19812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Header 3"/>
          <p:cNvSpPr>
            <a:spLocks noGrp="1"/>
          </p:cNvSpPr>
          <p:nvPr>
            <p:ph type="body" sz="quarter" idx="12"/>
          </p:nvPr>
        </p:nvSpPr>
        <p:spPr>
          <a:xfrm>
            <a:off x="457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457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Header 4"/>
          <p:cNvSpPr>
            <a:spLocks noGrp="1"/>
          </p:cNvSpPr>
          <p:nvPr>
            <p:ph type="body" sz="quarter" idx="13"/>
          </p:nvPr>
        </p:nvSpPr>
        <p:spPr>
          <a:xfrm>
            <a:off x="4648200" y="3657600"/>
            <a:ext cx="4038600" cy="609600"/>
          </a:xfrm>
          <a:prstGeom prst="rect">
            <a:avLst/>
          </a:prstGeom>
        </p:spPr>
        <p:txBody>
          <a:bodyPr anchor="b"/>
          <a:lstStyle>
            <a:lvl1pPr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Font typeface="Arial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4648200" y="4267200"/>
            <a:ext cx="4038600" cy="21336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800"/>
              </a:spcAft>
              <a:buNone/>
              <a:defRPr sz="20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Jump Link"/>
          <p:cNvSpPr>
            <a:spLocks noGrp="1"/>
          </p:cNvSpPr>
          <p:nvPr>
            <p:ph type="body" sz="quarter" idx="11" hasCustomPrompt="1"/>
          </p:nvPr>
        </p:nvSpPr>
        <p:spPr>
          <a:xfrm>
            <a:off x="3467100" y="6477000"/>
            <a:ext cx="2209800" cy="15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aseline="0">
                <a:solidFill>
                  <a:srgbClr val="6A6A6A"/>
                </a:solidFill>
              </a:defRPr>
            </a:lvl1pPr>
          </a:lstStyle>
          <a:p>
            <a:pPr lvl="0"/>
            <a:r>
              <a:rPr lang="en-US" dirty="0" smtClean="0"/>
              <a:t>Jump back to slide containing original image</a:t>
            </a:r>
          </a:p>
        </p:txBody>
      </p:sp>
    </p:spTree>
    <p:extLst>
      <p:ext uri="{BB962C8B-B14F-4D97-AF65-F5344CB8AC3E}">
        <p14:creationId xmlns:p14="http://schemas.microsoft.com/office/powerpoint/2010/main" val="515852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ext abov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06714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6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403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dTagline-Titl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>
            <a:spLocks noGrp="1"/>
          </p:cNvSpPr>
          <p:nvPr>
            <p:ph type="title"/>
          </p:nvPr>
        </p:nvSpPr>
        <p:spPr>
          <a:xfrm>
            <a:off x="685800" y="2775099"/>
            <a:ext cx="7772400" cy="1362075"/>
          </a:xfrm>
          <a:prstGeom prst="rect">
            <a:avLst/>
          </a:prstGeom>
        </p:spPr>
        <p:txBody>
          <a:bodyPr anchor="b" anchorCtr="0"/>
          <a:lstStyle>
            <a:lvl1pPr algn="l">
              <a:spcBef>
                <a:spcPts val="480"/>
              </a:spcBef>
              <a:defRPr sz="3600" b="1" cap="all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1"/>
          <p:cNvSpPr>
            <a:spLocks noGrp="1"/>
          </p:cNvSpPr>
          <p:nvPr>
            <p:ph type="body" idx="1"/>
          </p:nvPr>
        </p:nvSpPr>
        <p:spPr>
          <a:xfrm>
            <a:off x="685800" y="4138613"/>
            <a:ext cx="7772400" cy="1500187"/>
          </a:xfrm>
          <a:prstGeom prst="rect">
            <a:avLst/>
          </a:prstGeo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>
                <a:solidFill>
                  <a:srgbClr val="6A6A6A"/>
                </a:solidFill>
                <a:latin typeface="ArumSans Regular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hoto Credit"/>
          <p:cNvSpPr>
            <a:spLocks noGrp="1"/>
          </p:cNvSpPr>
          <p:nvPr>
            <p:ph type="body" sz="quarter" idx="11" hasCustomPrompt="1"/>
          </p:nvPr>
        </p:nvSpPr>
        <p:spPr>
          <a:xfrm>
            <a:off x="6477000" y="6422066"/>
            <a:ext cx="2667000" cy="152400"/>
          </a:xfrm>
          <a:prstGeom prst="rect">
            <a:avLst/>
          </a:prstGeom>
        </p:spPr>
        <p:txBody>
          <a:bodyPr wrap="none" lIns="0" tIns="0" rIns="45720" bIns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Insert Photo Credit Here</a:t>
            </a:r>
          </a:p>
        </p:txBody>
      </p:sp>
      <p:sp>
        <p:nvSpPr>
          <p:cNvPr id="5" name="Copyright" descr="©McGraw-Hill Education. All rights reserved. Authorized only for instructor use in the classroom.  No reproduction or further distribution permitted without the prior written consent of McGraw-Hill Education.&#10;"/>
          <p:cNvSpPr txBox="1">
            <a:spLocks/>
          </p:cNvSpPr>
          <p:nvPr/>
        </p:nvSpPr>
        <p:spPr>
          <a:xfrm>
            <a:off x="0" y="6734025"/>
            <a:ext cx="9144000" cy="17175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©McGraw-Hill Education. All rights reserved. Authorized </a:t>
            </a: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only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A6A6A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for instructor use in the classroom.  No reproduction or further distribution permitted without the prior written consent of McGraw-Hill Education.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6A6A6A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857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4343400" cy="6172200"/>
          </a:xfrm>
          <a:prstGeom prst="rect">
            <a:avLst/>
          </a:prstGeom>
          <a:effectLst>
            <a:outerShdw dist="35921" dir="8100000" algn="ctr" rotWithShape="0">
              <a:schemeClr val="tx1"/>
            </a:outerShdw>
          </a:effectLst>
        </p:spPr>
        <p:txBody>
          <a:bodyPr anchor="ctr" anchorCtr="1"/>
          <a:lstStyle>
            <a:lvl1pPr marL="0" indent="0" algn="ctr">
              <a:buFontTx/>
              <a:buNone/>
              <a:defRPr sz="4000" baseline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493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11430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153400" cy="4953000"/>
          </a:xfrm>
          <a:prstGeom prst="rect">
            <a:avLst/>
          </a:prstGeom>
        </p:spPr>
        <p:txBody>
          <a:bodyPr/>
          <a:lstStyle>
            <a:lvl1pPr>
              <a:buClrTx/>
              <a:buFont typeface="Wingdings" pitchFamily="2" charset="2"/>
              <a:buChar char="§"/>
              <a:defRPr/>
            </a:lvl1pPr>
            <a:lvl2pPr>
              <a:buClrTx/>
              <a:buFont typeface="Arial" pitchFamily="34" charset="0"/>
              <a:buChar char="•"/>
              <a:defRPr/>
            </a:lvl2pPr>
            <a:lvl3pPr>
              <a:buClrTx/>
              <a:buFont typeface="Wingdings" pitchFamily="2" charset="2"/>
              <a:buChar char="v"/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74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theme" Target="../theme/theme2.xml"/><Relationship Id="rId9" Type="http://schemas.openxmlformats.org/officeDocument/2006/relationships/image" Target="../media/image1.png"/><Relationship Id="rId10" Type="http://schemas.openxmlformats.org/officeDocument/2006/relationships/image" Target="../media/image4.gi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theme" Target="../theme/theme4.xml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theme" Target="../theme/theme5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0.xml"/><Relationship Id="rId8" Type="http://schemas.openxmlformats.org/officeDocument/2006/relationships/theme" Target="../theme/theme6.xml"/><Relationship Id="rId1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5.xml"/><Relationship Id="rId4" Type="http://schemas.openxmlformats.org/officeDocument/2006/relationships/theme" Target="../theme/theme8.xml"/><Relationship Id="rId1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4" Type="http://schemas.openxmlformats.org/officeDocument/2006/relationships/theme" Target="../theme/theme9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sp>
        <p:nvSpPr>
          <p:cNvPr id="13" name="Red Bar"/>
          <p:cNvSpPr/>
          <p:nvPr/>
        </p:nvSpPr>
        <p:spPr>
          <a:xfrm>
            <a:off x="0" y="6248400"/>
            <a:ext cx="9144000" cy="503767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pic>
        <p:nvPicPr>
          <p:cNvPr id="12" name="MH Tagline" descr="Tagline: Because learning changes everything.™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1" y="6351925"/>
            <a:ext cx="3223119" cy="27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66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0" r:id="rId1"/>
    <p:sldLayoutId id="2147484161" r:id="rId2"/>
    <p:sldLayoutId id="2147484162" r:id="rId3"/>
    <p:sldLayoutId id="2147484163" r:id="rId4"/>
    <p:sldLayoutId id="2147484164" r:id="rId5"/>
    <p:sldLayoutId id="2147484165" r:id="rId6"/>
    <p:sldLayoutId id="2147484166" r:id="rId7"/>
    <p:sldLayoutId id="2147484167" r:id="rId8"/>
    <p:sldLayoutId id="2147484168" r:id="rId9"/>
    <p:sldLayoutId id="2147484143" r:id="rId10"/>
    <p:sldLayoutId id="2147484144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r" defTabSz="914400" rtl="0" eaLnBrk="1" fontAlgn="auto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MH Logo" descr="Logo: McGraw-Hill Education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62000" cy="762000"/>
          </a:xfrm>
          <a:prstGeom prst="rect">
            <a:avLst/>
          </a:prstGeom>
        </p:spPr>
      </p:pic>
      <p:pic>
        <p:nvPicPr>
          <p:cNvPr id="2" name="MH Tagline" descr="Tag line: Because learning changes everything™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57775"/>
            <a:ext cx="33718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14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0" r:id="rId1"/>
    <p:sldLayoutId id="2147484171" r:id="rId2"/>
    <p:sldLayoutId id="2147484172" r:id="rId3"/>
    <p:sldLayoutId id="2147484173" r:id="rId4"/>
    <p:sldLayoutId id="2147484174" r:id="rId5"/>
    <p:sldLayoutId id="2147484175" r:id="rId6"/>
    <p:sldLayoutId id="2147484176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0999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8" r:id="rId1"/>
    <p:sldLayoutId id="2147484179" r:id="rId2"/>
    <p:sldLayoutId id="2147484180" r:id="rId3"/>
    <p:sldLayoutId id="2147484181" r:id="rId4"/>
    <p:sldLayoutId id="2147484182" r:id="rId5"/>
    <p:sldLayoutId id="2147484183" r:id="rId6"/>
    <p:sldLayoutId id="2147484184" r:id="rId7"/>
    <p:sldLayoutId id="2147484185" r:id="rId8"/>
    <p:sldLayoutId id="2147484186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" name="Copyright" descr="©McGraw-Hill Education&#10;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9351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8" r:id="rId1"/>
    <p:sldLayoutId id="2147484189" r:id="rId2"/>
    <p:sldLayoutId id="2147484190" r:id="rId3"/>
    <p:sldLayoutId id="2147484191" r:id="rId4"/>
    <p:sldLayoutId id="2147484192" r:id="rId5"/>
    <p:sldLayoutId id="2147484193" r:id="rId6"/>
    <p:sldLayoutId id="2147484194" r:id="rId7"/>
    <p:sldLayoutId id="2147484195" r:id="rId8"/>
    <p:sldLayoutId id="2147484196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pyright" descr="©McGraw-Hill Education&#10;"/>
          <p:cNvSpPr txBox="1"/>
          <p:nvPr/>
        </p:nvSpPr>
        <p:spPr>
          <a:xfrm>
            <a:off x="0" y="6642556"/>
            <a:ext cx="129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6A6A6A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617026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8" r:id="rId1"/>
    <p:sldLayoutId id="2147484199" r:id="rId2"/>
    <p:sldLayoutId id="2147484200" r:id="rId3"/>
    <p:sldLayoutId id="2147484201" r:id="rId4"/>
    <p:sldLayoutId id="2147484202" r:id="rId5"/>
    <p:sldLayoutId id="2147484203" r:id="rId6"/>
    <p:sldLayoutId id="2147484204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Copyright" descr="©McGraw-Hill Education.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</a:t>
            </a:r>
            <a:r>
              <a:rPr lang="en-US" sz="800" dirty="0" err="1" smtClean="0">
                <a:solidFill>
                  <a:schemeClr val="bg1"/>
                </a:solidFill>
              </a:rPr>
              <a:t>EducationCopy</a:t>
            </a:r>
            <a:endParaRPr lang="en-US" sz="8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798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6" r:id="rId1"/>
    <p:sldLayoutId id="2147484207" r:id="rId2"/>
    <p:sldLayoutId id="2147484208" r:id="rId3"/>
    <p:sldLayoutId id="2147484209" r:id="rId4"/>
    <p:sldLayoutId id="2147484210" r:id="rId5"/>
    <p:sldLayoutId id="2147484211" r:id="rId6"/>
    <p:sldLayoutId id="2147484212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Vectipede Rg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Vectipede Rg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3070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MH BG Image"/>
          <p:cNvPicPr>
            <a:picLocks noChangeAspect="1"/>
          </p:cNvPicPr>
          <p:nvPr/>
        </p:nvPicPr>
        <p:blipFill rotWithShape="1">
          <a:blip r:embed="rId4" cstate="screen"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644" b="27282"/>
          <a:stretch/>
        </p:blipFill>
        <p:spPr>
          <a:xfrm>
            <a:off x="461821" y="1943668"/>
            <a:ext cx="8682180" cy="4914333"/>
          </a:xfrm>
          <a:prstGeom prst="rect">
            <a:avLst/>
          </a:prstGeom>
        </p:spPr>
      </p:pic>
      <p:sp>
        <p:nvSpPr>
          <p:cNvPr id="8" name="Copyright" descr="©McGraw-Hill Education"/>
          <p:cNvSpPr txBox="1"/>
          <p:nvPr/>
        </p:nvSpPr>
        <p:spPr>
          <a:xfrm>
            <a:off x="0" y="6629400"/>
            <a:ext cx="1828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©McGraw-Hill Education</a:t>
            </a:r>
          </a:p>
        </p:txBody>
      </p:sp>
    </p:spTree>
    <p:extLst>
      <p:ext uri="{BB962C8B-B14F-4D97-AF65-F5344CB8AC3E}">
        <p14:creationId xmlns:p14="http://schemas.microsoft.com/office/powerpoint/2010/main" val="1497082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rgbClr val="6A6A6A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rgbClr val="6A6A6A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064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7" r:id="rId1"/>
    <p:sldLayoutId id="2147484218" r:id="rId2"/>
    <p:sldLayoutId id="2147484219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d Bar"/>
          <p:cNvSpPr/>
          <p:nvPr/>
        </p:nvSpPr>
        <p:spPr>
          <a:xfrm>
            <a:off x="0" y="6705600"/>
            <a:ext cx="9144000" cy="152400"/>
          </a:xfrm>
          <a:prstGeom prst="rect">
            <a:avLst/>
          </a:prstGeom>
          <a:solidFill>
            <a:srgbClr val="C30C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1" name="Copyright" descr="©McGraw-Hill Education"/>
          <p:cNvSpPr txBox="1">
            <a:spLocks/>
          </p:cNvSpPr>
          <p:nvPr/>
        </p:nvSpPr>
        <p:spPr>
          <a:xfrm>
            <a:off x="0" y="6705600"/>
            <a:ext cx="1371600" cy="152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32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©McGraw-Hill Education.</a:t>
            </a:r>
            <a:endParaRPr lang="en-US" sz="32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8060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1" r:id="rId1"/>
    <p:sldLayoutId id="2147484222" r:id="rId2"/>
    <p:sldLayoutId id="2147484223" r:id="rId3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7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4" Type="http://schemas.openxmlformats.org/officeDocument/2006/relationships/image" Target="../media/image20.jpeg"/><Relationship Id="rId5" Type="http://schemas.openxmlformats.org/officeDocument/2006/relationships/image" Target="../media/image21.wmf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64" y="1981200"/>
            <a:ext cx="4419600" cy="4191000"/>
          </a:xfrm>
          <a:effectLst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8000" b="1" dirty="0">
                <a:solidFill>
                  <a:srgbClr val="50B4C8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BUSINESS PLUG-IN </a:t>
            </a:r>
            <a:r>
              <a:rPr lang="en-US" sz="8000" b="1" dirty="0" err="1">
                <a:solidFill>
                  <a:srgbClr val="50B4C8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B5</a:t>
            </a:r>
            <a:endParaRPr lang="en-US" sz="8000" b="1" dirty="0">
              <a:solidFill>
                <a:srgbClr val="50B4C8"/>
              </a:solidFill>
              <a:effectLst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r>
              <a:rPr lang="en-US" b="1" dirty="0">
                <a:solidFill>
                  <a:srgbClr val="50B4C8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NETWORKS AND TELECOM</a:t>
            </a:r>
          </a:p>
          <a:p>
            <a:pPr eaLnBrk="1" hangingPunct="1">
              <a:lnSpc>
                <a:spcPct val="90000"/>
              </a:lnSpc>
            </a:pPr>
            <a:endParaRPr lang="en-US" sz="3600" b="1" dirty="0">
              <a:solidFill>
                <a:srgbClr val="50B4C8"/>
              </a:solidFill>
              <a:effectLst/>
            </a:endParaRPr>
          </a:p>
          <a:p>
            <a:pPr eaLnBrk="1" hangingPunct="1">
              <a:lnSpc>
                <a:spcPct val="90000"/>
              </a:lnSpc>
            </a:pPr>
            <a:endParaRPr lang="en-US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2" name="Picture 1" descr="NU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609600"/>
            <a:ext cx="4030133" cy="51816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CLIENT/SERVER NETWORKS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382000" cy="51816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Network operating system (NOS) </a:t>
            </a:r>
            <a:r>
              <a:rPr lang="en-US" sz="2400" dirty="0"/>
              <a:t>- The operating system that runs a network, steering information between computers and managing security and users 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Packet-switching </a:t>
            </a:r>
            <a:r>
              <a:rPr lang="en-US" sz="2400" dirty="0"/>
              <a:t>-</a:t>
            </a:r>
            <a:r>
              <a:rPr lang="en-US" sz="2400" b="1" dirty="0"/>
              <a:t> </a:t>
            </a:r>
            <a:r>
              <a:rPr lang="en-US" sz="2400" dirty="0"/>
              <a:t>Occurs when the sending computer divides a message into a number of efficiently sized units called packets, each of which contains the address of the destination computer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Router </a:t>
            </a:r>
            <a:r>
              <a:rPr lang="en-US" sz="2400" dirty="0"/>
              <a:t>- An intelligent connecting device that examines each packet of data it receives and then decides which way to send it onward toward its destination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CLIENT/SERVER NETWORKS</a:t>
            </a:r>
          </a:p>
        </p:txBody>
      </p:sp>
      <p:sp>
        <p:nvSpPr>
          <p:cNvPr id="1433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eaLnBrk="1" hangingPunct="1"/>
            <a:r>
              <a:rPr lang="en-US" dirty="0"/>
              <a:t>Client/Server network</a:t>
            </a:r>
          </a:p>
        </p:txBody>
      </p:sp>
      <p:pic>
        <p:nvPicPr>
          <p:cNvPr id="14340" name="Picture 5" descr="This image shows an example of a client/server network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820594"/>
            <a:ext cx="6858000" cy="41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TOPOLOGY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Network topology - </a:t>
            </a:r>
            <a:r>
              <a:rPr lang="en-US" sz="2400" dirty="0"/>
              <a:t>Refers to the geometric arrangement of the actual physical organization of the computers and other network devices) in a network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000" dirty="0"/>
              <a:t>Bus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000" dirty="0"/>
              <a:t>Star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000" dirty="0"/>
              <a:t>Ring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000" dirty="0"/>
              <a:t>Hybrid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000" dirty="0"/>
              <a:t>Wireless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endParaRPr lang="en-US" sz="2400" dirty="0"/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endParaRPr lang="en-US" sz="2800" dirty="0"/>
          </a:p>
        </p:txBody>
      </p:sp>
      <p:pic>
        <p:nvPicPr>
          <p:cNvPr id="16388" name="Picture 3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581400"/>
            <a:ext cx="3330342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8153400" cy="1143000"/>
          </a:xfrm>
        </p:spPr>
        <p:txBody>
          <a:bodyPr/>
          <a:lstStyle/>
          <a:p>
            <a:pPr eaLnBrk="1" hangingPunct="1"/>
            <a:r>
              <a:rPr lang="en-US" b="1" dirty="0"/>
              <a:t>TOPOLOGY</a:t>
            </a:r>
          </a:p>
        </p:txBody>
      </p:sp>
      <p:pic>
        <p:nvPicPr>
          <p:cNvPr id="17411" name="Picture 4" descr="This figure shows network topologies, which include bus topology, star topology, ring topology, hybrid topology, and wireless topology.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447800"/>
            <a:ext cx="6934200" cy="4277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PROTOCOLS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1447800" y="1905000"/>
            <a:ext cx="6629400" cy="4953000"/>
          </a:xfrm>
        </p:spPr>
        <p:txBody>
          <a:bodyPr/>
          <a:lstStyle/>
          <a:p>
            <a:pPr algn="l" eaLnBrk="1" hangingPunct="1"/>
            <a:r>
              <a:rPr lang="en-US" sz="2400" b="1" dirty="0"/>
              <a:t>Protocol </a:t>
            </a:r>
            <a:r>
              <a:rPr lang="en-US" sz="2400" dirty="0"/>
              <a:t>- A standard that specifies the format of data as well as the rules to be followed during transmission</a:t>
            </a:r>
          </a:p>
          <a:p>
            <a:pPr algn="l" eaLnBrk="1" hangingPunct="1"/>
            <a:endParaRPr lang="en-US" sz="2400" b="1" dirty="0"/>
          </a:p>
          <a:p>
            <a:pPr algn="l" eaLnBrk="1" hangingPunct="1"/>
            <a:r>
              <a:rPr lang="en-US" sz="2400" b="1" dirty="0"/>
              <a:t>Interoperability </a:t>
            </a:r>
            <a:r>
              <a:rPr lang="en-US" sz="2400" dirty="0"/>
              <a:t>- The capability of two or more computer systems to share data and resources, even though they are made by different manufacturers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ETHERNET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22438"/>
            <a:ext cx="8077200" cy="4525962"/>
          </a:xfrm>
        </p:spPr>
        <p:txBody>
          <a:bodyPr/>
          <a:lstStyle/>
          <a:p>
            <a:pPr algn="l" eaLnBrk="1" hangingPunct="1"/>
            <a:r>
              <a:rPr lang="en-US" sz="2400" b="1" dirty="0"/>
              <a:t>Ethernet</a:t>
            </a:r>
            <a:r>
              <a:rPr lang="en-US" sz="2400" b="1" i="1" dirty="0"/>
              <a:t> </a:t>
            </a:r>
            <a:r>
              <a:rPr lang="en-US" sz="2400" dirty="0"/>
              <a:t>- A physical and data layer technology for LAN networking</a:t>
            </a:r>
          </a:p>
        </p:txBody>
      </p:sp>
      <p:pic>
        <p:nvPicPr>
          <p:cNvPr id="19460" name="Picture 5" descr="This figure shows an Ethernet LAN diagram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286000"/>
            <a:ext cx="5943600" cy="364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>
          <a:xfrm>
            <a:off x="304800" y="237586"/>
            <a:ext cx="8839200" cy="1143000"/>
          </a:xfrm>
        </p:spPr>
        <p:txBody>
          <a:bodyPr/>
          <a:lstStyle/>
          <a:p>
            <a:pPr eaLnBrk="1" hangingPunct="1"/>
            <a:r>
              <a:rPr lang="en-US" b="1" dirty="0"/>
              <a:t>TRANSMISSION CONTROL PROTOCOL/ INTERNET PROTOCOL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905000"/>
            <a:ext cx="8610600" cy="4525962"/>
          </a:xfrm>
        </p:spPr>
        <p:txBody>
          <a:bodyPr/>
          <a:lstStyle/>
          <a:p>
            <a:pPr algn="l" eaLnBrk="1" hangingPunct="1"/>
            <a:r>
              <a:rPr lang="en-US" sz="2400" b="1" dirty="0"/>
              <a:t>Transmission Control Protocol/Internet Protocol (TCP/IP) - </a:t>
            </a:r>
            <a:r>
              <a:rPr lang="en-US" sz="2400" dirty="0"/>
              <a:t>Provides the technical foundation for the public Internet as well as for large numbers of private network</a:t>
            </a:r>
          </a:p>
        </p:txBody>
      </p:sp>
      <p:pic>
        <p:nvPicPr>
          <p:cNvPr id="20484" name="Picture 5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505200"/>
            <a:ext cx="6400800" cy="211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>
          <a:xfrm>
            <a:off x="103909" y="533400"/>
            <a:ext cx="9067800" cy="1143000"/>
          </a:xfrm>
        </p:spPr>
        <p:txBody>
          <a:bodyPr/>
          <a:lstStyle/>
          <a:p>
            <a:pPr eaLnBrk="1" hangingPunct="1"/>
            <a:r>
              <a:rPr lang="en-US" b="1" dirty="0"/>
              <a:t>TRANSMISSION CONTROL PROTOCOL/ INTERNET PROTOCOL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2514600"/>
            <a:ext cx="8153400" cy="4953000"/>
          </a:xfrm>
        </p:spPr>
        <p:txBody>
          <a:bodyPr/>
          <a:lstStyle/>
          <a:p>
            <a:pPr algn="l" eaLnBrk="1" hangingPunct="1"/>
            <a:r>
              <a:rPr lang="en-US" dirty="0"/>
              <a:t>TCP/IP applications</a:t>
            </a:r>
          </a:p>
          <a:p>
            <a:pPr lvl="1" eaLnBrk="1" hangingPunct="1"/>
            <a:r>
              <a:rPr lang="en-US" dirty="0"/>
              <a:t>File transfer protocol (FTP)</a:t>
            </a:r>
          </a:p>
          <a:p>
            <a:pPr lvl="1" eaLnBrk="1" hangingPunct="1"/>
            <a:r>
              <a:rPr lang="en-US" dirty="0"/>
              <a:t>Simple mail transfer protocol (SMTP)</a:t>
            </a:r>
          </a:p>
          <a:p>
            <a:pPr lvl="1" eaLnBrk="1" hangingPunct="1"/>
            <a:r>
              <a:rPr lang="en-US" dirty="0"/>
              <a:t>Hypertext transfer protocol (HTTP)</a:t>
            </a:r>
          </a:p>
          <a:p>
            <a:pPr lvl="1" eaLnBrk="1" hangingPunct="1"/>
            <a:r>
              <a:rPr lang="en-US" dirty="0"/>
              <a:t>Simple network management Protocol (SNMP)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533400"/>
            <a:ext cx="8763000" cy="1143000"/>
          </a:xfrm>
        </p:spPr>
        <p:txBody>
          <a:bodyPr/>
          <a:lstStyle/>
          <a:p>
            <a:pPr eaLnBrk="1" hangingPunct="1"/>
            <a:r>
              <a:rPr lang="en-US" b="1" dirty="0"/>
              <a:t>TRANSMISSION CONTROL PROTOCOL/ INTERNET PROTOCOL</a:t>
            </a:r>
          </a:p>
        </p:txBody>
      </p:sp>
      <p:graphicFrame>
        <p:nvGraphicFramePr>
          <p:cNvPr id="2" name="Table 1" descr="NULL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057924"/>
              </p:ext>
            </p:extLst>
          </p:nvPr>
        </p:nvGraphicFramePr>
        <p:xfrm>
          <a:off x="2438400" y="2514600"/>
          <a:ext cx="3806825" cy="2902424"/>
        </p:xfrm>
        <a:graphic>
          <a:graphicData uri="http://schemas.openxmlformats.org/drawingml/2006/table">
            <a:tbl>
              <a:tblPr firstRow="1" firstCol="1" bandRow="1"/>
              <a:tblGrid>
                <a:gridCol w="3806825"/>
              </a:tblGrid>
              <a:tr h="3628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OSI Model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28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7. Application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28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6. Presentation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28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5. Session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28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4. Transport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28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3. Network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28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2. Data Link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280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1. Physical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VOICE OVER IP (VOIP)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46238"/>
            <a:ext cx="8153400" cy="4525962"/>
          </a:xfrm>
        </p:spPr>
        <p:txBody>
          <a:bodyPr/>
          <a:lstStyle/>
          <a:p>
            <a:pPr algn="l" eaLnBrk="1" hangingPunct="1"/>
            <a:r>
              <a:rPr lang="en-US" sz="2400" b="1" dirty="0"/>
              <a:t>Voice over IP (VoIP) - </a:t>
            </a:r>
            <a:r>
              <a:rPr lang="en-US" sz="2400" dirty="0"/>
              <a:t>Uses TCP/IP technology to transmit voice calls over long-distance telephone lines</a:t>
            </a:r>
          </a:p>
          <a:p>
            <a:pPr algn="l" eaLnBrk="1" hangingPunct="1">
              <a:buFontTx/>
              <a:buNone/>
            </a:pPr>
            <a:endParaRPr lang="en-US" dirty="0"/>
          </a:p>
        </p:txBody>
      </p:sp>
      <p:graphicFrame>
        <p:nvGraphicFramePr>
          <p:cNvPr id="2" name="Table 1" descr="NULL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066620"/>
              </p:ext>
            </p:extLst>
          </p:nvPr>
        </p:nvGraphicFramePr>
        <p:xfrm>
          <a:off x="914400" y="2790410"/>
          <a:ext cx="7162800" cy="1997344"/>
        </p:xfrm>
        <a:graphic>
          <a:graphicData uri="http://schemas.openxmlformats.org/drawingml/2006/table">
            <a:tbl>
              <a:tblPr firstRow="1" firstCol="1" bandRow="1"/>
              <a:tblGrid>
                <a:gridCol w="1790317"/>
                <a:gridCol w="1790317"/>
                <a:gridCol w="1791083"/>
                <a:gridCol w="1791083"/>
              </a:tblGrid>
              <a:tr h="4099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Telephone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Typical Telecom System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IP-Based System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Peerio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Requirements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Phones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Private branch exchange (PBX)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Voice switches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Dedicated voice network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Phones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IP PBX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Existing data network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Gateway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Phones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PC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Existing data network </a:t>
                      </a:r>
                    </a:p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Gateway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19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Total Cost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$1,000,000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$500,000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$100,000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OVERVIEW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752600"/>
            <a:ext cx="8763000" cy="51054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NETWORKS AND TELECOMMUNICATIONS</a:t>
            </a:r>
            <a:endParaRPr lang="en-US" sz="2400" dirty="0"/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dirty="0"/>
              <a:t>Network Basics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dirty="0"/>
              <a:t>Architecture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dirty="0"/>
              <a:t>Topology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dirty="0"/>
              <a:t>Protocols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dirty="0"/>
              <a:t>Media</a:t>
            </a:r>
          </a:p>
        </p:txBody>
      </p:sp>
      <p:pic>
        <p:nvPicPr>
          <p:cNvPr id="5124" name="Picture 2" descr="NULL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667000"/>
            <a:ext cx="3067050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MEDIA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7010400" cy="4953000"/>
          </a:xfrm>
        </p:spPr>
        <p:txBody>
          <a:bodyPr/>
          <a:lstStyle/>
          <a:p>
            <a:pPr algn="l" eaLnBrk="1" hangingPunct="1"/>
            <a:r>
              <a:rPr lang="en-US" sz="2800" b="1" dirty="0"/>
              <a:t>Network transmission media </a:t>
            </a:r>
            <a:r>
              <a:rPr lang="en-US" sz="2800" dirty="0"/>
              <a:t>-</a:t>
            </a:r>
            <a:r>
              <a:rPr lang="en-US" sz="2800" b="1" dirty="0"/>
              <a:t> </a:t>
            </a:r>
            <a:r>
              <a:rPr lang="en-US" sz="2800" dirty="0"/>
              <a:t>Refers to the various types of media used to carry the signal between computers</a:t>
            </a:r>
          </a:p>
          <a:p>
            <a:pPr lvl="1" eaLnBrk="1" hangingPunct="1"/>
            <a:r>
              <a:rPr lang="en-US" sz="2400" dirty="0"/>
              <a:t>Wire media (guided)</a:t>
            </a:r>
          </a:p>
          <a:p>
            <a:pPr lvl="1" eaLnBrk="1" hangingPunct="1"/>
            <a:r>
              <a:rPr lang="en-US" sz="2400" dirty="0"/>
              <a:t>Wireless media (unguided)</a:t>
            </a:r>
            <a:endParaRPr lang="en-US" dirty="0"/>
          </a:p>
        </p:txBody>
      </p:sp>
      <p:pic>
        <p:nvPicPr>
          <p:cNvPr id="24580" name="Picture 2" descr="C:\Users\Paige Baltzan\Pictures\Microsoft Clip Organizer\j0412566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038600"/>
            <a:ext cx="1871663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WIRE MEDIA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00200"/>
            <a:ext cx="7772400" cy="5257800"/>
          </a:xfrm>
        </p:spPr>
        <p:txBody>
          <a:bodyPr/>
          <a:lstStyle/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b="1" dirty="0"/>
              <a:t>Wire media </a:t>
            </a:r>
            <a:r>
              <a:rPr lang="en-US" sz="2800" i="1" dirty="0"/>
              <a:t>-</a:t>
            </a:r>
            <a:r>
              <a:rPr lang="en-US" sz="2800" dirty="0"/>
              <a:t> Transmission material manufactured so that signals will be confined to a narrow path and will behave predictably</a:t>
            </a:r>
          </a:p>
          <a:p>
            <a:pPr marL="609600" indent="-609600"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Three most commonly used types include: </a:t>
            </a:r>
          </a:p>
          <a:p>
            <a:pPr marL="990600" lvl="1" indent="-533400" eaLnBrk="1" hangingPunct="1"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sz="2400" dirty="0"/>
              <a:t>Twisted-pair wiring </a:t>
            </a:r>
          </a:p>
          <a:p>
            <a:pPr marL="990600" lvl="1" indent="-533400" eaLnBrk="1" hangingPunct="1"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sz="2400" dirty="0"/>
              <a:t>Coaxial cable</a:t>
            </a:r>
          </a:p>
          <a:p>
            <a:pPr marL="990600" lvl="1" indent="-533400" eaLnBrk="1" hangingPunct="1">
              <a:spcBef>
                <a:spcPts val="600"/>
              </a:spcBef>
              <a:spcAft>
                <a:spcPts val="1200"/>
              </a:spcAft>
              <a:buFont typeface="Arial" pitchFamily="34" charset="0"/>
              <a:buAutoNum type="arabicPeriod"/>
            </a:pPr>
            <a:r>
              <a:rPr lang="en-US" sz="2400" dirty="0"/>
              <a:t>Fiber optic (or optical fiber)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WIRE MEDIA</a:t>
            </a:r>
          </a:p>
        </p:txBody>
      </p:sp>
      <p:pic>
        <p:nvPicPr>
          <p:cNvPr id="26627" name="Picture 4" descr="This image shows the parts of twisted-pair cabling (10Base-T), a coaxial cable, and a fiber-optic cable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89295"/>
            <a:ext cx="6705600" cy="4036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WIRELESS MEDIA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7772400" cy="4953000"/>
          </a:xfrm>
        </p:spPr>
        <p:txBody>
          <a:bodyPr/>
          <a:lstStyle/>
          <a:p>
            <a:pPr algn="l" eaLnBrk="1" hangingPunct="1"/>
            <a:r>
              <a:rPr lang="en-US" sz="2400" b="1" dirty="0"/>
              <a:t>Wireless media </a:t>
            </a:r>
            <a:r>
              <a:rPr lang="en-US" sz="2400" dirty="0"/>
              <a:t>- Natural parts of the Earth’s environment that can be used as physical paths to carry electrical signals</a:t>
            </a:r>
          </a:p>
        </p:txBody>
      </p:sp>
      <p:pic>
        <p:nvPicPr>
          <p:cNvPr id="27652" name="Picture 3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886200"/>
            <a:ext cx="1822450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4" descr="NUL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962400"/>
            <a:ext cx="1479631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5" descr="NUL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191000"/>
            <a:ext cx="1841500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EBUSINESS NETWORKS</a:t>
            </a:r>
          </a:p>
        </p:txBody>
      </p:sp>
      <p:graphicFrame>
        <p:nvGraphicFramePr>
          <p:cNvPr id="2" name="Table 1" descr="NULL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07024"/>
              </p:ext>
            </p:extLst>
          </p:nvPr>
        </p:nvGraphicFramePr>
        <p:xfrm>
          <a:off x="1603375" y="1752601"/>
          <a:ext cx="5937250" cy="3254533"/>
        </p:xfrm>
        <a:graphic>
          <a:graphicData uri="http://schemas.openxmlformats.org/drawingml/2006/table">
            <a:tbl>
              <a:tblPr firstRow="1" firstCol="1" bandRow="1"/>
              <a:tblGrid>
                <a:gridCol w="5937250"/>
              </a:tblGrid>
              <a:tr h="29586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E-Business Network characteristics</a:t>
                      </a:r>
                      <a:endParaRPr lang="en-US" sz="120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1733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Provide for the transparent exchange of information with suppliers, trading partners, and customers.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1733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Reliably and securely exchange information internally and externally via the Internet or other networks.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1733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Allow end-to-end integration and provide message delivery across multiple systems, in particular, databases, clients, and servers.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5867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20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Respond to high demands with scalable processing power and networking capacity.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87600"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charset="2"/>
                        <a:buChar char=""/>
                      </a:pPr>
                      <a:r>
                        <a:rPr lang="en-US" sz="1200" dirty="0"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Serve as the integrator and transaction framework for both digital businesses and traditional brick-and-mortar businesses that want to leverage the Internet for any type of business.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NETWORK BASICS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908464"/>
            <a:ext cx="8077200" cy="4953000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Telecommunication system </a:t>
            </a:r>
            <a:r>
              <a:rPr lang="en-US" sz="2400" dirty="0"/>
              <a:t>-</a:t>
            </a:r>
            <a:r>
              <a:rPr lang="en-US" sz="2400" b="1" dirty="0"/>
              <a:t> </a:t>
            </a:r>
            <a:r>
              <a:rPr lang="en-US" sz="2400" dirty="0"/>
              <a:t>Enable the transmission of data over public or private networks</a:t>
            </a:r>
          </a:p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b="1" dirty="0"/>
              <a:t>Network </a:t>
            </a:r>
            <a:r>
              <a:rPr lang="en-US" sz="2400" dirty="0"/>
              <a:t>-</a:t>
            </a:r>
            <a:r>
              <a:rPr lang="en-US" sz="2400" b="1" dirty="0"/>
              <a:t> </a:t>
            </a:r>
            <a:r>
              <a:rPr lang="en-US" sz="2400" dirty="0"/>
              <a:t>A communications system created by linking two or more devices and establishing a standard methodology in which they can communicate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NETWORK BASICS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The three types of networks include: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Local area network (LAN)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Metropolitan area network (MAN)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Wide area network (WAN)</a:t>
            </a:r>
          </a:p>
        </p:txBody>
      </p:sp>
      <p:pic>
        <p:nvPicPr>
          <p:cNvPr id="7172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505200"/>
            <a:ext cx="2057400" cy="2291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NETWORK BASICS</a:t>
            </a:r>
          </a:p>
        </p:txBody>
      </p:sp>
      <p:pic>
        <p:nvPicPr>
          <p:cNvPr id="8195" name="Picture 4" descr="This image gives examples of LAN, WAN, and MAN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524000"/>
            <a:ext cx="5943600" cy="4281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NETWORK BASICS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722438"/>
            <a:ext cx="8915400" cy="5211762"/>
          </a:xfrm>
        </p:spPr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Networks are differentiated by the following: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Architecture - peer-to-peer, client/server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Topology - bus, star, ring, hybrid, wireless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Protocols - Ethernet, Transmission Control Protocol/Internet Protocol (TCP/IP)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Media - coaxial, twisted-pair, fiber-optic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ARCHITECTURE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800" dirty="0"/>
              <a:t>There are two primary types of architectures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Peer-to-peer (P2P) network 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</a:pPr>
            <a:r>
              <a:rPr lang="en-US" sz="2400" dirty="0"/>
              <a:t>Client/server network</a:t>
            </a:r>
            <a:endParaRPr lang="en-US" dirty="0"/>
          </a:p>
        </p:txBody>
      </p:sp>
      <p:pic>
        <p:nvPicPr>
          <p:cNvPr id="10244" name="Picture 2" descr="NUL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657600"/>
            <a:ext cx="2209800" cy="220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PEER-TO-PEER NETWORKS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981200"/>
            <a:ext cx="4191000" cy="49530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en-US" sz="2800" b="1" dirty="0"/>
              <a:t>Peer-to-peer (P2P) network </a:t>
            </a:r>
            <a:r>
              <a:rPr lang="en-US" sz="2800" dirty="0"/>
              <a:t>- Any network without a central file server and in which all computers in the network have access to the public files located on all other workstations</a:t>
            </a:r>
          </a:p>
        </p:txBody>
      </p:sp>
      <p:pic>
        <p:nvPicPr>
          <p:cNvPr id="11268" name="Picture 5" descr="This image shows how peer-to-peer networks require connections such as Internet or Cables and electronic devices such as laptops and desktop computers. 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52600"/>
            <a:ext cx="41910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CLIENT/SERVER NETWORKS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534400" cy="5257800"/>
          </a:xfrm>
        </p:spPr>
        <p:txBody>
          <a:bodyPr/>
          <a:lstStyle/>
          <a:p>
            <a:pPr algn="l" eaLnBrk="1" hangingPunct="1"/>
            <a:r>
              <a:rPr lang="en-US" sz="2800" b="1" dirty="0"/>
              <a:t>Client</a:t>
            </a:r>
            <a:r>
              <a:rPr lang="en-US" sz="2800" dirty="0"/>
              <a:t> - A computer that is designed to request information from a server</a:t>
            </a:r>
          </a:p>
          <a:p>
            <a:pPr algn="l" eaLnBrk="1" hangingPunct="1"/>
            <a:r>
              <a:rPr lang="en-US" sz="2800" b="1" dirty="0"/>
              <a:t>Server </a:t>
            </a:r>
            <a:r>
              <a:rPr lang="en-US" sz="2800" dirty="0"/>
              <a:t>- A computer that is dedicated to providing information in response to external requests</a:t>
            </a:r>
            <a:endParaRPr lang="en-US" sz="2800" b="1" dirty="0"/>
          </a:p>
          <a:p>
            <a:pPr lvl="1" eaLnBrk="1" hangingPunct="1"/>
            <a:r>
              <a:rPr lang="en-US" sz="2400" b="1" dirty="0"/>
              <a:t>Client/server network </a:t>
            </a:r>
            <a:r>
              <a:rPr lang="en-US" sz="2400" dirty="0"/>
              <a:t>- Model for applications in which the bulk of the back-end processing takes place on a server, while the front-end processing is handled by the clients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IRST, BREAK, LAST slides 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lternate FIRST, BREAK, LAST slide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Plain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Red bar footer BODY/MAIN CONTENT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LAIN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RED FOOTER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LUE Section Divider, Quotes, Callouts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Plain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Red Bar Footer_APPENDIX">
  <a:themeElements>
    <a:clrScheme name="MHHE Branding">
      <a:dk1>
        <a:sysClr val="windowText" lastClr="000000"/>
      </a:dk1>
      <a:lt1>
        <a:sysClr val="window" lastClr="FFFFFF"/>
      </a:lt1>
      <a:dk2>
        <a:srgbClr val="E6E4CC"/>
      </a:dk2>
      <a:lt2>
        <a:srgbClr val="C30C20"/>
      </a:lt2>
      <a:accent1>
        <a:srgbClr val="7AC1AC"/>
      </a:accent1>
      <a:accent2>
        <a:srgbClr val="802754"/>
      </a:accent2>
      <a:accent3>
        <a:srgbClr val="777777"/>
      </a:accent3>
      <a:accent4>
        <a:srgbClr val="DC5A20"/>
      </a:accent4>
      <a:accent5>
        <a:srgbClr val="39858E"/>
      </a:accent5>
      <a:accent6>
        <a:srgbClr val="FFCE00"/>
      </a:accent6>
      <a:hlink>
        <a:srgbClr val="39858E"/>
      </a:hlink>
      <a:folHlink>
        <a:srgbClr val="39858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MHHE_Accessible_PPT_Template-v3</Template>
  <TotalTime>4708</TotalTime>
  <Words>756</Words>
  <Application>Microsoft Macintosh PowerPoint</Application>
  <PresentationFormat>On-screen Show (4:3)</PresentationFormat>
  <Paragraphs>115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24</vt:i4>
      </vt:variant>
    </vt:vector>
  </HeadingPairs>
  <TitlesOfParts>
    <vt:vector size="44" baseType="lpstr">
      <vt:lpstr>Albertus (W1)</vt:lpstr>
      <vt:lpstr>ArumSans Bold</vt:lpstr>
      <vt:lpstr>ArumSans Regular</vt:lpstr>
      <vt:lpstr>Calibri</vt:lpstr>
      <vt:lpstr>Calibri Light</vt:lpstr>
      <vt:lpstr>Century Schoolbook</vt:lpstr>
      <vt:lpstr>Symbol</vt:lpstr>
      <vt:lpstr>Times New Roman</vt:lpstr>
      <vt:lpstr>Vectipede Rg</vt:lpstr>
      <vt:lpstr>Wingdings</vt:lpstr>
      <vt:lpstr>Arial</vt:lpstr>
      <vt:lpstr>FIRST, BREAK, LAST slides </vt:lpstr>
      <vt:lpstr>Alternate FIRST, BREAK, LAST slides</vt:lpstr>
      <vt:lpstr>Plain BODY/MAIN CONTENT</vt:lpstr>
      <vt:lpstr>Red bar footer BODY/MAIN CONTENT</vt:lpstr>
      <vt:lpstr>PLAIN Section Divider, Quotes, Callouts</vt:lpstr>
      <vt:lpstr>RED FOOTER Section Divider, Quotes, Callouts</vt:lpstr>
      <vt:lpstr>BLUE Section Divider, Quotes, Callouts</vt:lpstr>
      <vt:lpstr>Plain_APPENDIX</vt:lpstr>
      <vt:lpstr>Red Bar Footer_APPENDIX</vt:lpstr>
      <vt:lpstr>PowerPoint Presentation</vt:lpstr>
      <vt:lpstr>OVERVIEW</vt:lpstr>
      <vt:lpstr>NETWORK BASICS</vt:lpstr>
      <vt:lpstr>NETWORK BASICS</vt:lpstr>
      <vt:lpstr>NETWORK BASICS</vt:lpstr>
      <vt:lpstr>NETWORK BASICS</vt:lpstr>
      <vt:lpstr>ARCHITECTURE</vt:lpstr>
      <vt:lpstr>PEER-TO-PEER NETWORKS</vt:lpstr>
      <vt:lpstr>CLIENT/SERVER NETWORKS</vt:lpstr>
      <vt:lpstr>CLIENT/SERVER NETWORKS</vt:lpstr>
      <vt:lpstr>CLIENT/SERVER NETWORKS</vt:lpstr>
      <vt:lpstr>TOPOLOGY</vt:lpstr>
      <vt:lpstr>TOPOLOGY</vt:lpstr>
      <vt:lpstr>PROTOCOLS</vt:lpstr>
      <vt:lpstr>ETHERNET</vt:lpstr>
      <vt:lpstr>TRANSMISSION CONTROL PROTOCOL/ INTERNET PROTOCOL</vt:lpstr>
      <vt:lpstr>TRANSMISSION CONTROL PROTOCOL/ INTERNET PROTOCOL</vt:lpstr>
      <vt:lpstr>TRANSMISSION CONTROL PROTOCOL/ INTERNET PROTOCOL</vt:lpstr>
      <vt:lpstr>VOICE OVER IP (VOIP)</vt:lpstr>
      <vt:lpstr>MEDIA</vt:lpstr>
      <vt:lpstr>WIRE MEDIA</vt:lpstr>
      <vt:lpstr>WIRE MEDIA</vt:lpstr>
      <vt:lpstr>WIRELESS MEDIA</vt:lpstr>
      <vt:lpstr>EBUSINESS NETWORKS</vt:lpstr>
    </vt:vector>
  </TitlesOfParts>
  <Company>Daniels College of Business, University of Denver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Paige Baltzan</dc:creator>
  <cp:lastModifiedBy>Microsoft account</cp:lastModifiedBy>
  <cp:revision>353</cp:revision>
  <dcterms:created xsi:type="dcterms:W3CDTF">2004-06-28T21:12:50Z</dcterms:created>
  <dcterms:modified xsi:type="dcterms:W3CDTF">2017-04-19T03:24:16Z</dcterms:modified>
</cp:coreProperties>
</file>