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7.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8.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 id="2147483804" r:id="rId2"/>
    <p:sldMasterId id="2147483812" r:id="rId3"/>
    <p:sldMasterId id="2147483822" r:id="rId4"/>
    <p:sldMasterId id="2147483832" r:id="rId5"/>
    <p:sldMasterId id="2147483840" r:id="rId6"/>
    <p:sldMasterId id="2147483848" r:id="rId7"/>
    <p:sldMasterId id="2147483851" r:id="rId8"/>
    <p:sldMasterId id="2147483855" r:id="rId9"/>
  </p:sldMasterIdLst>
  <p:notesMasterIdLst>
    <p:notesMasterId r:id="rId45"/>
  </p:notesMasterIdLst>
  <p:sldIdLst>
    <p:sldId id="256" r:id="rId10"/>
    <p:sldId id="259" r:id="rId11"/>
    <p:sldId id="261" r:id="rId12"/>
    <p:sldId id="262" r:id="rId13"/>
    <p:sldId id="263" r:id="rId14"/>
    <p:sldId id="264" r:id="rId15"/>
    <p:sldId id="265" r:id="rId16"/>
    <p:sldId id="266" r:id="rId17"/>
    <p:sldId id="267" r:id="rId18"/>
    <p:sldId id="268" r:id="rId19"/>
    <p:sldId id="269" r:id="rId20"/>
    <p:sldId id="270" r:id="rId21"/>
    <p:sldId id="301"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5" r:id="rId36"/>
    <p:sldId id="284" r:id="rId37"/>
    <p:sldId id="286" r:id="rId38"/>
    <p:sldId id="287" r:id="rId39"/>
    <p:sldId id="288" r:id="rId40"/>
    <p:sldId id="289" r:id="rId41"/>
    <p:sldId id="291" r:id="rId42"/>
    <p:sldId id="292" r:id="rId43"/>
    <p:sldId id="293"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4C8"/>
    <a:srgbClr val="33CCFF"/>
    <a:srgbClr val="BBE0E3"/>
    <a:srgbClr val="5CA3DE"/>
    <a:srgbClr val="6EA9A9"/>
    <a:srgbClr val="F6FBFC"/>
    <a:srgbClr val="C1B753"/>
    <a:srgbClr val="E6B921"/>
    <a:srgbClr val="C479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0" autoAdjust="0"/>
    <p:restoredTop sz="81090" autoAdjust="0"/>
  </p:normalViewPr>
  <p:slideViewPr>
    <p:cSldViewPr>
      <p:cViewPr varScale="1">
        <p:scale>
          <a:sx n="86" d="100"/>
          <a:sy n="86" d="100"/>
        </p:scale>
        <p:origin x="184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slide" Target="slides/slide23.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4.xml"/><Relationship Id="rId34" Type="http://schemas.openxmlformats.org/officeDocument/2006/relationships/slide" Target="slides/slide25.xml"/><Relationship Id="rId35" Type="http://schemas.openxmlformats.org/officeDocument/2006/relationships/slide" Target="slides/slide26.xml"/><Relationship Id="rId36" Type="http://schemas.openxmlformats.org/officeDocument/2006/relationships/slide" Target="slides/slide27.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37" Type="http://schemas.openxmlformats.org/officeDocument/2006/relationships/slide" Target="slides/slide28.xml"/><Relationship Id="rId38" Type="http://schemas.openxmlformats.org/officeDocument/2006/relationships/slide" Target="slides/slide29.xml"/><Relationship Id="rId39" Type="http://schemas.openxmlformats.org/officeDocument/2006/relationships/slide" Target="slides/slide30.xml"/><Relationship Id="rId40" Type="http://schemas.openxmlformats.org/officeDocument/2006/relationships/slide" Target="slides/slide31.xml"/><Relationship Id="rId41" Type="http://schemas.openxmlformats.org/officeDocument/2006/relationships/slide" Target="slides/slide32.xml"/><Relationship Id="rId42" Type="http://schemas.openxmlformats.org/officeDocument/2006/relationships/slide" Target="slides/slide33.xml"/><Relationship Id="rId43" Type="http://schemas.openxmlformats.org/officeDocument/2006/relationships/slide" Target="slides/slide34.xml"/><Relationship Id="rId44" Type="http://schemas.openxmlformats.org/officeDocument/2006/relationships/slide" Target="slides/slide35.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92B84210-7B61-4A5C-9C4B-4DD2138C9C08}" type="slidenum">
              <a:rPr lang="en-US"/>
              <a:pPr>
                <a:defRPr/>
              </a:pPr>
              <a:t>‹#›</a:t>
            </a:fld>
            <a:endParaRPr lang="en-US"/>
          </a:p>
        </p:txBody>
      </p:sp>
    </p:spTree>
    <p:extLst>
      <p:ext uri="{BB962C8B-B14F-4D97-AF65-F5344CB8AC3E}">
        <p14:creationId xmlns:p14="http://schemas.microsoft.com/office/powerpoint/2010/main" val="30784358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2949959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5712005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Tx/>
              <a:buChar char="•"/>
            </a:pPr>
            <a:endParaRPr lang="en-US"/>
          </a:p>
        </p:txBody>
      </p:sp>
    </p:spTree>
    <p:extLst>
      <p:ext uri="{BB962C8B-B14F-4D97-AF65-F5344CB8AC3E}">
        <p14:creationId xmlns:p14="http://schemas.microsoft.com/office/powerpoint/2010/main" val="1145549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847619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Tx/>
              <a:buChar char="•"/>
            </a:pPr>
            <a:endParaRPr lang="en-US" b="1"/>
          </a:p>
        </p:txBody>
      </p:sp>
    </p:spTree>
    <p:extLst>
      <p:ext uri="{BB962C8B-B14F-4D97-AF65-F5344CB8AC3E}">
        <p14:creationId xmlns:p14="http://schemas.microsoft.com/office/powerpoint/2010/main" val="703917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2343807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8320525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16409963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466170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1539325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9266025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endParaRPr lang="en-US" dirty="0"/>
          </a:p>
        </p:txBody>
      </p:sp>
    </p:spTree>
    <p:extLst>
      <p:ext uri="{BB962C8B-B14F-4D97-AF65-F5344CB8AC3E}">
        <p14:creationId xmlns:p14="http://schemas.microsoft.com/office/powerpoint/2010/main" val="17147005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10842471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Tx/>
              <a:buChar char="•"/>
            </a:pPr>
            <a:endParaRPr lang="en-US"/>
          </a:p>
        </p:txBody>
      </p:sp>
    </p:spTree>
    <p:extLst>
      <p:ext uri="{BB962C8B-B14F-4D97-AF65-F5344CB8AC3E}">
        <p14:creationId xmlns:p14="http://schemas.microsoft.com/office/powerpoint/2010/main" val="23467764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9268345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29340055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7056144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1975271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9986167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41680894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268239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832585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34769098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42374042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Tx/>
              <a:buChar char="•"/>
            </a:pPr>
            <a:endParaRPr lang="en-US"/>
          </a:p>
        </p:txBody>
      </p:sp>
    </p:spTree>
    <p:extLst>
      <p:ext uri="{BB962C8B-B14F-4D97-AF65-F5344CB8AC3E}">
        <p14:creationId xmlns:p14="http://schemas.microsoft.com/office/powerpoint/2010/main" val="7908799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dirty="0"/>
          </a:p>
        </p:txBody>
      </p:sp>
    </p:spTree>
    <p:extLst>
      <p:ext uri="{BB962C8B-B14F-4D97-AF65-F5344CB8AC3E}">
        <p14:creationId xmlns:p14="http://schemas.microsoft.com/office/powerpoint/2010/main" val="24457648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5699350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36596504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1730859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1115155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2634732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940167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a:p>
        </p:txBody>
      </p:sp>
    </p:spTree>
    <p:extLst>
      <p:ext uri="{BB962C8B-B14F-4D97-AF65-F5344CB8AC3E}">
        <p14:creationId xmlns:p14="http://schemas.microsoft.com/office/powerpoint/2010/main" val="4232788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Tx/>
              <a:buChar char="•"/>
            </a:pPr>
            <a:endParaRPr lang="en-US"/>
          </a:p>
        </p:txBody>
      </p:sp>
    </p:spTree>
    <p:extLst>
      <p:ext uri="{BB962C8B-B14F-4D97-AF65-F5344CB8AC3E}">
        <p14:creationId xmlns:p14="http://schemas.microsoft.com/office/powerpoint/2010/main" val="2056436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buFontTx/>
              <a:buChar char="•"/>
            </a:pPr>
            <a:endParaRPr lang="en-US"/>
          </a:p>
        </p:txBody>
      </p:sp>
    </p:spTree>
    <p:extLst>
      <p:ext uri="{BB962C8B-B14F-4D97-AF65-F5344CB8AC3E}">
        <p14:creationId xmlns:p14="http://schemas.microsoft.com/office/powerpoint/2010/main" val="278397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edTagline-Gray BG, Title &amp; Subtitle Left">
    <p:spTree>
      <p:nvGrpSpPr>
        <p:cNvPr id="1" name=""/>
        <p:cNvGrpSpPr/>
        <p:nvPr/>
      </p:nvGrpSpPr>
      <p:grpSpPr>
        <a:xfrm>
          <a:off x="0" y="0"/>
          <a:ext cx="0" cy="0"/>
          <a:chOff x="0" y="0"/>
          <a:chExt cx="0" cy="0"/>
        </a:xfrm>
      </p:grpSpPr>
      <p:sp>
        <p:nvSpPr>
          <p:cNvPr id="8" name="Title Background"/>
          <p:cNvSpPr/>
          <p:nvPr/>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78111543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90823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7586877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88901996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7147355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7"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329694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673484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011289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2538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77214174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935624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edTagline-Gray BG, Title &amp; Subtitle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9"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6395819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170397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065017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266911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685472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36814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1"/>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Video Credit Here</a:t>
            </a:r>
            <a:endParaRPr lang="en-US" dirty="0"/>
          </a:p>
        </p:txBody>
      </p:sp>
    </p:spTree>
    <p:extLst>
      <p:ext uri="{BB962C8B-B14F-4D97-AF65-F5344CB8AC3E}">
        <p14:creationId xmlns:p14="http://schemas.microsoft.com/office/powerpoint/2010/main" val="683413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483521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ed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25922981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24142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0683529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edTagline-Gray BG, Title-Only Left">
    <p:spTree>
      <p:nvGrpSpPr>
        <p:cNvPr id="1" name=""/>
        <p:cNvGrpSpPr/>
        <p:nvPr/>
      </p:nvGrpSpPr>
      <p:grpSpPr>
        <a:xfrm>
          <a:off x="0" y="0"/>
          <a:ext cx="0" cy="0"/>
          <a:chOff x="0" y="0"/>
          <a:chExt cx="0" cy="0"/>
        </a:xfrm>
      </p:grpSpPr>
      <p:sp>
        <p:nvSpPr>
          <p:cNvPr id="8" name="Title Background"/>
          <p:cNvSpPr/>
          <p:nvPr/>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2979115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98064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72249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583728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016860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5"/>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698938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5894328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079517959"/>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1648705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262044403"/>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84299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RedTagline-Gray BG, Title-Only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Text Photo Credit3"/>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00722834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663750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17599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67075020"/>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26873451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25579531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8255968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70416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816734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934046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066800" y="1524000"/>
            <a:ext cx="7048500" cy="1470025"/>
          </a:xfrm>
          <a:prstGeom prst="rect">
            <a:avLst/>
          </a:prstGeom>
        </p:spPr>
        <p:txBody>
          <a:bodyPr/>
          <a:lstStyle>
            <a:lvl1pPr algn="l">
              <a:defRPr sz="4400">
                <a:solidFill>
                  <a:schemeClr val="bg1"/>
                </a:solidFill>
              </a:defRPr>
            </a:lvl1pPr>
          </a:lstStyle>
          <a:p>
            <a:r>
              <a:rPr lang="en-US" smtClean="0"/>
              <a:t>Click to edit Master title style</a:t>
            </a:r>
            <a:endParaRPr lang="en-US" dirty="0"/>
          </a:p>
        </p:txBody>
      </p:sp>
      <p:sp>
        <p:nvSpPr>
          <p:cNvPr id="3" name="Subtitle 1"/>
          <p:cNvSpPr>
            <a:spLocks noGrp="1"/>
          </p:cNvSpPr>
          <p:nvPr>
            <p:ph type="subTitle" idx="1"/>
          </p:nvPr>
        </p:nvSpPr>
        <p:spPr>
          <a:xfrm>
            <a:off x="1066800" y="2971800"/>
            <a:ext cx="64008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17975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666133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smtClean="0"/>
              <a:t>Click to edit Master title style</a:t>
            </a:r>
            <a:endParaRPr lang="en-US" dirty="0"/>
          </a:p>
        </p:txBody>
      </p:sp>
      <p:sp>
        <p:nvSpPr>
          <p:cNvPr id="3" name="Text Placeholder 1"/>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269334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1066800"/>
            <a:ext cx="82296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572647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614007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763149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990600"/>
            <a:ext cx="82296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598365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849278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648608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869633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63020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2628" y="770467"/>
            <a:ext cx="8086725" cy="3352800"/>
          </a:xfrm>
          <a:prstGeom prst="roundRect">
            <a:avLst>
              <a:gd name="adj" fmla="val 16667"/>
            </a:avLst>
          </a:prstGeo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a:prstGeom prst="rect">
            <a:avLst/>
          </a:prstGeo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a:xfrm>
            <a:off x="514350" y="6412447"/>
            <a:ext cx="3086100" cy="228600"/>
          </a:xfrm>
          <a:prstGeom prst="rect">
            <a:avLst/>
          </a:prstGeom>
        </p:spPr>
        <p:txBody>
          <a:bodyPr/>
          <a:lstStyle>
            <a:lvl1pPr>
              <a:defRPr>
                <a:solidFill>
                  <a:srgbClr val="FFFFFF">
                    <a:alpha val="75000"/>
                  </a:srgbClr>
                </a:solidFill>
              </a:defRPr>
            </a:lvl1pPr>
          </a:lstStyle>
          <a:p>
            <a:pPr>
              <a:defRPr/>
            </a:pPr>
            <a:fld id="{1D27F614-876F-4001-BCEC-40DC8CECC343}" type="datetime1">
              <a:rPr lang="en-US" smtClean="0"/>
              <a:pPr>
                <a:defRPr/>
              </a:pPr>
              <a:t>4/18/17</a:t>
            </a:fld>
            <a:endParaRPr lang="en-US"/>
          </a:p>
        </p:txBody>
      </p:sp>
      <p:sp>
        <p:nvSpPr>
          <p:cNvPr id="8" name="Footer Placeholder 7"/>
          <p:cNvSpPr>
            <a:spLocks noGrp="1"/>
          </p:cNvSpPr>
          <p:nvPr>
            <p:ph type="ftr" sz="quarter" idx="11"/>
          </p:nvPr>
        </p:nvSpPr>
        <p:spPr>
          <a:xfrm>
            <a:off x="514350" y="6554697"/>
            <a:ext cx="3771900" cy="228600"/>
          </a:xfrm>
          <a:prstGeom prst="rect">
            <a:avLst/>
          </a:prstGeom>
        </p:spPr>
        <p:txBody>
          <a:bodyPr/>
          <a:lstStyle>
            <a:lvl1pPr>
              <a:defRPr>
                <a:solidFill>
                  <a:srgbClr val="FFFFFF">
                    <a:alpha val="75000"/>
                  </a:srgbClr>
                </a:solidFill>
              </a:defRPr>
            </a:lvl1pPr>
          </a:lstStyle>
          <a:p>
            <a:pPr>
              <a:defRPr/>
            </a:pPr>
            <a:endParaRPr lang="en-US"/>
          </a:p>
        </p:txBody>
      </p:sp>
      <p:sp>
        <p:nvSpPr>
          <p:cNvPr id="9" name="Slide Number Placeholder 8"/>
          <p:cNvSpPr>
            <a:spLocks noGrp="1"/>
          </p:cNvSpPr>
          <p:nvPr>
            <p:ph type="sldNum" sz="quarter" idx="12"/>
          </p:nvPr>
        </p:nvSpPr>
        <p:spPr>
          <a:xfrm>
            <a:off x="6541193" y="5829748"/>
            <a:ext cx="2194560" cy="1397039"/>
          </a:xfrm>
          <a:prstGeom prst="rect">
            <a:avLst/>
          </a:prstGeom>
        </p:spPr>
        <p:txBody>
          <a:bodyPr/>
          <a:lstStyle>
            <a:lvl1pPr>
              <a:defRPr>
                <a:solidFill>
                  <a:srgbClr val="FFFFFF">
                    <a:alpha val="20000"/>
                  </a:srgbClr>
                </a:solidFill>
              </a:defRPr>
            </a:lvl1pPr>
          </a:lstStyle>
          <a:p>
            <a:pPr>
              <a:defRPr/>
            </a:pPr>
            <a:fld id="{367FAF79-9184-4618-8751-CC26938CF91D}" type="slidenum">
              <a:rPr lang="en-US" smtClean="0"/>
              <a:pPr>
                <a:defRPr/>
              </a:pPr>
              <a:t>‹#›</a:t>
            </a:fld>
            <a:endParaRPr lang="en-US"/>
          </a:p>
        </p:txBody>
      </p:sp>
      <p:sp>
        <p:nvSpPr>
          <p:cNvPr id="11" name="Text Box 10"/>
          <p:cNvSpPr txBox="1">
            <a:spLocks noChangeArrowheads="1"/>
          </p:cNvSpPr>
          <p:nvPr userDrawn="1"/>
        </p:nvSpPr>
        <p:spPr bwMode="auto">
          <a:xfrm>
            <a:off x="136525" y="6381750"/>
            <a:ext cx="1438275" cy="244475"/>
          </a:xfrm>
          <a:prstGeom prst="rect">
            <a:avLst/>
          </a:prstGeom>
          <a:noFill/>
          <a:ln w="9525">
            <a:noFill/>
            <a:miter lim="800000"/>
            <a:headEnd/>
            <a:tailEnd/>
          </a:ln>
          <a:effectLst/>
        </p:spPr>
        <p:txBody>
          <a:bodyPr wrap="none">
            <a:spAutoFit/>
          </a:bodyPr>
          <a:lstStyle/>
          <a:p>
            <a:pPr>
              <a:defRPr/>
            </a:pPr>
            <a:r>
              <a:rPr lang="en-US" sz="1000" b="1" i="1">
                <a:solidFill>
                  <a:schemeClr val="bg1"/>
                </a:solidFill>
                <a:latin typeface="Century Schoolbook" pitchFamily="18" charset="0"/>
              </a:rPr>
              <a:t>McGraw-Hill/Irwin</a:t>
            </a:r>
          </a:p>
        </p:txBody>
      </p:sp>
      <p:sp>
        <p:nvSpPr>
          <p:cNvPr id="12" name="Text Box 11"/>
          <p:cNvSpPr txBox="1">
            <a:spLocks noChangeArrowheads="1"/>
          </p:cNvSpPr>
          <p:nvPr userDrawn="1"/>
        </p:nvSpPr>
        <p:spPr bwMode="auto">
          <a:xfrm>
            <a:off x="4572000" y="6384925"/>
            <a:ext cx="4495800" cy="244475"/>
          </a:xfrm>
          <a:prstGeom prst="rect">
            <a:avLst/>
          </a:prstGeom>
          <a:noFill/>
          <a:ln w="9525">
            <a:noFill/>
            <a:miter lim="800000"/>
            <a:headEnd/>
            <a:tailEnd/>
          </a:ln>
          <a:effectLst/>
        </p:spPr>
        <p:txBody>
          <a:bodyPr>
            <a:spAutoFit/>
          </a:bodyPr>
          <a:lstStyle/>
          <a:p>
            <a:pPr algn="r">
              <a:defRPr/>
            </a:pPr>
            <a:r>
              <a:rPr lang="en-US" sz="1000" b="1" i="1" dirty="0">
                <a:solidFill>
                  <a:schemeClr val="bg1"/>
                </a:solidFill>
                <a:latin typeface="Century Schoolbook" pitchFamily="18" charset="0"/>
              </a:rPr>
              <a:t>© The McGraw-Hill Companies, All Rights Reserved</a:t>
            </a:r>
          </a:p>
        </p:txBody>
      </p:sp>
    </p:spTree>
    <p:extLst>
      <p:ext uri="{BB962C8B-B14F-4D97-AF65-F5344CB8AC3E}">
        <p14:creationId xmlns:p14="http://schemas.microsoft.com/office/powerpoint/2010/main" val="1844229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153400" cy="1143000"/>
          </a:xfrm>
          <a:prstGeom prst="roundRect">
            <a:avLst>
              <a:gd name="adj" fmla="val 16667"/>
            </a:avLst>
          </a:prstGeom>
        </p:spPr>
        <p:txBody>
          <a:bodyPr/>
          <a:lstStyle/>
          <a:p>
            <a:r>
              <a:rPr lang="en-US"/>
              <a:t>Click to edit Master title style</a:t>
            </a:r>
          </a:p>
        </p:txBody>
      </p:sp>
      <p:sp>
        <p:nvSpPr>
          <p:cNvPr id="3" name="Content Placeholder 2"/>
          <p:cNvSpPr>
            <a:spLocks noGrp="1"/>
          </p:cNvSpPr>
          <p:nvPr>
            <p:ph idx="1"/>
          </p:nvPr>
        </p:nvSpPr>
        <p:spPr>
          <a:xfrm>
            <a:off x="685800" y="1828800"/>
            <a:ext cx="8153400" cy="4953000"/>
          </a:xfrm>
          <a:prstGeom prst="rect">
            <a:avLst/>
          </a:prstGeom>
        </p:spPr>
        <p:txBody>
          <a:bodyPr/>
          <a:lstStyle>
            <a:lvl1pPr>
              <a:buClrTx/>
              <a:buFont typeface="Wingdings" pitchFamily="2" charset="2"/>
              <a:buChar char="§"/>
              <a:defRPr/>
            </a:lvl1pPr>
            <a:lvl2pPr>
              <a:buClrTx/>
              <a:buFont typeface="Arial" pitchFamily="34" charset="0"/>
              <a:buChar char="•"/>
              <a:defRPr/>
            </a:lvl2pPr>
            <a:lvl3pPr>
              <a:buClrTx/>
              <a:buFont typeface="Wingdings" pitchFamily="2" charset="2"/>
              <a:buChar char="v"/>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373428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theme" Target="../theme/theme2.xml"/><Relationship Id="rId9" Type="http://schemas.openxmlformats.org/officeDocument/2006/relationships/image" Target="../media/image1.png"/><Relationship Id="rId10" Type="http://schemas.openxmlformats.org/officeDocument/2006/relationships/image" Target="../media/image3.gif"/><Relationship Id="rId1" Type="http://schemas.openxmlformats.org/officeDocument/2006/relationships/slideLayout" Target="../slideLayouts/slideLayout10.xml"/><Relationship Id="rId2"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slideLayout" Target="../slideLayouts/slideLayout24.xml"/><Relationship Id="rId9" Type="http://schemas.openxmlformats.org/officeDocument/2006/relationships/slideLayout" Target="../slideLayouts/slideLayout25.xml"/><Relationship Id="rId10" Type="http://schemas.openxmlformats.org/officeDocument/2006/relationships/theme" Target="../theme/theme3.xml"/><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theme" Target="../theme/theme4.xml"/><Relationship Id="rId1" Type="http://schemas.openxmlformats.org/officeDocument/2006/relationships/slideLayout" Target="../slideLayouts/slideLayout26.xml"/><Relationship Id="rId2" Type="http://schemas.openxmlformats.org/officeDocument/2006/relationships/slideLayout" Target="../slideLayouts/slideLayout2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theme" Target="../theme/theme5.xml"/><Relationship Id="rId1" Type="http://schemas.openxmlformats.org/officeDocument/2006/relationships/slideLayout" Target="../slideLayouts/slideLayout35.xml"/><Relationship Id="rId2"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theme" Target="../theme/theme6.xml"/><Relationship Id="rId1" Type="http://schemas.openxmlformats.org/officeDocument/2006/relationships/slideLayout" Target="../slideLayouts/slideLayout42.xml"/><Relationship Id="rId2" Type="http://schemas.openxmlformats.org/officeDocument/2006/relationships/slideLayout" Target="../slideLayouts/slideLayout43.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4.png"/><Relationship Id="rId1" Type="http://schemas.openxmlformats.org/officeDocument/2006/relationships/slideLayout" Target="../slideLayouts/slideLayout49.xml"/><Relationship Id="rId2"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3.xml"/><Relationship Id="rId4" Type="http://schemas.openxmlformats.org/officeDocument/2006/relationships/theme" Target="../theme/theme8.xml"/><Relationship Id="rId1" Type="http://schemas.openxmlformats.org/officeDocument/2006/relationships/slideLayout" Target="../slideLayouts/slideLayout51.xml"/><Relationship Id="rId2" Type="http://schemas.openxmlformats.org/officeDocument/2006/relationships/slideLayout" Target="../slideLayouts/slideLayout52.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6.xml"/><Relationship Id="rId4" Type="http://schemas.openxmlformats.org/officeDocument/2006/relationships/theme" Target="../theme/theme9.xml"/><Relationship Id="rId1" Type="http://schemas.openxmlformats.org/officeDocument/2006/relationships/slideLayout" Target="../slideLayouts/slideLayout54.xml"/><Relationship Id="rId2"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sp>
        <p:nvSpPr>
          <p:cNvPr id="13" name="Red Bar"/>
          <p:cNvSpPr/>
          <p:nvPr/>
        </p:nvSpPr>
        <p:spPr>
          <a:xfrm>
            <a:off x="0" y="6248400"/>
            <a:ext cx="9144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pic>
        <p:nvPicPr>
          <p:cNvPr id="12" name="MH Tagline" descr="Tagline: Because learning changes everythi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3481" y="6351925"/>
            <a:ext cx="3223119" cy="272375"/>
          </a:xfrm>
          <a:prstGeom prst="rect">
            <a:avLst/>
          </a:prstGeom>
        </p:spPr>
      </p:pic>
    </p:spTree>
    <p:extLst>
      <p:ext uri="{BB962C8B-B14F-4D97-AF65-F5344CB8AC3E}">
        <p14:creationId xmlns:p14="http://schemas.microsoft.com/office/powerpoint/2010/main" val="240387806"/>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pic>
        <p:nvPicPr>
          <p:cNvPr id="2" name="MH Tagline" descr="Tag line: Because learning changes everyth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257775"/>
            <a:ext cx="3371850" cy="476250"/>
          </a:xfrm>
          <a:prstGeom prst="rect">
            <a:avLst/>
          </a:prstGeom>
        </p:spPr>
      </p:pic>
    </p:spTree>
    <p:extLst>
      <p:ext uri="{BB962C8B-B14F-4D97-AF65-F5344CB8AC3E}">
        <p14:creationId xmlns:p14="http://schemas.microsoft.com/office/powerpoint/2010/main" val="115749767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200740724"/>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0" name="Copyright" descr="©McGraw-Hill Education&#10;"/>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393326900"/>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p:nvSpPr>
        <p:spPr>
          <a:xfrm>
            <a:off x="0" y="6642556"/>
            <a:ext cx="1295400" cy="215444"/>
          </a:xfrm>
          <a:prstGeom prst="rect">
            <a:avLst/>
          </a:prstGeom>
          <a:noFill/>
        </p:spPr>
        <p:txBody>
          <a:bodyPr wrap="square" rtlCol="0">
            <a:spAutoFit/>
          </a:bodyPr>
          <a:lstStyle/>
          <a:p>
            <a:r>
              <a:rPr lang="en-US" sz="800" dirty="0" smtClean="0">
                <a:solidFill>
                  <a:srgbClr val="6A6A6A"/>
                </a:solidFill>
              </a:rPr>
              <a:t>©McGraw-Hill Education</a:t>
            </a:r>
          </a:p>
        </p:txBody>
      </p:sp>
    </p:spTree>
    <p:extLst>
      <p:ext uri="{BB962C8B-B14F-4D97-AF65-F5344CB8AC3E}">
        <p14:creationId xmlns:p14="http://schemas.microsoft.com/office/powerpoint/2010/main" val="329114615"/>
      </p:ext>
    </p:extLst>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629400"/>
            <a:ext cx="9144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5"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a:t>
            </a:r>
            <a:r>
              <a:rPr lang="en-US" sz="800" dirty="0" err="1" smtClean="0">
                <a:solidFill>
                  <a:schemeClr val="bg1"/>
                </a:solidFill>
              </a:rPr>
              <a:t>EducationCopy</a:t>
            </a:r>
            <a:endParaRPr lang="en-US" sz="800" dirty="0" smtClean="0">
              <a:solidFill>
                <a:schemeClr val="bg1"/>
              </a:solidFill>
            </a:endParaRPr>
          </a:p>
        </p:txBody>
      </p:sp>
    </p:spTree>
    <p:extLst>
      <p:ext uri="{BB962C8B-B14F-4D97-AF65-F5344CB8AC3E}">
        <p14:creationId xmlns:p14="http://schemas.microsoft.com/office/powerpoint/2010/main" val="199544351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p:nvSpPr>
        <p:spPr>
          <a:xfrm>
            <a:off x="0" y="0"/>
            <a:ext cx="9144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MH BG Image"/>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461821" y="1943668"/>
            <a:ext cx="8682180" cy="4914333"/>
          </a:xfrm>
          <a:prstGeom prst="rect">
            <a:avLst/>
          </a:prstGeom>
        </p:spPr>
      </p:pic>
      <p:sp>
        <p:nvSpPr>
          <p:cNvPr id="8"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Education</a:t>
            </a:r>
          </a:p>
        </p:txBody>
      </p:sp>
    </p:spTree>
    <p:extLst>
      <p:ext uri="{BB962C8B-B14F-4D97-AF65-F5344CB8AC3E}">
        <p14:creationId xmlns:p14="http://schemas.microsoft.com/office/powerpoint/2010/main" val="418603820"/>
      </p:ext>
    </p:extLst>
  </p:cSld>
  <p:clrMap bg1="lt1" tx1="dk1" bg2="lt2" tx2="dk2" accent1="accent1" accent2="accent2" accent3="accent3" accent4="accent4" accent5="accent5" accent6="accent6" hlink="hlink" folHlink="folHlink"/>
  <p:sldLayoutIdLst>
    <p:sldLayoutId id="2147483849" r:id="rId1"/>
    <p:sldLayoutId id="214748385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608106582"/>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24162848"/>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1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 Id="rId3" Type="http://schemas.openxmlformats.org/officeDocument/2006/relationships/image" Target="../media/image1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1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381000" y="1981910"/>
            <a:ext cx="4495800" cy="1828090"/>
          </a:xfrm>
        </p:spPr>
        <p:txBody>
          <a:bodyPr>
            <a:noAutofit/>
          </a:bodyPr>
          <a:lstStyle/>
          <a:p>
            <a:pPr algn="ctr" eaLnBrk="1" hangingPunct="1">
              <a:defRPr/>
            </a:pPr>
            <a:r>
              <a:rPr lang="en-US" b="1" smtClean="0">
                <a:solidFill>
                  <a:srgbClr val="50B4C8"/>
                </a:solidFill>
              </a:rPr>
              <a:t>BUSINESS </a:t>
            </a:r>
            <a:r>
              <a:rPr lang="en-US" b="1" dirty="0">
                <a:solidFill>
                  <a:srgbClr val="50B4C8"/>
                </a:solidFill>
              </a:rPr>
              <a:t>PLUG-IN </a:t>
            </a:r>
            <a:r>
              <a:rPr lang="en-US" b="1" dirty="0" err="1">
                <a:solidFill>
                  <a:srgbClr val="50B4C8"/>
                </a:solidFill>
              </a:rPr>
              <a:t>B1</a:t>
            </a:r>
            <a:endParaRPr lang="en-US" b="1" dirty="0">
              <a:solidFill>
                <a:srgbClr val="50B4C8"/>
              </a:solidFill>
            </a:endParaRPr>
          </a:p>
        </p:txBody>
      </p:sp>
      <p:sp>
        <p:nvSpPr>
          <p:cNvPr id="8195" name="Rectangle 3"/>
          <p:cNvSpPr>
            <a:spLocks noGrp="1" noChangeArrowheads="1"/>
          </p:cNvSpPr>
          <p:nvPr>
            <p:ph type="subTitle" idx="1"/>
          </p:nvPr>
        </p:nvSpPr>
        <p:spPr>
          <a:xfrm>
            <a:off x="685800" y="4343400"/>
            <a:ext cx="3962400" cy="1645920"/>
          </a:xfrm>
        </p:spPr>
        <p:txBody>
          <a:bodyPr>
            <a:normAutofit/>
          </a:bodyPr>
          <a:lstStyle/>
          <a:p>
            <a:pPr algn="ctr" eaLnBrk="1" hangingPunct="1">
              <a:defRPr/>
            </a:pPr>
            <a:r>
              <a:rPr lang="en-US" sz="4000" b="1" dirty="0">
                <a:solidFill>
                  <a:srgbClr val="50B4C8"/>
                </a:solidFill>
                <a:latin typeface="Calibri Light" panose="020F0302020204030204" pitchFamily="34" charset="0"/>
                <a:cs typeface="Calibri Light" panose="020F0302020204030204" pitchFamily="34" charset="0"/>
              </a:rPr>
              <a:t>BUSINESS BASICS</a:t>
            </a:r>
          </a:p>
        </p:txBody>
      </p:sp>
      <p:pic>
        <p:nvPicPr>
          <p:cNvPr id="2" name="Picture 1" descr="NULL"/>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7733" y="951790"/>
            <a:ext cx="3615267" cy="4648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r>
              <a:rPr lang="en-US" b="1" dirty="0">
                <a:solidFill>
                  <a:srgbClr val="50B4C8"/>
                </a:solidFill>
              </a:rPr>
              <a:t>INTERNAL OPERATIONS OF A CORPORATION</a:t>
            </a:r>
          </a:p>
        </p:txBody>
      </p:sp>
      <p:pic>
        <p:nvPicPr>
          <p:cNvPr id="13315" name="Picture 5" descr="NULL"/>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371600" y="2133600"/>
            <a:ext cx="6248400" cy="3884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38200" y="457200"/>
            <a:ext cx="6964363" cy="1201737"/>
          </a:xfrm>
        </p:spPr>
        <p:txBody>
          <a:bodyPr/>
          <a:lstStyle/>
          <a:p>
            <a:pPr algn="ctr" eaLnBrk="1" hangingPunct="1"/>
            <a:r>
              <a:rPr lang="en-US" b="1" dirty="0">
                <a:solidFill>
                  <a:srgbClr val="50B4C8"/>
                </a:solidFill>
              </a:rPr>
              <a:t>ACCOUNTING</a:t>
            </a:r>
          </a:p>
        </p:txBody>
      </p:sp>
      <p:sp>
        <p:nvSpPr>
          <p:cNvPr id="14339" name="Rectangle 3"/>
          <p:cNvSpPr>
            <a:spLocks noGrp="1" noChangeArrowheads="1"/>
          </p:cNvSpPr>
          <p:nvPr>
            <p:ph idx="1"/>
          </p:nvPr>
        </p:nvSpPr>
        <p:spPr>
          <a:xfrm>
            <a:off x="838200" y="1905000"/>
            <a:ext cx="7239000" cy="4267200"/>
          </a:xfrm>
        </p:spPr>
        <p:txBody>
          <a:bodyPr>
            <a:normAutofit fontScale="92500" lnSpcReduction="10000"/>
          </a:bodyPr>
          <a:lstStyle/>
          <a:p>
            <a:pPr algn="l" eaLnBrk="1" hangingPunct="1">
              <a:buFont typeface="Arial" panose="020B0604020202020204" pitchFamily="34" charset="0"/>
              <a:buChar char="•"/>
            </a:pPr>
            <a:r>
              <a:rPr lang="en-US" b="1" i="1" dirty="0"/>
              <a:t>Accounting department - </a:t>
            </a:r>
            <a:r>
              <a:rPr lang="en-US" dirty="0"/>
              <a:t>provides quantitative information about the finances of the business including recording, measuring, and describing financial information</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dirty="0"/>
              <a:t>There is a difference between bookkeeping</a:t>
            </a:r>
            <a:r>
              <a:rPr lang="en-US" b="1" i="1" dirty="0"/>
              <a:t> </a:t>
            </a:r>
            <a:r>
              <a:rPr lang="en-US" dirty="0"/>
              <a:t>and accounting</a:t>
            </a:r>
          </a:p>
          <a:p>
            <a:pPr marL="834390" lvl="3" indent="-285750">
              <a:buClrTx/>
              <a:buFont typeface="Arial" panose="020B0604020202020204" pitchFamily="34" charset="0"/>
              <a:buChar char="•"/>
            </a:pPr>
            <a:r>
              <a:rPr lang="en-US" sz="2000" dirty="0"/>
              <a:t>Financial accounting </a:t>
            </a:r>
          </a:p>
          <a:p>
            <a:pPr marL="834390" lvl="3" indent="-285750">
              <a:buClrTx/>
              <a:buFont typeface="Arial" panose="020B0604020202020204" pitchFamily="34" charset="0"/>
              <a:buChar char="•"/>
            </a:pPr>
            <a:r>
              <a:rPr lang="en-US" sz="2000" dirty="0"/>
              <a:t>Managerial accounting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13618" y="609600"/>
            <a:ext cx="6964363" cy="1201737"/>
          </a:xfrm>
        </p:spPr>
        <p:txBody>
          <a:bodyPr/>
          <a:lstStyle/>
          <a:p>
            <a:pPr algn="ctr" eaLnBrk="1" hangingPunct="1"/>
            <a:r>
              <a:rPr lang="en-US" b="1" dirty="0"/>
              <a:t>FINANCIAL STATEMENTS</a:t>
            </a:r>
          </a:p>
        </p:txBody>
      </p:sp>
      <p:sp>
        <p:nvSpPr>
          <p:cNvPr id="15363" name="Rectangle 3"/>
          <p:cNvSpPr>
            <a:spLocks noGrp="1" noChangeArrowheads="1"/>
          </p:cNvSpPr>
          <p:nvPr>
            <p:ph idx="1"/>
          </p:nvPr>
        </p:nvSpPr>
        <p:spPr>
          <a:xfrm>
            <a:off x="685800" y="1795388"/>
            <a:ext cx="7924800" cy="4605412"/>
          </a:xfrm>
        </p:spPr>
        <p:txBody>
          <a:bodyPr>
            <a:normAutofit fontScale="92500" lnSpcReduction="10000"/>
          </a:bodyPr>
          <a:lstStyle/>
          <a:p>
            <a:pPr algn="l" eaLnBrk="1" hangingPunct="1">
              <a:buFont typeface="Arial" panose="020B0604020202020204" pitchFamily="34" charset="0"/>
              <a:buChar char="•"/>
            </a:pPr>
            <a:r>
              <a:rPr lang="en-US" b="1" i="1" dirty="0"/>
              <a:t>Transaction</a:t>
            </a:r>
            <a:r>
              <a:rPr lang="en-US" dirty="0"/>
              <a:t> - an exchange or transfer of goods, services, or funds involving two or more people</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b="1" i="1" dirty="0"/>
              <a:t>Source document</a:t>
            </a:r>
            <a:r>
              <a:rPr lang="en-US" i="1" dirty="0"/>
              <a:t> -</a:t>
            </a:r>
            <a:r>
              <a:rPr lang="en-US" b="1" i="1" dirty="0"/>
              <a:t> </a:t>
            </a:r>
            <a:r>
              <a:rPr lang="en-US" dirty="0"/>
              <a:t>describes basic transaction data such as its date, purpose, and amount and includes cash receipts, canceled checks, invoices, customer refunds, employee time sheet, etc. </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b="1" i="1" dirty="0"/>
              <a:t>Solvency </a:t>
            </a:r>
            <a:r>
              <a:rPr lang="en-US" i="1" dirty="0"/>
              <a:t>-</a:t>
            </a:r>
            <a:r>
              <a:rPr lang="en-US" b="1" i="1" dirty="0"/>
              <a:t> </a:t>
            </a:r>
            <a:r>
              <a:rPr lang="en-US" dirty="0"/>
              <a:t>represents the ability of the business to pay its bills and service its debt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66800" y="685800"/>
            <a:ext cx="6964363" cy="1201737"/>
          </a:xfrm>
        </p:spPr>
        <p:txBody>
          <a:bodyPr/>
          <a:lstStyle/>
          <a:p>
            <a:pPr algn="ctr" eaLnBrk="1" hangingPunct="1"/>
            <a:r>
              <a:rPr lang="en-US" b="1" dirty="0">
                <a:solidFill>
                  <a:srgbClr val="50B4C8"/>
                </a:solidFill>
              </a:rPr>
              <a:t>FINANCIAL STATEMENTS</a:t>
            </a:r>
          </a:p>
        </p:txBody>
      </p:sp>
      <p:sp>
        <p:nvSpPr>
          <p:cNvPr id="16387" name="Rectangle 3"/>
          <p:cNvSpPr>
            <a:spLocks noGrp="1" noChangeArrowheads="1"/>
          </p:cNvSpPr>
          <p:nvPr>
            <p:ph idx="1"/>
          </p:nvPr>
        </p:nvSpPr>
        <p:spPr>
          <a:xfrm>
            <a:off x="914400" y="1887536"/>
            <a:ext cx="8001000" cy="4970463"/>
          </a:xfrm>
        </p:spPr>
        <p:txBody>
          <a:bodyPr>
            <a:normAutofit/>
          </a:bodyPr>
          <a:lstStyle/>
          <a:p>
            <a:pPr algn="l" eaLnBrk="1" hangingPunct="1">
              <a:lnSpc>
                <a:spcPct val="90000"/>
              </a:lnSpc>
              <a:buFont typeface="Arial" panose="020B0604020202020204" pitchFamily="34" charset="0"/>
              <a:buChar char="•"/>
            </a:pPr>
            <a:r>
              <a:rPr lang="en-US" b="1" i="1" dirty="0"/>
              <a:t>Financial statement - </a:t>
            </a:r>
            <a:r>
              <a:rPr lang="en-US" dirty="0"/>
              <a:t>the written records of the financial status of the business that allow interested parties to evaluate the profitability and solvency of the business </a:t>
            </a:r>
          </a:p>
          <a:p>
            <a:pPr algn="l" eaLnBrk="1" hangingPunct="1">
              <a:lnSpc>
                <a:spcPct val="90000"/>
              </a:lnSpc>
            </a:pPr>
            <a:endParaRPr lang="en-US" dirty="0"/>
          </a:p>
          <a:p>
            <a:pPr algn="l" eaLnBrk="1" hangingPunct="1">
              <a:lnSpc>
                <a:spcPct val="90000"/>
              </a:lnSpc>
              <a:buFont typeface="Arial" panose="020B0604020202020204" pitchFamily="34" charset="0"/>
              <a:buChar char="•"/>
            </a:pPr>
            <a:r>
              <a:rPr lang="en-US" dirty="0"/>
              <a:t>Four primary financial statements include:</a:t>
            </a:r>
          </a:p>
          <a:p>
            <a:pPr marL="719940" lvl="5" indent="-342900">
              <a:lnSpc>
                <a:spcPct val="90000"/>
              </a:lnSpc>
              <a:buClrTx/>
              <a:buFont typeface="+mj-lt"/>
              <a:buAutoNum type="arabicPeriod"/>
            </a:pPr>
            <a:r>
              <a:rPr lang="en-US" sz="2000" dirty="0"/>
              <a:t>Balance sheet</a:t>
            </a:r>
          </a:p>
          <a:p>
            <a:pPr marL="719940" lvl="5" indent="-342900">
              <a:lnSpc>
                <a:spcPct val="90000"/>
              </a:lnSpc>
              <a:buClrTx/>
              <a:buFont typeface="+mj-lt"/>
              <a:buAutoNum type="arabicPeriod"/>
            </a:pPr>
            <a:r>
              <a:rPr lang="en-US" sz="2000" dirty="0"/>
              <a:t>Income statement</a:t>
            </a:r>
          </a:p>
          <a:p>
            <a:pPr marL="719940" lvl="5" indent="-342900">
              <a:lnSpc>
                <a:spcPct val="90000"/>
              </a:lnSpc>
              <a:buClrTx/>
              <a:buFont typeface="+mj-lt"/>
              <a:buAutoNum type="arabicPeriod"/>
            </a:pPr>
            <a:r>
              <a:rPr lang="en-US" sz="2000" dirty="0"/>
              <a:t>Statement of owner’s equity</a:t>
            </a:r>
          </a:p>
          <a:p>
            <a:pPr marL="719940" lvl="5" indent="-342900">
              <a:lnSpc>
                <a:spcPct val="90000"/>
              </a:lnSpc>
              <a:buClrTx/>
              <a:buFont typeface="+mj-lt"/>
              <a:buAutoNum type="arabicPeriod"/>
            </a:pPr>
            <a:r>
              <a:rPr lang="en-US" sz="2000" dirty="0"/>
              <a:t>Statement of cash flow</a:t>
            </a:r>
          </a:p>
          <a:p>
            <a:pPr algn="l" eaLnBrk="1" hangingPunct="1">
              <a:lnSpc>
                <a:spcPct val="90000"/>
              </a:lnSpc>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90600" y="457200"/>
            <a:ext cx="6964363" cy="1201737"/>
          </a:xfrm>
        </p:spPr>
        <p:txBody>
          <a:bodyPr/>
          <a:lstStyle/>
          <a:p>
            <a:pPr algn="ctr" eaLnBrk="1" hangingPunct="1"/>
            <a:r>
              <a:rPr lang="en-US" b="1" dirty="0">
                <a:solidFill>
                  <a:srgbClr val="50B4C8"/>
                </a:solidFill>
              </a:rPr>
              <a:t>BALANCE SHEET</a:t>
            </a:r>
          </a:p>
        </p:txBody>
      </p:sp>
      <p:sp>
        <p:nvSpPr>
          <p:cNvPr id="17411" name="Rectangle 3"/>
          <p:cNvSpPr>
            <a:spLocks noGrp="1" noChangeArrowheads="1"/>
          </p:cNvSpPr>
          <p:nvPr>
            <p:ph idx="1"/>
          </p:nvPr>
        </p:nvSpPr>
        <p:spPr>
          <a:xfrm>
            <a:off x="636190" y="1447800"/>
            <a:ext cx="7673182" cy="4678068"/>
          </a:xfrm>
        </p:spPr>
        <p:txBody>
          <a:bodyPr>
            <a:normAutofit fontScale="92500" lnSpcReduction="20000"/>
          </a:bodyPr>
          <a:lstStyle/>
          <a:p>
            <a:pPr algn="l" eaLnBrk="1" hangingPunct="1">
              <a:buFont typeface="Arial" panose="020B0604020202020204" pitchFamily="34" charset="0"/>
              <a:buChar char="•"/>
            </a:pPr>
            <a:r>
              <a:rPr lang="en-US" b="1" i="1" dirty="0"/>
              <a:t>Balance sheet </a:t>
            </a:r>
            <a:r>
              <a:rPr lang="en-US" i="1" dirty="0"/>
              <a:t>-</a:t>
            </a:r>
            <a:r>
              <a:rPr lang="en-US" b="1" i="1" dirty="0"/>
              <a:t> </a:t>
            </a:r>
            <a:r>
              <a:rPr lang="en-US" dirty="0"/>
              <a:t>gives an accounting picture of property owned by a company and of claims against the property on a specific date</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dirty="0"/>
              <a:t>Based on the fundamental accounting principle that assets = liabilities + owner’s equity</a:t>
            </a:r>
          </a:p>
          <a:p>
            <a:pPr lvl="1"/>
            <a:r>
              <a:rPr lang="en-US" b="1" i="1" dirty="0"/>
              <a:t>Asset </a:t>
            </a:r>
            <a:r>
              <a:rPr lang="en-US" i="1" dirty="0"/>
              <a:t>-</a:t>
            </a:r>
            <a:r>
              <a:rPr lang="en-US" b="1" i="1" dirty="0"/>
              <a:t> </a:t>
            </a:r>
            <a:r>
              <a:rPr lang="en-US" dirty="0"/>
              <a:t>anything owned that has value or earning power</a:t>
            </a:r>
          </a:p>
          <a:p>
            <a:pPr lvl="1"/>
            <a:r>
              <a:rPr lang="en-US" b="1" i="1" dirty="0"/>
              <a:t>Liability </a:t>
            </a:r>
            <a:r>
              <a:rPr lang="en-US" i="1" dirty="0"/>
              <a:t>-</a:t>
            </a:r>
            <a:r>
              <a:rPr lang="en-US" b="1" i="1" dirty="0"/>
              <a:t> </a:t>
            </a:r>
            <a:r>
              <a:rPr lang="en-US" dirty="0"/>
              <a:t>an obligation to make financial payments</a:t>
            </a:r>
          </a:p>
          <a:p>
            <a:pPr lvl="1"/>
            <a:r>
              <a:rPr lang="en-US" b="1" i="1" dirty="0"/>
              <a:t>Owner’s equity </a:t>
            </a:r>
            <a:r>
              <a:rPr lang="en-US" i="1" dirty="0"/>
              <a:t>-</a:t>
            </a:r>
            <a:r>
              <a:rPr lang="en-US" b="1" i="1" dirty="0"/>
              <a:t> </a:t>
            </a:r>
            <a:r>
              <a:rPr lang="en-US" dirty="0"/>
              <a:t>the portion of a company belonging to the owners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46955" y="474663"/>
            <a:ext cx="6964363" cy="1201737"/>
          </a:xfrm>
        </p:spPr>
        <p:txBody>
          <a:bodyPr/>
          <a:lstStyle/>
          <a:p>
            <a:pPr algn="ctr" eaLnBrk="1" hangingPunct="1"/>
            <a:r>
              <a:rPr lang="en-US" b="1" dirty="0">
                <a:solidFill>
                  <a:srgbClr val="50B4C8"/>
                </a:solidFill>
              </a:rPr>
              <a:t>BALANCE SHEET</a:t>
            </a:r>
          </a:p>
        </p:txBody>
      </p:sp>
      <p:pic>
        <p:nvPicPr>
          <p:cNvPr id="18435" name="Picture 6" descr="NULL"/>
          <p:cNvPicPr>
            <a:picLocks noChangeAspect="1" noChangeArrowheads="1"/>
          </p:cNvPicPr>
          <p:nvPr/>
        </p:nvPicPr>
        <p:blipFill>
          <a:blip r:embed="rId3">
            <a:clrChange>
              <a:clrFrom>
                <a:srgbClr val="E8E9AF"/>
              </a:clrFrom>
              <a:clrTo>
                <a:srgbClr val="E8E9AF">
                  <a:alpha val="0"/>
                </a:srgbClr>
              </a:clrTo>
            </a:clrChange>
            <a:extLst>
              <a:ext uri="{28A0092B-C50C-407E-A947-70E740481C1C}">
                <a14:useLocalDpi xmlns:a14="http://schemas.microsoft.com/office/drawing/2010/main" val="0"/>
              </a:ext>
            </a:extLst>
          </a:blip>
          <a:srcRect/>
          <a:stretch>
            <a:fillRect/>
          </a:stretch>
        </p:blipFill>
        <p:spPr bwMode="auto">
          <a:xfrm>
            <a:off x="1202962" y="1905000"/>
            <a:ext cx="6808356"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90600" y="533400"/>
            <a:ext cx="6964363" cy="1201737"/>
          </a:xfrm>
        </p:spPr>
        <p:txBody>
          <a:bodyPr/>
          <a:lstStyle/>
          <a:p>
            <a:pPr algn="ctr" eaLnBrk="1" hangingPunct="1"/>
            <a:r>
              <a:rPr lang="en-US" b="1" dirty="0">
                <a:solidFill>
                  <a:srgbClr val="50B4C8"/>
                </a:solidFill>
              </a:rPr>
              <a:t>INCOME STATEMENT</a:t>
            </a:r>
          </a:p>
        </p:txBody>
      </p:sp>
      <p:sp>
        <p:nvSpPr>
          <p:cNvPr id="19459" name="Rectangle 3"/>
          <p:cNvSpPr>
            <a:spLocks noGrp="1" noChangeArrowheads="1"/>
          </p:cNvSpPr>
          <p:nvPr>
            <p:ph idx="1"/>
          </p:nvPr>
        </p:nvSpPr>
        <p:spPr>
          <a:xfrm>
            <a:off x="609600" y="1524000"/>
            <a:ext cx="8077200" cy="4724400"/>
          </a:xfrm>
        </p:spPr>
        <p:txBody>
          <a:bodyPr>
            <a:normAutofit/>
          </a:bodyPr>
          <a:lstStyle/>
          <a:p>
            <a:pPr algn="l" eaLnBrk="1" hangingPunct="1">
              <a:lnSpc>
                <a:spcPct val="80000"/>
              </a:lnSpc>
              <a:buFont typeface="Arial" panose="020B0604020202020204" pitchFamily="34" charset="0"/>
              <a:buChar char="•"/>
            </a:pPr>
            <a:r>
              <a:rPr lang="en-US" b="1" i="1" dirty="0"/>
              <a:t>Income statement </a:t>
            </a:r>
            <a:r>
              <a:rPr lang="en-US" dirty="0"/>
              <a:t>(</a:t>
            </a:r>
            <a:r>
              <a:rPr lang="en-US" b="1" i="1" dirty="0"/>
              <a:t>earnings report, operating statement, </a:t>
            </a:r>
            <a:r>
              <a:rPr lang="en-US" dirty="0"/>
              <a:t>and </a:t>
            </a:r>
            <a:r>
              <a:rPr lang="en-US" b="1" i="1" dirty="0"/>
              <a:t>profit-and-loss (P&amp;L) statement</a:t>
            </a:r>
            <a:r>
              <a:rPr lang="en-US" dirty="0"/>
              <a:t>) - reports operating results (revenues minus expenses) for a given time period ending at a specified date</a:t>
            </a:r>
          </a:p>
          <a:p>
            <a:pPr algn="l" eaLnBrk="1" hangingPunct="1">
              <a:lnSpc>
                <a:spcPct val="80000"/>
              </a:lnSpc>
            </a:pPr>
            <a:endParaRPr lang="en-US" dirty="0"/>
          </a:p>
          <a:p>
            <a:pPr algn="l" eaLnBrk="1" hangingPunct="1">
              <a:lnSpc>
                <a:spcPct val="80000"/>
              </a:lnSpc>
              <a:buFont typeface="Arial" panose="020B0604020202020204" pitchFamily="34" charset="0"/>
              <a:buChar char="•"/>
            </a:pPr>
            <a:r>
              <a:rPr lang="en-US" dirty="0"/>
              <a:t>The income statement reports a company’s </a:t>
            </a:r>
            <a:r>
              <a:rPr lang="en-US" b="1" i="1" dirty="0"/>
              <a:t>net income</a:t>
            </a:r>
            <a:r>
              <a:rPr lang="en-US" dirty="0"/>
              <a:t>, or the amount of money remaining after paying taxes </a:t>
            </a:r>
          </a:p>
          <a:p>
            <a:pPr marL="834390" lvl="4" indent="-285750">
              <a:lnSpc>
                <a:spcPct val="80000"/>
              </a:lnSpc>
              <a:buClrTx/>
              <a:buFont typeface="Arial" panose="020B0604020202020204" pitchFamily="34" charset="0"/>
              <a:buChar char="•"/>
            </a:pPr>
            <a:r>
              <a:rPr lang="en-US" dirty="0"/>
              <a:t>Revenue </a:t>
            </a:r>
          </a:p>
          <a:p>
            <a:pPr marL="834390" lvl="4" indent="-285750">
              <a:lnSpc>
                <a:spcPct val="80000"/>
              </a:lnSpc>
              <a:buClrTx/>
              <a:buFont typeface="Arial" panose="020B0604020202020204" pitchFamily="34" charset="0"/>
              <a:buChar char="•"/>
            </a:pPr>
            <a:r>
              <a:rPr lang="en-US" dirty="0"/>
              <a:t>Expense </a:t>
            </a:r>
          </a:p>
          <a:p>
            <a:pPr algn="l" eaLnBrk="1" hangingPunct="1">
              <a:lnSpc>
                <a:spcPct val="80000"/>
              </a:lnSpc>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417956"/>
            <a:ext cx="6964363" cy="1201737"/>
          </a:xfrm>
        </p:spPr>
        <p:txBody>
          <a:bodyPr/>
          <a:lstStyle/>
          <a:p>
            <a:pPr algn="ctr" eaLnBrk="1" hangingPunct="1"/>
            <a:r>
              <a:rPr lang="en-US" b="1" dirty="0">
                <a:solidFill>
                  <a:srgbClr val="50B4C8"/>
                </a:solidFill>
              </a:rPr>
              <a:t>INCOME STATEMENT</a:t>
            </a:r>
          </a:p>
        </p:txBody>
      </p:sp>
      <p:graphicFrame>
        <p:nvGraphicFramePr>
          <p:cNvPr id="2" name="Table 1" descr="NULL"/>
          <p:cNvGraphicFramePr>
            <a:graphicFrameLocks noGrp="1"/>
          </p:cNvGraphicFramePr>
          <p:nvPr>
            <p:extLst>
              <p:ext uri="{D42A27DB-BD31-4B8C-83A1-F6EECF244321}">
                <p14:modId xmlns:p14="http://schemas.microsoft.com/office/powerpoint/2010/main" val="301665914"/>
              </p:ext>
            </p:extLst>
          </p:nvPr>
        </p:nvGraphicFramePr>
        <p:xfrm>
          <a:off x="914400" y="1981200"/>
          <a:ext cx="7086600" cy="2706124"/>
        </p:xfrm>
        <a:graphic>
          <a:graphicData uri="http://schemas.openxmlformats.org/drawingml/2006/table">
            <a:tbl>
              <a:tblPr firstRow="1" firstCol="1" bandRow="1"/>
              <a:tblGrid>
                <a:gridCol w="3962400"/>
                <a:gridCol w="3124200"/>
              </a:tblGrid>
              <a:tr h="400558">
                <a:tc>
                  <a:txBody>
                    <a:bodyPr/>
                    <a:lstStyle/>
                    <a:p>
                      <a:pPr marL="0" marR="0" algn="ctr">
                        <a:spcBef>
                          <a:spcPts val="0"/>
                        </a:spcBef>
                        <a:spcAft>
                          <a:spcPts val="0"/>
                        </a:spcAft>
                      </a:pPr>
                      <a:r>
                        <a:rPr lang="en-US" sz="1200" b="1" dirty="0">
                          <a:effectLst/>
                          <a:latin typeface="Calibri" charset="0"/>
                          <a:ea typeface="Calibri" charset="0"/>
                          <a:cs typeface="Times New Roman" charset="0"/>
                        </a:rPr>
                        <a:t>Income Statement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dirty="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4362">
                <a:tc>
                  <a:txBody>
                    <a:bodyPr/>
                    <a:lstStyle/>
                    <a:p>
                      <a:pPr marL="0" marR="0">
                        <a:spcBef>
                          <a:spcPts val="0"/>
                        </a:spcBef>
                        <a:spcAft>
                          <a:spcPts val="0"/>
                        </a:spcAft>
                      </a:pPr>
                      <a:r>
                        <a:rPr lang="en-US" sz="1200">
                          <a:effectLst/>
                          <a:latin typeface="Calibri" charset="0"/>
                          <a:ea typeface="Calibri" charset="0"/>
                          <a:cs typeface="Times New Roman" charset="0"/>
                        </a:rPr>
                        <a:t>Revenue (Sales)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$60,000,000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4362">
                <a:tc>
                  <a:txBody>
                    <a:bodyPr/>
                    <a:lstStyle/>
                    <a:p>
                      <a:pPr marL="0" marR="0">
                        <a:spcBef>
                          <a:spcPts val="0"/>
                        </a:spcBef>
                        <a:spcAft>
                          <a:spcPts val="0"/>
                        </a:spcAft>
                      </a:pPr>
                      <a:r>
                        <a:rPr lang="en-US" sz="1200">
                          <a:effectLst/>
                          <a:latin typeface="Calibri" charset="0"/>
                          <a:ea typeface="Calibri" charset="0"/>
                          <a:cs typeface="Times New Roman" charset="0"/>
                        </a:rPr>
                        <a:t>Cost of Goods Sold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$30,000,000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4362">
                <a:tc>
                  <a:txBody>
                    <a:bodyPr/>
                    <a:lstStyle/>
                    <a:p>
                      <a:pPr marL="0" marR="0">
                        <a:spcBef>
                          <a:spcPts val="0"/>
                        </a:spcBef>
                        <a:spcAft>
                          <a:spcPts val="0"/>
                        </a:spcAft>
                      </a:pPr>
                      <a:r>
                        <a:rPr lang="en-US" sz="1200">
                          <a:effectLst/>
                          <a:latin typeface="Calibri" charset="0"/>
                          <a:ea typeface="Calibri" charset="0"/>
                          <a:cs typeface="Times New Roman" charset="0"/>
                        </a:rPr>
                        <a:t>Gross Profit (Sales — Cost of Goods Sold)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$30,000,000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4362">
                <a:tc>
                  <a:txBody>
                    <a:bodyPr/>
                    <a:lstStyle/>
                    <a:p>
                      <a:pPr marL="0" marR="0">
                        <a:spcBef>
                          <a:spcPts val="0"/>
                        </a:spcBef>
                        <a:spcAft>
                          <a:spcPts val="0"/>
                        </a:spcAft>
                      </a:pPr>
                      <a:r>
                        <a:rPr lang="en-US" sz="1200">
                          <a:effectLst/>
                          <a:latin typeface="Calibri" charset="0"/>
                          <a:ea typeface="Calibri" charset="0"/>
                          <a:cs typeface="Times New Roman" charset="0"/>
                        </a:rPr>
                        <a:t>Operating Expenses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$7,000,000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9394">
                <a:tc>
                  <a:txBody>
                    <a:bodyPr/>
                    <a:lstStyle/>
                    <a:p>
                      <a:pPr marL="0" marR="0">
                        <a:spcBef>
                          <a:spcPts val="0"/>
                        </a:spcBef>
                        <a:spcAft>
                          <a:spcPts val="0"/>
                        </a:spcAft>
                      </a:pPr>
                      <a:r>
                        <a:rPr lang="en-US" sz="1200" dirty="0">
                          <a:effectLst/>
                          <a:latin typeface="Calibri" charset="0"/>
                          <a:ea typeface="Calibri" charset="0"/>
                          <a:cs typeface="Times New Roman" charset="0"/>
                        </a:rPr>
                        <a:t>Profit Before Taxes (Gross Profit — Operating Expenses)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$23,000,000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4362">
                <a:tc>
                  <a:txBody>
                    <a:bodyPr/>
                    <a:lstStyle/>
                    <a:p>
                      <a:pPr marL="0" marR="0">
                        <a:spcBef>
                          <a:spcPts val="0"/>
                        </a:spcBef>
                        <a:spcAft>
                          <a:spcPts val="0"/>
                        </a:spcAft>
                      </a:pPr>
                      <a:r>
                        <a:rPr lang="en-US" sz="1200">
                          <a:effectLst/>
                          <a:latin typeface="Calibri" charset="0"/>
                          <a:ea typeface="Calibri" charset="0"/>
                          <a:cs typeface="Times New Roman" charset="0"/>
                        </a:rPr>
                        <a:t>Taxes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$18,000,000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4362">
                <a:tc>
                  <a:txBody>
                    <a:bodyPr/>
                    <a:lstStyle/>
                    <a:p>
                      <a:pPr marL="0" marR="0">
                        <a:spcBef>
                          <a:spcPts val="0"/>
                        </a:spcBef>
                        <a:spcAft>
                          <a:spcPts val="0"/>
                        </a:spcAft>
                      </a:pPr>
                      <a:r>
                        <a:rPr lang="en-US" sz="1200">
                          <a:effectLst/>
                          <a:latin typeface="Calibri" charset="0"/>
                          <a:ea typeface="Calibri" charset="0"/>
                          <a:cs typeface="Times New Roman" charset="0"/>
                        </a:rPr>
                        <a:t>Net Profit (or Loss)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dirty="0">
                          <a:effectLst/>
                          <a:latin typeface="Calibri" charset="0"/>
                          <a:ea typeface="Calibri" charset="0"/>
                          <a:cs typeface="Times New Roman" charset="0"/>
                        </a:rPr>
                        <a:t>$5,000,000 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eaLnBrk="1" hangingPunct="1"/>
            <a:r>
              <a:rPr lang="en-US" b="1" dirty="0">
                <a:solidFill>
                  <a:srgbClr val="50B4C8"/>
                </a:solidFill>
              </a:rPr>
              <a:t>STATEMENT OF OWNER’S EQUITY</a:t>
            </a:r>
          </a:p>
        </p:txBody>
      </p:sp>
      <p:sp>
        <p:nvSpPr>
          <p:cNvPr id="21507" name="Rectangle 3"/>
          <p:cNvSpPr>
            <a:spLocks noGrp="1" noChangeArrowheads="1"/>
          </p:cNvSpPr>
          <p:nvPr>
            <p:ph idx="1"/>
          </p:nvPr>
        </p:nvSpPr>
        <p:spPr>
          <a:xfrm>
            <a:off x="721894" y="1905000"/>
            <a:ext cx="8117305" cy="4495800"/>
          </a:xfrm>
        </p:spPr>
        <p:txBody>
          <a:bodyPr>
            <a:normAutofit/>
          </a:bodyPr>
          <a:lstStyle/>
          <a:p>
            <a:pPr algn="l" eaLnBrk="1" hangingPunct="1">
              <a:buFont typeface="Arial" panose="020B0604020202020204" pitchFamily="34" charset="0"/>
              <a:buChar char="•"/>
            </a:pPr>
            <a:r>
              <a:rPr lang="en-US" b="1" i="1" dirty="0"/>
              <a:t>Statement of owner’s equity </a:t>
            </a:r>
            <a:r>
              <a:rPr lang="en-US" dirty="0"/>
              <a:t>(</a:t>
            </a:r>
            <a:r>
              <a:rPr lang="en-US" b="1" i="1" dirty="0"/>
              <a:t>statement of retained earnings </a:t>
            </a:r>
            <a:r>
              <a:rPr lang="en-US" dirty="0"/>
              <a:t>or </a:t>
            </a:r>
            <a:r>
              <a:rPr lang="en-US" b="1" i="1" dirty="0"/>
              <a:t>equity statement</a:t>
            </a:r>
            <a:r>
              <a:rPr lang="en-US" dirty="0"/>
              <a:t>) - tracks and communicates changes in the shareholder’s earnings</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dirty="0"/>
              <a:t>Profitable organizations typically pay shareholders dividends</a:t>
            </a:r>
          </a:p>
          <a:p>
            <a:pPr marL="834390" lvl="4" indent="-285750">
              <a:buClrTx/>
              <a:buFont typeface="Arial" panose="020B0604020202020204" pitchFamily="34" charset="0"/>
              <a:buChar char="•"/>
            </a:pPr>
            <a:r>
              <a:rPr lang="en-US" sz="2400" dirty="0"/>
              <a:t>Dividend</a:t>
            </a:r>
          </a:p>
          <a:p>
            <a:pPr algn="l" eaLnBrk="1" hangingPunct="1"/>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66800" y="457200"/>
            <a:ext cx="6964363" cy="1201737"/>
          </a:xfrm>
        </p:spPr>
        <p:txBody>
          <a:bodyPr/>
          <a:lstStyle/>
          <a:p>
            <a:pPr algn="ctr" eaLnBrk="1" hangingPunct="1"/>
            <a:r>
              <a:rPr lang="en-US" b="1" dirty="0">
                <a:solidFill>
                  <a:srgbClr val="50B4C8"/>
                </a:solidFill>
              </a:rPr>
              <a:t>STATEMENT OF CASH FLOWS</a:t>
            </a:r>
          </a:p>
        </p:txBody>
      </p:sp>
      <p:sp>
        <p:nvSpPr>
          <p:cNvPr id="22531" name="Rectangle 3"/>
          <p:cNvSpPr>
            <a:spLocks noGrp="1" noChangeArrowheads="1"/>
          </p:cNvSpPr>
          <p:nvPr>
            <p:ph idx="1"/>
          </p:nvPr>
        </p:nvSpPr>
        <p:spPr>
          <a:xfrm>
            <a:off x="685801" y="1905000"/>
            <a:ext cx="7421562" cy="4267200"/>
          </a:xfrm>
        </p:spPr>
        <p:txBody>
          <a:bodyPr>
            <a:normAutofit fontScale="85000" lnSpcReduction="10000"/>
          </a:bodyPr>
          <a:lstStyle/>
          <a:p>
            <a:pPr algn="l" eaLnBrk="1" hangingPunct="1">
              <a:buFont typeface="Arial" panose="020B0604020202020204" pitchFamily="34" charset="0"/>
              <a:buChar char="•"/>
            </a:pPr>
            <a:r>
              <a:rPr lang="en-US" b="1" i="1" dirty="0"/>
              <a:t>Statement of cash flow </a:t>
            </a:r>
            <a:r>
              <a:rPr lang="en-US" i="1" dirty="0"/>
              <a:t>-</a:t>
            </a:r>
            <a:r>
              <a:rPr lang="en-US" b="1" i="1" dirty="0"/>
              <a:t> </a:t>
            </a:r>
            <a:r>
              <a:rPr lang="en-US" dirty="0"/>
              <a:t>summarizes sources and uses of cash, indicates whether enough cash is available to carry on routine operations, and offers an analysis of all business transactions, reporting where the firm obtained its cash and how it chose to allocate the cash</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dirty="0"/>
              <a:t>Companies typically project cash flow statements on a monthly basis for the current year and a quarterly basis for the next two to five years</a:t>
            </a:r>
          </a:p>
          <a:p>
            <a:pPr lvl="1" eaLnBrk="1" hangingPunct="1"/>
            <a:r>
              <a:rPr lang="en-US" sz="2400" dirty="0"/>
              <a:t>Financial quarter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89818" y="533400"/>
            <a:ext cx="6964363" cy="1201737"/>
          </a:xfrm>
        </p:spPr>
        <p:txBody>
          <a:bodyPr/>
          <a:lstStyle/>
          <a:p>
            <a:pPr algn="ctr" eaLnBrk="1" hangingPunct="1"/>
            <a:r>
              <a:rPr lang="en-US" b="1" dirty="0">
                <a:solidFill>
                  <a:srgbClr val="50B4C8"/>
                </a:solidFill>
              </a:rPr>
              <a:t>LEARNING OUTCOMES</a:t>
            </a:r>
          </a:p>
        </p:txBody>
      </p:sp>
      <p:sp>
        <p:nvSpPr>
          <p:cNvPr id="4099" name="Rectangle 3"/>
          <p:cNvSpPr>
            <a:spLocks noGrp="1" noChangeArrowheads="1"/>
          </p:cNvSpPr>
          <p:nvPr>
            <p:ph idx="1"/>
          </p:nvPr>
        </p:nvSpPr>
        <p:spPr>
          <a:xfrm>
            <a:off x="1028699" y="1981200"/>
            <a:ext cx="7086600" cy="4114800"/>
          </a:xfrm>
        </p:spPr>
        <p:txBody>
          <a:bodyPr/>
          <a:lstStyle/>
          <a:p>
            <a:pPr marL="609600" indent="-609600" algn="l" eaLnBrk="1" hangingPunct="1">
              <a:buFontTx/>
              <a:buAutoNum type="arabicPeriod"/>
            </a:pPr>
            <a:r>
              <a:rPr lang="en-US" dirty="0"/>
              <a:t>Define the three common business forms</a:t>
            </a:r>
          </a:p>
          <a:p>
            <a:pPr marL="609600" indent="-609600" algn="l" eaLnBrk="1" hangingPunct="1">
              <a:buFontTx/>
              <a:buAutoNum type="arabicPeriod"/>
            </a:pPr>
            <a:endParaRPr lang="en-US" dirty="0"/>
          </a:p>
          <a:p>
            <a:pPr marL="609600" indent="-609600" algn="l" eaLnBrk="1" hangingPunct="1">
              <a:buFontTx/>
              <a:buAutoNum type="arabicPeriod"/>
            </a:pPr>
            <a:r>
              <a:rPr lang="en-US" dirty="0"/>
              <a:t>List and describe the seven departments commonly found in most organizations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38200" y="457200"/>
            <a:ext cx="6964363" cy="1201737"/>
          </a:xfrm>
        </p:spPr>
        <p:txBody>
          <a:bodyPr/>
          <a:lstStyle/>
          <a:p>
            <a:pPr algn="ctr" eaLnBrk="1" hangingPunct="1"/>
            <a:r>
              <a:rPr lang="en-US" b="1" dirty="0">
                <a:solidFill>
                  <a:srgbClr val="50B4C8"/>
                </a:solidFill>
              </a:rPr>
              <a:t>FINANCE</a:t>
            </a:r>
          </a:p>
        </p:txBody>
      </p:sp>
      <p:sp>
        <p:nvSpPr>
          <p:cNvPr id="23555" name="Rectangle 3"/>
          <p:cNvSpPr>
            <a:spLocks noGrp="1" noChangeArrowheads="1"/>
          </p:cNvSpPr>
          <p:nvPr>
            <p:ph idx="1"/>
          </p:nvPr>
        </p:nvSpPr>
        <p:spPr>
          <a:xfrm>
            <a:off x="838200" y="1447800"/>
            <a:ext cx="7772400" cy="4724400"/>
          </a:xfrm>
        </p:spPr>
        <p:txBody>
          <a:bodyPr>
            <a:normAutofit/>
          </a:bodyPr>
          <a:lstStyle/>
          <a:p>
            <a:pPr algn="l">
              <a:lnSpc>
                <a:spcPct val="90000"/>
              </a:lnSpc>
              <a:buFont typeface="Arial" panose="020B0604020202020204" pitchFamily="34" charset="0"/>
              <a:buChar char="•"/>
            </a:pPr>
            <a:r>
              <a:rPr lang="en-US" b="1" i="1" dirty="0"/>
              <a:t>Finance </a:t>
            </a:r>
            <a:r>
              <a:rPr lang="en-US" i="1" dirty="0"/>
              <a:t>-</a:t>
            </a:r>
            <a:r>
              <a:rPr lang="en-US" b="1" i="1" dirty="0"/>
              <a:t> </a:t>
            </a:r>
            <a:r>
              <a:rPr lang="en-US" dirty="0"/>
              <a:t>deals with the strategic financial issues associated with increasing the value of the business while observing applicable laws and social responsibilities</a:t>
            </a:r>
          </a:p>
          <a:p>
            <a:pPr algn="l">
              <a:lnSpc>
                <a:spcPct val="90000"/>
              </a:lnSpc>
              <a:buFont typeface="Arial" panose="020B0604020202020204" pitchFamily="34" charset="0"/>
              <a:buChar char="•"/>
            </a:pPr>
            <a:endParaRPr lang="en-US" dirty="0"/>
          </a:p>
          <a:p>
            <a:pPr algn="l">
              <a:lnSpc>
                <a:spcPct val="90000"/>
              </a:lnSpc>
              <a:buFont typeface="Arial" panose="020B0604020202020204" pitchFamily="34" charset="0"/>
              <a:buChar char="•"/>
            </a:pPr>
            <a:r>
              <a:rPr lang="en-US" dirty="0"/>
              <a:t>Financial decisions include such things as:</a:t>
            </a:r>
          </a:p>
          <a:p>
            <a:pPr marL="937110" lvl="5" indent="-285750">
              <a:lnSpc>
                <a:spcPct val="90000"/>
              </a:lnSpc>
              <a:buClrTx/>
              <a:buFont typeface="Arial" panose="020B0604020202020204" pitchFamily="34" charset="0"/>
              <a:buChar char="•"/>
            </a:pPr>
            <a:r>
              <a:rPr lang="en-US" sz="2000" dirty="0"/>
              <a:t>How the company should raise and spend its capital</a:t>
            </a:r>
          </a:p>
          <a:p>
            <a:pPr marL="937110" lvl="5" indent="-285750">
              <a:lnSpc>
                <a:spcPct val="90000"/>
              </a:lnSpc>
              <a:buClrTx/>
              <a:buFont typeface="Arial" panose="020B0604020202020204" pitchFamily="34" charset="0"/>
              <a:buChar char="•"/>
            </a:pPr>
            <a:r>
              <a:rPr lang="en-US" sz="2000" dirty="0"/>
              <a:t>Where the company should invest its money</a:t>
            </a:r>
          </a:p>
          <a:p>
            <a:pPr marL="937110" lvl="5" indent="-285750">
              <a:lnSpc>
                <a:spcPct val="90000"/>
              </a:lnSpc>
              <a:buClrTx/>
              <a:buFont typeface="Arial" panose="020B0604020202020204" pitchFamily="34" charset="0"/>
              <a:buChar char="•"/>
            </a:pPr>
            <a:r>
              <a:rPr lang="en-US" sz="2000" dirty="0"/>
              <a:t>What portion of profits will be paid to shareholders in the form of dividends</a:t>
            </a:r>
          </a:p>
          <a:p>
            <a:pPr marL="937110" lvl="5" indent="-285750">
              <a:lnSpc>
                <a:spcPct val="90000"/>
              </a:lnSpc>
              <a:buClrTx/>
              <a:buFont typeface="Arial" panose="020B0604020202020204" pitchFamily="34" charset="0"/>
              <a:buChar char="•"/>
            </a:pPr>
            <a:r>
              <a:rPr lang="en-US" sz="2000" dirty="0"/>
              <a:t>Should the company merge with or acquire another business</a:t>
            </a:r>
          </a:p>
          <a:p>
            <a:pPr algn="l" eaLnBrk="1" hangingPunct="1">
              <a:lnSpc>
                <a:spcPct val="90000"/>
              </a:lnSpc>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90600" y="457200"/>
            <a:ext cx="6964363" cy="1201737"/>
          </a:xfrm>
        </p:spPr>
        <p:txBody>
          <a:bodyPr/>
          <a:lstStyle/>
          <a:p>
            <a:pPr algn="ctr" eaLnBrk="1" hangingPunct="1"/>
            <a:r>
              <a:rPr lang="en-US" b="1" dirty="0">
                <a:solidFill>
                  <a:srgbClr val="50B4C8"/>
                </a:solidFill>
              </a:rPr>
              <a:t>FINANCE</a:t>
            </a:r>
          </a:p>
        </p:txBody>
      </p:sp>
      <p:sp>
        <p:nvSpPr>
          <p:cNvPr id="24579" name="Rectangle 3"/>
          <p:cNvSpPr>
            <a:spLocks noGrp="1" noChangeArrowheads="1"/>
          </p:cNvSpPr>
          <p:nvPr>
            <p:ph idx="1"/>
          </p:nvPr>
        </p:nvSpPr>
        <p:spPr>
          <a:xfrm>
            <a:off x="1219200" y="1981200"/>
            <a:ext cx="7357768" cy="4876800"/>
          </a:xfrm>
        </p:spPr>
        <p:txBody>
          <a:bodyPr/>
          <a:lstStyle/>
          <a:p>
            <a:pPr algn="l" eaLnBrk="1" hangingPunct="1">
              <a:buFont typeface="Arial" panose="020B0604020202020204" pitchFamily="34" charset="0"/>
              <a:buChar char="•"/>
            </a:pPr>
            <a:r>
              <a:rPr lang="en-US" dirty="0"/>
              <a:t>Different financial ratios evaluate a company’s performance</a:t>
            </a:r>
          </a:p>
          <a:p>
            <a:pPr marL="834390" lvl="3" indent="-285750">
              <a:buClrTx/>
              <a:buFont typeface="Arial" panose="020B0604020202020204" pitchFamily="34" charset="0"/>
              <a:buChar char="•"/>
            </a:pPr>
            <a:r>
              <a:rPr lang="en-US" sz="2000" dirty="0"/>
              <a:t>Internal rate of return (IRR) </a:t>
            </a:r>
          </a:p>
          <a:p>
            <a:pPr marL="834390" lvl="3" indent="-285750">
              <a:buClrTx/>
              <a:buFont typeface="Arial" panose="020B0604020202020204" pitchFamily="34" charset="0"/>
              <a:buChar char="•"/>
            </a:pPr>
            <a:r>
              <a:rPr lang="en-US" sz="2000" dirty="0"/>
              <a:t>Return on investment (ROI) </a:t>
            </a:r>
          </a:p>
          <a:p>
            <a:pPr marL="834390" lvl="3" indent="-285750">
              <a:buClrTx/>
              <a:buFont typeface="Arial" panose="020B0604020202020204" pitchFamily="34" charset="0"/>
              <a:buChar char="•"/>
            </a:pPr>
            <a:r>
              <a:rPr lang="en-US" sz="2000" dirty="0"/>
              <a:t>Cash flow analysis </a:t>
            </a:r>
          </a:p>
          <a:p>
            <a:pPr marL="834390" lvl="3" indent="-285750">
              <a:buClrTx/>
              <a:buFont typeface="Arial" panose="020B0604020202020204" pitchFamily="34" charset="0"/>
              <a:buChar char="•"/>
            </a:pPr>
            <a:r>
              <a:rPr lang="en-US" sz="2000" dirty="0"/>
              <a:t>Break-even analysis</a:t>
            </a:r>
          </a:p>
          <a:p>
            <a:pPr marL="834390" lvl="3" indent="-285750">
              <a:buClrTx/>
              <a:buFont typeface="Arial" panose="020B0604020202020204" pitchFamily="34" charset="0"/>
              <a:buChar char="•"/>
            </a:pPr>
            <a:r>
              <a:rPr lang="en-US" sz="2000" dirty="0"/>
              <a:t>Break-even point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75518" y="457200"/>
            <a:ext cx="6964363" cy="1201737"/>
          </a:xfrm>
        </p:spPr>
        <p:txBody>
          <a:bodyPr/>
          <a:lstStyle/>
          <a:p>
            <a:pPr algn="ctr" eaLnBrk="1" hangingPunct="1"/>
            <a:r>
              <a:rPr lang="en-US" b="1" dirty="0">
                <a:solidFill>
                  <a:srgbClr val="50B4C8"/>
                </a:solidFill>
              </a:rPr>
              <a:t>FINANCE</a:t>
            </a:r>
          </a:p>
        </p:txBody>
      </p:sp>
      <p:pic>
        <p:nvPicPr>
          <p:cNvPr id="25603" name="Picture 5" descr="This graph shows the break-even analysis. When sales are the same as costs, the break-even point is reached. As sales increase more than costs, profit is made. "/>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975518" y="1658937"/>
            <a:ext cx="7239000" cy="4121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990600" y="533400"/>
            <a:ext cx="6964363" cy="1201737"/>
          </a:xfrm>
        </p:spPr>
        <p:txBody>
          <a:bodyPr/>
          <a:lstStyle/>
          <a:p>
            <a:pPr algn="ctr" eaLnBrk="1" hangingPunct="1"/>
            <a:r>
              <a:rPr lang="en-US" b="1" dirty="0">
                <a:solidFill>
                  <a:srgbClr val="50B4C8"/>
                </a:solidFill>
              </a:rPr>
              <a:t>HUMAN RESOURCES</a:t>
            </a:r>
          </a:p>
        </p:txBody>
      </p:sp>
      <p:sp>
        <p:nvSpPr>
          <p:cNvPr id="26627" name="Rectangle 3"/>
          <p:cNvSpPr>
            <a:spLocks noGrp="1" noChangeArrowheads="1"/>
          </p:cNvSpPr>
          <p:nvPr>
            <p:ph idx="1"/>
          </p:nvPr>
        </p:nvSpPr>
        <p:spPr>
          <a:xfrm>
            <a:off x="990600" y="1735137"/>
            <a:ext cx="7391400" cy="4267200"/>
          </a:xfrm>
        </p:spPr>
        <p:txBody>
          <a:bodyPr>
            <a:normAutofit fontScale="92500" lnSpcReduction="10000"/>
          </a:bodyPr>
          <a:lstStyle/>
          <a:p>
            <a:pPr algn="l" eaLnBrk="1" hangingPunct="1">
              <a:buFont typeface="Arial" panose="020B0604020202020204" pitchFamily="34" charset="0"/>
              <a:buChar char="•"/>
            </a:pPr>
            <a:r>
              <a:rPr lang="en-US" b="1" i="1" dirty="0"/>
              <a:t>Human resources management (HR) - </a:t>
            </a:r>
            <a:r>
              <a:rPr lang="en-US" dirty="0"/>
              <a:t>includes the policies, plans, and procedures for the effective management of employees (‘human resources’) </a:t>
            </a:r>
          </a:p>
          <a:p>
            <a:pPr algn="l" eaLnBrk="1" hangingPunct="1"/>
            <a:endParaRPr lang="en-US" dirty="0"/>
          </a:p>
          <a:p>
            <a:pPr algn="l" eaLnBrk="1" hangingPunct="1">
              <a:buFont typeface="Arial" panose="020B0604020202020204" pitchFamily="34" charset="0"/>
              <a:buChar char="•"/>
            </a:pPr>
            <a:r>
              <a:rPr lang="en-US" dirty="0"/>
              <a:t>HR typically focuses on the following:</a:t>
            </a:r>
          </a:p>
          <a:p>
            <a:pPr marL="862790" lvl="6" indent="-285750">
              <a:buClrTx/>
              <a:buFont typeface="Arial" panose="020B0604020202020204" pitchFamily="34" charset="0"/>
              <a:buChar char="•"/>
            </a:pPr>
            <a:r>
              <a:rPr lang="en-US" sz="2000" dirty="0"/>
              <a:t>Employee recruitment</a:t>
            </a:r>
          </a:p>
          <a:p>
            <a:pPr marL="862790" lvl="6" indent="-285750">
              <a:buClrTx/>
              <a:buFont typeface="Arial" panose="020B0604020202020204" pitchFamily="34" charset="0"/>
              <a:buChar char="•"/>
            </a:pPr>
            <a:r>
              <a:rPr lang="en-US" sz="2000" dirty="0"/>
              <a:t>Employee selection</a:t>
            </a:r>
          </a:p>
          <a:p>
            <a:pPr marL="862790" lvl="6" indent="-285750">
              <a:buClrTx/>
              <a:buFont typeface="Arial" panose="020B0604020202020204" pitchFamily="34" charset="0"/>
              <a:buChar char="•"/>
            </a:pPr>
            <a:r>
              <a:rPr lang="en-US" sz="2000" dirty="0"/>
              <a:t>Employee training and development</a:t>
            </a:r>
          </a:p>
          <a:p>
            <a:pPr marL="862790" lvl="6" indent="-285750">
              <a:buClrTx/>
              <a:buFont typeface="Arial" panose="020B0604020202020204" pitchFamily="34" charset="0"/>
              <a:buChar char="•"/>
            </a:pPr>
            <a:r>
              <a:rPr lang="en-US" sz="2000" dirty="0"/>
              <a:t>Employee appraisals, evaluations, and rewards</a:t>
            </a:r>
          </a:p>
          <a:p>
            <a:pPr marL="862790" lvl="6" indent="-285750">
              <a:buClrTx/>
              <a:buFont typeface="Arial" panose="020B0604020202020204" pitchFamily="34" charset="0"/>
              <a:buChar char="•"/>
            </a:pPr>
            <a:r>
              <a:rPr lang="en-US" sz="2000" dirty="0"/>
              <a:t>Employee communications</a:t>
            </a:r>
          </a:p>
          <a:p>
            <a:pPr algn="l" eaLnBrk="1" hangingPunct="1"/>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914400" y="288925"/>
            <a:ext cx="6964363" cy="1201737"/>
          </a:xfrm>
        </p:spPr>
        <p:txBody>
          <a:bodyPr/>
          <a:lstStyle/>
          <a:p>
            <a:pPr algn="ctr" eaLnBrk="1" hangingPunct="1"/>
            <a:r>
              <a:rPr lang="en-US" b="1" dirty="0">
                <a:solidFill>
                  <a:srgbClr val="50B4C8"/>
                </a:solidFill>
              </a:rPr>
              <a:t>SALES</a:t>
            </a:r>
          </a:p>
        </p:txBody>
      </p:sp>
      <p:sp>
        <p:nvSpPr>
          <p:cNvPr id="27651" name="Rectangle 3"/>
          <p:cNvSpPr>
            <a:spLocks noGrp="1" noChangeArrowheads="1"/>
          </p:cNvSpPr>
          <p:nvPr>
            <p:ph idx="1"/>
          </p:nvPr>
        </p:nvSpPr>
        <p:spPr>
          <a:xfrm>
            <a:off x="838200" y="1295400"/>
            <a:ext cx="7924800" cy="4525962"/>
          </a:xfrm>
        </p:spPr>
        <p:txBody>
          <a:bodyPr/>
          <a:lstStyle/>
          <a:p>
            <a:pPr algn="l" eaLnBrk="1" hangingPunct="1">
              <a:buFont typeface="Arial" panose="020B0604020202020204" pitchFamily="34" charset="0"/>
              <a:buChar char="•"/>
            </a:pPr>
            <a:r>
              <a:rPr lang="en-US" sz="2400" b="1" i="1" dirty="0"/>
              <a:t>Sales - </a:t>
            </a:r>
            <a:r>
              <a:rPr lang="en-US" sz="2400" dirty="0"/>
              <a:t>the function of selling a good or service and focuses on increasing customer sales, which increases company revenues</a:t>
            </a:r>
          </a:p>
          <a:p>
            <a:pPr algn="l" eaLnBrk="1" hangingPunct="1"/>
            <a:endParaRPr lang="en-US" sz="2400" dirty="0"/>
          </a:p>
        </p:txBody>
      </p:sp>
      <p:pic>
        <p:nvPicPr>
          <p:cNvPr id="27652" name="Picture 4" descr="This image shows a typical sales process. "/>
          <p:cNvPicPr>
            <a:picLocks noChangeAspect="1" noChangeArrowheads="1"/>
          </p:cNvPicPr>
          <p:nvPr/>
        </p:nvPicPr>
        <p:blipFill>
          <a:blip r:embed="rId3" cstate="print">
            <a:clrChange>
              <a:clrFrom>
                <a:srgbClr val="F9F6C9"/>
              </a:clrFrom>
              <a:clrTo>
                <a:srgbClr val="F9F6C9">
                  <a:alpha val="0"/>
                </a:srgbClr>
              </a:clrTo>
            </a:clrChange>
            <a:extLst>
              <a:ext uri="{28A0092B-C50C-407E-A947-70E740481C1C}">
                <a14:useLocalDpi xmlns:a14="http://schemas.microsoft.com/office/drawing/2010/main" val="0"/>
              </a:ext>
            </a:extLst>
          </a:blip>
          <a:srcRect/>
          <a:stretch>
            <a:fillRect/>
          </a:stretch>
        </p:blipFill>
        <p:spPr bwMode="auto">
          <a:xfrm>
            <a:off x="1173163" y="2512127"/>
            <a:ext cx="6705600" cy="346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066800" y="417956"/>
            <a:ext cx="6964363" cy="1201737"/>
          </a:xfrm>
        </p:spPr>
        <p:txBody>
          <a:bodyPr/>
          <a:lstStyle/>
          <a:p>
            <a:pPr algn="ctr" eaLnBrk="1" hangingPunct="1"/>
            <a:r>
              <a:rPr lang="en-US" b="1" dirty="0">
                <a:solidFill>
                  <a:srgbClr val="50B4C8"/>
                </a:solidFill>
              </a:rPr>
              <a:t>MARKET SHARE</a:t>
            </a:r>
          </a:p>
        </p:txBody>
      </p:sp>
      <p:sp>
        <p:nvSpPr>
          <p:cNvPr id="28675" name="Rectangle 3"/>
          <p:cNvSpPr>
            <a:spLocks noGrp="1" noChangeArrowheads="1"/>
          </p:cNvSpPr>
          <p:nvPr>
            <p:ph idx="1"/>
          </p:nvPr>
        </p:nvSpPr>
        <p:spPr>
          <a:xfrm>
            <a:off x="613171" y="1447800"/>
            <a:ext cx="7871619" cy="4724400"/>
          </a:xfrm>
        </p:spPr>
        <p:txBody>
          <a:bodyPr>
            <a:normAutofit fontScale="92500" lnSpcReduction="10000"/>
          </a:bodyPr>
          <a:lstStyle/>
          <a:p>
            <a:pPr algn="l" eaLnBrk="1" hangingPunct="1">
              <a:buFont typeface="Arial" panose="020B0604020202020204" pitchFamily="34" charset="0"/>
              <a:buChar char="•"/>
            </a:pPr>
            <a:r>
              <a:rPr lang="en-US" dirty="0"/>
              <a:t>Measuring the proportion of the market that a firm captures is one way to measure a firm’s performance relative to its competitors</a:t>
            </a:r>
          </a:p>
          <a:p>
            <a:pPr algn="l" eaLnBrk="1" hangingPunct="1"/>
            <a:endParaRPr lang="en-US" dirty="0"/>
          </a:p>
          <a:p>
            <a:pPr algn="l" eaLnBrk="1" hangingPunct="1">
              <a:buFont typeface="Arial" panose="020B0604020202020204" pitchFamily="34" charset="0"/>
              <a:buChar char="•"/>
            </a:pPr>
            <a:r>
              <a:rPr lang="en-US" b="1" i="1" dirty="0"/>
              <a:t>Market share </a:t>
            </a:r>
            <a:r>
              <a:rPr lang="en-US" i="1" dirty="0"/>
              <a:t>-</a:t>
            </a:r>
            <a:r>
              <a:rPr lang="en-US" b="1" i="1" dirty="0"/>
              <a:t> </a:t>
            </a:r>
            <a:r>
              <a:rPr lang="en-US" dirty="0"/>
              <a:t>calculated by dividing the firm’s sales by the total market sales for the entire industry</a:t>
            </a:r>
          </a:p>
          <a:p>
            <a:pPr lvl="1" eaLnBrk="1" hangingPunct="1"/>
            <a:endParaRPr lang="en-US" sz="2400" dirty="0"/>
          </a:p>
          <a:p>
            <a:pPr marL="342900" lvl="1" eaLnBrk="1" hangingPunct="1">
              <a:buFont typeface="Arial" panose="020B0604020202020204" pitchFamily="34" charset="0"/>
              <a:buChar char="•"/>
            </a:pPr>
            <a:r>
              <a:rPr lang="en-US" sz="2400" dirty="0"/>
              <a:t>For example, if a firm’s total sales (revenues) were $2 million and the sales for the entire industry were $10 million, the firm would have captured 20 percent of the total market, or have a 20 percent market share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algn="ctr" eaLnBrk="1" hangingPunct="1"/>
            <a:r>
              <a:rPr lang="en-US" b="1" dirty="0">
                <a:solidFill>
                  <a:srgbClr val="50B4C8"/>
                </a:solidFill>
              </a:rPr>
              <a:t>MARKET SHARE</a:t>
            </a:r>
          </a:p>
        </p:txBody>
      </p:sp>
      <p:sp>
        <p:nvSpPr>
          <p:cNvPr id="29699" name="Rectangle 6"/>
          <p:cNvSpPr>
            <a:spLocks noGrp="1" noChangeArrowheads="1"/>
          </p:cNvSpPr>
          <p:nvPr>
            <p:ph idx="1"/>
          </p:nvPr>
        </p:nvSpPr>
        <p:spPr>
          <a:xfrm>
            <a:off x="1078706" y="2168617"/>
            <a:ext cx="8065294" cy="3766185"/>
          </a:xfrm>
        </p:spPr>
        <p:txBody>
          <a:bodyPr/>
          <a:lstStyle/>
          <a:p>
            <a:pPr algn="l" eaLnBrk="1" hangingPunct="1">
              <a:buFont typeface="Arial" panose="020B0604020202020204" pitchFamily="34" charset="0"/>
              <a:buChar char="•"/>
            </a:pPr>
            <a:r>
              <a:rPr lang="en-US" dirty="0"/>
              <a:t>Reasons to Increase Market Share</a:t>
            </a:r>
          </a:p>
          <a:p>
            <a:pPr marL="857050" lvl="7" indent="-285750">
              <a:buClrTx/>
              <a:buFont typeface="Arial" panose="020B0604020202020204" pitchFamily="34" charset="0"/>
              <a:buChar char="•"/>
            </a:pPr>
            <a:r>
              <a:rPr lang="en-US" dirty="0"/>
              <a:t>Economies of scale</a:t>
            </a:r>
          </a:p>
          <a:p>
            <a:pPr marL="857050" lvl="7" indent="-285750">
              <a:buClrTx/>
              <a:buFont typeface="Arial" panose="020B0604020202020204" pitchFamily="34" charset="0"/>
              <a:buChar char="•"/>
            </a:pPr>
            <a:r>
              <a:rPr lang="en-US" dirty="0"/>
              <a:t>Sales growth in a stagnant industry</a:t>
            </a:r>
          </a:p>
          <a:p>
            <a:pPr marL="857050" lvl="7" indent="-285750">
              <a:buClrTx/>
              <a:buFont typeface="Arial" panose="020B0604020202020204" pitchFamily="34" charset="0"/>
              <a:buChar char="•"/>
            </a:pPr>
            <a:r>
              <a:rPr lang="en-US" dirty="0"/>
              <a:t>Reputation</a:t>
            </a:r>
          </a:p>
          <a:p>
            <a:pPr marL="857050" lvl="7" indent="-285750">
              <a:buClrTx/>
              <a:buFont typeface="Arial" panose="020B0604020202020204" pitchFamily="34" charset="0"/>
              <a:buChar char="•"/>
            </a:pPr>
            <a:r>
              <a:rPr lang="en-US" dirty="0"/>
              <a:t>Increased bargaining power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algn="ctr" eaLnBrk="1" hangingPunct="1"/>
            <a:r>
              <a:rPr lang="en-US" b="1" dirty="0">
                <a:solidFill>
                  <a:srgbClr val="50B4C8"/>
                </a:solidFill>
              </a:rPr>
              <a:t>MARKETING</a:t>
            </a:r>
          </a:p>
        </p:txBody>
      </p:sp>
      <p:sp>
        <p:nvSpPr>
          <p:cNvPr id="30723" name="Rectangle 6"/>
          <p:cNvSpPr>
            <a:spLocks noGrp="1" noChangeArrowheads="1"/>
          </p:cNvSpPr>
          <p:nvPr>
            <p:ph idx="1"/>
          </p:nvPr>
        </p:nvSpPr>
        <p:spPr>
          <a:xfrm>
            <a:off x="1352550" y="1828800"/>
            <a:ext cx="6819900" cy="3766185"/>
          </a:xfrm>
        </p:spPr>
        <p:txBody>
          <a:bodyPr/>
          <a:lstStyle/>
          <a:p>
            <a:pPr algn="l" eaLnBrk="1" hangingPunct="1">
              <a:buFont typeface="Arial" panose="020B0604020202020204" pitchFamily="34" charset="0"/>
              <a:buChar char="•"/>
            </a:pPr>
            <a:r>
              <a:rPr lang="en-US" dirty="0"/>
              <a:t>Ways to Increase Market Share</a:t>
            </a:r>
          </a:p>
          <a:p>
            <a:pPr marL="560070" lvl="2" indent="-285750">
              <a:buFont typeface="Arial" panose="020B0604020202020204" pitchFamily="34" charset="0"/>
              <a:buChar char="•"/>
            </a:pPr>
            <a:r>
              <a:rPr lang="en-US" sz="2200" dirty="0"/>
              <a:t>Product</a:t>
            </a:r>
          </a:p>
          <a:p>
            <a:pPr marL="560070" lvl="2" indent="-285750">
              <a:buFont typeface="Arial" panose="020B0604020202020204" pitchFamily="34" charset="0"/>
              <a:buChar char="•"/>
            </a:pPr>
            <a:r>
              <a:rPr lang="en-US" sz="2200" dirty="0"/>
              <a:t>Price</a:t>
            </a:r>
          </a:p>
          <a:p>
            <a:pPr marL="560070" lvl="2" indent="-285750">
              <a:buFont typeface="Arial" panose="020B0604020202020204" pitchFamily="34" charset="0"/>
              <a:buChar char="•"/>
            </a:pPr>
            <a:r>
              <a:rPr lang="en-US" sz="2200" dirty="0"/>
              <a:t>Place </a:t>
            </a:r>
          </a:p>
          <a:p>
            <a:pPr marL="560070" lvl="2" indent="-285750">
              <a:buFont typeface="Arial" panose="020B0604020202020204" pitchFamily="34" charset="0"/>
              <a:buChar char="•"/>
            </a:pPr>
            <a:r>
              <a:rPr lang="en-US" sz="2200" dirty="0"/>
              <a:t>Promotion</a:t>
            </a:r>
          </a:p>
          <a:p>
            <a:pPr lvl="1" eaLnBrk="1" hangingPunct="1"/>
            <a:endParaRPr lang="en-US" dirty="0"/>
          </a:p>
          <a:p>
            <a:pPr algn="l" eaLnBrk="1" hangingPunct="1">
              <a:buFont typeface="Arial" panose="020B0604020202020204" pitchFamily="34" charset="0"/>
              <a:buChar char="•"/>
            </a:pPr>
            <a:r>
              <a:rPr lang="en-US" dirty="0"/>
              <a:t>There are also reasons not to increase market share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85800" y="228600"/>
            <a:ext cx="8153400" cy="1143000"/>
          </a:xfrm>
        </p:spPr>
        <p:txBody>
          <a:bodyPr/>
          <a:lstStyle/>
          <a:p>
            <a:pPr algn="ctr" eaLnBrk="1" hangingPunct="1"/>
            <a:r>
              <a:rPr lang="en-US" b="1" dirty="0">
                <a:solidFill>
                  <a:srgbClr val="50B4C8"/>
                </a:solidFill>
              </a:rPr>
              <a:t>MARKETING</a:t>
            </a:r>
          </a:p>
        </p:txBody>
      </p:sp>
      <p:sp>
        <p:nvSpPr>
          <p:cNvPr id="31747" name="Rectangle 3"/>
          <p:cNvSpPr>
            <a:spLocks noGrp="1" noChangeArrowheads="1"/>
          </p:cNvSpPr>
          <p:nvPr>
            <p:ph idx="1"/>
          </p:nvPr>
        </p:nvSpPr>
        <p:spPr>
          <a:xfrm>
            <a:off x="698292" y="1371600"/>
            <a:ext cx="8153400" cy="4953000"/>
          </a:xfrm>
        </p:spPr>
        <p:txBody>
          <a:bodyPr>
            <a:normAutofit/>
          </a:bodyPr>
          <a:lstStyle/>
          <a:p>
            <a:pPr algn="l" eaLnBrk="1" hangingPunct="1">
              <a:lnSpc>
                <a:spcPct val="90000"/>
              </a:lnSpc>
              <a:buFont typeface="Arial" panose="020B0604020202020204" pitchFamily="34" charset="0"/>
              <a:buChar char="•"/>
            </a:pPr>
            <a:r>
              <a:rPr lang="en-US" b="1" i="1" dirty="0"/>
              <a:t>Marketing </a:t>
            </a:r>
            <a:r>
              <a:rPr lang="en-US" i="1" dirty="0"/>
              <a:t>-</a:t>
            </a:r>
            <a:r>
              <a:rPr lang="en-US" b="1" i="1" dirty="0"/>
              <a:t> </a:t>
            </a:r>
            <a:r>
              <a:rPr lang="en-US" dirty="0"/>
              <a:t>the process associated with promoting the sale of goods or services</a:t>
            </a:r>
          </a:p>
          <a:p>
            <a:pPr algn="l" eaLnBrk="1" hangingPunct="1">
              <a:lnSpc>
                <a:spcPct val="90000"/>
              </a:lnSpc>
              <a:buFont typeface="Arial" panose="020B0604020202020204" pitchFamily="34" charset="0"/>
              <a:buChar char="•"/>
            </a:pPr>
            <a:endParaRPr lang="en-US" dirty="0"/>
          </a:p>
          <a:p>
            <a:pPr algn="l" eaLnBrk="1" hangingPunct="1">
              <a:lnSpc>
                <a:spcPct val="90000"/>
              </a:lnSpc>
              <a:buFont typeface="Arial" panose="020B0604020202020204" pitchFamily="34" charset="0"/>
              <a:buChar char="•"/>
            </a:pPr>
            <a:r>
              <a:rPr lang="en-US" b="1" i="1" dirty="0"/>
              <a:t>Marketing communication </a:t>
            </a:r>
            <a:r>
              <a:rPr lang="en-US" i="1" dirty="0"/>
              <a:t>-</a:t>
            </a:r>
            <a:r>
              <a:rPr lang="en-US" b="1" i="1" dirty="0"/>
              <a:t> </a:t>
            </a:r>
            <a:r>
              <a:rPr lang="en-US" dirty="0"/>
              <a:t>seeks to build product or service awareness and to educate potential consumers on the product or service</a:t>
            </a:r>
          </a:p>
          <a:p>
            <a:pPr algn="l" eaLnBrk="1" hangingPunct="1">
              <a:lnSpc>
                <a:spcPct val="90000"/>
              </a:lnSpc>
              <a:buFont typeface="Arial" panose="020B0604020202020204" pitchFamily="34" charset="0"/>
              <a:buChar char="•"/>
            </a:pPr>
            <a:endParaRPr lang="en-US" b="1" i="1" dirty="0"/>
          </a:p>
          <a:p>
            <a:pPr algn="l" eaLnBrk="1" hangingPunct="1">
              <a:lnSpc>
                <a:spcPct val="90000"/>
              </a:lnSpc>
              <a:buFont typeface="Arial" panose="020B0604020202020204" pitchFamily="34" charset="0"/>
              <a:buChar char="•"/>
            </a:pPr>
            <a:r>
              <a:rPr lang="en-US" b="1" i="1" dirty="0"/>
              <a:t>Marketing mix </a:t>
            </a:r>
            <a:r>
              <a:rPr lang="en-US" i="1" dirty="0"/>
              <a:t>-</a:t>
            </a:r>
            <a:r>
              <a:rPr lang="en-US" b="1" i="1" dirty="0"/>
              <a:t> </a:t>
            </a:r>
            <a:r>
              <a:rPr lang="en-US" dirty="0"/>
              <a:t>includes the variables that marketing managers can control in order to best satisfy customers in the target market</a:t>
            </a:r>
          </a:p>
          <a:p>
            <a:pPr algn="l" eaLnBrk="1" hangingPunct="1">
              <a:lnSpc>
                <a:spcPct val="90000"/>
              </a:lnSpc>
              <a:buFont typeface="Arial" panose="020B0604020202020204" pitchFamily="34" charset="0"/>
              <a:buChar char="•"/>
            </a:pPr>
            <a:endParaRPr lang="en-US" dirty="0"/>
          </a:p>
          <a:p>
            <a:pPr algn="l" eaLnBrk="1" hangingPunct="1">
              <a:lnSpc>
                <a:spcPct val="90000"/>
              </a:lnSpc>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457200"/>
            <a:ext cx="8079581" cy="1658198"/>
          </a:xfrm>
        </p:spPr>
        <p:txBody>
          <a:bodyPr/>
          <a:lstStyle/>
          <a:p>
            <a:pPr algn="ctr" eaLnBrk="1" hangingPunct="1"/>
            <a:r>
              <a:rPr lang="en-US" b="1" dirty="0">
                <a:solidFill>
                  <a:srgbClr val="50B4C8"/>
                </a:solidFill>
              </a:rPr>
              <a:t>MARKETING MIX</a:t>
            </a:r>
          </a:p>
        </p:txBody>
      </p:sp>
      <p:pic>
        <p:nvPicPr>
          <p:cNvPr id="32771" name="Picture 6" descr="NULL"/>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b="56717"/>
          <a:stretch>
            <a:fillRect/>
          </a:stretch>
        </p:blipFill>
        <p:spPr bwMode="auto">
          <a:xfrm>
            <a:off x="1828800" y="2115398"/>
            <a:ext cx="5938838" cy="3295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381000"/>
            <a:ext cx="6964363" cy="1201737"/>
          </a:xfrm>
        </p:spPr>
        <p:txBody>
          <a:bodyPr/>
          <a:lstStyle/>
          <a:p>
            <a:pPr algn="ctr" eaLnBrk="1" hangingPunct="1"/>
            <a:r>
              <a:rPr lang="en-US" b="1" dirty="0">
                <a:solidFill>
                  <a:srgbClr val="50B4C8"/>
                </a:solidFill>
              </a:rPr>
              <a:t>TYPES OF BUSINESS</a:t>
            </a:r>
          </a:p>
        </p:txBody>
      </p:sp>
      <p:sp>
        <p:nvSpPr>
          <p:cNvPr id="6147" name="Rectangle 3"/>
          <p:cNvSpPr>
            <a:spLocks noGrp="1" noChangeArrowheads="1"/>
          </p:cNvSpPr>
          <p:nvPr>
            <p:ph idx="1"/>
          </p:nvPr>
        </p:nvSpPr>
        <p:spPr>
          <a:xfrm>
            <a:off x="961869" y="1447800"/>
            <a:ext cx="7543799" cy="4571999"/>
          </a:xfrm>
        </p:spPr>
        <p:txBody>
          <a:bodyPr>
            <a:normAutofit lnSpcReduction="10000"/>
          </a:bodyPr>
          <a:lstStyle/>
          <a:p>
            <a:pPr algn="l">
              <a:lnSpc>
                <a:spcPct val="80000"/>
              </a:lnSpc>
              <a:buFont typeface="Arial" panose="020B0604020202020204" pitchFamily="34" charset="0"/>
              <a:buChar char="•"/>
            </a:pPr>
            <a:r>
              <a:rPr lang="en-US" b="1" i="1" dirty="0"/>
              <a:t>Profit </a:t>
            </a:r>
            <a:r>
              <a:rPr lang="en-US" i="1" dirty="0"/>
              <a:t>-</a:t>
            </a:r>
            <a:r>
              <a:rPr lang="en-US" b="1" i="1" dirty="0"/>
              <a:t> </a:t>
            </a:r>
            <a:r>
              <a:rPr lang="en-US" dirty="0"/>
              <a:t>occurs when businesses sell products or services for more than they cost to produce</a:t>
            </a:r>
          </a:p>
          <a:p>
            <a:pPr algn="l">
              <a:lnSpc>
                <a:spcPct val="80000"/>
              </a:lnSpc>
              <a:buFont typeface="Arial" panose="020B0604020202020204" pitchFamily="34" charset="0"/>
              <a:buChar char="•"/>
            </a:pPr>
            <a:endParaRPr lang="en-US" dirty="0"/>
          </a:p>
          <a:p>
            <a:pPr algn="l">
              <a:lnSpc>
                <a:spcPct val="80000"/>
              </a:lnSpc>
              <a:buFont typeface="Arial" panose="020B0604020202020204" pitchFamily="34" charset="0"/>
              <a:buChar char="•"/>
            </a:pPr>
            <a:r>
              <a:rPr lang="en-US" b="1" i="1" dirty="0"/>
              <a:t>Loss </a:t>
            </a:r>
            <a:r>
              <a:rPr lang="en-US" i="1" dirty="0"/>
              <a:t>-</a:t>
            </a:r>
            <a:r>
              <a:rPr lang="en-US" b="1" i="1" dirty="0"/>
              <a:t> </a:t>
            </a:r>
            <a:r>
              <a:rPr lang="en-US" dirty="0"/>
              <a:t>occurs when businesses sell products or services for less then they cost to produce</a:t>
            </a:r>
          </a:p>
          <a:p>
            <a:pPr algn="l">
              <a:lnSpc>
                <a:spcPct val="80000"/>
              </a:lnSpc>
              <a:buFont typeface="Arial" panose="020B0604020202020204" pitchFamily="34" charset="0"/>
              <a:buChar char="•"/>
            </a:pPr>
            <a:endParaRPr lang="en-US" dirty="0"/>
          </a:p>
          <a:p>
            <a:pPr algn="l">
              <a:lnSpc>
                <a:spcPct val="80000"/>
              </a:lnSpc>
              <a:buFont typeface="Arial" panose="020B0604020202020204" pitchFamily="34" charset="0"/>
              <a:buChar char="•"/>
            </a:pPr>
            <a:r>
              <a:rPr lang="en-US" dirty="0"/>
              <a:t>Businesses typically organize in one of the following types:</a:t>
            </a:r>
          </a:p>
          <a:p>
            <a:pPr marL="617220" lvl="2" indent="-342900">
              <a:lnSpc>
                <a:spcPct val="80000"/>
              </a:lnSpc>
              <a:buFont typeface="Arial" panose="020B0604020202020204" pitchFamily="34" charset="0"/>
              <a:buChar char="•"/>
            </a:pPr>
            <a:r>
              <a:rPr lang="en-US" dirty="0"/>
              <a:t>Sole proprietorship</a:t>
            </a:r>
          </a:p>
          <a:p>
            <a:pPr marL="617220" lvl="2" indent="-342900">
              <a:lnSpc>
                <a:spcPct val="80000"/>
              </a:lnSpc>
              <a:buFont typeface="Arial" panose="020B0604020202020204" pitchFamily="34" charset="0"/>
              <a:buChar char="•"/>
            </a:pPr>
            <a:r>
              <a:rPr lang="en-US" dirty="0"/>
              <a:t>Partnership</a:t>
            </a:r>
          </a:p>
          <a:p>
            <a:pPr marL="617220" lvl="2" indent="-342900">
              <a:lnSpc>
                <a:spcPct val="80000"/>
              </a:lnSpc>
              <a:buFont typeface="Arial" panose="020B0604020202020204" pitchFamily="34" charset="0"/>
              <a:buChar char="•"/>
            </a:pPr>
            <a:r>
              <a:rPr lang="en-US" dirty="0"/>
              <a:t>Corporation</a:t>
            </a:r>
          </a:p>
          <a:p>
            <a:pPr algn="l" eaLnBrk="1" hangingPunct="1">
              <a:lnSpc>
                <a:spcPct val="80000"/>
              </a:lnSpc>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14868" y="533400"/>
            <a:ext cx="6964363" cy="1201737"/>
          </a:xfrm>
        </p:spPr>
        <p:txBody>
          <a:bodyPr/>
          <a:lstStyle/>
          <a:p>
            <a:pPr algn="ctr" eaLnBrk="1" hangingPunct="1"/>
            <a:r>
              <a:rPr lang="en-US" b="1" dirty="0">
                <a:solidFill>
                  <a:srgbClr val="50B4C8"/>
                </a:solidFill>
              </a:rPr>
              <a:t>MARKETING MIX</a:t>
            </a:r>
          </a:p>
        </p:txBody>
      </p:sp>
      <p:graphicFrame>
        <p:nvGraphicFramePr>
          <p:cNvPr id="2" name="Table 1" descr="NULL"/>
          <p:cNvGraphicFramePr>
            <a:graphicFrameLocks noGrp="1"/>
          </p:cNvGraphicFramePr>
          <p:nvPr>
            <p:extLst>
              <p:ext uri="{D42A27DB-BD31-4B8C-83A1-F6EECF244321}">
                <p14:modId xmlns:p14="http://schemas.microsoft.com/office/powerpoint/2010/main" val="534180932"/>
              </p:ext>
            </p:extLst>
          </p:nvPr>
        </p:nvGraphicFramePr>
        <p:xfrm>
          <a:off x="1628424" y="2743200"/>
          <a:ext cx="5937250" cy="1463040"/>
        </p:xfrm>
        <a:graphic>
          <a:graphicData uri="http://schemas.openxmlformats.org/drawingml/2006/table">
            <a:tbl>
              <a:tblPr firstRow="1" firstCol="1" bandRow="1"/>
              <a:tblGrid>
                <a:gridCol w="1483995"/>
                <a:gridCol w="1483995"/>
                <a:gridCol w="1484630"/>
                <a:gridCol w="1484630"/>
              </a:tblGrid>
              <a:tr h="0">
                <a:tc>
                  <a:txBody>
                    <a:bodyPr/>
                    <a:lstStyle/>
                    <a:p>
                      <a:pPr marL="0" marR="0">
                        <a:spcBef>
                          <a:spcPts val="0"/>
                        </a:spcBef>
                        <a:spcAft>
                          <a:spcPts val="0"/>
                        </a:spcAft>
                      </a:pPr>
                      <a:r>
                        <a:rPr lang="en-US" sz="1200" b="1">
                          <a:effectLst/>
                          <a:latin typeface="Calibri" charset="0"/>
                          <a:ea typeface="Calibri" charset="0"/>
                          <a:cs typeface="Times New Roman" charset="0"/>
                        </a:rPr>
                        <a:t>Product</a:t>
                      </a:r>
                      <a:endParaRPr lang="en-US" sz="12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b="1">
                          <a:effectLst/>
                          <a:latin typeface="Calibri" charset="0"/>
                          <a:ea typeface="Calibri" charset="0"/>
                          <a:cs typeface="Times New Roman" charset="0"/>
                        </a:rPr>
                        <a:t>Price</a:t>
                      </a:r>
                      <a:endParaRPr lang="en-US" sz="12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b="1">
                          <a:effectLst/>
                          <a:latin typeface="Calibri" charset="0"/>
                          <a:ea typeface="Calibri" charset="0"/>
                          <a:cs typeface="Times New Roman" charset="0"/>
                        </a:rPr>
                        <a:t>Place Distribution)</a:t>
                      </a:r>
                      <a:endParaRPr lang="en-US" sz="12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b="1">
                          <a:effectLst/>
                          <a:latin typeface="Calibri" charset="0"/>
                          <a:ea typeface="Calibri" charset="0"/>
                          <a:cs typeface="Times New Roman" charset="0"/>
                        </a:rPr>
                        <a:t>Promotion</a:t>
                      </a:r>
                      <a:endParaRPr lang="en-US" sz="12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Quality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Discount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Channel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Advertising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Brand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Financing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Market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Sales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Appearance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Lease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Location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Public relations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Package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Logistics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Marketing message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Function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Service Level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Media type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Warranty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Budget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0">
                <a:tc>
                  <a:txBody>
                    <a:bodyPr/>
                    <a:lstStyle/>
                    <a:p>
                      <a:pPr marL="0" marR="0">
                        <a:spcBef>
                          <a:spcPts val="0"/>
                        </a:spcBef>
                        <a:spcAft>
                          <a:spcPts val="0"/>
                        </a:spcAft>
                      </a:pPr>
                      <a:r>
                        <a:rPr lang="en-US" sz="1200">
                          <a:effectLst/>
                          <a:latin typeface="Calibri" charset="0"/>
                          <a:ea typeface="Calibri" charset="0"/>
                          <a:cs typeface="Times New Roman" charset="0"/>
                        </a:rPr>
                        <a:t>Service/Support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dirty="0">
                          <a:effectLst/>
                          <a:latin typeface="Calibri" charset="0"/>
                          <a:ea typeface="Calibri" charset="0"/>
                          <a:cs typeface="Times New Roman"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lgn="ctr" eaLnBrk="1" hangingPunct="1"/>
            <a:r>
              <a:rPr lang="en-US" b="1" dirty="0">
                <a:solidFill>
                  <a:srgbClr val="50B4C8"/>
                </a:solidFill>
              </a:rPr>
              <a:t>MARKETING SEGMENTATION</a:t>
            </a:r>
          </a:p>
        </p:txBody>
      </p:sp>
      <p:sp>
        <p:nvSpPr>
          <p:cNvPr id="34819" name="Rectangle 3"/>
          <p:cNvSpPr>
            <a:spLocks noGrp="1" noChangeArrowheads="1"/>
          </p:cNvSpPr>
          <p:nvPr>
            <p:ph idx="1"/>
          </p:nvPr>
        </p:nvSpPr>
        <p:spPr>
          <a:xfrm>
            <a:off x="1295400" y="2209800"/>
            <a:ext cx="6858000" cy="3276600"/>
          </a:xfrm>
        </p:spPr>
        <p:txBody>
          <a:bodyPr>
            <a:normAutofit fontScale="92500" lnSpcReduction="10000"/>
          </a:bodyPr>
          <a:lstStyle/>
          <a:p>
            <a:pPr algn="l" eaLnBrk="1" hangingPunct="1">
              <a:buFont typeface="Arial" panose="020B0604020202020204" pitchFamily="34" charset="0"/>
              <a:buChar char="•"/>
            </a:pPr>
            <a:r>
              <a:rPr lang="en-US" b="1" i="1" dirty="0"/>
              <a:t>Market segmentation </a:t>
            </a:r>
            <a:r>
              <a:rPr lang="en-US" i="1" dirty="0"/>
              <a:t>-</a:t>
            </a:r>
            <a:r>
              <a:rPr lang="en-US" b="1" i="1" dirty="0"/>
              <a:t> </a:t>
            </a:r>
            <a:r>
              <a:rPr lang="en-US" dirty="0"/>
              <a:t>the division of a market into similar groups of customers</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dirty="0"/>
              <a:t>Market segmentation typically includes:</a:t>
            </a:r>
          </a:p>
          <a:p>
            <a:pPr lvl="2">
              <a:buFont typeface="Arial" panose="020B0604020202020204" pitchFamily="34" charset="0"/>
              <a:buChar char="•"/>
            </a:pPr>
            <a:r>
              <a:rPr lang="en-US" dirty="0"/>
              <a:t>Geographic segmentation </a:t>
            </a:r>
          </a:p>
          <a:p>
            <a:pPr lvl="2">
              <a:buFont typeface="Arial" panose="020B0604020202020204" pitchFamily="34" charset="0"/>
              <a:buChar char="•"/>
            </a:pPr>
            <a:r>
              <a:rPr lang="en-US" dirty="0"/>
              <a:t>Demographic segmentation</a:t>
            </a:r>
          </a:p>
          <a:p>
            <a:pPr lvl="2">
              <a:buFont typeface="Arial" panose="020B0604020202020204" pitchFamily="34" charset="0"/>
              <a:buChar char="•"/>
            </a:pPr>
            <a:r>
              <a:rPr lang="en-US" dirty="0"/>
              <a:t>Psychographic segmentation</a:t>
            </a:r>
          </a:p>
          <a:p>
            <a:pPr lvl="2">
              <a:buFont typeface="Arial" panose="020B0604020202020204" pitchFamily="34" charset="0"/>
              <a:buChar char="•"/>
            </a:pPr>
            <a:r>
              <a:rPr lang="en-US" dirty="0"/>
              <a:t>Behavioral segmentation</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66800" y="416551"/>
            <a:ext cx="6964363" cy="1201737"/>
          </a:xfrm>
        </p:spPr>
        <p:txBody>
          <a:bodyPr/>
          <a:lstStyle/>
          <a:p>
            <a:pPr algn="ctr" eaLnBrk="1" hangingPunct="1"/>
            <a:r>
              <a:rPr lang="en-US" b="1" dirty="0">
                <a:solidFill>
                  <a:srgbClr val="50B4C8"/>
                </a:solidFill>
              </a:rPr>
              <a:t>PRODUCT LIFE CYCLE</a:t>
            </a:r>
          </a:p>
        </p:txBody>
      </p:sp>
      <p:sp>
        <p:nvSpPr>
          <p:cNvPr id="35843" name="Rectangle 3"/>
          <p:cNvSpPr>
            <a:spLocks noGrp="1" noChangeArrowheads="1"/>
          </p:cNvSpPr>
          <p:nvPr>
            <p:ph idx="1"/>
          </p:nvPr>
        </p:nvSpPr>
        <p:spPr>
          <a:xfrm>
            <a:off x="304800" y="1524000"/>
            <a:ext cx="8839200" cy="4221163"/>
          </a:xfrm>
        </p:spPr>
        <p:txBody>
          <a:bodyPr/>
          <a:lstStyle/>
          <a:p>
            <a:pPr algn="l" eaLnBrk="1" hangingPunct="1">
              <a:buFont typeface="Arial" panose="020B0604020202020204" pitchFamily="34" charset="0"/>
              <a:buChar char="•"/>
            </a:pPr>
            <a:r>
              <a:rPr lang="en-US" b="1" i="1" dirty="0"/>
              <a:t>Product life cycle - </a:t>
            </a:r>
            <a:r>
              <a:rPr lang="en-US" dirty="0"/>
              <a:t>includes the four phases a product progresses through during its life cycle</a:t>
            </a:r>
          </a:p>
          <a:p>
            <a:pPr algn="l" eaLnBrk="1" hangingPunct="1">
              <a:buFontTx/>
              <a:buNone/>
            </a:pPr>
            <a:endParaRPr lang="en-US" dirty="0"/>
          </a:p>
        </p:txBody>
      </p:sp>
      <p:pic>
        <p:nvPicPr>
          <p:cNvPr id="35844" name="Picture 4" descr="This chart shows the product life cycle. "/>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b="53792"/>
          <a:stretch>
            <a:fillRect/>
          </a:stretch>
        </p:blipFill>
        <p:spPr bwMode="auto">
          <a:xfrm>
            <a:off x="1462881" y="2760714"/>
            <a:ext cx="6172200" cy="332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eaLnBrk="1" hangingPunct="1"/>
            <a:r>
              <a:rPr lang="en-US" b="1" dirty="0">
                <a:solidFill>
                  <a:srgbClr val="50B4C8"/>
                </a:solidFill>
              </a:rPr>
              <a:t>OPERATIONS / PRODUCTION</a:t>
            </a:r>
          </a:p>
        </p:txBody>
      </p:sp>
      <p:sp>
        <p:nvSpPr>
          <p:cNvPr id="37891" name="Rectangle 3"/>
          <p:cNvSpPr>
            <a:spLocks noGrp="1" noChangeArrowheads="1"/>
          </p:cNvSpPr>
          <p:nvPr>
            <p:ph idx="1"/>
          </p:nvPr>
        </p:nvSpPr>
        <p:spPr>
          <a:xfrm>
            <a:off x="800100" y="1905000"/>
            <a:ext cx="7924799" cy="4076700"/>
          </a:xfrm>
        </p:spPr>
        <p:txBody>
          <a:bodyPr>
            <a:normAutofit fontScale="92500" lnSpcReduction="20000"/>
          </a:bodyPr>
          <a:lstStyle/>
          <a:p>
            <a:pPr algn="l" eaLnBrk="1" hangingPunct="1">
              <a:buFont typeface="Arial" panose="020B0604020202020204" pitchFamily="34" charset="0"/>
              <a:buChar char="•"/>
            </a:pPr>
            <a:r>
              <a:rPr lang="en-US" b="1" i="1" dirty="0"/>
              <a:t>Operations management (production management) </a:t>
            </a:r>
            <a:r>
              <a:rPr lang="en-US" i="1" dirty="0"/>
              <a:t>-</a:t>
            </a:r>
            <a:r>
              <a:rPr lang="en-US" b="1" i="1" dirty="0"/>
              <a:t> </a:t>
            </a:r>
            <a:r>
              <a:rPr lang="en-US" dirty="0"/>
              <a:t>includes the methods, tasks, and techniques organizations use to produce goods and services</a:t>
            </a:r>
          </a:p>
          <a:p>
            <a:pPr lvl="1"/>
            <a:r>
              <a:rPr lang="en-US" dirty="0"/>
              <a:t>The operations department oversees the transformation of input resources into output resources</a:t>
            </a:r>
          </a:p>
          <a:p>
            <a:pPr lvl="1"/>
            <a:r>
              <a:rPr lang="en-US" dirty="0"/>
              <a:t>The operations department is critical because it manages the physical processes by which companies take in raw materials, convert them into products, and distribute them to customers</a:t>
            </a:r>
          </a:p>
          <a:p>
            <a:pPr algn="l" eaLnBrk="1" hangingPunct="1"/>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81000" y="533400"/>
            <a:ext cx="8458200" cy="1143000"/>
          </a:xfrm>
        </p:spPr>
        <p:txBody>
          <a:bodyPr/>
          <a:lstStyle/>
          <a:p>
            <a:pPr algn="ctr" eaLnBrk="1" hangingPunct="1"/>
            <a:r>
              <a:rPr lang="en-US" b="1" dirty="0">
                <a:solidFill>
                  <a:srgbClr val="50B4C8"/>
                </a:solidFill>
              </a:rPr>
              <a:t>BUSINESS PROCESS REENGINEERING</a:t>
            </a:r>
          </a:p>
        </p:txBody>
      </p:sp>
      <p:sp>
        <p:nvSpPr>
          <p:cNvPr id="38915" name="Rectangle 3"/>
          <p:cNvSpPr>
            <a:spLocks noGrp="1" noChangeArrowheads="1"/>
          </p:cNvSpPr>
          <p:nvPr>
            <p:ph idx="1"/>
          </p:nvPr>
        </p:nvSpPr>
        <p:spPr>
          <a:xfrm>
            <a:off x="685800" y="2286000"/>
            <a:ext cx="7373938" cy="3840163"/>
          </a:xfrm>
        </p:spPr>
        <p:txBody>
          <a:bodyPr>
            <a:normAutofit/>
          </a:bodyPr>
          <a:lstStyle/>
          <a:p>
            <a:pPr algn="l" eaLnBrk="1" hangingPunct="1">
              <a:buFont typeface="Arial" panose="020B0604020202020204" pitchFamily="34" charset="0"/>
              <a:buChar char="•"/>
            </a:pPr>
            <a:r>
              <a:rPr lang="en-US" b="1" i="1" dirty="0"/>
              <a:t>Business process </a:t>
            </a:r>
            <a:r>
              <a:rPr lang="en-US" dirty="0"/>
              <a:t>- a standardized set of activities that accomplish a specific task, such as processing a customer’s order</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b="1" i="1" dirty="0"/>
              <a:t>Business process reengineering (BPR) </a:t>
            </a:r>
            <a:r>
              <a:rPr lang="en-US" i="1" dirty="0"/>
              <a:t>-</a:t>
            </a:r>
            <a:r>
              <a:rPr lang="en-US" b="1" i="1" dirty="0"/>
              <a:t> </a:t>
            </a:r>
            <a:r>
              <a:rPr lang="en-US" dirty="0"/>
              <a:t>the analysis and redesign of workflow within and between enterprises</a:t>
            </a:r>
          </a:p>
          <a:p>
            <a:pPr algn="l" eaLnBrk="1" hangingPunct="1"/>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eaLnBrk="1" hangingPunct="1"/>
            <a:r>
              <a:rPr lang="en-US" b="1" dirty="0">
                <a:solidFill>
                  <a:srgbClr val="50B4C8"/>
                </a:solidFill>
              </a:rPr>
              <a:t>TRANSFORMING CORPORATIONS</a:t>
            </a:r>
          </a:p>
        </p:txBody>
      </p:sp>
      <p:pic>
        <p:nvPicPr>
          <p:cNvPr id="39940" name="Picture 4" descr="This image shows the organization transformation through BPR. "/>
          <p:cNvPicPr>
            <a:picLocks noChangeAspect="1" noChangeArrowheads="1"/>
          </p:cNvPicPr>
          <p:nvPr/>
        </p:nvPicPr>
        <p:blipFill>
          <a:blip r:embed="rId3">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914400" y="1828800"/>
            <a:ext cx="7370224"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90600" y="609600"/>
            <a:ext cx="6964363" cy="1201737"/>
          </a:xfrm>
        </p:spPr>
        <p:txBody>
          <a:bodyPr/>
          <a:lstStyle/>
          <a:p>
            <a:pPr algn="ctr" eaLnBrk="1" hangingPunct="1"/>
            <a:r>
              <a:rPr lang="en-US" b="1" dirty="0">
                <a:solidFill>
                  <a:srgbClr val="50B4C8"/>
                </a:solidFill>
              </a:rPr>
              <a:t>SOLE PROPRIETORSHIP</a:t>
            </a:r>
          </a:p>
        </p:txBody>
      </p:sp>
      <p:sp>
        <p:nvSpPr>
          <p:cNvPr id="7171" name="Rectangle 3"/>
          <p:cNvSpPr>
            <a:spLocks noGrp="1" noChangeArrowheads="1"/>
          </p:cNvSpPr>
          <p:nvPr>
            <p:ph idx="1"/>
          </p:nvPr>
        </p:nvSpPr>
        <p:spPr/>
        <p:txBody>
          <a:bodyPr/>
          <a:lstStyle/>
          <a:p>
            <a:pPr algn="l" eaLnBrk="1" hangingPunct="1">
              <a:buFont typeface="Arial" panose="020B0604020202020204" pitchFamily="34" charset="0"/>
              <a:buChar char="•"/>
            </a:pPr>
            <a:r>
              <a:rPr lang="en-US" b="1" i="1" dirty="0"/>
              <a:t>Sole proprietorship </a:t>
            </a:r>
            <a:r>
              <a:rPr lang="en-US" i="1" dirty="0"/>
              <a:t>-</a:t>
            </a:r>
            <a:r>
              <a:rPr lang="en-US" b="1" i="1" dirty="0"/>
              <a:t> </a:t>
            </a:r>
            <a:r>
              <a:rPr lang="en-US" dirty="0"/>
              <a:t>a business form in which a single person is the sole owner and is personally responsible for all the profits and losses of the business</a:t>
            </a:r>
          </a:p>
          <a:p>
            <a:pPr algn="l" eaLnBrk="1" hangingPunct="1">
              <a:buFont typeface="Arial" panose="020B0604020202020204" pitchFamily="34" charset="0"/>
              <a:buChar char="•"/>
            </a:pPr>
            <a:endParaRPr lang="en-US" dirty="0"/>
          </a:p>
          <a:p>
            <a:pPr algn="l" eaLnBrk="1" hangingPunct="1">
              <a:buFont typeface="Arial" panose="020B0604020202020204" pitchFamily="34" charset="0"/>
              <a:buChar char="•"/>
            </a:pPr>
            <a:r>
              <a:rPr lang="en-US" dirty="0"/>
              <a:t>Many small businesses are sole proprietorships</a:t>
            </a:r>
          </a:p>
          <a:p>
            <a:pPr algn="l" eaLnBrk="1" hangingPunct="1"/>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533400"/>
            <a:ext cx="6964363" cy="1201737"/>
          </a:xfrm>
        </p:spPr>
        <p:txBody>
          <a:bodyPr/>
          <a:lstStyle/>
          <a:p>
            <a:pPr algn="ctr" eaLnBrk="1" hangingPunct="1"/>
            <a:r>
              <a:rPr lang="en-US" b="1" dirty="0">
                <a:solidFill>
                  <a:srgbClr val="50B4C8"/>
                </a:solidFill>
              </a:rPr>
              <a:t>PARTNERSHIP</a:t>
            </a:r>
          </a:p>
        </p:txBody>
      </p:sp>
      <p:sp>
        <p:nvSpPr>
          <p:cNvPr id="8195" name="Rectangle 3"/>
          <p:cNvSpPr>
            <a:spLocks noGrp="1" noChangeArrowheads="1"/>
          </p:cNvSpPr>
          <p:nvPr>
            <p:ph idx="1"/>
          </p:nvPr>
        </p:nvSpPr>
        <p:spPr>
          <a:xfrm>
            <a:off x="609600" y="1524000"/>
            <a:ext cx="8382000" cy="5257800"/>
          </a:xfrm>
        </p:spPr>
        <p:txBody>
          <a:bodyPr>
            <a:normAutofit/>
          </a:bodyPr>
          <a:lstStyle/>
          <a:p>
            <a:pPr algn="l" eaLnBrk="1" hangingPunct="1">
              <a:lnSpc>
                <a:spcPct val="90000"/>
              </a:lnSpc>
              <a:buFont typeface="Arial" panose="020B0604020202020204" pitchFamily="34" charset="0"/>
              <a:buChar char="•"/>
            </a:pPr>
            <a:r>
              <a:rPr lang="en-US" b="1" i="1" dirty="0"/>
              <a:t>Partnership </a:t>
            </a:r>
            <a:r>
              <a:rPr lang="en-US" i="1" dirty="0"/>
              <a:t>-</a:t>
            </a:r>
            <a:r>
              <a:rPr lang="en-US" b="1" i="1" dirty="0"/>
              <a:t> </a:t>
            </a:r>
            <a:r>
              <a:rPr lang="en-US" dirty="0"/>
              <a:t>similar to sole proprietorships, except that this legal structure allows for more than one owner</a:t>
            </a:r>
          </a:p>
          <a:p>
            <a:pPr algn="l" eaLnBrk="1" hangingPunct="1">
              <a:lnSpc>
                <a:spcPct val="90000"/>
              </a:lnSpc>
              <a:buFont typeface="Arial" panose="020B0604020202020204" pitchFamily="34" charset="0"/>
              <a:buChar char="•"/>
            </a:pPr>
            <a:endParaRPr lang="en-US" dirty="0"/>
          </a:p>
          <a:p>
            <a:pPr algn="l" eaLnBrk="1" hangingPunct="1">
              <a:lnSpc>
                <a:spcPct val="90000"/>
              </a:lnSpc>
              <a:buFont typeface="Arial" panose="020B0604020202020204" pitchFamily="34" charset="0"/>
              <a:buChar char="•"/>
            </a:pPr>
            <a:r>
              <a:rPr lang="en-US" dirty="0"/>
              <a:t>Each partner is personally responsible for all the profits and losses of the business</a:t>
            </a:r>
          </a:p>
          <a:p>
            <a:pPr algn="l" eaLnBrk="1" hangingPunct="1">
              <a:lnSpc>
                <a:spcPct val="90000"/>
              </a:lnSpc>
              <a:buFont typeface="Arial" panose="020B0604020202020204" pitchFamily="34" charset="0"/>
              <a:buChar char="•"/>
            </a:pPr>
            <a:endParaRPr lang="en-US" dirty="0"/>
          </a:p>
          <a:p>
            <a:pPr algn="l" eaLnBrk="1" hangingPunct="1">
              <a:lnSpc>
                <a:spcPct val="90000"/>
              </a:lnSpc>
              <a:buFont typeface="Arial" panose="020B0604020202020204" pitchFamily="34" charset="0"/>
              <a:buChar char="•"/>
            </a:pPr>
            <a:r>
              <a:rPr lang="en-US" dirty="0"/>
              <a:t>When starting a partnership, it is wise to have a lawyer draft a partnership agreement</a:t>
            </a:r>
          </a:p>
          <a:p>
            <a:pPr marL="560070" lvl="2" indent="-285750">
              <a:lnSpc>
                <a:spcPct val="90000"/>
              </a:lnSpc>
              <a:buFont typeface="Arial" panose="020B0604020202020204" pitchFamily="34" charset="0"/>
              <a:buChar char="•"/>
            </a:pPr>
            <a:r>
              <a:rPr lang="en-US" dirty="0"/>
              <a:t>Partnership agreement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66800" y="457200"/>
            <a:ext cx="6964363" cy="1201737"/>
          </a:xfrm>
        </p:spPr>
        <p:txBody>
          <a:bodyPr/>
          <a:lstStyle/>
          <a:p>
            <a:pPr algn="ctr" eaLnBrk="1" hangingPunct="1"/>
            <a:r>
              <a:rPr lang="en-US" b="1" dirty="0">
                <a:solidFill>
                  <a:srgbClr val="50B4C8"/>
                </a:solidFill>
              </a:rPr>
              <a:t>CORPORATION</a:t>
            </a:r>
          </a:p>
        </p:txBody>
      </p:sp>
      <p:sp>
        <p:nvSpPr>
          <p:cNvPr id="9219" name="Rectangle 3"/>
          <p:cNvSpPr>
            <a:spLocks noGrp="1" noChangeArrowheads="1"/>
          </p:cNvSpPr>
          <p:nvPr>
            <p:ph idx="1"/>
          </p:nvPr>
        </p:nvSpPr>
        <p:spPr>
          <a:xfrm>
            <a:off x="762000" y="1673114"/>
            <a:ext cx="7924800" cy="5334000"/>
          </a:xfrm>
        </p:spPr>
        <p:txBody>
          <a:bodyPr>
            <a:normAutofit/>
          </a:bodyPr>
          <a:lstStyle/>
          <a:p>
            <a:pPr algn="l" eaLnBrk="1" hangingPunct="1">
              <a:buFont typeface="Arial" panose="020B0604020202020204" pitchFamily="34" charset="0"/>
              <a:buChar char="•"/>
            </a:pPr>
            <a:r>
              <a:rPr lang="en-US" b="1" i="1" dirty="0"/>
              <a:t>Corporation </a:t>
            </a:r>
            <a:r>
              <a:rPr lang="en-US" dirty="0"/>
              <a:t>(</a:t>
            </a:r>
            <a:r>
              <a:rPr lang="en-US" b="1" i="1" dirty="0"/>
              <a:t>organization</a:t>
            </a:r>
            <a:r>
              <a:rPr lang="en-US" dirty="0"/>
              <a:t>, </a:t>
            </a:r>
            <a:r>
              <a:rPr lang="en-US" b="1" i="1" dirty="0"/>
              <a:t>enterprise</a:t>
            </a:r>
            <a:r>
              <a:rPr lang="en-US" dirty="0"/>
              <a:t>, or</a:t>
            </a:r>
            <a:r>
              <a:rPr lang="en-US" b="1" i="1" dirty="0"/>
              <a:t> business</a:t>
            </a:r>
            <a:r>
              <a:rPr lang="en-US" dirty="0"/>
              <a:t>) - an artificially created legal entity that exists separate and apart from those individuals who created it and carry on its operations</a:t>
            </a:r>
          </a:p>
          <a:p>
            <a:pPr marL="560070" lvl="2" indent="-285750">
              <a:buFont typeface="Arial" panose="020B0604020202020204" pitchFamily="34" charset="0"/>
              <a:buChar char="•"/>
            </a:pPr>
            <a:r>
              <a:rPr lang="en-US" dirty="0"/>
              <a:t>Shareholder </a:t>
            </a:r>
          </a:p>
          <a:p>
            <a:pPr algn="l" eaLnBrk="1" hangingPunct="1">
              <a:buFont typeface="Arial" panose="020B0604020202020204" pitchFamily="34" charset="0"/>
              <a:buChar char="•"/>
            </a:pPr>
            <a:r>
              <a:rPr lang="en-US" dirty="0"/>
              <a:t>An important advantage of a corporation is that it offers the shareholders limited liability</a:t>
            </a:r>
          </a:p>
          <a:p>
            <a:pPr marL="560070" lvl="2" indent="-285750">
              <a:buFont typeface="Arial" panose="020B0604020202020204" pitchFamily="34" charset="0"/>
              <a:buChar char="•"/>
            </a:pPr>
            <a:r>
              <a:rPr lang="en-US" dirty="0"/>
              <a:t>Limited liability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66800" y="685800"/>
            <a:ext cx="6964363" cy="1201737"/>
          </a:xfrm>
        </p:spPr>
        <p:txBody>
          <a:bodyPr/>
          <a:lstStyle/>
          <a:p>
            <a:pPr algn="ctr" eaLnBrk="1" hangingPunct="1"/>
            <a:r>
              <a:rPr lang="en-US" b="1" dirty="0">
                <a:solidFill>
                  <a:srgbClr val="50B4C8"/>
                </a:solidFill>
              </a:rPr>
              <a:t>CORPORATION</a:t>
            </a:r>
          </a:p>
        </p:txBody>
      </p:sp>
      <p:sp>
        <p:nvSpPr>
          <p:cNvPr id="10243" name="Rectangle 3"/>
          <p:cNvSpPr>
            <a:spLocks noGrp="1" noChangeArrowheads="1"/>
          </p:cNvSpPr>
          <p:nvPr>
            <p:ph idx="1"/>
          </p:nvPr>
        </p:nvSpPr>
        <p:spPr>
          <a:xfrm>
            <a:off x="762000" y="1887537"/>
            <a:ext cx="7391400" cy="5351463"/>
          </a:xfrm>
        </p:spPr>
        <p:txBody>
          <a:bodyPr/>
          <a:lstStyle/>
          <a:p>
            <a:pPr marL="0" indent="0" algn="l" eaLnBrk="1" hangingPunct="1">
              <a:buNone/>
            </a:pPr>
            <a:r>
              <a:rPr lang="en-US" sz="2800" dirty="0"/>
              <a:t>Two general types of corporations :</a:t>
            </a:r>
          </a:p>
          <a:p>
            <a:pPr marL="990600" lvl="1" indent="-533400" eaLnBrk="1" hangingPunct="1">
              <a:buFont typeface="Arial" pitchFamily="34" charset="0"/>
              <a:buAutoNum type="arabicPeriod"/>
            </a:pPr>
            <a:r>
              <a:rPr lang="en-US" sz="2400" b="1" i="1" dirty="0"/>
              <a:t>For profit corporation </a:t>
            </a:r>
            <a:r>
              <a:rPr lang="en-US" sz="2400" i="1" dirty="0"/>
              <a:t>-</a:t>
            </a:r>
            <a:r>
              <a:rPr lang="en-US" sz="2400" b="1" i="1" dirty="0"/>
              <a:t> </a:t>
            </a:r>
            <a:r>
              <a:rPr lang="en-US" sz="2400" dirty="0"/>
              <a:t>focuses on making money and all profits and losses are shared by the business owners</a:t>
            </a:r>
          </a:p>
          <a:p>
            <a:pPr marL="990600" lvl="1" indent="-533400" eaLnBrk="1" hangingPunct="1">
              <a:buFont typeface="Arial" pitchFamily="34" charset="0"/>
              <a:buAutoNum type="arabicPeriod"/>
            </a:pPr>
            <a:r>
              <a:rPr lang="en-US" sz="2400" b="1" i="1" dirty="0"/>
              <a:t>Not for profit </a:t>
            </a:r>
            <a:r>
              <a:rPr lang="en-US" sz="2400" dirty="0"/>
              <a:t>(or </a:t>
            </a:r>
            <a:r>
              <a:rPr lang="en-US" sz="2400" b="1" i="1" dirty="0"/>
              <a:t>nonprofit</a:t>
            </a:r>
            <a:r>
              <a:rPr lang="en-US" sz="2400" dirty="0"/>
              <a:t>) </a:t>
            </a:r>
            <a:r>
              <a:rPr lang="en-US" sz="2400" b="1" i="1" dirty="0"/>
              <a:t>corporation </a:t>
            </a:r>
            <a:r>
              <a:rPr lang="en-US" sz="2400" i="1" dirty="0"/>
              <a:t>-</a:t>
            </a:r>
            <a:r>
              <a:rPr lang="en-US" sz="2400" b="1" i="1" dirty="0"/>
              <a:t> </a:t>
            </a:r>
            <a:r>
              <a:rPr lang="en-US" sz="2400" dirty="0"/>
              <a:t>usually exist to accomplish some charitable, humanitarian, or educational purpose, and the profits and losses are not shared by the business owners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90600" y="609600"/>
            <a:ext cx="6964363" cy="1201737"/>
          </a:xfrm>
        </p:spPr>
        <p:txBody>
          <a:bodyPr/>
          <a:lstStyle/>
          <a:p>
            <a:pPr algn="ctr" eaLnBrk="1" hangingPunct="1"/>
            <a:r>
              <a:rPr lang="en-US" b="1" dirty="0">
                <a:solidFill>
                  <a:srgbClr val="50B4C8"/>
                </a:solidFill>
              </a:rPr>
              <a:t>CORPORATION</a:t>
            </a:r>
          </a:p>
        </p:txBody>
      </p:sp>
      <p:sp>
        <p:nvSpPr>
          <p:cNvPr id="11267" name="Rectangle 3"/>
          <p:cNvSpPr>
            <a:spLocks noGrp="1" noChangeArrowheads="1"/>
          </p:cNvSpPr>
          <p:nvPr>
            <p:ph idx="1"/>
          </p:nvPr>
        </p:nvSpPr>
        <p:spPr>
          <a:xfrm>
            <a:off x="685800" y="1600200"/>
            <a:ext cx="7848600" cy="4800600"/>
          </a:xfrm>
        </p:spPr>
        <p:txBody>
          <a:bodyPr>
            <a:normAutofit/>
          </a:bodyPr>
          <a:lstStyle/>
          <a:p>
            <a:pPr algn="l" eaLnBrk="1" hangingPunct="1">
              <a:lnSpc>
                <a:spcPct val="90000"/>
              </a:lnSpc>
              <a:buFont typeface="Arial" panose="020B0604020202020204" pitchFamily="34" charset="0"/>
              <a:buChar char="•"/>
            </a:pPr>
            <a:r>
              <a:rPr lang="en-US" b="1" i="1" dirty="0"/>
              <a:t>Limited liability corporation (LLC) </a:t>
            </a:r>
            <a:r>
              <a:rPr lang="en-US" i="1" dirty="0"/>
              <a:t>-</a:t>
            </a:r>
            <a:r>
              <a:rPr lang="en-US" b="1" i="1" dirty="0"/>
              <a:t> </a:t>
            </a:r>
            <a:r>
              <a:rPr lang="en-US" dirty="0"/>
              <a:t>a hybrid entity that has the legal protections of a corporation and the ability to be taxed (one time) as a partnership</a:t>
            </a:r>
          </a:p>
          <a:p>
            <a:pPr algn="l" eaLnBrk="1" hangingPunct="1">
              <a:lnSpc>
                <a:spcPct val="90000"/>
              </a:lnSpc>
              <a:buFont typeface="Arial" panose="020B0604020202020204" pitchFamily="34" charset="0"/>
              <a:buChar char="•"/>
            </a:pPr>
            <a:endParaRPr lang="en-US" dirty="0"/>
          </a:p>
          <a:p>
            <a:pPr algn="l" eaLnBrk="1" hangingPunct="1">
              <a:lnSpc>
                <a:spcPct val="90000"/>
              </a:lnSpc>
              <a:buFont typeface="Arial" panose="020B0604020202020204" pitchFamily="34" charset="0"/>
              <a:buChar char="•"/>
            </a:pPr>
            <a:r>
              <a:rPr lang="en-US" dirty="0"/>
              <a:t>Reasons businesses choose to incorporate</a:t>
            </a:r>
          </a:p>
          <a:p>
            <a:pPr marL="617220" lvl="2" indent="-342900">
              <a:lnSpc>
                <a:spcPct val="90000"/>
              </a:lnSpc>
              <a:buFont typeface="Arial" panose="020B0604020202020204" pitchFamily="34" charset="0"/>
              <a:buChar char="•"/>
            </a:pPr>
            <a:r>
              <a:rPr lang="en-US" dirty="0"/>
              <a:t>Limited liability</a:t>
            </a:r>
          </a:p>
          <a:p>
            <a:pPr marL="617220" lvl="2" indent="-342900">
              <a:lnSpc>
                <a:spcPct val="90000"/>
              </a:lnSpc>
              <a:buFont typeface="Arial" panose="020B0604020202020204" pitchFamily="34" charset="0"/>
              <a:buChar char="•"/>
            </a:pPr>
            <a:r>
              <a:rPr lang="en-US" dirty="0"/>
              <a:t>Unlimited life</a:t>
            </a:r>
          </a:p>
          <a:p>
            <a:pPr marL="617220" lvl="2" indent="-342900">
              <a:lnSpc>
                <a:spcPct val="90000"/>
              </a:lnSpc>
              <a:buFont typeface="Arial" panose="020B0604020202020204" pitchFamily="34" charset="0"/>
              <a:buChar char="•"/>
            </a:pPr>
            <a:r>
              <a:rPr lang="en-US" dirty="0"/>
              <a:t>Transferability of shares</a:t>
            </a:r>
          </a:p>
          <a:p>
            <a:pPr marL="617220" lvl="2" indent="-342900">
              <a:lnSpc>
                <a:spcPct val="90000"/>
              </a:lnSpc>
              <a:buFont typeface="Arial" panose="020B0604020202020204" pitchFamily="34" charset="0"/>
              <a:buChar char="•"/>
            </a:pPr>
            <a:r>
              <a:rPr lang="en-US" dirty="0"/>
              <a:t>Ability to raise investment capital</a:t>
            </a:r>
          </a:p>
          <a:p>
            <a:pPr algn="l" eaLnBrk="1" hangingPunct="1">
              <a:lnSpc>
                <a:spcPct val="90000"/>
              </a:lnSpc>
              <a:buFontTx/>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b="1" dirty="0">
                <a:solidFill>
                  <a:srgbClr val="50B4C8"/>
                </a:solidFill>
              </a:rPr>
              <a:t>CORPORATION</a:t>
            </a:r>
          </a:p>
        </p:txBody>
      </p:sp>
      <p:sp>
        <p:nvSpPr>
          <p:cNvPr id="12291" name="Rectangle 6"/>
          <p:cNvSpPr>
            <a:spLocks noGrp="1" noChangeArrowheads="1"/>
          </p:cNvSpPr>
          <p:nvPr>
            <p:ph idx="1"/>
          </p:nvPr>
        </p:nvSpPr>
        <p:spPr>
          <a:xfrm>
            <a:off x="838200" y="1993393"/>
            <a:ext cx="7239000" cy="3766185"/>
          </a:xfrm>
        </p:spPr>
        <p:txBody>
          <a:bodyPr/>
          <a:lstStyle/>
          <a:p>
            <a:pPr algn="l" eaLnBrk="1" hangingPunct="1">
              <a:buFont typeface="Arial" panose="020B0604020202020204" pitchFamily="34" charset="0"/>
              <a:buChar char="•"/>
            </a:pPr>
            <a:r>
              <a:rPr lang="en-US" dirty="0"/>
              <a:t>The differences between a sole proprietorship, partnership, and corporation are:</a:t>
            </a:r>
          </a:p>
          <a:p>
            <a:pPr lvl="2">
              <a:buFont typeface="Arial" panose="020B0604020202020204" pitchFamily="34" charset="0"/>
              <a:buChar char="•"/>
            </a:pPr>
            <a:r>
              <a:rPr lang="en-US" sz="2800" dirty="0"/>
              <a:t>Licensing </a:t>
            </a:r>
          </a:p>
          <a:p>
            <a:pPr lvl="2">
              <a:buFont typeface="Arial" panose="020B0604020202020204" pitchFamily="34" charset="0"/>
              <a:buChar char="•"/>
            </a:pPr>
            <a:r>
              <a:rPr lang="en-US" sz="2800" dirty="0"/>
              <a:t>Income</a:t>
            </a:r>
          </a:p>
          <a:p>
            <a:pPr lvl="2">
              <a:buFont typeface="Arial" panose="020B0604020202020204" pitchFamily="34" charset="0"/>
              <a:buChar char="•"/>
            </a:pPr>
            <a:r>
              <a:rPr lang="en-US" sz="2800" dirty="0"/>
              <a:t>Liability</a:t>
            </a:r>
          </a:p>
          <a:p>
            <a:pPr lvl="1" eaLnBrk="1" hangingPunct="1"/>
            <a:endParaRPr lang="en-US" dirty="0"/>
          </a:p>
        </p:txBody>
      </p:sp>
    </p:spTree>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MHHE_Accessible_PPT_Template-v3</Template>
  <TotalTime>443</TotalTime>
  <Words>1330</Words>
  <Application>Microsoft Macintosh PowerPoint</Application>
  <PresentationFormat>On-screen Show (4:3)</PresentationFormat>
  <Paragraphs>216</Paragraphs>
  <Slides>35</Slides>
  <Notes>35</Notes>
  <HiddenSlides>0</HiddenSlides>
  <MMClips>0</MMClips>
  <ScaleCrop>false</ScaleCrop>
  <HeadingPairs>
    <vt:vector size="6" baseType="variant">
      <vt:variant>
        <vt:lpstr>Fonts Used</vt:lpstr>
      </vt:variant>
      <vt:variant>
        <vt:i4>9</vt:i4>
      </vt:variant>
      <vt:variant>
        <vt:lpstr>Theme</vt:lpstr>
      </vt:variant>
      <vt:variant>
        <vt:i4>9</vt:i4>
      </vt:variant>
      <vt:variant>
        <vt:lpstr>Slide Titles</vt:lpstr>
      </vt:variant>
      <vt:variant>
        <vt:i4>35</vt:i4>
      </vt:variant>
    </vt:vector>
  </HeadingPairs>
  <TitlesOfParts>
    <vt:vector size="53" baseType="lpstr">
      <vt:lpstr>ArumSans Bold</vt:lpstr>
      <vt:lpstr>ArumSans Regular</vt:lpstr>
      <vt:lpstr>Calibri</vt:lpstr>
      <vt:lpstr>Calibri Light</vt:lpstr>
      <vt:lpstr>Century Schoolbook</vt:lpstr>
      <vt:lpstr>Times New Roman</vt:lpstr>
      <vt:lpstr>Vectipede Rg</vt:lpstr>
      <vt:lpstr>Wingdings</vt:lpstr>
      <vt:lpstr>Arial</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BUSINESS PLUG-IN B1</vt:lpstr>
      <vt:lpstr>LEARNING OUTCOMES</vt:lpstr>
      <vt:lpstr>TYPES OF BUSINESS</vt:lpstr>
      <vt:lpstr>SOLE PROPRIETORSHIP</vt:lpstr>
      <vt:lpstr>PARTNERSHIP</vt:lpstr>
      <vt:lpstr>CORPORATION</vt:lpstr>
      <vt:lpstr>CORPORATION</vt:lpstr>
      <vt:lpstr>CORPORATION</vt:lpstr>
      <vt:lpstr>CORPORATION</vt:lpstr>
      <vt:lpstr>INTERNAL OPERATIONS OF A CORPORATION</vt:lpstr>
      <vt:lpstr>ACCOUNTING</vt:lpstr>
      <vt:lpstr>FINANCIAL STATEMENTS</vt:lpstr>
      <vt:lpstr>FINANCIAL STATEMENTS</vt:lpstr>
      <vt:lpstr>BALANCE SHEET</vt:lpstr>
      <vt:lpstr>BALANCE SHEET</vt:lpstr>
      <vt:lpstr>INCOME STATEMENT</vt:lpstr>
      <vt:lpstr>INCOME STATEMENT</vt:lpstr>
      <vt:lpstr>STATEMENT OF OWNER’S EQUITY</vt:lpstr>
      <vt:lpstr>STATEMENT OF CASH FLOWS</vt:lpstr>
      <vt:lpstr>FINANCE</vt:lpstr>
      <vt:lpstr>FINANCE</vt:lpstr>
      <vt:lpstr>FINANCE</vt:lpstr>
      <vt:lpstr>HUMAN RESOURCES</vt:lpstr>
      <vt:lpstr>SALES</vt:lpstr>
      <vt:lpstr>MARKET SHARE</vt:lpstr>
      <vt:lpstr>MARKET SHARE</vt:lpstr>
      <vt:lpstr>MARKETING</vt:lpstr>
      <vt:lpstr>MARKETING</vt:lpstr>
      <vt:lpstr>MARKETING MIX</vt:lpstr>
      <vt:lpstr>MARKETING MIX</vt:lpstr>
      <vt:lpstr>MARKETING SEGMENTATION</vt:lpstr>
      <vt:lpstr>PRODUCT LIFE CYCLE</vt:lpstr>
      <vt:lpstr>OPERATIONS / PRODUCTION</vt:lpstr>
      <vt:lpstr>BUSINESS PROCESS REENGINEERING</vt:lpstr>
      <vt:lpstr>TRANSFORMING CORPORATIONS</vt:lpstr>
    </vt:vector>
  </TitlesOfParts>
  <Company>The McGraw-Hill Companies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MHE</dc:creator>
  <cp:lastModifiedBy>Microsoft account</cp:lastModifiedBy>
  <cp:revision>52</cp:revision>
  <dcterms:created xsi:type="dcterms:W3CDTF">2006-07-13T17:28:14Z</dcterms:created>
  <dcterms:modified xsi:type="dcterms:W3CDTF">2017-04-19T03:22:12Z</dcterms:modified>
</cp:coreProperties>
</file>