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5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6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7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8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8" r:id="rId1"/>
    <p:sldMasterId id="2147484168" r:id="rId2"/>
    <p:sldMasterId id="2147484176" r:id="rId3"/>
    <p:sldMasterId id="2147484186" r:id="rId4"/>
    <p:sldMasterId id="2147484196" r:id="rId5"/>
    <p:sldMasterId id="2147484204" r:id="rId6"/>
    <p:sldMasterId id="2147484212" r:id="rId7"/>
    <p:sldMasterId id="2147484215" r:id="rId8"/>
    <p:sldMasterId id="2147484219" r:id="rId9"/>
  </p:sldMasterIdLst>
  <p:notesMasterIdLst>
    <p:notesMasterId r:id="rId30"/>
  </p:notesMasterIdLst>
  <p:handoutMasterIdLst>
    <p:handoutMasterId r:id="rId31"/>
  </p:handoutMasterIdLst>
  <p:sldIdLst>
    <p:sldId id="369" r:id="rId10"/>
    <p:sldId id="370" r:id="rId11"/>
    <p:sldId id="292" r:id="rId12"/>
    <p:sldId id="295" r:id="rId13"/>
    <p:sldId id="296" r:id="rId14"/>
    <p:sldId id="382" r:id="rId15"/>
    <p:sldId id="383" r:id="rId16"/>
    <p:sldId id="406" r:id="rId17"/>
    <p:sldId id="404" r:id="rId18"/>
    <p:sldId id="394" r:id="rId19"/>
    <p:sldId id="301" r:id="rId20"/>
    <p:sldId id="405" r:id="rId21"/>
    <p:sldId id="395" r:id="rId22"/>
    <p:sldId id="260" r:id="rId23"/>
    <p:sldId id="293" r:id="rId24"/>
    <p:sldId id="396" r:id="rId25"/>
    <p:sldId id="397" r:id="rId26"/>
    <p:sldId id="373" r:id="rId27"/>
    <p:sldId id="384" r:id="rId28"/>
    <p:sldId id="393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B4C8"/>
    <a:srgbClr val="77B2E3"/>
    <a:srgbClr val="BBE0E3"/>
    <a:srgbClr val="37757F"/>
    <a:srgbClr val="5CA3DE"/>
    <a:srgbClr val="600000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/>
    <p:restoredTop sz="95673" autoAdjust="0"/>
  </p:normalViewPr>
  <p:slideViewPr>
    <p:cSldViewPr>
      <p:cViewPr varScale="1">
        <p:scale>
          <a:sx n="73" d="100"/>
          <a:sy n="73" d="100"/>
        </p:scale>
        <p:origin x="1493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-2100" y="15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59ACB82-C30A-4E83-BFB9-FB570960FB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770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4100744-F0FE-48EC-902F-C2E614C3CE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69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5726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228600" indent="-228600" eaLnBrk="1" hangingPunct="1">
              <a:buFont typeface="+mj-lt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8622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90500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9122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90500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3215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90500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0545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1106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679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7757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7573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3109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741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90500" lvl="1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9527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924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211710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407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221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192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378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5348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74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182694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62000"/>
            <a:ext cx="397086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713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505623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419137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705835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282120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2100515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8753774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575298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89077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54438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8200028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362570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42932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755216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471506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954229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682504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media</a:t>
            </a:r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546912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8643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339072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12206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13859422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31565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025168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274788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238984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785989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media</a:t>
            </a:r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8673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936255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325697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8371414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78285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192297045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147482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209261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022599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2466558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9513351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909927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959411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9134841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517083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066735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188310071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2848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32722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080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3418711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3094606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104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16934723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596040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1807127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52447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503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10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4.gif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5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  <p:sp>
        <p:nvSpPr>
          <p:cNvPr id="5" name="AutoShape 2"/>
          <p:cNvSpPr>
            <a:spLocks noChangeArrowheads="1"/>
          </p:cNvSpPr>
          <p:nvPr userDrawn="1"/>
        </p:nvSpPr>
        <p:spPr bwMode="auto">
          <a:xfrm>
            <a:off x="0" y="2931"/>
            <a:ext cx="9220200" cy="381000"/>
          </a:xfrm>
          <a:prstGeom prst="roundRect">
            <a:avLst>
              <a:gd name="adj" fmla="val 16667"/>
            </a:avLst>
          </a:prstGeom>
          <a:solidFill>
            <a:srgbClr val="37757F"/>
          </a:solidFill>
          <a:ln w="9525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none" anchor="ctr"/>
          <a:lstStyle/>
          <a:p>
            <a:pPr algn="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95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  <p:sldLayoutId id="2147484161" r:id="rId3"/>
    <p:sldLayoutId id="2147484162" r:id="rId4"/>
    <p:sldLayoutId id="2147484163" r:id="rId5"/>
    <p:sldLayoutId id="2147484164" r:id="rId6"/>
    <p:sldLayoutId id="2147484165" r:id="rId7"/>
    <p:sldLayoutId id="2147484166" r:id="rId8"/>
    <p:sldLayoutId id="2147484167" r:id="rId9"/>
    <p:sldLayoutId id="2147484143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38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535993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723941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7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  <p:sldLayoutId id="2147484194" r:id="rId8"/>
    <p:sldLayoutId id="2147484195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526054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7" r:id="rId1"/>
    <p:sldLayoutId id="2147484198" r:id="rId2"/>
    <p:sldLayoutId id="2147484199" r:id="rId3"/>
    <p:sldLayoutId id="2147484200" r:id="rId4"/>
    <p:sldLayoutId id="2147484201" r:id="rId5"/>
    <p:sldLayoutId id="2147484202" r:id="rId6"/>
    <p:sldLayoutId id="2147484203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©McGraw-Hill </a:t>
            </a:r>
            <a:r>
              <a:rPr lang="en-US" sz="800" dirty="0" err="1">
                <a:solidFill>
                  <a:schemeClr val="bg1"/>
                </a:solidFill>
              </a:rPr>
              <a:t>EducationCopy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07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80986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186802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6" r:id="rId1"/>
    <p:sldLayoutId id="2147484217" r:id="rId2"/>
    <p:sldLayoutId id="2147484218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</a:p>
        </p:txBody>
      </p:sp>
    </p:spTree>
    <p:extLst>
      <p:ext uri="{BB962C8B-B14F-4D97-AF65-F5344CB8AC3E}">
        <p14:creationId xmlns:p14="http://schemas.microsoft.com/office/powerpoint/2010/main" val="69257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0" r:id="rId1"/>
    <p:sldLayoutId id="2147484221" r:id="rId2"/>
    <p:sldLayoutId id="2147484222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76400"/>
            <a:ext cx="4419600" cy="4191000"/>
          </a:xfrm>
          <a:effectLst/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4400" b="1" dirty="0">
                <a:solidFill>
                  <a:srgbClr val="50B4C8"/>
                </a:solidFill>
                <a:effectLst/>
              </a:rPr>
              <a:t>CHAPTER ONE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sz="5400" b="1" dirty="0">
              <a:solidFill>
                <a:srgbClr val="50B4C8"/>
              </a:solidFill>
              <a:effectLst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4400" b="1" dirty="0">
                <a:solidFill>
                  <a:srgbClr val="50B4C8"/>
                </a:solidFill>
                <a:effectLst/>
              </a:rPr>
              <a:t>BUSINESS DRIVEN TECHNOLOGY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b="1" dirty="0">
              <a:effectLst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685800"/>
            <a:ext cx="4114800" cy="529163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eaLnBrk="1" hangingPunct="1"/>
            <a:r>
              <a:rPr lang="en-US" b="1" dirty="0"/>
              <a:t>INFORMATION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8153400" cy="2362200"/>
          </a:xfrm>
        </p:spPr>
        <p:txBody>
          <a:bodyPr/>
          <a:lstStyle/>
          <a:p>
            <a:pPr algn="l" eaLnBrk="1" hangingPunct="1">
              <a:spcAft>
                <a:spcPts val="1800"/>
              </a:spcAft>
            </a:pPr>
            <a:r>
              <a:rPr lang="en-US" sz="2800" b="1" dirty="0"/>
              <a:t>Information </a:t>
            </a:r>
            <a:r>
              <a:rPr lang="en-US" sz="2800" dirty="0"/>
              <a:t>- Data converted into a meaningful and useful context</a:t>
            </a:r>
          </a:p>
          <a:p>
            <a:pPr algn="l" eaLnBrk="1" hangingPunct="1">
              <a:spcAft>
                <a:spcPts val="1800"/>
              </a:spcAft>
            </a:pP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744465"/>
              </p:ext>
            </p:extLst>
          </p:nvPr>
        </p:nvGraphicFramePr>
        <p:xfrm>
          <a:off x="838200" y="3048000"/>
          <a:ext cx="7273924" cy="1905000"/>
        </p:xfrm>
        <a:graphic>
          <a:graphicData uri="http://schemas.openxmlformats.org/drawingml/2006/table">
            <a:tbl>
              <a:tblPr firstRow="1" firstCol="1" bandRow="1"/>
              <a:tblGrid>
                <a:gridCol w="36408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8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49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90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Tony's Business Information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Name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Total Profit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Who is Tony's best customer by total sales?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Walmart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 560,789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Who is Tony's least-valuable customer by total sales?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Walgreens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$45,873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Who is Tony's best customer by profit? 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Eleven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$ 324,550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Who is Tony's least-valuable customer by profit?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King </a:t>
                      </a:r>
                      <a:r>
                        <a:rPr lang="en-US" sz="1200" dirty="0" err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Soopers</a:t>
                      </a:r>
                      <a:endParaRPr lang="en-US" sz="12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$ 23,908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What is Tony's best-selling product by total sales?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Rufﬂes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$ 232,500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What is Tony's weakest—selling product by total sales?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Pringles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$ 54,890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What is Tony's best-selling product by profit?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Tostitos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$ 13,050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What is Tony's weakest-selling product by profit?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Pringles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$ 23,000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Who is Tony's best sales representative by proﬁt?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R. Cross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$1,230,980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/>
          <p:cNvSpPr txBox="1">
            <a:spLocks noChangeArrowheads="1"/>
          </p:cNvSpPr>
          <p:nvPr/>
        </p:nvSpPr>
        <p:spPr bwMode="auto">
          <a:xfrm>
            <a:off x="762000" y="533400"/>
            <a:ext cx="8153400" cy="114300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>
                <a:solidFill>
                  <a:srgbClr val="50B4C8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BUSINESS INTELLIGENCE</a:t>
            </a:r>
            <a:endParaRPr lang="en-US" sz="4400" b="1" kern="0" dirty="0">
              <a:solidFill>
                <a:srgbClr val="50B4C8"/>
              </a:solidFill>
              <a:latin typeface="Calibri Light" panose="020F0302020204030204" pitchFamily="34" charset="0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828800"/>
            <a:ext cx="4953000" cy="4267200"/>
          </a:xfrm>
        </p:spPr>
        <p:txBody>
          <a:bodyPr/>
          <a:lstStyle/>
          <a:p>
            <a:pPr algn="l" eaLnBrk="1" hangingPunct="1">
              <a:spcAft>
                <a:spcPts val="1800"/>
              </a:spcAft>
            </a:pPr>
            <a:r>
              <a:rPr lang="en-US" sz="2800" b="1" dirty="0"/>
              <a:t>Business intelligence </a:t>
            </a:r>
            <a:r>
              <a:rPr lang="en-US" sz="2800" i="1" dirty="0"/>
              <a:t>-</a:t>
            </a:r>
            <a:r>
              <a:rPr lang="en-US" sz="2800" dirty="0"/>
              <a:t> Information collected from multiple sources such as suppliers, customers, competitors, partners, and industries that analyzes patterns, trends, and relationships for strategic decision making</a:t>
            </a:r>
          </a:p>
        </p:txBody>
      </p:sp>
      <p:pic>
        <p:nvPicPr>
          <p:cNvPr id="14340" name="Picture 5" descr="C:\Users\Paige Baltzan\AppData\Local\Microsoft\Windows\Temporary Internet Files\Content.IE5\8D45562R\MP900398817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362200"/>
            <a:ext cx="32004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/>
          <p:cNvSpPr txBox="1">
            <a:spLocks noChangeArrowheads="1"/>
          </p:cNvSpPr>
          <p:nvPr/>
        </p:nvSpPr>
        <p:spPr bwMode="auto">
          <a:xfrm>
            <a:off x="762000" y="533400"/>
            <a:ext cx="8153400" cy="114300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>
                <a:solidFill>
                  <a:srgbClr val="50B4C8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BUSINESS INTELLIGENCE</a:t>
            </a:r>
            <a:endParaRPr lang="en-US" sz="4400" b="1" kern="0" dirty="0">
              <a:solidFill>
                <a:srgbClr val="50B4C8"/>
              </a:solidFill>
              <a:latin typeface="Calibri Light" panose="020F0302020204030204" pitchFamily="34" charset="0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828800"/>
            <a:ext cx="6934200" cy="4267200"/>
          </a:xfrm>
        </p:spPr>
        <p:txBody>
          <a:bodyPr/>
          <a:lstStyle/>
          <a:p>
            <a:pPr algn="l" eaLnBrk="1" hangingPunct="1">
              <a:spcAft>
                <a:spcPts val="1800"/>
              </a:spcAft>
            </a:pPr>
            <a:r>
              <a:rPr lang="en-US" sz="2800" b="1" dirty="0"/>
              <a:t>Analytics </a:t>
            </a:r>
            <a:r>
              <a:rPr lang="en-US" sz="2800" i="1" dirty="0"/>
              <a:t>– </a:t>
            </a:r>
            <a:r>
              <a:rPr lang="en-US" sz="2800" dirty="0"/>
              <a:t>The science of fact-based decision making</a:t>
            </a:r>
          </a:p>
          <a:p>
            <a:pPr lvl="1" eaLnBrk="1" hangingPunct="1">
              <a:spcAft>
                <a:spcPts val="1800"/>
              </a:spcAft>
            </a:pPr>
            <a:r>
              <a:rPr lang="en-US" sz="2400" b="1" dirty="0"/>
              <a:t>Predictive analytics</a:t>
            </a:r>
            <a:r>
              <a:rPr lang="en-US" sz="2400" dirty="0"/>
              <a:t> – Extracts information from data and uses it to predict future trends and identify behavioral patterns</a:t>
            </a:r>
          </a:p>
          <a:p>
            <a:pPr lvl="1" eaLnBrk="1" hangingPunct="1">
              <a:spcAft>
                <a:spcPts val="1800"/>
              </a:spcAft>
            </a:pPr>
            <a:r>
              <a:rPr lang="en-US" sz="2400" b="1" dirty="0"/>
              <a:t>Behavioral analytics</a:t>
            </a:r>
            <a:r>
              <a:rPr lang="en-US" sz="2400" dirty="0"/>
              <a:t> – Uses data about people’s behaviors to understand intent and predict future actions</a:t>
            </a:r>
          </a:p>
        </p:txBody>
      </p:sp>
      <p:pic>
        <p:nvPicPr>
          <p:cNvPr id="6" name="Picture 7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0" y="3036887"/>
            <a:ext cx="1654175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1510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/>
          <p:cNvSpPr txBox="1">
            <a:spLocks noChangeArrowheads="1"/>
          </p:cNvSpPr>
          <p:nvPr/>
        </p:nvSpPr>
        <p:spPr bwMode="auto">
          <a:xfrm>
            <a:off x="762000" y="533400"/>
            <a:ext cx="8153400" cy="114300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400" b="1" dirty="0">
                <a:solidFill>
                  <a:srgbClr val="50B4C8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KNOWLEDGE</a:t>
            </a:r>
            <a:endParaRPr lang="en-US" sz="4400" b="1" kern="0" dirty="0">
              <a:solidFill>
                <a:srgbClr val="50B4C8"/>
              </a:solidFill>
              <a:latin typeface="Calibri Light" panose="020F0302020204030204" pitchFamily="34" charset="0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828800"/>
            <a:ext cx="5943600" cy="4267200"/>
          </a:xfrm>
        </p:spPr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sz="2800" b="1" dirty="0"/>
              <a:t>Knowledge</a:t>
            </a:r>
            <a:r>
              <a:rPr lang="en-US" b="1" i="1" dirty="0">
                <a:solidFill>
                  <a:srgbClr val="5CA3DE"/>
                </a:solidFill>
              </a:rPr>
              <a:t> </a:t>
            </a:r>
            <a:r>
              <a:rPr lang="en-US" sz="2800" dirty="0"/>
              <a:t>- Skills, experience, and expertise coupled with information and intelligence that creates a person’s intellectual resources</a:t>
            </a:r>
          </a:p>
          <a:p>
            <a:pPr algn="l" eaLnBrk="1" hangingPunct="1">
              <a:spcAft>
                <a:spcPts val="1200"/>
              </a:spcAft>
            </a:pPr>
            <a:r>
              <a:rPr lang="en-US" sz="2800" b="1" dirty="0"/>
              <a:t>Knowledge worker</a:t>
            </a:r>
            <a:r>
              <a:rPr lang="en-US" sz="2800" dirty="0"/>
              <a:t> – Individual valued for their ability to interpret and analyze information</a:t>
            </a:r>
          </a:p>
        </p:txBody>
      </p:sp>
      <p:pic>
        <p:nvPicPr>
          <p:cNvPr id="15364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743200"/>
            <a:ext cx="2474912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THE CHALLENGE: </a:t>
            </a:r>
            <a:br>
              <a:rPr lang="en-US" b="1" dirty="0"/>
            </a:br>
            <a:r>
              <a:rPr lang="en-US" b="1" dirty="0"/>
              <a:t>DEPARTMENTAL COMPANIES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5626867"/>
            <a:ext cx="8305800" cy="762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800" b="1" dirty="0"/>
              <a:t>Common Departments Working Independently</a:t>
            </a:r>
          </a:p>
          <a:p>
            <a:pPr eaLnBrk="1" hangingPunct="1"/>
            <a:endParaRPr lang="en-US" sz="2800" dirty="0"/>
          </a:p>
        </p:txBody>
      </p:sp>
      <p:pic>
        <p:nvPicPr>
          <p:cNvPr id="2" name="Picture 1" descr="This figure provides a visual of how an organization operates functionally causing information silos as each department performs its own activities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828800"/>
            <a:ext cx="6934200" cy="378812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5598773"/>
            <a:ext cx="8610600" cy="762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800" b="1" dirty="0"/>
              <a:t>Common Departments Working Interdependently</a:t>
            </a:r>
          </a:p>
          <a:p>
            <a:pPr eaLnBrk="1" hangingPunct="1">
              <a:buFontTx/>
              <a:buNone/>
            </a:pPr>
            <a:endParaRPr lang="en-US" dirty="0"/>
          </a:p>
          <a:p>
            <a:pPr eaLnBrk="1" hangingPunct="1">
              <a:buFontTx/>
              <a:buNone/>
            </a:pPr>
            <a:endParaRPr lang="en-US" dirty="0"/>
          </a:p>
          <a:p>
            <a:pPr eaLnBrk="1" hangingPunct="1">
              <a:buFontTx/>
              <a:buNone/>
            </a:pPr>
            <a:endParaRPr lang="en-US" dirty="0"/>
          </a:p>
        </p:txBody>
      </p:sp>
      <p:sp>
        <p:nvSpPr>
          <p:cNvPr id="5" name="AutoShape 2"/>
          <p:cNvSpPr txBox="1">
            <a:spLocks noChangeArrowheads="1"/>
          </p:cNvSpPr>
          <p:nvPr/>
        </p:nvSpPr>
        <p:spPr bwMode="auto"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 b="1" dirty="0">
                <a:solidFill>
                  <a:srgbClr val="50B4C8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SYSTEMS THINKING AND </a:t>
            </a:r>
          </a:p>
          <a:p>
            <a:pPr algn="ctr">
              <a:defRPr/>
            </a:pPr>
            <a:r>
              <a:rPr lang="en-US" sz="4400" b="1" dirty="0">
                <a:solidFill>
                  <a:srgbClr val="50B4C8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MIS SOLUTION</a:t>
            </a:r>
            <a:endParaRPr lang="en-US" sz="4400" b="1" kern="0" dirty="0">
              <a:solidFill>
                <a:srgbClr val="50B4C8"/>
              </a:solidFill>
              <a:latin typeface="Calibri Light" panose="020F0302020204030204" pitchFamily="34" charset="0"/>
              <a:ea typeface="+mj-ea"/>
              <a:cs typeface="Calibri Light" panose="020F0302020204030204" pitchFamily="34" charset="0"/>
            </a:endParaRPr>
          </a:p>
        </p:txBody>
      </p:sp>
      <p:pic>
        <p:nvPicPr>
          <p:cNvPr id="4" name="Picture 3" descr="This figure points out that for a firm to be successful, all departments must work together as a single unit sharing common information and not operate independently or in a silo. 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1832113"/>
            <a:ext cx="6553200" cy="361094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SYSTEMS THINKING AND</a:t>
            </a:r>
            <a:br>
              <a:rPr lang="en-US" b="1" dirty="0"/>
            </a:br>
            <a:r>
              <a:rPr lang="en-US" b="1" dirty="0"/>
              <a:t> THE MIS SOLUTION</a:t>
            </a:r>
            <a:endParaRPr lang="en-US" dirty="0"/>
          </a:p>
        </p:txBody>
      </p:sp>
      <p:pic>
        <p:nvPicPr>
          <p:cNvPr id="4" name="Picture 3" descr="This figure provides examples comparing goods and services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981200"/>
            <a:ext cx="568590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982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SYSTEMS THINKING AND </a:t>
            </a:r>
            <a:br>
              <a:rPr lang="en-US" b="1" dirty="0"/>
            </a:br>
            <a:r>
              <a:rPr lang="en-US" b="1" dirty="0"/>
              <a:t>THE MIS SOLUTION</a:t>
            </a:r>
            <a:endParaRPr lang="en-US" dirty="0"/>
          </a:p>
        </p:txBody>
      </p:sp>
      <p:pic>
        <p:nvPicPr>
          <p:cNvPr id="3" name="Picture 2" descr="This figure provides an example of production where input, process, and output are explained through the making of a hamburger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270760"/>
            <a:ext cx="7696200" cy="390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5267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229600" cy="1295400"/>
          </a:xfrm>
        </p:spPr>
        <p:txBody>
          <a:bodyPr/>
          <a:lstStyle/>
          <a:p>
            <a:pPr eaLnBrk="1" hangingPunct="1"/>
            <a:r>
              <a:rPr lang="en-US" b="1" dirty="0"/>
              <a:t>SYSTEMS THINKING AND </a:t>
            </a:r>
            <a:br>
              <a:rPr lang="en-US" b="1" dirty="0"/>
            </a:br>
            <a:r>
              <a:rPr lang="en-US" b="1" dirty="0"/>
              <a:t>THE MIS SOLUTION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4648200"/>
            <a:ext cx="8610600" cy="2209800"/>
          </a:xfrm>
        </p:spPr>
        <p:txBody>
          <a:bodyPr/>
          <a:lstStyle/>
          <a:p>
            <a:pPr algn="l" eaLnBrk="1" hangingPunct="1">
              <a:defRPr/>
            </a:pPr>
            <a:endParaRPr lang="en-US" sz="1050" dirty="0"/>
          </a:p>
          <a:p>
            <a:pPr algn="l" eaLnBrk="1" hangingPunct="1">
              <a:defRPr/>
            </a:pPr>
            <a:r>
              <a:rPr lang="en-US" sz="2400" b="1" dirty="0"/>
              <a:t>Systems thinking </a:t>
            </a:r>
            <a:r>
              <a:rPr lang="en-US" sz="2400" dirty="0"/>
              <a:t>– A way of monitoring the entire system by viewing multiple inputs being processed or transformed to produce outputs while continuously gathering feedback on each part </a:t>
            </a:r>
          </a:p>
          <a:p>
            <a:pPr algn="l" eaLnBrk="1" hangingPunct="1">
              <a:defRPr/>
            </a:pPr>
            <a:endParaRPr lang="en-US" sz="2800" dirty="0"/>
          </a:p>
          <a:p>
            <a:pPr algn="l" eaLnBrk="1" hangingPunct="1">
              <a:defRPr/>
            </a:pPr>
            <a:endParaRPr lang="en-US" sz="2800" dirty="0"/>
          </a:p>
          <a:p>
            <a:pPr algn="l" eaLnBrk="1" hangingPunct="1">
              <a:defRPr/>
            </a:pPr>
            <a:endParaRPr lang="en-US" sz="2800" dirty="0"/>
          </a:p>
          <a:p>
            <a:pPr algn="l" eaLnBrk="1" hangingPunct="1">
              <a:buFontTx/>
              <a:buNone/>
              <a:defRPr/>
            </a:pPr>
            <a:endParaRPr lang="en-US" sz="2800" dirty="0"/>
          </a:p>
          <a:p>
            <a:pPr algn="l" eaLnBrk="1" hangingPunct="1">
              <a:buFontTx/>
              <a:buNone/>
              <a:defRPr/>
            </a:pPr>
            <a:endParaRPr lang="en-US" sz="1050" dirty="0"/>
          </a:p>
        </p:txBody>
      </p:sp>
      <p:pic>
        <p:nvPicPr>
          <p:cNvPr id="2" name="Picture 1" descr="This figure provides a visual to explain systems thinking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57400"/>
            <a:ext cx="76962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/>
              <a:t>SYSTEMS THINKING AND</a:t>
            </a:r>
            <a:br>
              <a:rPr lang="en-US" b="1" dirty="0"/>
            </a:br>
            <a:r>
              <a:rPr lang="en-US" b="1" dirty="0"/>
              <a:t> THE MIS SOLUTION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905000"/>
            <a:ext cx="8382000" cy="4953000"/>
          </a:xfrm>
        </p:spPr>
        <p:txBody>
          <a:bodyPr/>
          <a:lstStyle/>
          <a:p>
            <a:pPr algn="l" eaLnBrk="1" hangingPunct="1"/>
            <a:r>
              <a:rPr lang="en-US" sz="2800" b="1" dirty="0"/>
              <a:t>Management Information Systems (MIS) </a:t>
            </a:r>
            <a:r>
              <a:rPr lang="en-US" sz="2800" dirty="0"/>
              <a:t>–      A business function, like accounting and human resources, which moves information about people, products, and processes across the company to facilitate decision-making and problem-solving</a:t>
            </a:r>
          </a:p>
        </p:txBody>
      </p:sp>
      <p:pic>
        <p:nvPicPr>
          <p:cNvPr id="19460" name="Picture 4" descr="N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267200"/>
            <a:ext cx="3637722" cy="17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eaLnBrk="1" hangingPunct="1"/>
            <a:r>
              <a:rPr lang="en-US" b="1" dirty="0"/>
              <a:t>LEARNING OUTCOMES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8153400" cy="4953000"/>
          </a:xfrm>
        </p:spPr>
        <p:txBody>
          <a:bodyPr/>
          <a:lstStyle/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</a:pPr>
            <a:endParaRPr lang="en-US" sz="1200" dirty="0"/>
          </a:p>
          <a:p>
            <a:pPr marL="609600" indent="-609600" algn="l" eaLnBrk="1" hangingPunct="1">
              <a:lnSpc>
                <a:spcPct val="90000"/>
              </a:lnSpc>
              <a:spcAft>
                <a:spcPts val="1200"/>
              </a:spcAft>
              <a:buFontTx/>
              <a:buAutoNum type="arabicPeriod"/>
            </a:pPr>
            <a:r>
              <a:rPr lang="en-US" sz="2800" dirty="0"/>
              <a:t>Describe the information age and the differences between data, information, business intelligence, and knowledge</a:t>
            </a:r>
            <a:endParaRPr lang="en-US" sz="1200" dirty="0"/>
          </a:p>
          <a:p>
            <a:pPr marL="609600" indent="-609600" algn="l" eaLnBrk="1" hangingPunct="1">
              <a:lnSpc>
                <a:spcPct val="90000"/>
              </a:lnSpc>
              <a:spcAft>
                <a:spcPts val="1200"/>
              </a:spcAft>
              <a:buFontTx/>
              <a:buAutoNum type="arabicPeriod"/>
            </a:pPr>
            <a:r>
              <a:rPr lang="en-US" sz="2800" dirty="0"/>
              <a:t>Identify the different departments in a company and why they must work together to achieve success</a:t>
            </a:r>
          </a:p>
          <a:p>
            <a:pPr marL="609600" indent="-609600" algn="l" eaLnBrk="1" hangingPunct="1">
              <a:lnSpc>
                <a:spcPct val="90000"/>
              </a:lnSpc>
              <a:spcAft>
                <a:spcPts val="1200"/>
              </a:spcAft>
              <a:buFontTx/>
              <a:buAutoNum type="arabicPeriod"/>
            </a:pPr>
            <a:r>
              <a:rPr lang="en-US" sz="2800" dirty="0"/>
              <a:t>Explain systems thinking and how management information systems enable business communications</a:t>
            </a:r>
          </a:p>
          <a:p>
            <a:pPr marL="609600" indent="-609600" algn="l" eaLnBrk="1" hangingPunct="1">
              <a:lnSpc>
                <a:spcPct val="90000"/>
              </a:lnSpc>
              <a:spcAft>
                <a:spcPts val="1200"/>
              </a:spcAft>
              <a:buFontTx/>
              <a:buAutoNum type="arabicPeriod"/>
            </a:pPr>
            <a:endParaRPr lang="en-US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 REVIEW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/>
              <a:t>Now that you have finished the chapter please review the learning outcomes in your text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1143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US" b="1" dirty="0"/>
              <a:t>COMPETING IN THE INFORMATION AGE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05000"/>
            <a:ext cx="5943600" cy="47244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800" b="1" dirty="0"/>
              <a:t>Did you know . . .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Avatar, the movie, took over 4 yrs to make and cost $450 million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Lady Gaga’s real name is Joanne Angelina Germanotta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It costs $2.6 million for a 30-second advertising time slot during the Super Bowl</a:t>
            </a:r>
          </a:p>
          <a:p>
            <a:pPr algn="l" eaLnBrk="1" hangingPunct="1">
              <a:spcAft>
                <a:spcPts val="1200"/>
              </a:spcAft>
              <a:buFontTx/>
              <a:buAutoNum type="arabicPeriod"/>
            </a:pPr>
            <a:endParaRPr lang="en-US" dirty="0"/>
          </a:p>
          <a:p>
            <a:pPr algn="l" eaLnBrk="1" hangingPunct="1">
              <a:buFontTx/>
              <a:buAutoNum type="arabicPeriod"/>
            </a:pPr>
            <a:endParaRPr lang="en-US" sz="2800" dirty="0"/>
          </a:p>
          <a:p>
            <a:pPr algn="l" eaLnBrk="1" hangingPunct="1"/>
            <a:endParaRPr lang="en-US" sz="2800" dirty="0"/>
          </a:p>
          <a:p>
            <a:pPr algn="l" eaLnBrk="1" hangingPunct="1"/>
            <a:endParaRPr lang="en-US" dirty="0"/>
          </a:p>
        </p:txBody>
      </p:sp>
      <p:pic>
        <p:nvPicPr>
          <p:cNvPr id="8196" name="Picture 6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971800"/>
            <a:ext cx="1904631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838200"/>
            <a:ext cx="9172755" cy="1143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US" b="1" dirty="0"/>
              <a:t>COMPETING IN THE INFORMATION AGE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695755" y="2852468"/>
            <a:ext cx="6477000" cy="4038600"/>
          </a:xfrm>
        </p:spPr>
        <p:txBody>
          <a:bodyPr/>
          <a:lstStyle/>
          <a:p>
            <a:pPr marL="273050"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Fact</a:t>
            </a:r>
            <a:r>
              <a:rPr lang="en-US" sz="2800" b="1" i="1" dirty="0"/>
              <a:t> </a:t>
            </a:r>
            <a:r>
              <a:rPr lang="en-US" sz="2800" i="1" dirty="0"/>
              <a:t>- </a:t>
            </a:r>
            <a:r>
              <a:rPr lang="en-US" sz="2800" dirty="0"/>
              <a:t>The confirmation or validation of an event or object</a:t>
            </a:r>
          </a:p>
          <a:p>
            <a:pPr marL="273050"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Information age </a:t>
            </a:r>
            <a:r>
              <a:rPr lang="en-US" sz="2800" i="1" dirty="0"/>
              <a:t>- </a:t>
            </a:r>
            <a:r>
              <a:rPr lang="en-US" sz="2800" dirty="0"/>
              <a:t>The present time, during which infinite quantities of facts are widely available to anyone who can use a computer</a:t>
            </a:r>
            <a:endParaRPr lang="en-US" sz="2800" b="1" i="1" dirty="0"/>
          </a:p>
          <a:p>
            <a:pPr marL="27305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endParaRPr lang="en-US" sz="2800" dirty="0"/>
          </a:p>
          <a:p>
            <a:pPr marL="273050" algn="l" eaLnBrk="1" hangingPunct="1">
              <a:spcBef>
                <a:spcPts val="600"/>
              </a:spcBef>
              <a:spcAft>
                <a:spcPts val="1200"/>
              </a:spcAft>
            </a:pPr>
            <a:endParaRPr lang="en-US" sz="2800" dirty="0"/>
          </a:p>
          <a:p>
            <a:pPr marL="273050" algn="l" eaLnBrk="1" hangingPunct="1">
              <a:spcBef>
                <a:spcPts val="600"/>
              </a:spcBef>
              <a:spcAft>
                <a:spcPts val="1200"/>
              </a:spcAft>
            </a:pPr>
            <a:endParaRPr lang="en-US" dirty="0"/>
          </a:p>
        </p:txBody>
      </p:sp>
      <p:pic>
        <p:nvPicPr>
          <p:cNvPr id="9220" name="Picture 6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133600"/>
            <a:ext cx="2145846" cy="163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207500" cy="1143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US" b="1" dirty="0"/>
              <a:t>COMPETING IN THE INFORMATION AGE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218661" y="1828800"/>
            <a:ext cx="6477000" cy="50292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Examples of the power of business and technology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Amazon</a:t>
            </a:r>
            <a:r>
              <a:rPr lang="en-US" sz="2400" dirty="0"/>
              <a:t> – Not a technology company; primary business focus is selling books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Netflix</a:t>
            </a:r>
            <a:r>
              <a:rPr lang="en-US" sz="2400" dirty="0"/>
              <a:t> – Not a technology company; primary business focus is renting videos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Zappos </a:t>
            </a:r>
            <a:r>
              <a:rPr lang="en-US" sz="2400" dirty="0"/>
              <a:t>– Not a technology company; primary business focus is selling shoes</a:t>
            </a:r>
          </a:p>
          <a:p>
            <a:pPr algn="l" eaLnBrk="1" hangingPunct="1">
              <a:buFontTx/>
              <a:buNone/>
            </a:pPr>
            <a:endParaRPr lang="en-US" sz="2800" dirty="0"/>
          </a:p>
          <a:p>
            <a:pPr algn="l" eaLnBrk="1" hangingPunct="1">
              <a:buFont typeface="Arial" pitchFamily="34" charset="0"/>
              <a:buAutoNum type="arabicPeriod"/>
            </a:pPr>
            <a:endParaRPr lang="en-US" sz="2800" dirty="0"/>
          </a:p>
          <a:p>
            <a:pPr algn="l" eaLnBrk="1" hangingPunct="1">
              <a:buFont typeface="Arial" pitchFamily="34" charset="0"/>
              <a:buChar char="•"/>
            </a:pPr>
            <a:endParaRPr lang="en-US" sz="2800" dirty="0"/>
          </a:p>
          <a:p>
            <a:pPr algn="l" eaLnBrk="1" hangingPunct="1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44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438400"/>
            <a:ext cx="1912436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1143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US" b="1" dirty="0"/>
              <a:t>COMPETING IN THE INFORMATION AGE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209800"/>
            <a:ext cx="7924800" cy="4648200"/>
          </a:xfrm>
        </p:spPr>
        <p:txBody>
          <a:bodyPr/>
          <a:lstStyle/>
          <a:p>
            <a:pPr algn="l" eaLnBrk="1" hangingPunct="1">
              <a:spcAft>
                <a:spcPts val="1200"/>
              </a:spcAft>
            </a:pPr>
            <a:r>
              <a:rPr lang="en-US" sz="2800" dirty="0"/>
              <a:t>The core drivers of the information age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z="2400" dirty="0"/>
              <a:t>Data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z="2400" dirty="0"/>
              <a:t>Information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z="2400" dirty="0"/>
              <a:t>Business intelligence</a:t>
            </a:r>
          </a:p>
          <a:p>
            <a:pPr lvl="1" eaLnBrk="1" hangingPunct="1">
              <a:spcAft>
                <a:spcPts val="1200"/>
              </a:spcAft>
            </a:pPr>
            <a:r>
              <a:rPr lang="en-US" sz="2400" dirty="0"/>
              <a:t>Knowledge</a:t>
            </a:r>
            <a:endParaRPr lang="en-US" dirty="0"/>
          </a:p>
          <a:p>
            <a:pPr algn="l" eaLnBrk="1" hangingPunct="1"/>
            <a:endParaRPr lang="en-US" sz="2800" dirty="0"/>
          </a:p>
          <a:p>
            <a:pPr algn="l" eaLnBrk="1" hangingPunct="1"/>
            <a:endParaRPr lang="en-US" dirty="0"/>
          </a:p>
        </p:txBody>
      </p:sp>
      <p:pic>
        <p:nvPicPr>
          <p:cNvPr id="11268" name="Picture 5" descr="C:\Users\Paige Baltzan\AppData\Local\Microsoft\Windows\Temporary Internet Files\Content.IE5\09M7R7CR\MC90023137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200400"/>
            <a:ext cx="2668936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eaLnBrk="1" hangingPunct="1"/>
            <a:r>
              <a:rPr lang="en-US" b="1" dirty="0"/>
              <a:t>DATA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37202"/>
            <a:ext cx="8534400" cy="4806398"/>
          </a:xfrm>
        </p:spPr>
        <p:txBody>
          <a:bodyPr/>
          <a:lstStyle/>
          <a:p>
            <a:pPr algn="l" eaLnBrk="1" hangingPunct="1">
              <a:spcAft>
                <a:spcPts val="1800"/>
              </a:spcAft>
            </a:pPr>
            <a:r>
              <a:rPr lang="en-US" sz="2800" b="1" dirty="0"/>
              <a:t>Data</a:t>
            </a:r>
            <a:r>
              <a:rPr lang="en-US" sz="2800" b="1" i="1" dirty="0">
                <a:solidFill>
                  <a:srgbClr val="5CA3DE"/>
                </a:solidFill>
              </a:rPr>
              <a:t> </a:t>
            </a:r>
            <a:r>
              <a:rPr lang="en-US" sz="2800" dirty="0"/>
              <a:t>- Raw facts that describe the characteristics of an event or object</a:t>
            </a:r>
          </a:p>
          <a:p>
            <a:pPr algn="l" eaLnBrk="1" hangingPunct="1">
              <a:spcAft>
                <a:spcPts val="1800"/>
              </a:spcAft>
            </a:pPr>
            <a:r>
              <a:rPr lang="en-US" sz="2800" b="1" dirty="0"/>
              <a:t>Structured data </a:t>
            </a:r>
            <a:r>
              <a:rPr lang="en-US" sz="2800" dirty="0"/>
              <a:t>– Stored in a traditional system such as a relational database or spreadsheet</a:t>
            </a:r>
          </a:p>
          <a:p>
            <a:pPr lvl="1" eaLnBrk="1" hangingPunct="1">
              <a:spcAft>
                <a:spcPts val="1800"/>
              </a:spcAft>
            </a:pPr>
            <a:r>
              <a:rPr lang="en-US" sz="2400" b="1" dirty="0"/>
              <a:t>Machine-generated data</a:t>
            </a:r>
            <a:r>
              <a:rPr lang="en-US" sz="2400" dirty="0"/>
              <a:t> – Created by a machine without human intervention</a:t>
            </a:r>
          </a:p>
          <a:p>
            <a:pPr lvl="1" eaLnBrk="1" hangingPunct="1">
              <a:spcAft>
                <a:spcPts val="1800"/>
              </a:spcAft>
            </a:pPr>
            <a:r>
              <a:rPr lang="en-US" sz="2400" b="1" dirty="0"/>
              <a:t>Human-generated data</a:t>
            </a:r>
            <a:r>
              <a:rPr lang="en-US" sz="2400" dirty="0"/>
              <a:t> – Data that humans, in interaction with computers, generate</a:t>
            </a:r>
          </a:p>
          <a:p>
            <a:pPr marL="171450" indent="-171450" algn="l">
              <a:spcAft>
                <a:spcPts val="1800"/>
              </a:spcAft>
            </a:pPr>
            <a:r>
              <a:rPr lang="en-US" sz="2800" b="1" dirty="0"/>
              <a:t>Unstructured data</a:t>
            </a:r>
            <a:r>
              <a:rPr lang="en-US" sz="2800" b="1" i="1" dirty="0">
                <a:solidFill>
                  <a:srgbClr val="5CA3DE"/>
                </a:solidFill>
              </a:rPr>
              <a:t> </a:t>
            </a:r>
            <a:r>
              <a:rPr lang="en-US" sz="2800" dirty="0"/>
              <a:t>– Not defined and does not follow a specified format </a:t>
            </a:r>
          </a:p>
          <a:p>
            <a:pPr algn="l" eaLnBrk="1" hangingPunct="1">
              <a:spcAft>
                <a:spcPts val="1800"/>
              </a:spcAft>
              <a:buFontTx/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eaLnBrk="1" hangingPunct="1"/>
            <a:r>
              <a:rPr lang="en-US" b="1" dirty="0"/>
              <a:t>DATA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506896" y="1447800"/>
            <a:ext cx="8534400" cy="1143000"/>
          </a:xfrm>
        </p:spPr>
        <p:txBody>
          <a:bodyPr/>
          <a:lstStyle/>
          <a:p>
            <a:pPr algn="l" eaLnBrk="1" hangingPunct="1">
              <a:spcAft>
                <a:spcPts val="1800"/>
              </a:spcAft>
              <a:buFontTx/>
              <a:buNone/>
            </a:pPr>
            <a:r>
              <a:rPr lang="en-US" sz="2800" dirty="0"/>
              <a:t>This is an example of structured data.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06892" y="2438400"/>
          <a:ext cx="8073892" cy="3585753"/>
        </p:xfrm>
        <a:graphic>
          <a:graphicData uri="http://schemas.openxmlformats.org/drawingml/2006/table">
            <a:tbl>
              <a:tblPr firstRow="1" firstCol="1" bandRow="1"/>
              <a:tblGrid>
                <a:gridCol w="9409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40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91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591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5914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5914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914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1969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Order Date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Customer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Sales Representative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Product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Qty</a:t>
                      </a:r>
                      <a:endParaRPr lang="en-US" sz="1000" b="1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Unit Price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Total Sales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Unit Cost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Cost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Proﬁt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7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4-Jan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Walmart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PJ Helgoth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Doritos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41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$24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$984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$18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$738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$246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3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4-Jan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Walmart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Roberta Cross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Ruffles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90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$15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$1.350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$900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$450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3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5-Jan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Safeway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Craig Schultz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Ruffles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27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$15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$405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$270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$135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3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6-Jan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Walmart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Roberta Cross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Ruffles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67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$15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$1.005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$670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$335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3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7—Jan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7-Eleven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Craig Schultz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Pringles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79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$12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$948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$6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$474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$474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3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7-Jan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Walmart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Roberta Cross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Ruffles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52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$15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$780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$520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$260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3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8-Jan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Kroger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Craig Schultz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Ruffles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39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$15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$585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$390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$195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73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9—Jan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Walmart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Craig Schultz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Ruffles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66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$15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$990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$660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$330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3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10-Jan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Target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Craig Schultz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Ruffles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$15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$600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$400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$200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3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11—Jan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Walmart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Craig Schultz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Ruffles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71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$15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$1.085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$710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$355</a:t>
                      </a:r>
                    </a:p>
                  </a:txBody>
                  <a:tcPr marL="65270" marR="65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2494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eaLnBrk="1" hangingPunct="1"/>
            <a:r>
              <a:rPr lang="en-US" b="1" dirty="0"/>
              <a:t>DATA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11961"/>
            <a:ext cx="5867400" cy="3657600"/>
          </a:xfrm>
        </p:spPr>
        <p:txBody>
          <a:bodyPr/>
          <a:lstStyle/>
          <a:p>
            <a:pPr algn="l" eaLnBrk="1" hangingPunct="1">
              <a:spcAft>
                <a:spcPts val="1800"/>
              </a:spcAft>
            </a:pPr>
            <a:r>
              <a:rPr lang="en-US" sz="2800" b="1" dirty="0"/>
              <a:t>Big data</a:t>
            </a:r>
            <a:r>
              <a:rPr lang="en-US" sz="2800" b="1" i="1" dirty="0">
                <a:solidFill>
                  <a:srgbClr val="5CA3DE"/>
                </a:solidFill>
              </a:rPr>
              <a:t> </a:t>
            </a:r>
            <a:r>
              <a:rPr lang="en-US" sz="2800" dirty="0"/>
              <a:t>– A collection of large, complex data sets, including structured and unstructured data, which cannot be analyzed using traditional database methods and tools</a:t>
            </a:r>
          </a:p>
          <a:p>
            <a:pPr lvl="1" eaLnBrk="1" hangingPunct="1">
              <a:spcAft>
                <a:spcPts val="1800"/>
              </a:spcAft>
            </a:pPr>
            <a:r>
              <a:rPr lang="en-US" sz="2400" b="1" dirty="0"/>
              <a:t>Snapshot</a:t>
            </a:r>
            <a:r>
              <a:rPr lang="en-US" sz="2400" dirty="0"/>
              <a:t> – A view of data at a particular point in time</a:t>
            </a:r>
          </a:p>
          <a:p>
            <a:pPr algn="l" eaLnBrk="1" hangingPunct="1">
              <a:spcAft>
                <a:spcPts val="1800"/>
              </a:spcAft>
              <a:buFontTx/>
              <a:buNone/>
            </a:pPr>
            <a:endParaRPr lang="en-US" sz="2800" dirty="0"/>
          </a:p>
        </p:txBody>
      </p:sp>
      <p:pic>
        <p:nvPicPr>
          <p:cNvPr id="7" name="Picture 6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885660"/>
            <a:ext cx="2743200" cy="30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5020320"/>
      </p:ext>
    </p:extLst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4810</TotalTime>
  <Words>851</Words>
  <Application>Microsoft Office PowerPoint</Application>
  <PresentationFormat>On-screen Show (4:3)</PresentationFormat>
  <Paragraphs>212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20</vt:i4>
      </vt:variant>
    </vt:vector>
  </HeadingPairs>
  <TitlesOfParts>
    <vt:vector size="38" baseType="lpstr">
      <vt:lpstr>Albertus (W1)</vt:lpstr>
      <vt:lpstr>Arial</vt:lpstr>
      <vt:lpstr>ArumSans Bold</vt:lpstr>
      <vt:lpstr>ArumSans Regular</vt:lpstr>
      <vt:lpstr>Calibri</vt:lpstr>
      <vt:lpstr>Calibri Light</vt:lpstr>
      <vt:lpstr>Century Schoolbook</vt:lpstr>
      <vt:lpstr>Vectipede Rg</vt:lpstr>
      <vt:lpstr>Wingdings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COMPETING IN THE INFORMATION AGE</vt:lpstr>
      <vt:lpstr>COMPETING IN THE INFORMATION AGE</vt:lpstr>
      <vt:lpstr>COMPETING IN THE INFORMATION AGE</vt:lpstr>
      <vt:lpstr>COMPETING IN THE INFORMATION AGE</vt:lpstr>
      <vt:lpstr>DATA</vt:lpstr>
      <vt:lpstr>DATA</vt:lpstr>
      <vt:lpstr>DATA</vt:lpstr>
      <vt:lpstr>INFORMATION</vt:lpstr>
      <vt:lpstr>PowerPoint Presentation</vt:lpstr>
      <vt:lpstr>PowerPoint Presentation</vt:lpstr>
      <vt:lpstr>PowerPoint Presentation</vt:lpstr>
      <vt:lpstr>THE CHALLENGE:  DEPARTMENTAL COMPANIES</vt:lpstr>
      <vt:lpstr>PowerPoint Presentation</vt:lpstr>
      <vt:lpstr>SYSTEMS THINKING AND  THE MIS SOLUTION</vt:lpstr>
      <vt:lpstr>SYSTEMS THINKING AND  THE MIS SOLUTION</vt:lpstr>
      <vt:lpstr>SYSTEMS THINKING AND  THE MIS SOLUTION</vt:lpstr>
      <vt:lpstr>SYSTEMS THINKING AND  THE MIS SOLUTION</vt:lpstr>
      <vt:lpstr>LEARNING OUTCOME REVIEW</vt:lpstr>
    </vt:vector>
  </TitlesOfParts>
  <Company>Daniels College of Business, University of Denver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Susan Travis</cp:lastModifiedBy>
  <cp:revision>366</cp:revision>
  <dcterms:created xsi:type="dcterms:W3CDTF">2004-06-28T21:12:50Z</dcterms:created>
  <dcterms:modified xsi:type="dcterms:W3CDTF">2019-07-08T13:58:08Z</dcterms:modified>
</cp:coreProperties>
</file>