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jpg&amp;ehk=6G4lkPdJ4r9hYIWxi8g8eQ&amp;pid=OfficeInsert" ContentType="image/jpeg"/>
  <Default Extension="rels" ContentType="application/vnd.openxmlformats-package.relationships+xml"/>
  <Default Extension="gif" ContentType="image/gif"/>
  <Default Extension="png" ContentType="image/png"/>
  <Default Extension="png&amp;ehk=4xjg7zF1MdIGRxloFRp71Q&amp;pid=OfficeInsert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7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8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6" r:id="rId1"/>
    <p:sldMasterId id="2147484156" r:id="rId2"/>
    <p:sldMasterId id="2147484164" r:id="rId3"/>
    <p:sldMasterId id="2147484174" r:id="rId4"/>
    <p:sldMasterId id="2147484184" r:id="rId5"/>
    <p:sldMasterId id="2147484192" r:id="rId6"/>
    <p:sldMasterId id="2147484200" r:id="rId7"/>
    <p:sldMasterId id="2147484203" r:id="rId8"/>
    <p:sldMasterId id="2147484207" r:id="rId9"/>
  </p:sldMasterIdLst>
  <p:notesMasterIdLst>
    <p:notesMasterId r:id="rId23"/>
  </p:notesMasterIdLst>
  <p:handoutMasterIdLst>
    <p:handoutMasterId r:id="rId24"/>
  </p:handoutMasterIdLst>
  <p:sldIdLst>
    <p:sldId id="369" r:id="rId10"/>
    <p:sldId id="422" r:id="rId11"/>
    <p:sldId id="514" r:id="rId12"/>
    <p:sldId id="531" r:id="rId13"/>
    <p:sldId id="533" r:id="rId14"/>
    <p:sldId id="534" r:id="rId15"/>
    <p:sldId id="496" r:id="rId16"/>
    <p:sldId id="516" r:id="rId17"/>
    <p:sldId id="515" r:id="rId18"/>
    <p:sldId id="528" r:id="rId19"/>
    <p:sldId id="529" r:id="rId20"/>
    <p:sldId id="532" r:id="rId21"/>
    <p:sldId id="450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BBE0E3"/>
    <a:srgbClr val="37757F"/>
    <a:srgbClr val="77B2E3"/>
    <a:srgbClr val="5CA3DE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73077" autoAdjust="0"/>
  </p:normalViewPr>
  <p:slideViewPr>
    <p:cSldViewPr>
      <p:cViewPr varScale="1">
        <p:scale>
          <a:sx n="108" d="100"/>
          <a:sy n="108" d="100"/>
        </p:scale>
        <p:origin x="12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-2100" y="15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CA06A8F-911B-4650-B0AF-DF0819130E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5292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6535C23-C694-4B87-BF59-41E4DD211D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77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1317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5167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2" eaLnBrk="1" hangingPunct="1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6211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0215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262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183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892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502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527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9897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334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b="0" i="0" u="none" strike="noStrike" kern="1200" baseline="0" dirty="0">
              <a:solidFill>
                <a:schemeClr val="tx1"/>
              </a:solidFill>
              <a:latin typeface="Albertus (W1)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4008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40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9879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609600"/>
            <a:ext cx="3970867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573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685800"/>
            <a:ext cx="4114800" cy="531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994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925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97132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1329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6919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9420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8930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42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833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60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67061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54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389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9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90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88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62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19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16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85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2134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669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09844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8962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4445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5216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7548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0928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9552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93444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902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643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1653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677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679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06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21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04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28453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04898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0151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03251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7745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977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2298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8187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60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365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367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30572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2103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624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28354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03181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020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864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93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953000"/>
          </a:xfrm>
          <a:prstGeom prst="rect">
            <a:avLst/>
          </a:prstGeom>
        </p:spPr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48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5.gif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Relationship Id="rId9" Type="http://schemas.openxmlformats.org/officeDocument/2006/relationships/slideLayout" Target="../slideLayouts/slideLayout28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6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9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447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31" r:id="rId10"/>
    <p:sldLayoutId id="2147484129" r:id="rId11"/>
    <p:sldLayoutId id="2147484130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4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035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8978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5" r:id="rId1"/>
    <p:sldLayoutId id="2147484176" r:id="rId2"/>
    <p:sldLayoutId id="2147484177" r:id="rId3"/>
    <p:sldLayoutId id="2147484178" r:id="rId4"/>
    <p:sldLayoutId id="2147484179" r:id="rId5"/>
    <p:sldLayoutId id="2147484180" r:id="rId6"/>
    <p:sldLayoutId id="2147484181" r:id="rId7"/>
    <p:sldLayoutId id="2147484182" r:id="rId8"/>
    <p:sldLayoutId id="2147484183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667036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11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94" r:id="rId2"/>
    <p:sldLayoutId id="2147484195" r:id="rId3"/>
    <p:sldLayoutId id="2147484196" r:id="rId4"/>
    <p:sldLayoutId id="2147484197" r:id="rId5"/>
    <p:sldLayoutId id="2147484198" r:id="rId6"/>
    <p:sldLayoutId id="2147484199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343869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3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1980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&amp;ehk=6G4lkPdJ4r9hYIWxi8g8eQ&amp;pid=OfficeInsert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&amp;ehk=4xjg7zF1MdIGRxloFRp71Q&amp;pid=OfficeInsert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752600"/>
            <a:ext cx="4953000" cy="4419600"/>
          </a:xfrm>
          <a:effectLst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400" b="1" dirty="0">
                <a:solidFill>
                  <a:srgbClr val="50B4C8"/>
                </a:solidFill>
                <a:effectLst/>
              </a:rPr>
              <a:t>CHAPTER EIGHT</a:t>
            </a:r>
          </a:p>
          <a:p>
            <a:pPr eaLnBrk="1" hangingPunct="1">
              <a:lnSpc>
                <a:spcPct val="90000"/>
              </a:lnSpc>
            </a:pPr>
            <a:endParaRPr lang="en-US" sz="44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b="1" dirty="0">
                <a:solidFill>
                  <a:srgbClr val="50B4C8"/>
                </a:solidFill>
                <a:effectLst/>
              </a:rPr>
              <a:t>UNDERSTANDING BIG DATA AND ITS IMPACT ON BUSINESS</a:t>
            </a:r>
            <a:endParaRPr lang="en-US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914400"/>
            <a:ext cx="3556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141287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DATA ANALYSIS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153400" cy="49530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Databases contain information in a series of two-dimensional tables</a:t>
            </a:r>
          </a:p>
          <a:p>
            <a:pPr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In a data warehouse and data mart, information is multidimensional, it contains layers of columns and rows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Dimension – A particular attribute of information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Cube – Common term for the representation of multidimensional information</a:t>
            </a:r>
          </a:p>
          <a:p>
            <a:pPr lvl="1" eaLnBrk="1" hangingPunct="1"/>
            <a:endParaRPr lang="en-US" dirty="0"/>
          </a:p>
          <a:p>
            <a:pPr lvl="1" eaLnBrk="1" hangingPunct="1">
              <a:buFont typeface="Arial" pitchFamily="34" charset="0"/>
              <a:buNone/>
            </a:pPr>
            <a:endParaRPr lang="en-US" dirty="0"/>
          </a:p>
        </p:txBody>
      </p:sp>
      <p:pic>
        <p:nvPicPr>
          <p:cNvPr id="43012" name="Picture 4" descr="NULL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720" y="5029200"/>
            <a:ext cx="1706880" cy="1021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1844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>
          <a:xfrm>
            <a:off x="723900" y="3048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DATA ANALYSIS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686800" cy="4724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b="1" dirty="0"/>
              <a:t>  Cubes of Information</a:t>
            </a:r>
          </a:p>
        </p:txBody>
      </p:sp>
      <p:pic>
        <p:nvPicPr>
          <p:cNvPr id="44036" name="Picture 5" descr="This figure shows three cubes giving information for performing a multidimensional analysis for three different stores, for five different products, and for four different promotions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45" y="2590800"/>
            <a:ext cx="8305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4262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DATA VISUALIZATION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825" y="1820986"/>
            <a:ext cx="7391400" cy="4953000"/>
          </a:xfrm>
        </p:spPr>
        <p:txBody>
          <a:bodyPr>
            <a:norm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b="1" dirty="0"/>
              <a:t>Infographics</a:t>
            </a:r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b="1" dirty="0"/>
              <a:t>Data artist</a:t>
            </a:r>
            <a:endParaRPr lang="en-US" dirty="0"/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b="1" dirty="0"/>
              <a:t>Analysis paralysis</a:t>
            </a:r>
            <a:r>
              <a:rPr lang="en-US" dirty="0"/>
              <a:t> </a:t>
            </a:r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b="1" dirty="0"/>
              <a:t>Data</a:t>
            </a:r>
            <a:r>
              <a:rPr lang="en-US" dirty="0"/>
              <a:t> </a:t>
            </a:r>
            <a:r>
              <a:rPr lang="en-US" b="1" dirty="0"/>
              <a:t>visualization</a:t>
            </a:r>
            <a:r>
              <a:rPr lang="en-US" dirty="0"/>
              <a:t> </a:t>
            </a:r>
          </a:p>
          <a:p>
            <a:pPr algn="l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b="1" dirty="0"/>
              <a:t>Business intelligence dashboards</a:t>
            </a:r>
          </a:p>
        </p:txBody>
      </p:sp>
      <p:pic>
        <p:nvPicPr>
          <p:cNvPr id="59396" name="Picture 2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268" y="3060030"/>
            <a:ext cx="2897187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7" name="Picture 3" descr="NU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994" y="1744786"/>
            <a:ext cx="3019425" cy="263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82747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 REVIEW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153400" cy="4953000"/>
          </a:xfrm>
        </p:spPr>
        <p:txBody>
          <a:bodyPr/>
          <a:lstStyle/>
          <a:p>
            <a:pPr algn="l"/>
            <a:r>
              <a:rPr lang="en-US" dirty="0"/>
              <a:t>Now that you have finished the chapter please review the learning outcomes in your text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OUTCOMES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610600" cy="4953000"/>
          </a:xfrm>
        </p:spPr>
        <p:txBody>
          <a:bodyPr/>
          <a:lstStyle/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/>
              <a:t>Identify the four common characteristics of big data.</a:t>
            </a:r>
          </a:p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/>
              <a:t>Explain data mining and identify the three elements of data mining.</a:t>
            </a:r>
          </a:p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/>
              <a:t>Explain the importance of data analytics and data visualization.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POWER OF BIG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3600"/>
            <a:ext cx="4495800" cy="4495800"/>
          </a:xfrm>
        </p:spPr>
        <p:txBody>
          <a:bodyPr/>
          <a:lstStyle/>
          <a:p>
            <a:pPr marL="609600" indent="-609600" algn="l">
              <a:spcAft>
                <a:spcPts val="1200"/>
              </a:spcAft>
              <a:defRPr/>
            </a:pPr>
            <a:r>
              <a:rPr lang="en-US" dirty="0"/>
              <a:t>Big data can help an organization analyze petabytes for data for patterns, trends, and anomalies</a:t>
            </a:r>
          </a:p>
        </p:txBody>
      </p:sp>
      <p:pic>
        <p:nvPicPr>
          <p:cNvPr id="5" name="Picture 4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828800"/>
            <a:ext cx="3810000" cy="380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13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BIG DATA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458200" cy="4953000"/>
          </a:xfrm>
        </p:spPr>
        <p:txBody>
          <a:bodyPr/>
          <a:lstStyle/>
          <a:p>
            <a:pPr algn="l"/>
            <a:r>
              <a:rPr lang="en-US" b="1" i="1" dirty="0"/>
              <a:t>Big data </a:t>
            </a:r>
            <a:r>
              <a:rPr lang="en-US" dirty="0"/>
              <a:t>- A collection of large, complex data sets, including structured and unstructured data, which cannot be analyzed using traditional database methods and tools and includes the following four common characteristics</a:t>
            </a:r>
          </a:p>
          <a:p>
            <a:pPr lvl="1"/>
            <a:r>
              <a:rPr lang="en-US" sz="2400" b="1" dirty="0"/>
              <a:t>Variety</a:t>
            </a:r>
          </a:p>
          <a:p>
            <a:pPr lvl="1"/>
            <a:r>
              <a:rPr lang="en-US" sz="2400" b="1" dirty="0"/>
              <a:t>Veracity</a:t>
            </a:r>
          </a:p>
          <a:p>
            <a:pPr lvl="1"/>
            <a:r>
              <a:rPr lang="en-US" sz="2400" b="1" dirty="0"/>
              <a:t>Volume</a:t>
            </a:r>
          </a:p>
          <a:p>
            <a:pPr lvl="1"/>
            <a:r>
              <a:rPr lang="en-US" sz="2400" b="1" dirty="0"/>
              <a:t>Velocity</a:t>
            </a:r>
          </a:p>
        </p:txBody>
      </p:sp>
      <p:pic>
        <p:nvPicPr>
          <p:cNvPr id="6" name="Picture 5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934" y="4343400"/>
            <a:ext cx="2514095" cy="166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512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COMPUTING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153400" cy="4953000"/>
          </a:xfrm>
        </p:spPr>
        <p:txBody>
          <a:bodyPr/>
          <a:lstStyle/>
          <a:p>
            <a:pPr algn="l"/>
            <a:r>
              <a:rPr lang="en-US" b="1" i="1" dirty="0"/>
              <a:t>Distributed computing </a:t>
            </a:r>
            <a:r>
              <a:rPr lang="en-US" dirty="0"/>
              <a:t>– processes and manages algorithms across many machines in a computing environment</a:t>
            </a:r>
          </a:p>
          <a:p>
            <a:pPr algn="l"/>
            <a:endParaRPr lang="en-US" dirty="0"/>
          </a:p>
        </p:txBody>
      </p:sp>
      <p:pic>
        <p:nvPicPr>
          <p:cNvPr id="4" name="Picture 3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900" y="3429000"/>
            <a:ext cx="5791200" cy="250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059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b="1" i="1" dirty="0"/>
              <a:t>Virtualization</a:t>
            </a:r>
            <a:r>
              <a:rPr lang="en-US" dirty="0"/>
              <a:t> – Creation of a virtual version of computing resources, such as an operating system, a server, a storage device, or network resource</a:t>
            </a:r>
          </a:p>
        </p:txBody>
      </p:sp>
      <p:pic>
        <p:nvPicPr>
          <p:cNvPr id="4" name="Picture 3" descr="NULL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733800"/>
            <a:ext cx="70104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623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dirty="0"/>
              <a:t>DATA MINING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153400" cy="4953000"/>
          </a:xfrm>
        </p:spPr>
        <p:txBody>
          <a:bodyPr>
            <a:noAutofit/>
          </a:bodyPr>
          <a:lstStyle/>
          <a:p>
            <a:pPr algn="l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b="1" dirty="0"/>
              <a:t>Data mining </a:t>
            </a:r>
            <a:r>
              <a:rPr lang="en-US" sz="2400" dirty="0"/>
              <a:t>– The process of analyzing data to extract information not offered by the raw data alone</a:t>
            </a:r>
          </a:p>
          <a:p>
            <a:pPr algn="l" eaLnBrk="1" hangingPunct="1">
              <a:spcBef>
                <a:spcPts val="600"/>
              </a:spcBef>
              <a:spcAft>
                <a:spcPts val="600"/>
              </a:spcAft>
              <a:defRPr/>
            </a:pPr>
            <a:endParaRPr lang="en-US" sz="2400" dirty="0"/>
          </a:p>
          <a:p>
            <a:pPr algn="l"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400" b="1" dirty="0"/>
              <a:t>Data-mining tools </a:t>
            </a:r>
            <a:r>
              <a:rPr lang="en-US" sz="2400" dirty="0"/>
              <a:t>– use a variety of techniques to find patterns and relationships in large volumes of information  </a:t>
            </a:r>
          </a:p>
          <a:p>
            <a:pPr marL="609600" indent="-609600" algn="l">
              <a:defRPr/>
            </a:pPr>
            <a:endParaRPr lang="en-US" dirty="0"/>
          </a:p>
        </p:txBody>
      </p:sp>
      <p:pic>
        <p:nvPicPr>
          <p:cNvPr id="50180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624" y="4330585"/>
            <a:ext cx="2470638" cy="1787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DATA MINING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2064456"/>
            <a:ext cx="8153400" cy="4953000"/>
          </a:xfrm>
        </p:spPr>
        <p:txBody>
          <a:bodyPr/>
          <a:lstStyle/>
          <a:p>
            <a:pPr algn="l">
              <a:spcAft>
                <a:spcPts val="1200"/>
              </a:spcAft>
            </a:pPr>
            <a:r>
              <a:rPr lang="en-US" b="1" kern="1200" dirty="0">
                <a:latin typeface="Albertus (W1)" charset="0"/>
              </a:rPr>
              <a:t>Data Mining Techniques</a:t>
            </a:r>
          </a:p>
          <a:p>
            <a:pPr lvl="1">
              <a:spcAft>
                <a:spcPts val="1200"/>
              </a:spcAft>
            </a:pPr>
            <a:r>
              <a:rPr lang="en-US" b="1" kern="1200" dirty="0">
                <a:latin typeface="Albertus (W1)" charset="0"/>
              </a:rPr>
              <a:t>Classification</a:t>
            </a:r>
            <a:endParaRPr lang="en-US" kern="1200" dirty="0">
              <a:latin typeface="Albertus (W1)" charset="0"/>
            </a:endParaRPr>
          </a:p>
          <a:p>
            <a:pPr lvl="1">
              <a:spcAft>
                <a:spcPts val="1200"/>
              </a:spcAft>
            </a:pPr>
            <a:r>
              <a:rPr lang="en-US" b="1" kern="1200" dirty="0">
                <a:latin typeface="Albertus (W1)" charset="0"/>
              </a:rPr>
              <a:t>Estimation</a:t>
            </a:r>
            <a:r>
              <a:rPr lang="en-US" kern="1200" dirty="0">
                <a:latin typeface="Albertus (W1)" charset="0"/>
              </a:rPr>
              <a:t> </a:t>
            </a:r>
          </a:p>
          <a:p>
            <a:pPr lvl="1">
              <a:spcAft>
                <a:spcPts val="1200"/>
              </a:spcAft>
            </a:pPr>
            <a:r>
              <a:rPr lang="en-US" b="1" kern="1200" dirty="0">
                <a:latin typeface="Albertus (W1)" charset="0"/>
              </a:rPr>
              <a:t>Affinity</a:t>
            </a:r>
            <a:r>
              <a:rPr lang="en-US" kern="1200" dirty="0">
                <a:latin typeface="Albertus (W1)" charset="0"/>
              </a:rPr>
              <a:t> </a:t>
            </a:r>
            <a:r>
              <a:rPr lang="en-US" b="1" kern="1200" dirty="0">
                <a:latin typeface="Albertus (W1)" charset="0"/>
              </a:rPr>
              <a:t>grouping</a:t>
            </a:r>
            <a:r>
              <a:rPr lang="en-US" kern="1200" dirty="0">
                <a:latin typeface="Albertus (W1)" charset="0"/>
              </a:rPr>
              <a:t> </a:t>
            </a:r>
          </a:p>
          <a:p>
            <a:pPr lvl="1">
              <a:spcAft>
                <a:spcPts val="1200"/>
              </a:spcAft>
            </a:pPr>
            <a:r>
              <a:rPr lang="en-US" b="1" kern="1200" dirty="0">
                <a:latin typeface="Albertus (W1)" charset="0"/>
              </a:rPr>
              <a:t>Clustering</a:t>
            </a:r>
            <a:r>
              <a:rPr lang="en-US" kern="1200" dirty="0">
                <a:latin typeface="Albertus (W1)" charset="0"/>
              </a:rPr>
              <a:t> </a:t>
            </a:r>
            <a:endParaRPr lang="en-US" dirty="0"/>
          </a:p>
        </p:txBody>
      </p:sp>
      <p:pic>
        <p:nvPicPr>
          <p:cNvPr id="7" name="Picture 3" descr="This graph shows an example of a cluster analysis where data is clustered into three separate groups within the same graph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5"/>
              </a:clrFrom>
              <a:clrTo>
                <a:srgbClr val="FFF9B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0" t="5035" r="28239" b="2788"/>
          <a:stretch>
            <a:fillRect/>
          </a:stretch>
        </p:blipFill>
        <p:spPr bwMode="auto">
          <a:xfrm>
            <a:off x="5762625" y="3086100"/>
            <a:ext cx="338137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NU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779" y="2895600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7153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DATA MINING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153400" cy="4953000"/>
          </a:xfrm>
        </p:spPr>
        <p:txBody>
          <a:bodyPr>
            <a:normAutofit/>
          </a:bodyPr>
          <a:lstStyle/>
          <a:p>
            <a:pPr algn="l">
              <a:spcAft>
                <a:spcPts val="1200"/>
              </a:spcAft>
            </a:pPr>
            <a:r>
              <a:rPr lang="en-US" b="1" dirty="0"/>
              <a:t>Data mining prediction analysis methods</a:t>
            </a:r>
          </a:p>
          <a:p>
            <a:pPr lvl="1">
              <a:spcAft>
                <a:spcPts val="1200"/>
              </a:spcAft>
            </a:pPr>
            <a:r>
              <a:rPr lang="en-US" b="1" dirty="0"/>
              <a:t>Optimization</a:t>
            </a:r>
            <a:r>
              <a:rPr lang="en-US" dirty="0"/>
              <a:t> </a:t>
            </a:r>
          </a:p>
          <a:p>
            <a:pPr lvl="1">
              <a:spcAft>
                <a:spcPts val="1200"/>
              </a:spcAft>
            </a:pPr>
            <a:r>
              <a:rPr lang="en-US" b="1" dirty="0"/>
              <a:t>Forecasting</a:t>
            </a:r>
            <a:r>
              <a:rPr lang="en-US" dirty="0"/>
              <a:t> </a:t>
            </a:r>
          </a:p>
          <a:p>
            <a:pPr lvl="1">
              <a:spcAft>
                <a:spcPts val="1200"/>
              </a:spcAft>
            </a:pPr>
            <a:r>
              <a:rPr lang="en-US" b="1" dirty="0"/>
              <a:t>Regression</a:t>
            </a:r>
            <a:r>
              <a:rPr lang="en-US" dirty="0"/>
              <a:t> </a:t>
            </a:r>
          </a:p>
        </p:txBody>
      </p:sp>
      <p:pic>
        <p:nvPicPr>
          <p:cNvPr id="4" name="Picture 3" descr="NULL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533"/>
          <a:stretch/>
        </p:blipFill>
        <p:spPr>
          <a:xfrm>
            <a:off x="4392083" y="3200400"/>
            <a:ext cx="443865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101490"/>
      </p:ext>
    </p:extLst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6698</TotalTime>
  <Words>292</Words>
  <Application>Microsoft Macintosh PowerPoint</Application>
  <PresentationFormat>On-screen Show (4:3)</PresentationFormat>
  <Paragraphs>49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13</vt:i4>
      </vt:variant>
    </vt:vector>
  </HeadingPairs>
  <TitlesOfParts>
    <vt:vector size="30" baseType="lpstr">
      <vt:lpstr>Albertus (W1)</vt:lpstr>
      <vt:lpstr>ArumSans Bold</vt:lpstr>
      <vt:lpstr>ArumSans Regular</vt:lpstr>
      <vt:lpstr>Calibri</vt:lpstr>
      <vt:lpstr>Century Schoolbook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THE POWER OF BIG DATA</vt:lpstr>
      <vt:lpstr>BIG DATA ANALYTICS</vt:lpstr>
      <vt:lpstr>DISTRIBUTED COMPUTING</vt:lpstr>
      <vt:lpstr>VIRTUALIZATION</vt:lpstr>
      <vt:lpstr>DATA MINING</vt:lpstr>
      <vt:lpstr>DATA MINING</vt:lpstr>
      <vt:lpstr>DATA MINING</vt:lpstr>
      <vt:lpstr>DATA ANALYSIS </vt:lpstr>
      <vt:lpstr>DATA ANALYSIS </vt:lpstr>
      <vt:lpstr>DATA VISUALIZATION</vt:lpstr>
      <vt:lpstr>LEARNING OUTCOME REVIEW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388</cp:revision>
  <dcterms:created xsi:type="dcterms:W3CDTF">2004-06-28T21:12:50Z</dcterms:created>
  <dcterms:modified xsi:type="dcterms:W3CDTF">2017-04-18T20:07:45Z</dcterms:modified>
</cp:coreProperties>
</file>