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8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29" r:id="rId2"/>
    <p:sldMasterId id="2147483737" r:id="rId3"/>
    <p:sldMasterId id="2147483747" r:id="rId4"/>
    <p:sldMasterId id="2147483757" r:id="rId5"/>
    <p:sldMasterId id="2147483765" r:id="rId6"/>
    <p:sldMasterId id="2147483773" r:id="rId7"/>
    <p:sldMasterId id="2147483776" r:id="rId8"/>
    <p:sldMasterId id="2147483780" r:id="rId9"/>
  </p:sldMasterIdLst>
  <p:notesMasterIdLst>
    <p:notesMasterId r:id="rId28"/>
  </p:notesMasterIdLst>
  <p:sldIdLst>
    <p:sldId id="275" r:id="rId10"/>
    <p:sldId id="257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6EA9A9"/>
    <a:srgbClr val="C1B753"/>
    <a:srgbClr val="E6B921"/>
    <a:srgbClr val="C47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0032" autoAdjust="0"/>
  </p:normalViewPr>
  <p:slideViewPr>
    <p:cSldViewPr>
      <p:cViewPr varScale="1">
        <p:scale>
          <a:sx n="73" d="100"/>
          <a:sy n="73" d="100"/>
        </p:scale>
        <p:origin x="22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B87CA17-061E-4D25-8438-E363A1C92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3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908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27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503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4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8415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3996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15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423863" lvl="1" indent="-1905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2180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83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09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8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306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65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63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98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86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80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340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704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7997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1056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1716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803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822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084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92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120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30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6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7525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2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76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90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12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37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7372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27898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4745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2112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5926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7663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9567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1530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86026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21047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358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146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811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676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37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56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5324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86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6160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98150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112407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034679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8010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9629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95913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2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129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863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85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79336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08092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829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31293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14877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87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745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919" y="499533"/>
            <a:ext cx="8079581" cy="16581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206" y="1993393"/>
            <a:ext cx="8065294" cy="376618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4350" y="6412447"/>
            <a:ext cx="30861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A38A087-E31E-41CA-BC70-5F5FD6AC2943}" type="datetime1">
              <a:rPr lang="en-US" smtClean="0"/>
              <a:pPr>
                <a:defRPr/>
              </a:pPr>
              <a:t>4/18/17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6554697"/>
            <a:ext cx="37719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41193" y="5829748"/>
            <a:ext cx="2194560" cy="1397039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27ABC3C-D7FE-4E97-A023-8FA7AC6EF2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885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320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3.gif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0.xml"/><Relationship Id="rId2" Type="http://schemas.openxmlformats.org/officeDocument/2006/relationships/slideLayout" Target="../slideLayouts/slideLayout5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  <p:sp>
        <p:nvSpPr>
          <p:cNvPr id="5" name="Text Box 16"/>
          <p:cNvSpPr txBox="1">
            <a:spLocks noChangeArrowheads="1"/>
          </p:cNvSpPr>
          <p:nvPr userDrawn="1"/>
        </p:nvSpPr>
        <p:spPr bwMode="auto">
          <a:xfrm>
            <a:off x="8274050" y="6357938"/>
            <a:ext cx="641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179C15C-7D09-4162-8611-086DAD2EB3F3}" type="slidenum">
              <a:rPr lang="en-US" sz="1200" b="1" smtClean="0"/>
              <a:pPr algn="r" eaLnBrk="1" hangingPunct="1"/>
              <a:t>‹#›</a:t>
            </a:fld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4263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52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3703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242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62399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18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203423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585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99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7578" y="1371600"/>
            <a:ext cx="5147733" cy="4991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>
                <a:solidFill>
                  <a:srgbClr val="50B4C8"/>
                </a:solidFill>
              </a:rPr>
              <a:t>BUSINESS PLUG-IN </a:t>
            </a:r>
            <a:r>
              <a:rPr lang="en-US" sz="8000" b="1" dirty="0" err="1">
                <a:solidFill>
                  <a:srgbClr val="50B4C8"/>
                </a:solidFill>
              </a:rPr>
              <a:t>B8</a:t>
            </a:r>
            <a:endParaRPr lang="en-US" sz="8000" b="1" dirty="0">
              <a:solidFill>
                <a:srgbClr val="50B4C8"/>
              </a:solidFill>
            </a:endParaRPr>
          </a:p>
          <a:p>
            <a:pPr algn="ctr"/>
            <a:endParaRPr lang="en-US" sz="5400" b="1" dirty="0">
              <a:solidFill>
                <a:srgbClr val="50B4C8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rgbClr val="50B4C8"/>
                </a:solidFill>
              </a:rPr>
              <a:t>OPERATIONS MANAGEMENT</a:t>
            </a:r>
          </a:p>
        </p:txBody>
      </p:sp>
      <p:pic>
        <p:nvPicPr>
          <p:cNvPr id="4" name="Picture 3" descr="NUL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123595"/>
            <a:ext cx="3615267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79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343900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OM STRATEGIC BUSINESS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eaLnBrk="1" hangingPunct="1">
              <a:defRPr/>
            </a:pPr>
            <a:r>
              <a:rPr lang="en-US" b="1" i="1" kern="1200" dirty="0"/>
              <a:t>Strategic planning - </a:t>
            </a:r>
            <a:r>
              <a:rPr lang="en-US" kern="1200" dirty="0"/>
              <a:t>focuses on long range planning </a:t>
            </a:r>
          </a:p>
          <a:p>
            <a:pPr algn="l" eaLnBrk="1" hangingPunct="1">
              <a:defRPr/>
            </a:pPr>
            <a:endParaRPr lang="en-US" kern="1200" dirty="0"/>
          </a:p>
          <a:p>
            <a:pPr algn="l" eaLnBrk="1" hangingPunct="1">
              <a:defRPr/>
            </a:pPr>
            <a:r>
              <a:rPr lang="en-US" b="1" i="1" dirty="0"/>
              <a:t>Strategic business units (SBUs) - </a:t>
            </a:r>
            <a:r>
              <a:rPr lang="en-US" dirty="0"/>
              <a:t>consist of several stand-alone businesses</a:t>
            </a:r>
          </a:p>
          <a:p>
            <a:pPr algn="l" eaLnBrk="1" hangingPunct="1">
              <a:defRPr/>
            </a:pPr>
            <a:endParaRPr lang="en-US" kern="1200" dirty="0"/>
          </a:p>
          <a:p>
            <a:pPr algn="l" eaLnBrk="1" hangingPunct="1">
              <a:defRPr/>
            </a:pPr>
            <a:r>
              <a:rPr lang="en-US" b="1" i="1" kern="1200" dirty="0"/>
              <a:t>Materials requirement planning (MRP)  - </a:t>
            </a:r>
            <a:r>
              <a:rPr lang="en-US" kern="1200" dirty="0"/>
              <a:t> use sales forecasts to make sure that needed parts and materials are available at the right time and place</a:t>
            </a:r>
          </a:p>
          <a:p>
            <a:pPr algn="l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013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69985" y="762000"/>
            <a:ext cx="8420100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OM STRATEGIC BUSINESS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b="1" i="1" kern="1200" dirty="0"/>
              <a:t>Tactical planning - </a:t>
            </a:r>
            <a:r>
              <a:rPr lang="en-US" kern="1200" dirty="0"/>
              <a:t>focuses on producing goods and services as efficiently as possible within the strategic plan</a:t>
            </a:r>
          </a:p>
          <a:p>
            <a:pPr algn="l" eaLnBrk="1" hangingPunct="1">
              <a:defRPr/>
            </a:pPr>
            <a:endParaRPr lang="en-US" kern="1200" dirty="0"/>
          </a:p>
          <a:p>
            <a:pPr algn="l" eaLnBrk="1" hangingPunct="1">
              <a:defRPr/>
            </a:pPr>
            <a:r>
              <a:rPr lang="en-US" b="1" i="1" kern="1200" dirty="0"/>
              <a:t>Global inventory management system - </a:t>
            </a:r>
            <a:r>
              <a:rPr lang="en-US" kern="1200" dirty="0"/>
              <a:t>provides the ability to locate, track, and predict the movement of every component or material anywhere upstream or downstream in the production process</a:t>
            </a:r>
          </a:p>
          <a:p>
            <a:pPr algn="l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654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91703" y="838200"/>
            <a:ext cx="8496300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OM STRATEGIC BUSINESS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sz="2800" b="1" i="1" kern="1200" dirty="0"/>
              <a:t>Operational planning and control (OP&amp;C) - </a:t>
            </a:r>
            <a:r>
              <a:rPr lang="en-US" sz="2800" kern="1200" dirty="0"/>
              <a:t>deals with the day-to-day procedures for performing work, including scheduling, inventory, and process management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800" b="1" kern="1200" dirty="0">
                <a:ea typeface="+mn-ea"/>
                <a:cs typeface="+mn-cs"/>
              </a:rPr>
              <a:t>Inventory management and control system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800" b="1" kern="1200" dirty="0">
                <a:ea typeface="+mn-ea"/>
                <a:cs typeface="+mn-cs"/>
              </a:rPr>
              <a:t>Transportation planning system</a:t>
            </a:r>
          </a:p>
          <a:p>
            <a:pPr lvl="5">
              <a:buFont typeface="Arial" panose="020B0604020202020204" pitchFamily="34" charset="0"/>
              <a:buChar char="•"/>
              <a:defRPr/>
            </a:pPr>
            <a:r>
              <a:rPr lang="en-US" sz="2800" b="1" kern="1200" dirty="0">
                <a:ea typeface="+mn-ea"/>
                <a:cs typeface="+mn-cs"/>
              </a:rPr>
              <a:t>Distribution management system</a:t>
            </a:r>
          </a:p>
          <a:p>
            <a:pPr lvl="1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949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COMPETITIVE OM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kern="1200" dirty="0">
                <a:latin typeface="Albertus (W1)" charset="0"/>
              </a:rPr>
              <a:t>Five key competitive priorities which a company can add value to its OM decisions including:</a:t>
            </a:r>
          </a:p>
          <a:p>
            <a:pPr marL="971550" lvl="1" indent="-514350" eaLnBrk="1" hangingPunct="1">
              <a:buFont typeface="+mj-lt"/>
              <a:buAutoNum type="arabicPeriod"/>
              <a:defRPr/>
            </a:pPr>
            <a:r>
              <a:rPr lang="en-US" kern="1200" dirty="0">
                <a:latin typeface="Albertus (W1)" charset="0"/>
                <a:ea typeface="+mn-ea"/>
                <a:cs typeface="+mn-cs"/>
              </a:rPr>
              <a:t>Cost</a:t>
            </a:r>
          </a:p>
          <a:p>
            <a:pPr marL="971550" lvl="1" indent="-514350" eaLnBrk="1" hangingPunct="1">
              <a:buFont typeface="+mj-lt"/>
              <a:buAutoNum type="arabicPeriod"/>
              <a:defRPr/>
            </a:pPr>
            <a:r>
              <a:rPr lang="en-US" kern="1200" dirty="0">
                <a:latin typeface="Albertus (W1)" charset="0"/>
                <a:ea typeface="+mn-ea"/>
                <a:cs typeface="+mn-cs"/>
              </a:rPr>
              <a:t>Quality</a:t>
            </a:r>
          </a:p>
          <a:p>
            <a:pPr marL="971550" lvl="1" indent="-514350" eaLnBrk="1" hangingPunct="1">
              <a:buFont typeface="+mj-lt"/>
              <a:buAutoNum type="arabicPeriod"/>
              <a:defRPr/>
            </a:pPr>
            <a:r>
              <a:rPr lang="en-US" kern="1200" dirty="0">
                <a:latin typeface="Albertus (W1)" charset="0"/>
                <a:ea typeface="+mn-ea"/>
                <a:cs typeface="+mn-cs"/>
              </a:rPr>
              <a:t>Delivery</a:t>
            </a:r>
          </a:p>
          <a:p>
            <a:pPr marL="971550" lvl="1" indent="-514350" eaLnBrk="1" hangingPunct="1">
              <a:buFont typeface="+mj-lt"/>
              <a:buAutoNum type="arabicPeriod"/>
              <a:defRPr/>
            </a:pPr>
            <a:r>
              <a:rPr lang="en-US" kern="1200" dirty="0">
                <a:latin typeface="Albertus (W1)" charset="0"/>
                <a:ea typeface="+mn-ea"/>
                <a:cs typeface="+mn-cs"/>
              </a:rPr>
              <a:t>Flexibility</a:t>
            </a:r>
          </a:p>
          <a:p>
            <a:pPr marL="971550" lvl="1" indent="-514350" eaLnBrk="1" hangingPunct="1">
              <a:buFont typeface="+mj-lt"/>
              <a:buAutoNum type="arabicPeriod"/>
              <a:defRPr/>
            </a:pPr>
            <a:r>
              <a:rPr lang="en-US" kern="1200" dirty="0">
                <a:latin typeface="Albertus (W1)" charset="0"/>
                <a:ea typeface="+mn-ea"/>
                <a:cs typeface="+mn-cs"/>
              </a:rPr>
              <a:t>Service </a:t>
            </a:r>
          </a:p>
          <a:p>
            <a:pPr algn="l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47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COMPETITIVE OM STRATEGY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z="3000" b="1" dirty="0"/>
              <a:t>Cost</a:t>
            </a:r>
            <a:r>
              <a:rPr lang="en-US" sz="3000" dirty="0"/>
              <a:t>: there can be only one lowest-cost producer, and that firm usually establishes the selling price in the market</a:t>
            </a:r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</a:pPr>
            <a:endParaRPr lang="en-US" sz="3000" dirty="0"/>
          </a:p>
          <a:p>
            <a:pPr marL="514350" indent="-514350" eaLnBrk="1" hangingPunct="1">
              <a:lnSpc>
                <a:spcPct val="90000"/>
              </a:lnSpc>
              <a:buFontTx/>
              <a:buAutoNum type="arabicPeriod"/>
            </a:pPr>
            <a:r>
              <a:rPr lang="en-US" sz="3000" b="1" dirty="0"/>
              <a:t>Quality</a:t>
            </a:r>
            <a:r>
              <a:rPr lang="en-US" sz="3000" dirty="0"/>
              <a:t>: is divided into two categories product and process quality </a:t>
            </a:r>
          </a:p>
          <a:p>
            <a:pPr marL="914400" lvl="1" indent="-51435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Six Sigma Quality</a:t>
            </a:r>
          </a:p>
          <a:p>
            <a:pPr marL="914400" lvl="1" indent="-51435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Malcolm </a:t>
            </a:r>
            <a:r>
              <a:rPr lang="en-US" sz="2600" dirty="0" err="1"/>
              <a:t>Balridge</a:t>
            </a:r>
            <a:r>
              <a:rPr lang="en-US" sz="2600" dirty="0"/>
              <a:t> National Quality Awards</a:t>
            </a:r>
          </a:p>
          <a:p>
            <a:pPr marL="914400" lvl="1" indent="-51435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ISO 900, ISO 14000</a:t>
            </a:r>
          </a:p>
          <a:p>
            <a:pPr marL="914400" lvl="1" indent="-51435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CMMI</a:t>
            </a:r>
          </a:p>
          <a:p>
            <a:pPr>
              <a:lnSpc>
                <a:spcPct val="90000"/>
              </a:lnSpc>
            </a:pPr>
            <a:endParaRPr lang="en-US" sz="3000" dirty="0"/>
          </a:p>
          <a:p>
            <a:pPr marL="514350" indent="-514350" eaLnBrk="1" hangingPunct="1">
              <a:lnSpc>
                <a:spcPct val="90000"/>
              </a:lnSpc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607674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COMPETITIVE OM STRATEGY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eaLnBrk="1" hangingPunct="1">
              <a:buFontTx/>
              <a:buAutoNum type="arabicPeriod" startAt="3"/>
            </a:pPr>
            <a:r>
              <a:rPr lang="en-US" dirty="0"/>
              <a:t>Delivery: a firms ability to provide consistent and fast delivery</a:t>
            </a:r>
          </a:p>
          <a:p>
            <a:pPr marL="514350" indent="-514350" algn="l" eaLnBrk="1" hangingPunct="1">
              <a:buFontTx/>
              <a:buAutoNum type="arabicPeriod" startAt="3"/>
            </a:pPr>
            <a:endParaRPr lang="en-US" dirty="0"/>
          </a:p>
          <a:p>
            <a:pPr marL="514350" indent="-514350" algn="l" eaLnBrk="1" hangingPunct="1">
              <a:buFontTx/>
              <a:buAutoNum type="arabicPeriod" startAt="3"/>
            </a:pPr>
            <a:r>
              <a:rPr lang="en-US" dirty="0"/>
              <a:t>Flexibility: a firms ability to offer a wide variety of products</a:t>
            </a:r>
          </a:p>
          <a:p>
            <a:pPr marL="514350" indent="-514350" algn="l" eaLnBrk="1" hangingPunct="1">
              <a:buFontTx/>
              <a:buAutoNum type="arabicPeriod" startAt="3"/>
            </a:pPr>
            <a:endParaRPr lang="en-US" dirty="0"/>
          </a:p>
          <a:p>
            <a:pPr marL="514350" indent="-514350" algn="l" eaLnBrk="1" hangingPunct="1">
              <a:buFontTx/>
              <a:buAutoNum type="arabicPeriod" startAt="3"/>
            </a:pPr>
            <a:r>
              <a:rPr lang="en-US" dirty="0"/>
              <a:t>Service: high-quality customer service adds tremendous value to an ordinary product</a:t>
            </a:r>
          </a:p>
          <a:p>
            <a:pPr marL="514350" indent="-514350" algn="l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409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OM AND THE SUPPLY CHAIN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800" b="1" i="1" dirty="0"/>
              <a:t>Supply chain </a:t>
            </a:r>
            <a:r>
              <a:rPr lang="en-US" sz="2800" dirty="0"/>
              <a:t>- consists of all parties involved, directly or indirectly, in the procurement of a product or raw material</a:t>
            </a:r>
          </a:p>
          <a:p>
            <a:pPr algn="l"/>
            <a:endParaRPr lang="en-US" sz="2800" dirty="0"/>
          </a:p>
          <a:p>
            <a:pPr algn="l"/>
            <a:r>
              <a:rPr lang="en-US" sz="2800" b="1" i="1" dirty="0"/>
              <a:t>Supply Chain Management</a:t>
            </a:r>
            <a:r>
              <a:rPr lang="en-US" sz="2800" dirty="0"/>
              <a:t> </a:t>
            </a:r>
            <a:r>
              <a:rPr lang="en-US" sz="2800" b="1" i="1" dirty="0"/>
              <a:t>(SCM) </a:t>
            </a:r>
            <a:r>
              <a:rPr lang="en-US" sz="2800" dirty="0"/>
              <a:t>– involves the management of information flows between and among stages in a supply chain to maximize total supply chain effectiveness and profitability</a:t>
            </a:r>
          </a:p>
        </p:txBody>
      </p:sp>
    </p:spTree>
    <p:extLst>
      <p:ext uri="{BB962C8B-B14F-4D97-AF65-F5344CB8AC3E}">
        <p14:creationId xmlns:p14="http://schemas.microsoft.com/office/powerpoint/2010/main" val="2612477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OM AND THE SUPPLY CHAIN</a:t>
            </a:r>
            <a:endParaRPr lang="en-US" sz="4400" dirty="0">
              <a:solidFill>
                <a:srgbClr val="50B4C8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92919" y="1676400"/>
            <a:ext cx="8065294" cy="3766185"/>
          </a:xfrm>
        </p:spPr>
        <p:txBody>
          <a:bodyPr/>
          <a:lstStyle/>
          <a:p>
            <a:pPr algn="l" eaLnBrk="1" hangingPunct="1"/>
            <a:r>
              <a:rPr lang="en-US" dirty="0"/>
              <a:t>Typical manufacturing supply  chain</a:t>
            </a:r>
          </a:p>
        </p:txBody>
      </p:sp>
      <p:pic>
        <p:nvPicPr>
          <p:cNvPr id="23556" name="Picture 5" descr="This image shows a typical manufacturing supply chain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8B0"/>
              </a:clrFrom>
              <a:clrTo>
                <a:srgbClr val="FFF8B0">
                  <a:alpha val="0"/>
                </a:srgbClr>
              </a:clrTo>
            </a:clrChange>
          </a:blip>
          <a:srcRect t="25784"/>
          <a:stretch>
            <a:fillRect/>
          </a:stretch>
        </p:blipFill>
        <p:spPr bwMode="auto">
          <a:xfrm>
            <a:off x="806053" y="2819400"/>
            <a:ext cx="7467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13360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OM AND THE SUPPLY CHAIN</a:t>
            </a:r>
            <a:endParaRPr lang="en-US" sz="4400" dirty="0">
              <a:solidFill>
                <a:srgbClr val="50B4C8"/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92919" y="1622107"/>
            <a:ext cx="8065294" cy="3766185"/>
          </a:xfrm>
        </p:spPr>
        <p:txBody>
          <a:bodyPr/>
          <a:lstStyle/>
          <a:p>
            <a:pPr algn="l" eaLnBrk="1" hangingPunct="1"/>
            <a:r>
              <a:rPr lang="en-US" dirty="0"/>
              <a:t>Typical service supply chain</a:t>
            </a:r>
          </a:p>
        </p:txBody>
      </p:sp>
      <p:pic>
        <p:nvPicPr>
          <p:cNvPr id="24580" name="Picture 3" descr="This image shows a typical service supply chain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8B0"/>
              </a:clrFrom>
              <a:clrTo>
                <a:srgbClr val="FFF8B0">
                  <a:alpha val="0"/>
                </a:srgbClr>
              </a:clrTo>
            </a:clrChange>
          </a:blip>
          <a:srcRect t="25604"/>
          <a:stretch>
            <a:fillRect/>
          </a:stretch>
        </p:blipFill>
        <p:spPr bwMode="auto">
          <a:xfrm>
            <a:off x="647700" y="2819400"/>
            <a:ext cx="7924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8128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LEARNING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1" indent="-514350" eaLnBrk="1" hangingPunct="1">
              <a:buFont typeface="+mj-lt"/>
              <a:buAutoNum type="arabicPeriod"/>
              <a:defRPr/>
            </a:pPr>
            <a:r>
              <a:rPr lang="en-US" sz="2400" kern="1200" dirty="0">
                <a:latin typeface="Albertus (W1)" charset="0"/>
              </a:rPr>
              <a:t>Explain operations management role in business</a:t>
            </a:r>
          </a:p>
          <a:p>
            <a:pPr marL="514350" lvl="1" indent="-514350" eaLnBrk="1" hangingPunct="1">
              <a:buFont typeface="+mj-lt"/>
              <a:buAutoNum type="arabicPeriod"/>
              <a:defRPr/>
            </a:pPr>
            <a:endParaRPr lang="en-US" sz="2400" kern="1200" dirty="0">
              <a:latin typeface="Albertus (W1)" charset="0"/>
            </a:endParaRPr>
          </a:p>
          <a:p>
            <a:pPr marL="514350" lvl="1" indent="-514350" eaLnBrk="1" hangingPunct="1">
              <a:buFont typeface="+mj-lt"/>
              <a:buAutoNum type="arabicPeriod"/>
              <a:defRPr/>
            </a:pPr>
            <a:r>
              <a:rPr lang="en-US" sz="2400" dirty="0">
                <a:latin typeface="Albertus (W1)" charset="0"/>
              </a:rPr>
              <a:t>Describe the correlation between operations management and information technology</a:t>
            </a:r>
          </a:p>
          <a:p>
            <a:pPr marL="514350" lvl="1" indent="-514350" eaLnBrk="1" hangingPunct="1">
              <a:buFont typeface="+mj-lt"/>
              <a:buAutoNum type="arabicPeriod"/>
              <a:defRPr/>
            </a:pPr>
            <a:endParaRPr lang="en-US" sz="2400" dirty="0">
              <a:latin typeface="Albertus (W1)" charset="0"/>
            </a:endParaRPr>
          </a:p>
          <a:p>
            <a:pPr marL="514350" lvl="1" indent="-514350" eaLnBrk="1" hangingPunct="1">
              <a:buFont typeface="+mj-lt"/>
              <a:buAutoNum type="arabicPeriod"/>
              <a:defRPr/>
            </a:pPr>
            <a:r>
              <a:rPr lang="en-US" sz="2400" dirty="0">
                <a:latin typeface="Albertus (W1)" charset="0"/>
              </a:rPr>
              <a:t>Describe the five characteristics of competitive priorities</a:t>
            </a:r>
          </a:p>
          <a:p>
            <a:pPr marL="514350" indent="-514350" algn="l">
              <a:buFontTx/>
              <a:buAutoNum type="arabicPeriod" startAt="4"/>
            </a:pPr>
            <a:endParaRPr lang="en-US" dirty="0">
              <a:latin typeface="Albertus (W1)" charset="0"/>
            </a:endParaRPr>
          </a:p>
          <a:p>
            <a:pPr marL="514350" indent="-514350" algn="l"/>
            <a:endParaRPr lang="en-US" dirty="0">
              <a:latin typeface="Albertus (W1)" charset="0"/>
            </a:endParaRPr>
          </a:p>
          <a:p>
            <a:pPr marL="514350" indent="-514350" algn="l"/>
            <a:endParaRPr lang="en-US" dirty="0"/>
          </a:p>
          <a:p>
            <a:pPr marL="514350" lvl="1" indent="-514350" eaLnBrk="1" hangingPunct="1">
              <a:buClr>
                <a:srgbClr val="2F8FB0"/>
              </a:buClr>
              <a:buFont typeface="+mj-lt"/>
              <a:buAutoNum type="arabicPeriod"/>
              <a:defRPr/>
            </a:pPr>
            <a:endParaRPr lang="en-US" sz="3200" kern="1200" dirty="0">
              <a:latin typeface="Albertus (W1)" charset="0"/>
            </a:endParaRPr>
          </a:p>
          <a:p>
            <a:pPr marL="514350" lvl="1" indent="-514350" eaLnBrk="1" hangingPunct="1">
              <a:buClr>
                <a:srgbClr val="2F8FB0"/>
              </a:buClr>
              <a:buFont typeface="+mj-lt"/>
              <a:buAutoNum type="arabicPeriod"/>
              <a:defRPr/>
            </a:pPr>
            <a:endParaRPr lang="en-US" sz="3200" kern="1200" dirty="0">
              <a:latin typeface="Albertus (W1)" charset="0"/>
            </a:endParaRPr>
          </a:p>
          <a:p>
            <a:pPr marL="342900" lvl="1" indent="-342900" eaLnBrk="1" hangingPunct="1">
              <a:buClr>
                <a:srgbClr val="2F8FB0"/>
              </a:buClr>
              <a:buFont typeface="+mj-lt"/>
              <a:buAutoNum type="arabicPeriod"/>
              <a:defRPr/>
            </a:pPr>
            <a:endParaRPr lang="en-US" sz="1000" kern="1200" dirty="0">
              <a:latin typeface="Albertus (W1)" charset="0"/>
            </a:endParaRPr>
          </a:p>
          <a:p>
            <a:pPr marL="342900" lvl="1" indent="-342900" eaLnBrk="1" hangingPunct="1">
              <a:buClr>
                <a:srgbClr val="2F8FB0"/>
              </a:buClr>
              <a:buFont typeface="+mj-lt"/>
              <a:buAutoNum type="arabicPeriod"/>
              <a:defRPr/>
            </a:pPr>
            <a:endParaRPr lang="en-US" sz="1000" kern="1200" dirty="0">
              <a:latin typeface="Albertus (W1)" charset="0"/>
            </a:endParaRPr>
          </a:p>
          <a:p>
            <a:pPr marL="342900" lvl="1" indent="-342900" eaLnBrk="1" hangingPunct="1">
              <a:buClr>
                <a:srgbClr val="2F8FB0"/>
              </a:buClr>
              <a:buFontTx/>
              <a:buChar char="•"/>
              <a:defRPr/>
            </a:pPr>
            <a:endParaRPr lang="en-US" sz="1000" kern="1200" dirty="0">
              <a:latin typeface="Albertus (W1)" charset="0"/>
            </a:endParaRPr>
          </a:p>
          <a:p>
            <a:pPr algn="l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233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OM FUNDAMENTALS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eaLnBrk="1" hangingPunct="1">
              <a:defRPr/>
            </a:pPr>
            <a:r>
              <a:rPr lang="en-US" b="1" i="1" dirty="0"/>
              <a:t>Production - </a:t>
            </a:r>
            <a:r>
              <a:rPr lang="en-US" dirty="0"/>
              <a:t>is the creation of goods and services using the factors of production</a:t>
            </a:r>
          </a:p>
          <a:p>
            <a:pPr algn="l" eaLnBrk="1" hangingPunct="1">
              <a:defRPr/>
            </a:pPr>
            <a:endParaRPr lang="en-US" dirty="0"/>
          </a:p>
          <a:p>
            <a:pPr algn="l" eaLnBrk="1" hangingPunct="1">
              <a:defRPr/>
            </a:pPr>
            <a:r>
              <a:rPr lang="en-US" b="1" i="1" kern="1200" dirty="0"/>
              <a:t>Production management - </a:t>
            </a:r>
            <a:r>
              <a:rPr lang="en-US" kern="1200" dirty="0"/>
              <a:t>describes all the activities</a:t>
            </a:r>
            <a:r>
              <a:rPr lang="en-US" b="1" kern="1200" dirty="0"/>
              <a:t> </a:t>
            </a:r>
            <a:r>
              <a:rPr lang="en-US" kern="1200" dirty="0"/>
              <a:t>managers do to help companies create goods</a:t>
            </a:r>
          </a:p>
          <a:p>
            <a:pPr algn="l" eaLnBrk="1" hangingPunct="1">
              <a:defRPr/>
            </a:pPr>
            <a:endParaRPr lang="en-US" b="1" i="1" kern="1200" dirty="0"/>
          </a:p>
          <a:p>
            <a:pPr algn="l" eaLnBrk="1" hangingPunct="1">
              <a:defRPr/>
            </a:pPr>
            <a:r>
              <a:rPr lang="en-US" b="1" i="1" kern="1200" dirty="0"/>
              <a:t>Operations management (OM) - </a:t>
            </a:r>
            <a:r>
              <a:rPr lang="en-US" kern="1200" dirty="0"/>
              <a:t>the management of systems or processes that convert or transform resources into goods and services</a:t>
            </a:r>
            <a:endParaRPr lang="en-US" dirty="0"/>
          </a:p>
          <a:p>
            <a:pPr algn="l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348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OM FUNDAMENTALS</a:t>
            </a:r>
            <a:endParaRPr lang="en-US" sz="4400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eaLnBrk="1" hangingPunct="1"/>
            <a:r>
              <a:rPr lang="en-US" b="1" i="1" dirty="0"/>
              <a:t>Transformation process </a:t>
            </a:r>
            <a:r>
              <a:rPr lang="en-US" dirty="0"/>
              <a:t>- the actual conversion of inputs to outputs</a:t>
            </a:r>
          </a:p>
        </p:txBody>
      </p:sp>
      <p:pic>
        <p:nvPicPr>
          <p:cNvPr id="9220" name="Picture 4" descr="This figure shows how operations involve conversions of inputs into outputs. "/>
          <p:cNvPicPr>
            <a:picLocks noChangeAspect="1"/>
          </p:cNvPicPr>
          <p:nvPr/>
        </p:nvPicPr>
        <p:blipFill>
          <a:blip r:embed="rId3">
            <a:clrChange>
              <a:clrFrom>
                <a:srgbClr val="FDFAC1"/>
              </a:clrFrom>
              <a:clrTo>
                <a:srgbClr val="FDFAC1">
                  <a:alpha val="0"/>
                </a:srgbClr>
              </a:clrTo>
            </a:clrChange>
          </a:blip>
          <a:srcRect t="19746"/>
          <a:stretch>
            <a:fillRect/>
          </a:stretch>
        </p:blipFill>
        <p:spPr bwMode="auto">
          <a:xfrm>
            <a:off x="1752600" y="3315099"/>
            <a:ext cx="5187950" cy="2507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7575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OM FUNDAMENTALS</a:t>
            </a:r>
            <a:endParaRPr lang="en-US" sz="4400" dirty="0"/>
          </a:p>
        </p:txBody>
      </p:sp>
      <p:graphicFrame>
        <p:nvGraphicFramePr>
          <p:cNvPr id="3" name="Content Placeholder 2" descr="NULL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4334801"/>
              </p:ext>
            </p:extLst>
          </p:nvPr>
        </p:nvGraphicFramePr>
        <p:xfrm>
          <a:off x="1312069" y="1828800"/>
          <a:ext cx="6441280" cy="3510917"/>
        </p:xfrm>
        <a:graphic>
          <a:graphicData uri="http://schemas.openxmlformats.org/drawingml/2006/table">
            <a:tbl>
              <a:tblPr firstRow="1" firstCol="1" bandRow="1"/>
              <a:tblGrid>
                <a:gridCol w="2146634"/>
                <a:gridCol w="2147323"/>
                <a:gridCol w="2147323"/>
              </a:tblGrid>
              <a:tr h="2194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Inputs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Transformations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Outputs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82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Restaurant inputs include hungry customers, food, wait staff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Well-prepared food, well served: agreeable environment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Satisfied customers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82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Hospital inputs include patients, medical supplies, doctors, nurses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Health care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Healthy individuals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82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Automobile inputs include sheet steel, engine parts, tires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Fabrication and assembly of cars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High-quality cars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82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College inputs include high school graduates, books, professors, classrooms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Imparting knowledge and skills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Educated individuals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829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Distribution center inputs include stock keeping units, storage bins, workers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Storage and redistribution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Fast delivery of available products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228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079499" y="304800"/>
            <a:ext cx="6964363" cy="1201737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4400" b="1" dirty="0"/>
              <a:t>OM FUNDAMENTALS</a:t>
            </a:r>
            <a:endParaRPr lang="en-US" sz="4400" dirty="0"/>
          </a:p>
        </p:txBody>
      </p:sp>
      <p:sp>
        <p:nvSpPr>
          <p:cNvPr id="11267" name="Content Placeholder 4"/>
          <p:cNvSpPr>
            <a:spLocks noGrp="1"/>
          </p:cNvSpPr>
          <p:nvPr>
            <p:ph idx="1"/>
          </p:nvPr>
        </p:nvSpPr>
        <p:spPr>
          <a:xfrm>
            <a:off x="838200" y="1502418"/>
            <a:ext cx="6196013" cy="3603625"/>
          </a:xfrm>
        </p:spPr>
        <p:txBody>
          <a:bodyPr/>
          <a:lstStyle/>
          <a:p>
            <a:pPr algn="l"/>
            <a:r>
              <a:rPr lang="en-US" b="1" i="1" dirty="0"/>
              <a:t>Value-added - </a:t>
            </a:r>
            <a:r>
              <a:rPr lang="en-US" dirty="0"/>
              <a:t>the term used to describe the difference between the cost of inputs and the value of price of outputs</a:t>
            </a:r>
          </a:p>
          <a:p>
            <a:pPr algn="l"/>
            <a:endParaRPr lang="en-US" dirty="0"/>
          </a:p>
        </p:txBody>
      </p:sp>
      <p:pic>
        <p:nvPicPr>
          <p:cNvPr id="11268" name="Content Placeholder 3" descr="This figure shows the goods-service continuum. "/>
          <p:cNvPicPr>
            <a:picLocks noChangeAspect="1"/>
          </p:cNvPicPr>
          <p:nvPr/>
        </p:nvPicPr>
        <p:blipFill>
          <a:blip r:embed="rId3">
            <a:clrChange>
              <a:clrFrom>
                <a:srgbClr val="FFF8B0"/>
              </a:clrFrom>
              <a:clrTo>
                <a:srgbClr val="FFF8B0">
                  <a:alpha val="0"/>
                </a:srgbClr>
              </a:clrTo>
            </a:clrChange>
          </a:blip>
          <a:srcRect l="27354" t="4594"/>
          <a:stretch>
            <a:fillRect/>
          </a:stretch>
        </p:blipFill>
        <p:spPr bwMode="auto">
          <a:xfrm>
            <a:off x="1566862" y="3212476"/>
            <a:ext cx="5467351" cy="265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5534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4400" b="1" dirty="0"/>
              <a:t>OM IN BUSINESS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206" y="1676400"/>
            <a:ext cx="8065294" cy="3766185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400" dirty="0"/>
              <a:t>How does an airline service organization’s OM team adds value?</a:t>
            </a:r>
          </a:p>
          <a:p>
            <a:pPr lvl="1" eaLnBrk="1" hangingPunct="1">
              <a:defRPr/>
            </a:pPr>
            <a:r>
              <a:rPr lang="en-US" sz="2400" kern="1200" dirty="0">
                <a:latin typeface="Albertus (W1)" charset="0"/>
              </a:rPr>
              <a:t>Forecasting</a:t>
            </a:r>
          </a:p>
          <a:p>
            <a:pPr lvl="1" eaLnBrk="1" hangingPunct="1">
              <a:defRPr/>
            </a:pPr>
            <a:r>
              <a:rPr lang="en-US" sz="2400" kern="1200" dirty="0">
                <a:latin typeface="Albertus (W1)" charset="0"/>
              </a:rPr>
              <a:t>Capacity planning</a:t>
            </a:r>
          </a:p>
          <a:p>
            <a:pPr lvl="1" eaLnBrk="1" hangingPunct="1">
              <a:defRPr/>
            </a:pPr>
            <a:r>
              <a:rPr lang="en-US" sz="2400" kern="1200" dirty="0">
                <a:latin typeface="Albertus (W1)" charset="0"/>
              </a:rPr>
              <a:t>Scheduling</a:t>
            </a:r>
          </a:p>
          <a:p>
            <a:pPr lvl="1" eaLnBrk="1" hangingPunct="1">
              <a:defRPr/>
            </a:pPr>
            <a:r>
              <a:rPr lang="en-US" sz="2400" kern="1200" dirty="0">
                <a:latin typeface="Albertus (W1)" charset="0"/>
              </a:rPr>
              <a:t>Managing inventory</a:t>
            </a:r>
          </a:p>
          <a:p>
            <a:pPr lvl="1" eaLnBrk="1" hangingPunct="1">
              <a:defRPr/>
            </a:pPr>
            <a:r>
              <a:rPr lang="en-US" sz="2400" kern="1200" dirty="0">
                <a:latin typeface="Albertus (W1)" charset="0"/>
              </a:rPr>
              <a:t>Assuring quality</a:t>
            </a:r>
          </a:p>
          <a:p>
            <a:pPr lvl="1" eaLnBrk="1" hangingPunct="1">
              <a:defRPr/>
            </a:pPr>
            <a:r>
              <a:rPr lang="en-US" sz="2400" kern="1200" dirty="0">
                <a:latin typeface="Albertus (W1)" charset="0"/>
              </a:rPr>
              <a:t>Motivating and training employees</a:t>
            </a:r>
          </a:p>
          <a:p>
            <a:pPr lvl="1" eaLnBrk="1" hangingPunct="1">
              <a:defRPr/>
            </a:pPr>
            <a:r>
              <a:rPr lang="en-US" sz="2400" kern="1200" dirty="0">
                <a:latin typeface="Albertus (W1)" charset="0"/>
              </a:rPr>
              <a:t>Locating facilities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452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MIS ROLE IN OM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/>
              <a:t>Managers use MIS to heavily influence OM decisions including :</a:t>
            </a:r>
          </a:p>
          <a:p>
            <a:pPr lvl="1" eaLnBrk="1" hangingPunct="1">
              <a:defRPr/>
            </a:pPr>
            <a:r>
              <a:rPr lang="en-US" b="1" dirty="0">
                <a:ea typeface="+mn-ea"/>
                <a:cs typeface="+mn-cs"/>
              </a:rPr>
              <a:t>What: </a:t>
            </a:r>
            <a:r>
              <a:rPr lang="en-US" dirty="0">
                <a:ea typeface="+mn-ea"/>
                <a:cs typeface="+mn-cs"/>
              </a:rPr>
              <a:t>What resources will be needed and in what amounts?</a:t>
            </a:r>
          </a:p>
          <a:p>
            <a:pPr lvl="1" eaLnBrk="1" hangingPunct="1">
              <a:defRPr/>
            </a:pPr>
            <a:r>
              <a:rPr lang="en-US" b="1" dirty="0">
                <a:ea typeface="+mn-ea"/>
                <a:cs typeface="+mn-cs"/>
              </a:rPr>
              <a:t>When:</a:t>
            </a:r>
            <a:r>
              <a:rPr lang="en-US" dirty="0">
                <a:ea typeface="+mn-ea"/>
                <a:cs typeface="+mn-cs"/>
              </a:rPr>
              <a:t> When should the work be scheduled?</a:t>
            </a:r>
          </a:p>
          <a:p>
            <a:pPr lvl="1" eaLnBrk="1" hangingPunct="1">
              <a:defRPr/>
            </a:pPr>
            <a:r>
              <a:rPr lang="en-US" b="1" dirty="0">
                <a:ea typeface="+mn-ea"/>
                <a:cs typeface="+mn-cs"/>
              </a:rPr>
              <a:t>Where:</a:t>
            </a:r>
            <a:r>
              <a:rPr lang="en-US" dirty="0">
                <a:ea typeface="+mn-ea"/>
                <a:cs typeface="+mn-cs"/>
              </a:rPr>
              <a:t> Where will the work be performed?</a:t>
            </a:r>
          </a:p>
          <a:p>
            <a:pPr lvl="1" eaLnBrk="1" hangingPunct="1">
              <a:defRPr/>
            </a:pPr>
            <a:r>
              <a:rPr lang="en-US" b="1" dirty="0">
                <a:ea typeface="+mn-ea"/>
                <a:cs typeface="+mn-cs"/>
              </a:rPr>
              <a:t>How: </a:t>
            </a:r>
            <a:r>
              <a:rPr lang="en-US" dirty="0">
                <a:ea typeface="+mn-ea"/>
                <a:cs typeface="+mn-cs"/>
              </a:rPr>
              <a:t>How will the work be done?</a:t>
            </a:r>
          </a:p>
          <a:p>
            <a:pPr lvl="1" eaLnBrk="1" hangingPunct="1">
              <a:defRPr/>
            </a:pPr>
            <a:r>
              <a:rPr lang="en-US" b="1" dirty="0">
                <a:ea typeface="+mn-ea"/>
                <a:cs typeface="+mn-cs"/>
              </a:rPr>
              <a:t>Who: </a:t>
            </a:r>
            <a:r>
              <a:rPr lang="en-US" dirty="0">
                <a:ea typeface="+mn-ea"/>
                <a:cs typeface="+mn-cs"/>
              </a:rPr>
              <a:t>Who will perform the work?</a:t>
            </a:r>
          </a:p>
          <a:p>
            <a:pPr lvl="1" eaLnBrk="1" hangingPunct="1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631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11015" y="762000"/>
            <a:ext cx="8343900" cy="165819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4400" b="1" dirty="0">
                <a:solidFill>
                  <a:srgbClr val="50B4C8"/>
                </a:solidFill>
              </a:rPr>
              <a:t>OM STRATEGIC BUSINESS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eaLnBrk="1" hangingPunct="1">
              <a:defRPr/>
            </a:pPr>
            <a:r>
              <a:rPr lang="en-US" sz="2800" kern="1200" dirty="0">
                <a:latin typeface="Albertus (W1)" charset="0"/>
              </a:rPr>
              <a:t>Operations strategy addresses broad questions about using major resources to achieve corporate objectives</a:t>
            </a:r>
          </a:p>
          <a:p>
            <a:pPr algn="l" eaLnBrk="1" hangingPunct="1">
              <a:defRPr/>
            </a:pPr>
            <a:endParaRPr lang="en-US" sz="2800" kern="1200" dirty="0">
              <a:latin typeface="Albertus (W1)" charset="0"/>
            </a:endParaRPr>
          </a:p>
          <a:p>
            <a:pPr algn="l" eaLnBrk="1" hangingPunct="1">
              <a:defRPr/>
            </a:pPr>
            <a:r>
              <a:rPr lang="en-US" sz="2800" kern="1200" dirty="0">
                <a:latin typeface="Albertus (W1)" charset="0"/>
              </a:rPr>
              <a:t>Major long-term issues addressed in operations strategy include:</a:t>
            </a:r>
          </a:p>
          <a:p>
            <a:pPr lvl="1" eaLnBrk="1" hangingPunct="1">
              <a:defRPr/>
            </a:pPr>
            <a:r>
              <a:rPr lang="en-US" kern="1200" dirty="0">
                <a:latin typeface="Albertus (W1)" charset="0"/>
              </a:rPr>
              <a:t>How big to make the facilities?</a:t>
            </a:r>
          </a:p>
          <a:p>
            <a:pPr lvl="1" eaLnBrk="1" hangingPunct="1">
              <a:defRPr/>
            </a:pPr>
            <a:r>
              <a:rPr lang="en-US" kern="1200" dirty="0">
                <a:latin typeface="Albertus (W1)" charset="0"/>
              </a:rPr>
              <a:t>Where to locate the facilities?</a:t>
            </a:r>
          </a:p>
          <a:p>
            <a:pPr lvl="1" eaLnBrk="1" hangingPunct="1">
              <a:defRPr/>
            </a:pPr>
            <a:r>
              <a:rPr lang="en-US" kern="1200" dirty="0">
                <a:latin typeface="Albertus (W1)" charset="0"/>
              </a:rPr>
              <a:t>When to build additional facilities?</a:t>
            </a:r>
          </a:p>
          <a:p>
            <a:pPr lvl="1" eaLnBrk="1" hangingPunct="1">
              <a:defRPr/>
            </a:pPr>
            <a:r>
              <a:rPr lang="en-US" kern="1200" dirty="0">
                <a:latin typeface="Albertus (W1)" charset="0"/>
              </a:rPr>
              <a:t>What type of process(es) to install to make the products?</a:t>
            </a:r>
          </a:p>
          <a:p>
            <a:pPr algn="l" eaLnBrk="1" hangingPunct="1">
              <a:buFontTx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996651"/>
      </p:ext>
    </p:extLst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227</TotalTime>
  <Words>682</Words>
  <Application>Microsoft Macintosh PowerPoint</Application>
  <PresentationFormat>On-screen Show (4:3)</PresentationFormat>
  <Paragraphs>113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34" baseType="lpstr">
      <vt:lpstr>Albertus (W1)</vt:lpstr>
      <vt:lpstr>ArumSans Bold</vt:lpstr>
      <vt:lpstr>ArumSans Regular</vt:lpstr>
      <vt:lpstr>Calibri</vt:lpstr>
      <vt:lpstr>Times New Roman</vt:lpstr>
      <vt:lpstr>Vectipede Rg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LEARNING OUTCOMES</vt:lpstr>
      <vt:lpstr>OM FUNDAMENTALS</vt:lpstr>
      <vt:lpstr>OM FUNDAMENTALS</vt:lpstr>
      <vt:lpstr>OM FUNDAMENTALS</vt:lpstr>
      <vt:lpstr>OM FUNDAMENTALS</vt:lpstr>
      <vt:lpstr>OM IN BUSINESS</vt:lpstr>
      <vt:lpstr>MIS ROLE IN OM </vt:lpstr>
      <vt:lpstr>OM STRATEGIC BUSINESS SYSTEMS</vt:lpstr>
      <vt:lpstr>OM STRATEGIC BUSINESS SYSTEMS</vt:lpstr>
      <vt:lpstr>OM STRATEGIC BUSINESS SYSTEMS</vt:lpstr>
      <vt:lpstr>OM STRATEGIC BUSINESS SYSTEMS</vt:lpstr>
      <vt:lpstr>COMPETITIVE OM STRATEGY</vt:lpstr>
      <vt:lpstr>COMPETITIVE OM STRATEGY</vt:lpstr>
      <vt:lpstr>COMPETITIVE OM STRATEGY</vt:lpstr>
      <vt:lpstr>OM AND THE SUPPLY CHAIN</vt:lpstr>
      <vt:lpstr>OM AND THE SUPPLY CHAIN</vt:lpstr>
      <vt:lpstr>OM AND THE SUPPLY CHAIN</vt:lpstr>
    </vt:vector>
  </TitlesOfParts>
  <Company>The McGraw-Hill Companies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MHE</dc:creator>
  <cp:lastModifiedBy>Microsoft account</cp:lastModifiedBy>
  <cp:revision>33</cp:revision>
  <dcterms:created xsi:type="dcterms:W3CDTF">2006-07-13T17:28:14Z</dcterms:created>
  <dcterms:modified xsi:type="dcterms:W3CDTF">2017-04-19T03:25:46Z</dcterms:modified>
</cp:coreProperties>
</file>