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1" r:id="rId1"/>
    <p:sldMasterId id="2147484141" r:id="rId2"/>
    <p:sldMasterId id="2147484149" r:id="rId3"/>
    <p:sldMasterId id="2147484159" r:id="rId4"/>
    <p:sldMasterId id="2147484169" r:id="rId5"/>
    <p:sldMasterId id="2147484177" r:id="rId6"/>
    <p:sldMasterId id="2147484185" r:id="rId7"/>
    <p:sldMasterId id="2147484188" r:id="rId8"/>
    <p:sldMasterId id="2147484192" r:id="rId9"/>
  </p:sldMasterIdLst>
  <p:notesMasterIdLst>
    <p:notesMasterId r:id="rId32"/>
  </p:notesMasterIdLst>
  <p:handoutMasterIdLst>
    <p:handoutMasterId r:id="rId33"/>
  </p:handoutMasterIdLst>
  <p:sldIdLst>
    <p:sldId id="369" r:id="rId10"/>
    <p:sldId id="535" r:id="rId11"/>
    <p:sldId id="482" r:id="rId12"/>
    <p:sldId id="537" r:id="rId13"/>
    <p:sldId id="536" r:id="rId14"/>
    <p:sldId id="538" r:id="rId15"/>
    <p:sldId id="539" r:id="rId16"/>
    <p:sldId id="540" r:id="rId17"/>
    <p:sldId id="541" r:id="rId18"/>
    <p:sldId id="542" r:id="rId19"/>
    <p:sldId id="543" r:id="rId20"/>
    <p:sldId id="544" r:id="rId21"/>
    <p:sldId id="545" r:id="rId22"/>
    <p:sldId id="546" r:id="rId23"/>
    <p:sldId id="547" r:id="rId24"/>
    <p:sldId id="548" r:id="rId25"/>
    <p:sldId id="549" r:id="rId26"/>
    <p:sldId id="550" r:id="rId27"/>
    <p:sldId id="551" r:id="rId28"/>
    <p:sldId id="552" r:id="rId29"/>
    <p:sldId id="553" r:id="rId30"/>
    <p:sldId id="450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6442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2400" y="-8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E5FB369-16CB-4415-93C4-6658D5F0B5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186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A26E4A-BA6C-4091-8CD6-93CE458640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56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40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7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346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9820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271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663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3088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364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314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  <a:defRPr/>
            </a:pPr>
            <a:endParaRPr lang="en-US" dirty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1141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40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3840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9256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492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46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31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107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859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863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endParaRPr lang="en-US" dirty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365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4575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812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824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1284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5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5199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8285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4576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89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5858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5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84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66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662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93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90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04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98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40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3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6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3302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65753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900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189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2894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7955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233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4885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8287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3125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51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598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83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386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45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91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3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70751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8708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27064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85192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2143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8129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59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7155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57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651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484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96344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4720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414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50824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208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268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64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7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-35169" y="0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2" r:id="rId1"/>
    <p:sldLayoutId id="2147484133" r:id="rId2"/>
    <p:sldLayoutId id="2147484134" r:id="rId3"/>
    <p:sldLayoutId id="2147484135" r:id="rId4"/>
    <p:sldLayoutId id="2147484136" r:id="rId5"/>
    <p:sldLayoutId id="2147484137" r:id="rId6"/>
    <p:sldLayoutId id="2147484138" r:id="rId7"/>
    <p:sldLayoutId id="2147484139" r:id="rId8"/>
    <p:sldLayoutId id="2147484140" r:id="rId9"/>
    <p:sldLayoutId id="2147484115" r:id="rId10"/>
    <p:sldLayoutId id="214748411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41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169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98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9963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2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64453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995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721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4196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FIFTEEN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CREATING COLLABORATIVE PARTNERSHIPS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74914"/>
            <a:ext cx="4038600" cy="51924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153400" cy="1143000"/>
          </a:xfrm>
        </p:spPr>
        <p:txBody>
          <a:bodyPr/>
          <a:lstStyle/>
          <a:p>
            <a:r>
              <a:rPr lang="en-US" b="1" dirty="0"/>
              <a:t>NETWORKING COMMUNITIES WITH BUSINESS 2.0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19100" y="3352800"/>
            <a:ext cx="8686800" cy="25146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Social media </a:t>
            </a:r>
            <a:r>
              <a:rPr lang="en-US" sz="2400" dirty="0"/>
              <a:t>– Websites that rely on user participation and user-contributed content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Social network </a:t>
            </a:r>
            <a:r>
              <a:rPr lang="en-US" sz="2400" dirty="0"/>
              <a:t>– An application that connects people by matching profile information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Social networking </a:t>
            </a:r>
            <a:r>
              <a:rPr lang="en-US" sz="2400" dirty="0"/>
              <a:t>– The practice of expanding your business and/or social contacts by a personal network</a:t>
            </a:r>
          </a:p>
        </p:txBody>
      </p:sp>
      <p:pic>
        <p:nvPicPr>
          <p:cNvPr id="46084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887441"/>
            <a:ext cx="4038600" cy="1294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TAGGING</a:t>
            </a: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Tags</a:t>
            </a:r>
            <a:r>
              <a:rPr lang="en-US" sz="2800" dirty="0"/>
              <a:t> – Specific keywords or phrases incorporated into website content for means of classification or taxonomy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Social tagging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Folksonomy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Website bookmark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Social bookmarking</a:t>
            </a:r>
          </a:p>
        </p:txBody>
      </p:sp>
      <p:pic>
        <p:nvPicPr>
          <p:cNvPr id="47108" name="Picture 2" descr="C:\Users\Paige Baltzan\AppData\Local\Microsoft\Windows\Temporary Internet Files\Content.IE5\NOKMPYPN\MC910221021[1]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" t="2129" r="3246" b="4256"/>
          <a:stretch/>
        </p:blipFill>
        <p:spPr bwMode="auto">
          <a:xfrm>
            <a:off x="5638800" y="3276600"/>
            <a:ext cx="3017520" cy="257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TAGGING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685800" y="5562600"/>
            <a:ext cx="8153400" cy="1066800"/>
          </a:xfrm>
        </p:spPr>
        <p:txBody>
          <a:bodyPr/>
          <a:lstStyle/>
          <a:p>
            <a:pPr algn="ctr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b="1" dirty="0"/>
              <a:t>Folksonomy for Cellular Phones</a:t>
            </a:r>
          </a:p>
        </p:txBody>
      </p:sp>
      <p:pic>
        <p:nvPicPr>
          <p:cNvPr id="48132" name="Picture 4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9" t="5637" r="2608" b="5637"/>
          <a:stretch>
            <a:fillRect/>
          </a:stretch>
        </p:blipFill>
        <p:spPr bwMode="auto">
          <a:xfrm>
            <a:off x="838200" y="1447800"/>
            <a:ext cx="7467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BUSINESS 2.0 TOOLS FOR COLLABORATING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33600"/>
            <a:ext cx="6553200" cy="38255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BLOGS</a:t>
            </a:r>
          </a:p>
        </p:txBody>
      </p:sp>
      <p:sp>
        <p:nvSpPr>
          <p:cNvPr id="50179" name="Content Placeholder 4"/>
          <p:cNvSpPr>
            <a:spLocks noGrp="1"/>
          </p:cNvSpPr>
          <p:nvPr>
            <p:ph idx="1"/>
          </p:nvPr>
        </p:nvSpPr>
        <p:spPr>
          <a:xfrm>
            <a:off x="685800" y="1828800"/>
            <a:ext cx="64770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Blog</a:t>
            </a:r>
            <a:r>
              <a:rPr lang="en-US" sz="2800" dirty="0"/>
              <a:t> – Online journal that allows users to post their own comments, graphics, and video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Microblogging</a:t>
            </a:r>
            <a:r>
              <a:rPr lang="en-US" sz="2400" dirty="0"/>
              <a:t> 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Real simple syndication</a:t>
            </a:r>
          </a:p>
        </p:txBody>
      </p:sp>
      <p:pic>
        <p:nvPicPr>
          <p:cNvPr id="50180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3276600"/>
            <a:ext cx="2514600" cy="2724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WIKIS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381000" y="1880937"/>
            <a:ext cx="6172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Wiki</a:t>
            </a:r>
            <a:r>
              <a:rPr lang="en-US" sz="2800" dirty="0"/>
              <a:t> – Collaborative Web page that allows users to add, remove, and change content, which can be easily organization and reorganized as required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Network effect</a:t>
            </a:r>
            <a:endParaRPr lang="en-US" sz="2400" dirty="0"/>
          </a:p>
        </p:txBody>
      </p:sp>
      <p:pic>
        <p:nvPicPr>
          <p:cNvPr id="5120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124200"/>
            <a:ext cx="32766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MASHUPS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228600" y="3543300"/>
            <a:ext cx="8153400" cy="2667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Mashup</a:t>
            </a:r>
            <a:r>
              <a:rPr lang="en-US" sz="2800" dirty="0"/>
              <a:t> – Website or Web application that uses content from more than one source to create a completely new product or service</a:t>
            </a:r>
            <a:endParaRPr lang="en-US" sz="2800" b="1" dirty="0"/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Application programming interface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Mashup editor</a:t>
            </a:r>
          </a:p>
          <a:p>
            <a:pPr algn="l"/>
            <a:endParaRPr lang="en-US" dirty="0"/>
          </a:p>
        </p:txBody>
      </p:sp>
      <p:pic>
        <p:nvPicPr>
          <p:cNvPr id="52228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4572000" cy="199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CHALLENGES OF BUSINESS 2.0</a:t>
            </a:r>
          </a:p>
        </p:txBody>
      </p:sp>
      <p:pic>
        <p:nvPicPr>
          <p:cNvPr id="53251" name="Content Placeholder 3" descr="NULL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2" t="10017" r="16264" b="5807"/>
          <a:stretch>
            <a:fillRect/>
          </a:stretch>
        </p:blipFill>
        <p:spPr>
          <a:xfrm>
            <a:off x="1295400" y="2209800"/>
            <a:ext cx="7162800" cy="3810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WEB 3.0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685800" y="1876926"/>
            <a:ext cx="5943600" cy="39624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Web 3.0 – </a:t>
            </a:r>
            <a:r>
              <a:rPr lang="en-US" sz="2800" dirty="0"/>
              <a:t>Based on “intelligent” Web applications using natural language processing, machine-based learning and reasoning, and intelligence applications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Semantic Web </a:t>
            </a:r>
            <a:r>
              <a:rPr lang="en-US" sz="2800" dirty="0"/>
              <a:t>– A component of Web 2.0 that describes things in a way that computers can understand</a:t>
            </a:r>
          </a:p>
        </p:txBody>
      </p:sp>
      <p:pic>
        <p:nvPicPr>
          <p:cNvPr id="54276" name="Picture 2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38400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/>
              <a:t>EGOVERNMENT: </a:t>
            </a:r>
            <a:br>
              <a:rPr lang="en-US" sz="4000" b="1" dirty="0"/>
            </a:br>
            <a:r>
              <a:rPr lang="en-US" sz="4000" b="1" dirty="0"/>
              <a:t>THE GOVERNMENT MOVES ONLINE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5410200" cy="4953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Egovernment</a:t>
            </a:r>
            <a:r>
              <a:rPr lang="en-US" sz="2800" dirty="0"/>
              <a:t> - Involves the use of strategies and technologies to transform government(s) by improving the delivery of services and enhancing the quality of interaction between the citizen-consumer within all branches of government </a:t>
            </a:r>
          </a:p>
        </p:txBody>
      </p:sp>
      <p:pic>
        <p:nvPicPr>
          <p:cNvPr id="55300" name="Picture 3" descr="C:\Users\Paige Baltzan\AppData\Local\Microsoft\Windows\Temporary Internet Files\Content.IE5\8D45562R\MC90033220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24200"/>
            <a:ext cx="2354376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51054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Explain Web 2.0 and identify its four characteristics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Explain how Business 2.0 is helping communities network and collaborate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Describe the three Business 2.0 tools for collaborating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Explain the three challenges associated with Business 2.0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Describe Web 3.0 and the next generation of online business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EGOVERNMENT: </a:t>
            </a:r>
            <a:br>
              <a:rPr lang="en-US" b="1" dirty="0"/>
            </a:br>
            <a:r>
              <a:rPr lang="en-US" b="1" dirty="0"/>
              <a:t>GOVERNMENT MOVES ONLINE</a:t>
            </a:r>
          </a:p>
        </p:txBody>
      </p:sp>
      <p:pic>
        <p:nvPicPr>
          <p:cNvPr id="56323" name="Picture 4" descr="This chart shows an extended Ebusiness model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69818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dirty="0" err="1"/>
              <a:t>MBUSINESS</a:t>
            </a:r>
            <a:r>
              <a:rPr lang="en-US" sz="4000" b="1" dirty="0"/>
              <a:t>: </a:t>
            </a:r>
            <a:br>
              <a:rPr lang="en-US" sz="4000" b="1" dirty="0"/>
            </a:br>
            <a:r>
              <a:rPr lang="en-US" sz="4000" b="1" dirty="0"/>
              <a:t>SUPPORTING ANYWHERE BUSINESS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5105400" y="3810000"/>
            <a:ext cx="4191000" cy="3048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Mobile business </a:t>
            </a:r>
            <a:r>
              <a:rPr lang="en-US" sz="2800" dirty="0"/>
              <a:t>-  The ability to purchase goods and services through a wireless Internet-enabled device </a:t>
            </a:r>
          </a:p>
        </p:txBody>
      </p:sp>
      <p:pic>
        <p:nvPicPr>
          <p:cNvPr id="57348" name="Picture 5" descr="NU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510455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WEB 2.0: ADVANTAGES OF BUSINESS 2.0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362200"/>
            <a:ext cx="8153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Web 2.0 </a:t>
            </a:r>
            <a:r>
              <a:rPr lang="en-US" sz="2800" dirty="0"/>
              <a:t>– The next generation of Internet use – a more mature, distinctive communications platform characterized by three qualities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Collaboration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Sharing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Free</a:t>
            </a:r>
          </a:p>
        </p:txBody>
      </p:sp>
      <p:pic>
        <p:nvPicPr>
          <p:cNvPr id="3891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91547"/>
            <a:ext cx="3535680" cy="209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WEB 2.0: ADVANTAGES OF BUSINESS 2.0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5678906"/>
            <a:ext cx="8153400" cy="1066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/>
              <a:t>Characteristics of Business 2.0</a:t>
            </a:r>
            <a:endParaRPr lang="en-US" dirty="0"/>
          </a:p>
        </p:txBody>
      </p:sp>
      <p:pic>
        <p:nvPicPr>
          <p:cNvPr id="39940" name="Picture 4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D6E8F5"/>
              </a:clrFrom>
              <a:clrTo>
                <a:srgbClr val="D6E8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t="9593" r="3722" b="13519"/>
          <a:stretch>
            <a:fillRect/>
          </a:stretch>
        </p:blipFill>
        <p:spPr bwMode="auto">
          <a:xfrm>
            <a:off x="1219200" y="1955309"/>
            <a:ext cx="6629400" cy="34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CONTENT SHARING THROUGH OPEN SOURCING</a:t>
            </a:r>
            <a:endParaRPr lang="en-US" dirty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1534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Open system </a:t>
            </a:r>
            <a:r>
              <a:rPr lang="en-US" sz="2800" dirty="0"/>
              <a:t>– Nonproprietary hardware and software based on publicly known standards that allows third parties to create add-on products to plug into or interoperate with the system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Source code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Open source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Closed source</a:t>
            </a:r>
          </a:p>
        </p:txBody>
      </p:sp>
      <p:pic>
        <p:nvPicPr>
          <p:cNvPr id="4096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038600"/>
            <a:ext cx="2667000" cy="189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USER-CONTRIBUTED CONTENT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352425" y="3789831"/>
            <a:ext cx="8686800" cy="2286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User-contributed content </a:t>
            </a:r>
            <a:r>
              <a:rPr lang="en-US" sz="2800" dirty="0"/>
              <a:t>– Created and updated by many users for many users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Reputation system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Native advertising</a:t>
            </a:r>
            <a:endParaRPr lang="en-US" sz="2400" dirty="0"/>
          </a:p>
        </p:txBody>
      </p:sp>
      <p:pic>
        <p:nvPicPr>
          <p:cNvPr id="41988" name="Picture 2" descr="C:\Users\Paige Baltzan\AppData\Local\Microsoft\Windows\Temporary Internet Files\Content.IE5\09M7R7CR\MC910221007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7" t="11916"/>
          <a:stretch>
            <a:fillRect/>
          </a:stretch>
        </p:blipFill>
        <p:spPr bwMode="auto">
          <a:xfrm>
            <a:off x="1981200" y="1295400"/>
            <a:ext cx="5429250" cy="287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COLLABORATION INSIDE THE ORGANIZATION</a:t>
            </a:r>
            <a:endParaRPr lang="en-US" sz="4800" b="1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90678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Collaboration system </a:t>
            </a:r>
            <a:r>
              <a:rPr lang="en-US" sz="2400" dirty="0"/>
              <a:t>– Tools that support the work of teams or groups by facilitating the sharing and flow of information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Collective intelligence </a:t>
            </a:r>
            <a:r>
              <a:rPr lang="en-US" sz="2400" dirty="0"/>
              <a:t>– Collaborating and tapping into the core knowledge of all employees, partners, and customers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Knowledge management - </a:t>
            </a:r>
            <a:r>
              <a:rPr lang="en-US" sz="2400" dirty="0"/>
              <a:t>Involves capturing, classifying, evaluating, retrieving, and sharing information assets in a way that provides context for effective decisions and actions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4301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257800"/>
            <a:ext cx="2057400" cy="8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237834"/>
            <a:ext cx="1905000" cy="82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COLLABORATION INSIDE THE ORGANIZATION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6172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Knowledge-based assets fall into two categories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Explicit knowledge – </a:t>
            </a:r>
            <a:r>
              <a:rPr lang="en-US" sz="2400" dirty="0"/>
              <a:t>Consists of anything that can be documented, achieved, and codified, often with the help of IT</a:t>
            </a:r>
            <a:endParaRPr lang="en-US" sz="2400" b="1" dirty="0"/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Tacit knowledge – </a:t>
            </a:r>
            <a:r>
              <a:rPr lang="en-US" sz="2400" dirty="0"/>
              <a:t>Knowledge contained in people’s heads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4403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2046627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COLLABORATION OUTSIDE THE ORGANIZATION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49530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Crowdsourcing</a:t>
            </a:r>
            <a:r>
              <a:rPr lang="en-US" sz="2800" dirty="0"/>
              <a:t> – the wisdom of the crowd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Asynchronous communication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Synchronous communication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45060" name="Picture 2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514600"/>
            <a:ext cx="296730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6082</TotalTime>
  <Words>554</Words>
  <Application>Microsoft Macintosh PowerPoint</Application>
  <PresentationFormat>On-screen Show (4:3)</PresentationFormat>
  <Paragraphs>73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22</vt:i4>
      </vt:variant>
    </vt:vector>
  </HeadingPairs>
  <TitlesOfParts>
    <vt:vector size="39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WEB 2.0: ADVANTAGES OF BUSINESS 2.0</vt:lpstr>
      <vt:lpstr>WEB 2.0: ADVANTAGES OF BUSINESS 2.0</vt:lpstr>
      <vt:lpstr>CONTENT SHARING THROUGH OPEN SOURCING</vt:lpstr>
      <vt:lpstr>USER-CONTRIBUTED CONTENT</vt:lpstr>
      <vt:lpstr>COLLABORATION INSIDE THE ORGANIZATION</vt:lpstr>
      <vt:lpstr>COLLABORATION INSIDE THE ORGANIZATION</vt:lpstr>
      <vt:lpstr>COLLABORATION OUTSIDE THE ORGANIZATION</vt:lpstr>
      <vt:lpstr>NETWORKING COMMUNITIES WITH BUSINESS 2.0</vt:lpstr>
      <vt:lpstr>SOCIAL TAGGING</vt:lpstr>
      <vt:lpstr>SOCIAL TAGGING</vt:lpstr>
      <vt:lpstr>BUSINESS 2.0 TOOLS FOR COLLABORATING</vt:lpstr>
      <vt:lpstr>BLOGS</vt:lpstr>
      <vt:lpstr>WIKIS</vt:lpstr>
      <vt:lpstr>MASHUPS</vt:lpstr>
      <vt:lpstr>THE CHALLENGES OF BUSINESS 2.0</vt:lpstr>
      <vt:lpstr>WEB 3.0</vt:lpstr>
      <vt:lpstr>EGOVERNMENT:  THE GOVERNMENT MOVES ONLINE</vt:lpstr>
      <vt:lpstr>EGOVERNMENT:  GOVERNMENT MOVES ONLINE</vt:lpstr>
      <vt:lpstr>MBUSINESS:  SUPPORTING ANYWHERE BUSINESS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390</cp:revision>
  <dcterms:created xsi:type="dcterms:W3CDTF">2004-06-28T21:12:50Z</dcterms:created>
  <dcterms:modified xsi:type="dcterms:W3CDTF">2017-04-18T20:12:51Z</dcterms:modified>
</cp:coreProperties>
</file>