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6" r:id="rId1"/>
    <p:sldMasterId id="2147484156" r:id="rId2"/>
    <p:sldMasterId id="2147484164" r:id="rId3"/>
    <p:sldMasterId id="2147484174" r:id="rId4"/>
    <p:sldMasterId id="2147484184" r:id="rId5"/>
    <p:sldMasterId id="2147484192" r:id="rId6"/>
    <p:sldMasterId id="2147484200" r:id="rId7"/>
    <p:sldMasterId id="2147484203" r:id="rId8"/>
    <p:sldMasterId id="2147484207" r:id="rId9"/>
  </p:sldMasterIdLst>
  <p:notesMasterIdLst>
    <p:notesMasterId r:id="rId28"/>
  </p:notesMasterIdLst>
  <p:handoutMasterIdLst>
    <p:handoutMasterId r:id="rId29"/>
  </p:handoutMasterIdLst>
  <p:sldIdLst>
    <p:sldId id="369" r:id="rId10"/>
    <p:sldId id="422" r:id="rId11"/>
    <p:sldId id="520" r:id="rId12"/>
    <p:sldId id="521" r:id="rId13"/>
    <p:sldId id="522" r:id="rId14"/>
    <p:sldId id="523" r:id="rId15"/>
    <p:sldId id="483" r:id="rId16"/>
    <p:sldId id="484" r:id="rId17"/>
    <p:sldId id="487" r:id="rId18"/>
    <p:sldId id="488" r:id="rId19"/>
    <p:sldId id="489" r:id="rId20"/>
    <p:sldId id="490" r:id="rId21"/>
    <p:sldId id="491" r:id="rId22"/>
    <p:sldId id="524" r:id="rId23"/>
    <p:sldId id="525" r:id="rId24"/>
    <p:sldId id="526" r:id="rId25"/>
    <p:sldId id="527" r:id="rId26"/>
    <p:sldId id="450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73077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CA06A8F-911B-4650-B0AF-DF0819130E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529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535C23-C694-4B87-BF59-41E4DD211D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77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31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343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208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191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40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206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3506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1749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2055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262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183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376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060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962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682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132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579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094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4265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6096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57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685800"/>
            <a:ext cx="4114800" cy="531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994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97132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9212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154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784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9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718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598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9639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2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88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32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78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24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36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0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4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94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7747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249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24011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2462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7608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2240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6621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5570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8382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82056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1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252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655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599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795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1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83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9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46700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69830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32855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73563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3321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984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4942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6402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49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8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669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72114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60680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7909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325056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292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94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487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707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2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5.gi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079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31" r:id="rId10"/>
    <p:sldLayoutId id="2147484129" r:id="rId11"/>
    <p:sldLayoutId id="2147484130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7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87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993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7960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77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386935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598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92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4" Type="http://schemas.openxmlformats.org/officeDocument/2006/relationships/image" Target="../media/image15.w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095" y="1676400"/>
            <a:ext cx="4953000" cy="44196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400" b="1" dirty="0">
                <a:solidFill>
                  <a:srgbClr val="50B4C8"/>
                </a:solidFill>
                <a:effectLst/>
              </a:rPr>
              <a:t>CHAPTER SEVEN</a:t>
            </a:r>
          </a:p>
          <a:p>
            <a:pPr eaLnBrk="1" hangingPunct="1">
              <a:lnSpc>
                <a:spcPct val="90000"/>
              </a:lnSpc>
            </a:pPr>
            <a:endParaRPr lang="en-US" sz="44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50B4C8"/>
                </a:solidFill>
                <a:effectLst/>
              </a:rPr>
              <a:t>ACCESSING ORGANIZATIONAL INFORMATION – DATA WAREHOUSES</a:t>
            </a:r>
            <a:endParaRPr 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838200"/>
            <a:ext cx="3776748" cy="485581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1270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INFORMATION CLEANSING </a:t>
            </a:r>
            <a:br>
              <a:rPr lang="en-US" b="1" dirty="0"/>
            </a:br>
            <a:r>
              <a:rPr lang="en-US" b="1" dirty="0"/>
              <a:t>OR SCRUBBING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19100" y="5715000"/>
            <a:ext cx="8382000" cy="8842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b="1" dirty="0"/>
              <a:t>Contact Information in an Operational System</a:t>
            </a:r>
          </a:p>
          <a:p>
            <a:pPr eaLnBrk="1" hangingPunct="1">
              <a:buFontTx/>
              <a:buNone/>
            </a:pPr>
            <a:endParaRPr lang="en-US" dirty="0"/>
          </a:p>
        </p:txBody>
      </p:sp>
      <p:pic>
        <p:nvPicPr>
          <p:cNvPr id="46084" name="Picture 5" descr="This figure gives examples of contact information in operational systems including billing, customer service, marketing, and sales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74998"/>
            <a:ext cx="64770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INFORMATION CLEANSING </a:t>
            </a:r>
            <a:br>
              <a:rPr lang="en-US" b="1" dirty="0"/>
            </a:br>
            <a:r>
              <a:rPr lang="en-US" b="1" dirty="0"/>
              <a:t>OR SCRUBBING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-381000" y="5602338"/>
            <a:ext cx="8991600" cy="6572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b="1" dirty="0"/>
              <a:t>Standardizing Customer Name from Operational Systems</a:t>
            </a:r>
          </a:p>
        </p:txBody>
      </p:sp>
      <p:pic>
        <p:nvPicPr>
          <p:cNvPr id="47108" name="Picture 5" descr="This figure shows how a customer's name would be entered in sales, customer service, and billing operational systems. The customer's information is 10004 Patricia Burton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6629400" cy="362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207169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INFORMATION CLEANSING </a:t>
            </a:r>
            <a:br>
              <a:rPr lang="en-US" b="1" dirty="0"/>
            </a:br>
            <a:r>
              <a:rPr lang="en-US" b="1" dirty="0"/>
              <a:t>OR SCRUBBING </a:t>
            </a:r>
          </a:p>
        </p:txBody>
      </p:sp>
      <p:pic>
        <p:nvPicPr>
          <p:cNvPr id="48131" name="Picture 5" descr="This figure shows information cleansing activities which include cleansing missing records or attributes, redundant records, missing keys or other required data, erroneous relationships, and inaccurate data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6"/>
          <a:stretch>
            <a:fillRect/>
          </a:stretch>
        </p:blipFill>
        <p:spPr bwMode="auto">
          <a:xfrm>
            <a:off x="1037705" y="1676400"/>
            <a:ext cx="7086600" cy="369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504305" y="5677751"/>
            <a:ext cx="7620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b="1" dirty="0"/>
              <a:t>Information Cleansing Example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226575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INFORMATION CLEANSING </a:t>
            </a:r>
            <a:br>
              <a:rPr lang="en-US" b="1" dirty="0"/>
            </a:br>
            <a:r>
              <a:rPr lang="en-US" b="1" dirty="0"/>
              <a:t>OR SCRUBBING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5508460"/>
            <a:ext cx="8686800" cy="91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dirty="0"/>
              <a:t>Cost of Accurate and Complete Information</a:t>
            </a:r>
          </a:p>
          <a:p>
            <a:pPr eaLnBrk="1" hangingPunct="1"/>
            <a:endParaRPr lang="en-US" dirty="0"/>
          </a:p>
        </p:txBody>
      </p:sp>
      <p:pic>
        <p:nvPicPr>
          <p:cNvPr id="49156" name="Picture 5" descr="This graph shows the relationship between accuracy and completeness in management information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81200"/>
            <a:ext cx="4800600" cy="337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BUSINESS INTELLIGENCE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91393"/>
            <a:ext cx="5867400" cy="4572000"/>
          </a:xfrm>
        </p:spPr>
        <p:txBody>
          <a:bodyPr/>
          <a:lstStyle/>
          <a:p>
            <a:pPr algn="l">
              <a:spcAft>
                <a:spcPts val="1200"/>
              </a:spcAft>
            </a:pPr>
            <a:r>
              <a:rPr lang="en-US" sz="2800" dirty="0"/>
              <a:t>Organizational data is difficult to access</a:t>
            </a:r>
          </a:p>
          <a:p>
            <a:pPr algn="l">
              <a:spcAft>
                <a:spcPts val="1200"/>
              </a:spcAft>
            </a:pPr>
            <a:r>
              <a:rPr lang="en-US" sz="2800" dirty="0"/>
              <a:t>Organizational data contains structured data in database</a:t>
            </a:r>
          </a:p>
          <a:p>
            <a:pPr algn="l">
              <a:spcAft>
                <a:spcPts val="1200"/>
              </a:spcAft>
            </a:pPr>
            <a:r>
              <a:rPr lang="en-US" sz="2800" dirty="0"/>
              <a:t>Organizational data contains unstructured data such as voice mail, phone calls, text messages, and video clips</a:t>
            </a:r>
          </a:p>
        </p:txBody>
      </p:sp>
      <p:pic>
        <p:nvPicPr>
          <p:cNvPr id="4" name="Picture 3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791393"/>
            <a:ext cx="28194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703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723352" y="228600"/>
            <a:ext cx="8153400" cy="1143000"/>
          </a:xfrm>
        </p:spPr>
        <p:txBody>
          <a:bodyPr/>
          <a:lstStyle/>
          <a:p>
            <a:r>
              <a:rPr lang="en-US" sz="4000" b="1" dirty="0"/>
              <a:t>THE PROBLEM: DATA RICH, INFORMATION POOR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61722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kern="1200" dirty="0">
                <a:latin typeface="Albertus (W1)" charset="0"/>
              </a:rPr>
              <a:t>Businesses face a data explosion as digital images, email in-boxes, and broadband connections doubles yearly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kern="1200" dirty="0">
                <a:latin typeface="Albertus (W1)" charset="0"/>
              </a:rPr>
              <a:t>The amount of data generated is doubling every year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kern="1200" dirty="0">
                <a:latin typeface="Albertus (W1)" charset="0"/>
              </a:rPr>
              <a:t>Some believe it will soon double monthly</a:t>
            </a:r>
          </a:p>
          <a:p>
            <a:pPr algn="l">
              <a:defRPr/>
            </a:pPr>
            <a:endParaRPr lang="en-US" sz="2800" dirty="0"/>
          </a:p>
        </p:txBody>
      </p:sp>
      <p:pic>
        <p:nvPicPr>
          <p:cNvPr id="56324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667000"/>
            <a:ext cx="211296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5859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92727" y="152400"/>
            <a:ext cx="8153400" cy="1143000"/>
          </a:xfrm>
        </p:spPr>
        <p:txBody>
          <a:bodyPr/>
          <a:lstStyle/>
          <a:p>
            <a:r>
              <a:rPr lang="en-US" b="1" dirty="0"/>
              <a:t>THE SOLUTION: BUSINESS INTELLIGENCE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800" dirty="0"/>
              <a:t>Improving the quality of business decisions has a direct impact on costs and revenue</a:t>
            </a:r>
          </a:p>
          <a:p>
            <a:pPr algn="l">
              <a:defRPr/>
            </a:pPr>
            <a:r>
              <a:rPr lang="en-US" sz="2800" kern="1200" dirty="0">
                <a:latin typeface="Albertus (W1)" charset="0"/>
              </a:rPr>
              <a:t>BI enables business users to receive data for analysis that is:</a:t>
            </a:r>
          </a:p>
          <a:p>
            <a:pPr lvl="1">
              <a:defRPr/>
            </a:pPr>
            <a:r>
              <a:rPr lang="en-US" sz="2400" kern="1200" dirty="0">
                <a:latin typeface="Albertus (W1)" charset="0"/>
              </a:rPr>
              <a:t>Reliable</a:t>
            </a:r>
          </a:p>
          <a:p>
            <a:pPr lvl="1">
              <a:defRPr/>
            </a:pPr>
            <a:r>
              <a:rPr lang="en-US" sz="2400" kern="1200" dirty="0">
                <a:latin typeface="Albertus (W1)" charset="0"/>
              </a:rPr>
              <a:t>Consistent</a:t>
            </a:r>
          </a:p>
          <a:p>
            <a:pPr lvl="1">
              <a:defRPr/>
            </a:pPr>
            <a:r>
              <a:rPr lang="en-US" sz="2400" kern="1200" dirty="0">
                <a:latin typeface="Albertus (W1)" charset="0"/>
              </a:rPr>
              <a:t>Understandable</a:t>
            </a:r>
          </a:p>
          <a:p>
            <a:pPr lvl="1">
              <a:defRPr/>
            </a:pPr>
            <a:r>
              <a:rPr lang="en-US" sz="2400" kern="1200" dirty="0">
                <a:latin typeface="Albertus (W1)" charset="0"/>
              </a:rPr>
              <a:t>Easily manipulated</a:t>
            </a:r>
            <a:endParaRPr lang="en-US" sz="2400" dirty="0"/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endParaRPr lang="en-US" kern="1200" dirty="0">
              <a:latin typeface="Albertus (W1)" charset="0"/>
            </a:endParaRPr>
          </a:p>
          <a:p>
            <a:pPr algn="l">
              <a:defRPr/>
            </a:pPr>
            <a:endParaRPr lang="en-US" kern="1200" dirty="0">
              <a:latin typeface="Albertus (W1)" charset="0"/>
            </a:endParaRP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endParaRPr lang="en-US" dirty="0"/>
          </a:p>
        </p:txBody>
      </p:sp>
      <p:pic>
        <p:nvPicPr>
          <p:cNvPr id="57348" name="Picture 6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581400"/>
            <a:ext cx="1924927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8702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>
          <a:xfrm>
            <a:off x="685800" y="254000"/>
            <a:ext cx="8153400" cy="1143000"/>
          </a:xfrm>
        </p:spPr>
        <p:txBody>
          <a:bodyPr/>
          <a:lstStyle/>
          <a:p>
            <a:r>
              <a:rPr lang="en-US" b="1" dirty="0"/>
              <a:t>THE SOLUTION: BUSINESS INTELLIGENCE</a:t>
            </a:r>
            <a:endParaRPr lang="en-US" dirty="0"/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533400" y="5486400"/>
            <a:ext cx="8458200" cy="838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b="1" dirty="0"/>
              <a:t>BI Can Answer Tough Questions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8372" name="Picture 3" descr="bal76736_091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8B0"/>
              </a:clrFrom>
              <a:clrTo>
                <a:srgbClr val="FFF8B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t="5882"/>
          <a:stretch>
            <a:fillRect/>
          </a:stretch>
        </p:blipFill>
        <p:spPr bwMode="auto">
          <a:xfrm>
            <a:off x="838200" y="1752600"/>
            <a:ext cx="7848600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765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4953000"/>
          </a:xfrm>
        </p:spPr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610600" cy="4953000"/>
          </a:xfrm>
        </p:spPr>
        <p:txBody>
          <a:bodyPr/>
          <a:lstStyle/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Describe the roles and purposes of data warehouses and data marts in an organization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Identify the advantages of using business intelligence to support managerial decision making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DATA WAREHOUSE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70104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Data warehouses extend the transformation of data into information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In the 1990’s executives became less concerned with the day-to-day business operations and more concerned with overall business functions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The data warehouse provided the ability to support decision making without disrupting the day-to-day operations</a:t>
            </a:r>
          </a:p>
        </p:txBody>
      </p:sp>
      <p:pic>
        <p:nvPicPr>
          <p:cNvPr id="37892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819" y="2362200"/>
            <a:ext cx="197793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447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DATA WAREHOUSING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98872"/>
            <a:ext cx="79248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Data warehouse </a:t>
            </a:r>
            <a:r>
              <a:rPr lang="en-US" sz="2800" dirty="0"/>
              <a:t>– A logical collection of information – gathered from many different operational databases – that supports business analysis activities and decision-making tasks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The primary purpose of a data warehouse is to aggregate information throughout an organization into a single repository for decision-making purposes</a:t>
            </a:r>
          </a:p>
        </p:txBody>
      </p:sp>
      <p:pic>
        <p:nvPicPr>
          <p:cNvPr id="38916" name="Picture 7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932" y="4800600"/>
            <a:ext cx="122573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7653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DATA WAREHOUSING</a:t>
            </a:r>
          </a:p>
        </p:txBody>
      </p:sp>
      <p:pic>
        <p:nvPicPr>
          <p:cNvPr id="39940" name="Picture 4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EE994"/>
              </a:clrFrom>
              <a:clrTo>
                <a:srgbClr val="DEE99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7162800" cy="423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2668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DATA WAREHOUSING</a:t>
            </a:r>
          </a:p>
        </p:txBody>
      </p:sp>
      <p:pic>
        <p:nvPicPr>
          <p:cNvPr id="122882" name="Picture 2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EE994"/>
              </a:clrFrom>
              <a:clrTo>
                <a:srgbClr val="DEE99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2057400"/>
            <a:ext cx="7132320" cy="3735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9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DATA MARTS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76400"/>
            <a:ext cx="69342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Extraction, transformation, and loading (ETL) </a:t>
            </a:r>
            <a:r>
              <a:rPr lang="en-US" sz="2800" dirty="0"/>
              <a:t>– A process that extracts information from internal and external databases, transforms the information using a common set of enterprise definitions, and loads the information into a data warehouse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Data mart </a:t>
            </a:r>
            <a:r>
              <a:rPr lang="en-US" sz="2800" dirty="0"/>
              <a:t>– Contains a subset of data warehouse information</a:t>
            </a:r>
          </a:p>
          <a:p>
            <a:pPr algn="l" eaLnBrk="1" hangingPunct="1"/>
            <a:endParaRPr lang="en-US" sz="2800" dirty="0"/>
          </a:p>
        </p:txBody>
      </p:sp>
      <p:pic>
        <p:nvPicPr>
          <p:cNvPr id="40964" name="Picture 6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268" y="3733800"/>
            <a:ext cx="199193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DATA MARTS</a:t>
            </a:r>
          </a:p>
        </p:txBody>
      </p:sp>
      <p:pic>
        <p:nvPicPr>
          <p:cNvPr id="41987" name="Picture 4" descr="This figure shows a data warehouse model which includes internal databases and external databases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615311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INFORMATION CLEANSING </a:t>
            </a:r>
            <a:br>
              <a:rPr lang="en-US" b="1" dirty="0"/>
            </a:br>
            <a:r>
              <a:rPr lang="en-US" b="1" dirty="0"/>
              <a:t>OR SCRUBBING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An organization must maintain high-quality data in the data warehouse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Information cleansing or scrubbing</a:t>
            </a:r>
            <a:r>
              <a:rPr lang="en-US" sz="2800" dirty="0"/>
              <a:t> – A process that weeds out and fixes or discards inconsistent, incorrect, or incomplete information</a:t>
            </a:r>
          </a:p>
          <a:p>
            <a:pPr algn="l" eaLnBrk="1" hangingPunct="1"/>
            <a:endParaRPr lang="en-US" dirty="0"/>
          </a:p>
        </p:txBody>
      </p:sp>
      <p:pic>
        <p:nvPicPr>
          <p:cNvPr id="45060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5640"/>
            <a:ext cx="1395171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5" descr="NU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0" y="4426880"/>
            <a:ext cx="1746250" cy="153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6691</TotalTime>
  <Words>387</Words>
  <Application>Microsoft Macintosh PowerPoint</Application>
  <PresentationFormat>On-screen Show (4:3)</PresentationFormat>
  <Paragraphs>52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18</vt:i4>
      </vt:variant>
    </vt:vector>
  </HeadingPairs>
  <TitlesOfParts>
    <vt:vector size="35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DATA WAREHOUSE</vt:lpstr>
      <vt:lpstr>DATA WAREHOUSING</vt:lpstr>
      <vt:lpstr>DATA WAREHOUSING</vt:lpstr>
      <vt:lpstr>DATA WAREHOUSING</vt:lpstr>
      <vt:lpstr>DATA MARTS</vt:lpstr>
      <vt:lpstr>DATA MARTS</vt:lpstr>
      <vt:lpstr>INFORMATION CLEANSING  OR SCRUBBING </vt:lpstr>
      <vt:lpstr>INFORMATION CLEANSING  OR SCRUBBING </vt:lpstr>
      <vt:lpstr>INFORMATION CLEANSING  OR SCRUBBING </vt:lpstr>
      <vt:lpstr>INFORMATION CLEANSING  OR SCRUBBING </vt:lpstr>
      <vt:lpstr>INFORMATION CLEANSING  OR SCRUBBING </vt:lpstr>
      <vt:lpstr>BUSINESS INTELLIGENCE</vt:lpstr>
      <vt:lpstr>THE PROBLEM: DATA RICH, INFORMATION POOR</vt:lpstr>
      <vt:lpstr>THE SOLUTION: BUSINESS INTELLIGENCE</vt:lpstr>
      <vt:lpstr>THE SOLUTION: BUSINESS INTELLIGENCE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388</cp:revision>
  <dcterms:created xsi:type="dcterms:W3CDTF">2004-06-28T21:12:50Z</dcterms:created>
  <dcterms:modified xsi:type="dcterms:W3CDTF">2017-04-18T20:07:12Z</dcterms:modified>
</cp:coreProperties>
</file>