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0" r:id="rId1"/>
    <p:sldMasterId id="2147484170" r:id="rId2"/>
    <p:sldMasterId id="2147484178" r:id="rId3"/>
    <p:sldMasterId id="2147484188" r:id="rId4"/>
    <p:sldMasterId id="2147484198" r:id="rId5"/>
    <p:sldMasterId id="2147484206" r:id="rId6"/>
    <p:sldMasterId id="2147484214" r:id="rId7"/>
    <p:sldMasterId id="2147484217" r:id="rId8"/>
    <p:sldMasterId id="2147484221" r:id="rId9"/>
  </p:sldMasterIdLst>
  <p:notesMasterIdLst>
    <p:notesMasterId r:id="rId24"/>
  </p:notesMasterIdLst>
  <p:handoutMasterIdLst>
    <p:handoutMasterId r:id="rId25"/>
  </p:handoutMasterIdLst>
  <p:sldIdLst>
    <p:sldId id="369" r:id="rId10"/>
    <p:sldId id="394" r:id="rId11"/>
    <p:sldId id="454" r:id="rId12"/>
    <p:sldId id="456" r:id="rId13"/>
    <p:sldId id="455" r:id="rId14"/>
    <p:sldId id="457" r:id="rId15"/>
    <p:sldId id="458" r:id="rId16"/>
    <p:sldId id="501" r:id="rId17"/>
    <p:sldId id="478" r:id="rId18"/>
    <p:sldId id="505" r:id="rId19"/>
    <p:sldId id="506" r:id="rId20"/>
    <p:sldId id="509" r:id="rId21"/>
    <p:sldId id="507" r:id="rId22"/>
    <p:sldId id="45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77B2E3"/>
    <a:srgbClr val="BBE0E3"/>
    <a:srgbClr val="37757F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81731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6F33C1-A646-4B8C-AC3C-96A4F5E78D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129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10399C3-12AF-4413-BA24-AE81C9DDB4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41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895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24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584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189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43781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9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21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54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17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59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25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02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3050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098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724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620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60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3896567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17005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608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1946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264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029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44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628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99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343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80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36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6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87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0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7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1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56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22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8830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001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43343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7266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365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5538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4983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2468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8197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587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0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52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518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80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75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1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43537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02918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42743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62524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3549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324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6845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4120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22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656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02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86742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9706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288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5918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25831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3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88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7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327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0" y="0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52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45" r:id="rId10"/>
    <p:sldLayoutId id="2147484143" r:id="rId11"/>
    <p:sldLayoutId id="2147484144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7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251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043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460124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77191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388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8" r:id="rId1"/>
    <p:sldLayoutId id="2147484219" r:id="rId2"/>
    <p:sldLayoutId id="214748422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10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828800"/>
            <a:ext cx="4343400" cy="43434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 smtClean="0">
                <a:solidFill>
                  <a:srgbClr val="50B4C8"/>
                </a:solidFill>
                <a:effectLst/>
              </a:rPr>
              <a:t>CHAPTER FIVE</a:t>
            </a: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32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smtClean="0">
                <a:solidFill>
                  <a:srgbClr val="50B4C8"/>
                </a:solidFill>
                <a:effectLst/>
              </a:rPr>
              <a:t>ORGANIZATIONAL STRUCTURES THAT SUPPORT STRATEGIC INITIATIVES </a:t>
            </a:r>
            <a:endParaRPr lang="en-US" sz="3600" b="1" dirty="0">
              <a:solidFill>
                <a:srgbClr val="50B4C8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838200"/>
            <a:ext cx="3851478" cy="4953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SECURITY THREATS CAUSED BY HACKERS AND VIRUSES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362199"/>
            <a:ext cx="8610600" cy="4953000"/>
          </a:xfrm>
        </p:spPr>
        <p:txBody>
          <a:bodyPr/>
          <a:lstStyle/>
          <a:p>
            <a:pPr marL="609600" indent="-609600" algn="l" eaLnBrk="1" hangingPunct="1"/>
            <a:r>
              <a:rPr lang="en-US" sz="2400" b="1" dirty="0"/>
              <a:t>Hacker – </a:t>
            </a:r>
            <a:r>
              <a:rPr lang="en-US" sz="2400" dirty="0"/>
              <a:t>Experts in technology who use their knowledge to break into computers and computer networks, either for profit or just motivated by the challenge </a:t>
            </a:r>
          </a:p>
          <a:p>
            <a:pPr marL="990600" lvl="1" indent="-533400" eaLnBrk="1" hangingPunct="1"/>
            <a:r>
              <a:rPr lang="en-US" sz="2000" dirty="0"/>
              <a:t>Black-hat hacker</a:t>
            </a:r>
          </a:p>
          <a:p>
            <a:pPr marL="990600" lvl="1" indent="-533400" eaLnBrk="1" hangingPunct="1"/>
            <a:r>
              <a:rPr lang="en-US" sz="2000" dirty="0"/>
              <a:t>Cracker</a:t>
            </a:r>
          </a:p>
          <a:p>
            <a:pPr marL="990600" lvl="1" indent="-533400" eaLnBrk="1" hangingPunct="1"/>
            <a:r>
              <a:rPr lang="en-US" sz="2000" dirty="0"/>
              <a:t>Cyberterrorist</a:t>
            </a:r>
          </a:p>
          <a:p>
            <a:pPr marL="990600" lvl="1" indent="-533400" eaLnBrk="1" hangingPunct="1"/>
            <a:r>
              <a:rPr lang="en-US" sz="2000" dirty="0"/>
              <a:t>Hactivist</a:t>
            </a:r>
          </a:p>
          <a:p>
            <a:pPr marL="990600" lvl="1" indent="-533400" eaLnBrk="1" hangingPunct="1"/>
            <a:r>
              <a:rPr lang="en-US" sz="2000" dirty="0"/>
              <a:t>Script kiddies or script bunnies</a:t>
            </a:r>
          </a:p>
          <a:p>
            <a:pPr marL="990600" lvl="1" indent="-533400" eaLnBrk="1" hangingPunct="1"/>
            <a:r>
              <a:rPr lang="en-US" sz="2000" dirty="0"/>
              <a:t>White-hat hacker</a:t>
            </a:r>
          </a:p>
          <a:p>
            <a:pPr marL="990600" lvl="1" indent="-533400" eaLnBrk="1" hangingPunct="1"/>
            <a:endParaRPr lang="en-US" sz="2400" dirty="0"/>
          </a:p>
          <a:p>
            <a:pPr marL="990600" lvl="1" indent="-533400" eaLnBrk="1" hangingPunct="1"/>
            <a:endParaRPr lang="en-US" sz="2400" dirty="0"/>
          </a:p>
          <a:p>
            <a:pPr marL="609600" indent="-609600" algn="l" eaLnBrk="1" hangingPunct="1"/>
            <a:endParaRPr lang="en-US" sz="2800" dirty="0"/>
          </a:p>
          <a:p>
            <a:pPr marL="609600" indent="-609600" algn="l" eaLnBrk="1" hangingPunct="1"/>
            <a:endParaRPr lang="en-US" sz="2800" dirty="0"/>
          </a:p>
          <a:p>
            <a:pPr marL="609600" indent="-609600" algn="l" eaLnBrk="1" hangingPunct="1"/>
            <a:endParaRPr lang="en-US" sz="2800" dirty="0"/>
          </a:p>
          <a:p>
            <a:pPr marL="990600" lvl="1" indent="-533400" eaLnBrk="1" hangingPunct="1">
              <a:buFont typeface="Arial" pitchFamily="34" charset="0"/>
              <a:buNone/>
            </a:pP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3072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122" y="3793671"/>
            <a:ext cx="2743200" cy="209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SECURITY THREATS CAUSED BY HACKERS AND VIRUSES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362200"/>
            <a:ext cx="8839200" cy="4800600"/>
          </a:xfrm>
        </p:spPr>
        <p:txBody>
          <a:bodyPr/>
          <a:lstStyle/>
          <a:p>
            <a:pPr marL="609600" indent="-609600" algn="l" eaLnBrk="1" hangingPunct="1"/>
            <a:r>
              <a:rPr lang="en-US" sz="2800" b="1" dirty="0"/>
              <a:t>Virus </a:t>
            </a:r>
            <a:r>
              <a:rPr lang="en-US" sz="2800" dirty="0"/>
              <a:t>-</a:t>
            </a:r>
            <a:r>
              <a:rPr lang="en-US" sz="2800" b="1" dirty="0"/>
              <a:t> </a:t>
            </a:r>
            <a:r>
              <a:rPr lang="en-US" sz="2800" dirty="0"/>
              <a:t>Software written with malicious intent to cause annoyance or damage</a:t>
            </a:r>
          </a:p>
          <a:p>
            <a:pPr marL="990600" lvl="1" indent="-533400" eaLnBrk="1" hangingPunct="1"/>
            <a:r>
              <a:rPr lang="en-US" sz="2400" dirty="0"/>
              <a:t>Backdoor program</a:t>
            </a:r>
          </a:p>
          <a:p>
            <a:pPr marL="990600" lvl="1" indent="-533400" eaLnBrk="1" hangingPunct="1"/>
            <a:r>
              <a:rPr lang="en-US" sz="2400" dirty="0"/>
              <a:t>Denial-of-service attack (DoS)</a:t>
            </a:r>
          </a:p>
          <a:p>
            <a:pPr marL="990600" lvl="1" indent="-533400" eaLnBrk="1" hangingPunct="1"/>
            <a:r>
              <a:rPr lang="en-US" sz="2400" dirty="0"/>
              <a:t>Distributed denial-of-service attack (DDoS)</a:t>
            </a:r>
          </a:p>
          <a:p>
            <a:pPr marL="990600" lvl="1" indent="-533400" eaLnBrk="1" hangingPunct="1"/>
            <a:r>
              <a:rPr lang="en-US" sz="2400" dirty="0"/>
              <a:t>Polymorphic virus </a:t>
            </a:r>
          </a:p>
          <a:p>
            <a:pPr marL="990600" lvl="1" indent="-533400" eaLnBrk="1" hangingPunct="1"/>
            <a:r>
              <a:rPr lang="en-US" sz="2400" dirty="0"/>
              <a:t>Trojan-horse virus</a:t>
            </a:r>
          </a:p>
          <a:p>
            <a:pPr marL="990600" lvl="1" indent="-533400" eaLnBrk="1" hangingPunct="1"/>
            <a:r>
              <a:rPr lang="en-US" sz="2400" dirty="0"/>
              <a:t>Worm</a:t>
            </a:r>
          </a:p>
          <a:p>
            <a:pPr marL="990600" lvl="1" indent="-533400" eaLnBrk="1" hangingPunct="1"/>
            <a:endParaRPr lang="en-US" dirty="0"/>
          </a:p>
          <a:p>
            <a:pPr marL="609600" indent="-609600" algn="l" eaLnBrk="1" hangingPunct="1"/>
            <a:endParaRPr lang="en-US" dirty="0"/>
          </a:p>
          <a:p>
            <a:pPr marL="609600" indent="-609600" algn="l" eaLnBrk="1" hangingPunct="1"/>
            <a:endParaRPr lang="en-US" dirty="0"/>
          </a:p>
        </p:txBody>
      </p:sp>
      <p:pic>
        <p:nvPicPr>
          <p:cNvPr id="31748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95800"/>
            <a:ext cx="2667000" cy="157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SECURITY THREATS CAUSED BY HACKERS AND VIRUSES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5476287"/>
            <a:ext cx="8153400" cy="533400"/>
          </a:xfrm>
        </p:spPr>
        <p:txBody>
          <a:bodyPr/>
          <a:lstStyle/>
          <a:p>
            <a:pPr marL="609600" indent="-609600" algn="ctr" eaLnBrk="1" hangingPunct="1">
              <a:buFont typeface="Wingdings" pitchFamily="2" charset="2"/>
              <a:buNone/>
            </a:pPr>
            <a:r>
              <a:rPr lang="en-US" dirty="0"/>
              <a:t>How Computer Viruses Spread</a:t>
            </a:r>
          </a:p>
          <a:p>
            <a:pPr marL="990600" lvl="1" indent="-533400" eaLnBrk="1" hangingPunct="1"/>
            <a:endParaRPr lang="en-US" dirty="0"/>
          </a:p>
          <a:p>
            <a:pPr marL="609600" indent="-609600" eaLnBrk="1" hangingPunct="1"/>
            <a:endParaRPr lang="en-US" dirty="0"/>
          </a:p>
          <a:p>
            <a:pPr marL="609600" indent="-609600" eaLnBrk="1" hangingPunct="1"/>
            <a:endParaRPr lang="en-US" dirty="0"/>
          </a:p>
        </p:txBody>
      </p:sp>
      <p:pic>
        <p:nvPicPr>
          <p:cNvPr id="32772" name="Picture 3" descr="This figure show how computer viruses spread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4" t="3847" r="25879" b="3152"/>
          <a:stretch>
            <a:fillRect/>
          </a:stretch>
        </p:blipFill>
        <p:spPr bwMode="auto">
          <a:xfrm>
            <a:off x="1676400" y="1828800"/>
            <a:ext cx="5486400" cy="348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SECURITY THREATS CAUSED BY HACKERS AND VIRUSES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266700" y="2057400"/>
            <a:ext cx="8153400" cy="4267200"/>
          </a:xfrm>
        </p:spPr>
        <p:txBody>
          <a:bodyPr/>
          <a:lstStyle/>
          <a:p>
            <a:pPr algn="l" eaLnBrk="1" hangingPunct="1"/>
            <a:r>
              <a:rPr lang="en-US" sz="2800" dirty="0"/>
              <a:t>Security threats to ebusiness include</a:t>
            </a:r>
          </a:p>
          <a:p>
            <a:pPr lvl="1" eaLnBrk="1" hangingPunct="1"/>
            <a:r>
              <a:rPr lang="en-US" sz="2400" dirty="0"/>
              <a:t>Elevation of privilege</a:t>
            </a:r>
          </a:p>
          <a:p>
            <a:pPr lvl="1" eaLnBrk="1" hangingPunct="1"/>
            <a:r>
              <a:rPr lang="en-US" sz="2400" dirty="0"/>
              <a:t>Hoaxes</a:t>
            </a:r>
          </a:p>
          <a:p>
            <a:pPr lvl="1" eaLnBrk="1" hangingPunct="1"/>
            <a:r>
              <a:rPr lang="en-US" sz="2400" dirty="0"/>
              <a:t>Malicious code</a:t>
            </a:r>
          </a:p>
          <a:p>
            <a:pPr lvl="1" eaLnBrk="1" hangingPunct="1"/>
            <a:r>
              <a:rPr lang="en-US" sz="2400" dirty="0"/>
              <a:t>Packet tampering</a:t>
            </a:r>
          </a:p>
          <a:p>
            <a:pPr lvl="1" eaLnBrk="1" hangingPunct="1"/>
            <a:r>
              <a:rPr lang="en-US" sz="2400" dirty="0"/>
              <a:t>Sniffer</a:t>
            </a:r>
          </a:p>
          <a:p>
            <a:pPr lvl="1" eaLnBrk="1" hangingPunct="1"/>
            <a:r>
              <a:rPr lang="en-US" sz="2400" dirty="0"/>
              <a:t>Spoofing</a:t>
            </a:r>
          </a:p>
          <a:p>
            <a:pPr lvl="1" eaLnBrk="1" hangingPunct="1"/>
            <a:r>
              <a:rPr lang="en-US" sz="2400" dirty="0"/>
              <a:t>Splogs</a:t>
            </a:r>
          </a:p>
          <a:p>
            <a:pPr lvl="1" eaLnBrk="1" hangingPunct="1"/>
            <a:r>
              <a:rPr lang="en-US" sz="2400" dirty="0"/>
              <a:t>Spyware</a:t>
            </a:r>
          </a:p>
          <a:p>
            <a:pPr lvl="1" eaLnBrk="1" hangingPunct="1"/>
            <a:endParaRPr lang="en-US" dirty="0"/>
          </a:p>
          <a:p>
            <a:pPr algn="l" eaLnBrk="1" hangingPunct="1"/>
            <a:endParaRPr lang="en-US" dirty="0"/>
          </a:p>
        </p:txBody>
      </p:sp>
      <p:pic>
        <p:nvPicPr>
          <p:cNvPr id="3379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24200"/>
            <a:ext cx="4219575" cy="271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50292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Explain information ethics and its associated issues.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Describe information security and the difference between hackers and viruses.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INFORMATION ETHICS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5943600" cy="4953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Ethics</a:t>
            </a:r>
            <a:r>
              <a:rPr lang="en-US" sz="2800" dirty="0"/>
              <a:t> – The principles and standards that guide our behavior toward other people</a:t>
            </a:r>
          </a:p>
          <a:p>
            <a:pPr algn="l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Information ethics </a:t>
            </a:r>
            <a:r>
              <a:rPr lang="en-US" sz="2800" dirty="0"/>
              <a:t>– Govern the ethical and moral issues arising from the development and use of information technologies, as well as the creation, collection, duplication, distribution, and processing of information itself</a:t>
            </a:r>
          </a:p>
          <a:p>
            <a:pPr algn="l" eaLnBrk="1" hangingPunct="1">
              <a:lnSpc>
                <a:spcPct val="90000"/>
              </a:lnSpc>
            </a:pPr>
            <a:endParaRPr lang="en-US" dirty="0"/>
          </a:p>
          <a:p>
            <a:pPr algn="l" eaLnBrk="1" hangingPunct="1">
              <a:lnSpc>
                <a:spcPct val="90000"/>
              </a:lnSpc>
            </a:pPr>
            <a:endParaRPr lang="en-US" dirty="0"/>
          </a:p>
        </p:txBody>
      </p:sp>
      <p:pic>
        <p:nvPicPr>
          <p:cNvPr id="819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09800"/>
            <a:ext cx="1752600" cy="295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8153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INFORMATION ETHICS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35125"/>
            <a:ext cx="7696200" cy="4648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Business issues related to information ethics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Intellectual property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Copyright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Pirated software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Counterfeit software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Digital rights management</a:t>
            </a:r>
          </a:p>
          <a:p>
            <a:pPr algn="l" eaLnBrk="1" hangingPunct="1">
              <a:lnSpc>
                <a:spcPct val="90000"/>
              </a:lnSpc>
            </a:pPr>
            <a:endParaRPr lang="en-US" dirty="0"/>
          </a:p>
          <a:p>
            <a:pPr algn="l" eaLnBrk="1" hangingPunct="1">
              <a:lnSpc>
                <a:spcPct val="90000"/>
              </a:lnSpc>
            </a:pPr>
            <a:endParaRPr lang="en-US" dirty="0"/>
          </a:p>
          <a:p>
            <a:pPr algn="l" eaLnBrk="1" hangingPunct="1"/>
            <a:endParaRPr lang="en-US" sz="2800" dirty="0"/>
          </a:p>
          <a:p>
            <a:pPr algn="l" eaLnBrk="1" hangingPunct="1">
              <a:buFontTx/>
              <a:buNone/>
            </a:pPr>
            <a:endParaRPr lang="en-US" sz="2800" dirty="0"/>
          </a:p>
        </p:txBody>
      </p:sp>
      <p:pic>
        <p:nvPicPr>
          <p:cNvPr id="9220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8150"/>
            <a:ext cx="4065588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INFORMATION ETHICS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64770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Privacy is a major ethical issue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Privacy</a:t>
            </a:r>
            <a:r>
              <a:rPr lang="en-US" sz="2400" dirty="0"/>
              <a:t> – The right to be left alone when you want to be, to have control over your own personal possessions, and not to be observed without your consent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Confidentiality</a:t>
            </a:r>
            <a:r>
              <a:rPr lang="en-US" sz="2400" dirty="0"/>
              <a:t> – the assurance that messages and information are available only to those who are authorized to view them</a:t>
            </a:r>
          </a:p>
          <a:p>
            <a:pPr lvl="1" eaLnBrk="1" hangingPunct="1"/>
            <a:endParaRPr lang="en-US" dirty="0"/>
          </a:p>
        </p:txBody>
      </p:sp>
      <p:pic>
        <p:nvPicPr>
          <p:cNvPr id="1024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0"/>
            <a:ext cx="17526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INFORMATION ETHICS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7086600" cy="4525963"/>
          </a:xfrm>
        </p:spPr>
        <p:txBody>
          <a:bodyPr/>
          <a:lstStyle/>
          <a:p>
            <a:pPr algn="l" eaLnBrk="1" hangingPunct="1"/>
            <a:r>
              <a:rPr lang="en-US" sz="2800" dirty="0"/>
              <a:t>Individuals form the only ethical component of MIS</a:t>
            </a:r>
          </a:p>
          <a:p>
            <a:pPr lvl="1" eaLnBrk="1" hangingPunct="1"/>
            <a:r>
              <a:rPr lang="en-US" sz="2400" dirty="0"/>
              <a:t>Individuals copy, use , and distribute software</a:t>
            </a:r>
          </a:p>
          <a:p>
            <a:pPr lvl="1" eaLnBrk="1" hangingPunct="1"/>
            <a:r>
              <a:rPr lang="en-US" sz="2400" dirty="0"/>
              <a:t>Search organizational databases for sensitive and personal information</a:t>
            </a:r>
          </a:p>
          <a:p>
            <a:pPr lvl="1" eaLnBrk="1" hangingPunct="1"/>
            <a:r>
              <a:rPr lang="en-US" sz="2400" dirty="0"/>
              <a:t>Individuals create and spread viruses</a:t>
            </a:r>
          </a:p>
          <a:p>
            <a:pPr lvl="1" eaLnBrk="1" hangingPunct="1"/>
            <a:r>
              <a:rPr lang="en-US" sz="2400" dirty="0"/>
              <a:t>Individuals hack into computer systems to steal information</a:t>
            </a:r>
          </a:p>
          <a:p>
            <a:pPr lvl="1" eaLnBrk="1" hangingPunct="1"/>
            <a:r>
              <a:rPr lang="en-US" sz="2400" dirty="0"/>
              <a:t>Employees destroy and steal information</a:t>
            </a:r>
          </a:p>
        </p:txBody>
      </p:sp>
      <p:pic>
        <p:nvPicPr>
          <p:cNvPr id="11268" name="Picture 3" descr="C:\Users\Paige Baltzan\AppData\Local\Microsoft\Windows\Temporary Internet Files\Content.IE5\FSAV6Y2I\MC9002908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267200"/>
            <a:ext cx="160211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INFORMATION ETHICS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2800" dirty="0"/>
              <a:t>Acting ethically and legally are not always the same </a:t>
            </a:r>
          </a:p>
          <a:p>
            <a:pPr algn="l" eaLnBrk="1" hangingPunct="1">
              <a:defRPr/>
            </a:pPr>
            <a:endParaRPr lang="en-US" sz="2800" dirty="0"/>
          </a:p>
          <a:p>
            <a:pPr marL="0" indent="0" algn="l" eaLnBrk="1" hangingPunct="1">
              <a:buFont typeface="Wingdings" pitchFamily="2" charset="2"/>
              <a:buNone/>
              <a:defRPr/>
            </a:pPr>
            <a:endParaRPr lang="en-US" dirty="0"/>
          </a:p>
          <a:p>
            <a:pPr algn="l" eaLnBrk="1" hangingPunct="1">
              <a:defRPr/>
            </a:pPr>
            <a:endParaRPr lang="en-US" dirty="0"/>
          </a:p>
        </p:txBody>
      </p:sp>
      <p:pic>
        <p:nvPicPr>
          <p:cNvPr id="2" name="Picture 1" descr="This figure shows a matrix with four quadrants showing the relationship between legality and ethic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552700"/>
            <a:ext cx="6248400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/>
              <a:t>INFORMATION DOES NOT HAVE ETHICS, PEOPLE DO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153400" cy="4495800"/>
          </a:xfrm>
        </p:spPr>
        <p:txBody>
          <a:bodyPr>
            <a:normAutofit fontScale="92500" lnSpcReduction="20000"/>
          </a:bodyPr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Information does not care how it is used, it will not stop itself from sending spam, viruses, or highly-sensitive information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Tools to prevent information misuse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Information management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Information governance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Information compliance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Information Secrecy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Information Property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  <p:pic>
        <p:nvPicPr>
          <p:cNvPr id="1331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505200"/>
            <a:ext cx="2438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INFORMATION SECURITY</a:t>
            </a:r>
            <a:endParaRPr lang="en-US" b="1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6324600" cy="4953000"/>
          </a:xfrm>
        </p:spPr>
        <p:txBody>
          <a:bodyPr>
            <a:normAutofit/>
          </a:bodyPr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Organizational information is intellectual capital - it must be protected 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Information security</a:t>
            </a:r>
            <a:r>
              <a:rPr lang="en-US" sz="2800" dirty="0"/>
              <a:t> – The protection of information from accidental or intentional misuse by persons inside or outside an organization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Downtime</a:t>
            </a:r>
            <a:r>
              <a:rPr lang="en-US" sz="2800" dirty="0"/>
              <a:t> – Refers to a period of time when a system is unavailable</a:t>
            </a:r>
          </a:p>
          <a:p>
            <a:pPr algn="l" eaLnBrk="1" hangingPunct="1">
              <a:lnSpc>
                <a:spcPct val="90000"/>
              </a:lnSpc>
            </a:pP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765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236" y="3048000"/>
            <a:ext cx="1611048" cy="208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4862</TotalTime>
  <Words>436</Words>
  <Application>Microsoft Macintosh PowerPoint</Application>
  <PresentationFormat>On-screen Show (4:3)</PresentationFormat>
  <Paragraphs>80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INFORMATION ETHICS</vt:lpstr>
      <vt:lpstr>INFORMATION ETHICS</vt:lpstr>
      <vt:lpstr>INFORMATION ETHICS</vt:lpstr>
      <vt:lpstr>INFORMATION ETHICS</vt:lpstr>
      <vt:lpstr>INFORMATION ETHICS</vt:lpstr>
      <vt:lpstr>INFORMATION DOES NOT HAVE ETHICS, PEOPLE DO</vt:lpstr>
      <vt:lpstr>INFORMATION SECURITY</vt:lpstr>
      <vt:lpstr>SECURITY THREATS CAUSED BY HACKERS AND VIRUSES</vt:lpstr>
      <vt:lpstr>SECURITY THREATS CAUSED BY HACKERS AND VIRUSES</vt:lpstr>
      <vt:lpstr>SECURITY THREATS CAUSED BY HACKERS AND VIRUSES</vt:lpstr>
      <vt:lpstr>SECURITY THREATS CAUSED BY HACKERS AND VIRUSES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372</cp:revision>
  <dcterms:created xsi:type="dcterms:W3CDTF">2004-06-28T21:12:50Z</dcterms:created>
  <dcterms:modified xsi:type="dcterms:W3CDTF">2017-04-18T20:05:38Z</dcterms:modified>
</cp:coreProperties>
</file>