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  <p:sldMasterId id="2147484156" r:id="rId2"/>
    <p:sldMasterId id="2147484164" r:id="rId3"/>
    <p:sldMasterId id="2147484174" r:id="rId4"/>
    <p:sldMasterId id="2147484184" r:id="rId5"/>
    <p:sldMasterId id="2147484192" r:id="rId6"/>
    <p:sldMasterId id="2147484200" r:id="rId7"/>
    <p:sldMasterId id="2147484203" r:id="rId8"/>
    <p:sldMasterId id="2147484207" r:id="rId9"/>
  </p:sldMasterIdLst>
  <p:notesMasterIdLst>
    <p:notesMasterId r:id="rId32"/>
  </p:notesMasterIdLst>
  <p:handoutMasterIdLst>
    <p:handoutMasterId r:id="rId33"/>
  </p:handoutMasterIdLst>
  <p:sldIdLst>
    <p:sldId id="369" r:id="rId10"/>
    <p:sldId id="422" r:id="rId11"/>
    <p:sldId id="500" r:id="rId12"/>
    <p:sldId id="501" r:id="rId13"/>
    <p:sldId id="504" r:id="rId14"/>
    <p:sldId id="506" r:id="rId15"/>
    <p:sldId id="507" r:id="rId16"/>
    <p:sldId id="508" r:id="rId17"/>
    <p:sldId id="510" r:id="rId18"/>
    <p:sldId id="524" r:id="rId19"/>
    <p:sldId id="511" r:id="rId20"/>
    <p:sldId id="512" r:id="rId21"/>
    <p:sldId id="513" r:id="rId22"/>
    <p:sldId id="514" r:id="rId23"/>
    <p:sldId id="515" r:id="rId24"/>
    <p:sldId id="516" r:id="rId25"/>
    <p:sldId id="522" r:id="rId26"/>
    <p:sldId id="523" r:id="rId27"/>
    <p:sldId id="530" r:id="rId28"/>
    <p:sldId id="525" r:id="rId29"/>
    <p:sldId id="537" r:id="rId30"/>
    <p:sldId id="45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9006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416CA39-F972-45DC-B253-386466E3FA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586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EC05C1-D814-4FA7-917A-B6B0E7AEC8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98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419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27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049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948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906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26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1064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9896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9420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826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3362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4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7155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281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890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58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034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67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699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219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082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35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96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9144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56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68701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31465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5861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285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9576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8745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16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73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93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767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57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393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3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45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45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89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47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46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3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0114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9198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47413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3563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5695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9671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9341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4048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8470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6487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15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10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84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93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788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2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64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53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78587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88776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55281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97690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3912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253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1889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7407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6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620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32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4284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4045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381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44802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2582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53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185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77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6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81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31" r:id="rId10"/>
    <p:sldLayoutId id="2147484129" r:id="rId11"/>
    <p:sldLayoutId id="214748413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62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79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989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23518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53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59324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38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80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76200" y="685800"/>
            <a:ext cx="4724400" cy="61722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TWELVE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INTEGRATING THE ORGANIZATION FROM END TO END – ENTERPRISE RESOURCE PLANNING</a:t>
            </a:r>
            <a:endParaRPr lang="en-US" sz="32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838200"/>
            <a:ext cx="3810000" cy="489857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BENEFITS OF ERP</a:t>
            </a:r>
          </a:p>
        </p:txBody>
      </p:sp>
      <p:pic>
        <p:nvPicPr>
          <p:cNvPr id="53251" name="Content Placeholder 5" descr="bal76736_1011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clrChange>
              <a:clrFrom>
                <a:srgbClr val="FFF9B1"/>
              </a:clrFrom>
              <a:clrTo>
                <a:srgbClr val="FFF9B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" t="3333" r="20184" b="3333"/>
          <a:stretch/>
        </p:blipFill>
        <p:spPr>
          <a:xfrm>
            <a:off x="685800" y="1600200"/>
            <a:ext cx="7848600" cy="431319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BENEFITS OF ERP</a:t>
            </a:r>
          </a:p>
        </p:txBody>
      </p:sp>
      <p:pic>
        <p:nvPicPr>
          <p:cNvPr id="20483" name="Picture 7" descr="This image shows the core ERP components and the extended ERP component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6E0D6"/>
              </a:clrFrom>
              <a:clrTo>
                <a:srgbClr val="E6E0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1100" y="1698356"/>
            <a:ext cx="7162800" cy="4242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CORE ERP COMPONENTS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eaLnBrk="1" hangingPunct="1">
              <a:spcAft>
                <a:spcPts val="1200"/>
              </a:spcAft>
            </a:pPr>
            <a:r>
              <a:rPr lang="en-US" sz="2800" b="1" dirty="0"/>
              <a:t>Three most common core ERP components</a:t>
            </a:r>
          </a:p>
          <a:p>
            <a:pPr marL="990600" lvl="1" indent="-533400" eaLnBrk="1" hangingPunct="1"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Accounting and finance </a:t>
            </a:r>
          </a:p>
          <a:p>
            <a:pPr marL="990600" lvl="1" indent="-533400" eaLnBrk="1" hangingPunct="1"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Production and materials management</a:t>
            </a:r>
          </a:p>
          <a:p>
            <a:pPr marL="990600" lvl="1" indent="-533400" eaLnBrk="1" hangingPunct="1"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Human resource</a:t>
            </a:r>
          </a:p>
        </p:txBody>
      </p:sp>
      <p:pic>
        <p:nvPicPr>
          <p:cNvPr id="55300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810000"/>
            <a:ext cx="2552700" cy="2298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ACCOUNTING AND FINANCE ERP COMPONENTS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86000"/>
            <a:ext cx="4876800" cy="49530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Accounting and finance ERP component</a:t>
            </a:r>
            <a:r>
              <a:rPr lang="en-US" sz="2800" dirty="0"/>
              <a:t> – Manages accounting data and financial processes within the enterprise with functions such as general ledger, accounts payable, accounts receivable, budgeting, and asset management</a:t>
            </a:r>
          </a:p>
        </p:txBody>
      </p:sp>
      <p:pic>
        <p:nvPicPr>
          <p:cNvPr id="56324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778" y="2438400"/>
            <a:ext cx="3234422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Grp="1" noChangeArrowheads="1"/>
          </p:cNvSpPr>
          <p:nvPr>
            <p:ph type="title"/>
          </p:nvPr>
        </p:nvSpPr>
        <p:spPr>
          <a:xfrm>
            <a:off x="708079" y="152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PRODUCTION AND MATERIALS MANAGEMENT ERP COMPONENTS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2743200"/>
            <a:ext cx="4343400" cy="4724400"/>
          </a:xfrm>
        </p:spPr>
        <p:txBody>
          <a:bodyPr/>
          <a:lstStyle/>
          <a:p>
            <a:pPr marL="457200" indent="-457200" algn="l">
              <a:lnSpc>
                <a:spcPct val="90000"/>
              </a:lnSpc>
            </a:pPr>
            <a:r>
              <a:rPr lang="en-US" sz="2400" b="1" dirty="0"/>
              <a:t>Production and materials management ERP component</a:t>
            </a:r>
            <a:r>
              <a:rPr lang="en-US" sz="2400" dirty="0"/>
              <a:t> – Handles the various aspects of production planning and execution such as demand forecasting, production scheduling, job cost accounting, and quality control</a:t>
            </a:r>
          </a:p>
          <a:p>
            <a:pPr lvl="1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400" dirty="0"/>
          </a:p>
        </p:txBody>
      </p:sp>
      <p:pic>
        <p:nvPicPr>
          <p:cNvPr id="57348" name="Picture 6" descr="bal95588_100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86000"/>
            <a:ext cx="3505200" cy="364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839200" cy="1143000"/>
          </a:xfrm>
        </p:spPr>
        <p:txBody>
          <a:bodyPr/>
          <a:lstStyle/>
          <a:p>
            <a:pPr eaLnBrk="1" hangingPunct="1"/>
            <a:r>
              <a:rPr lang="en-US" b="1" dirty="0"/>
              <a:t>HUMAN RESOURCE ERP COMPONENT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5257800" cy="4953000"/>
          </a:xfrm>
        </p:spPr>
        <p:txBody>
          <a:bodyPr/>
          <a:lstStyle/>
          <a:p>
            <a:pPr marL="457200" indent="-457200" algn="l"/>
            <a:r>
              <a:rPr lang="en-US" sz="2800" b="1" dirty="0"/>
              <a:t>Human resource ERP component</a:t>
            </a:r>
            <a:r>
              <a:rPr lang="en-US" sz="2800" dirty="0"/>
              <a:t> – Tracks employee information including payroll, benefits, compensation, performance assessment, and assumes compliance with the legal requirements of multiple jurisdictions and tax authorities</a:t>
            </a:r>
          </a:p>
        </p:txBody>
      </p:sp>
      <p:pic>
        <p:nvPicPr>
          <p:cNvPr id="58372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90800"/>
            <a:ext cx="273084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EXTENDED ERP COMPONENTS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89502"/>
            <a:ext cx="8153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Extended ERP components include: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Business intelligence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Customer relationship management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Supply chain management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Ebusiness components include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Elogistics 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Eprocurement</a:t>
            </a:r>
            <a:endParaRPr lang="en-US" dirty="0"/>
          </a:p>
          <a:p>
            <a:pPr lvl="1" eaLnBrk="1" hangingPunct="1"/>
            <a:endParaRPr lang="en-US" dirty="0"/>
          </a:p>
          <a:p>
            <a:pPr algn="l" eaLnBrk="1" hangingPunct="1"/>
            <a:endParaRPr lang="en-US" dirty="0"/>
          </a:p>
        </p:txBody>
      </p:sp>
      <p:pic>
        <p:nvPicPr>
          <p:cNvPr id="5939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590" y="3886200"/>
            <a:ext cx="2057400" cy="211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MEASURING ERP SUCCESS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153400" cy="4953000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Balanced scorecard</a:t>
            </a:r>
            <a:r>
              <a:rPr lang="en-US" sz="2400" dirty="0"/>
              <a:t> – Enables organizations to clarify their vision and strategy and translate them into action</a:t>
            </a:r>
          </a:p>
          <a:p>
            <a:pPr marL="342900" indent="-342900"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Balanced scorecard views the organization from four perspectives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Learning and growth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Internal business process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Customer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Financial</a:t>
            </a:r>
          </a:p>
          <a:p>
            <a:pPr algn="l" eaLnBrk="1" hangingPunct="1">
              <a:defRPr/>
            </a:pPr>
            <a:endParaRPr lang="en-US" sz="2400" dirty="0"/>
          </a:p>
        </p:txBody>
      </p:sp>
      <p:pic>
        <p:nvPicPr>
          <p:cNvPr id="60420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8862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MEASURING ERP SUCCESS</a:t>
            </a:r>
            <a:endParaRPr lang="en-US" dirty="0"/>
          </a:p>
        </p:txBody>
      </p:sp>
      <p:pic>
        <p:nvPicPr>
          <p:cNvPr id="61443" name="Picture 2" descr="NULL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" t="2985" r="21394"/>
          <a:stretch/>
        </p:blipFill>
        <p:spPr bwMode="auto">
          <a:xfrm>
            <a:off x="1516380" y="1676400"/>
            <a:ext cx="6492240" cy="4404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153400" cy="1143000"/>
          </a:xfrm>
        </p:spPr>
        <p:txBody>
          <a:bodyPr/>
          <a:lstStyle/>
          <a:p>
            <a:r>
              <a:rPr lang="en-US" b="1" dirty="0"/>
              <a:t>MEASURING ERP SUCCESS</a:t>
            </a:r>
            <a:endParaRPr lang="en-US" dirty="0"/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278943" y="1409700"/>
            <a:ext cx="8153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ERP systems contain multiple complex components that are not only expensive to purchase, but also expensive to implement </a:t>
            </a: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Costs include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Software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Consulting fees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Process rework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Customization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Integration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Testing/Training </a:t>
            </a:r>
          </a:p>
          <a:p>
            <a:pPr algn="l"/>
            <a:endParaRPr lang="en-US" sz="2400" dirty="0"/>
          </a:p>
        </p:txBody>
      </p:sp>
      <p:pic>
        <p:nvPicPr>
          <p:cNvPr id="62468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105" y="3581400"/>
            <a:ext cx="291623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685800" y="2209800"/>
            <a:ext cx="8153400" cy="4572000"/>
          </a:xfrm>
        </p:spPr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Describe the role information plays in enterprise resource planning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Identify the core and extended areas of enterprise resource planning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Discuss the current technologies organizations are integrating in enterprise resource planning systems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ORGANIZATIONAL INTEGRATION WITH ERP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64770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SCM, CRM, and ERP are the backbone of ebusiness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Integration of these applications is the key to success for many companies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Integration allows the unlocking of information to make it available to any user, anywhere, anytime</a:t>
            </a:r>
          </a:p>
          <a:p>
            <a:pPr algn="l" eaLnBrk="1" hangingPunct="1">
              <a:lnSpc>
                <a:spcPct val="90000"/>
              </a:lnSpc>
              <a:buFontTx/>
              <a:buNone/>
            </a:pPr>
            <a:endParaRPr lang="en-US" dirty="0"/>
          </a:p>
        </p:txBody>
      </p:sp>
      <p:pic>
        <p:nvPicPr>
          <p:cNvPr id="6349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048000"/>
            <a:ext cx="16208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r>
              <a:rPr lang="en-US" b="1" dirty="0"/>
              <a:t>ORGANIZATIONAL INTEGRATION WITH ERP</a:t>
            </a:r>
            <a:endParaRPr lang="en-US" dirty="0"/>
          </a:p>
        </p:txBody>
      </p:sp>
      <p:pic>
        <p:nvPicPr>
          <p:cNvPr id="4" name="Picture 3" descr="This figure shows the factors that are driving the future of ERP. "/>
          <p:cNvPicPr>
            <a:picLocks noChangeAspect="1"/>
          </p:cNvPicPr>
          <p:nvPr/>
        </p:nvPicPr>
        <p:blipFill>
          <a:blip r:embed="rId3">
            <a:clrChange>
              <a:clrFrom>
                <a:srgbClr val="DDE89A"/>
              </a:clrFrom>
              <a:clrTo>
                <a:srgbClr val="DDE89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3500" y="1981200"/>
            <a:ext cx="6858000" cy="405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37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marL="457200" indent="-457200"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ENTERPRISE RESOURCE PLANNING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24100"/>
            <a:ext cx="8153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b="1" dirty="0"/>
              <a:t>Enterprise resource planning </a:t>
            </a:r>
            <a:r>
              <a:rPr lang="en-US" sz="2800" dirty="0"/>
              <a:t>– Integrates all departments and functions throughout an organization into a single IT system (or integrated set of IT systems) so that employees can make enterprisewide decisions by viewing enterprisewide information on all business operations</a:t>
            </a:r>
          </a:p>
          <a:p>
            <a:pPr algn="l" eaLnBrk="1" hangingPunct="1"/>
            <a:endParaRPr lang="en-US" dirty="0"/>
          </a:p>
          <a:p>
            <a:pPr algn="l" eaLnBrk="1" hangingPunct="1"/>
            <a:endParaRPr lang="en-US" dirty="0"/>
          </a:p>
        </p:txBody>
      </p:sp>
      <p:pic>
        <p:nvPicPr>
          <p:cNvPr id="46084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24400"/>
            <a:ext cx="2819400" cy="130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ENTERPRISE RESOURCE PLANNING</a:t>
            </a:r>
          </a:p>
        </p:txBody>
      </p:sp>
      <p:sp>
        <p:nvSpPr>
          <p:cNvPr id="47107" name="Content Placeholder 3"/>
          <p:cNvSpPr>
            <a:spLocks noGrp="1"/>
          </p:cNvSpPr>
          <p:nvPr>
            <p:ph idx="1"/>
          </p:nvPr>
        </p:nvSpPr>
        <p:spPr>
          <a:xfrm>
            <a:off x="228600" y="2057400"/>
            <a:ext cx="56388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Reasons ERP systems are powerful tools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ERP is a logical solution to incompatible applications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ERP addresses global information sharing and reporting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ERP avoids the pain and expense of fixing legacy systems</a:t>
            </a:r>
          </a:p>
        </p:txBody>
      </p:sp>
      <p:pic>
        <p:nvPicPr>
          <p:cNvPr id="47108" name="Picture 4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AD4F0"/>
              </a:clrFrom>
              <a:clrTo>
                <a:srgbClr val="DAD4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188" y="1600200"/>
            <a:ext cx="3452812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ENTERPRISE RESOURCE PLANNING</a:t>
            </a:r>
            <a:endParaRPr lang="en-US" dirty="0"/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153400" cy="4724400"/>
          </a:xfrm>
        </p:spPr>
        <p:txBody>
          <a:bodyPr/>
          <a:lstStyle/>
          <a:p>
            <a:pPr algn="l" eaLnBrk="1" hangingPunct="1"/>
            <a:r>
              <a:rPr lang="en-US" sz="2800" dirty="0"/>
              <a:t>ERP systems collect data from across an organization and correlates the data generating an enterprisewide view</a:t>
            </a:r>
          </a:p>
          <a:p>
            <a:pPr algn="l" eaLnBrk="1" hangingPunct="1"/>
            <a:endParaRPr lang="en-US" dirty="0"/>
          </a:p>
        </p:txBody>
      </p:sp>
      <p:pic>
        <p:nvPicPr>
          <p:cNvPr id="48132" name="Picture 3" descr="bal76736_1004.jp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8B2"/>
              </a:clrFrom>
              <a:clrTo>
                <a:srgbClr val="FFF8B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4" t="4546" r="527"/>
          <a:stretch/>
        </p:blipFill>
        <p:spPr bwMode="auto">
          <a:xfrm>
            <a:off x="2019300" y="3505200"/>
            <a:ext cx="5486400" cy="256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227954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ENTERPRISE RESOURCE PLANNING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5535549"/>
            <a:ext cx="8534400" cy="762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b="1" dirty="0"/>
              <a:t>ERP Systems Automate Business Processes</a:t>
            </a:r>
          </a:p>
          <a:p>
            <a:pPr eaLnBrk="1" hangingPunct="1"/>
            <a:endParaRPr lang="en-US" b="1" dirty="0"/>
          </a:p>
        </p:txBody>
      </p:sp>
      <p:pic>
        <p:nvPicPr>
          <p:cNvPr id="49156" name="Picture 4" descr="This image shows the ERP process flow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133600"/>
            <a:ext cx="4267753" cy="2944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594360" y="152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ENTERPRISE RESOURCE PLANNING</a:t>
            </a: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1720691" y="5410200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/>
              <a:t>The Organization Before ERP</a:t>
            </a:r>
          </a:p>
        </p:txBody>
      </p:sp>
      <p:pic>
        <p:nvPicPr>
          <p:cNvPr id="50180" name="Picture 3" descr="This image shows an organization before ERP. 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5" t="5659" r="1"/>
          <a:stretch/>
        </p:blipFill>
        <p:spPr bwMode="auto">
          <a:xfrm>
            <a:off x="990600" y="1828800"/>
            <a:ext cx="6921818" cy="348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85800" y="19757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ENTERPRISE RESOURCE PLANNING</a:t>
            </a:r>
          </a:p>
        </p:txBody>
      </p:sp>
      <p:sp>
        <p:nvSpPr>
          <p:cNvPr id="51203" name="Content Placeholder 4"/>
          <p:cNvSpPr>
            <a:spLocks noGrp="1"/>
          </p:cNvSpPr>
          <p:nvPr>
            <p:ph idx="1"/>
          </p:nvPr>
        </p:nvSpPr>
        <p:spPr>
          <a:xfrm>
            <a:off x="381000" y="5562600"/>
            <a:ext cx="8153400" cy="60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/>
              <a:t>ERP Bringing The Organization Together</a:t>
            </a:r>
          </a:p>
        </p:txBody>
      </p:sp>
      <p:pic>
        <p:nvPicPr>
          <p:cNvPr id="51204" name="Picture 3" descr="This image shows how ERP brings an organizaiton together by integrating document management, workflow, ERP, sales, logistics, financials, HR, portal and website, and project management.  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8B2"/>
              </a:clrFrom>
              <a:clrTo>
                <a:srgbClr val="FFF8B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6" r="22054" b="2909"/>
          <a:stretch/>
        </p:blipFill>
        <p:spPr bwMode="auto">
          <a:xfrm>
            <a:off x="1247775" y="1951495"/>
            <a:ext cx="7029450" cy="347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THE BENEFITS OF ERP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Core ERP component </a:t>
            </a:r>
            <a:r>
              <a:rPr lang="en-US" sz="2800" dirty="0"/>
              <a:t>– Traditional components included in most ERP systems and they primarily focus on internal operations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Extended ERP component </a:t>
            </a:r>
            <a:r>
              <a:rPr lang="en-US" sz="2800" dirty="0"/>
              <a:t>– Extra components that meet the organizational needs not covered by the core components and primarily focus on external operations</a:t>
            </a:r>
          </a:p>
          <a:p>
            <a:pPr algn="l" eaLnBrk="1" hangingPunct="1"/>
            <a:endParaRPr lang="en-US" sz="2800" dirty="0"/>
          </a:p>
          <a:p>
            <a:pPr algn="l" eaLnBrk="1" hangingPunct="1"/>
            <a:endParaRPr lang="en-US" sz="2800" dirty="0"/>
          </a:p>
        </p:txBody>
      </p:sp>
      <p:pic>
        <p:nvPicPr>
          <p:cNvPr id="52228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105400"/>
            <a:ext cx="457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6880</TotalTime>
  <Words>503</Words>
  <Application>Microsoft Macintosh PowerPoint</Application>
  <PresentationFormat>On-screen Show (4:3)</PresentationFormat>
  <Paragraphs>70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22</vt:i4>
      </vt:variant>
    </vt:vector>
  </HeadingPairs>
  <TitlesOfParts>
    <vt:vector size="39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ENTERPRISE RESOURCE PLANNING</vt:lpstr>
      <vt:lpstr>ENTERPRISE RESOURCE PLANNING</vt:lpstr>
      <vt:lpstr>ENTERPRISE RESOURCE PLANNING</vt:lpstr>
      <vt:lpstr>ENTERPRISE RESOURCE PLANNING</vt:lpstr>
      <vt:lpstr>ENTERPRISE RESOURCE PLANNING</vt:lpstr>
      <vt:lpstr>ENTERPRISE RESOURCE PLANNING</vt:lpstr>
      <vt:lpstr>THE BENEFITS OF ERP</vt:lpstr>
      <vt:lpstr>THE BENEFITS OF ERP</vt:lpstr>
      <vt:lpstr>THE BENEFITS OF ERP</vt:lpstr>
      <vt:lpstr>CORE ERP COMPONENTS</vt:lpstr>
      <vt:lpstr>ACCOUNTING AND FINANCE ERP COMPONENTS</vt:lpstr>
      <vt:lpstr>PRODUCTION AND MATERIALS MANAGEMENT ERP COMPONENTS</vt:lpstr>
      <vt:lpstr>HUMAN RESOURCE ERP COMPONENT</vt:lpstr>
      <vt:lpstr>EXTENDED ERP COMPONENTS</vt:lpstr>
      <vt:lpstr>MEASURING ERP SUCCESS</vt:lpstr>
      <vt:lpstr>MEASURING ERP SUCCESS</vt:lpstr>
      <vt:lpstr>MEASURING ERP SUCCESS</vt:lpstr>
      <vt:lpstr>ORGANIZATIONAL INTEGRATION WITH ERP</vt:lpstr>
      <vt:lpstr>ORGANIZATIONAL INTEGRATION WITH ERP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388</cp:revision>
  <dcterms:created xsi:type="dcterms:W3CDTF">2004-06-28T21:12:50Z</dcterms:created>
  <dcterms:modified xsi:type="dcterms:W3CDTF">2017-04-18T20:11:20Z</dcterms:modified>
</cp:coreProperties>
</file>