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6" r:id="rId1"/>
    <p:sldMasterId id="2147484156" r:id="rId2"/>
    <p:sldMasterId id="2147484164" r:id="rId3"/>
    <p:sldMasterId id="2147484174" r:id="rId4"/>
    <p:sldMasterId id="2147484184" r:id="rId5"/>
    <p:sldMasterId id="2147484192" r:id="rId6"/>
    <p:sldMasterId id="2147484200" r:id="rId7"/>
    <p:sldMasterId id="2147484203" r:id="rId8"/>
    <p:sldMasterId id="2147484207" r:id="rId9"/>
  </p:sldMasterIdLst>
  <p:notesMasterIdLst>
    <p:notesMasterId r:id="rId19"/>
  </p:notesMasterIdLst>
  <p:handoutMasterIdLst>
    <p:handoutMasterId r:id="rId20"/>
  </p:handoutMasterIdLst>
  <p:sldIdLst>
    <p:sldId id="369" r:id="rId10"/>
    <p:sldId id="394" r:id="rId11"/>
    <p:sldId id="461" r:id="rId12"/>
    <p:sldId id="469" r:id="rId13"/>
    <p:sldId id="472" r:id="rId14"/>
    <p:sldId id="531" r:id="rId15"/>
    <p:sldId id="532" r:id="rId16"/>
    <p:sldId id="539" r:id="rId17"/>
    <p:sldId id="450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9006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416CA39-F972-45DC-B253-386466E3FA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58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5EC05C1-D814-4FA7-917A-B6B0E7AEC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798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419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423863" lvl="1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926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23863" lvl="1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814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706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016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680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162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0500" indent="-190500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570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58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669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9144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65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68701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1465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637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3199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29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1508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465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116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673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660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74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648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0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72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1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63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1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03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4524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60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42458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4965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8594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7737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6954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5825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8799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6611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291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239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4138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59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119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56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91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05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23193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26322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8741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44088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0383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77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4663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3774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27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650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03983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11494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884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53965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03075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930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657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347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14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9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31" r:id="rId10"/>
    <p:sldLayoutId id="2147484129" r:id="rId11"/>
    <p:sldLayoutId id="2147484130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13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81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435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20991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06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519019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0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06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76200" y="685800"/>
            <a:ext cx="4724400" cy="61722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CHAPTER TEN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EXTENDING THE ORGANIZATION – SUPPLY CHAIN MANAGEMENT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680634"/>
            <a:ext cx="4038600" cy="51924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dirty="0"/>
              <a:t>LEARNING OUTCOMES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8153400" cy="48006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Describe supply chain management along with its impact on business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Identify the three technologies that are reinventing the supply chain 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SUPPLY CHAIN MANAGEMENT</a:t>
            </a:r>
            <a:endParaRPr lang="en-US" sz="3200" b="1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4876800"/>
            <a:ext cx="8305800" cy="1485900"/>
          </a:xfrm>
        </p:spPr>
        <p:txBody>
          <a:bodyPr/>
          <a:lstStyle/>
          <a:p>
            <a:pPr algn="l" eaLnBrk="1" hangingPunct="1"/>
            <a:r>
              <a:rPr lang="en-US" sz="2400" b="1" dirty="0"/>
              <a:t>Supply Chain Management</a:t>
            </a:r>
            <a:r>
              <a:rPr lang="en-US" sz="2400" dirty="0"/>
              <a:t> </a:t>
            </a:r>
            <a:r>
              <a:rPr lang="en-US" sz="2400" b="1" dirty="0"/>
              <a:t>(SCM) </a:t>
            </a:r>
            <a:r>
              <a:rPr lang="en-US" sz="2400" dirty="0"/>
              <a:t>– The management of information flows between and among activities in a supply chain to maximize total supply chain effectiveness and profitability</a:t>
            </a:r>
          </a:p>
        </p:txBody>
      </p:sp>
      <p:pic>
        <p:nvPicPr>
          <p:cNvPr id="16388" name="Picture 3" descr="This diagram shows the typical supply chain which moves both upstream and downstream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" t="22781" r="2608" b="1843"/>
          <a:stretch>
            <a:fillRect/>
          </a:stretch>
        </p:blipFill>
        <p:spPr bwMode="auto">
          <a:xfrm>
            <a:off x="533400" y="1447800"/>
            <a:ext cx="838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VISIBILITY INTO THE SUPPLY CHAIN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7086600" cy="5029200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b="1" dirty="0"/>
              <a:t>Supply chain visibility</a:t>
            </a:r>
            <a:r>
              <a:rPr lang="en-US" sz="2800" dirty="0"/>
              <a:t> – The ability to view all areas up and down the supply chain in real time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Supply chain planning system</a:t>
            </a:r>
            <a:r>
              <a:rPr lang="en-US" sz="2400" dirty="0"/>
              <a:t> 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Supply chain execution system 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Bullwhip effect </a:t>
            </a:r>
          </a:p>
          <a:p>
            <a:pPr algn="l" eaLnBrk="1" hangingPunct="1">
              <a:defRPr/>
            </a:pPr>
            <a:endParaRPr lang="en-US" dirty="0"/>
          </a:p>
          <a:p>
            <a:pPr algn="l" eaLnBrk="1" hangingPunct="1">
              <a:buFontTx/>
              <a:buNone/>
              <a:defRPr/>
            </a:pPr>
            <a:endParaRPr lang="en-US" dirty="0"/>
          </a:p>
        </p:txBody>
      </p:sp>
      <p:pic>
        <p:nvPicPr>
          <p:cNvPr id="4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429000"/>
            <a:ext cx="175260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VISIBILITY INTO THE SUPPLY CHAIN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702590" y="5582930"/>
            <a:ext cx="8153400" cy="914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dirty="0"/>
              <a:t>Supply Chain Planning and Execution</a:t>
            </a:r>
          </a:p>
          <a:p>
            <a:pPr eaLnBrk="1" hangingPunct="1">
              <a:buFontTx/>
              <a:buNone/>
            </a:pPr>
            <a:endParaRPr lang="en-US" dirty="0"/>
          </a:p>
          <a:p>
            <a:pPr eaLnBrk="1" hangingPunct="1"/>
            <a:endParaRPr lang="en-US" dirty="0"/>
          </a:p>
        </p:txBody>
      </p:sp>
      <p:pic>
        <p:nvPicPr>
          <p:cNvPr id="23556" name="Picture 5" descr="This figure shows the supply chain planning and execution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5000"/>
            <a:ext cx="7010400" cy="344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TECHNOLOGIES REINVENTING THE SUPPLY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153400" cy="4953000"/>
          </a:xfrm>
        </p:spPr>
        <p:txBody>
          <a:bodyPr/>
          <a:lstStyle/>
          <a:p>
            <a:pPr algn="l">
              <a:spcAft>
                <a:spcPts val="1200"/>
              </a:spcAft>
            </a:pPr>
            <a:r>
              <a:rPr lang="en-US" dirty="0"/>
              <a:t>The three components of supply chain management 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Procurement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Logistics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Materials management</a:t>
            </a:r>
          </a:p>
        </p:txBody>
      </p:sp>
      <p:pic>
        <p:nvPicPr>
          <p:cNvPr id="4" name="Picture 3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690175"/>
            <a:ext cx="3352800" cy="122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2922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TECHNOLOGIES REINVENTING THE SUPPLY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05000"/>
            <a:ext cx="8991600" cy="4953000"/>
          </a:xfrm>
        </p:spPr>
        <p:txBody>
          <a:bodyPr>
            <a:normAutofit/>
          </a:bodyPr>
          <a:lstStyle/>
          <a:p>
            <a:pPr algn="l">
              <a:spcAft>
                <a:spcPts val="1200"/>
              </a:spcAft>
            </a:pPr>
            <a:r>
              <a:rPr lang="en-US" sz="2400" dirty="0"/>
              <a:t>Supply chain management disruptive technologies </a:t>
            </a:r>
          </a:p>
          <a:p>
            <a:pPr lvl="1">
              <a:spcAft>
                <a:spcPts val="1200"/>
              </a:spcAft>
            </a:pPr>
            <a:r>
              <a:rPr lang="en-US" sz="2400" b="1" dirty="0"/>
              <a:t>3D printing </a:t>
            </a:r>
            <a:r>
              <a:rPr lang="en-US" sz="2400" dirty="0"/>
              <a:t>(supports procurement)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Maker movement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Makerspace</a:t>
            </a:r>
          </a:p>
          <a:p>
            <a:pPr lvl="1">
              <a:spcAft>
                <a:spcPts val="1200"/>
              </a:spcAft>
            </a:pPr>
            <a:r>
              <a:rPr lang="en-US" sz="2400" b="1" dirty="0"/>
              <a:t>Radio frequency identification </a:t>
            </a:r>
            <a:r>
              <a:rPr lang="en-US" sz="2400" dirty="0"/>
              <a:t>(supports logistics)</a:t>
            </a:r>
          </a:p>
          <a:p>
            <a:pPr lvl="1">
              <a:spcAft>
                <a:spcPts val="1200"/>
              </a:spcAft>
            </a:pPr>
            <a:r>
              <a:rPr lang="en-US" sz="2400" b="1" dirty="0"/>
              <a:t>Drones</a:t>
            </a:r>
            <a:r>
              <a:rPr lang="en-US" sz="2400" dirty="0"/>
              <a:t> (supports logistics)</a:t>
            </a:r>
          </a:p>
          <a:p>
            <a:pPr lvl="1">
              <a:spcAft>
                <a:spcPts val="1200"/>
              </a:spcAft>
            </a:pPr>
            <a:r>
              <a:rPr lang="en-US" sz="2400" b="1" dirty="0"/>
              <a:t>Robotic</a:t>
            </a:r>
            <a:r>
              <a:rPr lang="en-US" sz="2400" dirty="0"/>
              <a:t>s (supports materials management)</a:t>
            </a:r>
          </a:p>
        </p:txBody>
      </p:sp>
      <p:pic>
        <p:nvPicPr>
          <p:cNvPr id="6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10166"/>
            <a:ext cx="1824038" cy="2195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030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EXTENDED SUPPLY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spcAft>
                <a:spcPts val="1200"/>
              </a:spcAft>
            </a:pPr>
            <a:r>
              <a:rPr lang="en-US" dirty="0"/>
              <a:t>The fastest growing extensions for supply chain management include: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Supply chain event management (SCEM)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Selling chain management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Collaborative engineering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Collaborative demand planning</a:t>
            </a:r>
          </a:p>
        </p:txBody>
      </p:sp>
    </p:spTree>
    <p:extLst>
      <p:ext uri="{BB962C8B-B14F-4D97-AF65-F5344CB8AC3E}">
        <p14:creationId xmlns:p14="http://schemas.microsoft.com/office/powerpoint/2010/main" val="777282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953000"/>
          </a:xfrm>
        </p:spPr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6863</TotalTime>
  <Words>206</Words>
  <Application>Microsoft Macintosh PowerPoint</Application>
  <PresentationFormat>On-screen Show (4:3)</PresentationFormat>
  <Paragraphs>37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9</vt:i4>
      </vt:variant>
    </vt:vector>
  </HeadingPairs>
  <TitlesOfParts>
    <vt:vector size="26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SUPPLY CHAIN MANAGEMENT</vt:lpstr>
      <vt:lpstr>VISIBILITY INTO THE SUPPLY CHAIN</vt:lpstr>
      <vt:lpstr>VISIBILITY INTO THE SUPPLY CHAIN</vt:lpstr>
      <vt:lpstr>TECHNOLOGIES REINVENTING THE SUPPLY CHAIN</vt:lpstr>
      <vt:lpstr>TECHNOLOGIES REINVENTING THE SUPPLY CHAIN</vt:lpstr>
      <vt:lpstr>THE EXTENDED SUPPLY CHAIN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386</cp:revision>
  <dcterms:created xsi:type="dcterms:W3CDTF">2004-06-28T21:12:50Z</dcterms:created>
  <dcterms:modified xsi:type="dcterms:W3CDTF">2017-04-18T20:09:39Z</dcterms:modified>
</cp:coreProperties>
</file>