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4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5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6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7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8.xml" ContentType="application/vnd.openxmlformats-officedocument.theme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  <p:sldMasterId id="2147483730" r:id="rId2"/>
    <p:sldMasterId id="2147483738" r:id="rId3"/>
    <p:sldMasterId id="2147483748" r:id="rId4"/>
    <p:sldMasterId id="2147483758" r:id="rId5"/>
    <p:sldMasterId id="2147483766" r:id="rId6"/>
    <p:sldMasterId id="2147483774" r:id="rId7"/>
    <p:sldMasterId id="2147483777" r:id="rId8"/>
    <p:sldMasterId id="2147483781" r:id="rId9"/>
  </p:sldMasterIdLst>
  <p:notesMasterIdLst>
    <p:notesMasterId r:id="rId20"/>
  </p:notesMasterIdLst>
  <p:sldIdLst>
    <p:sldId id="256" r:id="rId10"/>
    <p:sldId id="257" r:id="rId11"/>
    <p:sldId id="259" r:id="rId12"/>
    <p:sldId id="264" r:id="rId13"/>
    <p:sldId id="265" r:id="rId14"/>
    <p:sldId id="266" r:id="rId15"/>
    <p:sldId id="267" r:id="rId16"/>
    <p:sldId id="276" r:id="rId17"/>
    <p:sldId id="274" r:id="rId18"/>
    <p:sldId id="275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B4C8"/>
    <a:srgbClr val="BBE0E3"/>
    <a:srgbClr val="6EA9A9"/>
    <a:srgbClr val="C1B753"/>
    <a:srgbClr val="E6B921"/>
    <a:srgbClr val="C479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70032" autoAdjust="0"/>
  </p:normalViewPr>
  <p:slideViewPr>
    <p:cSldViewPr>
      <p:cViewPr varScale="1">
        <p:scale>
          <a:sx n="73" d="100"/>
          <a:sy n="73" d="100"/>
        </p:scale>
        <p:origin x="2224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Master" Target="slideMasters/slideMaster9.xml"/><Relationship Id="rId20" Type="http://schemas.openxmlformats.org/officeDocument/2006/relationships/notesMaster" Target="notesMasters/notesMaster1.xml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1.xml"/><Relationship Id="rId11" Type="http://schemas.openxmlformats.org/officeDocument/2006/relationships/slide" Target="slides/slide2.xml"/><Relationship Id="rId12" Type="http://schemas.openxmlformats.org/officeDocument/2006/relationships/slide" Target="slides/slide3.xml"/><Relationship Id="rId13" Type="http://schemas.openxmlformats.org/officeDocument/2006/relationships/slide" Target="slides/slide4.xml"/><Relationship Id="rId14" Type="http://schemas.openxmlformats.org/officeDocument/2006/relationships/slide" Target="slides/slide5.xml"/><Relationship Id="rId15" Type="http://schemas.openxmlformats.org/officeDocument/2006/relationships/slide" Target="slides/slide6.xml"/><Relationship Id="rId16" Type="http://schemas.openxmlformats.org/officeDocument/2006/relationships/slide" Target="slides/slide7.xml"/><Relationship Id="rId17" Type="http://schemas.openxmlformats.org/officeDocument/2006/relationships/slide" Target="slides/slide8.xml"/><Relationship Id="rId18" Type="http://schemas.openxmlformats.org/officeDocument/2006/relationships/slide" Target="slides/slide9.xml"/><Relationship Id="rId19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B87CA17-061E-4D25-8438-E363A1C92C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4361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598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1177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6314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endParaRPr lang="en-US"/>
          </a:p>
        </p:txBody>
      </p:sp>
      <p:sp>
        <p:nvSpPr>
          <p:cNvPr id="99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08854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137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1013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2560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64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  <p:sp>
        <p:nvSpPr>
          <p:cNvPr id="1065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0624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75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  <p:sp>
        <p:nvSpPr>
          <p:cNvPr id="1075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4822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85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  <p:sp>
        <p:nvSpPr>
          <p:cNvPr id="1085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2654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1095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4478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1095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4279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1167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213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Gray BG, Title &amp; Subtitl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/>
        </p:nvSpPr>
        <p:spPr>
          <a:xfrm>
            <a:off x="0" y="32766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429000"/>
            <a:ext cx="51054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8600" y="4114800"/>
            <a:ext cx="5105400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520894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Gray BG, Title &amp; Subtitl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2766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429000"/>
            <a:ext cx="51054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8600" y="4114800"/>
            <a:ext cx="5105400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05600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070216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Gray BG, Title &amp; Subtitl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33800" y="4260273"/>
            <a:ext cx="5181600" cy="69272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05600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900329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Gray BG, Title Onl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581400"/>
            <a:ext cx="51054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964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Gray BG, Title Onl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339114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SimpleTitle&amp;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0" y="2130426"/>
            <a:ext cx="9144000" cy="1470025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1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A6A6A"/>
                </a:solidFill>
                <a:latin typeface="ArumSans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7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88673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49350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2775099"/>
            <a:ext cx="7772400" cy="1362075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480"/>
              </a:spcBef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4138613"/>
            <a:ext cx="7772400" cy="150018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2872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56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6553200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544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Six Content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39762"/>
          </a:xfrm>
          <a:prstGeom prst="rect">
            <a:avLst/>
          </a:prstGeom>
        </p:spPr>
        <p:txBody>
          <a:bodyPr/>
          <a:lstStyle>
            <a:lvl1pPr>
              <a:defRPr lang="en-US" sz="360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1"/>
          <p:cNvSpPr>
            <a:spLocks noGrp="1"/>
          </p:cNvSpPr>
          <p:nvPr>
            <p:ph sz="quarter" idx="12"/>
          </p:nvPr>
        </p:nvSpPr>
        <p:spPr>
          <a:xfrm>
            <a:off x="533400" y="1066800"/>
            <a:ext cx="8153400" cy="8382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33400" y="2011680"/>
            <a:ext cx="8153400" cy="7620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Content Placeholder 3"/>
          <p:cNvSpPr>
            <a:spLocks noGrp="1"/>
          </p:cNvSpPr>
          <p:nvPr>
            <p:ph sz="quarter" idx="14"/>
          </p:nvPr>
        </p:nvSpPr>
        <p:spPr>
          <a:xfrm>
            <a:off x="533400" y="2880360"/>
            <a:ext cx="8153400" cy="6858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Content Placeholder 4"/>
          <p:cNvSpPr>
            <a:spLocks noGrp="1"/>
          </p:cNvSpPr>
          <p:nvPr>
            <p:ph sz="quarter" idx="15"/>
          </p:nvPr>
        </p:nvSpPr>
        <p:spPr>
          <a:xfrm>
            <a:off x="533400" y="3672840"/>
            <a:ext cx="8153400" cy="8382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5"/>
          <p:cNvSpPr>
            <a:spLocks noGrp="1"/>
          </p:cNvSpPr>
          <p:nvPr>
            <p:ph sz="quarter" idx="10"/>
          </p:nvPr>
        </p:nvSpPr>
        <p:spPr>
          <a:xfrm>
            <a:off x="533400" y="4617720"/>
            <a:ext cx="8153400" cy="9144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6"/>
          <p:cNvSpPr>
            <a:spLocks noGrp="1"/>
          </p:cNvSpPr>
          <p:nvPr>
            <p:ph sz="quarter" idx="11"/>
          </p:nvPr>
        </p:nvSpPr>
        <p:spPr>
          <a:xfrm>
            <a:off x="533400" y="5638800"/>
            <a:ext cx="8153400" cy="7620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Photo Credit"/>
          <p:cNvSpPr>
            <a:spLocks noGrp="1"/>
          </p:cNvSpPr>
          <p:nvPr>
            <p:ph type="body" sz="quarter" idx="16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78056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Title"/>
          <p:cNvSpPr>
            <a:spLocks noGrp="1"/>
          </p:cNvSpPr>
          <p:nvPr>
            <p:ph type="title"/>
          </p:nvPr>
        </p:nvSpPr>
        <p:spPr>
          <a:xfrm>
            <a:off x="-1" y="228600"/>
            <a:ext cx="9144001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sz="half" idx="1"/>
          </p:nvPr>
        </p:nvSpPr>
        <p:spPr>
          <a:xfrm>
            <a:off x="457200" y="914400"/>
            <a:ext cx="4038600" cy="561594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4038600" cy="561594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3817620" y="65294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0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816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Gray BG, Title &amp; Subtitl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33800" y="4260273"/>
            <a:ext cx="5181600" cy="69272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9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426315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Two-U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half" idx="2"/>
          </p:nvPr>
        </p:nvSpPr>
        <p:spPr>
          <a:xfrm>
            <a:off x="457201" y="1600200"/>
            <a:ext cx="4040188" cy="4912202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4"/>
          </p:nvPr>
        </p:nvSpPr>
        <p:spPr>
          <a:xfrm>
            <a:off x="4645026" y="1600200"/>
            <a:ext cx="4041775" cy="4912202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3817620" y="65294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2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500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4-up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half" idx="2"/>
          </p:nvPr>
        </p:nvSpPr>
        <p:spPr>
          <a:xfrm>
            <a:off x="457201" y="1600200"/>
            <a:ext cx="4040188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4"/>
          </p:nvPr>
        </p:nvSpPr>
        <p:spPr>
          <a:xfrm>
            <a:off x="4645026" y="1600200"/>
            <a:ext cx="4041775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Header 3"/>
          <p:cNvSpPr>
            <a:spLocks noGrp="1"/>
          </p:cNvSpPr>
          <p:nvPr>
            <p:ph type="body" sz="quarter" idx="12"/>
          </p:nvPr>
        </p:nvSpPr>
        <p:spPr>
          <a:xfrm>
            <a:off x="457200" y="35814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2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3"/>
          <p:cNvSpPr>
            <a:spLocks noGrp="1"/>
          </p:cNvSpPr>
          <p:nvPr>
            <p:ph sz="half" idx="14"/>
          </p:nvPr>
        </p:nvSpPr>
        <p:spPr>
          <a:xfrm>
            <a:off x="457200" y="4191000"/>
            <a:ext cx="4040188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Header 4"/>
          <p:cNvSpPr>
            <a:spLocks noGrp="1"/>
          </p:cNvSpPr>
          <p:nvPr>
            <p:ph type="body" sz="quarter" idx="13"/>
          </p:nvPr>
        </p:nvSpPr>
        <p:spPr>
          <a:xfrm>
            <a:off x="4648200" y="35814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2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4"/>
          <p:cNvSpPr>
            <a:spLocks noGrp="1"/>
          </p:cNvSpPr>
          <p:nvPr>
            <p:ph sz="quarter" idx="15"/>
          </p:nvPr>
        </p:nvSpPr>
        <p:spPr>
          <a:xfrm>
            <a:off x="4645025" y="4191000"/>
            <a:ext cx="4041775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17620" y="59960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8414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Content with Left Side-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457201" y="304800"/>
            <a:ext cx="3008313" cy="838200"/>
          </a:xfrm>
          <a:prstGeom prst="rect">
            <a:avLst/>
          </a:prstGeom>
        </p:spPr>
        <p:txBody>
          <a:bodyPr anchor="b"/>
          <a:lstStyle>
            <a:lvl1pPr algn="l"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457201" y="1143000"/>
            <a:ext cx="3008313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3575050" y="304800"/>
            <a:ext cx="5111751" cy="6179819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5445125" y="6488875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8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419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Content with Right Side-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5678487" y="304800"/>
            <a:ext cx="3008313" cy="838200"/>
          </a:xfrm>
          <a:prstGeom prst="rect">
            <a:avLst/>
          </a:prstGeom>
        </p:spPr>
        <p:txBody>
          <a:bodyPr anchor="b"/>
          <a:lstStyle>
            <a:lvl1pPr algn="l"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5678487" y="1143000"/>
            <a:ext cx="3008313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457200" y="304800"/>
            <a:ext cx="5111751" cy="6179819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2327275" y="6488875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6447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1828800" y="5253037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4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1828800" y="5895975"/>
            <a:ext cx="5486400" cy="609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1"/>
          <p:cNvSpPr>
            <a:spLocks noGrp="1"/>
          </p:cNvSpPr>
          <p:nvPr>
            <p:ph type="pic" idx="1"/>
          </p:nvPr>
        </p:nvSpPr>
        <p:spPr>
          <a:xfrm>
            <a:off x="1028700" y="128650"/>
            <a:ext cx="7086600" cy="49446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5081650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3354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Title an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-2251" y="228600"/>
            <a:ext cx="9172252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Media Placeholder 1"/>
          <p:cNvSpPr>
            <a:spLocks noGrp="1"/>
          </p:cNvSpPr>
          <p:nvPr>
            <p:ph type="media" sz="quarter" idx="11"/>
          </p:nvPr>
        </p:nvSpPr>
        <p:spPr>
          <a:xfrm>
            <a:off x="0" y="1066799"/>
            <a:ext cx="9144000" cy="531595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media</a:t>
            </a:r>
            <a:endParaRPr lang="en-US"/>
          </a:p>
        </p:txBody>
      </p:sp>
      <p:sp>
        <p:nvSpPr>
          <p:cNvPr id="5" name="Video Credit"/>
          <p:cNvSpPr>
            <a:spLocks noGrp="1"/>
          </p:cNvSpPr>
          <p:nvPr>
            <p:ph type="body" sz="quarter" idx="12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Video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118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528">
          <p15:clr>
            <a:srgbClr val="FBAE40"/>
          </p15:clr>
        </p15:guide>
        <p15:guide id="3" pos="5136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56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6553200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2067182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Six Content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39762"/>
          </a:xfrm>
          <a:prstGeom prst="rect">
            <a:avLst/>
          </a:prstGeom>
        </p:spPr>
        <p:txBody>
          <a:bodyPr/>
          <a:lstStyle>
            <a:lvl1pPr>
              <a:defRPr lang="en-US" sz="360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1"/>
          <p:cNvSpPr>
            <a:spLocks noGrp="1"/>
          </p:cNvSpPr>
          <p:nvPr>
            <p:ph sz="quarter" idx="12"/>
          </p:nvPr>
        </p:nvSpPr>
        <p:spPr>
          <a:xfrm>
            <a:off x="533400" y="1066800"/>
            <a:ext cx="8153400" cy="8382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33400" y="2011680"/>
            <a:ext cx="8153400" cy="7620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Content Placeholder 3"/>
          <p:cNvSpPr>
            <a:spLocks noGrp="1"/>
          </p:cNvSpPr>
          <p:nvPr>
            <p:ph sz="quarter" idx="14"/>
          </p:nvPr>
        </p:nvSpPr>
        <p:spPr>
          <a:xfrm>
            <a:off x="533400" y="2880360"/>
            <a:ext cx="8153400" cy="6858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Content Placeholder 4"/>
          <p:cNvSpPr>
            <a:spLocks noGrp="1"/>
          </p:cNvSpPr>
          <p:nvPr>
            <p:ph sz="quarter" idx="15"/>
          </p:nvPr>
        </p:nvSpPr>
        <p:spPr>
          <a:xfrm>
            <a:off x="533400" y="3672840"/>
            <a:ext cx="8153400" cy="8382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5"/>
          <p:cNvSpPr>
            <a:spLocks noGrp="1"/>
          </p:cNvSpPr>
          <p:nvPr>
            <p:ph sz="quarter" idx="10"/>
          </p:nvPr>
        </p:nvSpPr>
        <p:spPr>
          <a:xfrm>
            <a:off x="533400" y="4617720"/>
            <a:ext cx="8153400" cy="9144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6"/>
          <p:cNvSpPr>
            <a:spLocks noGrp="1"/>
          </p:cNvSpPr>
          <p:nvPr>
            <p:ph sz="quarter" idx="11"/>
          </p:nvPr>
        </p:nvSpPr>
        <p:spPr>
          <a:xfrm>
            <a:off x="533400" y="5638800"/>
            <a:ext cx="8153400" cy="7620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Photo Credit"/>
          <p:cNvSpPr>
            <a:spLocks noGrp="1"/>
          </p:cNvSpPr>
          <p:nvPr>
            <p:ph type="body" sz="quarter" idx="16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1446262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Title"/>
          <p:cNvSpPr>
            <a:spLocks noGrp="1"/>
          </p:cNvSpPr>
          <p:nvPr>
            <p:ph type="title"/>
          </p:nvPr>
        </p:nvSpPr>
        <p:spPr>
          <a:xfrm>
            <a:off x="-1" y="228600"/>
            <a:ext cx="9144001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sz="half" idx="1"/>
          </p:nvPr>
        </p:nvSpPr>
        <p:spPr>
          <a:xfrm>
            <a:off x="457200" y="914400"/>
            <a:ext cx="4038600" cy="561594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4038600" cy="561594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3817620" y="65294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0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574537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Two-U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half" idx="2"/>
          </p:nvPr>
        </p:nvSpPr>
        <p:spPr>
          <a:xfrm>
            <a:off x="457201" y="1600200"/>
            <a:ext cx="4040188" cy="4912202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4"/>
          </p:nvPr>
        </p:nvSpPr>
        <p:spPr>
          <a:xfrm>
            <a:off x="4645026" y="1600200"/>
            <a:ext cx="4041775" cy="4912202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3817620" y="65294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2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170058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Gray BG, Title-Onl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/>
        </p:nvSpPr>
        <p:spPr>
          <a:xfrm>
            <a:off x="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581400"/>
            <a:ext cx="51054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344429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4-up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half" idx="2"/>
          </p:nvPr>
        </p:nvSpPr>
        <p:spPr>
          <a:xfrm>
            <a:off x="457201" y="1600200"/>
            <a:ext cx="4040188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4"/>
          </p:nvPr>
        </p:nvSpPr>
        <p:spPr>
          <a:xfrm>
            <a:off x="4645026" y="1600200"/>
            <a:ext cx="4041775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Header 3"/>
          <p:cNvSpPr>
            <a:spLocks noGrp="1"/>
          </p:cNvSpPr>
          <p:nvPr>
            <p:ph type="body" sz="quarter" idx="12"/>
          </p:nvPr>
        </p:nvSpPr>
        <p:spPr>
          <a:xfrm>
            <a:off x="457200" y="35814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2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3"/>
          <p:cNvSpPr>
            <a:spLocks noGrp="1"/>
          </p:cNvSpPr>
          <p:nvPr>
            <p:ph sz="half" idx="14"/>
          </p:nvPr>
        </p:nvSpPr>
        <p:spPr>
          <a:xfrm>
            <a:off x="457200" y="4191000"/>
            <a:ext cx="4040188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Header 4"/>
          <p:cNvSpPr>
            <a:spLocks noGrp="1"/>
          </p:cNvSpPr>
          <p:nvPr>
            <p:ph type="body" sz="quarter" idx="13"/>
          </p:nvPr>
        </p:nvSpPr>
        <p:spPr>
          <a:xfrm>
            <a:off x="4648200" y="35814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2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4"/>
          <p:cNvSpPr>
            <a:spLocks noGrp="1"/>
          </p:cNvSpPr>
          <p:nvPr>
            <p:ph sz="quarter" idx="15"/>
          </p:nvPr>
        </p:nvSpPr>
        <p:spPr>
          <a:xfrm>
            <a:off x="4645025" y="4191000"/>
            <a:ext cx="4041775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17620" y="59960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670092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Content with Left Side-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457201" y="304800"/>
            <a:ext cx="3008313" cy="838200"/>
          </a:xfrm>
          <a:prstGeom prst="rect">
            <a:avLst/>
          </a:prstGeom>
        </p:spPr>
        <p:txBody>
          <a:bodyPr anchor="b"/>
          <a:lstStyle>
            <a:lvl1pPr algn="l"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457201" y="1143000"/>
            <a:ext cx="3008313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3575050" y="304800"/>
            <a:ext cx="5111751" cy="6179819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5445125" y="6488875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8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842974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Content with Right Side-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5678487" y="304800"/>
            <a:ext cx="3008313" cy="838200"/>
          </a:xfrm>
          <a:prstGeom prst="rect">
            <a:avLst/>
          </a:prstGeom>
        </p:spPr>
        <p:txBody>
          <a:bodyPr anchor="b"/>
          <a:lstStyle>
            <a:lvl1pPr algn="l"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5678487" y="1143000"/>
            <a:ext cx="3008313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457200" y="304800"/>
            <a:ext cx="5111751" cy="6179819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2327275" y="6488875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916129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1828800" y="5253037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4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1828800" y="5895975"/>
            <a:ext cx="5486400" cy="609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1"/>
          <p:cNvSpPr>
            <a:spLocks noGrp="1"/>
          </p:cNvSpPr>
          <p:nvPr>
            <p:ph type="pic" idx="1"/>
          </p:nvPr>
        </p:nvSpPr>
        <p:spPr>
          <a:xfrm>
            <a:off x="1028700" y="128650"/>
            <a:ext cx="7086600" cy="49446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5081650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2084325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Title an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-2251" y="228600"/>
            <a:ext cx="9172252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Media Placeholder 5"/>
          <p:cNvSpPr>
            <a:spLocks noGrp="1"/>
          </p:cNvSpPr>
          <p:nvPr>
            <p:ph type="media" sz="quarter" idx="11"/>
          </p:nvPr>
        </p:nvSpPr>
        <p:spPr>
          <a:xfrm>
            <a:off x="0" y="1066799"/>
            <a:ext cx="9144000" cy="531595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media</a:t>
            </a:r>
            <a:endParaRPr lang="en-US"/>
          </a:p>
        </p:txBody>
      </p:sp>
      <p:sp>
        <p:nvSpPr>
          <p:cNvPr id="5" name="Video Credit"/>
          <p:cNvSpPr>
            <a:spLocks noGrp="1"/>
          </p:cNvSpPr>
          <p:nvPr>
            <p:ph type="body" sz="quarter" idx="12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Video Credit Here</a:t>
            </a:r>
          </a:p>
        </p:txBody>
      </p:sp>
    </p:spTree>
    <p:extLst>
      <p:ext uri="{BB962C8B-B14F-4D97-AF65-F5344CB8AC3E}">
        <p14:creationId xmlns:p14="http://schemas.microsoft.com/office/powerpoint/2010/main" val="1501915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528">
          <p15:clr>
            <a:srgbClr val="FBAE40"/>
          </p15:clr>
        </p15:guide>
        <p15:guide id="3" pos="5136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agline-Gray BG, Title &amp; Subtitl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2766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429000"/>
            <a:ext cx="51054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8600" y="4114800"/>
            <a:ext cx="5105400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2551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agline-Gray BG, Title &amp; Subtitl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33800" y="4260273"/>
            <a:ext cx="5181600" cy="69272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86108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agline-Gray BG, Title Onl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581400"/>
            <a:ext cx="51054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5407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agline-Gray BG, Title Onl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9898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Tagline-SimpleTitle&amp;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0" y="2130426"/>
            <a:ext cx="9144000" cy="1470025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1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A6A6A"/>
                </a:solidFill>
                <a:latin typeface="ArumSans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8711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Gray BG, Title-Onl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hoto Credit3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140423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Tagline-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1462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Tagline-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2775099"/>
            <a:ext cx="7772400" cy="1362075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480"/>
              </a:spcBef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4138613"/>
            <a:ext cx="7772400" cy="150018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4959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Gray BG, Title &amp; Subtitle Left1_Title &amp; Subtitl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2766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429000"/>
            <a:ext cx="51054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8600" y="4114800"/>
            <a:ext cx="5105400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5651229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Gray BG, Title &amp; Subtitle Left1_Title &amp; Subtitl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33800" y="4260273"/>
            <a:ext cx="5181600" cy="69272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8483470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Gray BG, Title Onl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581400"/>
            <a:ext cx="51054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8179995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Gray BG, Title Onl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7207711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SimpleTitle&amp;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0" y="2130426"/>
            <a:ext cx="9144000" cy="1470025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A6A6A"/>
                </a:solidFill>
                <a:latin typeface="ArumSans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46204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322998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2775099"/>
            <a:ext cx="7772400" cy="1362075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480"/>
              </a:spcBef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4138613"/>
            <a:ext cx="7772400" cy="150018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582545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Slide 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1066800" y="1524000"/>
            <a:ext cx="7048500" cy="1470025"/>
          </a:xfrm>
          <a:prstGeom prst="rect">
            <a:avLst/>
          </a:prstGeom>
        </p:spPr>
        <p:txBody>
          <a:bodyPr/>
          <a:lstStyle>
            <a:lvl1pPr algn="l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1"/>
          <p:cNvSpPr>
            <a:spLocks noGrp="1"/>
          </p:cNvSpPr>
          <p:nvPr>
            <p:ph type="subTitle" idx="1"/>
          </p:nvPr>
        </p:nvSpPr>
        <p:spPr>
          <a:xfrm>
            <a:off x="1066800" y="29718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0251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SimpleTitle&amp;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0" y="2130426"/>
            <a:ext cx="9144000" cy="1470025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A6A6A"/>
                </a:solidFill>
                <a:latin typeface="ArumSans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56108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lue Slide 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722313" y="2643186"/>
            <a:ext cx="7202487" cy="1362075"/>
          </a:xfrm>
          <a:prstGeom prst="rect">
            <a:avLst/>
          </a:prstGeom>
        </p:spPr>
        <p:txBody>
          <a:bodyPr anchor="t"/>
          <a:lstStyle>
            <a:lvl1pPr algn="l">
              <a:defRPr sz="4400" b="1" cap="all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722313" y="1143000"/>
            <a:ext cx="7202487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8557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in_Appendix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Jump Link"/>
          <p:cNvSpPr>
            <a:spLocks noGrp="1"/>
          </p:cNvSpPr>
          <p:nvPr>
            <p:ph type="body" sz="quarter" idx="11" hasCustomPrompt="1"/>
          </p:nvPr>
        </p:nvSpPr>
        <p:spPr>
          <a:xfrm>
            <a:off x="3467100" y="66294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  <p:sp>
        <p:nvSpPr>
          <p:cNvPr id="8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066800"/>
            <a:ext cx="8229600" cy="5562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63184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in_Appendix_2-u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600200"/>
            <a:ext cx="4038600" cy="4800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117974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4648200" y="1600200"/>
            <a:ext cx="4114800" cy="4800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Jump link"/>
          <p:cNvSpPr>
            <a:spLocks noGrp="1"/>
          </p:cNvSpPr>
          <p:nvPr>
            <p:ph type="body" sz="quarter" idx="13" hasCustomPrompt="1"/>
          </p:nvPr>
        </p:nvSpPr>
        <p:spPr>
          <a:xfrm>
            <a:off x="3467100" y="66294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</p:spTree>
    <p:extLst>
      <p:ext uri="{BB962C8B-B14F-4D97-AF65-F5344CB8AC3E}">
        <p14:creationId xmlns:p14="http://schemas.microsoft.com/office/powerpoint/2010/main" val="1105446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in_Appendix_4-up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457200" y="1600200"/>
            <a:ext cx="4038600" cy="1981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4648200" y="1600200"/>
            <a:ext cx="4038600" cy="1981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Header 3"/>
          <p:cNvSpPr>
            <a:spLocks noGrp="1"/>
          </p:cNvSpPr>
          <p:nvPr>
            <p:ph type="body" sz="quarter" idx="12"/>
          </p:nvPr>
        </p:nvSpPr>
        <p:spPr>
          <a:xfrm>
            <a:off x="457200" y="37338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457200" y="4343400"/>
            <a:ext cx="4038600" cy="2133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Header 4"/>
          <p:cNvSpPr>
            <a:spLocks noGrp="1"/>
          </p:cNvSpPr>
          <p:nvPr>
            <p:ph type="body" sz="quarter" idx="13"/>
          </p:nvPr>
        </p:nvSpPr>
        <p:spPr>
          <a:xfrm>
            <a:off x="4648200" y="37338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4648200" y="4343400"/>
            <a:ext cx="4038600" cy="2133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Jump Link"/>
          <p:cNvSpPr>
            <a:spLocks noGrp="1"/>
          </p:cNvSpPr>
          <p:nvPr>
            <p:ph type="body" sz="quarter" idx="11" hasCustomPrompt="1"/>
          </p:nvPr>
        </p:nvSpPr>
        <p:spPr>
          <a:xfrm>
            <a:off x="3467100" y="66294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</p:spTree>
    <p:extLst>
      <p:ext uri="{BB962C8B-B14F-4D97-AF65-F5344CB8AC3E}">
        <p14:creationId xmlns:p14="http://schemas.microsoft.com/office/powerpoint/2010/main" val="1354177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Bar Footer_Appendix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Jump Link"/>
          <p:cNvSpPr>
            <a:spLocks noGrp="1"/>
          </p:cNvSpPr>
          <p:nvPr>
            <p:ph type="body" sz="quarter" idx="11" hasCustomPrompt="1"/>
          </p:nvPr>
        </p:nvSpPr>
        <p:spPr>
          <a:xfrm>
            <a:off x="3467100" y="64770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  <p:sp>
        <p:nvSpPr>
          <p:cNvPr id="8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990600"/>
            <a:ext cx="8229600" cy="5410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57213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Bar Footer_Appendix_2-u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600200"/>
            <a:ext cx="4038600" cy="4800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117974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4648200" y="1600200"/>
            <a:ext cx="4114800" cy="4800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Jump link"/>
          <p:cNvSpPr>
            <a:spLocks noGrp="1"/>
          </p:cNvSpPr>
          <p:nvPr>
            <p:ph type="body" sz="quarter" idx="13" hasCustomPrompt="1"/>
          </p:nvPr>
        </p:nvSpPr>
        <p:spPr>
          <a:xfrm>
            <a:off x="3467100" y="64770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</p:spTree>
    <p:extLst>
      <p:ext uri="{BB962C8B-B14F-4D97-AF65-F5344CB8AC3E}">
        <p14:creationId xmlns:p14="http://schemas.microsoft.com/office/powerpoint/2010/main" val="1481834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Bar Footer_Appendix_4-up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457200" y="1600200"/>
            <a:ext cx="4038600" cy="1981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4648200" y="1600200"/>
            <a:ext cx="4038600" cy="1981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Header 3"/>
          <p:cNvSpPr>
            <a:spLocks noGrp="1"/>
          </p:cNvSpPr>
          <p:nvPr>
            <p:ph type="body" sz="quarter" idx="12"/>
          </p:nvPr>
        </p:nvSpPr>
        <p:spPr>
          <a:xfrm>
            <a:off x="457200" y="36576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457200" y="4267200"/>
            <a:ext cx="4038600" cy="2133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Header 4"/>
          <p:cNvSpPr>
            <a:spLocks noGrp="1"/>
          </p:cNvSpPr>
          <p:nvPr>
            <p:ph type="body" sz="quarter" idx="13"/>
          </p:nvPr>
        </p:nvSpPr>
        <p:spPr>
          <a:xfrm>
            <a:off x="4648200" y="36576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4648200" y="4267200"/>
            <a:ext cx="4038600" cy="2133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Jump Link"/>
          <p:cNvSpPr>
            <a:spLocks noGrp="1"/>
          </p:cNvSpPr>
          <p:nvPr>
            <p:ph type="body" sz="quarter" idx="11" hasCustomPrompt="1"/>
          </p:nvPr>
        </p:nvSpPr>
        <p:spPr>
          <a:xfrm>
            <a:off x="3467100" y="64770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</p:spTree>
    <p:extLst>
      <p:ext uri="{BB962C8B-B14F-4D97-AF65-F5344CB8AC3E}">
        <p14:creationId xmlns:p14="http://schemas.microsoft.com/office/powerpoint/2010/main" val="824587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4783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2775099"/>
            <a:ext cx="7772400" cy="1362075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480"/>
              </a:spcBef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4138613"/>
            <a:ext cx="7772400" cy="150018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8618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2628" y="770467"/>
            <a:ext cx="8086725" cy="33528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000" spc="-12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0634" y="4198409"/>
            <a:ext cx="6921151" cy="164592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514350" y="6412447"/>
            <a:ext cx="3086100" cy="2286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pPr>
              <a:defRPr/>
            </a:pPr>
            <a:fld id="{1D27F614-876F-4001-BCEC-40DC8CECC343}" type="datetime1">
              <a:rPr lang="en-US" smtClean="0"/>
              <a:pPr>
                <a:defRPr/>
              </a:pPr>
              <a:t>4/18/17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14350" y="6554697"/>
            <a:ext cx="3771900" cy="2286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41193" y="5829748"/>
            <a:ext cx="2194560" cy="139703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pPr>
              <a:defRPr/>
            </a:pPr>
            <a:fld id="{367FAF79-9184-4618-8751-CC26938CF91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3" name="Text Box 10"/>
          <p:cNvSpPr txBox="1">
            <a:spLocks noChangeArrowheads="1"/>
          </p:cNvSpPr>
          <p:nvPr userDrawn="1"/>
        </p:nvSpPr>
        <p:spPr bwMode="auto">
          <a:xfrm>
            <a:off x="136525" y="6381750"/>
            <a:ext cx="143827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1" i="1">
                <a:solidFill>
                  <a:schemeClr val="bg1"/>
                </a:solidFill>
                <a:latin typeface="Century Schoolbook" pitchFamily="18" charset="0"/>
              </a:rPr>
              <a:t>McGraw-Hill/Irwin</a:t>
            </a:r>
          </a:p>
        </p:txBody>
      </p:sp>
      <p:sp>
        <p:nvSpPr>
          <p:cNvPr id="14" name="Text Box 11"/>
          <p:cNvSpPr txBox="1">
            <a:spLocks noChangeArrowheads="1"/>
          </p:cNvSpPr>
          <p:nvPr userDrawn="1"/>
        </p:nvSpPr>
        <p:spPr bwMode="auto">
          <a:xfrm>
            <a:off x="4572000" y="6384925"/>
            <a:ext cx="44958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US" sz="1000" b="1" i="1">
                <a:solidFill>
                  <a:schemeClr val="bg1"/>
                </a:solidFill>
                <a:latin typeface="Century Schoolbook" pitchFamily="18" charset="0"/>
              </a:rPr>
              <a:t>©  The McGraw-Hill Companies, All Rights Reserved</a:t>
            </a: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914400"/>
            <a:ext cx="3657600" cy="4929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6009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2919" y="499533"/>
            <a:ext cx="8079581" cy="1658198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206" y="1993393"/>
            <a:ext cx="8065294" cy="376618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4350" y="6412447"/>
            <a:ext cx="3086100" cy="228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A38A087-E31E-41CA-BC70-5F5FD6AC2943}" type="datetime1">
              <a:rPr lang="en-US" smtClean="0"/>
              <a:pPr>
                <a:defRPr/>
              </a:pPr>
              <a:t>4/18/17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4350" y="6554697"/>
            <a:ext cx="3771900" cy="228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41193" y="5829748"/>
            <a:ext cx="2194560" cy="1397039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27ABC3C-D7FE-4E97-A023-8FA7AC6EF23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223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.png"/><Relationship Id="rId1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6.xml"/><Relationship Id="rId8" Type="http://schemas.openxmlformats.org/officeDocument/2006/relationships/theme" Target="../theme/theme2.xml"/><Relationship Id="rId9" Type="http://schemas.openxmlformats.org/officeDocument/2006/relationships/image" Target="../media/image1.png"/><Relationship Id="rId10" Type="http://schemas.openxmlformats.org/officeDocument/2006/relationships/image" Target="../media/image4.gif"/><Relationship Id="rId1" Type="http://schemas.openxmlformats.org/officeDocument/2006/relationships/slideLayout" Target="../slideLayouts/slideLayout10.xml"/><Relationship Id="rId2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4" Type="http://schemas.openxmlformats.org/officeDocument/2006/relationships/slideLayout" Target="../slideLayouts/slideLayout20.xml"/><Relationship Id="rId5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3.xml"/><Relationship Id="rId8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5.xml"/><Relationship Id="rId10" Type="http://schemas.openxmlformats.org/officeDocument/2006/relationships/theme" Target="../theme/theme3.xml"/><Relationship Id="rId1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8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9.xml"/><Relationship Id="rId5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2.xml"/><Relationship Id="rId8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4.xml"/><Relationship Id="rId10" Type="http://schemas.openxmlformats.org/officeDocument/2006/relationships/theme" Target="../theme/theme4.xml"/><Relationship Id="rId1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7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1.xml"/><Relationship Id="rId8" Type="http://schemas.openxmlformats.org/officeDocument/2006/relationships/theme" Target="../theme/theme5.xml"/><Relationship Id="rId1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6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5.xml"/><Relationship Id="rId5" Type="http://schemas.openxmlformats.org/officeDocument/2006/relationships/slideLayout" Target="../slideLayouts/slideLayout46.xml"/><Relationship Id="rId6" Type="http://schemas.openxmlformats.org/officeDocument/2006/relationships/slideLayout" Target="../slideLayouts/slideLayout47.xml"/><Relationship Id="rId7" Type="http://schemas.openxmlformats.org/officeDocument/2006/relationships/slideLayout" Target="../slideLayouts/slideLayout48.xml"/><Relationship Id="rId8" Type="http://schemas.openxmlformats.org/officeDocument/2006/relationships/theme" Target="../theme/theme6.xml"/><Relationship Id="rId1" Type="http://schemas.openxmlformats.org/officeDocument/2006/relationships/slideLayout" Target="../slideLayouts/slideLayout42.xml"/><Relationship Id="rId2" Type="http://schemas.openxmlformats.org/officeDocument/2006/relationships/slideLayout" Target="../slideLayouts/slideLayout43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49.xml"/><Relationship Id="rId2" Type="http://schemas.openxmlformats.org/officeDocument/2006/relationships/slideLayout" Target="../slideLayouts/slideLayout50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3.xml"/><Relationship Id="rId4" Type="http://schemas.openxmlformats.org/officeDocument/2006/relationships/theme" Target="../theme/theme8.xml"/><Relationship Id="rId1" Type="http://schemas.openxmlformats.org/officeDocument/2006/relationships/slideLayout" Target="../slideLayouts/slideLayout51.xml"/><Relationship Id="rId2" Type="http://schemas.openxmlformats.org/officeDocument/2006/relationships/slideLayout" Target="../slideLayouts/slideLayout52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6.xml"/><Relationship Id="rId4" Type="http://schemas.openxmlformats.org/officeDocument/2006/relationships/theme" Target="../theme/theme9.xml"/><Relationship Id="rId1" Type="http://schemas.openxmlformats.org/officeDocument/2006/relationships/slideLayout" Target="../slideLayouts/slideLayout54.xml"/><Relationship Id="rId2" Type="http://schemas.openxmlformats.org/officeDocument/2006/relationships/slideLayout" Target="../slideLayouts/slideLayout5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MH Logo" descr="Logo: McGraw-Hill Education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62000" cy="762000"/>
          </a:xfrm>
          <a:prstGeom prst="rect">
            <a:avLst/>
          </a:prstGeom>
        </p:spPr>
      </p:pic>
      <p:sp>
        <p:nvSpPr>
          <p:cNvPr id="13" name="Red Bar"/>
          <p:cNvSpPr/>
          <p:nvPr/>
        </p:nvSpPr>
        <p:spPr>
          <a:xfrm>
            <a:off x="0" y="6248400"/>
            <a:ext cx="9144000" cy="503767"/>
          </a:xfrm>
          <a:prstGeom prst="rect">
            <a:avLst/>
          </a:prstGeom>
          <a:solidFill>
            <a:srgbClr val="C30C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</a:endParaRPr>
          </a:p>
        </p:txBody>
      </p:sp>
      <p:pic>
        <p:nvPicPr>
          <p:cNvPr id="12" name="MH Tagline" descr="Tagline: Because learning changes everything.™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81" y="6351925"/>
            <a:ext cx="3223119" cy="272375"/>
          </a:xfrm>
          <a:prstGeom prst="rect">
            <a:avLst/>
          </a:prstGeom>
        </p:spPr>
      </p:pic>
      <p:sp>
        <p:nvSpPr>
          <p:cNvPr id="5" name="Text Box 16"/>
          <p:cNvSpPr txBox="1">
            <a:spLocks noChangeArrowheads="1"/>
          </p:cNvSpPr>
          <p:nvPr userDrawn="1"/>
        </p:nvSpPr>
        <p:spPr bwMode="auto">
          <a:xfrm>
            <a:off x="8274050" y="6357938"/>
            <a:ext cx="64135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0179C15C-7D09-4162-8611-086DAD2EB3F3}" type="slidenum">
              <a:rPr lang="en-US" sz="1200" b="1" smtClean="0"/>
              <a:pPr algn="r" eaLnBrk="1" hangingPunct="1"/>
              <a:t>‹#›</a:t>
            </a:fld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038237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marR="0" indent="0" algn="r" defTabSz="914400" rtl="0" eaLnBrk="1" fontAlgn="auto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MH Logo" descr="Logo: McGraw-Hill Education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62000" cy="762000"/>
          </a:xfrm>
          <a:prstGeom prst="rect">
            <a:avLst/>
          </a:prstGeom>
        </p:spPr>
      </p:pic>
      <p:pic>
        <p:nvPicPr>
          <p:cNvPr id="2" name="MH Tagline" descr="Tag line: Because learning changes everything™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57775"/>
            <a:ext cx="3371850" cy="47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3590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pyright" descr="©McGraw-Hill Education"/>
          <p:cNvSpPr txBox="1">
            <a:spLocks/>
          </p:cNvSpPr>
          <p:nvPr/>
        </p:nvSpPr>
        <p:spPr>
          <a:xfrm>
            <a:off x="0" y="6705600"/>
            <a:ext cx="1371600" cy="152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©McGraw-Hill Education.</a:t>
            </a:r>
            <a:endParaRPr lang="en-US" sz="3200" kern="1200" dirty="0">
              <a:solidFill>
                <a:srgbClr val="6A6A6A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6449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d Bar"/>
          <p:cNvSpPr/>
          <p:nvPr/>
        </p:nvSpPr>
        <p:spPr>
          <a:xfrm>
            <a:off x="0" y="6705600"/>
            <a:ext cx="9144000" cy="152400"/>
          </a:xfrm>
          <a:prstGeom prst="rect">
            <a:avLst/>
          </a:prstGeom>
          <a:solidFill>
            <a:srgbClr val="C30C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0" name="Copyright" descr="©McGraw-Hill Education&#10;"/>
          <p:cNvSpPr txBox="1">
            <a:spLocks/>
          </p:cNvSpPr>
          <p:nvPr/>
        </p:nvSpPr>
        <p:spPr>
          <a:xfrm>
            <a:off x="0" y="6705600"/>
            <a:ext cx="1371600" cy="152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32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©McGraw-Hill Education.</a:t>
            </a:r>
            <a:endParaRPr lang="en-US" sz="3200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34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pyright" descr="©McGraw-Hill Education&#10;"/>
          <p:cNvSpPr txBox="1"/>
          <p:nvPr/>
        </p:nvSpPr>
        <p:spPr>
          <a:xfrm>
            <a:off x="0" y="6642556"/>
            <a:ext cx="1295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rgbClr val="6A6A6A"/>
                </a:solidFill>
              </a:rPr>
              <a:t>©McGraw-Hill Education</a:t>
            </a:r>
          </a:p>
        </p:txBody>
      </p:sp>
    </p:spTree>
    <p:extLst>
      <p:ext uri="{BB962C8B-B14F-4D97-AF65-F5344CB8AC3E}">
        <p14:creationId xmlns:p14="http://schemas.microsoft.com/office/powerpoint/2010/main" val="1178971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bg1"/>
          </a:solidFill>
          <a:latin typeface="Vectipede Rg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d bar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solidFill>
            <a:srgbClr val="C30C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5" name="Copyright" descr="©McGraw-Hill Education."/>
          <p:cNvSpPr txBox="1"/>
          <p:nvPr/>
        </p:nvSpPr>
        <p:spPr>
          <a:xfrm>
            <a:off x="0" y="6629400"/>
            <a:ext cx="1828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©McGraw-Hill </a:t>
            </a:r>
            <a:r>
              <a:rPr lang="en-US" sz="800" dirty="0" err="1" smtClean="0">
                <a:solidFill>
                  <a:schemeClr val="bg1"/>
                </a:solidFill>
              </a:rPr>
              <a:t>EducationCopy</a:t>
            </a:r>
            <a:endParaRPr lang="en-US" sz="8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3297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1" r:id="rId5"/>
    <p:sldLayoutId id="2147483772" r:id="rId6"/>
    <p:sldLayoutId id="2147483773" r:id="rId7"/>
  </p:sldLayoutIdLst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bg1"/>
          </a:solidFill>
          <a:latin typeface="Vectipede Rg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ackground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30707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MH BG Image"/>
          <p:cNvPicPr>
            <a:picLocks noChangeAspect="1"/>
          </p:cNvPicPr>
          <p:nvPr/>
        </p:nvPicPr>
        <p:blipFill rotWithShape="1">
          <a:blip r:embed="rId4" cstate="screen">
            <a:alphaModFix amt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8644" b="27282"/>
          <a:stretch/>
        </p:blipFill>
        <p:spPr>
          <a:xfrm>
            <a:off x="461821" y="1943668"/>
            <a:ext cx="8682180" cy="4914333"/>
          </a:xfrm>
          <a:prstGeom prst="rect">
            <a:avLst/>
          </a:prstGeom>
        </p:spPr>
      </p:pic>
      <p:sp>
        <p:nvSpPr>
          <p:cNvPr id="8" name="Copyright" descr="©McGraw-Hill Education"/>
          <p:cNvSpPr txBox="1"/>
          <p:nvPr/>
        </p:nvSpPr>
        <p:spPr>
          <a:xfrm>
            <a:off x="0" y="6629400"/>
            <a:ext cx="1828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©McGraw-Hill Education</a:t>
            </a:r>
          </a:p>
        </p:txBody>
      </p:sp>
    </p:spTree>
    <p:extLst>
      <p:ext uri="{BB962C8B-B14F-4D97-AF65-F5344CB8AC3E}">
        <p14:creationId xmlns:p14="http://schemas.microsoft.com/office/powerpoint/2010/main" val="461112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pyright" descr="©McGraw-Hill Education"/>
          <p:cNvSpPr txBox="1">
            <a:spLocks/>
          </p:cNvSpPr>
          <p:nvPr/>
        </p:nvSpPr>
        <p:spPr>
          <a:xfrm>
            <a:off x="0" y="6705600"/>
            <a:ext cx="1371600" cy="152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©McGraw-Hill Education.</a:t>
            </a:r>
            <a:endParaRPr lang="en-US" sz="3200" kern="1200" dirty="0">
              <a:solidFill>
                <a:srgbClr val="6A6A6A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9898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d Bar"/>
          <p:cNvSpPr/>
          <p:nvPr/>
        </p:nvSpPr>
        <p:spPr>
          <a:xfrm>
            <a:off x="0" y="6705600"/>
            <a:ext cx="9144000" cy="152400"/>
          </a:xfrm>
          <a:prstGeom prst="rect">
            <a:avLst/>
          </a:prstGeom>
          <a:solidFill>
            <a:srgbClr val="C30C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1" name="Copyright" descr="©McGraw-Hill Education"/>
          <p:cNvSpPr txBox="1">
            <a:spLocks/>
          </p:cNvSpPr>
          <p:nvPr/>
        </p:nvSpPr>
        <p:spPr>
          <a:xfrm>
            <a:off x="0" y="6705600"/>
            <a:ext cx="1371600" cy="152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32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©McGraw-Hill Education.</a:t>
            </a:r>
            <a:endParaRPr lang="en-US" sz="3200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31030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2092557"/>
            <a:ext cx="4419600" cy="1828090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en-US" b="1" dirty="0">
                <a:solidFill>
                  <a:srgbClr val="50B4C8"/>
                </a:solidFill>
              </a:rPr>
              <a:t>BUSINESS PLUG-IN </a:t>
            </a:r>
            <a:r>
              <a:rPr lang="en-US" b="1" dirty="0" err="1">
                <a:solidFill>
                  <a:srgbClr val="50B4C8"/>
                </a:solidFill>
              </a:rPr>
              <a:t>B10</a:t>
            </a:r>
            <a:endParaRPr lang="en-US" b="1" dirty="0">
              <a:solidFill>
                <a:srgbClr val="50B4C8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4419600"/>
            <a:ext cx="4991622" cy="1645920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n-US" sz="4000" b="1" dirty="0">
                <a:solidFill>
                  <a:srgbClr val="50B4C8"/>
                </a:solidFill>
              </a:rPr>
              <a:t>BUSINESS INTELLIGENCE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dirty="0"/>
              <a:t>CATEGORIES OF BI BENEFITS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514600"/>
            <a:ext cx="8065294" cy="3766185"/>
          </a:xfrm>
        </p:spPr>
        <p:txBody>
          <a:bodyPr/>
          <a:lstStyle/>
          <a:p>
            <a:pPr algn="l">
              <a:defRPr/>
            </a:pPr>
            <a:r>
              <a:rPr lang="en-US" sz="3200" dirty="0"/>
              <a:t>Four main categories:</a:t>
            </a:r>
          </a:p>
          <a:p>
            <a:pPr lvl="5">
              <a:buFont typeface="Arial" panose="020B0604020202020204" pitchFamily="34" charset="0"/>
              <a:buChar char="•"/>
              <a:defRPr/>
            </a:pPr>
            <a:r>
              <a:rPr lang="en-US" sz="2800" dirty="0">
                <a:ea typeface="+mn-ea"/>
                <a:cs typeface="+mn-cs"/>
              </a:rPr>
              <a:t>Quantifiable benefits</a:t>
            </a:r>
          </a:p>
          <a:p>
            <a:pPr lvl="5">
              <a:buFont typeface="Arial" panose="020B0604020202020204" pitchFamily="34" charset="0"/>
              <a:buChar char="•"/>
              <a:defRPr/>
            </a:pPr>
            <a:r>
              <a:rPr lang="en-US" sz="2800" dirty="0">
                <a:ea typeface="+mn-ea"/>
                <a:cs typeface="+mn-cs"/>
              </a:rPr>
              <a:t>Indirectly quantifiable benefits</a:t>
            </a:r>
          </a:p>
          <a:p>
            <a:pPr lvl="5">
              <a:buFont typeface="Arial" panose="020B0604020202020204" pitchFamily="34" charset="0"/>
              <a:buChar char="•"/>
              <a:defRPr/>
            </a:pPr>
            <a:r>
              <a:rPr lang="en-US" sz="2800" dirty="0">
                <a:ea typeface="+mn-ea"/>
                <a:cs typeface="+mn-cs"/>
              </a:rPr>
              <a:t>Unpredictable benefits</a:t>
            </a:r>
          </a:p>
          <a:p>
            <a:pPr lvl="5">
              <a:buFont typeface="Arial" panose="020B0604020202020204" pitchFamily="34" charset="0"/>
              <a:buChar char="•"/>
              <a:defRPr/>
            </a:pPr>
            <a:r>
              <a:rPr lang="en-US" sz="2800" dirty="0">
                <a:ea typeface="+mn-ea"/>
                <a:cs typeface="+mn-cs"/>
              </a:rPr>
              <a:t>Intangible benefits</a:t>
            </a:r>
          </a:p>
          <a:p>
            <a:pPr algn="l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0031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AutoShape 2"/>
          <p:cNvSpPr>
            <a:spLocks noGrp="1" noChangeArrowheads="1"/>
          </p:cNvSpPr>
          <p:nvPr>
            <p:ph type="title"/>
          </p:nvPr>
        </p:nvSpPr>
        <p:spPr>
          <a:xfrm>
            <a:off x="990600" y="381000"/>
            <a:ext cx="6964363" cy="1201737"/>
          </a:xfrm>
        </p:spPr>
        <p:txBody>
          <a:bodyPr>
            <a:normAutofit/>
          </a:bodyPr>
          <a:lstStyle/>
          <a:p>
            <a:pPr eaLnBrk="1" hangingPunct="1"/>
            <a:r>
              <a:rPr lang="en-US" sz="4400" b="1" dirty="0"/>
              <a:t>LEARNING OUTCOMES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905000"/>
            <a:ext cx="7954963" cy="4572000"/>
          </a:xfrm>
        </p:spPr>
        <p:txBody>
          <a:bodyPr/>
          <a:lstStyle/>
          <a:p>
            <a:pPr marL="800100" indent="-742950" algn="l">
              <a:lnSpc>
                <a:spcPct val="90000"/>
              </a:lnSpc>
              <a:buFontTx/>
              <a:buAutoNum type="arabicPeriod"/>
            </a:pPr>
            <a:r>
              <a:rPr lang="en-US" dirty="0">
                <a:latin typeface="Albertus (W1)" charset="0"/>
              </a:rPr>
              <a:t>Compare tactical, operational, and strategic BI</a:t>
            </a:r>
          </a:p>
          <a:p>
            <a:pPr marL="800100" indent="-742950" algn="l">
              <a:lnSpc>
                <a:spcPct val="90000"/>
              </a:lnSpc>
              <a:buFontTx/>
              <a:buAutoNum type="arabicPeriod"/>
            </a:pPr>
            <a:endParaRPr lang="en-US" dirty="0">
              <a:latin typeface="Albertus (W1)" charset="0"/>
            </a:endParaRPr>
          </a:p>
          <a:p>
            <a:pPr marL="800100" indent="-742950" algn="l">
              <a:lnSpc>
                <a:spcPct val="90000"/>
              </a:lnSpc>
              <a:buFontTx/>
              <a:buAutoNum type="arabicPeriod"/>
            </a:pPr>
            <a:r>
              <a:rPr lang="en-US" dirty="0">
                <a:latin typeface="Albertus (W1)" charset="0"/>
              </a:rPr>
              <a:t>Describe the four categories of BI business benefits	</a:t>
            </a:r>
          </a:p>
          <a:p>
            <a:pPr marL="800100" indent="-742950" algn="l">
              <a:lnSpc>
                <a:spcPct val="90000"/>
              </a:lnSpc>
              <a:buFontTx/>
              <a:buAutoNum type="arabicPeriod"/>
            </a:pPr>
            <a:endParaRPr lang="en-US" dirty="0">
              <a:latin typeface="Albertus (W1)" charset="0"/>
            </a:endParaRPr>
          </a:p>
          <a:p>
            <a:pPr marL="800100" indent="-742950" algn="l">
              <a:lnSpc>
                <a:spcPct val="90000"/>
              </a:lnSpc>
              <a:buFontTx/>
              <a:buAutoNum type="arabicPeriod"/>
            </a:pPr>
            <a:endParaRPr lang="en-US" dirty="0">
              <a:latin typeface="Albertus (W1)" charset="0"/>
            </a:endParaRPr>
          </a:p>
          <a:p>
            <a:pPr marL="800100" indent="-742950" algn="l">
              <a:lnSpc>
                <a:spcPct val="90000"/>
              </a:lnSpc>
              <a:buFontTx/>
              <a:buNone/>
            </a:pPr>
            <a:endParaRPr lang="en-US" sz="1050" dirty="0">
              <a:latin typeface="Albertus (W1)" charset="0"/>
            </a:endParaRPr>
          </a:p>
          <a:p>
            <a:pPr marL="800100" indent="-742950" algn="l">
              <a:lnSpc>
                <a:spcPct val="90000"/>
              </a:lnSpc>
              <a:buFontTx/>
              <a:buNone/>
            </a:pPr>
            <a:endParaRPr lang="en-US" sz="1050" dirty="0">
              <a:latin typeface="Albertus (W1)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91140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>
          <a:xfrm>
            <a:off x="838200" y="609600"/>
            <a:ext cx="6964363" cy="1201737"/>
          </a:xfrm>
        </p:spPr>
        <p:txBody>
          <a:bodyPr>
            <a:normAutofit/>
          </a:bodyPr>
          <a:lstStyle/>
          <a:p>
            <a:r>
              <a:rPr lang="en-US" sz="4400" b="1" dirty="0"/>
              <a:t>BUSINESS INTELLIGENCE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l">
              <a:defRPr/>
            </a:pPr>
            <a:r>
              <a:rPr lang="en-US" b="1" i="1" dirty="0"/>
              <a:t>Business intelligence (BI)</a:t>
            </a:r>
            <a:r>
              <a:rPr lang="en-US" dirty="0"/>
              <a:t> – applications and technologies used to gather, provide access to, and analyze data and information to support decision-making efforts</a:t>
            </a:r>
          </a:p>
          <a:p>
            <a:pPr algn="l">
              <a:defRPr/>
            </a:pPr>
            <a:endParaRPr lang="en-US" dirty="0"/>
          </a:p>
          <a:p>
            <a:pPr algn="l">
              <a:defRPr/>
            </a:pPr>
            <a:r>
              <a:rPr lang="en-US" dirty="0"/>
              <a:t>Parallels between the challenges in business and challenges of war</a:t>
            </a:r>
          </a:p>
          <a:p>
            <a:pPr marL="1268580" lvl="5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ea typeface="+mn-ea"/>
                <a:cs typeface="+mn-cs"/>
              </a:rPr>
              <a:t>Collecting information</a:t>
            </a:r>
          </a:p>
          <a:p>
            <a:pPr marL="1268580" lvl="5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ea typeface="+mn-ea"/>
                <a:cs typeface="+mn-cs"/>
              </a:rPr>
              <a:t>Discerning patterns and meaning in the information</a:t>
            </a:r>
          </a:p>
          <a:p>
            <a:pPr marL="1268580" lvl="5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ea typeface="+mn-ea"/>
                <a:cs typeface="+mn-cs"/>
              </a:rPr>
              <a:t>Responding to the resultant information</a:t>
            </a:r>
          </a:p>
          <a:p>
            <a:pPr lvl="1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70985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dirty="0"/>
              <a:t>OPERATIONAL, TACTICAL, AND STRATEGIC BI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3190" y="2286000"/>
            <a:ext cx="8065294" cy="3766185"/>
          </a:xfrm>
        </p:spPr>
        <p:txBody>
          <a:bodyPr/>
          <a:lstStyle/>
          <a:p>
            <a:pPr algn="l">
              <a:buFont typeface="Arial" panose="020B0604020202020204" pitchFamily="34" charset="0"/>
              <a:buChar char="•"/>
              <a:defRPr/>
            </a:pPr>
            <a:r>
              <a:rPr lang="en-US" dirty="0"/>
              <a:t>Claudia </a:t>
            </a:r>
            <a:r>
              <a:rPr lang="en-US" dirty="0" err="1"/>
              <a:t>Imhoff</a:t>
            </a:r>
            <a:r>
              <a:rPr lang="en-US" dirty="0"/>
              <a:t>, president of Intelligent Solutions, divides the Spectrum of data mining analysis and business intelligence into three categories:</a:t>
            </a:r>
          </a:p>
          <a:p>
            <a:pPr lvl="5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ea typeface="+mn-ea"/>
                <a:cs typeface="+mn-cs"/>
              </a:rPr>
              <a:t>Operational</a:t>
            </a:r>
          </a:p>
          <a:p>
            <a:pPr lvl="5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ea typeface="+mn-ea"/>
                <a:cs typeface="+mn-cs"/>
              </a:rPr>
              <a:t>Tactical</a:t>
            </a:r>
          </a:p>
          <a:p>
            <a:pPr lvl="5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ea typeface="+mn-ea"/>
                <a:cs typeface="+mn-cs"/>
              </a:rPr>
              <a:t>Strategic</a:t>
            </a:r>
          </a:p>
          <a:p>
            <a:pPr algn="l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42587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dirty="0"/>
              <a:t>OPERATIONAL, TACTICAL, AND STRATEGIC BI</a:t>
            </a:r>
            <a:endParaRPr lang="en-US" sz="4400" dirty="0"/>
          </a:p>
        </p:txBody>
      </p:sp>
      <p:graphicFrame>
        <p:nvGraphicFramePr>
          <p:cNvPr id="2" name="Table 1" descr="NULL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8385422"/>
              </p:ext>
            </p:extLst>
          </p:nvPr>
        </p:nvGraphicFramePr>
        <p:xfrm>
          <a:off x="1142999" y="2157731"/>
          <a:ext cx="7086600" cy="3557269"/>
        </p:xfrm>
        <a:graphic>
          <a:graphicData uri="http://schemas.openxmlformats.org/drawingml/2006/table">
            <a:tbl>
              <a:tblPr firstRow="1" firstCol="1" bandRow="1"/>
              <a:tblGrid>
                <a:gridCol w="1771271"/>
                <a:gridCol w="1771271"/>
                <a:gridCol w="1772029"/>
                <a:gridCol w="1772029"/>
              </a:tblGrid>
              <a:tr h="35572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Operational BI</a:t>
                      </a:r>
                      <a:endParaRPr lang="en-US" sz="12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Tactical BI</a:t>
                      </a:r>
                      <a:endParaRPr lang="en-US" sz="12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Strategic BI</a:t>
                      </a:r>
                      <a:endParaRPr lang="en-US" sz="12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42290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Business focus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Manage daily operations, integrate BI with operational systems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Conduct short-term analysis to achieve strategic goals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Achieve long-term organizational goals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114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Primary users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Managers, analysts, operational users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Executives, managers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Executives, managers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114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Time frame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Intraday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Day(s) to weeks to months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Months to years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572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Data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Real-time metrics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Historical metrics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Historical metrics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521451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dirty="0"/>
              <a:t>OPERATIONAL, TACTICAL, AND STRATEGIC BI</a:t>
            </a:r>
            <a:endParaRPr lang="en-US" sz="4400" dirty="0"/>
          </a:p>
        </p:txBody>
      </p:sp>
      <p:pic>
        <p:nvPicPr>
          <p:cNvPr id="45059" name="Content Placeholder 4" descr="This image shows how the three forms of BI work together toward a common goal. "/>
          <p:cNvPicPr>
            <a:picLocks noGrp="1" noChangeAspect="1"/>
          </p:cNvPicPr>
          <p:nvPr>
            <p:ph idx="1"/>
          </p:nvPr>
        </p:nvPicPr>
        <p:blipFill>
          <a:blip r:embed="rId3">
            <a:clrChange>
              <a:clrFrom>
                <a:srgbClr val="FFF8B0"/>
              </a:clrFrom>
              <a:clrTo>
                <a:srgbClr val="FFF8B0">
                  <a:alpha val="0"/>
                </a:srgbClr>
              </a:clrTo>
            </a:clrChange>
          </a:blip>
          <a:srcRect t="6779" r="26697"/>
          <a:stretch>
            <a:fillRect/>
          </a:stretch>
        </p:blipFill>
        <p:spPr>
          <a:xfrm>
            <a:off x="838200" y="2133600"/>
            <a:ext cx="6709288" cy="4038600"/>
          </a:xfrm>
        </p:spPr>
      </p:pic>
    </p:spTree>
    <p:extLst>
      <p:ext uri="{BB962C8B-B14F-4D97-AF65-F5344CB8AC3E}">
        <p14:creationId xmlns:p14="http://schemas.microsoft.com/office/powerpoint/2010/main" val="20982406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dirty="0"/>
              <a:t>BI’S OPERATIONAL VALUE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467600" cy="4724400"/>
          </a:xfrm>
        </p:spPr>
        <p:txBody>
          <a:bodyPr/>
          <a:lstStyle/>
          <a:p>
            <a:pPr algn="l">
              <a:defRPr/>
            </a:pPr>
            <a:r>
              <a:rPr lang="en-US" kern="1200" dirty="0">
                <a:latin typeface="Albertus (W1)" charset="0"/>
              </a:rPr>
              <a:t>Richard </a:t>
            </a:r>
            <a:r>
              <a:rPr lang="en-US" kern="1200" dirty="0" err="1">
                <a:latin typeface="Albertus (W1)" charset="0"/>
              </a:rPr>
              <a:t>Hackathorn’s</a:t>
            </a:r>
            <a:r>
              <a:rPr lang="en-US" kern="1200" dirty="0">
                <a:latin typeface="Albertus (W1)" charset="0"/>
              </a:rPr>
              <a:t> graph demonstrating the value of operational BI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6084" name="Picture 3" descr="This graph shows the latency between a business event and an action taken. "/>
          <p:cNvPicPr>
            <a:picLocks noChangeAspect="1"/>
          </p:cNvPicPr>
          <p:nvPr/>
        </p:nvPicPr>
        <p:blipFill>
          <a:blip r:embed="rId3">
            <a:clrChange>
              <a:clrFrom>
                <a:srgbClr val="FFF8B0"/>
              </a:clrFrom>
              <a:clrTo>
                <a:srgbClr val="FFF8B0">
                  <a:alpha val="0"/>
                </a:srgbClr>
              </a:clrTo>
            </a:clrChange>
          </a:blip>
          <a:srcRect l="7999" t="6818" r="28734"/>
          <a:stretch>
            <a:fillRect/>
          </a:stretch>
        </p:blipFill>
        <p:spPr bwMode="auto">
          <a:xfrm>
            <a:off x="1107281" y="2971800"/>
            <a:ext cx="7239000" cy="3440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400533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dirty="0"/>
              <a:t>BI’S OPERATIONAL VALUE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467600" cy="4724400"/>
          </a:xfrm>
        </p:spPr>
        <p:txBody>
          <a:bodyPr>
            <a:normAutofit/>
          </a:bodyPr>
          <a:lstStyle/>
          <a:p>
            <a:pPr algn="l">
              <a:defRPr/>
            </a:pPr>
            <a:r>
              <a:rPr lang="en-US" sz="2200" dirty="0"/>
              <a:t>Three latencies that impact the speed of decision making</a:t>
            </a:r>
          </a:p>
          <a:p>
            <a:pPr lvl="5">
              <a:buFont typeface="Arial" panose="020B0604020202020204" pitchFamily="34" charset="0"/>
              <a:buChar char="•"/>
              <a:defRPr/>
            </a:pPr>
            <a:r>
              <a:rPr lang="en-US" sz="2200" b="1" i="1" dirty="0"/>
              <a:t>Data latency  - </a:t>
            </a:r>
            <a:r>
              <a:rPr lang="en-US" sz="2200" dirty="0"/>
              <a:t>the time duration to make data ready for analysis</a:t>
            </a:r>
          </a:p>
          <a:p>
            <a:pPr lvl="5">
              <a:buFont typeface="Arial" panose="020B0604020202020204" pitchFamily="34" charset="0"/>
              <a:buChar char="•"/>
              <a:defRPr/>
            </a:pPr>
            <a:r>
              <a:rPr lang="en-US" sz="2200" b="1" i="1" dirty="0"/>
              <a:t>Analysis latency - </a:t>
            </a:r>
            <a:r>
              <a:rPr lang="en-US" sz="2200" dirty="0"/>
              <a:t>the time from which data are made available to the time when analysis is complete</a:t>
            </a:r>
          </a:p>
          <a:p>
            <a:pPr lvl="5">
              <a:buFont typeface="Arial" panose="020B0604020202020204" pitchFamily="34" charset="0"/>
              <a:buChar char="•"/>
              <a:defRPr/>
            </a:pPr>
            <a:r>
              <a:rPr lang="en-US" sz="2200" b="1" i="1" dirty="0"/>
              <a:t>Decision latency - </a:t>
            </a:r>
            <a:r>
              <a:rPr lang="en-US" sz="2200" dirty="0"/>
              <a:t>the time it takes a human to comprehend the analytic result and determine an appropriate action</a:t>
            </a:r>
          </a:p>
        </p:txBody>
      </p:sp>
    </p:spTree>
    <p:extLst>
      <p:ext uri="{BB962C8B-B14F-4D97-AF65-F5344CB8AC3E}">
        <p14:creationId xmlns:p14="http://schemas.microsoft.com/office/powerpoint/2010/main" val="3051298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dirty="0"/>
              <a:t>CATEGORIES OF BI BENEFITS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defRPr/>
            </a:pPr>
            <a:r>
              <a:rPr lang="en-US" sz="2800" dirty="0"/>
              <a:t>Benefits of BI include</a:t>
            </a:r>
            <a:r>
              <a:rPr lang="en-US" dirty="0"/>
              <a:t>:</a:t>
            </a:r>
          </a:p>
          <a:p>
            <a:pPr lvl="5">
              <a:buFont typeface="Arial" panose="020B0604020202020204" pitchFamily="34" charset="0"/>
              <a:buChar char="•"/>
              <a:defRPr/>
            </a:pPr>
            <a:r>
              <a:rPr lang="en-US" sz="2400" kern="1200" dirty="0">
                <a:ea typeface="+mn-ea"/>
                <a:cs typeface="+mn-cs"/>
              </a:rPr>
              <a:t>Single Point of Access to Information for All Users </a:t>
            </a:r>
          </a:p>
          <a:p>
            <a:pPr lvl="5">
              <a:buFont typeface="Arial" panose="020B0604020202020204" pitchFamily="34" charset="0"/>
              <a:buChar char="•"/>
              <a:defRPr/>
            </a:pPr>
            <a:r>
              <a:rPr lang="en-US" sz="2400" kern="1200" dirty="0">
                <a:ea typeface="+mn-ea"/>
                <a:cs typeface="+mn-cs"/>
              </a:rPr>
              <a:t>BI across Organizational Departments</a:t>
            </a:r>
          </a:p>
          <a:p>
            <a:pPr lvl="5">
              <a:buFont typeface="Arial" panose="020B0604020202020204" pitchFamily="34" charset="0"/>
              <a:buChar char="•"/>
              <a:defRPr/>
            </a:pPr>
            <a:r>
              <a:rPr lang="en-US" sz="2400" kern="1200" dirty="0">
                <a:ea typeface="+mn-ea"/>
                <a:cs typeface="+mn-cs"/>
              </a:rPr>
              <a:t>Up-to-the-Minute Information for Everyone </a:t>
            </a:r>
            <a:endParaRPr lang="en-US" sz="2400" dirty="0"/>
          </a:p>
          <a:p>
            <a:pPr algn="l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1376269"/>
      </p:ext>
    </p:extLst>
  </p:cSld>
  <p:clrMapOvr>
    <a:masterClrMapping/>
  </p:clrMapOvr>
</p:sld>
</file>

<file path=ppt/theme/theme1.xml><?xml version="1.0" encoding="utf-8"?>
<a:theme xmlns:a="http://schemas.openxmlformats.org/drawingml/2006/main" name="FIRST, BREAK, LAST slides 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lternate FIRST, BREAK, LAST slides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Plain BODY/MAIN CONTENT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Red bar footer BODY/MAIN CONTENT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PLAIN Section Divider, Quotes, Callouts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RED FOOTER Section Divider, Quotes, Callouts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LUE Section Divider, Quotes, Callouts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Plain_APPENDIX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Red Bar Footer_APPENDIX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MHHE_Accessible_PPT_Template-v3</Template>
  <TotalTime>371</TotalTime>
  <Words>298</Words>
  <Application>Microsoft Macintosh PowerPoint</Application>
  <PresentationFormat>On-screen Show (4:3)</PresentationFormat>
  <Paragraphs>60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10</vt:i4>
      </vt:variant>
    </vt:vector>
  </HeadingPairs>
  <TitlesOfParts>
    <vt:vector size="27" baseType="lpstr">
      <vt:lpstr>Albertus (W1)</vt:lpstr>
      <vt:lpstr>ArumSans Bold</vt:lpstr>
      <vt:lpstr>ArumSans Regular</vt:lpstr>
      <vt:lpstr>Calibri</vt:lpstr>
      <vt:lpstr>Century Schoolbook</vt:lpstr>
      <vt:lpstr>Times New Roman</vt:lpstr>
      <vt:lpstr>Vectipede Rg</vt:lpstr>
      <vt:lpstr>Arial</vt:lpstr>
      <vt:lpstr>FIRST, BREAK, LAST slides </vt:lpstr>
      <vt:lpstr>Alternate FIRST, BREAK, LAST slides</vt:lpstr>
      <vt:lpstr>Plain BODY/MAIN CONTENT</vt:lpstr>
      <vt:lpstr>Red bar footer BODY/MAIN CONTENT</vt:lpstr>
      <vt:lpstr>PLAIN Section Divider, Quotes, Callouts</vt:lpstr>
      <vt:lpstr>RED FOOTER Section Divider, Quotes, Callouts</vt:lpstr>
      <vt:lpstr>BLUE Section Divider, Quotes, Callouts</vt:lpstr>
      <vt:lpstr>Plain_APPENDIX</vt:lpstr>
      <vt:lpstr>Red Bar Footer_APPENDIX</vt:lpstr>
      <vt:lpstr>BUSINESS PLUG-IN B10</vt:lpstr>
      <vt:lpstr>LEARNING OUTCOMES</vt:lpstr>
      <vt:lpstr>BUSINESS INTELLIGENCE</vt:lpstr>
      <vt:lpstr>OPERATIONAL, TACTICAL, AND STRATEGIC BI</vt:lpstr>
      <vt:lpstr>OPERATIONAL, TACTICAL, AND STRATEGIC BI</vt:lpstr>
      <vt:lpstr>OPERATIONAL, TACTICAL, AND STRATEGIC BI</vt:lpstr>
      <vt:lpstr>BI’S OPERATIONAL VALUE</vt:lpstr>
      <vt:lpstr>BI’S OPERATIONAL VALUE</vt:lpstr>
      <vt:lpstr>CATEGORIES OF BI BENEFITS</vt:lpstr>
      <vt:lpstr>CATEGORIES OF BI BENEFITS</vt:lpstr>
    </vt:vector>
  </TitlesOfParts>
  <Company>The McGraw-Hill Companies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</dc:title>
  <dc:creator>MHE</dc:creator>
  <cp:lastModifiedBy>Microsoft account</cp:lastModifiedBy>
  <cp:revision>30</cp:revision>
  <dcterms:created xsi:type="dcterms:W3CDTF">2006-07-13T17:28:14Z</dcterms:created>
  <dcterms:modified xsi:type="dcterms:W3CDTF">2017-04-19T03:26:40Z</dcterms:modified>
</cp:coreProperties>
</file>