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  <p:sldMasterId id="2147484156" r:id="rId2"/>
    <p:sldMasterId id="2147484164" r:id="rId3"/>
    <p:sldMasterId id="2147484174" r:id="rId4"/>
    <p:sldMasterId id="2147484184" r:id="rId5"/>
    <p:sldMasterId id="2147484192" r:id="rId6"/>
    <p:sldMasterId id="2147484200" r:id="rId7"/>
    <p:sldMasterId id="2147484203" r:id="rId8"/>
    <p:sldMasterId id="2147484207" r:id="rId9"/>
  </p:sldMasterIdLst>
  <p:notesMasterIdLst>
    <p:notesMasterId r:id="rId38"/>
  </p:notesMasterIdLst>
  <p:handoutMasterIdLst>
    <p:handoutMasterId r:id="rId39"/>
  </p:handoutMasterIdLst>
  <p:sldIdLst>
    <p:sldId id="369" r:id="rId10"/>
    <p:sldId id="422" r:id="rId11"/>
    <p:sldId id="468" r:id="rId12"/>
    <p:sldId id="469" r:id="rId13"/>
    <p:sldId id="470" r:id="rId14"/>
    <p:sldId id="484" r:id="rId15"/>
    <p:sldId id="471" r:id="rId16"/>
    <p:sldId id="475" r:id="rId17"/>
    <p:sldId id="472" r:id="rId18"/>
    <p:sldId id="476" r:id="rId19"/>
    <p:sldId id="473" r:id="rId20"/>
    <p:sldId id="490" r:id="rId21"/>
    <p:sldId id="493" r:id="rId22"/>
    <p:sldId id="474" r:id="rId23"/>
    <p:sldId id="477" r:id="rId24"/>
    <p:sldId id="485" r:id="rId25"/>
    <p:sldId id="486" r:id="rId26"/>
    <p:sldId id="482" r:id="rId27"/>
    <p:sldId id="487" r:id="rId28"/>
    <p:sldId id="478" r:id="rId29"/>
    <p:sldId id="488" r:id="rId30"/>
    <p:sldId id="489" r:id="rId31"/>
    <p:sldId id="479" r:id="rId32"/>
    <p:sldId id="480" r:id="rId33"/>
    <p:sldId id="492" r:id="rId34"/>
    <p:sldId id="481" r:id="rId35"/>
    <p:sldId id="491" r:id="rId36"/>
    <p:sldId id="450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1026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9B8AB3-DD1B-4E56-A97B-9631937FD3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23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B60D6E-5806-4B29-A725-3227B12E7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91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13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936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03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16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42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281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51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733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eaLnBrk="1" hangingPunct="1"/>
            <a:endParaRPr lang="en-US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147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689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40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936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968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23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460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44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270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17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829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77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9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85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36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60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91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85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98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89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112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858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54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421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89863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7904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8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489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84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52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65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0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08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453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5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9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0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1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81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62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1639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889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36396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3622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4197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5564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425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3465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794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2599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67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915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8255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14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61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8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85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05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02796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48666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34724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75364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2001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90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4678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7722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1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02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53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436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96638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327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1676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20323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69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5634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2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73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42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31" r:id="rId10"/>
    <p:sldLayoutId id="2147484129" r:id="rId11"/>
    <p:sldLayoutId id="214748413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1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28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941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210769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47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87150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4012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59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SIXTEEN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INTEGRATING WIRELESS TECHNOLOGY IN BUSINESS</a:t>
            </a:r>
            <a:endParaRPr lang="en-US" b="1" dirty="0">
              <a:solidFill>
                <a:srgbClr val="50B4C8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734785"/>
            <a:ext cx="3657600" cy="47026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WIRELESS WAN - CELLULAR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Smart phone -</a:t>
            </a:r>
            <a:r>
              <a:rPr lang="en-US" sz="2800" dirty="0"/>
              <a:t> Offer more advanced computing ability and connectivity than basic cell phones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3G </a:t>
            </a:r>
            <a:r>
              <a:rPr lang="en-US" sz="2800" dirty="0"/>
              <a:t>- A service that brings wireless broadband to mobile phones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Streaming</a:t>
            </a:r>
            <a:r>
              <a:rPr lang="en-US" sz="2800" dirty="0"/>
              <a:t> – A method of sending audio and video files over the Internet</a:t>
            </a:r>
          </a:p>
        </p:txBody>
      </p:sp>
      <p:pic>
        <p:nvPicPr>
          <p:cNvPr id="3482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600200" cy="137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r>
              <a:rPr lang="en-US" b="1" dirty="0"/>
              <a:t>WIRELESS WAN - SATELLITE</a:t>
            </a:r>
            <a:endParaRPr lang="en-US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685800" y="4572000"/>
            <a:ext cx="8153400" cy="1657350"/>
          </a:xfrm>
        </p:spPr>
        <p:txBody>
          <a:bodyPr/>
          <a:lstStyle/>
          <a:p>
            <a:pPr algn="l"/>
            <a:r>
              <a:rPr lang="en-US" sz="2800" b="1" dirty="0"/>
              <a:t>Satellite -</a:t>
            </a:r>
            <a:r>
              <a:rPr lang="en-US" sz="2800" dirty="0"/>
              <a:t> A space station that orbits the Earth receiving and transmitting signals from Earth-based stations over a wide area</a:t>
            </a:r>
          </a:p>
        </p:txBody>
      </p:sp>
      <p:pic>
        <p:nvPicPr>
          <p:cNvPr id="35844" name="Picture 3" descr="This image shows a satellite communication system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1" t="32323" r="9715" b="4546"/>
          <a:stretch>
            <a:fillRect/>
          </a:stretch>
        </p:blipFill>
        <p:spPr bwMode="auto">
          <a:xfrm>
            <a:off x="1066800" y="1371600"/>
            <a:ext cx="73914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541683" y="86967"/>
            <a:ext cx="8153400" cy="1143000"/>
          </a:xfrm>
        </p:spPr>
        <p:txBody>
          <a:bodyPr/>
          <a:lstStyle/>
          <a:p>
            <a:r>
              <a:rPr lang="en-US" b="1" dirty="0"/>
              <a:t>PROTECTING WIRELESS CONNECTIONS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351183" y="1666874"/>
            <a:ext cx="8534400" cy="3429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700" b="1" kern="1200" dirty="0">
                <a:latin typeface="Albertus (W1)" charset="0"/>
              </a:rPr>
              <a:t>Wired equivalent privacy (</a:t>
            </a:r>
            <a:r>
              <a:rPr lang="en-US" sz="2700" b="1" kern="1200" dirty="0" err="1">
                <a:latin typeface="Albertus (W1)" charset="0"/>
              </a:rPr>
              <a:t>WEP</a:t>
            </a:r>
            <a:r>
              <a:rPr lang="en-US" sz="2700" b="1" kern="1200" dirty="0">
                <a:latin typeface="Albertus (W1)" charset="0"/>
              </a:rPr>
              <a:t>) -</a:t>
            </a:r>
            <a:r>
              <a:rPr lang="en-US" sz="2700" kern="1200" dirty="0">
                <a:latin typeface="Albertus (W1)" charset="0"/>
              </a:rPr>
              <a:t> An encryption algorithm designed to protect wireless transmission data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700" b="1" kern="1200" dirty="0">
                <a:latin typeface="Albertus (W1)" charset="0"/>
              </a:rPr>
              <a:t>War chalking </a:t>
            </a:r>
            <a:r>
              <a:rPr lang="en-US" sz="2700" kern="1200" dirty="0">
                <a:latin typeface="Albertus (W1)" charset="0"/>
              </a:rPr>
              <a:t>- The practice of tagging pavement with codes displaying where Wi-Fi access is available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700" b="1" kern="1200" dirty="0">
                <a:latin typeface="Albertus (W1)" charset="0"/>
              </a:rPr>
              <a:t>War driving </a:t>
            </a:r>
            <a:r>
              <a:rPr lang="en-US" sz="2700" kern="1200" dirty="0">
                <a:latin typeface="Albertus (W1)" charset="0"/>
              </a:rPr>
              <a:t>- Deliberately searching for Wi-Fi signals while driving by in a vehicle </a:t>
            </a:r>
          </a:p>
        </p:txBody>
      </p:sp>
      <p:pic>
        <p:nvPicPr>
          <p:cNvPr id="5120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876800"/>
            <a:ext cx="3886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MANAGING MOBILE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IT Consumerization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Mobile device management (MDM)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Mobile application management (MAM)</a:t>
            </a:r>
          </a:p>
        </p:txBody>
      </p:sp>
    </p:spTree>
    <p:extLst>
      <p:ext uri="{BB962C8B-B14F-4D97-AF65-F5344CB8AC3E}">
        <p14:creationId xmlns:p14="http://schemas.microsoft.com/office/powerpoint/2010/main" val="780930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85800" y="190500"/>
            <a:ext cx="8153400" cy="1143000"/>
          </a:xfrm>
        </p:spPr>
        <p:txBody>
          <a:bodyPr/>
          <a:lstStyle/>
          <a:p>
            <a:r>
              <a:rPr lang="en-US" b="1" dirty="0"/>
              <a:t>BUSINESS APPLICATIONS OF WIRELESS NETWORKS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9017000" cy="12192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Areas experiencing tremendous growth using wireless technologies include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352800"/>
            <a:ext cx="4724400" cy="260656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85800" y="106017"/>
            <a:ext cx="8153400" cy="1143000"/>
          </a:xfrm>
        </p:spPr>
        <p:txBody>
          <a:bodyPr/>
          <a:lstStyle/>
          <a:p>
            <a:r>
              <a:rPr lang="en-US" b="1" dirty="0"/>
              <a:t>RADIO FREQUENCY IDENTIFICATION (RFID)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85800" y="4572000"/>
            <a:ext cx="8153400" cy="1905000"/>
          </a:xfrm>
        </p:spPr>
        <p:txBody>
          <a:bodyPr/>
          <a:lstStyle/>
          <a:p>
            <a:pPr algn="l"/>
            <a:r>
              <a:rPr lang="en-US" sz="2800" b="1" dirty="0"/>
              <a:t>Radio frequency identification (RFID)  - </a:t>
            </a:r>
            <a:r>
              <a:rPr lang="en-US" sz="2800" dirty="0"/>
              <a:t>Uses electronic tags and labels to identify objects wirelessly over short distances</a:t>
            </a:r>
          </a:p>
        </p:txBody>
      </p:sp>
      <p:pic>
        <p:nvPicPr>
          <p:cNvPr id="37892" name="Picture 3" descr="This image shows the elements of an RFID system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1" t="5605" r="13425" b="24327"/>
          <a:stretch>
            <a:fillRect/>
          </a:stretch>
        </p:blipFill>
        <p:spPr bwMode="auto">
          <a:xfrm>
            <a:off x="1066800" y="1683025"/>
            <a:ext cx="7620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1143000"/>
          </a:xfrm>
        </p:spPr>
        <p:txBody>
          <a:bodyPr/>
          <a:lstStyle/>
          <a:p>
            <a:r>
              <a:rPr lang="en-US" b="1" dirty="0"/>
              <a:t>RADIO FREQUENCY IDENTIFICATION (RFID)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458200" cy="46482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kern="1200" dirty="0">
                <a:latin typeface="Albertus (W1)" charset="0"/>
              </a:rPr>
              <a:t>RFID tag </a:t>
            </a:r>
            <a:r>
              <a:rPr lang="en-US" sz="2800" kern="1200" dirty="0">
                <a:latin typeface="Albertus (W1)" charset="0"/>
              </a:rPr>
              <a:t>- An electronic identification device that is made up of a chip and antenna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kern="1200" dirty="0">
                <a:latin typeface="Albertus (W1)" charset="0"/>
              </a:rPr>
              <a:t>RFID reader (RFID interrogator) </a:t>
            </a:r>
            <a:r>
              <a:rPr lang="en-US" sz="2800" kern="1200" dirty="0">
                <a:latin typeface="Albertus (W1)" charset="0"/>
              </a:rPr>
              <a:t>- A transmitter/receiver that reads the contents of RFID tags in the area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kern="1200" dirty="0">
                <a:latin typeface="Albertus (W1)" charset="0"/>
              </a:rPr>
              <a:t>Passive RFID tag - </a:t>
            </a:r>
            <a:r>
              <a:rPr lang="en-US" sz="2800" kern="1200" dirty="0">
                <a:latin typeface="Albertus (W1)" charset="0"/>
              </a:rPr>
              <a:t>Does not have a power source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kern="1200" dirty="0">
                <a:latin typeface="Albertus (W1)" charset="0"/>
              </a:rPr>
              <a:t>Active RFID tag - </a:t>
            </a:r>
            <a:r>
              <a:rPr lang="en-US" sz="2800" kern="1200" dirty="0">
                <a:latin typeface="Albertus (W1)" charset="0"/>
              </a:rPr>
              <a:t>Contains a</a:t>
            </a:r>
            <a:r>
              <a:rPr lang="en-US" sz="2800" b="1" i="1" kern="1200" dirty="0">
                <a:latin typeface="Albertus (W1)" charset="0"/>
              </a:rPr>
              <a:t> </a:t>
            </a:r>
            <a:r>
              <a:rPr lang="en-US" sz="2800" kern="1200" dirty="0">
                <a:latin typeface="Albertus (W1)" charset="0"/>
              </a:rPr>
              <a:t>transmitter and a power source (typically a battery)</a:t>
            </a:r>
          </a:p>
          <a:p>
            <a:pPr algn="l">
              <a:defRPr/>
            </a:pPr>
            <a:endParaRPr lang="en-US" sz="2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153400" cy="1143000"/>
          </a:xfrm>
        </p:spPr>
        <p:txBody>
          <a:bodyPr/>
          <a:lstStyle/>
          <a:p>
            <a:r>
              <a:rPr lang="en-US" b="1" dirty="0"/>
              <a:t>RADIO FREQUENCY IDENTIFICATION (RFID)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95300" y="1676400"/>
            <a:ext cx="8534400" cy="4876800"/>
          </a:xfrm>
        </p:spPr>
        <p:txBody>
          <a:bodyPr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000" b="1" kern="1200" dirty="0" err="1">
                <a:latin typeface="Albertus (W1)" charset="0"/>
              </a:rPr>
              <a:t>Semipassive</a:t>
            </a:r>
            <a:r>
              <a:rPr lang="en-US" sz="2000" b="1" kern="1200" dirty="0">
                <a:latin typeface="Albertus (W1)" charset="0"/>
              </a:rPr>
              <a:t> RFID tag </a:t>
            </a:r>
            <a:r>
              <a:rPr lang="en-US" sz="2000" b="1" i="1" kern="1200" dirty="0">
                <a:latin typeface="Albertus (W1)" charset="0"/>
              </a:rPr>
              <a:t>- </a:t>
            </a:r>
            <a:r>
              <a:rPr lang="en-US" sz="2000" kern="1200" dirty="0">
                <a:latin typeface="Albertus (W1)" charset="0"/>
              </a:rPr>
              <a:t>Uses a battery to run the microchip’s circuitry, but communicate by drawing power from the RFID reader 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000" b="1" kern="1200" dirty="0">
                <a:latin typeface="Albertus (W1)" charset="0"/>
              </a:rPr>
              <a:t>Asset tracking - </a:t>
            </a:r>
            <a:r>
              <a:rPr lang="en-US" sz="2000" kern="1200" dirty="0">
                <a:latin typeface="Albertus (W1)" charset="0"/>
              </a:rPr>
              <a:t>Occurs when a company places active or semi-passive RFID tags on expensive products or assets to gather data on the items’ location with little or no manual intervention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000" b="1" kern="1200" dirty="0">
                <a:latin typeface="Albertus (W1)" charset="0"/>
              </a:rPr>
              <a:t>RFID accelerometer </a:t>
            </a:r>
            <a:r>
              <a:rPr lang="en-US" sz="2000" kern="1200" dirty="0">
                <a:latin typeface="Albertus (W1)" charset="0"/>
              </a:rPr>
              <a:t>- A device that measures the acceleration (the rate of change of velocity) of an item and is used to track truck speeds or taxi cab speeds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000" b="1" kern="1200" dirty="0" err="1">
                <a:latin typeface="Albertus (W1)" charset="0"/>
              </a:rPr>
              <a:t>Chipless</a:t>
            </a:r>
            <a:r>
              <a:rPr lang="en-US" sz="2000" b="1" kern="1200" dirty="0">
                <a:latin typeface="Albertus (W1)" charset="0"/>
              </a:rPr>
              <a:t> RFID tag - </a:t>
            </a:r>
            <a:r>
              <a:rPr lang="en-US" sz="2000" kern="1200" dirty="0">
                <a:latin typeface="Albertus (W1)" charset="0"/>
              </a:rPr>
              <a:t>Uses plastic or conductive polymers instead of silicon-based microchips, allowing them to be washed or exposed to water without damaging the chip 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US" sz="2000" kern="1200" dirty="0">
              <a:latin typeface="Albertus (W1)" charset="0"/>
            </a:endParaRP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1143000"/>
          </a:xfrm>
        </p:spPr>
        <p:txBody>
          <a:bodyPr/>
          <a:lstStyle/>
          <a:p>
            <a:r>
              <a:rPr lang="en-US" b="1" dirty="0"/>
              <a:t>GLOBAL POSITIONING SYSTEM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772400" cy="51816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Global positioning system (GPS) -  </a:t>
            </a:r>
            <a:r>
              <a:rPr lang="en-US" sz="2400" dirty="0"/>
              <a:t>A satellite-based navigation system providing extremely accurate position, time, and speed information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Automatic vehicle location (</a:t>
            </a:r>
            <a:r>
              <a:rPr lang="en-US" sz="2400" b="1" dirty="0" err="1"/>
              <a:t>AVL</a:t>
            </a:r>
            <a:r>
              <a:rPr lang="en-US" sz="2400" b="1" dirty="0"/>
              <a:t>) </a:t>
            </a:r>
            <a:r>
              <a:rPr lang="en-US" sz="2400" dirty="0"/>
              <a:t>– Uses GPS tracking to track vehicles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>
                <a:latin typeface="Albertus (W1)" charset="0"/>
              </a:rPr>
              <a:t>Latitude</a:t>
            </a:r>
            <a:r>
              <a:rPr lang="en-US" sz="2400" b="1" i="1" kern="1200" dirty="0">
                <a:latin typeface="Albertus (W1)" charset="0"/>
              </a:rPr>
              <a:t> - </a:t>
            </a:r>
            <a:r>
              <a:rPr lang="en-US" sz="2400" kern="1200" dirty="0">
                <a:latin typeface="Albertus (W1)" charset="0"/>
              </a:rPr>
              <a:t>Represents a north/south measurement of position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>
                <a:latin typeface="Albertus (W1)" charset="0"/>
              </a:rPr>
              <a:t>Longitude - </a:t>
            </a:r>
            <a:r>
              <a:rPr lang="en-US" sz="2400" kern="1200" dirty="0">
                <a:latin typeface="Albertus (W1)" charset="0"/>
              </a:rPr>
              <a:t>Represents an east/west measurement of position 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400" dirty="0"/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400" dirty="0"/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400" dirty="0"/>
          </a:p>
        </p:txBody>
      </p:sp>
      <p:pic>
        <p:nvPicPr>
          <p:cNvPr id="4096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572000"/>
            <a:ext cx="144780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1143000"/>
          </a:xfrm>
        </p:spPr>
        <p:txBody>
          <a:bodyPr/>
          <a:lstStyle/>
          <a:p>
            <a:r>
              <a:rPr lang="en-US" b="1" dirty="0"/>
              <a:t>GLOBAL POSITIONING SYSTEM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181600"/>
          </a:xfrm>
        </p:spPr>
        <p:txBody>
          <a:bodyPr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200" b="1" kern="1200" dirty="0">
                <a:latin typeface="Albertus (W1)" charset="0"/>
              </a:rPr>
              <a:t>Geocache</a:t>
            </a:r>
            <a:r>
              <a:rPr lang="en-US" sz="2200" b="1" i="1" kern="1200" dirty="0">
                <a:latin typeface="Albertus (W1)" charset="0"/>
              </a:rPr>
              <a:t> </a:t>
            </a:r>
            <a:r>
              <a:rPr lang="en-US" sz="2200" kern="1200" dirty="0">
                <a:latin typeface="Albertus (W1)" charset="0"/>
              </a:rPr>
              <a:t>- A GPS technology adventure game that posts the longitude and latitude location for an item on the Internet for users to find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200" b="1" kern="1200" dirty="0" err="1">
                <a:latin typeface="Albertus (W1)" charset="0"/>
              </a:rPr>
              <a:t>Geocoin</a:t>
            </a:r>
            <a:r>
              <a:rPr lang="en-US" sz="2200" b="1" i="1" kern="1200" dirty="0">
                <a:latin typeface="Albertus (W1)" charset="0"/>
              </a:rPr>
              <a:t> - </a:t>
            </a:r>
            <a:r>
              <a:rPr lang="en-US" sz="2200" kern="1200" dirty="0">
                <a:latin typeface="Albertus (W1)" charset="0"/>
              </a:rPr>
              <a:t>A round coin-sized object uniquely numbered and hidden in geocache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200" b="1" kern="1200" dirty="0">
                <a:latin typeface="Albertus (W1)" charset="0"/>
              </a:rPr>
              <a:t>Estimated time of arrival (ETA) </a:t>
            </a:r>
            <a:r>
              <a:rPr lang="en-US" sz="2200" kern="1200" dirty="0">
                <a:latin typeface="Albertus (W1)" charset="0"/>
              </a:rPr>
              <a:t>- The time of day of an expected arrival at a certain destination and is typically used for navigation applications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200" b="1" kern="1200" dirty="0">
                <a:latin typeface="Albertus (W1)" charset="0"/>
              </a:rPr>
              <a:t>Estimated time </a:t>
            </a:r>
            <a:r>
              <a:rPr lang="en-US" sz="2200" b="1" kern="1200" dirty="0" err="1">
                <a:latin typeface="Albertus (W1)" charset="0"/>
              </a:rPr>
              <a:t>enroute</a:t>
            </a:r>
            <a:r>
              <a:rPr lang="en-US" sz="2200" b="1" kern="1200" dirty="0">
                <a:latin typeface="Albertus (W1)" charset="0"/>
              </a:rPr>
              <a:t> (</a:t>
            </a:r>
            <a:r>
              <a:rPr lang="en-US" sz="2200" b="1" kern="1200" dirty="0" err="1">
                <a:latin typeface="Albertus (W1)" charset="0"/>
              </a:rPr>
              <a:t>ETE</a:t>
            </a:r>
            <a:r>
              <a:rPr lang="en-US" sz="2200" b="1" kern="1200" dirty="0">
                <a:latin typeface="Albertus (W1)" charset="0"/>
              </a:rPr>
              <a:t>) </a:t>
            </a:r>
            <a:r>
              <a:rPr lang="en-US" sz="2200" kern="1200" dirty="0">
                <a:latin typeface="Albertus (W1)" charset="0"/>
              </a:rPr>
              <a:t>- The time remaining before reaching a destination using the present speed and is typically used for navigation applications</a:t>
            </a:r>
            <a:endParaRPr lang="en-US" sz="2200" dirty="0"/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endParaRPr lang="en-US" sz="2200" kern="1200" dirty="0">
              <a:latin typeface="Albertus (W1)" charset="0"/>
            </a:endParaRP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200" dirty="0"/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200" dirty="0"/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8153400" cy="4724400"/>
          </a:xfrm>
        </p:spPr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Explain the different wireless network categories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Explain the different wireless network business applications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85800" y="115542"/>
            <a:ext cx="8153400" cy="1143000"/>
          </a:xfrm>
        </p:spPr>
        <p:txBody>
          <a:bodyPr/>
          <a:lstStyle/>
          <a:p>
            <a:r>
              <a:rPr lang="en-US" b="1" dirty="0"/>
              <a:t>GEOGRAPHIC INFORMATION SYSTEMS (GIS)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620000" cy="4953000"/>
          </a:xfrm>
        </p:spPr>
        <p:txBody>
          <a:bodyPr/>
          <a:lstStyle/>
          <a:p>
            <a:pPr algn="l"/>
            <a:r>
              <a:rPr lang="en-US" b="1" dirty="0"/>
              <a:t>Geographic information system (GIS) - </a:t>
            </a:r>
            <a:r>
              <a:rPr lang="en-US" dirty="0"/>
              <a:t>  Consists of hardware, software, and data that provide location information for display on a multidimensional map</a:t>
            </a:r>
            <a:endParaRPr lang="en-US" b="1" dirty="0"/>
          </a:p>
        </p:txBody>
      </p:sp>
      <p:pic>
        <p:nvPicPr>
          <p:cNvPr id="43012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4172778"/>
            <a:ext cx="3886200" cy="215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85800" y="16565"/>
            <a:ext cx="8153400" cy="1143000"/>
          </a:xfrm>
        </p:spPr>
        <p:txBody>
          <a:bodyPr/>
          <a:lstStyle/>
          <a:p>
            <a:r>
              <a:rPr lang="en-US" b="1" dirty="0"/>
              <a:t>GEOGRAPHIC INFORMATION SYSTEMS (GIS)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153400" cy="4953000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>
                <a:latin typeface="Albertus (W1)" charset="0"/>
              </a:rPr>
              <a:t>Cartography </a:t>
            </a:r>
            <a:r>
              <a:rPr lang="en-US" sz="2400" kern="1200" dirty="0">
                <a:latin typeface="Albertus (W1)" charset="0"/>
              </a:rPr>
              <a:t>- The science and art of making an illustrated map or chart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>
                <a:latin typeface="Albertus (W1)" charset="0"/>
              </a:rPr>
              <a:t>Edge matching (warping, rubber sheeting) </a:t>
            </a:r>
            <a:r>
              <a:rPr lang="en-US" sz="2400" b="1" i="1" kern="1200" dirty="0">
                <a:latin typeface="Albertus (W1)" charset="0"/>
              </a:rPr>
              <a:t>- </a:t>
            </a:r>
            <a:r>
              <a:rPr lang="en-US" sz="2400" kern="1200" dirty="0">
                <a:latin typeface="Albertus (W1)" charset="0"/>
              </a:rPr>
              <a:t>Occurs when paper maps are laid edge to edge and items that run across maps but do not match are reconfigured to match 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>
                <a:latin typeface="Albertus (W1)" charset="0"/>
              </a:rPr>
              <a:t>GIS map automation - </a:t>
            </a:r>
            <a:r>
              <a:rPr lang="en-US" sz="2400" kern="1200" dirty="0">
                <a:latin typeface="Albertus (W1)" charset="0"/>
              </a:rPr>
              <a:t>Links business assets to a centralized system where they can be tracked and monitored over time</a:t>
            </a:r>
          </a:p>
          <a:p>
            <a:pPr algn="l">
              <a:defRPr/>
            </a:pPr>
            <a:endParaRPr lang="en-US" sz="2400" kern="1200" dirty="0">
              <a:latin typeface="Albertus (W1)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718930" y="152400"/>
            <a:ext cx="8153400" cy="1143000"/>
          </a:xfrm>
        </p:spPr>
        <p:txBody>
          <a:bodyPr/>
          <a:lstStyle/>
          <a:p>
            <a:r>
              <a:rPr lang="en-US" b="1" dirty="0"/>
              <a:t>GEOGRAPHIC INFORMATION SYSTEMS (GIS)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712304" y="1905000"/>
            <a:ext cx="8040757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3000" b="1" kern="1200" dirty="0">
                <a:latin typeface="Albertus (W1)" charset="0"/>
              </a:rPr>
              <a:t>Spatial data (geospatial data or geographic information)</a:t>
            </a:r>
            <a:r>
              <a:rPr lang="en-US" sz="3000" b="1" i="1" kern="1200" dirty="0">
                <a:latin typeface="Albertus (W1)" charset="0"/>
              </a:rPr>
              <a:t> - </a:t>
            </a:r>
            <a:r>
              <a:rPr lang="en-US" sz="3000" kern="1200" dirty="0">
                <a:latin typeface="Albertus (W1)" charset="0"/>
              </a:rPr>
              <a:t>Identifies the geographic location of features and boundaries on Earth, such as natural or constructed features, oceans, and more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3000" b="1" kern="1200" dirty="0">
                <a:latin typeface="Albertus (W1)" charset="0"/>
              </a:rPr>
              <a:t>Geocoding</a:t>
            </a:r>
            <a:r>
              <a:rPr lang="en-US" sz="3000" b="1" i="1" kern="1200" dirty="0">
                <a:latin typeface="Albertus (W1)" charset="0"/>
              </a:rPr>
              <a:t> - </a:t>
            </a:r>
            <a:r>
              <a:rPr lang="en-US" sz="3000" kern="1200" dirty="0">
                <a:latin typeface="Albertus (W1)" charset="0"/>
              </a:rPr>
              <a:t>A spatial databases coding process that assigns a digital map feature an attribute that serves as a unique ID or classification</a:t>
            </a:r>
          </a:p>
          <a:p>
            <a:pPr algn="l">
              <a:defRPr/>
            </a:pPr>
            <a:endParaRPr lang="en-US" sz="3000" kern="1200" dirty="0">
              <a:latin typeface="Albertus (W1)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r>
              <a:rPr lang="en-US" b="1" dirty="0"/>
              <a:t>GEOGRAPHIC INFORMATION SYSTEMS (GIS)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839200" cy="1524000"/>
          </a:xfrm>
        </p:spPr>
        <p:txBody>
          <a:bodyPr/>
          <a:lstStyle/>
          <a:p>
            <a:pPr algn="l"/>
            <a:r>
              <a:rPr lang="en-US" sz="2800" b="1" dirty="0"/>
              <a:t>Location based services (LBS) - </a:t>
            </a:r>
            <a:r>
              <a:rPr lang="en-US" sz="2800" dirty="0"/>
              <a:t> Applications that use location information to provide a service</a:t>
            </a:r>
          </a:p>
        </p:txBody>
      </p:sp>
      <p:pic>
        <p:nvPicPr>
          <p:cNvPr id="46084" name="Picture 2" descr="C:\Users\Paige Baltzan\AppData\Local\Microsoft\Windows\Temporary Internet Files\Content.IE5\Q512LBUA\MC9002805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39225"/>
            <a:ext cx="4057650" cy="275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BENEFITS OF BUSINESS MOBILITY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5715000" cy="3851413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BENEFITS OF BUSINESS MOBILITY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381000" y="17145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Enhance mobility</a:t>
            </a:r>
          </a:p>
          <a:p>
            <a:pPr algn="l"/>
            <a:r>
              <a:rPr lang="en-US" dirty="0"/>
              <a:t>Provides immediate data access</a:t>
            </a:r>
          </a:p>
          <a:p>
            <a:pPr algn="l"/>
            <a:r>
              <a:rPr lang="en-US" dirty="0"/>
              <a:t>Increases location and monitoring capability</a:t>
            </a:r>
          </a:p>
          <a:p>
            <a:pPr algn="l"/>
            <a:r>
              <a:rPr lang="en-US" dirty="0"/>
              <a:t>Improves work flow</a:t>
            </a:r>
          </a:p>
          <a:p>
            <a:pPr algn="l"/>
            <a:r>
              <a:rPr lang="en-US" dirty="0"/>
              <a:t>Provides mobile business opportunities</a:t>
            </a:r>
          </a:p>
          <a:p>
            <a:pPr algn="l"/>
            <a:r>
              <a:rPr lang="en-US" dirty="0"/>
              <a:t>Provides alternative to wiring</a:t>
            </a:r>
          </a:p>
        </p:txBody>
      </p:sp>
      <p:pic>
        <p:nvPicPr>
          <p:cNvPr id="4813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408" y="4343400"/>
            <a:ext cx="2186609" cy="165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685799" y="304800"/>
            <a:ext cx="8153400" cy="1143000"/>
          </a:xfrm>
        </p:spPr>
        <p:txBody>
          <a:bodyPr/>
          <a:lstStyle/>
          <a:p>
            <a:r>
              <a:rPr lang="en-US" b="1" dirty="0"/>
              <a:t>CHALLENGES OF BUSINESS MOBILITY</a:t>
            </a:r>
          </a:p>
        </p:txBody>
      </p:sp>
      <p:pic>
        <p:nvPicPr>
          <p:cNvPr id="49156" name="Picture 4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EE994"/>
              </a:clrFrom>
              <a:clrTo>
                <a:srgbClr val="DEE99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981200"/>
            <a:ext cx="7467599" cy="400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CHALLENGES OF BUSINESS MOBILITY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228600" y="2362200"/>
            <a:ext cx="6019800" cy="4267200"/>
          </a:xfrm>
        </p:spPr>
        <p:txBody>
          <a:bodyPr/>
          <a:lstStyle/>
          <a:p>
            <a:pPr algn="l"/>
            <a:r>
              <a:rPr lang="en-US" sz="2800" dirty="0"/>
              <a:t>Protecting against theft</a:t>
            </a:r>
          </a:p>
          <a:p>
            <a:pPr algn="l"/>
            <a:r>
              <a:rPr lang="en-US" sz="2800" dirty="0"/>
              <a:t>Protecting wireless connections</a:t>
            </a:r>
          </a:p>
          <a:p>
            <a:pPr algn="l"/>
            <a:r>
              <a:rPr lang="en-US" sz="2800" dirty="0"/>
              <a:t>Preventing viruses on a mobile device</a:t>
            </a:r>
          </a:p>
          <a:p>
            <a:pPr algn="l"/>
            <a:r>
              <a:rPr lang="en-US" sz="2800" dirty="0"/>
              <a:t>Addressing privacy concerns with RFID and LBS</a:t>
            </a:r>
          </a:p>
        </p:txBody>
      </p:sp>
      <p:pic>
        <p:nvPicPr>
          <p:cNvPr id="50180" name="Picture 2" descr="C:\Users\Paige Baltzan\AppData\Local\Microsoft\Windows\Temporary Internet Files\Content.IE5\HCXF8D1D\MC900303053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17858"/>
            <a:ext cx="2495550" cy="295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  <p:pic>
        <p:nvPicPr>
          <p:cNvPr id="52228" name="Picture 2" descr="C:\Users\Paige Baltzan\AppData\Local\Microsoft\Windows\Temporary Internet Files\Content.IE5\8D45562R\MC90004383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352800"/>
            <a:ext cx="2438400" cy="232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WIRELESS NETWORK CATEGORIES</a:t>
            </a:r>
          </a:p>
        </p:txBody>
      </p:sp>
      <p:pic>
        <p:nvPicPr>
          <p:cNvPr id="2" name="Picture 1" descr="This image shows a chart/tree representing the wireless communication network categorie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87" y="1676400"/>
            <a:ext cx="7772400" cy="36758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PERSONAL AREA NETWORK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95288" y="1638300"/>
            <a:ext cx="5867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Personal area networks (PAN) </a:t>
            </a:r>
            <a:r>
              <a:rPr lang="en-US" sz="2800" dirty="0"/>
              <a:t> - Provide communication over a short distance that is intended for use with devices that are owned and operated by a single user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Bluetooth  - </a:t>
            </a:r>
            <a:r>
              <a:rPr lang="en-US" sz="2800" dirty="0"/>
              <a:t>Wireless PAN technology that transmits signals over short distances between cell phones, computers, and other devices</a:t>
            </a:r>
          </a:p>
        </p:txBody>
      </p:sp>
      <p:pic>
        <p:nvPicPr>
          <p:cNvPr id="28676" name="Picture 5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AC1"/>
              </a:clrFrom>
              <a:clrTo>
                <a:srgbClr val="FDFA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0" t="3922" r="43788"/>
          <a:stretch>
            <a:fillRect/>
          </a:stretch>
        </p:blipFill>
        <p:spPr bwMode="auto">
          <a:xfrm>
            <a:off x="6281738" y="2514600"/>
            <a:ext cx="2862262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723900" y="152400"/>
            <a:ext cx="8153400" cy="1143000"/>
          </a:xfrm>
        </p:spPr>
        <p:txBody>
          <a:bodyPr/>
          <a:lstStyle/>
          <a:p>
            <a:r>
              <a:rPr lang="en-US" b="1" dirty="0"/>
              <a:t>WIRELESS 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311965"/>
            <a:ext cx="8305800" cy="33528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/>
              <a:t>Wireless LAN (</a:t>
            </a:r>
            <a:r>
              <a:rPr lang="en-US" sz="2400" b="1" kern="1200" dirty="0" err="1"/>
              <a:t>WLAN</a:t>
            </a:r>
            <a:r>
              <a:rPr lang="en-US" sz="2400" b="1" kern="1200" dirty="0"/>
              <a:t>) - </a:t>
            </a:r>
            <a:r>
              <a:rPr lang="en-US" sz="2400" dirty="0"/>
              <a:t> </a:t>
            </a:r>
            <a:r>
              <a:rPr lang="en-US" sz="2400" kern="1200" dirty="0"/>
              <a:t>A local area network that uses radio signals to transmit and receive data over distances of a few hundred feet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/>
              <a:t>Wireless fidelity (Wi-Fi)</a:t>
            </a:r>
            <a:r>
              <a:rPr lang="en-US" sz="2400" b="1" dirty="0"/>
              <a:t> - </a:t>
            </a:r>
            <a:r>
              <a:rPr lang="en-US" sz="2400" kern="1200" dirty="0"/>
              <a:t>A means by which portable devices can connect wirelessly to a local area network, using access points that send and receive data via radio waves</a:t>
            </a:r>
            <a:endParaRPr lang="en-US" sz="2400" dirty="0"/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endParaRPr lang="en-US" dirty="0"/>
          </a:p>
        </p:txBody>
      </p:sp>
      <p:pic>
        <p:nvPicPr>
          <p:cNvPr id="29700" name="Picture 3" descr="bal76825_071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8" t="22302" r="11137" b="9418"/>
          <a:stretch>
            <a:fillRect/>
          </a:stretch>
        </p:blipFill>
        <p:spPr bwMode="auto">
          <a:xfrm>
            <a:off x="2362200" y="3810000"/>
            <a:ext cx="4800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WIRELESS 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05800" cy="4111625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/>
              <a:t>Access point – </a:t>
            </a:r>
            <a:r>
              <a:rPr lang="en-US" sz="2400" kern="1200" dirty="0"/>
              <a:t>The computer or network device that serves an as interface between devices and the network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/>
              <a:t>Wireless access point – </a:t>
            </a:r>
            <a:r>
              <a:rPr lang="en-US" sz="2400" kern="1200" dirty="0"/>
              <a:t>Enables devices to connect to a wireless network to communicate with each other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/>
              <a:t>Multiple-in/multiple-out technology – </a:t>
            </a:r>
            <a:r>
              <a:rPr lang="en-US" sz="2400" kern="1200" dirty="0"/>
              <a:t>Multiple transmitters and receivers allowing them to send and receive greater amounts of data than traditional networking devices</a:t>
            </a:r>
            <a:endParaRPr lang="en-US" sz="2400" dirty="0"/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endParaRPr lang="en-US" dirty="0"/>
          </a:p>
        </p:txBody>
      </p:sp>
      <p:pic>
        <p:nvPicPr>
          <p:cNvPr id="30724" name="Picture 3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4419600"/>
            <a:ext cx="2590800" cy="162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75861" y="231913"/>
            <a:ext cx="8153400" cy="1143000"/>
          </a:xfrm>
        </p:spPr>
        <p:txBody>
          <a:bodyPr/>
          <a:lstStyle/>
          <a:p>
            <a:r>
              <a:rPr lang="en-US" b="1" dirty="0"/>
              <a:t>WIRELESS MAN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861" y="1374913"/>
            <a:ext cx="8153400" cy="4953000"/>
          </a:xfrm>
        </p:spPr>
        <p:txBody>
          <a:bodyPr/>
          <a:lstStyle/>
          <a:p>
            <a:pPr algn="l">
              <a:defRPr/>
            </a:pPr>
            <a:r>
              <a:rPr lang="en-US" b="1" kern="1200" dirty="0">
                <a:latin typeface="Albertus (W1)" charset="0"/>
              </a:rPr>
              <a:t>Wireless MAN (</a:t>
            </a:r>
            <a:r>
              <a:rPr lang="en-US" b="1" kern="1200" dirty="0" err="1">
                <a:latin typeface="Albertus (W1)" charset="0"/>
              </a:rPr>
              <a:t>WMAN</a:t>
            </a:r>
            <a:r>
              <a:rPr lang="en-US" b="1" kern="1200" dirty="0">
                <a:latin typeface="Albertus (W1)" charset="0"/>
              </a:rPr>
              <a:t>) </a:t>
            </a:r>
            <a:r>
              <a:rPr lang="en-US" b="1" dirty="0"/>
              <a:t> - </a:t>
            </a:r>
            <a:r>
              <a:rPr lang="en-US" kern="1200" dirty="0">
                <a:latin typeface="Albertus (W1)" charset="0"/>
              </a:rPr>
              <a:t>A metropolitan area network that uses radio signals to transmit and receive data</a:t>
            </a:r>
          </a:p>
          <a:p>
            <a:pPr algn="l">
              <a:defRPr/>
            </a:pPr>
            <a:endParaRPr lang="en-US" dirty="0"/>
          </a:p>
        </p:txBody>
      </p:sp>
      <p:pic>
        <p:nvPicPr>
          <p:cNvPr id="31748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061" y="3352800"/>
            <a:ext cx="4953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WIRELESS MAN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953000"/>
          </a:xfrm>
        </p:spPr>
        <p:txBody>
          <a:bodyPr/>
          <a:lstStyle/>
          <a:p>
            <a:pPr algn="l">
              <a:defRPr/>
            </a:pPr>
            <a:r>
              <a:rPr lang="en-US" sz="2800" b="1" kern="1200" dirty="0">
                <a:latin typeface="Albertus (W1)" charset="0"/>
              </a:rPr>
              <a:t>Worldwide Interoperability for Microwave Access (</a:t>
            </a:r>
            <a:r>
              <a:rPr lang="en-US" sz="2800" b="1" kern="1200" dirty="0" err="1">
                <a:latin typeface="Albertus (W1)" charset="0"/>
              </a:rPr>
              <a:t>WiMAX</a:t>
            </a:r>
            <a:r>
              <a:rPr lang="en-US" sz="2800" b="1" kern="1200" dirty="0">
                <a:latin typeface="Albertus (W1)" charset="0"/>
              </a:rPr>
              <a:t>)</a:t>
            </a:r>
            <a:r>
              <a:rPr lang="en-US" sz="2800" b="1" dirty="0"/>
              <a:t> - </a:t>
            </a:r>
            <a:r>
              <a:rPr lang="en-US" sz="2800" kern="1200" dirty="0">
                <a:latin typeface="Albertus (W1)" charset="0"/>
              </a:rPr>
              <a:t>A communications technology aimed at providing high-speed wireless data over metropolitan area networks</a:t>
            </a:r>
            <a:endParaRPr lang="en-US" sz="2800" dirty="0"/>
          </a:p>
          <a:p>
            <a:pPr algn="l">
              <a:defRPr/>
            </a:pPr>
            <a:endParaRPr lang="en-US" sz="2800" dirty="0"/>
          </a:p>
        </p:txBody>
      </p:sp>
      <p:pic>
        <p:nvPicPr>
          <p:cNvPr id="32772" name="Picture 3" descr="This image shows the WIMAX Infrastructure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9" t="14403" r="15509" b="4819"/>
          <a:stretch>
            <a:fillRect/>
          </a:stretch>
        </p:blipFill>
        <p:spPr bwMode="auto">
          <a:xfrm>
            <a:off x="4648200" y="2590800"/>
            <a:ext cx="4191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r>
              <a:rPr lang="en-US" b="1" dirty="0"/>
              <a:t>WIRELESS WAN - CELLULAR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685800" y="5181600"/>
            <a:ext cx="8153400" cy="16002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Wireless WAN (WWAN) -</a:t>
            </a:r>
            <a:r>
              <a:rPr lang="en-US" sz="2800" dirty="0"/>
              <a:t>  A wide area network that uses radio signals to transmit and receive data</a:t>
            </a:r>
          </a:p>
        </p:txBody>
      </p:sp>
      <p:pic>
        <p:nvPicPr>
          <p:cNvPr id="33796" name="Picture 3" descr="This image gives an overview of the cell phone communication system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9" t="3999" r="13271" b="22000"/>
          <a:stretch>
            <a:fillRect/>
          </a:stretch>
        </p:blipFill>
        <p:spPr bwMode="auto">
          <a:xfrm>
            <a:off x="685800" y="1143000"/>
            <a:ext cx="7467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4857</TotalTime>
  <Words>1022</Words>
  <Application>Microsoft Macintosh PowerPoint</Application>
  <PresentationFormat>On-screen Show (4:3)</PresentationFormat>
  <Paragraphs>93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28</vt:i4>
      </vt:variant>
    </vt:vector>
  </HeadingPairs>
  <TitlesOfParts>
    <vt:vector size="45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WIRELESS NETWORK CATEGORIES</vt:lpstr>
      <vt:lpstr>PERSONAL AREA NETWORK</vt:lpstr>
      <vt:lpstr>WIRELESS LAN</vt:lpstr>
      <vt:lpstr>WIRELESS LAN</vt:lpstr>
      <vt:lpstr>WIRELESS MAN</vt:lpstr>
      <vt:lpstr>WIRELESS MAN</vt:lpstr>
      <vt:lpstr>WIRELESS WAN - CELLULAR</vt:lpstr>
      <vt:lpstr>WIRELESS WAN - CELLULAR</vt:lpstr>
      <vt:lpstr>WIRELESS WAN - SATELLITE</vt:lpstr>
      <vt:lpstr>PROTECTING WIRELESS CONNECTIONS</vt:lpstr>
      <vt:lpstr>MANAGING MOBILE DEVICES</vt:lpstr>
      <vt:lpstr>BUSINESS APPLICATIONS OF WIRELESS NETWORKS</vt:lpstr>
      <vt:lpstr>RADIO FREQUENCY IDENTIFICATION (RFID)</vt:lpstr>
      <vt:lpstr>RADIO FREQUENCY IDENTIFICATION (RFID)</vt:lpstr>
      <vt:lpstr>RADIO FREQUENCY IDENTIFICATION (RFID)</vt:lpstr>
      <vt:lpstr>GLOBAL POSITIONING SYSTEM</vt:lpstr>
      <vt:lpstr>GLOBAL POSITIONING SYSTEM</vt:lpstr>
      <vt:lpstr>GEOGRAPHIC INFORMATION SYSTEMS (GIS)</vt:lpstr>
      <vt:lpstr>GEOGRAPHIC INFORMATION SYSTEMS (GIS)</vt:lpstr>
      <vt:lpstr>GEOGRAPHIC INFORMATION SYSTEMS (GIS)</vt:lpstr>
      <vt:lpstr>GEOGRAPHIC INFORMATION SYSTEMS (GIS)</vt:lpstr>
      <vt:lpstr>BENEFITS OF BUSINESS MOBILITY</vt:lpstr>
      <vt:lpstr>BENEFITS OF BUSINESS MOBILITY</vt:lpstr>
      <vt:lpstr>CHALLENGES OF BUSINESS MOBILITY</vt:lpstr>
      <vt:lpstr>CHALLENGES OF BUSINESS MOBILITY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366</cp:revision>
  <dcterms:created xsi:type="dcterms:W3CDTF">2004-06-28T21:12:50Z</dcterms:created>
  <dcterms:modified xsi:type="dcterms:W3CDTF">2017-04-18T20:13:16Z</dcterms:modified>
</cp:coreProperties>
</file>