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4" r:id="rId1"/>
  </p:sldMasterIdLst>
  <p:notesMasterIdLst>
    <p:notesMasterId r:id="rId22"/>
  </p:notesMasterIdLst>
  <p:handoutMasterIdLst>
    <p:handoutMasterId r:id="rId23"/>
  </p:handoutMasterIdLst>
  <p:sldIdLst>
    <p:sldId id="369" r:id="rId2"/>
    <p:sldId id="416" r:id="rId3"/>
    <p:sldId id="343" r:id="rId4"/>
    <p:sldId id="386" r:id="rId5"/>
    <p:sldId id="399" r:id="rId6"/>
    <p:sldId id="402" r:id="rId7"/>
    <p:sldId id="403" r:id="rId8"/>
    <p:sldId id="404" r:id="rId9"/>
    <p:sldId id="405" r:id="rId10"/>
    <p:sldId id="406" r:id="rId11"/>
    <p:sldId id="407" r:id="rId12"/>
    <p:sldId id="408" r:id="rId13"/>
    <p:sldId id="409" r:id="rId14"/>
    <p:sldId id="410" r:id="rId15"/>
    <p:sldId id="411" r:id="rId16"/>
    <p:sldId id="412" r:id="rId17"/>
    <p:sldId id="413" r:id="rId18"/>
    <p:sldId id="414" r:id="rId19"/>
    <p:sldId id="415" r:id="rId20"/>
    <p:sldId id="39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5CA3DE"/>
    <a:srgbClr val="600000"/>
    <a:srgbClr val="77B2E3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80" autoAdjust="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9ACB82-C30A-4E83-BFB9-FB570960F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70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100744-F0FE-48EC-902F-C2E614C3CE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C9B02F2-618D-4B95-885B-E27D1506BA44}" type="slidenum">
              <a:rPr lang="en-US" smtClean="0"/>
              <a:pPr eaLnBrk="1" hangingPunct="1"/>
              <a:t>1</a:t>
            </a:fld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72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056222A-83D6-4CAE-A97C-A47395551ECB}" type="slidenum">
              <a:rPr lang="en-US" smtClean="0"/>
              <a:pPr eaLnBrk="1" hangingPunct="1"/>
              <a:t>10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77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34B49D1-D1BD-41AF-84C8-D5A89CA34DB1}" type="slidenum">
              <a:rPr lang="en-US" smtClean="0"/>
              <a:pPr eaLnBrk="1" hangingPunct="1"/>
              <a:t>11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368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C0E6371-2E09-4161-BAFD-EB16BDF7D45A}" type="slidenum">
              <a:rPr lang="en-US" smtClean="0"/>
              <a:pPr eaLnBrk="1" hangingPunct="1"/>
              <a:t>12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8626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D961450-3801-4C1A-BF95-8D6EB3DE5B76}" type="slidenum">
              <a:rPr lang="en-US" smtClean="0"/>
              <a:pPr eaLnBrk="1" hangingPunct="1"/>
              <a:t>13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68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8DAC570-D021-489A-9EEA-096BA491387E}" type="slidenum">
              <a:rPr lang="en-US" smtClean="0"/>
              <a:pPr eaLnBrk="1" hangingPunct="1"/>
              <a:t>14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630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80FBC0B-35F9-4245-B88B-24CCD59A875D}" type="slidenum">
              <a:rPr lang="en-US" smtClean="0"/>
              <a:pPr eaLnBrk="1" hangingPunct="1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501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AEA1C3B-9A97-4EEC-A316-B9B7DE129A28}" type="slidenum">
              <a:rPr lang="en-US" smtClean="0"/>
              <a:pPr eaLnBrk="1" hangingPunct="1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00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D5DF721-A616-4D85-AF70-DF095600A1BF}" type="slidenum">
              <a:rPr lang="en-US" smtClean="0"/>
              <a:pPr eaLnBrk="1" hangingPunct="1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80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A57E0BF-A633-4B0E-A8EF-9015DFB81A4B}" type="slidenum">
              <a:rPr lang="en-US" smtClean="0"/>
              <a:pPr eaLnBrk="1" hangingPunct="1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54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F6D7C9F-E036-4D69-A001-A8E2429888B1}" type="slidenum">
              <a:rPr lang="en-US" smtClean="0"/>
              <a:pPr eaLnBrk="1" hangingPunct="1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60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04EF36C-B130-45B2-A195-71D26A166EE2}" type="slidenum">
              <a:rPr lang="en-US" smtClean="0"/>
              <a:pPr eaLnBrk="1" hangingPunct="1"/>
              <a:t>2</a:t>
            </a:fld>
            <a:endParaRPr 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7570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991C825-BC47-46CE-8F85-6B7C2742A99C}" type="slidenum">
              <a:rPr lang="en-US" smtClean="0"/>
              <a:pPr eaLnBrk="1" hangingPunct="1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924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C3088F7-8836-435D-B5ED-D1CB45F62005}" type="slidenum">
              <a:rPr lang="en-US" smtClean="0"/>
              <a:pPr eaLnBrk="1" hangingPunct="1"/>
              <a:t>3</a:t>
            </a:fld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957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253E52B-5C65-429D-A1FB-C8F8E915BD98}" type="slidenum">
              <a:rPr lang="en-US" smtClean="0"/>
              <a:pPr eaLnBrk="1" hangingPunct="1"/>
              <a:t>4</a:t>
            </a:fld>
            <a:endParaRPr 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61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253E52B-5C65-429D-A1FB-C8F8E915BD98}" type="slidenum">
              <a:rPr lang="en-US" smtClean="0"/>
              <a:pPr eaLnBrk="1" hangingPunct="1"/>
              <a:t>5</a:t>
            </a:fld>
            <a:endParaRPr 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939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7780DFE-942B-4381-9B27-BEB6125E20E5}" type="slidenum">
              <a:rPr lang="en-US" smtClean="0"/>
              <a:pPr eaLnBrk="1" hangingPunct="1"/>
              <a:t>6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73075" lvl="1" indent="-190500" eaLnBrk="1" hangingPunct="1"/>
            <a:endParaRPr lang="en-US" dirty="0"/>
          </a:p>
          <a:p>
            <a:pPr marL="473075" lvl="1" indent="-190500" eaLnBrk="1" hangingPunct="1"/>
            <a:endParaRPr lang="en-US" dirty="0"/>
          </a:p>
          <a:p>
            <a:pPr marL="473075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865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7780DFE-942B-4381-9B27-BEB6125E20E5}" type="slidenum">
              <a:rPr lang="en-US" smtClean="0"/>
              <a:pPr eaLnBrk="1" hangingPunct="1"/>
              <a:t>7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73075" lvl="1" indent="-190500" eaLnBrk="1" hangingPunct="1"/>
            <a:endParaRPr lang="en-US" dirty="0"/>
          </a:p>
          <a:p>
            <a:pPr marL="473075" lvl="1" indent="-190500" eaLnBrk="1" hangingPunct="1"/>
            <a:endParaRPr lang="en-US" dirty="0"/>
          </a:p>
          <a:p>
            <a:pPr marL="473075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853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36DD903-D035-4CAD-A7C0-24B5E7937D38}" type="slidenum">
              <a:rPr lang="en-US" smtClean="0"/>
              <a:pPr eaLnBrk="1" hangingPunct="1"/>
              <a:t>8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>
              <a:buFontTx/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57947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112B649-6B1A-4707-8906-2AD3818089C9}" type="slidenum">
              <a:rPr lang="en-US" smtClean="0"/>
              <a:pPr eaLnBrk="1" hangingPunct="1"/>
              <a:t>9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60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14800" y="6034881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990600"/>
            <a:ext cx="3581400" cy="4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65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648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4790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533400"/>
            <a:ext cx="2038350" cy="6248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962650" cy="62484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7678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85000" lnSpcReduction="100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810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1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11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7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CA3DE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877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40005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828800"/>
            <a:ext cx="40005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5317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9193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131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77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654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81534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1"/>
          <p:cNvSpPr/>
          <p:nvPr/>
        </p:nvSpPr>
        <p:spPr>
          <a:xfrm>
            <a:off x="8458200" y="641246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C8B6D78-27E6-4858-AAEA-67871635632F}" type="slidenum">
              <a:rPr lang="en-US" sz="1200" b="0" smtClean="0"/>
              <a:pPr/>
              <a:t>‹#›</a:t>
            </a:fld>
            <a:endParaRPr lang="en-US" sz="1200" b="0" dirty="0"/>
          </a:p>
        </p:txBody>
      </p:sp>
      <p:sp>
        <p:nvSpPr>
          <p:cNvPr id="6" name="AutoShape 2"/>
          <p:cNvSpPr>
            <a:spLocks noChangeArrowheads="1"/>
          </p:cNvSpPr>
          <p:nvPr userDrawn="1"/>
        </p:nvSpPr>
        <p:spPr bwMode="auto">
          <a:xfrm>
            <a:off x="0" y="2931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9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  <p:sldLayoutId id="2147484156" r:id="rId12"/>
    <p:sldLayoutId id="2147484157" r:id="rId13"/>
    <p:sldLayoutId id="2147484143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0B4C8"/>
          </a:solidFill>
          <a:latin typeface="Calibri Light" panose="020F030202020403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Tx/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BB157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B0D360"/>
        </a:buClr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F8FB0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F8FB0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F8FB0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F8FB0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F8FB0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419600" cy="4191000"/>
          </a:xfrm>
          <a:effectLst/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CHAPTER FOUR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5400" b="1" dirty="0">
              <a:solidFill>
                <a:srgbClr val="50B4C8"/>
              </a:solidFill>
              <a:effectLst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MEASURING THE SUCCESS OF STRATEGIC INITIATIVES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b="1" dirty="0"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458200" cy="1201737"/>
          </a:xfrm>
        </p:spPr>
        <p:txBody>
          <a:bodyPr/>
          <a:lstStyle/>
          <a:p>
            <a:pPr eaLnBrk="1" hangingPunct="1"/>
            <a:r>
              <a:rPr lang="en-US" b="1" dirty="0"/>
              <a:t>BENCHMARKING </a:t>
            </a:r>
            <a:br>
              <a:rPr lang="en-US" b="1" dirty="0"/>
            </a:br>
            <a:r>
              <a:rPr lang="en-US" b="1" dirty="0"/>
              <a:t>BASELINING METRICS</a:t>
            </a:r>
            <a:endParaRPr lang="en-US" sz="36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82824"/>
            <a:ext cx="6781800" cy="5257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b="1" i="1" dirty="0"/>
              <a:t>Benchmarks</a:t>
            </a:r>
            <a:r>
              <a:rPr lang="en-US" sz="2800" dirty="0"/>
              <a:t> – baseline values the system seeks to attain</a:t>
            </a:r>
          </a:p>
          <a:p>
            <a:pPr lvl="1" eaLnBrk="1" hangingPunct="1"/>
            <a:endParaRPr lang="en-US" sz="1800" dirty="0"/>
          </a:p>
          <a:p>
            <a:pPr eaLnBrk="1" hangingPunct="1"/>
            <a:r>
              <a:rPr lang="en-US" sz="2800" b="1" i="1" dirty="0"/>
              <a:t>Benchmarking</a:t>
            </a:r>
            <a:r>
              <a:rPr lang="en-US" sz="2800" dirty="0"/>
              <a:t> – a process of continuously measuring system results, comparing those results to optimal system performance (benchmark values), and identifying steps and procedures to improve system performance</a:t>
            </a:r>
          </a:p>
        </p:txBody>
      </p:sp>
      <p:pic>
        <p:nvPicPr>
          <p:cNvPr id="3076" name="Picture 4" descr="C:\Users\Paige Baltzan\AppData\Local\Microsoft\Windows\Temporary Internet Files\Content.IE5\G8FILSBS\MP90017775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133600"/>
            <a:ext cx="1528233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3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457200"/>
            <a:ext cx="9143999" cy="1201737"/>
          </a:xfrm>
        </p:spPr>
        <p:txBody>
          <a:bodyPr/>
          <a:lstStyle/>
          <a:p>
            <a:pPr eaLnBrk="1" hangingPunct="1"/>
            <a:r>
              <a:rPr lang="en-US" sz="4000" b="1" dirty="0"/>
              <a:t>THE INTERRELATIONSHIPS OF EFFICIENCY AND EFFECTIVENESS MIS METRICS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6196013" cy="3603625"/>
          </a:xfrm>
        </p:spPr>
        <p:txBody>
          <a:bodyPr/>
          <a:lstStyle/>
          <a:p>
            <a:pPr eaLnBrk="1" hangingPunct="1"/>
            <a:r>
              <a:rPr lang="en-US" dirty="0"/>
              <a:t>Efficiency MIS metrics focus on technology and include:</a:t>
            </a:r>
          </a:p>
          <a:p>
            <a:pPr lvl="1" eaLnBrk="1" hangingPunct="1"/>
            <a:r>
              <a:rPr lang="en-US" dirty="0"/>
              <a:t>Throughput</a:t>
            </a:r>
          </a:p>
          <a:p>
            <a:pPr lvl="1" eaLnBrk="1" hangingPunct="1"/>
            <a:r>
              <a:rPr lang="en-US" dirty="0"/>
              <a:t>Transaction speed</a:t>
            </a:r>
          </a:p>
          <a:p>
            <a:pPr lvl="1" eaLnBrk="1" hangingPunct="1"/>
            <a:r>
              <a:rPr lang="en-US" dirty="0"/>
              <a:t>System availability</a:t>
            </a:r>
          </a:p>
          <a:p>
            <a:pPr lvl="1" eaLnBrk="1" hangingPunct="1"/>
            <a:r>
              <a:rPr lang="en-US" dirty="0"/>
              <a:t>Information accuracy</a:t>
            </a:r>
          </a:p>
          <a:p>
            <a:pPr lvl="1" eaLnBrk="1" hangingPunct="1"/>
            <a:r>
              <a:rPr lang="en-US" dirty="0"/>
              <a:t>Web traffic</a:t>
            </a:r>
          </a:p>
          <a:p>
            <a:pPr lvl="1" eaLnBrk="1" hangingPunct="1"/>
            <a:r>
              <a:rPr lang="en-US" dirty="0"/>
              <a:t>Response time</a:t>
            </a:r>
          </a:p>
          <a:p>
            <a:pPr lvl="1" eaLnBrk="1" hangingPunct="1"/>
            <a:endParaRPr lang="en-US" dirty="0"/>
          </a:p>
          <a:p>
            <a:pPr lvl="1" eaLnBrk="1" hangingPunct="1"/>
            <a:endParaRPr lang="en-US" b="1" i="1" dirty="0"/>
          </a:p>
          <a:p>
            <a:pPr lvl="1" eaLnBrk="1" hangingPunct="1"/>
            <a:endParaRPr lang="en-US" dirty="0"/>
          </a:p>
        </p:txBody>
      </p:sp>
      <p:pic>
        <p:nvPicPr>
          <p:cNvPr id="4098" name="Picture 2" descr="C:\Users\Paige Baltzan\AppData\Local\Microsoft\Windows\Temporary Internet Files\Content.IE5\8ONFY60X\MC91021596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600" y="3581399"/>
            <a:ext cx="2027078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338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4663"/>
            <a:ext cx="9144000" cy="1201737"/>
          </a:xfrm>
        </p:spPr>
        <p:txBody>
          <a:bodyPr/>
          <a:lstStyle/>
          <a:p>
            <a:pPr eaLnBrk="1" hangingPunct="1"/>
            <a:r>
              <a:rPr lang="en-US" sz="3600" b="1" dirty="0"/>
              <a:t>THE INTERRELATIONSHIPS OF EFFICIENCY AND EFFECTIVENESS MIS METRICS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6196013" cy="3603625"/>
          </a:xfrm>
        </p:spPr>
        <p:txBody>
          <a:bodyPr/>
          <a:lstStyle/>
          <a:p>
            <a:pPr eaLnBrk="1" hangingPunct="1"/>
            <a:r>
              <a:rPr lang="en-US" dirty="0"/>
              <a:t>Effectiveness MIS metrics focus on an organization’s goals, strategies, and objectives and include:</a:t>
            </a:r>
          </a:p>
          <a:p>
            <a:pPr lvl="1" eaLnBrk="1" hangingPunct="1"/>
            <a:r>
              <a:rPr lang="en-US" dirty="0"/>
              <a:t>Usability</a:t>
            </a:r>
          </a:p>
          <a:p>
            <a:pPr lvl="1" eaLnBrk="1" hangingPunct="1"/>
            <a:r>
              <a:rPr lang="en-US" dirty="0"/>
              <a:t>Customer satisfaction</a:t>
            </a:r>
          </a:p>
          <a:p>
            <a:pPr lvl="1" eaLnBrk="1" hangingPunct="1"/>
            <a:r>
              <a:rPr lang="en-US" dirty="0"/>
              <a:t>Conversion rates</a:t>
            </a:r>
          </a:p>
          <a:p>
            <a:pPr lvl="1" eaLnBrk="1" hangingPunct="1"/>
            <a:r>
              <a:rPr lang="en-US" dirty="0"/>
              <a:t>Financial</a:t>
            </a:r>
          </a:p>
          <a:p>
            <a:pPr eaLnBrk="1" hangingPunct="1"/>
            <a:endParaRPr lang="en-US" dirty="0"/>
          </a:p>
        </p:txBody>
      </p:sp>
      <p:pic>
        <p:nvPicPr>
          <p:cNvPr id="5122" name="Picture 2" descr="C:\Users\Paige Baltzan\AppData\Local\Microsoft\Windows\Temporary Internet Files\Content.IE5\G8FILSBS\MP900382644[2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124200"/>
            <a:ext cx="2187924" cy="215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170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429625" cy="1201737"/>
          </a:xfrm>
        </p:spPr>
        <p:txBody>
          <a:bodyPr/>
          <a:lstStyle/>
          <a:p>
            <a:pPr eaLnBrk="1" hangingPunct="1"/>
            <a:r>
              <a:rPr lang="en-US" sz="3600" b="1" dirty="0"/>
              <a:t>THE INTERRELATIONSHIPS OF EFFICIENCY AND EFFECTIVENESS MIS METRICS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239000" cy="43434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/>
              <a:t>Security is an issue for any organization offering products or services over the Internet</a:t>
            </a:r>
          </a:p>
          <a:p>
            <a:pPr eaLnBrk="1" hangingPunct="1"/>
            <a:endParaRPr lang="en-US" sz="2800" dirty="0"/>
          </a:p>
          <a:p>
            <a:pPr eaLnBrk="1" hangingPunct="1"/>
            <a:r>
              <a:rPr lang="en-US" sz="2800" dirty="0"/>
              <a:t>It is inefficient for an organization to implement Internet security, since it slows down processing</a:t>
            </a:r>
          </a:p>
          <a:p>
            <a:pPr lvl="1" eaLnBrk="1" hangingPunct="1"/>
            <a:r>
              <a:rPr lang="en-US" sz="2400" dirty="0"/>
              <a:t>However, to be effective it must implement Internet security </a:t>
            </a:r>
          </a:p>
          <a:p>
            <a:pPr lvl="1" eaLnBrk="1" hangingPunct="1"/>
            <a:r>
              <a:rPr lang="en-US" sz="2400" dirty="0"/>
              <a:t>Secure Internet connections must offer encryption and Secure Sockets Layers (</a:t>
            </a:r>
            <a:r>
              <a:rPr lang="en-US" sz="2400" dirty="0" err="1"/>
              <a:t>SSL</a:t>
            </a:r>
            <a:r>
              <a:rPr lang="en-US" sz="2400" dirty="0"/>
              <a:t> denoted by the lock symbol in the lower right corner of a browser)</a:t>
            </a:r>
          </a:p>
          <a:p>
            <a:pPr lvl="1" eaLnBrk="1" hangingPunct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146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23875"/>
            <a:ext cx="8370277" cy="1201737"/>
          </a:xfrm>
        </p:spPr>
        <p:txBody>
          <a:bodyPr/>
          <a:lstStyle/>
          <a:p>
            <a:pPr eaLnBrk="1" hangingPunct="1"/>
            <a:r>
              <a:rPr lang="en-US" sz="3600" b="1" dirty="0"/>
              <a:t>THE INTERRELATIONSHIPS OF EFFICIENCY AND EFFECTIVENESS MIS METRICS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7523" y="1735137"/>
            <a:ext cx="7696200" cy="4525963"/>
          </a:xfrm>
        </p:spPr>
        <p:txBody>
          <a:bodyPr/>
          <a:lstStyle/>
          <a:p>
            <a:pPr eaLnBrk="1" hangingPunct="1"/>
            <a:r>
              <a:rPr lang="en-US" dirty="0"/>
              <a:t>Interrelationships between efficiency and effectiveness</a:t>
            </a:r>
          </a:p>
        </p:txBody>
      </p:sp>
      <p:pic>
        <p:nvPicPr>
          <p:cNvPr id="13316" name="Picture 5" descr="haa23684_040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71800"/>
            <a:ext cx="5265535" cy="294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592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329346"/>
            <a:ext cx="8763000" cy="1201737"/>
          </a:xfrm>
        </p:spPr>
        <p:txBody>
          <a:bodyPr/>
          <a:lstStyle/>
          <a:p>
            <a:pPr eaLnBrk="1" hangingPunct="1"/>
            <a:r>
              <a:rPr lang="en-US" b="1" dirty="0"/>
              <a:t>METRICS FOR STRATEGIC INITIATIVES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28600" y="1501775"/>
            <a:ext cx="7010400" cy="5203825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/>
              <a:t>Metrics for measuring and managing strategic initiatives include:</a:t>
            </a:r>
          </a:p>
          <a:p>
            <a:pPr lvl="1" eaLnBrk="1" hangingPunct="1"/>
            <a:r>
              <a:rPr lang="en-US" dirty="0"/>
              <a:t>Website metrics</a:t>
            </a:r>
          </a:p>
          <a:p>
            <a:pPr lvl="1" eaLnBrk="1" hangingPunct="1"/>
            <a:r>
              <a:rPr lang="en-US" dirty="0"/>
              <a:t>Supply chain management (</a:t>
            </a:r>
            <a:r>
              <a:rPr lang="en-US" dirty="0" err="1"/>
              <a:t>SCM</a:t>
            </a:r>
            <a:r>
              <a:rPr lang="en-US" dirty="0"/>
              <a:t>) metrics</a:t>
            </a:r>
          </a:p>
          <a:p>
            <a:pPr lvl="1" eaLnBrk="1" hangingPunct="1"/>
            <a:r>
              <a:rPr lang="en-US" dirty="0"/>
              <a:t>Customer relationship management (CRM) metrics</a:t>
            </a:r>
          </a:p>
          <a:p>
            <a:pPr lvl="1" eaLnBrk="1" hangingPunct="1"/>
            <a:r>
              <a:rPr lang="en-US" dirty="0"/>
              <a:t>Business process reengineering (</a:t>
            </a:r>
            <a:r>
              <a:rPr lang="en-US" dirty="0" err="1"/>
              <a:t>BPR</a:t>
            </a:r>
            <a:r>
              <a:rPr lang="en-US" dirty="0"/>
              <a:t>) metrics</a:t>
            </a:r>
          </a:p>
          <a:p>
            <a:pPr lvl="1" eaLnBrk="1" hangingPunct="1"/>
            <a:r>
              <a:rPr lang="en-US" dirty="0"/>
              <a:t>Enterprise resource planning (</a:t>
            </a:r>
            <a:r>
              <a:rPr lang="en-US" dirty="0" err="1"/>
              <a:t>ERP</a:t>
            </a:r>
            <a:r>
              <a:rPr lang="en-US" dirty="0"/>
              <a:t>) metrics</a:t>
            </a:r>
          </a:p>
        </p:txBody>
      </p:sp>
      <p:pic>
        <p:nvPicPr>
          <p:cNvPr id="6147" name="Picture 3" descr="C:\Users\Paige Baltzan\AppData\Local\Microsoft\Windows\Temporary Internet Files\Content.IE5\G8FILSBS\MC90043709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50" y="2362200"/>
            <a:ext cx="1273175" cy="127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620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066800" y="398463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/>
              <a:t>WEBSITE METRICS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852487" y="1600200"/>
            <a:ext cx="6196013" cy="3603625"/>
          </a:xfrm>
        </p:spPr>
        <p:txBody>
          <a:bodyPr/>
          <a:lstStyle/>
          <a:p>
            <a:pPr eaLnBrk="1" hangingPunct="1"/>
            <a:r>
              <a:rPr lang="en-US" dirty="0"/>
              <a:t>Website metrics include:</a:t>
            </a:r>
          </a:p>
          <a:p>
            <a:pPr lvl="1" eaLnBrk="1" hangingPunct="1"/>
            <a:r>
              <a:rPr lang="en-US" dirty="0"/>
              <a:t>Abandoned registrations</a:t>
            </a:r>
          </a:p>
          <a:p>
            <a:pPr lvl="1" eaLnBrk="1" hangingPunct="1"/>
            <a:r>
              <a:rPr lang="en-US" dirty="0"/>
              <a:t>Abandoned shopping cards</a:t>
            </a:r>
          </a:p>
          <a:p>
            <a:pPr lvl="1" eaLnBrk="1" hangingPunct="1"/>
            <a:r>
              <a:rPr lang="en-US" dirty="0"/>
              <a:t>Click-through</a:t>
            </a:r>
          </a:p>
          <a:p>
            <a:pPr lvl="1" eaLnBrk="1" hangingPunct="1"/>
            <a:r>
              <a:rPr lang="en-US" dirty="0"/>
              <a:t>Conversion rate</a:t>
            </a:r>
          </a:p>
          <a:p>
            <a:pPr lvl="1" eaLnBrk="1" hangingPunct="1"/>
            <a:r>
              <a:rPr lang="en-US" dirty="0"/>
              <a:t>Cost-per-thousand</a:t>
            </a:r>
          </a:p>
          <a:p>
            <a:pPr lvl="1" eaLnBrk="1" hangingPunct="1"/>
            <a:r>
              <a:rPr lang="en-US" dirty="0"/>
              <a:t>Page exposures</a:t>
            </a:r>
          </a:p>
          <a:p>
            <a:pPr lvl="1" eaLnBrk="1" hangingPunct="1"/>
            <a:r>
              <a:rPr lang="en-US" dirty="0"/>
              <a:t>Total hits</a:t>
            </a:r>
          </a:p>
          <a:p>
            <a:pPr lvl="1" eaLnBrk="1" hangingPunct="1"/>
            <a:r>
              <a:rPr lang="en-US" dirty="0"/>
              <a:t>Unique visitors</a:t>
            </a:r>
          </a:p>
        </p:txBody>
      </p:sp>
      <p:pic>
        <p:nvPicPr>
          <p:cNvPr id="7170" name="Picture 2" descr="C:\Users\Paige Baltzan\AppData\Local\Microsoft\Windows\Temporary Internet Files\Content.IE5\2A9W0MUL\MC90044143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380332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Paige Baltzan\AppData\Local\Microsoft\Windows\Temporary Internet Files\Content.IE5\NA03G4SV\MC900439344[1]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153" y="3733800"/>
            <a:ext cx="1867694" cy="1867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335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/>
              <a:t>SUPPLY CHAIN MANAGEMENT METRICS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61987" y="2362200"/>
            <a:ext cx="6196013" cy="36036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/>
              <a:t>Back order</a:t>
            </a:r>
          </a:p>
          <a:p>
            <a:pPr eaLnBrk="1" hangingPunct="1"/>
            <a:r>
              <a:rPr lang="en-US" dirty="0"/>
              <a:t>Customer order promised cycle time</a:t>
            </a:r>
          </a:p>
          <a:p>
            <a:pPr eaLnBrk="1" hangingPunct="1"/>
            <a:r>
              <a:rPr lang="en-US" dirty="0"/>
              <a:t>Customer order actual cycle time</a:t>
            </a:r>
          </a:p>
          <a:p>
            <a:pPr eaLnBrk="1" hangingPunct="1"/>
            <a:r>
              <a:rPr lang="en-US" dirty="0"/>
              <a:t>Inventory replenishment cycle time</a:t>
            </a:r>
          </a:p>
          <a:p>
            <a:pPr eaLnBrk="1" hangingPunct="1"/>
            <a:r>
              <a:rPr lang="en-US" dirty="0"/>
              <a:t>Inventory turns (inventory turnover)</a:t>
            </a:r>
          </a:p>
        </p:txBody>
      </p:sp>
      <p:pic>
        <p:nvPicPr>
          <p:cNvPr id="8194" name="Picture 2" descr="C:\Users\Paige Baltzan\AppData\Local\Microsoft\Windows\Temporary Internet Files\Content.IE5\2A9W0MUL\MC90014974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819400"/>
            <a:ext cx="1824416" cy="175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074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/>
              <a:t>CUSTOMER RELATIONSHIP MANAGEMENT METRICS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6805613" cy="3603625"/>
          </a:xfrm>
        </p:spPr>
        <p:txBody>
          <a:bodyPr/>
          <a:lstStyle/>
          <a:p>
            <a:pPr eaLnBrk="1" hangingPunct="1"/>
            <a:r>
              <a:rPr lang="en-US" dirty="0"/>
              <a:t>Customer relationship management metrics measure user satisfaction and interaction and include</a:t>
            </a:r>
          </a:p>
          <a:p>
            <a:pPr lvl="1" eaLnBrk="1" hangingPunct="1"/>
            <a:r>
              <a:rPr lang="en-US" dirty="0"/>
              <a:t>Sales metrics</a:t>
            </a:r>
          </a:p>
          <a:p>
            <a:pPr lvl="1" eaLnBrk="1" hangingPunct="1"/>
            <a:r>
              <a:rPr lang="en-US" dirty="0"/>
              <a:t>Service metrics</a:t>
            </a:r>
          </a:p>
          <a:p>
            <a:pPr lvl="1" eaLnBrk="1" hangingPunct="1"/>
            <a:r>
              <a:rPr lang="en-US" dirty="0"/>
              <a:t>Marketing metrics</a:t>
            </a:r>
          </a:p>
        </p:txBody>
      </p:sp>
      <p:pic>
        <p:nvPicPr>
          <p:cNvPr id="9218" name="Picture 2" descr="C:\Users\Paige Baltzan\AppData\Local\Microsoft\Windows\Temporary Internet Files\Content.IE5\NA03G4SV\MC900439871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86200"/>
            <a:ext cx="296133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227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 err="1"/>
              <a:t>BPR</a:t>
            </a:r>
            <a:r>
              <a:rPr lang="en-US" b="1" dirty="0"/>
              <a:t> AND </a:t>
            </a:r>
            <a:r>
              <a:rPr lang="en-US" b="1" dirty="0" err="1"/>
              <a:t>ERP</a:t>
            </a:r>
            <a:r>
              <a:rPr lang="en-US" b="1" dirty="0"/>
              <a:t> METRICS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52400" y="5314033"/>
            <a:ext cx="8763000" cy="12493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/>
              <a:t>The balanced scorecard enables organizations to measure and manage strategic initiatives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95400"/>
            <a:ext cx="5562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774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Define the primary MIS roles along with their associated responsibilities.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Define critical success factors (CSFs) and key performance indicators (</a:t>
            </a:r>
            <a:r>
              <a:rPr lang="en-US" sz="2800" dirty="0" err="1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KPIs</a:t>
            </a: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) and explain how managers use them to measure the success of MIS projects.</a:t>
            </a:r>
          </a:p>
          <a:p>
            <a:pPr marL="609600" indent="-609600" eaLnBrk="1" hangingPunct="1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Explain why a business would use metrics to measure the success of strategic initiatives.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en-US" sz="2800" dirty="0">
              <a:solidFill>
                <a:srgbClr val="000000"/>
              </a:solidFill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08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MIS DEPARTMENT </a:t>
            </a:r>
            <a:br>
              <a:rPr lang="en-US" b="1" dirty="0"/>
            </a:br>
            <a:r>
              <a:rPr lang="en-US" b="1" dirty="0"/>
              <a:t>ROLES AND RESPONSIBILITIES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2209800"/>
            <a:ext cx="6934200" cy="50292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Chief information officer (CIO)</a:t>
            </a:r>
            <a:r>
              <a:rPr lang="en-US" sz="2400" dirty="0"/>
              <a:t> – Oversees all uses of MIS and ensures the strategic alignment of MIS with business goals and objectives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Chief knowledge officer (CKO)</a:t>
            </a:r>
            <a:r>
              <a:rPr lang="en-US" sz="2400" dirty="0"/>
              <a:t> - Responsible for collecting, maintaining, and distributing the organization’s knowledge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Chief privacy officer (CPO)</a:t>
            </a:r>
            <a:r>
              <a:rPr lang="en-US" sz="2400" dirty="0"/>
              <a:t> – Responsible for ensuring the ethical and legal use of information 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FontTx/>
              <a:buNone/>
            </a:pPr>
            <a:endParaRPr lang="en-US" sz="2800" dirty="0"/>
          </a:p>
          <a:p>
            <a:pPr eaLnBrk="1" hangingPunct="1">
              <a:spcAft>
                <a:spcPts val="600"/>
              </a:spcAft>
              <a:buFontTx/>
              <a:buNone/>
            </a:pPr>
            <a:endParaRPr lang="en-US" sz="2800" dirty="0"/>
          </a:p>
          <a:p>
            <a:pPr eaLnBrk="1" hangingPunct="1">
              <a:spcAft>
                <a:spcPts val="600"/>
              </a:spcAft>
              <a:buFontTx/>
              <a:buNone/>
            </a:pPr>
            <a:endParaRPr lang="en-US" sz="2800" dirty="0"/>
          </a:p>
        </p:txBody>
      </p:sp>
      <p:pic>
        <p:nvPicPr>
          <p:cNvPr id="20484" name="Picture 9" descr="C:\Users\Paige Baltzan\Pictures\Microsoft Clip Organizer\j041217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33917"/>
            <a:ext cx="18034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10" descr="C:\Users\Paige Baltzan\Pictures\Microsoft Clip Organizer\j0411450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191135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MIS DEPARTMENT </a:t>
            </a:r>
            <a:br>
              <a:rPr lang="en-US" b="1" dirty="0"/>
            </a:br>
            <a:r>
              <a:rPr lang="en-US" b="1" dirty="0"/>
              <a:t>ROLES AND RESPONSIBILITIES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6248400" cy="50292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Chief security officer (CSO)</a:t>
            </a:r>
            <a:r>
              <a:rPr lang="en-US" sz="2400" dirty="0"/>
              <a:t> – Responsible for ensuring the security of MIS systems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Chief technology officer (CTO)</a:t>
            </a:r>
            <a:r>
              <a:rPr lang="en-US" sz="2400" dirty="0"/>
              <a:t> – Responsible for ensuring the throughput, speed, accuracy, availability, and reliability of information technology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Chief intellectual property officer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Chief automation officer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Chief user experience officer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endParaRPr lang="en-US" sz="2400" dirty="0"/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FontTx/>
              <a:buNone/>
            </a:pPr>
            <a:endParaRPr lang="en-US" sz="2400" dirty="0"/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</p:txBody>
      </p:sp>
      <p:pic>
        <p:nvPicPr>
          <p:cNvPr id="21508" name="Picture 4" descr="C:\Users\Paige Baltzan\Pictures\Microsoft Clip Organizer\j0415932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343400"/>
            <a:ext cx="26257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MIS DEPARTMENT </a:t>
            </a:r>
            <a:br>
              <a:rPr lang="en-US" b="1" dirty="0"/>
            </a:br>
            <a:r>
              <a:rPr lang="en-US" b="1" dirty="0"/>
              <a:t>ROLES AND RESPONSIBILITIES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8458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65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591425" cy="1201737"/>
          </a:xfrm>
        </p:spPr>
        <p:txBody>
          <a:bodyPr/>
          <a:lstStyle/>
          <a:p>
            <a:pPr eaLnBrk="1" hangingPunct="1"/>
            <a:r>
              <a:rPr lang="en-US" b="1" dirty="0"/>
              <a:t>METRICS: MEASURING SUCCESS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2" y="1447800"/>
            <a:ext cx="7315200" cy="50292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Critical success factors (CSFs) </a:t>
            </a:r>
            <a:r>
              <a:rPr lang="en-US" sz="2800" dirty="0"/>
              <a:t>– The crucial steps companies make to perform to achieve their goals and objectives and implement strategies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Create high-quality products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Retain competitive advantages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Reduce product costs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Increase customer satisfaction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Hire and retain the best professionals</a:t>
            </a:r>
          </a:p>
          <a:p>
            <a:pPr eaLnBrk="1" hangingPunct="1">
              <a:buFontTx/>
              <a:buNone/>
            </a:pPr>
            <a:endParaRPr lang="en-US" sz="1800" dirty="0"/>
          </a:p>
        </p:txBody>
      </p:sp>
      <p:pic>
        <p:nvPicPr>
          <p:cNvPr id="15364" name="Picture 4" descr="C:\Users\Paige Baltzan\Pictures\Microsoft Clip Organizer\j04423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581400"/>
            <a:ext cx="25082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36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43825" cy="1201737"/>
          </a:xfrm>
        </p:spPr>
        <p:txBody>
          <a:bodyPr/>
          <a:lstStyle/>
          <a:p>
            <a:pPr eaLnBrk="1" hangingPunct="1"/>
            <a:r>
              <a:rPr lang="en-US" b="1" dirty="0"/>
              <a:t>METRICS: MEASURING SUCCESS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E994"/>
              </a:clrFrom>
              <a:clrTo>
                <a:srgbClr val="DEE99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2" y="1371600"/>
            <a:ext cx="7239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7085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611798" y="381000"/>
            <a:ext cx="7705725" cy="1201737"/>
          </a:xfrm>
        </p:spPr>
        <p:txBody>
          <a:bodyPr/>
          <a:lstStyle/>
          <a:p>
            <a:pPr eaLnBrk="1" hangingPunct="1"/>
            <a:r>
              <a:rPr lang="en-US" b="1" dirty="0"/>
              <a:t>METRICS: MEASURING SUCCESS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752600"/>
            <a:ext cx="7391400" cy="50292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Key performance indicators (KPIs) </a:t>
            </a:r>
            <a:r>
              <a:rPr lang="en-US" sz="2800" dirty="0"/>
              <a:t>– The quantifiable metrics a company uses to evaluate progress toward critical success factors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Turnover rates of employees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Number of product returns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Number of new customers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Average customer spending</a:t>
            </a:r>
          </a:p>
          <a:p>
            <a:pPr lvl="1" eaLnBrk="1" hangingPunct="1">
              <a:buFontTx/>
              <a:buNone/>
            </a:pPr>
            <a:endParaRPr lang="en-US" sz="1400" dirty="0"/>
          </a:p>
        </p:txBody>
      </p:sp>
      <p:pic>
        <p:nvPicPr>
          <p:cNvPr id="16388" name="Picture 4" descr="C:\Users\Paige Baltzan\Pictures\Microsoft Clip Organizer\j04396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86200"/>
            <a:ext cx="1714056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874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059738" cy="1201737"/>
          </a:xfrm>
        </p:spPr>
        <p:txBody>
          <a:bodyPr/>
          <a:lstStyle/>
          <a:p>
            <a:pPr eaLnBrk="1" hangingPunct="1"/>
            <a:r>
              <a:rPr lang="en-US" b="1" dirty="0"/>
              <a:t>EFFICIENCY AND EFFECTIVENESS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688" y="1866900"/>
            <a:ext cx="7467599" cy="4495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i="1" dirty="0"/>
              <a:t>Efficiency MIS metric</a:t>
            </a:r>
            <a:r>
              <a:rPr lang="en-US" dirty="0"/>
              <a:t> – measures the performance of the MIS system itself including throughput, speed, and availability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b="1" i="1" dirty="0"/>
              <a:t>Effectiveness MIS metric</a:t>
            </a:r>
            <a:r>
              <a:rPr lang="en-US" dirty="0"/>
              <a:t> – measures the impact MIS has on business processes and activities including customer satisfaction, conversion rates, and sell-through increases</a:t>
            </a:r>
          </a:p>
        </p:txBody>
      </p:sp>
      <p:pic>
        <p:nvPicPr>
          <p:cNvPr id="2050" name="Picture 2" descr="C:\Users\Paige Baltzan\AppData\Local\Microsoft\Windows\Temporary Internet Files\Content.IE5\G8FILSBS\MC900439242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85925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17009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Baltzan1e_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altzan1e_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tzan1e_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tzan1e_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tzan1e_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tzan1e_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tzan1e_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tzan1e_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tzan1e_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3" id="{88FC6581-02B9-47F6-B563-C398E6E3A4B4}" vid="{002629C9-C519-4EDF-83DB-B73747E4EF5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4737</TotalTime>
  <Words>662</Words>
  <Application>Microsoft Office PowerPoint</Application>
  <PresentationFormat>On-screen Show (4:3)</PresentationFormat>
  <Paragraphs>120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Albertus (W1)</vt:lpstr>
      <vt:lpstr>Arial</vt:lpstr>
      <vt:lpstr>Calibri Light</vt:lpstr>
      <vt:lpstr>Century Schoolbook</vt:lpstr>
      <vt:lpstr>Courier New</vt:lpstr>
      <vt:lpstr>Times New Roman</vt:lpstr>
      <vt:lpstr>Wingdings</vt:lpstr>
      <vt:lpstr>Theme3</vt:lpstr>
      <vt:lpstr>PowerPoint Presentation</vt:lpstr>
      <vt:lpstr>LEARNING OUTCOMES</vt:lpstr>
      <vt:lpstr>MIS DEPARTMENT  ROLES AND RESPONSIBILITIES</vt:lpstr>
      <vt:lpstr>MIS DEPARTMENT  ROLES AND RESPONSIBILITIES</vt:lpstr>
      <vt:lpstr>MIS DEPARTMENT  ROLES AND RESPONSIBILITIES</vt:lpstr>
      <vt:lpstr>METRICS: MEASURING SUCCESS</vt:lpstr>
      <vt:lpstr>METRICS: MEASURING SUCCESS</vt:lpstr>
      <vt:lpstr>METRICS: MEASURING SUCCESS</vt:lpstr>
      <vt:lpstr>EFFICIENCY AND EFFECTIVENESS</vt:lpstr>
      <vt:lpstr>BENCHMARKING  BASELINING METRICS</vt:lpstr>
      <vt:lpstr>THE INTERRELATIONSHIPS OF EFFICIENCY AND EFFECTIVENESS MIS METRICS</vt:lpstr>
      <vt:lpstr>THE INTERRELATIONSHIPS OF EFFICIENCY AND EFFECTIVENESS MIS METRICS</vt:lpstr>
      <vt:lpstr>THE INTERRELATIONSHIPS OF EFFICIENCY AND EFFECTIVENESS MIS METRICS</vt:lpstr>
      <vt:lpstr>THE INTERRELATIONSHIPS OF EFFICIENCY AND EFFECTIVENESS MIS METRICS</vt:lpstr>
      <vt:lpstr>METRICS FOR STRATEGIC INITIATIVES</vt:lpstr>
      <vt:lpstr>WEBSITE METRICS</vt:lpstr>
      <vt:lpstr>SUPPLY CHAIN MANAGEMENT METRICS</vt:lpstr>
      <vt:lpstr>CUSTOMER RELATIONSHIP MANAGEMENT METRICS</vt:lpstr>
      <vt:lpstr>BPR AND ERP METRICS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Paige Baltzan</cp:lastModifiedBy>
  <cp:revision>358</cp:revision>
  <dcterms:created xsi:type="dcterms:W3CDTF">2004-06-28T21:12:50Z</dcterms:created>
  <dcterms:modified xsi:type="dcterms:W3CDTF">2017-01-31T18:14:13Z</dcterms:modified>
</cp:coreProperties>
</file>