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8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  <p:sldMasterId id="2147483815" r:id="rId2"/>
    <p:sldMasterId id="2147483823" r:id="rId3"/>
    <p:sldMasterId id="2147483833" r:id="rId4"/>
    <p:sldMasterId id="2147483843" r:id="rId5"/>
    <p:sldMasterId id="2147483851" r:id="rId6"/>
    <p:sldMasterId id="2147483859" r:id="rId7"/>
    <p:sldMasterId id="2147483862" r:id="rId8"/>
    <p:sldMasterId id="2147483866" r:id="rId9"/>
  </p:sldMasterIdLst>
  <p:notesMasterIdLst>
    <p:notesMasterId r:id="rId45"/>
  </p:notesMasterIdLst>
  <p:handoutMasterIdLst>
    <p:handoutMasterId r:id="rId46"/>
  </p:handoutMasterIdLst>
  <p:sldIdLst>
    <p:sldId id="376" r:id="rId10"/>
    <p:sldId id="321" r:id="rId11"/>
    <p:sldId id="342" r:id="rId12"/>
    <p:sldId id="360" r:id="rId13"/>
    <p:sldId id="387" r:id="rId14"/>
    <p:sldId id="377" r:id="rId15"/>
    <p:sldId id="378" r:id="rId16"/>
    <p:sldId id="379" r:id="rId17"/>
    <p:sldId id="380" r:id="rId18"/>
    <p:sldId id="381" r:id="rId19"/>
    <p:sldId id="382" r:id="rId20"/>
    <p:sldId id="383" r:id="rId21"/>
    <p:sldId id="384" r:id="rId22"/>
    <p:sldId id="385" r:id="rId23"/>
    <p:sldId id="386" r:id="rId24"/>
    <p:sldId id="388" r:id="rId25"/>
    <p:sldId id="389" r:id="rId26"/>
    <p:sldId id="390" r:id="rId27"/>
    <p:sldId id="374" r:id="rId28"/>
    <p:sldId id="375" r:id="rId29"/>
    <p:sldId id="364" r:id="rId30"/>
    <p:sldId id="367" r:id="rId31"/>
    <p:sldId id="368" r:id="rId32"/>
    <p:sldId id="369" r:id="rId33"/>
    <p:sldId id="370" r:id="rId34"/>
    <p:sldId id="348" r:id="rId35"/>
    <p:sldId id="349" r:id="rId36"/>
    <p:sldId id="350" r:id="rId37"/>
    <p:sldId id="371" r:id="rId38"/>
    <p:sldId id="372" r:id="rId39"/>
    <p:sldId id="356" r:id="rId40"/>
    <p:sldId id="357" r:id="rId41"/>
    <p:sldId id="358" r:id="rId42"/>
    <p:sldId id="359" r:id="rId43"/>
    <p:sldId id="339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3397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1548" y="16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BDT - 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5DEC8D-93A3-4561-AA8E-5F62B29F9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8252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BDT - 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61BD28-9647-452D-84F6-EEB2F6A768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0370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46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019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471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328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967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4277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5499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aseline="0" dirty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00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49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23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88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lvl="1" indent="-190500" eaLnBrk="1" hangingPunct="1"/>
            <a:endParaRPr lang="en-US"/>
          </a:p>
        </p:txBody>
      </p:sp>
      <p:sp>
        <p:nvSpPr>
          <p:cNvPr id="65541" name="Header Placeholder 1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459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930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732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807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159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125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992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623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9123587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811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41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5005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497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78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233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3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8782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3973" name="Header Placeholder 1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12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16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015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875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807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27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354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688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30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349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626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1983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196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372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87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6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96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31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413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38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7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4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85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69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68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3476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5125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3542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1871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36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7129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4277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4124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3481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71449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776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906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18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5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9493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90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2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18654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64070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72150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4728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2264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7714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1058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58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46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286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39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5759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3335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9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7123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50216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6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6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77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1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3.gi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3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6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02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4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92298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2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28647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40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425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7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914400"/>
            <a:ext cx="4419600" cy="5334000"/>
          </a:xfrm>
          <a:effec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CHAPTER THREE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sz="5400" b="1" dirty="0">
              <a:solidFill>
                <a:srgbClr val="50B4C8"/>
              </a:solidFill>
              <a:effectLst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STRATEGIC INITIATIVES FOR IMPLEMENTING COMPETITIVE ADVANTAGES</a:t>
            </a:r>
            <a:endParaRPr lang="en-US" b="1" dirty="0">
              <a:solidFill>
                <a:srgbClr val="50B4C8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09600"/>
            <a:ext cx="4038600" cy="519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4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BUSINESS PROCESS MODELING</a:t>
            </a:r>
            <a:endParaRPr lang="en-US" dirty="0">
              <a:solidFill>
                <a:srgbClr val="50B4C8"/>
              </a:solidFill>
            </a:endParaRPr>
          </a:p>
        </p:txBody>
      </p:sp>
      <p:pic>
        <p:nvPicPr>
          <p:cNvPr id="4" name="Picture 3" descr="This chart shows BPMN notation. Event is represented by a circle. Activity is represented by a square. Gateway is represented by a diamond. Flow is represented by an arrow.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371600"/>
            <a:ext cx="79248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2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BUSINESS PROCESS MODELING</a:t>
            </a:r>
            <a:endParaRPr lang="en-US" dirty="0">
              <a:solidFill>
                <a:srgbClr val="50B4C8"/>
              </a:solidFill>
            </a:endParaRPr>
          </a:p>
        </p:txBody>
      </p:sp>
      <p:pic>
        <p:nvPicPr>
          <p:cNvPr id="44035" name="Picture 3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" t="18236" r="1190" b="1421"/>
          <a:stretch>
            <a:fillRect/>
          </a:stretch>
        </p:blipFill>
        <p:spPr bwMode="auto">
          <a:xfrm>
            <a:off x="533400" y="1371600"/>
            <a:ext cx="8001000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12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BUSINESS PROCESS MODELING</a:t>
            </a:r>
            <a:endParaRPr lang="en-US" dirty="0">
              <a:solidFill>
                <a:srgbClr val="50B4C8"/>
              </a:solidFill>
            </a:endParaRPr>
          </a:p>
        </p:txBody>
      </p:sp>
      <p:pic>
        <p:nvPicPr>
          <p:cNvPr id="45059" name="Picture 4" descr="bal76825_022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9" t="5267" r="1422" b="5267"/>
          <a:stretch>
            <a:fillRect/>
          </a:stretch>
        </p:blipFill>
        <p:spPr bwMode="auto">
          <a:xfrm>
            <a:off x="304800" y="1295400"/>
            <a:ext cx="8305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318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BUSINESS PROCESS MODELING</a:t>
            </a:r>
            <a:endParaRPr lang="en-US" dirty="0">
              <a:solidFill>
                <a:srgbClr val="50B4C8"/>
              </a:solidFill>
            </a:endParaRPr>
          </a:p>
        </p:txBody>
      </p:sp>
      <p:pic>
        <p:nvPicPr>
          <p:cNvPr id="46083" name="Picture 3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" t="3807" r="3790" b="16405"/>
          <a:stretch>
            <a:fillRect/>
          </a:stretch>
        </p:blipFill>
        <p:spPr bwMode="auto">
          <a:xfrm>
            <a:off x="932411" y="1447800"/>
            <a:ext cx="7924800" cy="449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273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BUSINESS PROCESS MODELING</a:t>
            </a:r>
          </a:p>
        </p:txBody>
      </p:sp>
      <p:pic>
        <p:nvPicPr>
          <p:cNvPr id="47107" name="Picture 5" descr="This diagram compares the as-is burger order process with the to-be burger order proces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25" y="1447800"/>
            <a:ext cx="7543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616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BUSINESS PROCESS MODELING</a:t>
            </a:r>
          </a:p>
        </p:txBody>
      </p:sp>
      <p:pic>
        <p:nvPicPr>
          <p:cNvPr id="48131" name="Picture 5" descr="This diagram shows the as-is process model for order fulfillment as the process moves from the customer, to sales, to billing, to inventory, to shipping, and back to the customer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78" y="1447800"/>
            <a:ext cx="7696200" cy="456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1660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USING MIS TO IMPROVE BUSINESS PROCESSES</a:t>
            </a:r>
            <a:endParaRPr lang="en-US" sz="3600" b="1" dirty="0">
              <a:solidFill>
                <a:srgbClr val="50B4C8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68"/>
          <a:stretch/>
        </p:blipFill>
        <p:spPr>
          <a:xfrm>
            <a:off x="495300" y="2057400"/>
            <a:ext cx="8534400" cy="461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72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USING MIS TO IMPROVE BUSINESS PROCESSES</a:t>
            </a:r>
          </a:p>
        </p:txBody>
      </p:sp>
      <p:pic>
        <p:nvPicPr>
          <p:cNvPr id="2" name="Picture 1" descr="This figure shows that for best results business processes such as order to deliver, product realization, and customer acquisition should drive MIS choices. 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12"/>
          <a:stretch/>
        </p:blipFill>
        <p:spPr>
          <a:xfrm>
            <a:off x="304799" y="1676400"/>
            <a:ext cx="8379229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58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31163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SUPPLY CHAIN MANAGEMENT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126024"/>
            <a:ext cx="4419600" cy="3970338"/>
          </a:xfrm>
        </p:spPr>
        <p:txBody>
          <a:bodyPr/>
          <a:lstStyle/>
          <a:p>
            <a:pPr algn="l" eaLnBrk="1" hangingPunct="1"/>
            <a:r>
              <a:rPr lang="en-US" sz="2400" b="1" dirty="0"/>
              <a:t>Supply Chain Management</a:t>
            </a:r>
            <a:r>
              <a:rPr lang="en-US" sz="2400" dirty="0"/>
              <a:t> </a:t>
            </a:r>
            <a:r>
              <a:rPr lang="en-US" sz="2400" b="1" dirty="0"/>
              <a:t>(SCM) </a:t>
            </a:r>
            <a:r>
              <a:rPr lang="en-US" sz="2400" dirty="0"/>
              <a:t>– The management of information flows between and among activities in a supply chain to maximize total supply chain effectiveness and profitability</a:t>
            </a:r>
          </a:p>
          <a:p>
            <a:pPr algn="l" eaLnBrk="1" hangingPunct="1"/>
            <a:endParaRPr lang="en-US" sz="2400" dirty="0"/>
          </a:p>
          <a:p>
            <a:pPr algn="l" eaLnBrk="1" hangingPunct="1"/>
            <a:endParaRPr lang="en-US" dirty="0"/>
          </a:p>
        </p:txBody>
      </p:sp>
      <p:pic>
        <p:nvPicPr>
          <p:cNvPr id="1026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361" y="2514600"/>
            <a:ext cx="2008750" cy="251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860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422" y="398463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BASICS OF SUPPLY CHAIN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620000" cy="5257800"/>
          </a:xfrm>
        </p:spPr>
        <p:txBody>
          <a:bodyPr/>
          <a:lstStyle/>
          <a:p>
            <a:pPr marL="609600" indent="-609600" algn="l" eaLnBrk="1" hangingPunct="1"/>
            <a:r>
              <a:rPr lang="en-US" sz="2800" dirty="0"/>
              <a:t>The supply chain has three main links:</a:t>
            </a:r>
          </a:p>
          <a:p>
            <a:pPr marL="990600" lvl="1" indent="-533400" eaLnBrk="1" hangingPunct="1">
              <a:buFont typeface="Arial" pitchFamily="34" charset="0"/>
              <a:buAutoNum type="arabicPeriod"/>
            </a:pPr>
            <a:r>
              <a:rPr lang="en-US" sz="2400" dirty="0"/>
              <a:t>Materials flow from suppliers and their “upstream” suppliers at all levels</a:t>
            </a:r>
          </a:p>
          <a:p>
            <a:pPr marL="990600" lvl="1" indent="-533400" eaLnBrk="1" hangingPunct="1">
              <a:buFont typeface="Arial" pitchFamily="34" charset="0"/>
              <a:buAutoNum type="arabicPeriod"/>
            </a:pPr>
            <a:r>
              <a:rPr lang="en-US" sz="2400" dirty="0"/>
              <a:t>Transformation of materials into </a:t>
            </a:r>
            <a:r>
              <a:rPr lang="en-US" sz="2400" dirty="0" err="1"/>
              <a:t>semifinished</a:t>
            </a:r>
            <a:r>
              <a:rPr lang="en-US" sz="2400" dirty="0"/>
              <a:t> and finished products through the organization’s own production process</a:t>
            </a:r>
          </a:p>
          <a:p>
            <a:pPr marL="990600" lvl="1" indent="-533400" eaLnBrk="1" hangingPunct="1">
              <a:buFont typeface="Arial" pitchFamily="34" charset="0"/>
              <a:buAutoNum type="arabicPeriod"/>
            </a:pPr>
            <a:r>
              <a:rPr lang="en-US" sz="2400" dirty="0"/>
              <a:t>Distribution of products to customers and their “downstream” customers at all levels</a:t>
            </a:r>
          </a:p>
        </p:txBody>
      </p:sp>
      <p:pic>
        <p:nvPicPr>
          <p:cNvPr id="2050" name="Picture 2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800600"/>
            <a:ext cx="3048000" cy="125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474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964363" cy="1201737"/>
          </a:xfrm>
        </p:spPr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LEARNING OUTCOMES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762001" y="1447800"/>
            <a:ext cx="7391400" cy="4953001"/>
          </a:xfrm>
        </p:spPr>
        <p:txBody>
          <a:bodyPr rtlCol="0">
            <a:normAutofit/>
          </a:bodyPr>
          <a:lstStyle/>
          <a:p>
            <a:pPr marL="609600" indent="-609600" algn="l" fontAlgn="auto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Identify how an organization can use business process reengineering to improve its business</a:t>
            </a:r>
          </a:p>
          <a:p>
            <a:pPr marL="609600" indent="-609600" algn="l" fontAlgn="auto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Explain supply chain management and its role in business</a:t>
            </a:r>
          </a:p>
          <a:p>
            <a:pPr marL="609600" indent="-609600" algn="l" fontAlgn="auto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Explain customer relationship management systems and how they can help organizations understand their customers</a:t>
            </a:r>
          </a:p>
          <a:p>
            <a:pPr marL="609600" indent="-609600" algn="l" fontAlgn="auto">
              <a:lnSpc>
                <a:spcPct val="90000"/>
              </a:lnSpc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2800" dirty="0">
                <a:solidFill>
                  <a:srgbClr val="000000"/>
                </a:solidFill>
                <a:ea typeface="Times New Roman" pitchFamily="18" charset="0"/>
                <a:cs typeface="Courier New" pitchFamily="49" charset="0"/>
              </a:rPr>
              <a:t>Summarize the importance of enterprise resource planning systems</a:t>
            </a:r>
          </a:p>
          <a:p>
            <a:pPr marL="609600" indent="-609600" algn="l" fontAlgn="auto">
              <a:lnSpc>
                <a:spcPct val="90000"/>
              </a:lnSpc>
              <a:spcAft>
                <a:spcPts val="0"/>
              </a:spcAft>
              <a:buFontTx/>
              <a:buAutoNum type="arabicPeriod"/>
              <a:defRPr/>
            </a:pPr>
            <a:endParaRPr lang="en-US" sz="2800" dirty="0">
              <a:solidFill>
                <a:srgbClr val="000000"/>
              </a:solidFill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55078" y="316341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BASICS OF SUPPLY CHAIN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6553200" cy="5410200"/>
          </a:xfrm>
        </p:spPr>
        <p:txBody>
          <a:bodyPr/>
          <a:lstStyle/>
          <a:p>
            <a:pPr algn="l" eaLnBrk="1" hangingPunct="1"/>
            <a:r>
              <a:rPr lang="en-US" dirty="0"/>
              <a:t>Organizations must embrace technologies that can effectively manage supply chains</a:t>
            </a:r>
          </a:p>
          <a:p>
            <a:pPr algn="l" eaLnBrk="1" hangingPunct="1"/>
            <a:endParaRPr lang="en-US" dirty="0"/>
          </a:p>
          <a:p>
            <a:pPr algn="l" eaLnBrk="1" hangingPunct="1">
              <a:buFontTx/>
              <a:buNone/>
            </a:pPr>
            <a:endParaRPr lang="en-US" dirty="0"/>
          </a:p>
        </p:txBody>
      </p:sp>
      <p:pic>
        <p:nvPicPr>
          <p:cNvPr id="7172" name="Picture 5" descr="NU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089" y="2971800"/>
            <a:ext cx="6584339" cy="2929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121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89252" cy="1201737"/>
          </a:xfrm>
        </p:spPr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SUPPLY CHAIN MANAGEMENT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5158154" y="1992632"/>
            <a:ext cx="3200400" cy="1371600"/>
          </a:xfrm>
        </p:spPr>
        <p:txBody>
          <a:bodyPr/>
          <a:lstStyle/>
          <a:p>
            <a:pPr algn="l"/>
            <a:r>
              <a:rPr lang="en-US" b="1" dirty="0"/>
              <a:t>Five basic supply chain activities</a:t>
            </a:r>
          </a:p>
        </p:txBody>
      </p:sp>
      <p:pic>
        <p:nvPicPr>
          <p:cNvPr id="15364" name="Picture 3" descr="This figure shows the five basic supply chain activities which are plan, source, make, deliver, and return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" t="15631" r="3790" b="2902"/>
          <a:stretch>
            <a:fillRect/>
          </a:stretch>
        </p:blipFill>
        <p:spPr bwMode="auto">
          <a:xfrm>
            <a:off x="648393" y="1604904"/>
            <a:ext cx="7298348" cy="441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9220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SUPPLY CHAIN MANAGEMENT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81000" y="5486400"/>
            <a:ext cx="8153400" cy="91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dirty="0"/>
              <a:t>Supply  Chain Example</a:t>
            </a:r>
          </a:p>
        </p:txBody>
      </p:sp>
      <p:pic>
        <p:nvPicPr>
          <p:cNvPr id="18436" name="Picture 4" descr="bal76825_080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8" t="4268" r="3748" b="21419"/>
          <a:stretch>
            <a:fillRect/>
          </a:stretch>
        </p:blipFill>
        <p:spPr bwMode="auto">
          <a:xfrm>
            <a:off x="647091" y="1447800"/>
            <a:ext cx="788038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487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SUPPLY CHAIN MANAGEMENT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5562600"/>
            <a:ext cx="8839200" cy="838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dirty="0"/>
              <a:t>Walmart and Procter &amp; Gamble SCM Example</a:t>
            </a:r>
          </a:p>
          <a:p>
            <a:pPr eaLnBrk="1" hangingPunct="1"/>
            <a:endParaRPr lang="en-US" dirty="0"/>
          </a:p>
          <a:p>
            <a:pPr eaLnBrk="1" hangingPunct="1">
              <a:buFontTx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460" name="Picture 5" descr="This diagram shows the supply chain for a product purchased from Walmart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7315200" cy="3614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610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>
          <a:xfrm>
            <a:off x="798576" y="304800"/>
            <a:ext cx="7635081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SUPPLY CHAIN MANAGEMENT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798576" y="1489912"/>
            <a:ext cx="7848600" cy="4648200"/>
          </a:xfrm>
        </p:spPr>
        <p:txBody>
          <a:bodyPr/>
          <a:lstStyle/>
          <a:p>
            <a:pPr algn="l" eaLnBrk="1" hangingPunct="1"/>
            <a:r>
              <a:rPr lang="en-US" sz="2800" dirty="0"/>
              <a:t>Effective and efficient SCM systems can enable an organization to</a:t>
            </a:r>
          </a:p>
          <a:p>
            <a:pPr lvl="1" eaLnBrk="1" hangingPunct="1"/>
            <a:r>
              <a:rPr lang="en-US" sz="2400" dirty="0"/>
              <a:t>Decrease the power of its buyers</a:t>
            </a:r>
          </a:p>
          <a:p>
            <a:pPr lvl="1" eaLnBrk="1" hangingPunct="1"/>
            <a:r>
              <a:rPr lang="en-US" sz="2400" dirty="0"/>
              <a:t>Increase its own supplier power</a:t>
            </a:r>
          </a:p>
          <a:p>
            <a:pPr lvl="1" eaLnBrk="1" hangingPunct="1"/>
            <a:r>
              <a:rPr lang="en-US" sz="2400" dirty="0"/>
              <a:t>Increase switching costs to reduce the threat of substitute products or services</a:t>
            </a:r>
          </a:p>
          <a:p>
            <a:pPr lvl="1" eaLnBrk="1" hangingPunct="1"/>
            <a:r>
              <a:rPr lang="en-US" sz="2400" dirty="0"/>
              <a:t>Create entry barriers thereby reducing the threat of new entrants</a:t>
            </a:r>
          </a:p>
          <a:p>
            <a:pPr lvl="1" eaLnBrk="1" hangingPunct="1"/>
            <a:r>
              <a:rPr lang="en-US" sz="2400" dirty="0"/>
              <a:t>Increase efficiencies while seeking a competitive advantage through cost leadership</a:t>
            </a:r>
          </a:p>
        </p:txBody>
      </p:sp>
    </p:spTree>
    <p:extLst>
      <p:ext uri="{BB962C8B-B14F-4D97-AF65-F5344CB8AC3E}">
        <p14:creationId xmlns:p14="http://schemas.microsoft.com/office/powerpoint/2010/main" val="3581397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SUPPLY CHAIN MANAGEMENT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351360" y="5105400"/>
            <a:ext cx="6558756" cy="1371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dirty="0"/>
              <a:t>Effective and Efficient SCM Systems Effect on Porter’s Five Forces</a:t>
            </a:r>
          </a:p>
        </p:txBody>
      </p:sp>
      <p:pic>
        <p:nvPicPr>
          <p:cNvPr id="21508" name="Picture 5" descr="This figure shows effective and efficient supply chain management's effect on Porter's Five Force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38" y="1698567"/>
            <a:ext cx="6858000" cy="290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930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457200"/>
            <a:ext cx="9067800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CUSTOMER RELATIONSHIP MANAGEMENT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981200"/>
            <a:ext cx="6096000" cy="4267200"/>
          </a:xfrm>
        </p:spPr>
        <p:txBody>
          <a:bodyPr>
            <a:normAutofit fontScale="92500" lnSpcReduction="10000"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b="1" i="1" dirty="0"/>
              <a:t>Customer relationship management (CRM)</a:t>
            </a:r>
            <a:r>
              <a:rPr lang="en-US" dirty="0"/>
              <a:t> – involves managing all aspects of a customer’s relationship with an organization to increase customer loyalty and retention and an organization's profitability</a:t>
            </a:r>
          </a:p>
          <a:p>
            <a:pPr algn="l" eaLnBrk="1" hangingPunct="1">
              <a:lnSpc>
                <a:spcPct val="90000"/>
              </a:lnSpc>
            </a:pPr>
            <a:endParaRPr lang="en-US" dirty="0"/>
          </a:p>
          <a:p>
            <a:pPr algn="l" eaLnBrk="1" hangingPunct="1">
              <a:lnSpc>
                <a:spcPct val="90000"/>
              </a:lnSpc>
            </a:pPr>
            <a:r>
              <a:rPr lang="en-US" dirty="0"/>
              <a:t>Many organizations, such as Charles Schwab and Kaiser Permanente, have obtained great success through the implementation of CRM systems</a:t>
            </a:r>
          </a:p>
        </p:txBody>
      </p:sp>
      <p:pic>
        <p:nvPicPr>
          <p:cNvPr id="4099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684585"/>
            <a:ext cx="1780822" cy="184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9252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CUSTOMER RELATIONSHIP MANAGEMENT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51943" y="1866900"/>
            <a:ext cx="7543800" cy="4953000"/>
          </a:xfrm>
        </p:spPr>
        <p:txBody>
          <a:bodyPr/>
          <a:lstStyle/>
          <a:p>
            <a:pPr algn="l" eaLnBrk="1" hangingPunct="1"/>
            <a:r>
              <a:rPr lang="en-US" sz="2800" dirty="0"/>
              <a:t>CRM is not just technology, but a strategy, process, and business goal that an organization must embrace on an </a:t>
            </a:r>
            <a:r>
              <a:rPr lang="en-US" sz="2800" dirty="0" err="1"/>
              <a:t>enterprisewide</a:t>
            </a:r>
            <a:r>
              <a:rPr lang="en-US" sz="2800" dirty="0"/>
              <a:t> level</a:t>
            </a:r>
          </a:p>
          <a:p>
            <a:pPr algn="l" eaLnBrk="1" hangingPunct="1"/>
            <a:endParaRPr lang="en-US" sz="2800" dirty="0"/>
          </a:p>
          <a:p>
            <a:pPr algn="l" eaLnBrk="1" hangingPunct="1"/>
            <a:r>
              <a:rPr lang="en-US" sz="2800" dirty="0"/>
              <a:t>CRM can enable an organization to:</a:t>
            </a:r>
          </a:p>
          <a:p>
            <a:pPr lvl="1" eaLnBrk="1" hangingPunct="1"/>
            <a:r>
              <a:rPr lang="en-US" sz="2400" dirty="0"/>
              <a:t>Identify types of customers</a:t>
            </a:r>
          </a:p>
          <a:p>
            <a:pPr lvl="1" eaLnBrk="1" hangingPunct="1"/>
            <a:r>
              <a:rPr lang="en-US" sz="2400" dirty="0"/>
              <a:t>Design individual customer marketing campaigns </a:t>
            </a:r>
          </a:p>
          <a:p>
            <a:pPr lvl="1" eaLnBrk="1" hangingPunct="1"/>
            <a:r>
              <a:rPr lang="en-US" sz="2400" dirty="0"/>
              <a:t>Treat each customer as an individual</a:t>
            </a:r>
          </a:p>
          <a:p>
            <a:pPr lvl="1" eaLnBrk="1" hangingPunct="1"/>
            <a:r>
              <a:rPr lang="en-US" sz="2400" dirty="0"/>
              <a:t>Understand customer buying behaviors</a:t>
            </a:r>
          </a:p>
        </p:txBody>
      </p:sp>
      <p:pic>
        <p:nvPicPr>
          <p:cNvPr id="512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445" y="2819400"/>
            <a:ext cx="2146596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5453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CUSTOMER RELATIONSHIP MANAGEMENT</a:t>
            </a:r>
          </a:p>
        </p:txBody>
      </p:sp>
      <p:pic>
        <p:nvPicPr>
          <p:cNvPr id="14340" name="Picture 4" descr="This figure gives an overview of CRM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581" y="1600200"/>
            <a:ext cx="56388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478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98938" y="4572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EVOLUTION OF CRM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995138" cy="4648200"/>
          </a:xfrm>
        </p:spPr>
        <p:txBody>
          <a:bodyPr>
            <a:normAutofit fontScale="92500" lnSpcReduction="10000"/>
          </a:bodyPr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CRM reporting technology</a:t>
            </a:r>
            <a:r>
              <a:rPr lang="en-US" dirty="0"/>
              <a:t> – Help organizations identify their customers across other applications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CRM analysis technologies</a:t>
            </a:r>
            <a:r>
              <a:rPr lang="en-US" dirty="0"/>
              <a:t> – Help organization segment their customers into categories such as best and worst customers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CRM predicting technologies</a:t>
            </a:r>
            <a:r>
              <a:rPr lang="en-US" dirty="0"/>
              <a:t> – Help organizations make predictions regarding customer behavior such as which customers are at risk of leaving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4673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964363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STRATEGIC INITIATIVES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67744"/>
            <a:ext cx="6934200" cy="4399656"/>
          </a:xfrm>
        </p:spPr>
        <p:txBody>
          <a:bodyPr/>
          <a:lstStyle/>
          <a:p>
            <a:pPr algn="l" eaLnBrk="1" hangingPunct="1"/>
            <a:r>
              <a:rPr lang="en-US" dirty="0"/>
              <a:t>Organizations can undertake high-profile strategic initiatives including:</a:t>
            </a:r>
          </a:p>
          <a:p>
            <a:pPr lvl="1"/>
            <a:r>
              <a:rPr lang="en-US" dirty="0"/>
              <a:t>Business process reengineering (BPR)</a:t>
            </a:r>
          </a:p>
          <a:p>
            <a:pPr lvl="1" eaLnBrk="1" hangingPunct="1"/>
            <a:r>
              <a:rPr lang="en-US" dirty="0"/>
              <a:t>Supply chain management (SCM)</a:t>
            </a:r>
          </a:p>
          <a:p>
            <a:pPr lvl="1" eaLnBrk="1" hangingPunct="1"/>
            <a:r>
              <a:rPr lang="en-US" dirty="0"/>
              <a:t>Customer relationship management (CRM)</a:t>
            </a:r>
          </a:p>
          <a:p>
            <a:pPr lvl="1" eaLnBrk="1" hangingPunct="1"/>
            <a:r>
              <a:rPr lang="en-US" dirty="0"/>
              <a:t>Enterprise resource planning (ERP)</a:t>
            </a:r>
          </a:p>
        </p:txBody>
      </p:sp>
    </p:spTree>
    <p:extLst>
      <p:ext uri="{BB962C8B-B14F-4D97-AF65-F5344CB8AC3E}">
        <p14:creationId xmlns:p14="http://schemas.microsoft.com/office/powerpoint/2010/main" val="6937291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095373" y="609600"/>
            <a:ext cx="6964363" cy="1201737"/>
          </a:xfrm>
        </p:spPr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EVOLUTION OF CRM</a:t>
            </a:r>
            <a:endParaRPr lang="en-US" dirty="0">
              <a:solidFill>
                <a:srgbClr val="50B4C8"/>
              </a:solidFill>
            </a:endParaRPr>
          </a:p>
        </p:txBody>
      </p:sp>
      <p:pic>
        <p:nvPicPr>
          <p:cNvPr id="34819" name="Picture 3" descr="bal76825_081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7" t="4707" b="1131"/>
          <a:stretch>
            <a:fillRect/>
          </a:stretch>
        </p:blipFill>
        <p:spPr bwMode="auto">
          <a:xfrm>
            <a:off x="819941" y="1371600"/>
            <a:ext cx="7515225" cy="4641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6443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6063"/>
            <a:ext cx="8183563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ENTERPRISE RESOURCE PLANNING</a:t>
            </a:r>
            <a:endParaRPr lang="en-US" sz="3600" b="1" dirty="0">
              <a:solidFill>
                <a:srgbClr val="50B4C8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48393" y="1752600"/>
            <a:ext cx="7581900" cy="4572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800" b="1" i="1" dirty="0"/>
              <a:t>Enterprise resource planning (</a:t>
            </a:r>
            <a:r>
              <a:rPr lang="en-US" sz="2800" b="1" i="1" dirty="0" err="1"/>
              <a:t>ERP</a:t>
            </a:r>
            <a:r>
              <a:rPr lang="en-US" sz="2800" b="1" i="1" dirty="0"/>
              <a:t>)</a:t>
            </a:r>
            <a:r>
              <a:rPr lang="en-US" sz="2800" dirty="0"/>
              <a:t> – integrates all departments and functions throughout an organization into a single IT system so that employees can make decisions by viewing </a:t>
            </a:r>
            <a:r>
              <a:rPr lang="en-US" sz="2800" dirty="0" err="1"/>
              <a:t>enterprisewide</a:t>
            </a:r>
            <a:r>
              <a:rPr lang="en-US" sz="2800" dirty="0"/>
              <a:t> information on all business operations</a:t>
            </a:r>
          </a:p>
          <a:p>
            <a:pPr algn="l" eaLnBrk="1" hangingPunct="1"/>
            <a:endParaRPr lang="en-US" sz="2800" dirty="0"/>
          </a:p>
          <a:p>
            <a:pPr algn="l" eaLnBrk="1" hangingPunct="1"/>
            <a:r>
              <a:rPr lang="en-US" sz="2800" dirty="0"/>
              <a:t>Keyword in </a:t>
            </a:r>
            <a:r>
              <a:rPr lang="en-US" sz="2800" dirty="0" err="1"/>
              <a:t>ERP</a:t>
            </a:r>
            <a:r>
              <a:rPr lang="en-US" sz="2800" dirty="0"/>
              <a:t> is </a:t>
            </a:r>
          </a:p>
          <a:p>
            <a:pPr marL="0" indent="0" algn="l" eaLnBrk="1" hangingPunct="1">
              <a:buNone/>
            </a:pPr>
            <a:r>
              <a:rPr lang="en-US" sz="2800" dirty="0"/>
              <a:t>    “enterprise”</a:t>
            </a:r>
          </a:p>
        </p:txBody>
      </p:sp>
      <p:pic>
        <p:nvPicPr>
          <p:cNvPr id="819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67200"/>
            <a:ext cx="2579077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999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64538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ENTERPRISE RESOURCE PLANNING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>
          <a:xfrm>
            <a:off x="990600" y="1430337"/>
            <a:ext cx="6196013" cy="3603625"/>
          </a:xfrm>
        </p:spPr>
        <p:txBody>
          <a:bodyPr/>
          <a:lstStyle/>
          <a:p>
            <a:pPr eaLnBrk="1" hangingPunct="1"/>
            <a:r>
              <a:rPr lang="en-US" dirty="0"/>
              <a:t>Sample data from a sales database</a:t>
            </a:r>
          </a:p>
        </p:txBody>
      </p:sp>
      <p:graphicFrame>
        <p:nvGraphicFramePr>
          <p:cNvPr id="3" name="Table 2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103786"/>
              </p:ext>
            </p:extLst>
          </p:nvPr>
        </p:nvGraphicFramePr>
        <p:xfrm>
          <a:off x="654236" y="2286000"/>
          <a:ext cx="7818066" cy="3307254"/>
        </p:xfrm>
        <a:graphic>
          <a:graphicData uri="http://schemas.openxmlformats.org/drawingml/2006/table">
            <a:tbl>
              <a:tblPr firstRow="1" firstCol="1" bandRow="1"/>
              <a:tblGrid>
                <a:gridCol w="274267"/>
                <a:gridCol w="1524000"/>
                <a:gridCol w="1132464"/>
                <a:gridCol w="977467"/>
                <a:gridCol w="977467"/>
                <a:gridCol w="977467"/>
                <a:gridCol w="977467"/>
                <a:gridCol w="977467"/>
              </a:tblGrid>
              <a:tr h="912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G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90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OrderDate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ProductName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Quantity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 Price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 Cost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Customer ID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SalesRepID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Monday, January 04,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Mozzarella cheese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41 5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$ 24.15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S15.35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AC45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EX-107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Monday, January 04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90.65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$15.06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$14.04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AC45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EX-109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Tuesday, January 05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Red onions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27.15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$12.08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$10.32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ACS7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81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Wednesday January 06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67.25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$15.16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$10.54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A096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EX-109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Thursday, January 07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Black olives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79.26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$12.18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$9.56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A044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Thursday. January 07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46.52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$15.24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$11.54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AC32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Thursday January 07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52.5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$15.26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$11.12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AC84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EX-109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Friday January 03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Red onions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39.5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$12.55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$9.54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A0103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Saturday January 09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66.5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$15.98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$9.56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11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Sunday, January 10,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58.26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$15.97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$9.50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A0174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EX-104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81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12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Sunday January 10 2010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Pineapple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40.15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$33.54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$22.12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AC45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EX-I04</a:t>
                      </a:r>
                    </a:p>
                  </a:txBody>
                  <a:tcPr marL="44101" marR="441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5710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5800" y="217482"/>
            <a:ext cx="8212138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ENTERPRISE RESOURCE PLANNING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96013" cy="3603625"/>
          </a:xfrm>
        </p:spPr>
        <p:txBody>
          <a:bodyPr/>
          <a:lstStyle/>
          <a:p>
            <a:pPr algn="l" eaLnBrk="1" hangingPunct="1"/>
            <a:r>
              <a:rPr lang="en-US" dirty="0"/>
              <a:t>Sample data from an accounting database</a:t>
            </a:r>
          </a:p>
        </p:txBody>
      </p:sp>
      <p:graphicFrame>
        <p:nvGraphicFramePr>
          <p:cNvPr id="3" name="Table 2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021004"/>
              </p:ext>
            </p:extLst>
          </p:nvPr>
        </p:nvGraphicFramePr>
        <p:xfrm>
          <a:off x="457200" y="2819400"/>
          <a:ext cx="8153398" cy="2998799"/>
        </p:xfrm>
        <a:graphic>
          <a:graphicData uri="http://schemas.openxmlformats.org/drawingml/2006/table">
            <a:tbl>
              <a:tblPr firstRow="1" firstCol="1" bandRow="1"/>
              <a:tblGrid>
                <a:gridCol w="381000"/>
                <a:gridCol w="1101436"/>
                <a:gridCol w="741218"/>
                <a:gridCol w="741218"/>
                <a:gridCol w="741218"/>
                <a:gridCol w="741218"/>
                <a:gridCol w="741218"/>
                <a:gridCol w="741218"/>
                <a:gridCol w="741218"/>
                <a:gridCol w="741218"/>
                <a:gridCol w="741218"/>
              </a:tblGrid>
              <a:tr h="676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G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J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28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OrderDate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ProductName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Quantity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 Price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Total Sales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 Cost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Total Cost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Profit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Customer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SalesRep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04-Jan-10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Mozzarella cheese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41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984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738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246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The Station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Debbie Fernandez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04-Jan-10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1,350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1,260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The Station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Roberta Cross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 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05 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Red onions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27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324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216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Bert’s Bistro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Loraine Schultz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06-Jan-10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67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1,005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938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67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Smoke House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Roberta Cross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07-Jan-10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Black olives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79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948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474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474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Flagstaff House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Loraine Schultz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07-Jan-10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690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644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Two Bitts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Loraine Schultz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07-Jan-10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780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728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Pierce Arrow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Roberta Cross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08-Jan-10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Red onions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39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468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312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Mamma’s Pasta Place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Loraine Schultz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09-Jan-10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990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924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66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The Dandelion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Loraine Schultz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045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11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10-Jan-10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Romaine lettuce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58 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870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812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58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Carmens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Loraine Schultz</a:t>
                      </a:r>
                    </a:p>
                  </a:txBody>
                  <a:tcPr marL="37085" marR="370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7572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73459" y="250639"/>
            <a:ext cx="9020968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ENTERPRISE RESOURCE PLANNING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79026" y="1219200"/>
            <a:ext cx="8062914" cy="3603625"/>
          </a:xfrm>
        </p:spPr>
        <p:txBody>
          <a:bodyPr/>
          <a:lstStyle/>
          <a:p>
            <a:pPr algn="l" eaLnBrk="1" hangingPunct="1"/>
            <a:r>
              <a:rPr lang="en-US" sz="2800" dirty="0" err="1"/>
              <a:t>ERP</a:t>
            </a:r>
            <a:r>
              <a:rPr lang="en-US" sz="2800" dirty="0"/>
              <a:t> systems collect data from across an organization and correlates the data generating an </a:t>
            </a:r>
            <a:r>
              <a:rPr lang="en-US" sz="2800" dirty="0" err="1"/>
              <a:t>enterprisewide</a:t>
            </a:r>
            <a:r>
              <a:rPr lang="en-US" sz="2800" dirty="0"/>
              <a:t> view</a:t>
            </a:r>
          </a:p>
        </p:txBody>
      </p:sp>
      <p:pic>
        <p:nvPicPr>
          <p:cNvPr id="23556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605273"/>
            <a:ext cx="6658769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0722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1079499" y="685800"/>
            <a:ext cx="6964363" cy="1201737"/>
          </a:xfrm>
        </p:spPr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LEARNING OUTCOME REVIEW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1524000" y="2590800"/>
            <a:ext cx="6196013" cy="3603625"/>
          </a:xfrm>
        </p:spPr>
        <p:txBody>
          <a:bodyPr/>
          <a:lstStyle/>
          <a:p>
            <a:pPr algn="l"/>
            <a:r>
              <a:rPr lang="en-US" sz="2800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201737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BUSINESS PROCESS REENGINEERING </a:t>
            </a:r>
            <a:endParaRPr lang="en-US" sz="3600" b="1" dirty="0">
              <a:solidFill>
                <a:srgbClr val="50B4C8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6934200" cy="3603625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400" b="1" i="1" dirty="0"/>
              <a:t>Business process</a:t>
            </a:r>
            <a:r>
              <a:rPr lang="en-US" sz="2400" dirty="0"/>
              <a:t> – a standardized set of activities that accomplish a specific task, such as processing a customer’s order</a:t>
            </a:r>
          </a:p>
          <a:p>
            <a:pPr algn="l" eaLnBrk="1" hangingPunct="1"/>
            <a:endParaRPr lang="en-US" sz="2400" dirty="0"/>
          </a:p>
          <a:p>
            <a:pPr algn="l" eaLnBrk="1" hangingPunct="1"/>
            <a:r>
              <a:rPr lang="en-US" sz="2400" b="1" i="1" dirty="0"/>
              <a:t>Business process reengineering (BPR)</a:t>
            </a:r>
            <a:r>
              <a:rPr lang="en-US" sz="2400" dirty="0"/>
              <a:t> – the analysis and redesign of workflow within and between enterprises</a:t>
            </a:r>
          </a:p>
        </p:txBody>
      </p:sp>
      <p:pic>
        <p:nvPicPr>
          <p:cNvPr id="6146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68396"/>
            <a:ext cx="7543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21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USING MIS TO IMPROVE BUSINESS PROCESSES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685800" y="4800600"/>
            <a:ext cx="8153400" cy="1600200"/>
          </a:xfrm>
        </p:spPr>
        <p:txBody>
          <a:bodyPr/>
          <a:lstStyle/>
          <a:p>
            <a:pPr algn="l"/>
            <a:r>
              <a:rPr lang="en-US" sz="2800" b="1" dirty="0"/>
              <a:t>Workflow</a:t>
            </a:r>
            <a:r>
              <a:rPr lang="en-US" sz="2800" dirty="0"/>
              <a:t> – Includes the tasks, activities, and responsibilities required to execute each step in a business process</a:t>
            </a:r>
          </a:p>
          <a:p>
            <a:pPr algn="l"/>
            <a:endParaRPr lang="en-US" sz="2800" dirty="0"/>
          </a:p>
        </p:txBody>
      </p:sp>
      <p:pic>
        <p:nvPicPr>
          <p:cNvPr id="49156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6248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230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308125" y="304800"/>
            <a:ext cx="8458200" cy="1143000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MANAGING BUSINESS PROCESSES</a:t>
            </a:r>
            <a:endParaRPr lang="en-US" sz="4800" b="1" dirty="0">
              <a:solidFill>
                <a:srgbClr val="50B4C8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3048000" cy="4343400"/>
          </a:xfrm>
        </p:spPr>
        <p:txBody>
          <a:bodyPr/>
          <a:lstStyle/>
          <a:p>
            <a:pPr algn="l" eaLnBrk="1" hangingPunct="1"/>
            <a:r>
              <a:rPr lang="en-US" sz="2800" dirty="0"/>
              <a:t>Businesses gain a competitive edge when they minimize costs and streamline business processes</a:t>
            </a:r>
          </a:p>
          <a:p>
            <a:pPr algn="l" eaLnBrk="1" hangingPunct="1"/>
            <a:endParaRPr lang="en-US" sz="2800" dirty="0"/>
          </a:p>
          <a:p>
            <a:pPr algn="l" eaLnBrk="1" hangingPunct="1"/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798" y="1057254"/>
            <a:ext cx="4788131" cy="499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450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>
          <a:xfrm>
            <a:off x="571500" y="2286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MANAGING BUSINESS PROCESSES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4114800"/>
            <a:ext cx="45720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600" b="1" dirty="0" smtClean="0"/>
              <a:t> Customer </a:t>
            </a:r>
            <a:r>
              <a:rPr lang="en-US" sz="2600" b="1" dirty="0"/>
              <a:t>facing process </a:t>
            </a:r>
            <a:r>
              <a:rPr lang="en-US" sz="2600" i="1" dirty="0"/>
              <a:t>-</a:t>
            </a:r>
            <a:r>
              <a:rPr lang="en-US" sz="2600" b="1" i="1" dirty="0"/>
              <a:t> </a:t>
            </a:r>
            <a:r>
              <a:rPr lang="en-US" sz="2600" dirty="0"/>
              <a:t>Results in a product or service that is received by an organization’s external customer</a:t>
            </a:r>
          </a:p>
        </p:txBody>
      </p:sp>
      <p:pic>
        <p:nvPicPr>
          <p:cNvPr id="40964" name="Picture 3" descr="This figure gives examples of customer-facing processes, industry-specific customer facing processes, and business-facing processe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69" b="5212"/>
          <a:stretch>
            <a:fillRect/>
          </a:stretch>
        </p:blipFill>
        <p:spPr bwMode="auto">
          <a:xfrm>
            <a:off x="495300" y="1600200"/>
            <a:ext cx="8153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0" y="3962400"/>
            <a:ext cx="4572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Wingdings" pitchFamily="2" charset="2"/>
              <a:buChar char="v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0D360"/>
              </a:buClr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F8FB0"/>
              </a:buClr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F8FB0"/>
              </a:buClr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F8FB0"/>
              </a:buClr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F8FB0"/>
              </a:buClr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2F8FB0"/>
              </a:buClr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600" b="1" dirty="0"/>
              <a:t>Business facing process </a:t>
            </a:r>
            <a:r>
              <a:rPr lang="en-US" sz="2600" dirty="0"/>
              <a:t>-</a:t>
            </a:r>
            <a:r>
              <a:rPr lang="en-US" sz="2600" b="1" i="1" dirty="0"/>
              <a:t> </a:t>
            </a:r>
            <a:r>
              <a:rPr lang="en-US" sz="2600" dirty="0"/>
              <a:t>Invisible to the external customer but essential to the effective management of the business</a:t>
            </a:r>
          </a:p>
        </p:txBody>
      </p:sp>
    </p:spTree>
    <p:extLst>
      <p:ext uri="{BB962C8B-B14F-4D97-AF65-F5344CB8AC3E}">
        <p14:creationId xmlns:p14="http://schemas.microsoft.com/office/powerpoint/2010/main" val="2763107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MANAGING BUSINESS PROCESSES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5562600"/>
            <a:ext cx="8153400" cy="1066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dirty="0"/>
              <a:t>The Order-to-Delivery Process</a:t>
            </a:r>
            <a:endParaRPr lang="en-US" dirty="0"/>
          </a:p>
        </p:txBody>
      </p:sp>
      <p:pic>
        <p:nvPicPr>
          <p:cNvPr id="41988" name="Picture 3" descr="This figure shows the five steps in the order-to-delivery business process, which include marketing, sales, operations management, accounting and finance, and customer service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" t="7254" r="1752" b="26614"/>
          <a:stretch>
            <a:fillRect/>
          </a:stretch>
        </p:blipFill>
        <p:spPr bwMode="auto">
          <a:xfrm>
            <a:off x="228600" y="2286000"/>
            <a:ext cx="8763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24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BUSINESS PROCESS MODELING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3876"/>
            <a:ext cx="8686800" cy="5029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Business process modeling </a:t>
            </a:r>
            <a:r>
              <a:rPr lang="en-US" sz="2800" dirty="0"/>
              <a:t>(or </a:t>
            </a:r>
            <a:r>
              <a:rPr lang="en-US" sz="2800" b="1" dirty="0"/>
              <a:t>mapping</a:t>
            </a:r>
            <a:r>
              <a:rPr lang="en-US" sz="2800" dirty="0"/>
              <a:t>) - The activity of creating a detailed flow chart or process map of a work process showing its inputs, tasks, and activities, in a structured sequence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Business process model - </a:t>
            </a:r>
            <a:r>
              <a:rPr lang="en-US" sz="2800" dirty="0"/>
              <a:t>A graphic description of a process, showing the sequence of process tasks, which is developed for a specific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As-Is process model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To-Be process model </a:t>
            </a:r>
            <a:endParaRPr lang="en-US" sz="2400" dirty="0"/>
          </a:p>
          <a:p>
            <a:pPr algn="l" eaLnBrk="1" hangingPunct="1"/>
            <a:endParaRPr lang="en-US" sz="2800" dirty="0"/>
          </a:p>
        </p:txBody>
      </p:sp>
      <p:pic>
        <p:nvPicPr>
          <p:cNvPr id="43012" name="Picture 8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208" y="4648200"/>
            <a:ext cx="25844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562097"/>
      </p:ext>
    </p:extLst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1633</TotalTime>
  <Words>1114</Words>
  <Application>Microsoft Macintosh PowerPoint</Application>
  <PresentationFormat>On-screen Show (4:3)</PresentationFormat>
  <Paragraphs>331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35</vt:i4>
      </vt:variant>
    </vt:vector>
  </HeadingPairs>
  <TitlesOfParts>
    <vt:vector size="53" baseType="lpstr">
      <vt:lpstr>Albertus (W1)</vt:lpstr>
      <vt:lpstr>ArumSans Bold</vt:lpstr>
      <vt:lpstr>ArumSans Regular</vt:lpstr>
      <vt:lpstr>Calibri</vt:lpstr>
      <vt:lpstr>Courier New</vt:lpstr>
      <vt:lpstr>Times New Roman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STRATEGIC INITIATIVES</vt:lpstr>
      <vt:lpstr>BUSINESS PROCESS REENGINEERING </vt:lpstr>
      <vt:lpstr>USING MIS TO IMPROVE BUSINESS PROCESSES</vt:lpstr>
      <vt:lpstr>MANAGING BUSINESS PROCESSES</vt:lpstr>
      <vt:lpstr>MANAGING BUSINESS PROCESSES</vt:lpstr>
      <vt:lpstr>MANAGING BUSINESS PROCESSES</vt:lpstr>
      <vt:lpstr>BUSINESS PROCESS MODELING</vt:lpstr>
      <vt:lpstr>BUSINESS PROCESS MODELING</vt:lpstr>
      <vt:lpstr>BUSINESS PROCESS MODELING</vt:lpstr>
      <vt:lpstr>BUSINESS PROCESS MODELING</vt:lpstr>
      <vt:lpstr>BUSINESS PROCESS MODELING</vt:lpstr>
      <vt:lpstr>BUSINESS PROCESS MODELING</vt:lpstr>
      <vt:lpstr>BUSINESS PROCESS MODELING</vt:lpstr>
      <vt:lpstr>USING MIS TO IMPROVE BUSINESS PROCESSES</vt:lpstr>
      <vt:lpstr>USING MIS TO IMPROVE BUSINESS PROCESSES</vt:lpstr>
      <vt:lpstr>SUPPLY CHAIN MANAGEMENT</vt:lpstr>
      <vt:lpstr>BASICS OF SUPPLY CHAIN</vt:lpstr>
      <vt:lpstr>BASICS OF SUPPLY CHAIN</vt:lpstr>
      <vt:lpstr>SUPPLY CHAIN MANAGEMENT</vt:lpstr>
      <vt:lpstr>SUPPLY CHAIN MANAGEMENT</vt:lpstr>
      <vt:lpstr>SUPPLY CHAIN MANAGEMENT</vt:lpstr>
      <vt:lpstr>SUPPLY CHAIN MANAGEMENT</vt:lpstr>
      <vt:lpstr>SUPPLY CHAIN MANAGEMENT</vt:lpstr>
      <vt:lpstr>CUSTOMER RELATIONSHIP MANAGEMENT </vt:lpstr>
      <vt:lpstr>CUSTOMER RELATIONSHIP MANAGEMENT</vt:lpstr>
      <vt:lpstr>CUSTOMER RELATIONSHIP MANAGEMENT</vt:lpstr>
      <vt:lpstr>EVOLUTION OF CRM</vt:lpstr>
      <vt:lpstr>EVOLUTION OF CRM</vt:lpstr>
      <vt:lpstr>ENTERPRISE RESOURCE PLANNING</vt:lpstr>
      <vt:lpstr>ENTERPRISE RESOURCE PLANNING</vt:lpstr>
      <vt:lpstr>ENTERPRISE RESOURCE PLANNING</vt:lpstr>
      <vt:lpstr>ENTERPRISE RESOURCE PLANNING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196</cp:revision>
  <dcterms:created xsi:type="dcterms:W3CDTF">2004-06-28T21:12:50Z</dcterms:created>
  <dcterms:modified xsi:type="dcterms:W3CDTF">2017-04-18T20:05:59Z</dcterms:modified>
</cp:coreProperties>
</file>