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4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5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6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7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8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58" r:id="rId1"/>
    <p:sldMasterId id="2147484168" r:id="rId2"/>
    <p:sldMasterId id="2147484176" r:id="rId3"/>
    <p:sldMasterId id="2147484186" r:id="rId4"/>
    <p:sldMasterId id="2147484196" r:id="rId5"/>
    <p:sldMasterId id="2147484204" r:id="rId6"/>
    <p:sldMasterId id="2147484212" r:id="rId7"/>
    <p:sldMasterId id="2147484215" r:id="rId8"/>
    <p:sldMasterId id="2147484219" r:id="rId9"/>
  </p:sldMasterIdLst>
  <p:notesMasterIdLst>
    <p:notesMasterId r:id="rId40"/>
  </p:notesMasterIdLst>
  <p:handoutMasterIdLst>
    <p:handoutMasterId r:id="rId41"/>
  </p:handoutMasterIdLst>
  <p:sldIdLst>
    <p:sldId id="369" r:id="rId10"/>
    <p:sldId id="452" r:id="rId11"/>
    <p:sldId id="455" r:id="rId12"/>
    <p:sldId id="456" r:id="rId13"/>
    <p:sldId id="478" r:id="rId14"/>
    <p:sldId id="479" r:id="rId15"/>
    <p:sldId id="480" r:id="rId16"/>
    <p:sldId id="457" r:id="rId17"/>
    <p:sldId id="458" r:id="rId18"/>
    <p:sldId id="459" r:id="rId19"/>
    <p:sldId id="460" r:id="rId20"/>
    <p:sldId id="461" r:id="rId21"/>
    <p:sldId id="462" r:id="rId22"/>
    <p:sldId id="463" r:id="rId23"/>
    <p:sldId id="464" r:id="rId24"/>
    <p:sldId id="465" r:id="rId25"/>
    <p:sldId id="466" r:id="rId26"/>
    <p:sldId id="467" r:id="rId27"/>
    <p:sldId id="468" r:id="rId28"/>
    <p:sldId id="469" r:id="rId29"/>
    <p:sldId id="481" r:id="rId30"/>
    <p:sldId id="485" r:id="rId31"/>
    <p:sldId id="483" r:id="rId32"/>
    <p:sldId id="484" r:id="rId33"/>
    <p:sldId id="472" r:id="rId34"/>
    <p:sldId id="473" r:id="rId35"/>
    <p:sldId id="474" r:id="rId36"/>
    <p:sldId id="475" r:id="rId37"/>
    <p:sldId id="476" r:id="rId38"/>
    <p:sldId id="477" r:id="rId3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B4C8"/>
    <a:srgbClr val="37757F"/>
    <a:srgbClr val="77B2E3"/>
    <a:srgbClr val="BBE0E3"/>
    <a:srgbClr val="548486"/>
    <a:srgbClr val="62949E"/>
    <a:srgbClr val="5CA3DE"/>
    <a:srgbClr val="1E5E92"/>
    <a:srgbClr val="FF0000"/>
    <a:srgbClr val="E6E4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 autoAdjust="0"/>
    <p:restoredTop sz="84936" autoAdjust="0"/>
  </p:normalViewPr>
  <p:slideViewPr>
    <p:cSldViewPr>
      <p:cViewPr varScale="1">
        <p:scale>
          <a:sx n="90" d="100"/>
          <a:sy n="90" d="100"/>
        </p:scale>
        <p:origin x="1744" y="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264"/>
    </p:cViewPr>
  </p:sorterViewPr>
  <p:notesViewPr>
    <p:cSldViewPr>
      <p:cViewPr>
        <p:scale>
          <a:sx n="100" d="100"/>
          <a:sy n="100" d="100"/>
        </p:scale>
        <p:origin x="2400" y="5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1.xml"/><Relationship Id="rId21" Type="http://schemas.openxmlformats.org/officeDocument/2006/relationships/slide" Target="slides/slide12.xml"/><Relationship Id="rId22" Type="http://schemas.openxmlformats.org/officeDocument/2006/relationships/slide" Target="slides/slide13.xml"/><Relationship Id="rId23" Type="http://schemas.openxmlformats.org/officeDocument/2006/relationships/slide" Target="slides/slide14.xml"/><Relationship Id="rId24" Type="http://schemas.openxmlformats.org/officeDocument/2006/relationships/slide" Target="slides/slide15.xml"/><Relationship Id="rId25" Type="http://schemas.openxmlformats.org/officeDocument/2006/relationships/slide" Target="slides/slide16.xml"/><Relationship Id="rId26" Type="http://schemas.openxmlformats.org/officeDocument/2006/relationships/slide" Target="slides/slide17.xml"/><Relationship Id="rId27" Type="http://schemas.openxmlformats.org/officeDocument/2006/relationships/slide" Target="slides/slide18.xml"/><Relationship Id="rId28" Type="http://schemas.openxmlformats.org/officeDocument/2006/relationships/slide" Target="slides/slide19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1.xml"/><Relationship Id="rId31" Type="http://schemas.openxmlformats.org/officeDocument/2006/relationships/slide" Target="slides/slide22.xml"/><Relationship Id="rId32" Type="http://schemas.openxmlformats.org/officeDocument/2006/relationships/slide" Target="slides/slide23.xml"/><Relationship Id="rId9" Type="http://schemas.openxmlformats.org/officeDocument/2006/relationships/slideMaster" Target="slideMasters/slideMaster9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33" Type="http://schemas.openxmlformats.org/officeDocument/2006/relationships/slide" Target="slides/slide24.xml"/><Relationship Id="rId34" Type="http://schemas.openxmlformats.org/officeDocument/2006/relationships/slide" Target="slides/slide25.xml"/><Relationship Id="rId35" Type="http://schemas.openxmlformats.org/officeDocument/2006/relationships/slide" Target="slides/slide26.xml"/><Relationship Id="rId36" Type="http://schemas.openxmlformats.org/officeDocument/2006/relationships/slide" Target="slides/slide27.xml"/><Relationship Id="rId10" Type="http://schemas.openxmlformats.org/officeDocument/2006/relationships/slide" Target="slides/slide1.xml"/><Relationship Id="rId11" Type="http://schemas.openxmlformats.org/officeDocument/2006/relationships/slide" Target="slides/slide2.xml"/><Relationship Id="rId12" Type="http://schemas.openxmlformats.org/officeDocument/2006/relationships/slide" Target="slides/slide3.xml"/><Relationship Id="rId13" Type="http://schemas.openxmlformats.org/officeDocument/2006/relationships/slide" Target="slides/slide4.xml"/><Relationship Id="rId14" Type="http://schemas.openxmlformats.org/officeDocument/2006/relationships/slide" Target="slides/slide5.xml"/><Relationship Id="rId15" Type="http://schemas.openxmlformats.org/officeDocument/2006/relationships/slide" Target="slides/slide6.xml"/><Relationship Id="rId16" Type="http://schemas.openxmlformats.org/officeDocument/2006/relationships/slide" Target="slides/slide7.xml"/><Relationship Id="rId17" Type="http://schemas.openxmlformats.org/officeDocument/2006/relationships/slide" Target="slides/slide8.xml"/><Relationship Id="rId18" Type="http://schemas.openxmlformats.org/officeDocument/2006/relationships/slide" Target="slides/slide9.xml"/><Relationship Id="rId19" Type="http://schemas.openxmlformats.org/officeDocument/2006/relationships/slide" Target="slides/slide10.xml"/><Relationship Id="rId37" Type="http://schemas.openxmlformats.org/officeDocument/2006/relationships/slide" Target="slides/slide28.xml"/><Relationship Id="rId38" Type="http://schemas.openxmlformats.org/officeDocument/2006/relationships/slide" Target="slides/slide29.xml"/><Relationship Id="rId39" Type="http://schemas.openxmlformats.org/officeDocument/2006/relationships/slide" Target="slides/slide30.xml"/><Relationship Id="rId40" Type="http://schemas.openxmlformats.org/officeDocument/2006/relationships/notesMaster" Target="notesMasters/notesMaster1.xml"/><Relationship Id="rId41" Type="http://schemas.openxmlformats.org/officeDocument/2006/relationships/handoutMaster" Target="handoutMasters/handoutMaster1.xml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Lecture Style Format Sample</a:t>
            </a:r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9C0FA2-ABCE-45CE-87F0-A690754429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6436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Lecture Style Format Sample</a:t>
            </a:r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2C9598B-2E5F-4B39-AA43-A70C2EC4E0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69175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9063" indent="-119063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Albertus (W1)" charset="0"/>
        <a:ea typeface="+mn-ea"/>
        <a:cs typeface="+mn-cs"/>
      </a:defRPr>
    </a:lvl1pPr>
    <a:lvl2pPr marL="403225" indent="-169863" algn="l" rtl="0" eaLnBrk="0" fontAlgn="base" hangingPunct="0">
      <a:spcBef>
        <a:spcPct val="30000"/>
      </a:spcBef>
      <a:spcAft>
        <a:spcPct val="0"/>
      </a:spcAft>
      <a:buFont typeface="Wingdings" pitchFamily="2" charset="2"/>
      <a:buChar char="§"/>
      <a:defRPr sz="1000" kern="1200">
        <a:solidFill>
          <a:schemeClr val="tx1"/>
        </a:solidFill>
        <a:latin typeface="Albertus (W1)" charset="0"/>
        <a:ea typeface="+mn-ea"/>
        <a:cs typeface="+mn-cs"/>
      </a:defRPr>
    </a:lvl2pPr>
    <a:lvl3pPr marL="636588" indent="-119063" algn="l" rtl="0" eaLnBrk="0" fontAlgn="base" hangingPunct="0">
      <a:spcBef>
        <a:spcPct val="30000"/>
      </a:spcBef>
      <a:spcAft>
        <a:spcPct val="0"/>
      </a:spcAft>
      <a:buChar char="o"/>
      <a:defRPr sz="1000" kern="1200">
        <a:solidFill>
          <a:schemeClr val="tx1"/>
        </a:solidFill>
        <a:latin typeface="Albertus (W1)" charset="0"/>
        <a:ea typeface="+mn-ea"/>
        <a:cs typeface="+mn-cs"/>
      </a:defRPr>
    </a:lvl3pPr>
    <a:lvl4pPr marL="869950" indent="-119063" algn="l" rtl="0" eaLnBrk="0" fontAlgn="base" hangingPunct="0">
      <a:spcBef>
        <a:spcPct val="30000"/>
      </a:spcBef>
      <a:spcAft>
        <a:spcPct val="0"/>
      </a:spcAft>
      <a:buFont typeface="Wingdings" pitchFamily="2" charset="2"/>
      <a:buChar char="v"/>
      <a:defRPr sz="1000" kern="1200">
        <a:solidFill>
          <a:schemeClr val="tx1"/>
        </a:solidFill>
        <a:latin typeface="Albertus (W1)" charset="0"/>
        <a:ea typeface="+mn-ea"/>
        <a:cs typeface="+mn-cs"/>
      </a:defRPr>
    </a:lvl4pPr>
    <a:lvl5pPr marL="1154113" indent="-169863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Albertus (W1)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4411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3459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1797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2880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60416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2241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9137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42916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2019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1040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2150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67632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33362" lvl="1" indent="0" eaLnBrk="1" hangingPunct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8317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33362" lvl="1" indent="0" eaLnBrk="1" hangingPunct="1">
              <a:lnSpc>
                <a:spcPct val="80000"/>
              </a:lnSpc>
              <a:buNone/>
            </a:pP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907049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33362" lvl="1" indent="0" eaLnBrk="1" hangingPunct="1">
              <a:lnSpc>
                <a:spcPct val="80000"/>
              </a:lnSpc>
              <a:buNone/>
            </a:pP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17794125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73034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0543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33362" lvl="1" indent="0" eaLnBrk="1" hangingPunct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55640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20387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18466423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19044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33362" lvl="1" indent="0" eaLnBrk="1" hangingPunct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6164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6677325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buNone/>
            </a:pP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1319699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11903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90500" indent="-190500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856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90500" indent="-190500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5004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90500" indent="-190500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4364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47473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280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13358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288925" y="6434138"/>
            <a:ext cx="168433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McGraw-Hill/Irwin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191000" y="6400800"/>
            <a:ext cx="4876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©2009 The McGraw-Hill Companies, All Rights Reserved</a:t>
            </a:r>
          </a:p>
        </p:txBody>
      </p:sp>
      <p:sp>
        <p:nvSpPr>
          <p:cNvPr id="5" name="Rectangle 3"/>
          <p:cNvSpPr txBox="1">
            <a:spLocks noChangeArrowheads="1"/>
          </p:cNvSpPr>
          <p:nvPr userDrawn="1"/>
        </p:nvSpPr>
        <p:spPr>
          <a:xfrm>
            <a:off x="4038600" y="0"/>
            <a:ext cx="5105400" cy="457200"/>
          </a:xfrm>
          <a:prstGeom prst="rect">
            <a:avLst/>
          </a:prstGeom>
          <a:ln>
            <a:noFill/>
            <a:miter lim="800000"/>
          </a:ln>
          <a:effectLst>
            <a:outerShdw dist="35921" dir="8100000" algn="ctr" rotWithShape="0">
              <a:schemeClr val="tx1"/>
            </a:outerShdw>
          </a:effectLst>
        </p:spPr>
        <p:txBody>
          <a:bodyPr anchor="ctr">
            <a:normAutofit fontScale="92500"/>
          </a:bodyPr>
          <a:lstStyle>
            <a:lvl1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en-US" dirty="0">
                <a:latin typeface="+mj-lt"/>
                <a:ea typeface="+mj-ea"/>
                <a:cs typeface="+mj-cs"/>
              </a:rPr>
              <a:t>Business Driven Information Systems 2e</a:t>
            </a:r>
          </a:p>
        </p:txBody>
      </p:sp>
      <p:sp>
        <p:nvSpPr>
          <p:cNvPr id="4044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905000"/>
            <a:ext cx="8305800" cy="3124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221007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05600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6138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05600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906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978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3074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7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2872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780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5058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655320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159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Six Content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39762"/>
          </a:xfrm>
          <a:prstGeom prst="rect">
            <a:avLst/>
          </a:prstGeom>
        </p:spPr>
        <p:txBody>
          <a:bodyPr/>
          <a:lstStyle>
            <a:lvl1pPr>
              <a:defRPr lang="en-US" sz="36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2"/>
          </p:nvPr>
        </p:nvSpPr>
        <p:spPr>
          <a:xfrm>
            <a:off x="533400" y="106680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01168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4"/>
          </p:nvPr>
        </p:nvSpPr>
        <p:spPr>
          <a:xfrm>
            <a:off x="533400" y="2880360"/>
            <a:ext cx="8153400" cy="6858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5"/>
          </p:nvPr>
        </p:nvSpPr>
        <p:spPr>
          <a:xfrm>
            <a:off x="533400" y="367284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0"/>
          </p:nvPr>
        </p:nvSpPr>
        <p:spPr>
          <a:xfrm>
            <a:off x="533400" y="4617720"/>
            <a:ext cx="8153400" cy="9144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1"/>
          </p:nvPr>
        </p:nvSpPr>
        <p:spPr>
          <a:xfrm>
            <a:off x="533400" y="563880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hoto Credit"/>
          <p:cNvSpPr>
            <a:spLocks noGrp="1"/>
          </p:cNvSpPr>
          <p:nvPr>
            <p:ph type="body" sz="quarter" idx="16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38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9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41986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Title"/>
          <p:cNvSpPr>
            <a:spLocks noGrp="1"/>
          </p:cNvSpPr>
          <p:nvPr>
            <p:ph type="title"/>
          </p:nvPr>
        </p:nvSpPr>
        <p:spPr>
          <a:xfrm>
            <a:off x="-1" y="228600"/>
            <a:ext cx="9144001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41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wo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2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423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41910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15"/>
          </p:nvPr>
        </p:nvSpPr>
        <p:spPr>
          <a:xfrm>
            <a:off x="4645025" y="41910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17620" y="59960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808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Content with Lef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457201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457201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57505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544512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8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691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Content with Righ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678487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5678487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232727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39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1828800" y="5253037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1828800" y="5895975"/>
            <a:ext cx="54864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idx="1"/>
          </p:nvPr>
        </p:nvSpPr>
        <p:spPr>
          <a:xfrm>
            <a:off x="1028700" y="128650"/>
            <a:ext cx="7086600" cy="4944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508165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920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itl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-2251" y="228600"/>
            <a:ext cx="9172252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Media Placeholder 1"/>
          <p:cNvSpPr>
            <a:spLocks noGrp="1"/>
          </p:cNvSpPr>
          <p:nvPr>
            <p:ph type="media" sz="quarter" idx="11"/>
          </p:nvPr>
        </p:nvSpPr>
        <p:spPr>
          <a:xfrm>
            <a:off x="0" y="1066799"/>
            <a:ext cx="9144000" cy="531595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media</a:t>
            </a:r>
            <a:endParaRPr lang="en-US"/>
          </a:p>
        </p:txBody>
      </p:sp>
      <p:sp>
        <p:nvSpPr>
          <p:cNvPr id="5" name="Video Credit"/>
          <p:cNvSpPr>
            <a:spLocks noGrp="1"/>
          </p:cNvSpPr>
          <p:nvPr>
            <p:ph type="body" sz="quarter" idx="12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Video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104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">
          <p15:clr>
            <a:srgbClr val="FBAE40"/>
          </p15:clr>
        </p15:guide>
        <p15:guide id="3" pos="5136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655320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743202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Six Content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39762"/>
          </a:xfrm>
          <a:prstGeom prst="rect">
            <a:avLst/>
          </a:prstGeom>
        </p:spPr>
        <p:txBody>
          <a:bodyPr/>
          <a:lstStyle>
            <a:lvl1pPr>
              <a:defRPr lang="en-US" sz="36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2"/>
          </p:nvPr>
        </p:nvSpPr>
        <p:spPr>
          <a:xfrm>
            <a:off x="533400" y="106680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01168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4"/>
          </p:nvPr>
        </p:nvSpPr>
        <p:spPr>
          <a:xfrm>
            <a:off x="533400" y="2880360"/>
            <a:ext cx="8153400" cy="6858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5"/>
          </p:nvPr>
        </p:nvSpPr>
        <p:spPr>
          <a:xfrm>
            <a:off x="533400" y="367284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0"/>
          </p:nvPr>
        </p:nvSpPr>
        <p:spPr>
          <a:xfrm>
            <a:off x="533400" y="4617720"/>
            <a:ext cx="8153400" cy="9144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1"/>
          </p:nvPr>
        </p:nvSpPr>
        <p:spPr>
          <a:xfrm>
            <a:off x="533400" y="563880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hoto Credit"/>
          <p:cNvSpPr>
            <a:spLocks noGrp="1"/>
          </p:cNvSpPr>
          <p:nvPr>
            <p:ph type="body" sz="quarter" idx="16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20278327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Title"/>
          <p:cNvSpPr>
            <a:spLocks noGrp="1"/>
          </p:cNvSpPr>
          <p:nvPr>
            <p:ph type="title"/>
          </p:nvPr>
        </p:nvSpPr>
        <p:spPr>
          <a:xfrm>
            <a:off x="-1" y="228600"/>
            <a:ext cx="9144001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220055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-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60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wo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2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300103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41910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15"/>
          </p:nvPr>
        </p:nvSpPr>
        <p:spPr>
          <a:xfrm>
            <a:off x="4645025" y="41910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17620" y="59960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92307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Content with Lef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457201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457201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57505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544512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8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41078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Content with Righ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678487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5678487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232727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28870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1828800" y="5253037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1828800" y="5895975"/>
            <a:ext cx="54864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idx="1"/>
          </p:nvPr>
        </p:nvSpPr>
        <p:spPr>
          <a:xfrm>
            <a:off x="1028700" y="128650"/>
            <a:ext cx="7086600" cy="4944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508165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112889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itl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-2251" y="228600"/>
            <a:ext cx="9172252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Media Placeholder 5"/>
          <p:cNvSpPr>
            <a:spLocks noGrp="1"/>
          </p:cNvSpPr>
          <p:nvPr>
            <p:ph type="media" sz="quarter" idx="11"/>
          </p:nvPr>
        </p:nvSpPr>
        <p:spPr>
          <a:xfrm>
            <a:off x="0" y="1066799"/>
            <a:ext cx="9144000" cy="531595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media</a:t>
            </a:r>
            <a:endParaRPr lang="en-US"/>
          </a:p>
        </p:txBody>
      </p:sp>
      <p:sp>
        <p:nvSpPr>
          <p:cNvPr id="5" name="Video Credit"/>
          <p:cNvSpPr>
            <a:spLocks noGrp="1"/>
          </p:cNvSpPr>
          <p:nvPr>
            <p:ph type="body" sz="quarter" idx="12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Video Credit Here</a:t>
            </a:r>
          </a:p>
        </p:txBody>
      </p:sp>
    </p:spTree>
    <p:extLst>
      <p:ext uri="{BB962C8B-B14F-4D97-AF65-F5344CB8AC3E}">
        <p14:creationId xmlns:p14="http://schemas.microsoft.com/office/powerpoint/2010/main" val="1894627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">
          <p15:clr>
            <a:srgbClr val="FBAE40"/>
          </p15:clr>
        </p15:guide>
        <p15:guide id="3" pos="5136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50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6042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534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64780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-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hoto Credit3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0148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764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0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3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&amp; Subtitle Left1_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6628035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&amp; Subtitle Left1_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741974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20740560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705844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420441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147024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84677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0699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Slide 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1066800" y="1524000"/>
            <a:ext cx="7048500" cy="1470025"/>
          </a:xfrm>
          <a:prstGeom prst="rect">
            <a:avLst/>
          </a:prstGeom>
        </p:spPr>
        <p:txBody>
          <a:bodyPr/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066800" y="29718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17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lue Slide 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722313" y="2643186"/>
            <a:ext cx="7202487" cy="1362075"/>
          </a:xfrm>
          <a:prstGeom prst="rect">
            <a:avLst/>
          </a:prstGeom>
        </p:spPr>
        <p:txBody>
          <a:bodyPr anchor="t"/>
          <a:lstStyle>
            <a:lvl1pPr algn="l">
              <a:defRPr sz="4400" b="1" cap="all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722313" y="1143000"/>
            <a:ext cx="7202487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64012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066800"/>
            <a:ext cx="8229600" cy="5562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57847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2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40386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11797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48200" y="1600200"/>
            <a:ext cx="41148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Jump link"/>
          <p:cNvSpPr>
            <a:spLocks noGrp="1"/>
          </p:cNvSpPr>
          <p:nvPr>
            <p:ph type="body" sz="quarter" idx="13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604168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57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648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7338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57200" y="43434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7338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4648200" y="43434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950170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990600"/>
            <a:ext cx="8229600" cy="5410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58929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2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40386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11797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48200" y="1600200"/>
            <a:ext cx="41148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Jump link"/>
          <p:cNvSpPr>
            <a:spLocks noGrp="1"/>
          </p:cNvSpPr>
          <p:nvPr>
            <p:ph type="body" sz="quarter" idx="13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1634957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57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648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6576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57200" y="42672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6576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4648200" y="42672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168179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6517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686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3505200" y="6324600"/>
            <a:ext cx="4876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©The McGraw-Hill Companies, All Rights Reserved</a:t>
            </a:r>
          </a:p>
        </p:txBody>
      </p:sp>
      <p:sp>
        <p:nvSpPr>
          <p:cNvPr id="2273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4343400" cy="6172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959156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165819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206" y="1993393"/>
            <a:ext cx="8065294" cy="3766185"/>
          </a:xfrm>
          <a:prstGeom prst="rect">
            <a:avLst/>
          </a:prstGeo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/>
            </a:lvl1pPr>
            <a:lvl2pPr marL="342900" indent="-342900">
              <a:buFont typeface="Arial" panose="020B0604020202020204" pitchFamily="34" charset="0"/>
              <a:buChar char="•"/>
              <a:defRPr/>
            </a:lvl2pPr>
            <a:lvl3pPr marL="342900" indent="-342900">
              <a:buFont typeface="Arial" panose="020B0604020202020204" pitchFamily="34" charset="0"/>
              <a:buChar char="•"/>
              <a:defRPr/>
            </a:lvl3pPr>
            <a:lvl4pPr marL="285750" indent="-285750">
              <a:buFont typeface="Arial" panose="020B0604020202020204" pitchFamily="34" charset="0"/>
              <a:buChar char="•"/>
              <a:defRPr/>
            </a:lvl4pPr>
            <a:lvl5pPr marL="285750" indent="-285750">
              <a:buFont typeface="Arial" panose="020B0604020202020204" pitchFamily="34" charset="0"/>
              <a:buChar char="•"/>
              <a:defRPr/>
            </a:lvl5pPr>
            <a:lvl6pPr marL="1257150" indent="-285750">
              <a:buFont typeface="Arial" panose="020B0604020202020204" pitchFamily="34" charset="0"/>
              <a:buChar char="•"/>
              <a:defRPr/>
            </a:lvl6pPr>
          </a:lstStyle>
          <a:p>
            <a:pPr lvl="0"/>
            <a:r>
              <a:rPr lang="en-US" dirty="0"/>
              <a:t>Edit Master text styles</a:t>
            </a:r>
          </a:p>
          <a:p>
            <a:pPr lvl="5"/>
            <a:r>
              <a:rPr lang="en-US" dirty="0"/>
              <a:t>Second level</a:t>
            </a:r>
          </a:p>
          <a:p>
            <a:pPr lvl="6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4350" y="6412447"/>
            <a:ext cx="30861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A38A087-E31E-41CA-BC70-5F5FD6AC2943}" type="datetime1">
              <a:rPr lang="en-US" smtClean="0"/>
              <a:pPr>
                <a:defRPr/>
              </a:pPr>
              <a:t>4/18/17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350" y="6554697"/>
            <a:ext cx="37719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1193" y="5829748"/>
            <a:ext cx="2194560" cy="139703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27ABC3C-D7FE-4E97-A023-8FA7AC6EF2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55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png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theme" Target="../theme/theme2.xml"/><Relationship Id="rId9" Type="http://schemas.openxmlformats.org/officeDocument/2006/relationships/image" Target="../media/image1.png"/><Relationship Id="rId10" Type="http://schemas.openxmlformats.org/officeDocument/2006/relationships/image" Target="../media/image3.gif"/><Relationship Id="rId1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4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4.xml"/><Relationship Id="rId8" Type="http://schemas.openxmlformats.org/officeDocument/2006/relationships/slideLayout" Target="../slideLayouts/slideLayout25.xml"/><Relationship Id="rId9" Type="http://schemas.openxmlformats.org/officeDocument/2006/relationships/slideLayout" Target="../slideLayouts/slideLayout26.xml"/><Relationship Id="rId10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4" Type="http://schemas.openxmlformats.org/officeDocument/2006/relationships/slideLayout" Target="../slideLayouts/slideLayout30.xml"/><Relationship Id="rId5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3.xml"/><Relationship Id="rId8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5.xml"/><Relationship Id="rId10" Type="http://schemas.openxmlformats.org/officeDocument/2006/relationships/theme" Target="../theme/theme4.xml"/><Relationship Id="rId1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8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theme" Target="../theme/theme5.xml"/><Relationship Id="rId1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7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5.xml"/><Relationship Id="rId4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7.xml"/><Relationship Id="rId6" Type="http://schemas.openxmlformats.org/officeDocument/2006/relationships/slideLayout" Target="../slideLayouts/slideLayout48.xml"/><Relationship Id="rId7" Type="http://schemas.openxmlformats.org/officeDocument/2006/relationships/slideLayout" Target="../slideLayouts/slideLayout49.xml"/><Relationship Id="rId8" Type="http://schemas.openxmlformats.org/officeDocument/2006/relationships/theme" Target="../theme/theme6.xml"/><Relationship Id="rId1" Type="http://schemas.openxmlformats.org/officeDocument/2006/relationships/slideLayout" Target="../slideLayouts/slideLayout43.xml"/><Relationship Id="rId2" Type="http://schemas.openxmlformats.org/officeDocument/2006/relationships/slideLayout" Target="../slideLayouts/slideLayout44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50.xml"/><Relationship Id="rId2" Type="http://schemas.openxmlformats.org/officeDocument/2006/relationships/slideLayout" Target="../slideLayouts/slideLayout51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4.xml"/><Relationship Id="rId4" Type="http://schemas.openxmlformats.org/officeDocument/2006/relationships/theme" Target="../theme/theme8.xml"/><Relationship Id="rId1" Type="http://schemas.openxmlformats.org/officeDocument/2006/relationships/slideLayout" Target="../slideLayouts/slideLayout52.xml"/><Relationship Id="rId2" Type="http://schemas.openxmlformats.org/officeDocument/2006/relationships/slideLayout" Target="../slideLayouts/slideLayout53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7.xml"/><Relationship Id="rId4" Type="http://schemas.openxmlformats.org/officeDocument/2006/relationships/theme" Target="../theme/theme9.xml"/><Relationship Id="rId1" Type="http://schemas.openxmlformats.org/officeDocument/2006/relationships/slideLayout" Target="../slideLayouts/slideLayout55.xml"/><Relationship Id="rId2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H Logo" descr="Logo: McGraw-Hill Education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2000" cy="762000"/>
          </a:xfrm>
          <a:prstGeom prst="rect">
            <a:avLst/>
          </a:prstGeom>
        </p:spPr>
      </p:pic>
      <p:sp>
        <p:nvSpPr>
          <p:cNvPr id="13" name="Red Bar"/>
          <p:cNvSpPr/>
          <p:nvPr/>
        </p:nvSpPr>
        <p:spPr>
          <a:xfrm>
            <a:off x="0" y="6248400"/>
            <a:ext cx="9144000" cy="503767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12" name="MH Tagline" descr="Tagline: Because learning changes everything.™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1" y="6351925"/>
            <a:ext cx="3223119" cy="272375"/>
          </a:xfrm>
          <a:prstGeom prst="rect">
            <a:avLst/>
          </a:prstGeom>
        </p:spPr>
      </p:pic>
      <p:sp>
        <p:nvSpPr>
          <p:cNvPr id="5" name="AutoShape 2"/>
          <p:cNvSpPr>
            <a:spLocks noChangeArrowheads="1"/>
          </p:cNvSpPr>
          <p:nvPr userDrawn="1"/>
        </p:nvSpPr>
        <p:spPr bwMode="auto">
          <a:xfrm>
            <a:off x="0" y="0"/>
            <a:ext cx="9220200" cy="381000"/>
          </a:xfrm>
          <a:prstGeom prst="roundRect">
            <a:avLst>
              <a:gd name="adj" fmla="val 16667"/>
            </a:avLst>
          </a:prstGeom>
          <a:solidFill>
            <a:srgbClr val="37757F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none" anchor="ctr"/>
          <a:lstStyle/>
          <a:p>
            <a:pPr algn="r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883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9" r:id="rId1"/>
    <p:sldLayoutId id="2147484160" r:id="rId2"/>
    <p:sldLayoutId id="2147484161" r:id="rId3"/>
    <p:sldLayoutId id="2147484162" r:id="rId4"/>
    <p:sldLayoutId id="2147484163" r:id="rId5"/>
    <p:sldLayoutId id="2147484164" r:id="rId6"/>
    <p:sldLayoutId id="2147484165" r:id="rId7"/>
    <p:sldLayoutId id="2147484166" r:id="rId8"/>
    <p:sldLayoutId id="2147484167" r:id="rId9"/>
    <p:sldLayoutId id="2147484144" r:id="rId10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r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H Logo" descr="Logo: McGraw-Hill Education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2000" cy="762000"/>
          </a:xfrm>
          <a:prstGeom prst="rect">
            <a:avLst/>
          </a:prstGeom>
        </p:spPr>
      </p:pic>
      <p:pic>
        <p:nvPicPr>
          <p:cNvPr id="2" name="MH Tagline" descr="Tag line: Because learning changes everything™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57775"/>
            <a:ext cx="337185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154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9" r:id="rId1"/>
    <p:sldLayoutId id="2147484170" r:id="rId2"/>
    <p:sldLayoutId id="2147484171" r:id="rId3"/>
    <p:sldLayoutId id="2147484172" r:id="rId4"/>
    <p:sldLayoutId id="2147484173" r:id="rId5"/>
    <p:sldLayoutId id="2147484174" r:id="rId6"/>
    <p:sldLayoutId id="2147484175" r:id="rId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rgbClr val="6A6A6A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3077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7" r:id="rId1"/>
    <p:sldLayoutId id="2147484178" r:id="rId2"/>
    <p:sldLayoutId id="2147484179" r:id="rId3"/>
    <p:sldLayoutId id="2147484180" r:id="rId4"/>
    <p:sldLayoutId id="2147484181" r:id="rId5"/>
    <p:sldLayoutId id="2147484182" r:id="rId6"/>
    <p:sldLayoutId id="2147484183" r:id="rId7"/>
    <p:sldLayoutId id="2147484184" r:id="rId8"/>
    <p:sldLayoutId id="2147484185" r:id="rId9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d Bar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0" name="Copyright" descr="©McGraw-Hill Education&#10;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7375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7" r:id="rId1"/>
    <p:sldLayoutId id="2147484188" r:id="rId2"/>
    <p:sldLayoutId id="2147484189" r:id="rId3"/>
    <p:sldLayoutId id="2147484190" r:id="rId4"/>
    <p:sldLayoutId id="2147484191" r:id="rId5"/>
    <p:sldLayoutId id="2147484192" r:id="rId6"/>
    <p:sldLayoutId id="2147484193" r:id="rId7"/>
    <p:sldLayoutId id="2147484194" r:id="rId8"/>
    <p:sldLayoutId id="2147484195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pyright" descr="©McGraw-Hill Education&#10;"/>
          <p:cNvSpPr txBox="1"/>
          <p:nvPr/>
        </p:nvSpPr>
        <p:spPr>
          <a:xfrm>
            <a:off x="0" y="6642556"/>
            <a:ext cx="1295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6A6A6A"/>
                </a:solidFill>
              </a:rPr>
              <a:t>©McGraw-Hill Education</a:t>
            </a:r>
          </a:p>
        </p:txBody>
      </p:sp>
    </p:spTree>
    <p:extLst>
      <p:ext uri="{BB962C8B-B14F-4D97-AF65-F5344CB8AC3E}">
        <p14:creationId xmlns:p14="http://schemas.microsoft.com/office/powerpoint/2010/main" val="109513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7" r:id="rId1"/>
    <p:sldLayoutId id="2147484198" r:id="rId2"/>
    <p:sldLayoutId id="2147484199" r:id="rId3"/>
    <p:sldLayoutId id="2147484200" r:id="rId4"/>
    <p:sldLayoutId id="2147484201" r:id="rId5"/>
    <p:sldLayoutId id="2147484202" r:id="rId6"/>
    <p:sldLayoutId id="2147484203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Vectipede Rg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d bar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5" name="Copyright" descr="©McGraw-Hill Education."/>
          <p:cNvSpPr txBox="1"/>
          <p:nvPr/>
        </p:nvSpPr>
        <p:spPr>
          <a:xfrm>
            <a:off x="0" y="6629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©McGraw-Hill </a:t>
            </a:r>
            <a:r>
              <a:rPr lang="en-US" sz="800" dirty="0" err="1" smtClean="0">
                <a:solidFill>
                  <a:schemeClr val="bg1"/>
                </a:solidFill>
              </a:rPr>
              <a:t>EducationCopy</a:t>
            </a:r>
            <a:endParaRPr lang="en-US" sz="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813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5" r:id="rId1"/>
    <p:sldLayoutId id="2147484206" r:id="rId2"/>
    <p:sldLayoutId id="2147484207" r:id="rId3"/>
    <p:sldLayoutId id="2147484208" r:id="rId4"/>
    <p:sldLayoutId id="2147484209" r:id="rId5"/>
    <p:sldLayoutId id="2147484210" r:id="rId6"/>
    <p:sldLayoutId id="2147484211" r:id="rId7"/>
  </p:sldLayoutIdLs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Vectipede Rg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ackground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0707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MH BG Image"/>
          <p:cNvPicPr>
            <a:picLocks noChangeAspect="1"/>
          </p:cNvPicPr>
          <p:nvPr/>
        </p:nvPicPr>
        <p:blipFill rotWithShape="1">
          <a:blip r:embed="rId4" cstate="screen">
            <a:alphaModFix amt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8644" b="27282"/>
          <a:stretch/>
        </p:blipFill>
        <p:spPr>
          <a:xfrm>
            <a:off x="461821" y="1943668"/>
            <a:ext cx="8682180" cy="4914333"/>
          </a:xfrm>
          <a:prstGeom prst="rect">
            <a:avLst/>
          </a:prstGeom>
        </p:spPr>
      </p:pic>
      <p:sp>
        <p:nvSpPr>
          <p:cNvPr id="8" name="Copyright" descr="©McGraw-Hill Education"/>
          <p:cNvSpPr txBox="1"/>
          <p:nvPr/>
        </p:nvSpPr>
        <p:spPr>
          <a:xfrm>
            <a:off x="0" y="6629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©McGraw-Hill Education</a:t>
            </a:r>
          </a:p>
        </p:txBody>
      </p:sp>
    </p:spTree>
    <p:extLst>
      <p:ext uri="{BB962C8B-B14F-4D97-AF65-F5344CB8AC3E}">
        <p14:creationId xmlns:p14="http://schemas.microsoft.com/office/powerpoint/2010/main" val="1540551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3" r:id="rId1"/>
    <p:sldLayoutId id="2147484214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rgbClr val="6A6A6A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47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6" r:id="rId1"/>
    <p:sldLayoutId id="2147484217" r:id="rId2"/>
    <p:sldLayoutId id="2147484218" r:id="rId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d Bar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4101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0" r:id="rId1"/>
    <p:sldLayoutId id="2147484221" r:id="rId2"/>
    <p:sldLayoutId id="2147484222" r:id="rId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6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7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8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4" Type="http://schemas.openxmlformats.org/officeDocument/2006/relationships/image" Target="../media/image7.wmf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wmf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1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1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2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2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4.w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5.w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6.w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8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" y="1295400"/>
            <a:ext cx="4419600" cy="4191000"/>
          </a:xfrm>
          <a:effectLst/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8000" b="1" dirty="0">
                <a:solidFill>
                  <a:srgbClr val="50B4C8"/>
                </a:solidFill>
                <a:effectLst/>
              </a:rPr>
              <a:t>BUSINESS PLUG-IN </a:t>
            </a:r>
            <a:r>
              <a:rPr lang="en-US" sz="8000" b="1" dirty="0" err="1">
                <a:solidFill>
                  <a:srgbClr val="50B4C8"/>
                </a:solidFill>
                <a:effectLst/>
              </a:rPr>
              <a:t>B3</a:t>
            </a:r>
            <a:endParaRPr lang="en-US" sz="8000" b="1" dirty="0">
              <a:solidFill>
                <a:srgbClr val="50B4C8"/>
              </a:solidFill>
              <a:effectLst/>
            </a:endParaRPr>
          </a:p>
          <a:p>
            <a:pPr eaLnBrk="1" hangingPunct="1">
              <a:lnSpc>
                <a:spcPct val="90000"/>
              </a:lnSpc>
            </a:pPr>
            <a:endParaRPr lang="en-US" sz="4400" b="1" dirty="0">
              <a:solidFill>
                <a:srgbClr val="50B4C8"/>
              </a:solidFill>
              <a:effectLst/>
            </a:endParaRPr>
          </a:p>
          <a:p>
            <a:pPr eaLnBrk="1" hangingPunct="1">
              <a:lnSpc>
                <a:spcPct val="90000"/>
              </a:lnSpc>
            </a:pPr>
            <a:r>
              <a:rPr lang="en-US" b="1" dirty="0">
                <a:solidFill>
                  <a:srgbClr val="50B4C8"/>
                </a:solidFill>
                <a:effectLst/>
              </a:rPr>
              <a:t>HARDWARE AND SOFTWARE BASICS</a:t>
            </a:r>
          </a:p>
        </p:txBody>
      </p:sp>
      <p:pic>
        <p:nvPicPr>
          <p:cNvPr id="2" name="Picture 1" descr="NULL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1066800"/>
            <a:ext cx="3733800" cy="48006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rgbClr val="50B4C8"/>
                </a:solidFill>
              </a:rPr>
              <a:t>CENTRAL PROCESSING UNIT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92919" y="1470025"/>
            <a:ext cx="7543800" cy="5059362"/>
          </a:xfrm>
        </p:spPr>
        <p:txBody>
          <a:bodyPr/>
          <a:lstStyle/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dirty="0"/>
              <a:t>The number of CPU cycles per second determines the speed of a CPU 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b="1" dirty="0"/>
              <a:t>Megahertz (MHz) </a:t>
            </a:r>
            <a:r>
              <a:rPr lang="en-US" dirty="0"/>
              <a:t>- The number of millions of CPU cycles per second</a:t>
            </a:r>
            <a:endParaRPr lang="en-US" b="1" dirty="0"/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b="1" dirty="0"/>
              <a:t>Gigahertz (GHz) </a:t>
            </a:r>
            <a:r>
              <a:rPr lang="en-US" dirty="0"/>
              <a:t>- The number of billions of CPU cycles per second </a:t>
            </a:r>
          </a:p>
          <a:p>
            <a:pPr lvl="1" eaLnBrk="1" hangingPunct="1"/>
            <a:endParaRPr lang="en-US" dirty="0"/>
          </a:p>
          <a:p>
            <a:pPr algn="l" eaLnBrk="1" hangingPunct="1"/>
            <a:endParaRPr lang="en-US" dirty="0"/>
          </a:p>
          <a:p>
            <a:pPr lvl="2" eaLnBrk="1" hangingPunct="1">
              <a:buFontTx/>
              <a:buNone/>
            </a:pPr>
            <a:endParaRPr lang="en-US" dirty="0"/>
          </a:p>
        </p:txBody>
      </p:sp>
      <p:pic>
        <p:nvPicPr>
          <p:cNvPr id="13316" name="Picture 5" descr="NU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476750"/>
            <a:ext cx="1714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9" descr="C:\Users\Paige Baltzan\AppData\Local\Microsoft\Windows\Temporary Internet Files\Content.IE5\9MSYK0A8\MP900316543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724400"/>
            <a:ext cx="1783862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8079581" cy="1658198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rgbClr val="50B4C8"/>
                </a:solidFill>
              </a:rPr>
              <a:t>CENTRAL PROCESSING UNIT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314874"/>
            <a:ext cx="7086600" cy="5059362"/>
          </a:xfrm>
        </p:spPr>
        <p:txBody>
          <a:bodyPr/>
          <a:lstStyle/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dirty="0"/>
              <a:t>CPU speed factors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Clock speed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Word length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Bus width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Chip line width</a:t>
            </a:r>
          </a:p>
          <a:p>
            <a:pPr lvl="5">
              <a:spcAft>
                <a:spcPts val="1200"/>
              </a:spcAft>
            </a:pPr>
            <a:r>
              <a:rPr lang="en-US" sz="2200" b="1" dirty="0"/>
              <a:t>Binary digit (bit) </a:t>
            </a:r>
            <a:r>
              <a:rPr lang="en-US" sz="2200" dirty="0"/>
              <a:t>-</a:t>
            </a:r>
            <a:r>
              <a:rPr lang="en-US" sz="2200" b="1" dirty="0"/>
              <a:t> </a:t>
            </a:r>
            <a:r>
              <a:rPr lang="en-US" sz="2200" dirty="0"/>
              <a:t>The smallest unit of information that a computer can process</a:t>
            </a:r>
          </a:p>
          <a:p>
            <a:pPr lvl="5">
              <a:spcAft>
                <a:spcPts val="1200"/>
              </a:spcAft>
            </a:pPr>
            <a:r>
              <a:rPr lang="en-US" sz="2200" b="1" dirty="0"/>
              <a:t>Byte</a:t>
            </a:r>
            <a:r>
              <a:rPr lang="en-US" sz="2200" dirty="0"/>
              <a:t> - A group of eight bits representing one natural language character</a:t>
            </a:r>
          </a:p>
        </p:txBody>
      </p:sp>
      <p:pic>
        <p:nvPicPr>
          <p:cNvPr id="14340" name="Picture 4" descr="NU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676400"/>
            <a:ext cx="1905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079581" cy="1658198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rgbClr val="50B4C8"/>
                </a:solidFill>
              </a:rPr>
              <a:t>ADVANCES IN CPU DESIGN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058547"/>
            <a:ext cx="7924800" cy="4648200"/>
          </a:xfrm>
        </p:spPr>
        <p:txBody>
          <a:bodyPr/>
          <a:lstStyle/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Complex instruction set computer (CISC) chip </a:t>
            </a:r>
            <a:r>
              <a:rPr lang="en-US" sz="2800" dirty="0"/>
              <a:t>-</a:t>
            </a:r>
            <a:r>
              <a:rPr lang="en-US" sz="2800" b="1" dirty="0"/>
              <a:t> </a:t>
            </a:r>
            <a:r>
              <a:rPr lang="en-US" sz="2800" dirty="0"/>
              <a:t>Type of CPU that can recognize as many as 100 or more instructions, enough to carry out most computations directly</a:t>
            </a:r>
          </a:p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Reduced instruction set computer (RISC) chip </a:t>
            </a:r>
            <a:r>
              <a:rPr lang="en-US" sz="2800" dirty="0"/>
              <a:t>-</a:t>
            </a:r>
            <a:r>
              <a:rPr lang="en-US" sz="2800" b="1" dirty="0"/>
              <a:t> </a:t>
            </a:r>
            <a:r>
              <a:rPr lang="en-US" sz="2800" dirty="0"/>
              <a:t>Limit the number of instructions the CPU can execute to increase processing speed</a:t>
            </a:r>
          </a:p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Virtualization </a:t>
            </a:r>
            <a:r>
              <a:rPr lang="en-US" sz="2800" dirty="0"/>
              <a:t>- A protected memory space created by the CPU allowing the computer to create virtual machines</a:t>
            </a:r>
          </a:p>
          <a:p>
            <a:pPr lvl="2" eaLnBrk="1" hangingPunct="1">
              <a:lnSpc>
                <a:spcPct val="80000"/>
              </a:lnSpc>
              <a:buFontTx/>
              <a:buNone/>
            </a:pPr>
            <a:endParaRPr lang="en-US" sz="2000" dirty="0"/>
          </a:p>
          <a:p>
            <a:pPr algn="l" eaLnBrk="1" hangingPunct="1">
              <a:lnSpc>
                <a:spcPct val="80000"/>
              </a:lnSpc>
            </a:pPr>
            <a:endParaRPr lang="en-US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rgbClr val="50B4C8"/>
                </a:solidFill>
              </a:rPr>
              <a:t>PRIMARY STORAGE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524000"/>
            <a:ext cx="6781800" cy="5334000"/>
          </a:xfrm>
        </p:spPr>
        <p:txBody>
          <a:bodyPr/>
          <a:lstStyle/>
          <a:p>
            <a:pPr algn="l" eaLnBrk="1" hangingPunct="1"/>
            <a:r>
              <a:rPr lang="en-US" b="1" dirty="0"/>
              <a:t>Primary storage </a:t>
            </a:r>
            <a:r>
              <a:rPr lang="en-US" dirty="0"/>
              <a:t>- The computer’s main memory, which consists of the random access memory (RAM), cache memory, and the read-only memory (ROM) that is directly accessible to the CPU</a:t>
            </a:r>
          </a:p>
          <a:p>
            <a:pPr algn="l" eaLnBrk="1" hangingPunct="1"/>
            <a:endParaRPr lang="en-US" b="1" i="1" dirty="0"/>
          </a:p>
          <a:p>
            <a:pPr lvl="1" eaLnBrk="1" hangingPunct="1"/>
            <a:endParaRPr lang="en-US" dirty="0"/>
          </a:p>
        </p:txBody>
      </p:sp>
      <p:pic>
        <p:nvPicPr>
          <p:cNvPr id="16388" name="Picture 3" descr="NU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4166890"/>
            <a:ext cx="2971800" cy="1876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rgbClr val="50B4C8"/>
                </a:solidFill>
              </a:rPr>
              <a:t>RANDOM ACCESS MEMORY (RAM)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459581" y="1981200"/>
            <a:ext cx="7848600" cy="4700269"/>
          </a:xfrm>
        </p:spPr>
        <p:txBody>
          <a:bodyPr/>
          <a:lstStyle/>
          <a:p>
            <a:pPr algn="l" eaLnBrk="1" hangingPunct="1"/>
            <a:r>
              <a:rPr lang="en-US" b="1" dirty="0"/>
              <a:t>Random access memory (RAM) -</a:t>
            </a:r>
            <a:r>
              <a:rPr lang="en-US" dirty="0"/>
              <a:t> The computer’s primary working memory, in which program instructions and data are stored so that they can be accessed directly by the CPU via the processor’s high-speed external data bus</a:t>
            </a:r>
          </a:p>
          <a:p>
            <a:pPr lvl="5"/>
            <a:r>
              <a:rPr lang="en-US" sz="2400" dirty="0"/>
              <a:t>Volatility </a:t>
            </a:r>
          </a:p>
          <a:p>
            <a:pPr lvl="5"/>
            <a:r>
              <a:rPr lang="en-US" sz="2400" dirty="0"/>
              <a:t>Cache memory </a:t>
            </a:r>
          </a:p>
          <a:p>
            <a:pPr lvl="1" eaLnBrk="1" hangingPunct="1"/>
            <a:endParaRPr lang="en-US" dirty="0"/>
          </a:p>
        </p:txBody>
      </p:sp>
      <p:pic>
        <p:nvPicPr>
          <p:cNvPr id="17412" name="Picture 2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7862" y="4495800"/>
            <a:ext cx="2819400" cy="1587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rgbClr val="50B4C8"/>
                </a:solidFill>
              </a:rPr>
              <a:t>RANDOM ACCESS MEMORY (RAM)</a:t>
            </a:r>
          </a:p>
        </p:txBody>
      </p:sp>
      <p:graphicFrame>
        <p:nvGraphicFramePr>
          <p:cNvPr id="2" name="Table 1" descr="NULL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3229560"/>
              </p:ext>
            </p:extLst>
          </p:nvPr>
        </p:nvGraphicFramePr>
        <p:xfrm>
          <a:off x="1371996" y="2514600"/>
          <a:ext cx="6321425" cy="2292827"/>
        </p:xfrm>
        <a:graphic>
          <a:graphicData uri="http://schemas.openxmlformats.org/drawingml/2006/table">
            <a:tbl>
              <a:tblPr firstRow="1" firstCol="1" bandRow="1"/>
              <a:tblGrid>
                <a:gridCol w="6321425"/>
              </a:tblGrid>
              <a:tr h="2866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Chip Advancements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660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AMD</a:t>
                      </a: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: Security, virtualization, and advanced power-management technology.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732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IBM</a:t>
                      </a: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: Cryptography for additional security and floating point capability for faster graphics processing.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732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Intel</a:t>
                      </a: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: Cryptography for additional security, hardware-assisted virtualization, and Active Management Technology for asset tracking, patching, and software updates.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732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Sun Microsystems</a:t>
                      </a:r>
                      <a:r>
                        <a:rPr lang="en-US" sz="12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: Cryptography for additional security, increased speed for data transmission and receipt, and the ability to run 32 computations simultaneously.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rgbClr val="50B4C8"/>
                </a:solidFill>
              </a:rPr>
              <a:t>READ-ONLY MEMORY (ROM)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419100" y="1447800"/>
            <a:ext cx="8153400" cy="4876800"/>
          </a:xfrm>
        </p:spPr>
        <p:txBody>
          <a:bodyPr/>
          <a:lstStyle/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b="1" dirty="0"/>
              <a:t>Read-only memory (ROM) </a:t>
            </a:r>
            <a:r>
              <a:rPr lang="en-US" dirty="0"/>
              <a:t>-</a:t>
            </a:r>
            <a:r>
              <a:rPr lang="en-US" b="1" dirty="0"/>
              <a:t> </a:t>
            </a:r>
            <a:r>
              <a:rPr lang="en-US" dirty="0"/>
              <a:t>The portion of a computer’s primary storage that does not lose its contents when one switches off the power</a:t>
            </a:r>
            <a:endParaRPr lang="en-US" b="1" i="1" dirty="0"/>
          </a:p>
          <a:p>
            <a:pPr lvl="5">
              <a:spcAft>
                <a:spcPts val="1200"/>
              </a:spcAft>
            </a:pPr>
            <a:r>
              <a:rPr lang="en-US" sz="2400" dirty="0"/>
              <a:t>Flash memory </a:t>
            </a:r>
          </a:p>
          <a:p>
            <a:pPr lvl="5">
              <a:spcAft>
                <a:spcPts val="1200"/>
              </a:spcAft>
            </a:pPr>
            <a:r>
              <a:rPr lang="en-US" sz="2400" dirty="0"/>
              <a:t>Memory card</a:t>
            </a:r>
          </a:p>
          <a:p>
            <a:pPr lvl="5">
              <a:spcAft>
                <a:spcPts val="1200"/>
              </a:spcAft>
            </a:pPr>
            <a:r>
              <a:rPr lang="en-US" sz="2400" dirty="0"/>
              <a:t>Memory stick</a:t>
            </a:r>
          </a:p>
        </p:txBody>
      </p:sp>
      <p:pic>
        <p:nvPicPr>
          <p:cNvPr id="19460" name="Picture 2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191000"/>
            <a:ext cx="29718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rgbClr val="50B4C8"/>
                </a:solidFill>
              </a:rPr>
              <a:t>SECONDARY STORAGE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686800" cy="4876800"/>
          </a:xfrm>
        </p:spPr>
        <p:txBody>
          <a:bodyPr/>
          <a:lstStyle/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b="1" dirty="0"/>
              <a:t>Secondary storage </a:t>
            </a:r>
            <a:r>
              <a:rPr lang="en-US" dirty="0"/>
              <a:t>- Consists of equipment designed to store large volumes of data for long-term storage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b="1" dirty="0"/>
              <a:t>Megabyte (MB </a:t>
            </a:r>
            <a:r>
              <a:rPr lang="en-US" dirty="0"/>
              <a:t>or </a:t>
            </a:r>
            <a:r>
              <a:rPr lang="en-US" b="1" dirty="0"/>
              <a:t>M </a:t>
            </a:r>
            <a:r>
              <a:rPr lang="en-US" dirty="0"/>
              <a:t>or </a:t>
            </a:r>
            <a:r>
              <a:rPr lang="en-US" b="1" dirty="0"/>
              <a:t>Meg) </a:t>
            </a:r>
            <a:r>
              <a:rPr lang="en-US" dirty="0"/>
              <a:t>- Roughly 1 million bytes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b="1" dirty="0"/>
              <a:t>Gigabyte (GB) </a:t>
            </a:r>
            <a:r>
              <a:rPr lang="en-US" dirty="0"/>
              <a:t>-</a:t>
            </a:r>
            <a:r>
              <a:rPr lang="en-US" b="1" dirty="0"/>
              <a:t> </a:t>
            </a:r>
            <a:r>
              <a:rPr lang="en-US" dirty="0"/>
              <a:t>Roughly 1 billion bytes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b="1" dirty="0"/>
              <a:t>Terabyte (TB) </a:t>
            </a:r>
            <a:r>
              <a:rPr lang="en-US" dirty="0"/>
              <a:t>- Roughly 1 trillion bytes </a:t>
            </a:r>
          </a:p>
        </p:txBody>
      </p:sp>
      <p:pic>
        <p:nvPicPr>
          <p:cNvPr id="20484" name="Picture 2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4267200"/>
            <a:ext cx="1614487" cy="184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rgbClr val="50B4C8"/>
                </a:solidFill>
              </a:rPr>
              <a:t>SECONDARY STORAGE</a:t>
            </a:r>
          </a:p>
        </p:txBody>
      </p:sp>
      <p:graphicFrame>
        <p:nvGraphicFramePr>
          <p:cNvPr id="2" name="Table 1" descr="NULL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5261838"/>
              </p:ext>
            </p:extLst>
          </p:nvPr>
        </p:nvGraphicFramePr>
        <p:xfrm>
          <a:off x="1142997" y="1676399"/>
          <a:ext cx="7086602" cy="4267199"/>
        </p:xfrm>
        <a:graphic>
          <a:graphicData uri="http://schemas.openxmlformats.org/drawingml/2006/table">
            <a:tbl>
              <a:tblPr firstRow="1" firstCol="1" bandRow="1"/>
              <a:tblGrid>
                <a:gridCol w="3543301"/>
                <a:gridCol w="3543301"/>
              </a:tblGrid>
              <a:tr h="304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Term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Size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Kilobyte (KB)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1,024 Bytes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Megabyte (MB)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1,024 KB 1,048,576 Bytes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Gigabyte (GB)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1,024 MB (10</a:t>
                      </a:r>
                      <a:r>
                        <a:rPr lang="en-US" sz="1200" baseline="30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9</a:t>
                      </a: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 bytes)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Terabyte (TB)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1,024 GB (10</a:t>
                      </a:r>
                      <a:r>
                        <a:rPr lang="en-US" sz="1200" baseline="30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12</a:t>
                      </a: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 bytes)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1TB = Printing of 1 TB would require 50,000 trees to be made into paper and printed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Petabyte (PB)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1,024 TB (10</a:t>
                      </a:r>
                      <a:r>
                        <a:rPr lang="en-US" sz="1200" baseline="30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15</a:t>
                      </a: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 bytes)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200 PB = All production of digital magnetic tape in 1995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1919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Exabyte (EB)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1,024 PB (10</a:t>
                      </a:r>
                      <a:r>
                        <a:rPr lang="en-US" sz="1200" baseline="300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18</a:t>
                      </a:r>
                      <a:r>
                        <a:rPr lang="en-US" sz="12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 bytes)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2 EB = total volume of information generated worldwide annually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5 EB all words ever spoken by human beings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rgbClr val="50B4C8"/>
                </a:solidFill>
              </a:rPr>
              <a:t>MAGNETIC MEDIUM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265509" y="1524000"/>
            <a:ext cx="8534400" cy="4648200"/>
          </a:xfrm>
        </p:spPr>
        <p:txBody>
          <a:bodyPr/>
          <a:lstStyle/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Magnetic medium </a:t>
            </a:r>
            <a:r>
              <a:rPr lang="en-US" sz="2400" dirty="0"/>
              <a:t>- A secondary storage medium that uses magnetic techniques to store and retrieve data on disks or tapes coated with magnetically sensitive materials</a:t>
            </a:r>
          </a:p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Magnetic tape </a:t>
            </a:r>
            <a:r>
              <a:rPr lang="en-US" sz="2400" dirty="0"/>
              <a:t>-</a:t>
            </a:r>
            <a:r>
              <a:rPr lang="en-US" sz="2400" b="1" dirty="0"/>
              <a:t> </a:t>
            </a:r>
            <a:r>
              <a:rPr lang="en-US" sz="2400" dirty="0"/>
              <a:t>An older secondary storage medium that uses a strip of thin plastic coated with a magnetically sensitive recording medium</a:t>
            </a:r>
          </a:p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Hard drive </a:t>
            </a:r>
            <a:r>
              <a:rPr lang="en-US" sz="2400" dirty="0"/>
              <a:t>-</a:t>
            </a:r>
            <a:r>
              <a:rPr lang="en-US" sz="2400" b="1" dirty="0"/>
              <a:t> </a:t>
            </a:r>
            <a:r>
              <a:rPr lang="en-US" sz="2400" dirty="0"/>
              <a:t>A secondary storage medium that uses several rigid disks coated with a magnetically sensitive material and housed together with the recording heads in a hermetically sealed mechanism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rgbClr val="50B4C8"/>
                </a:solidFill>
              </a:rPr>
              <a:t>OVERVIEW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492919" y="1600200"/>
            <a:ext cx="9067800" cy="4724400"/>
          </a:xfrm>
        </p:spPr>
        <p:txBody>
          <a:bodyPr/>
          <a:lstStyle/>
          <a:p>
            <a:pPr marL="0" indent="0" algn="l" eaLnBrk="1" hangingPunct="1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b="1" dirty="0"/>
              <a:t>HARDWARE AND SOFTWARE BASICS</a:t>
            </a:r>
            <a:endParaRPr lang="en-US" dirty="0"/>
          </a:p>
          <a:p>
            <a:pPr lvl="4">
              <a:spcAft>
                <a:spcPts val="1200"/>
              </a:spcAft>
            </a:pPr>
            <a:r>
              <a:rPr lang="en-US" dirty="0"/>
              <a:t>Hardware Basics</a:t>
            </a:r>
          </a:p>
          <a:p>
            <a:pPr lvl="4">
              <a:spcAft>
                <a:spcPts val="1200"/>
              </a:spcAft>
            </a:pPr>
            <a:r>
              <a:rPr lang="en-US" dirty="0"/>
              <a:t>Computer Categories</a:t>
            </a:r>
          </a:p>
          <a:p>
            <a:pPr lvl="4">
              <a:spcAft>
                <a:spcPts val="1200"/>
              </a:spcAft>
            </a:pPr>
            <a:r>
              <a:rPr lang="en-US" dirty="0"/>
              <a:t>Software Basics</a:t>
            </a:r>
          </a:p>
        </p:txBody>
      </p:sp>
      <p:pic>
        <p:nvPicPr>
          <p:cNvPr id="5124" name="Picture 2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493962"/>
            <a:ext cx="1819275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3" descr="NUL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4343400"/>
            <a:ext cx="1576388" cy="182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rgbClr val="50B4C8"/>
                </a:solidFill>
              </a:rPr>
              <a:t>OPTICAL MEDIUM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492919" y="1611154"/>
            <a:ext cx="8065294" cy="3766185"/>
          </a:xfrm>
        </p:spPr>
        <p:txBody>
          <a:bodyPr/>
          <a:lstStyle/>
          <a:p>
            <a:pPr algn="l" eaLnBrk="1" hangingPunct="1"/>
            <a:r>
              <a:rPr lang="en-US" dirty="0"/>
              <a:t>Optical medium types include:</a:t>
            </a:r>
          </a:p>
          <a:p>
            <a:pPr lvl="5"/>
            <a:r>
              <a:rPr lang="en-US" sz="2400" dirty="0"/>
              <a:t>Compact disk-read-only memory (CD-ROM) </a:t>
            </a:r>
          </a:p>
          <a:p>
            <a:pPr lvl="5"/>
            <a:r>
              <a:rPr lang="en-US" sz="2400" dirty="0"/>
              <a:t>Compact disk-read-write (CD-RW) drive</a:t>
            </a:r>
          </a:p>
          <a:p>
            <a:pPr lvl="5"/>
            <a:r>
              <a:rPr lang="en-US" sz="2400" dirty="0"/>
              <a:t>Digital video disk (DVD) </a:t>
            </a:r>
          </a:p>
          <a:p>
            <a:pPr lvl="5"/>
            <a:r>
              <a:rPr lang="en-US" sz="2400" dirty="0"/>
              <a:t>DVD-ROM drive</a:t>
            </a:r>
          </a:p>
          <a:p>
            <a:pPr lvl="5"/>
            <a:r>
              <a:rPr lang="en-US" sz="2400" dirty="0"/>
              <a:t>Digital video disk-read/write (DVD-RW)</a:t>
            </a:r>
          </a:p>
        </p:txBody>
      </p:sp>
      <p:pic>
        <p:nvPicPr>
          <p:cNvPr id="23556" name="Picture 2" descr="NU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612788"/>
            <a:ext cx="1371600" cy="1380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5" descr="NUL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4650888"/>
            <a:ext cx="1447800" cy="1452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/>
          <p:cNvSpPr>
            <a:spLocks noGrp="1" noChangeArrowheads="1"/>
          </p:cNvSpPr>
          <p:nvPr>
            <p:ph type="title"/>
          </p:nvPr>
        </p:nvSpPr>
        <p:spPr>
          <a:xfrm>
            <a:off x="457200" y="356339"/>
            <a:ext cx="8079581" cy="1658198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rgbClr val="50B4C8"/>
                </a:solidFill>
              </a:rPr>
              <a:t>INPUT DEVICES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295400"/>
            <a:ext cx="8839200" cy="45720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US" b="1" dirty="0"/>
              <a:t>Input device - </a:t>
            </a:r>
            <a:r>
              <a:rPr lang="en-US" dirty="0"/>
              <a:t>Equipment used to capture information and commands</a:t>
            </a:r>
          </a:p>
        </p:txBody>
      </p:sp>
      <p:pic>
        <p:nvPicPr>
          <p:cNvPr id="2" name="Picture 1" descr="NULL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72" r="50000" b="30950"/>
          <a:stretch/>
        </p:blipFill>
        <p:spPr>
          <a:xfrm>
            <a:off x="914400" y="2438400"/>
            <a:ext cx="6553200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/>
          <p:cNvSpPr>
            <a:spLocks noGrp="1" noChangeArrowheads="1"/>
          </p:cNvSpPr>
          <p:nvPr>
            <p:ph type="title"/>
          </p:nvPr>
        </p:nvSpPr>
        <p:spPr>
          <a:xfrm>
            <a:off x="609600" y="320040"/>
            <a:ext cx="815340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rgbClr val="50B4C8"/>
                </a:solidFill>
              </a:rPr>
              <a:t>INPUT DEVICES</a:t>
            </a:r>
          </a:p>
        </p:txBody>
      </p:sp>
      <p:pic>
        <p:nvPicPr>
          <p:cNvPr id="2" name="Picture 1" descr="NULL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4484"/>
          <a:stretch/>
        </p:blipFill>
        <p:spPr>
          <a:xfrm>
            <a:off x="1219200" y="1143000"/>
            <a:ext cx="6400800" cy="4870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3428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"/>
          <p:cNvSpPr>
            <a:spLocks noGrp="1" noChangeArrowheads="1"/>
          </p:cNvSpPr>
          <p:nvPr>
            <p:ph type="title"/>
          </p:nvPr>
        </p:nvSpPr>
        <p:spPr>
          <a:xfrm>
            <a:off x="417910" y="304800"/>
            <a:ext cx="8079581" cy="1658198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rgbClr val="50B4C8"/>
                </a:solidFill>
              </a:rPr>
              <a:t>OUTPUT DEVICES</a:t>
            </a:r>
          </a:p>
        </p:txBody>
      </p:sp>
      <p:pic>
        <p:nvPicPr>
          <p:cNvPr id="2" name="Picture 1" descr="NULL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1" r="50000" b="14839"/>
          <a:stretch/>
        </p:blipFill>
        <p:spPr>
          <a:xfrm>
            <a:off x="1981200" y="1295400"/>
            <a:ext cx="4953000" cy="4724399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/>
          <p:cNvSpPr>
            <a:spLocks noGrp="1" noChangeArrowheads="1"/>
          </p:cNvSpPr>
          <p:nvPr>
            <p:ph type="title"/>
          </p:nvPr>
        </p:nvSpPr>
        <p:spPr>
          <a:xfrm>
            <a:off x="533398" y="457200"/>
            <a:ext cx="8079581" cy="1658198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rgbClr val="50B4C8"/>
                </a:solidFill>
              </a:rPr>
              <a:t>OUTPUT DEVICES</a:t>
            </a:r>
          </a:p>
        </p:txBody>
      </p:sp>
      <p:pic>
        <p:nvPicPr>
          <p:cNvPr id="2" name="Picture 1" descr="NULL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8477"/>
          <a:stretch/>
        </p:blipFill>
        <p:spPr>
          <a:xfrm>
            <a:off x="1372789" y="1600200"/>
            <a:ext cx="6400800" cy="4113179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rgbClr val="50B4C8"/>
                </a:solidFill>
              </a:rPr>
              <a:t>COMMUNICATION DEVICES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473869" y="1698307"/>
            <a:ext cx="8065294" cy="3766185"/>
          </a:xfrm>
        </p:spPr>
        <p:txBody>
          <a:bodyPr/>
          <a:lstStyle/>
          <a:p>
            <a:pPr algn="l" eaLnBrk="1" hangingPunct="1"/>
            <a:r>
              <a:rPr lang="en-US" b="1" dirty="0"/>
              <a:t>Communication device </a:t>
            </a:r>
            <a:r>
              <a:rPr lang="en-US" i="1" dirty="0"/>
              <a:t>-</a:t>
            </a:r>
            <a:r>
              <a:rPr lang="en-US" b="1" i="1" dirty="0"/>
              <a:t> </a:t>
            </a:r>
            <a:r>
              <a:rPr lang="en-US" dirty="0"/>
              <a:t>Equipment used to send information and receive it from one location to another</a:t>
            </a:r>
          </a:p>
          <a:p>
            <a:pPr lvl="5"/>
            <a:r>
              <a:rPr lang="en-US" sz="2400" dirty="0"/>
              <a:t>Dial-up access</a:t>
            </a:r>
          </a:p>
          <a:p>
            <a:pPr lvl="5"/>
            <a:r>
              <a:rPr lang="en-US" sz="2400" dirty="0"/>
              <a:t>Cable</a:t>
            </a:r>
          </a:p>
          <a:p>
            <a:pPr lvl="5"/>
            <a:r>
              <a:rPr lang="en-US" sz="2400" dirty="0"/>
              <a:t>Digital subscriber line</a:t>
            </a:r>
          </a:p>
          <a:p>
            <a:pPr lvl="5"/>
            <a:r>
              <a:rPr lang="en-US" sz="2400" dirty="0"/>
              <a:t>Wireless</a:t>
            </a:r>
          </a:p>
          <a:p>
            <a:pPr lvl="5"/>
            <a:r>
              <a:rPr lang="en-US" sz="2400" dirty="0"/>
              <a:t>Satellite</a:t>
            </a:r>
          </a:p>
          <a:p>
            <a:pPr algn="l" eaLnBrk="1" hangingPunct="1"/>
            <a:endParaRPr lang="en-US" dirty="0"/>
          </a:p>
          <a:p>
            <a:pPr algn="l" eaLnBrk="1" hangingPunct="1"/>
            <a:endParaRPr lang="en-US" dirty="0"/>
          </a:p>
        </p:txBody>
      </p:sp>
      <p:pic>
        <p:nvPicPr>
          <p:cNvPr id="28676" name="Picture 2" descr="NU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6963" y="3356505"/>
            <a:ext cx="23622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/>
          <p:cNvSpPr>
            <a:spLocks noGrp="1" noChangeArrowheads="1"/>
          </p:cNvSpPr>
          <p:nvPr>
            <p:ph type="title"/>
          </p:nvPr>
        </p:nvSpPr>
        <p:spPr>
          <a:xfrm>
            <a:off x="518160" y="369409"/>
            <a:ext cx="8079581" cy="1658198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rgbClr val="50B4C8"/>
                </a:solidFill>
              </a:rPr>
              <a:t>COMPUTER CATEGORIES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434816" y="1417638"/>
            <a:ext cx="8153400" cy="4983162"/>
          </a:xfrm>
        </p:spPr>
        <p:txBody>
          <a:bodyPr/>
          <a:lstStyle/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dirty="0"/>
              <a:t>For the past 20 years, federally funded supercomputing research has given birth to some of the computer industry’s most significant technology breakthroughs including:</a:t>
            </a:r>
          </a:p>
          <a:p>
            <a:pPr lvl="5">
              <a:spcAft>
                <a:spcPts val="1200"/>
              </a:spcAft>
            </a:pPr>
            <a:r>
              <a:rPr lang="en-US" sz="2400" dirty="0"/>
              <a:t>Clustering </a:t>
            </a:r>
          </a:p>
          <a:p>
            <a:pPr lvl="5">
              <a:spcAft>
                <a:spcPts val="1200"/>
              </a:spcAft>
            </a:pPr>
            <a:r>
              <a:rPr lang="en-US" sz="2400" dirty="0"/>
              <a:t>Parallel processing</a:t>
            </a:r>
          </a:p>
          <a:p>
            <a:pPr lvl="5">
              <a:spcAft>
                <a:spcPts val="1200"/>
              </a:spcAft>
            </a:pPr>
            <a:r>
              <a:rPr lang="en-US" sz="2400" dirty="0"/>
              <a:t>Mosaic browser</a:t>
            </a:r>
          </a:p>
          <a:p>
            <a:pPr algn="l" eaLnBrk="1" hangingPunct="1"/>
            <a:endParaRPr lang="en-US" dirty="0"/>
          </a:p>
        </p:txBody>
      </p:sp>
      <p:pic>
        <p:nvPicPr>
          <p:cNvPr id="29700" name="Picture 2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923506"/>
            <a:ext cx="3109913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rgbClr val="50B4C8"/>
                </a:solidFill>
              </a:rPr>
              <a:t>COMPUTER CATEGORIES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00200"/>
            <a:ext cx="8065294" cy="3766185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US" b="1" dirty="0"/>
              <a:t>Computer categories include:</a:t>
            </a:r>
          </a:p>
          <a:p>
            <a:pPr lvl="5">
              <a:lnSpc>
                <a:spcPct val="90000"/>
              </a:lnSpc>
            </a:pPr>
            <a:r>
              <a:rPr lang="en-US" sz="2400" dirty="0"/>
              <a:t>Personal digital assistant (PDA) </a:t>
            </a:r>
          </a:p>
          <a:p>
            <a:pPr lvl="5">
              <a:lnSpc>
                <a:spcPct val="90000"/>
              </a:lnSpc>
            </a:pPr>
            <a:r>
              <a:rPr lang="en-US" sz="2400" dirty="0"/>
              <a:t>Laptop</a:t>
            </a:r>
          </a:p>
          <a:p>
            <a:pPr lvl="5">
              <a:lnSpc>
                <a:spcPct val="90000"/>
              </a:lnSpc>
            </a:pPr>
            <a:r>
              <a:rPr lang="en-US" sz="2400" dirty="0"/>
              <a:t>Tablet</a:t>
            </a:r>
          </a:p>
          <a:p>
            <a:pPr lvl="5">
              <a:lnSpc>
                <a:spcPct val="90000"/>
              </a:lnSpc>
            </a:pPr>
            <a:r>
              <a:rPr lang="en-US" sz="2400" dirty="0"/>
              <a:t>Desktop</a:t>
            </a:r>
          </a:p>
          <a:p>
            <a:pPr lvl="5">
              <a:lnSpc>
                <a:spcPct val="90000"/>
              </a:lnSpc>
            </a:pPr>
            <a:r>
              <a:rPr lang="en-US" sz="2400" dirty="0"/>
              <a:t>Workstation </a:t>
            </a:r>
          </a:p>
          <a:p>
            <a:pPr lvl="5">
              <a:lnSpc>
                <a:spcPct val="90000"/>
              </a:lnSpc>
            </a:pPr>
            <a:r>
              <a:rPr lang="en-US" sz="2400" dirty="0"/>
              <a:t>Minicomputer </a:t>
            </a:r>
          </a:p>
          <a:p>
            <a:pPr lvl="5">
              <a:lnSpc>
                <a:spcPct val="90000"/>
              </a:lnSpc>
            </a:pPr>
            <a:r>
              <a:rPr lang="en-US" sz="2400" dirty="0"/>
              <a:t>Mainframe computer</a:t>
            </a:r>
          </a:p>
          <a:p>
            <a:pPr lvl="5">
              <a:lnSpc>
                <a:spcPct val="90000"/>
              </a:lnSpc>
            </a:pPr>
            <a:r>
              <a:rPr lang="en-US" sz="2400" dirty="0"/>
              <a:t>Supercomputer</a:t>
            </a:r>
          </a:p>
        </p:txBody>
      </p:sp>
      <p:pic>
        <p:nvPicPr>
          <p:cNvPr id="30724" name="Picture 2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5406" y="3048000"/>
            <a:ext cx="3276600" cy="286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rgbClr val="50B4C8"/>
                </a:solidFill>
              </a:rPr>
              <a:t>SOFTWARE BASICS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752600"/>
            <a:ext cx="8915400" cy="5410200"/>
          </a:xfrm>
        </p:spPr>
        <p:txBody>
          <a:bodyPr/>
          <a:lstStyle/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System software </a:t>
            </a:r>
            <a:r>
              <a:rPr lang="en-US" sz="2800" dirty="0"/>
              <a:t>-</a:t>
            </a:r>
            <a:r>
              <a:rPr lang="en-US" sz="2800" b="1" dirty="0"/>
              <a:t> </a:t>
            </a:r>
            <a:r>
              <a:rPr lang="en-US" sz="2800" dirty="0"/>
              <a:t>Controls how the various technology tools work together along with the application software</a:t>
            </a:r>
            <a:endParaRPr lang="en-US" dirty="0"/>
          </a:p>
          <a:p>
            <a:pPr lvl="5">
              <a:spcAft>
                <a:spcPts val="1200"/>
              </a:spcAft>
            </a:pPr>
            <a:r>
              <a:rPr lang="en-US" sz="2800" dirty="0"/>
              <a:t>Operating system software </a:t>
            </a:r>
          </a:p>
          <a:p>
            <a:pPr lvl="5">
              <a:spcAft>
                <a:spcPts val="1200"/>
              </a:spcAft>
            </a:pPr>
            <a:r>
              <a:rPr lang="en-US" sz="2800" dirty="0"/>
              <a:t>Utility software </a:t>
            </a:r>
          </a:p>
          <a:p>
            <a:pPr lvl="5">
              <a:spcAft>
                <a:spcPts val="1200"/>
              </a:spcAft>
            </a:pPr>
            <a:r>
              <a:rPr lang="en-US" sz="2800" dirty="0"/>
              <a:t>Application software </a:t>
            </a:r>
          </a:p>
        </p:txBody>
      </p:sp>
      <p:pic>
        <p:nvPicPr>
          <p:cNvPr id="31748" name="Picture 2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6897" y="3810000"/>
            <a:ext cx="259989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/>
          <p:cNvSpPr>
            <a:spLocks noGrp="1" noChangeArrowheads="1"/>
          </p:cNvSpPr>
          <p:nvPr>
            <p:ph type="title"/>
          </p:nvPr>
        </p:nvSpPr>
        <p:spPr>
          <a:xfrm>
            <a:off x="504825" y="381000"/>
            <a:ext cx="8079581" cy="1658198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rgbClr val="50B4C8"/>
                </a:solidFill>
              </a:rPr>
              <a:t>UTILITY SOFTWARE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504825" y="1524000"/>
            <a:ext cx="8610600" cy="51054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US" dirty="0"/>
              <a:t>Types of utility software</a:t>
            </a:r>
          </a:p>
          <a:p>
            <a:pPr lvl="5">
              <a:lnSpc>
                <a:spcPct val="90000"/>
              </a:lnSpc>
            </a:pPr>
            <a:r>
              <a:rPr lang="en-US" sz="2400" dirty="0"/>
              <a:t>Crash-proof </a:t>
            </a:r>
          </a:p>
          <a:p>
            <a:pPr lvl="5">
              <a:lnSpc>
                <a:spcPct val="90000"/>
              </a:lnSpc>
            </a:pPr>
            <a:r>
              <a:rPr lang="en-US" sz="2400" dirty="0"/>
              <a:t>Disk image</a:t>
            </a:r>
          </a:p>
          <a:p>
            <a:pPr lvl="5">
              <a:lnSpc>
                <a:spcPct val="90000"/>
              </a:lnSpc>
            </a:pPr>
            <a:r>
              <a:rPr lang="en-US" sz="2400" dirty="0"/>
              <a:t>Disk optimization </a:t>
            </a:r>
          </a:p>
          <a:p>
            <a:pPr lvl="5">
              <a:lnSpc>
                <a:spcPct val="90000"/>
              </a:lnSpc>
            </a:pPr>
            <a:r>
              <a:rPr lang="en-US" sz="2400" dirty="0"/>
              <a:t>Encrypt data</a:t>
            </a:r>
          </a:p>
          <a:p>
            <a:pPr lvl="5">
              <a:lnSpc>
                <a:spcPct val="90000"/>
              </a:lnSpc>
            </a:pPr>
            <a:r>
              <a:rPr lang="en-US" sz="2400" dirty="0"/>
              <a:t>File and data recovery </a:t>
            </a:r>
          </a:p>
          <a:p>
            <a:pPr lvl="5">
              <a:lnSpc>
                <a:spcPct val="90000"/>
              </a:lnSpc>
            </a:pPr>
            <a:r>
              <a:rPr lang="en-US" sz="2400" dirty="0"/>
              <a:t>Preventative security </a:t>
            </a:r>
          </a:p>
          <a:p>
            <a:pPr lvl="5">
              <a:lnSpc>
                <a:spcPct val="90000"/>
              </a:lnSpc>
            </a:pPr>
            <a:r>
              <a:rPr lang="en-US" sz="2400" dirty="0"/>
              <a:t>Spyware </a:t>
            </a:r>
          </a:p>
          <a:p>
            <a:pPr lvl="5">
              <a:lnSpc>
                <a:spcPct val="90000"/>
              </a:lnSpc>
            </a:pPr>
            <a:r>
              <a:rPr lang="en-US" sz="2400" dirty="0"/>
              <a:t>Uninstaller</a:t>
            </a:r>
          </a:p>
        </p:txBody>
      </p:sp>
      <p:pic>
        <p:nvPicPr>
          <p:cNvPr id="32772" name="Picture 3" descr="NU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758440"/>
            <a:ext cx="2712720" cy="288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rgbClr val="50B4C8"/>
                </a:solidFill>
              </a:rPr>
              <a:t>INTRODUCTION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92919" y="1219200"/>
            <a:ext cx="7848600" cy="4800600"/>
          </a:xfrm>
        </p:spPr>
        <p:txBody>
          <a:bodyPr/>
          <a:lstStyle/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b="1" dirty="0"/>
              <a:t>Information technology (IT) </a:t>
            </a:r>
            <a:r>
              <a:rPr lang="en-US" dirty="0"/>
              <a:t>- Any computer-based tool that people use to work with information and support the information and information-processing needs of an organization</a:t>
            </a:r>
            <a:endParaRPr lang="en-US" b="1" i="1" dirty="0"/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b="1" dirty="0"/>
              <a:t>Hardware</a:t>
            </a:r>
            <a:r>
              <a:rPr lang="en-US" b="1" i="1" dirty="0"/>
              <a:t> </a:t>
            </a:r>
            <a:r>
              <a:rPr lang="en-US" i="1" dirty="0"/>
              <a:t>- </a:t>
            </a:r>
            <a:r>
              <a:rPr lang="en-US" dirty="0"/>
              <a:t>Consists of the physical devices associated with a computer system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b="1" dirty="0"/>
              <a:t>Software </a:t>
            </a:r>
            <a:r>
              <a:rPr lang="en-US" dirty="0"/>
              <a:t>-  The set of instructions that the hardware executes to carry out specific tasks</a:t>
            </a:r>
            <a:endParaRPr lang="en-US" b="1" i="1" dirty="0"/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endParaRPr lang="en-US" dirty="0"/>
          </a:p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/>
          <p:cNvSpPr>
            <a:spLocks noGrp="1" noChangeArrowheads="1"/>
          </p:cNvSpPr>
          <p:nvPr>
            <p:ph type="title"/>
          </p:nvPr>
        </p:nvSpPr>
        <p:spPr>
          <a:xfrm>
            <a:off x="547313" y="381000"/>
            <a:ext cx="8079581" cy="1658198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rgbClr val="50B4C8"/>
                </a:solidFill>
              </a:rPr>
              <a:t>APPLICATION SOFTWARE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281803" y="1371600"/>
            <a:ext cx="8610600" cy="5029200"/>
          </a:xfrm>
        </p:spPr>
        <p:txBody>
          <a:bodyPr/>
          <a:lstStyle/>
          <a:p>
            <a:pPr algn="l" eaLnBrk="1" hangingPunct="1"/>
            <a:r>
              <a:rPr lang="en-US" sz="2200" dirty="0"/>
              <a:t>Types of application software</a:t>
            </a:r>
          </a:p>
          <a:p>
            <a:pPr lvl="5"/>
            <a:r>
              <a:rPr lang="en-US" sz="2200" dirty="0"/>
              <a:t>Bowser</a:t>
            </a:r>
          </a:p>
          <a:p>
            <a:pPr lvl="5"/>
            <a:r>
              <a:rPr lang="en-US" sz="2200" dirty="0"/>
              <a:t>Communication</a:t>
            </a:r>
          </a:p>
          <a:p>
            <a:pPr lvl="5"/>
            <a:r>
              <a:rPr lang="en-US" sz="2200" dirty="0"/>
              <a:t>Data management</a:t>
            </a:r>
          </a:p>
          <a:p>
            <a:pPr lvl="5"/>
            <a:r>
              <a:rPr lang="en-US" sz="2200" dirty="0"/>
              <a:t>Desktop publishing</a:t>
            </a:r>
          </a:p>
          <a:p>
            <a:pPr lvl="5"/>
            <a:r>
              <a:rPr lang="en-US" sz="2200" dirty="0"/>
              <a:t>Email</a:t>
            </a:r>
          </a:p>
          <a:p>
            <a:pPr lvl="5"/>
            <a:r>
              <a:rPr lang="en-US" sz="2200" dirty="0"/>
              <a:t>Groupware</a:t>
            </a:r>
          </a:p>
          <a:p>
            <a:pPr lvl="5"/>
            <a:r>
              <a:rPr lang="en-US" sz="2200" dirty="0"/>
              <a:t>Presentation graphics</a:t>
            </a:r>
          </a:p>
          <a:p>
            <a:pPr lvl="5"/>
            <a:r>
              <a:rPr lang="en-US" sz="2200" dirty="0"/>
              <a:t>Programming</a:t>
            </a:r>
          </a:p>
          <a:p>
            <a:pPr lvl="5"/>
            <a:r>
              <a:rPr lang="en-US" sz="2200" dirty="0"/>
              <a:t>Spreadsheet</a:t>
            </a:r>
          </a:p>
          <a:p>
            <a:pPr lvl="5"/>
            <a:r>
              <a:rPr lang="en-US" sz="2200" dirty="0"/>
              <a:t>Word processing</a:t>
            </a:r>
          </a:p>
        </p:txBody>
      </p:sp>
      <p:pic>
        <p:nvPicPr>
          <p:cNvPr id="33796" name="Picture 2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492" y="3029798"/>
            <a:ext cx="3594402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xfrm>
            <a:off x="350520" y="304800"/>
            <a:ext cx="8079581" cy="1658198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rgbClr val="50B4C8"/>
                </a:solidFill>
              </a:rPr>
              <a:t>HARDWARE BASICS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161210" y="1600200"/>
            <a:ext cx="8458200" cy="5029200"/>
          </a:xfrm>
        </p:spPr>
        <p:txBody>
          <a:bodyPr/>
          <a:lstStyle/>
          <a:p>
            <a:pPr marL="609600" indent="-323850" algn="l" eaLnBrk="1" hangingPunct="1"/>
            <a:r>
              <a:rPr lang="en-US" sz="2800" b="1" dirty="0"/>
              <a:t>Computer</a:t>
            </a:r>
            <a:r>
              <a:rPr lang="en-US" sz="2800" b="1" i="1" dirty="0"/>
              <a:t> </a:t>
            </a:r>
            <a:r>
              <a:rPr lang="en-US" sz="2800" i="1" dirty="0"/>
              <a:t>-</a:t>
            </a:r>
            <a:r>
              <a:rPr lang="en-US" sz="2800" b="1" i="1" dirty="0"/>
              <a:t> </a:t>
            </a:r>
            <a:r>
              <a:rPr lang="en-US" sz="2800" dirty="0"/>
              <a:t>An electronic device operating under the control of instructions stored in its own memory that can accept, manipulate, and store data</a:t>
            </a:r>
          </a:p>
          <a:p>
            <a:pPr marL="609600" indent="-323850" algn="l" eaLnBrk="1" hangingPunct="1"/>
            <a:r>
              <a:rPr lang="en-US" sz="2800" dirty="0"/>
              <a:t>Hardware components include:</a:t>
            </a:r>
          </a:p>
          <a:p>
            <a:pPr marL="1828800" lvl="2" indent="-457200" eaLnBrk="1" hangingPunct="1">
              <a:buFontTx/>
              <a:buAutoNum type="arabicPeriod"/>
            </a:pPr>
            <a:r>
              <a:rPr lang="en-US" i="0" dirty="0"/>
              <a:t>Central processing unit (CPU)</a:t>
            </a:r>
          </a:p>
          <a:p>
            <a:pPr marL="1828800" lvl="2" indent="-457200" eaLnBrk="1" hangingPunct="1">
              <a:buFontTx/>
              <a:buAutoNum type="arabicPeriod"/>
            </a:pPr>
            <a:r>
              <a:rPr lang="en-US" i="0" dirty="0"/>
              <a:t>Primary storage</a:t>
            </a:r>
          </a:p>
          <a:p>
            <a:pPr marL="1828800" lvl="2" indent="-457200" eaLnBrk="1" hangingPunct="1">
              <a:buFontTx/>
              <a:buAutoNum type="arabicPeriod"/>
            </a:pPr>
            <a:r>
              <a:rPr lang="en-US" i="0" dirty="0"/>
              <a:t>Secondary storage</a:t>
            </a:r>
          </a:p>
          <a:p>
            <a:pPr marL="1828800" lvl="2" indent="-457200" eaLnBrk="1" hangingPunct="1">
              <a:buFontTx/>
              <a:buAutoNum type="arabicPeriod"/>
            </a:pPr>
            <a:r>
              <a:rPr lang="en-US" i="0" dirty="0"/>
              <a:t>Input device</a:t>
            </a:r>
          </a:p>
          <a:p>
            <a:pPr marL="1828800" lvl="2" indent="-457200" eaLnBrk="1" hangingPunct="1">
              <a:buFontTx/>
              <a:buAutoNum type="arabicPeriod"/>
            </a:pPr>
            <a:r>
              <a:rPr lang="en-US" i="0" dirty="0"/>
              <a:t>Output device</a:t>
            </a:r>
          </a:p>
          <a:p>
            <a:pPr marL="1828800" lvl="2" indent="-457200" eaLnBrk="1" hangingPunct="1">
              <a:buFontTx/>
              <a:buAutoNum type="arabicPeriod"/>
            </a:pPr>
            <a:r>
              <a:rPr lang="en-US" i="0" dirty="0"/>
              <a:t>Communication device</a:t>
            </a:r>
          </a:p>
          <a:p>
            <a:pPr marL="1257300" lvl="1" indent="-533400" eaLnBrk="1" hangingPunct="1">
              <a:buFont typeface="Arial" pitchFamily="34" charset="0"/>
              <a:buAutoNum type="arabicPeriod"/>
            </a:pPr>
            <a:endParaRPr lang="en-US" sz="2400" dirty="0"/>
          </a:p>
          <a:p>
            <a:pPr marL="1257300" lvl="1" indent="-533400" eaLnBrk="1" hangingPunct="1"/>
            <a:endParaRPr lang="en-US" sz="2400" dirty="0"/>
          </a:p>
        </p:txBody>
      </p:sp>
      <p:pic>
        <p:nvPicPr>
          <p:cNvPr id="7172" name="Picture 2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352800"/>
            <a:ext cx="2427287" cy="239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079581" cy="1658198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rgbClr val="50B4C8"/>
                </a:solidFill>
              </a:rPr>
              <a:t>HARDWARE BASICS</a:t>
            </a:r>
          </a:p>
        </p:txBody>
      </p:sp>
      <p:pic>
        <p:nvPicPr>
          <p:cNvPr id="2" name="Picture 1" descr="This figure gives an overview of hardware and software. 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>
          <a:xfrm>
            <a:off x="2167287" y="1600200"/>
            <a:ext cx="4659406" cy="41148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>
          <a:xfrm>
            <a:off x="417909" y="304800"/>
            <a:ext cx="8079581" cy="1658198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rgbClr val="50B4C8"/>
                </a:solidFill>
              </a:rPr>
              <a:t>HARDWARE BASICS</a:t>
            </a:r>
          </a:p>
        </p:txBody>
      </p:sp>
      <p:pic>
        <p:nvPicPr>
          <p:cNvPr id="4" name="Picture 3" descr="This figure gives an overview of hardware and software. 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>
          <a:xfrm>
            <a:off x="1752600" y="1962998"/>
            <a:ext cx="5075634" cy="37338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8079581" cy="1658198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rgbClr val="50B4C8"/>
                </a:solidFill>
              </a:rPr>
              <a:t>HARDWARE BASICS</a:t>
            </a:r>
          </a:p>
        </p:txBody>
      </p:sp>
      <p:pic>
        <p:nvPicPr>
          <p:cNvPr id="2" name="Picture 1" descr="NULL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524000"/>
            <a:ext cx="6477000" cy="455165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8079581" cy="1658198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rgbClr val="50B4C8"/>
                </a:solidFill>
              </a:rPr>
              <a:t>HARDWARE BASICS</a:t>
            </a:r>
          </a:p>
        </p:txBody>
      </p:sp>
      <p:pic>
        <p:nvPicPr>
          <p:cNvPr id="11267" name="Picture 5" descr="This figure shows how hardware components work together.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BFB"/>
              </a:clrFrom>
              <a:clrTo>
                <a:srgbClr val="FC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839191"/>
            <a:ext cx="6705600" cy="4035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sz="4400" b="1" dirty="0"/>
              <a:t>CENTRAL PROCESSING UNIT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608409" y="1676400"/>
            <a:ext cx="7848600" cy="4876800"/>
          </a:xfrm>
        </p:spPr>
        <p:txBody>
          <a:bodyPr/>
          <a:lstStyle/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Central processing unit (CPU) </a:t>
            </a:r>
            <a:r>
              <a:rPr lang="en-US" sz="2400" dirty="0"/>
              <a:t>(or </a:t>
            </a:r>
            <a:r>
              <a:rPr lang="en-US" sz="2400" b="1" dirty="0"/>
              <a:t>microprocessor</a:t>
            </a:r>
            <a:r>
              <a:rPr lang="en-US" sz="2400" dirty="0"/>
              <a:t>) - The actual hardware that interprets and executes the program (software) instructions and coordinates how all the other hardware devices work together</a:t>
            </a:r>
          </a:p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Control unit </a:t>
            </a:r>
            <a:r>
              <a:rPr lang="en-US" sz="2400" dirty="0"/>
              <a:t>-</a:t>
            </a:r>
            <a:r>
              <a:rPr lang="en-US" sz="2400" b="1" dirty="0"/>
              <a:t> </a:t>
            </a:r>
            <a:r>
              <a:rPr lang="en-US" sz="2400" dirty="0"/>
              <a:t>Interprets software instructions and literally tells the other hardware devices what to do, based on the software instructions</a:t>
            </a:r>
          </a:p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Arithmetic-logic unit (ALU) </a:t>
            </a:r>
            <a:r>
              <a:rPr lang="en-US" sz="2400" dirty="0"/>
              <a:t>-</a:t>
            </a:r>
            <a:r>
              <a:rPr lang="en-US" sz="2400" b="1" dirty="0"/>
              <a:t> </a:t>
            </a:r>
            <a:r>
              <a:rPr lang="en-US" sz="2400" dirty="0"/>
              <a:t>Performs all arithmetic operations (for example, addition and subtraction) and all logic operations (such as sorting and comparing numbers)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IRST, BREAK, LAST slides 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lternate FIRST, BREAK, LAST slide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Plain BODY/MAIN CONTENT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Red bar footer BODY/MAIN CONTENT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PLAIN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RED FOOTER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LUE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Plain_APPENDIX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Red Bar Footer_APPENDIX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MHHE_Accessible_PPT_Template-v3</Template>
  <TotalTime>4781</TotalTime>
  <Words>1007</Words>
  <Application>Microsoft Macintosh PowerPoint</Application>
  <PresentationFormat>On-screen Show (4:3)</PresentationFormat>
  <Paragraphs>152</Paragraphs>
  <Slides>30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30</vt:i4>
      </vt:variant>
    </vt:vector>
  </HeadingPairs>
  <TitlesOfParts>
    <vt:vector size="48" baseType="lpstr">
      <vt:lpstr>Albertus (W1)</vt:lpstr>
      <vt:lpstr>ArumSans Bold</vt:lpstr>
      <vt:lpstr>ArumSans Regular</vt:lpstr>
      <vt:lpstr>Calibri</vt:lpstr>
      <vt:lpstr>Century Schoolbook</vt:lpstr>
      <vt:lpstr>Times New Roman</vt:lpstr>
      <vt:lpstr>Vectipede Rg</vt:lpstr>
      <vt:lpstr>Wingdings</vt:lpstr>
      <vt:lpstr>Arial</vt:lpstr>
      <vt:lpstr>FIRST, BREAK, LAST slides </vt:lpstr>
      <vt:lpstr>Alternate FIRST, BREAK, LAST slides</vt:lpstr>
      <vt:lpstr>Plain BODY/MAIN CONTENT</vt:lpstr>
      <vt:lpstr>Red bar footer BODY/MAIN CONTENT</vt:lpstr>
      <vt:lpstr>PLAIN Section Divider, Quotes, Callouts</vt:lpstr>
      <vt:lpstr>RED FOOTER Section Divider, Quotes, Callouts</vt:lpstr>
      <vt:lpstr>BLUE Section Divider, Quotes, Callouts</vt:lpstr>
      <vt:lpstr>Plain_APPENDIX</vt:lpstr>
      <vt:lpstr>Red Bar Footer_APPENDIX</vt:lpstr>
      <vt:lpstr>PowerPoint Presentation</vt:lpstr>
      <vt:lpstr>OVERVIEW</vt:lpstr>
      <vt:lpstr>INTRODUCTION</vt:lpstr>
      <vt:lpstr>HARDWARE BASICS</vt:lpstr>
      <vt:lpstr>HARDWARE BASICS</vt:lpstr>
      <vt:lpstr>HARDWARE BASICS</vt:lpstr>
      <vt:lpstr>HARDWARE BASICS</vt:lpstr>
      <vt:lpstr>HARDWARE BASICS</vt:lpstr>
      <vt:lpstr>CENTRAL PROCESSING UNIT</vt:lpstr>
      <vt:lpstr>CENTRAL PROCESSING UNIT</vt:lpstr>
      <vt:lpstr>CENTRAL PROCESSING UNIT</vt:lpstr>
      <vt:lpstr>ADVANCES IN CPU DESIGN</vt:lpstr>
      <vt:lpstr>PRIMARY STORAGE</vt:lpstr>
      <vt:lpstr>RANDOM ACCESS MEMORY (RAM)</vt:lpstr>
      <vt:lpstr>RANDOM ACCESS MEMORY (RAM)</vt:lpstr>
      <vt:lpstr>READ-ONLY MEMORY (ROM)</vt:lpstr>
      <vt:lpstr>SECONDARY STORAGE</vt:lpstr>
      <vt:lpstr>SECONDARY STORAGE</vt:lpstr>
      <vt:lpstr>MAGNETIC MEDIUM</vt:lpstr>
      <vt:lpstr>OPTICAL MEDIUM</vt:lpstr>
      <vt:lpstr>INPUT DEVICES</vt:lpstr>
      <vt:lpstr>INPUT DEVICES</vt:lpstr>
      <vt:lpstr>OUTPUT DEVICES</vt:lpstr>
      <vt:lpstr>OUTPUT DEVICES</vt:lpstr>
      <vt:lpstr>COMMUNICATION DEVICES</vt:lpstr>
      <vt:lpstr>COMPUTER CATEGORIES</vt:lpstr>
      <vt:lpstr>COMPUTER CATEGORIES</vt:lpstr>
      <vt:lpstr>SOFTWARE BASICS</vt:lpstr>
      <vt:lpstr>UTILITY SOFTWARE</vt:lpstr>
      <vt:lpstr>APPLICATION SOFTWARE</vt:lpstr>
    </vt:vector>
  </TitlesOfParts>
  <Company>Daniels College of Business, University of Denver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Paige Baltzan</dc:creator>
  <cp:lastModifiedBy>Microsoft account</cp:lastModifiedBy>
  <cp:revision>372</cp:revision>
  <dcterms:created xsi:type="dcterms:W3CDTF">2004-06-28T21:12:50Z</dcterms:created>
  <dcterms:modified xsi:type="dcterms:W3CDTF">2017-04-19T03:23:18Z</dcterms:modified>
</cp:coreProperties>
</file>