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png" ContentType="image/png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5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6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7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8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46" r:id="rId1"/>
    <p:sldMasterId id="2147484156" r:id="rId2"/>
    <p:sldMasterId id="2147484164" r:id="rId3"/>
    <p:sldMasterId id="2147484174" r:id="rId4"/>
    <p:sldMasterId id="2147484184" r:id="rId5"/>
    <p:sldMasterId id="2147484192" r:id="rId6"/>
    <p:sldMasterId id="2147484200" r:id="rId7"/>
    <p:sldMasterId id="2147484203" r:id="rId8"/>
    <p:sldMasterId id="2147484207" r:id="rId9"/>
  </p:sldMasterIdLst>
  <p:notesMasterIdLst>
    <p:notesMasterId r:id="rId26"/>
  </p:notesMasterIdLst>
  <p:handoutMasterIdLst>
    <p:handoutMasterId r:id="rId27"/>
  </p:handoutMasterIdLst>
  <p:sldIdLst>
    <p:sldId id="369" r:id="rId10"/>
    <p:sldId id="422" r:id="rId11"/>
    <p:sldId id="475" r:id="rId12"/>
    <p:sldId id="499" r:id="rId13"/>
    <p:sldId id="540" r:id="rId14"/>
    <p:sldId id="476" r:id="rId15"/>
    <p:sldId id="483" r:id="rId16"/>
    <p:sldId id="484" r:id="rId17"/>
    <p:sldId id="495" r:id="rId18"/>
    <p:sldId id="486" r:id="rId19"/>
    <p:sldId id="487" r:id="rId20"/>
    <p:sldId id="488" r:id="rId21"/>
    <p:sldId id="490" r:id="rId22"/>
    <p:sldId id="496" r:id="rId23"/>
    <p:sldId id="498" r:id="rId24"/>
    <p:sldId id="450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B4C8"/>
    <a:srgbClr val="BBE0E3"/>
    <a:srgbClr val="37757F"/>
    <a:srgbClr val="77B2E3"/>
    <a:srgbClr val="5CA3DE"/>
    <a:srgbClr val="1E5E92"/>
    <a:srgbClr val="FF0000"/>
    <a:srgbClr val="548486"/>
    <a:srgbClr val="E6E4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79006" autoAdjust="0"/>
  </p:normalViewPr>
  <p:slideViewPr>
    <p:cSldViewPr>
      <p:cViewPr varScale="1">
        <p:scale>
          <a:sx n="108" d="100"/>
          <a:sy n="108" d="100"/>
        </p:scale>
        <p:origin x="122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264"/>
    </p:cViewPr>
  </p:sorterViewPr>
  <p:notesViewPr>
    <p:cSldViewPr>
      <p:cViewPr>
        <p:scale>
          <a:sx n="100" d="100"/>
          <a:sy n="100" d="100"/>
        </p:scale>
        <p:origin x="-2100" y="15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9.xml"/><Relationship Id="rId20" Type="http://schemas.openxmlformats.org/officeDocument/2006/relationships/slide" Target="slides/slide11.xml"/><Relationship Id="rId21" Type="http://schemas.openxmlformats.org/officeDocument/2006/relationships/slide" Target="slides/slide12.xml"/><Relationship Id="rId22" Type="http://schemas.openxmlformats.org/officeDocument/2006/relationships/slide" Target="slides/slide13.xml"/><Relationship Id="rId23" Type="http://schemas.openxmlformats.org/officeDocument/2006/relationships/slide" Target="slides/slide14.xml"/><Relationship Id="rId24" Type="http://schemas.openxmlformats.org/officeDocument/2006/relationships/slide" Target="slides/slide15.xml"/><Relationship Id="rId25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1.xml"/><Relationship Id="rId11" Type="http://schemas.openxmlformats.org/officeDocument/2006/relationships/slide" Target="slides/slide2.xml"/><Relationship Id="rId12" Type="http://schemas.openxmlformats.org/officeDocument/2006/relationships/slide" Target="slides/slide3.xml"/><Relationship Id="rId13" Type="http://schemas.openxmlformats.org/officeDocument/2006/relationships/slide" Target="slides/slide4.xml"/><Relationship Id="rId14" Type="http://schemas.openxmlformats.org/officeDocument/2006/relationships/slide" Target="slides/slide5.xml"/><Relationship Id="rId15" Type="http://schemas.openxmlformats.org/officeDocument/2006/relationships/slide" Target="slides/slide6.xml"/><Relationship Id="rId16" Type="http://schemas.openxmlformats.org/officeDocument/2006/relationships/slide" Target="slides/slide7.xml"/><Relationship Id="rId17" Type="http://schemas.openxmlformats.org/officeDocument/2006/relationships/slide" Target="slides/slide8.xml"/><Relationship Id="rId18" Type="http://schemas.openxmlformats.org/officeDocument/2006/relationships/slide" Target="slides/slide9.xml"/><Relationship Id="rId19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Lecture Style Format Sample</a:t>
            </a:r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416CA39-F972-45DC-B253-386466E3FA8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5862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75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Lecture Style Format Sample</a:t>
            </a:r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5EC05C1-D814-4FA7-917A-B6B0E7AEC8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798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19063" indent="-119063" algn="l" rtl="0" eaLnBrk="0" fontAlgn="base" hangingPunct="0">
      <a:spcBef>
        <a:spcPct val="30000"/>
      </a:spcBef>
      <a:spcAft>
        <a:spcPct val="0"/>
      </a:spcAft>
      <a:buChar char="•"/>
      <a:defRPr sz="1000" kern="1200">
        <a:solidFill>
          <a:schemeClr val="tx1"/>
        </a:solidFill>
        <a:latin typeface="Albertus (W1)" charset="0"/>
        <a:ea typeface="+mn-ea"/>
        <a:cs typeface="+mn-cs"/>
      </a:defRPr>
    </a:lvl1pPr>
    <a:lvl2pPr marL="403225" indent="-169863" algn="l" rtl="0" eaLnBrk="0" fontAlgn="base" hangingPunct="0">
      <a:spcBef>
        <a:spcPct val="30000"/>
      </a:spcBef>
      <a:spcAft>
        <a:spcPct val="0"/>
      </a:spcAft>
      <a:buFont typeface="Wingdings" pitchFamily="2" charset="2"/>
      <a:buChar char="§"/>
      <a:defRPr sz="1000" kern="1200">
        <a:solidFill>
          <a:schemeClr val="tx1"/>
        </a:solidFill>
        <a:latin typeface="Albertus (W1)" charset="0"/>
        <a:ea typeface="+mn-ea"/>
        <a:cs typeface="+mn-cs"/>
      </a:defRPr>
    </a:lvl2pPr>
    <a:lvl3pPr marL="636588" indent="-119063" algn="l" rtl="0" eaLnBrk="0" fontAlgn="base" hangingPunct="0">
      <a:spcBef>
        <a:spcPct val="30000"/>
      </a:spcBef>
      <a:spcAft>
        <a:spcPct val="0"/>
      </a:spcAft>
      <a:buChar char="o"/>
      <a:defRPr sz="1000" kern="1200">
        <a:solidFill>
          <a:schemeClr val="tx1"/>
        </a:solidFill>
        <a:latin typeface="Albertus (W1)" charset="0"/>
        <a:ea typeface="+mn-ea"/>
        <a:cs typeface="+mn-cs"/>
      </a:defRPr>
    </a:lvl3pPr>
    <a:lvl4pPr marL="869950" indent="-119063" algn="l" rtl="0" eaLnBrk="0" fontAlgn="base" hangingPunct="0">
      <a:spcBef>
        <a:spcPct val="30000"/>
      </a:spcBef>
      <a:spcAft>
        <a:spcPct val="0"/>
      </a:spcAft>
      <a:buFont typeface="Wingdings" pitchFamily="2" charset="2"/>
      <a:buChar char="v"/>
      <a:defRPr sz="1000" kern="1200">
        <a:solidFill>
          <a:schemeClr val="tx1"/>
        </a:solidFill>
        <a:latin typeface="Albertus (W1)" charset="0"/>
        <a:ea typeface="+mn-ea"/>
        <a:cs typeface="+mn-cs"/>
      </a:defRPr>
    </a:lvl4pPr>
    <a:lvl5pPr marL="1154113" indent="-169863" algn="l" rtl="0" eaLnBrk="0" fontAlgn="base" hangingPunct="0">
      <a:spcBef>
        <a:spcPct val="30000"/>
      </a:spcBef>
      <a:spcAft>
        <a:spcPct val="0"/>
      </a:spcAft>
      <a:buChar char="•"/>
      <a:defRPr sz="1000" kern="1200">
        <a:solidFill>
          <a:schemeClr val="tx1"/>
        </a:solidFill>
        <a:latin typeface="Albertus (W1)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24195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0063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2187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26966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190500" indent="-190500" eaLnBrk="1" hangingPunct="1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26854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0474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515938" lvl="0" indent="-342900" eaLnBrk="1" hangingPunct="1">
              <a:lnSpc>
                <a:spcPct val="90000"/>
              </a:lnSpc>
              <a:buFont typeface="Courier New" panose="02070309020205020404" pitchFamily="49" charset="0"/>
              <a:buChar char="o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8046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00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300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858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42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942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17155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90500" indent="-19050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16025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85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/>
            <a:endParaRPr lang="en-US" dirty="0"/>
          </a:p>
        </p:txBody>
      </p:sp>
      <p:sp>
        <p:nvSpPr>
          <p:cNvPr id="1085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732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46404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190500" indent="-190500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33863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8644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6965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24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69231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97875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191000" y="6400800"/>
            <a:ext cx="4876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200" b="1" i="1" dirty="0">
                <a:solidFill>
                  <a:schemeClr val="bg1"/>
                </a:solidFill>
                <a:latin typeface="Century Schoolbook" pitchFamily="18" charset="0"/>
              </a:rPr>
              <a:t>© The McGraw-Hill Companies, All Rights Reserved</a:t>
            </a:r>
          </a:p>
        </p:txBody>
      </p:sp>
      <p:sp>
        <p:nvSpPr>
          <p:cNvPr id="2273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4343400" cy="6172200"/>
          </a:xfrm>
          <a:prstGeom prst="rect">
            <a:avLst/>
          </a:prstGeom>
          <a:effectLst>
            <a:outerShdw dist="35921" dir="8100000" algn="ctr" rotWithShape="0">
              <a:schemeClr val="tx1"/>
            </a:outerShdw>
          </a:effectLst>
        </p:spPr>
        <p:txBody>
          <a:bodyPr anchor="ctr" anchorCtr="1"/>
          <a:lstStyle>
            <a:lvl1pPr marL="0" indent="0" algn="ctr">
              <a:buFontTx/>
              <a:buNone/>
              <a:defRPr sz="4000" baseline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914400"/>
            <a:ext cx="3970867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656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191000" y="6400800"/>
            <a:ext cx="4876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r>
              <a:rPr lang="en-US" sz="1200" b="1" i="1" dirty="0">
                <a:solidFill>
                  <a:schemeClr val="bg1"/>
                </a:solidFill>
                <a:latin typeface="Century Schoolbook" pitchFamily="18" charset="0"/>
              </a:rPr>
              <a:t>© The McGraw-Hill Companies, All Rights Reserved</a:t>
            </a:r>
          </a:p>
        </p:txBody>
      </p:sp>
      <p:sp>
        <p:nvSpPr>
          <p:cNvPr id="2273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4343400" cy="6172200"/>
          </a:xfrm>
          <a:prstGeom prst="rect">
            <a:avLst/>
          </a:prstGeom>
          <a:effectLst>
            <a:outerShdw dist="35921" dir="8100000" algn="ctr" rotWithShape="0">
              <a:schemeClr val="tx1"/>
            </a:outerShdw>
          </a:effectLst>
        </p:spPr>
        <p:txBody>
          <a:bodyPr anchor="ctr" anchorCtr="1"/>
          <a:lstStyle>
            <a:lvl1pPr marL="0" indent="0" algn="ctr">
              <a:buFontTx/>
              <a:buNone/>
              <a:defRPr sz="4000" baseline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1687017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288925" y="6434138"/>
            <a:ext cx="1684338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200" b="1" i="1" dirty="0">
                <a:solidFill>
                  <a:schemeClr val="bg1"/>
                </a:solidFill>
                <a:latin typeface="Century Schoolbook" pitchFamily="18" charset="0"/>
              </a:rPr>
              <a:t>McGraw-Hill/Irwin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191000" y="6400800"/>
            <a:ext cx="4876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r>
              <a:rPr lang="en-US" sz="1200" b="1" i="1" dirty="0">
                <a:solidFill>
                  <a:schemeClr val="bg1"/>
                </a:solidFill>
                <a:latin typeface="Century Schoolbook" pitchFamily="18" charset="0"/>
              </a:rPr>
              <a:t>©2009 The McGraw-Hill Companies, All Rights Reserved</a:t>
            </a:r>
          </a:p>
        </p:txBody>
      </p:sp>
      <p:sp>
        <p:nvSpPr>
          <p:cNvPr id="5" name="Rectangle 3"/>
          <p:cNvSpPr txBox="1">
            <a:spLocks noChangeArrowheads="1"/>
          </p:cNvSpPr>
          <p:nvPr userDrawn="1"/>
        </p:nvSpPr>
        <p:spPr>
          <a:xfrm>
            <a:off x="4038600" y="0"/>
            <a:ext cx="5105400" cy="457200"/>
          </a:xfrm>
          <a:prstGeom prst="rect">
            <a:avLst/>
          </a:prstGeom>
          <a:ln>
            <a:noFill/>
            <a:miter lim="800000"/>
          </a:ln>
          <a:effectLst>
            <a:outerShdw dist="35921" dir="8100000" algn="ctr" rotWithShape="0">
              <a:schemeClr val="tx1"/>
            </a:outerShdw>
          </a:effectLst>
        </p:spPr>
        <p:txBody>
          <a:bodyPr anchor="ctr">
            <a:normAutofit fontScale="92500"/>
          </a:bodyPr>
          <a:lstStyle>
            <a:lvl1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en-US" dirty="0">
                <a:latin typeface="+mj-lt"/>
                <a:ea typeface="+mj-ea"/>
                <a:cs typeface="+mj-cs"/>
              </a:rPr>
              <a:t>Business Driven Information Systems 2e</a:t>
            </a:r>
          </a:p>
        </p:txBody>
      </p:sp>
      <p:sp>
        <p:nvSpPr>
          <p:cNvPr id="40448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33400" y="1905000"/>
            <a:ext cx="8305800" cy="3124200"/>
          </a:xfrm>
          <a:prstGeom prst="rect">
            <a:avLst/>
          </a:prstGeom>
          <a:effectLst>
            <a:outerShdw dist="35921" dir="8100000" algn="ctr" rotWithShape="0">
              <a:schemeClr val="tx1"/>
            </a:outerShdw>
          </a:effectLst>
        </p:spPr>
        <p:txBody>
          <a:bodyPr anchor="ctr" anchorCtr="1"/>
          <a:lstStyle>
            <a:lvl1pPr marL="0" indent="0" algn="ctr">
              <a:buFontTx/>
              <a:buNone/>
              <a:defRPr sz="4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6314652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05600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4009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05600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4101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62894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181313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7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772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6740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5281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9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925257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655320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6823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Six Content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39762"/>
          </a:xfrm>
          <a:prstGeom prst="rect">
            <a:avLst/>
          </a:prstGeom>
        </p:spPr>
        <p:txBody>
          <a:bodyPr/>
          <a:lstStyle>
            <a:lvl1pPr>
              <a:defRPr lang="en-US" sz="36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1"/>
          <p:cNvSpPr>
            <a:spLocks noGrp="1"/>
          </p:cNvSpPr>
          <p:nvPr>
            <p:ph sz="quarter" idx="12"/>
          </p:nvPr>
        </p:nvSpPr>
        <p:spPr>
          <a:xfrm>
            <a:off x="533400" y="106680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201168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4"/>
          </p:nvPr>
        </p:nvSpPr>
        <p:spPr>
          <a:xfrm>
            <a:off x="533400" y="2880360"/>
            <a:ext cx="8153400" cy="6858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Content Placeholder 4"/>
          <p:cNvSpPr>
            <a:spLocks noGrp="1"/>
          </p:cNvSpPr>
          <p:nvPr>
            <p:ph sz="quarter" idx="15"/>
          </p:nvPr>
        </p:nvSpPr>
        <p:spPr>
          <a:xfrm>
            <a:off x="533400" y="367284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5"/>
          <p:cNvSpPr>
            <a:spLocks noGrp="1"/>
          </p:cNvSpPr>
          <p:nvPr>
            <p:ph sz="quarter" idx="10"/>
          </p:nvPr>
        </p:nvSpPr>
        <p:spPr>
          <a:xfrm>
            <a:off x="533400" y="4617720"/>
            <a:ext cx="8153400" cy="9144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1"/>
          </p:nvPr>
        </p:nvSpPr>
        <p:spPr>
          <a:xfrm>
            <a:off x="533400" y="563880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Photo Credit"/>
          <p:cNvSpPr>
            <a:spLocks noGrp="1"/>
          </p:cNvSpPr>
          <p:nvPr>
            <p:ph type="body" sz="quarter" idx="16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0211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Title"/>
          <p:cNvSpPr>
            <a:spLocks noGrp="1"/>
          </p:cNvSpPr>
          <p:nvPr>
            <p:ph type="title"/>
          </p:nvPr>
        </p:nvSpPr>
        <p:spPr>
          <a:xfrm>
            <a:off x="-1" y="228600"/>
            <a:ext cx="9144001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94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wo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2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5144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14"/>
          </p:nvPr>
        </p:nvSpPr>
        <p:spPr>
          <a:xfrm>
            <a:off x="457200" y="41910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4"/>
          <p:cNvSpPr>
            <a:spLocks noGrp="1"/>
          </p:cNvSpPr>
          <p:nvPr>
            <p:ph sz="quarter" idx="15"/>
          </p:nvPr>
        </p:nvSpPr>
        <p:spPr>
          <a:xfrm>
            <a:off x="4645025" y="41910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17620" y="59960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2469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Content with Lef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457201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457201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357505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544512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8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20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Content with Righ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5678487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5678487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232727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354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1828800" y="5253037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1828800" y="5895975"/>
            <a:ext cx="54864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1"/>
          <p:cNvSpPr>
            <a:spLocks noGrp="1"/>
          </p:cNvSpPr>
          <p:nvPr>
            <p:ph type="pic" idx="1"/>
          </p:nvPr>
        </p:nvSpPr>
        <p:spPr>
          <a:xfrm>
            <a:off x="1028700" y="128650"/>
            <a:ext cx="7086600" cy="49446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508165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6936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itl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-2251" y="228600"/>
            <a:ext cx="9172252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Media Placeholder 1"/>
          <p:cNvSpPr>
            <a:spLocks noGrp="1"/>
          </p:cNvSpPr>
          <p:nvPr>
            <p:ph type="media" sz="quarter" idx="11"/>
          </p:nvPr>
        </p:nvSpPr>
        <p:spPr>
          <a:xfrm>
            <a:off x="0" y="1066799"/>
            <a:ext cx="9144000" cy="531595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media</a:t>
            </a:r>
            <a:endParaRPr lang="en-US"/>
          </a:p>
        </p:txBody>
      </p:sp>
      <p:sp>
        <p:nvSpPr>
          <p:cNvPr id="5" name="Video Credit"/>
          <p:cNvSpPr>
            <a:spLocks noGrp="1"/>
          </p:cNvSpPr>
          <p:nvPr>
            <p:ph type="body" sz="quarter" idx="12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Video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08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28">
          <p15:clr>
            <a:srgbClr val="FBAE40"/>
          </p15:clr>
        </p15:guide>
        <p15:guide id="3" pos="5136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655320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230392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-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96652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Six Content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39762"/>
          </a:xfrm>
          <a:prstGeom prst="rect">
            <a:avLst/>
          </a:prstGeom>
        </p:spPr>
        <p:txBody>
          <a:bodyPr/>
          <a:lstStyle>
            <a:lvl1pPr>
              <a:defRPr lang="en-US" sz="36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1"/>
          <p:cNvSpPr>
            <a:spLocks noGrp="1"/>
          </p:cNvSpPr>
          <p:nvPr>
            <p:ph sz="quarter" idx="12"/>
          </p:nvPr>
        </p:nvSpPr>
        <p:spPr>
          <a:xfrm>
            <a:off x="533400" y="106680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201168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4"/>
          </p:nvPr>
        </p:nvSpPr>
        <p:spPr>
          <a:xfrm>
            <a:off x="533400" y="2880360"/>
            <a:ext cx="8153400" cy="6858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Content Placeholder 4"/>
          <p:cNvSpPr>
            <a:spLocks noGrp="1"/>
          </p:cNvSpPr>
          <p:nvPr>
            <p:ph sz="quarter" idx="15"/>
          </p:nvPr>
        </p:nvSpPr>
        <p:spPr>
          <a:xfrm>
            <a:off x="533400" y="367284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5"/>
          <p:cNvSpPr>
            <a:spLocks noGrp="1"/>
          </p:cNvSpPr>
          <p:nvPr>
            <p:ph sz="quarter" idx="10"/>
          </p:nvPr>
        </p:nvSpPr>
        <p:spPr>
          <a:xfrm>
            <a:off x="533400" y="4617720"/>
            <a:ext cx="8153400" cy="9144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1"/>
          </p:nvPr>
        </p:nvSpPr>
        <p:spPr>
          <a:xfrm>
            <a:off x="533400" y="563880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Photo Credit"/>
          <p:cNvSpPr>
            <a:spLocks noGrp="1"/>
          </p:cNvSpPr>
          <p:nvPr>
            <p:ph type="body" sz="quarter" idx="16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299362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Title"/>
          <p:cNvSpPr>
            <a:spLocks noGrp="1"/>
          </p:cNvSpPr>
          <p:nvPr>
            <p:ph type="title"/>
          </p:nvPr>
        </p:nvSpPr>
        <p:spPr>
          <a:xfrm>
            <a:off x="-1" y="228600"/>
            <a:ext cx="9144001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975542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wo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2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690635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14"/>
          </p:nvPr>
        </p:nvSpPr>
        <p:spPr>
          <a:xfrm>
            <a:off x="457200" y="41910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4"/>
          <p:cNvSpPr>
            <a:spLocks noGrp="1"/>
          </p:cNvSpPr>
          <p:nvPr>
            <p:ph sz="quarter" idx="15"/>
          </p:nvPr>
        </p:nvSpPr>
        <p:spPr>
          <a:xfrm>
            <a:off x="4645025" y="41910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17620" y="59960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358559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Content with Lef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457201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457201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357505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544512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8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477831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Content with Righ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5678487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5678487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232727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476227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1828800" y="5253037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1828800" y="5895975"/>
            <a:ext cx="54864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1"/>
          <p:cNvSpPr>
            <a:spLocks noGrp="1"/>
          </p:cNvSpPr>
          <p:nvPr>
            <p:ph type="pic" idx="1"/>
          </p:nvPr>
        </p:nvSpPr>
        <p:spPr>
          <a:xfrm>
            <a:off x="1028700" y="128650"/>
            <a:ext cx="7086600" cy="49446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508165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076195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itl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-2251" y="228600"/>
            <a:ext cx="9172252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Media Placeholder 5"/>
          <p:cNvSpPr>
            <a:spLocks noGrp="1"/>
          </p:cNvSpPr>
          <p:nvPr>
            <p:ph type="media" sz="quarter" idx="11"/>
          </p:nvPr>
        </p:nvSpPr>
        <p:spPr>
          <a:xfrm>
            <a:off x="0" y="1066799"/>
            <a:ext cx="9144000" cy="531595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media</a:t>
            </a:r>
            <a:endParaRPr lang="en-US"/>
          </a:p>
        </p:txBody>
      </p:sp>
      <p:sp>
        <p:nvSpPr>
          <p:cNvPr id="5" name="Video Credit"/>
          <p:cNvSpPr>
            <a:spLocks noGrp="1"/>
          </p:cNvSpPr>
          <p:nvPr>
            <p:ph type="body" sz="quarter" idx="12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Video Credit Here</a:t>
            </a:r>
          </a:p>
        </p:txBody>
      </p:sp>
    </p:spTree>
    <p:extLst>
      <p:ext uri="{BB962C8B-B14F-4D97-AF65-F5344CB8AC3E}">
        <p14:creationId xmlns:p14="http://schemas.microsoft.com/office/powerpoint/2010/main" val="1504879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28">
          <p15:clr>
            <a:srgbClr val="FBAE40"/>
          </p15:clr>
        </p15:guide>
        <p15:guide id="3" pos="5136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481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581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-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hoto Credit3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68427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69507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45975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763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0868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0842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&amp; Subtitle Left1_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20305406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&amp; Subtitle Left1_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6337843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2877271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4897802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432447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77639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066370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734749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Slide 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1066800" y="1524000"/>
            <a:ext cx="7048500" cy="1470025"/>
          </a:xfrm>
          <a:prstGeom prst="rect">
            <a:avLst/>
          </a:prstGeom>
        </p:spPr>
        <p:txBody>
          <a:bodyPr/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066800" y="29718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705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lue Slide 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722313" y="2643186"/>
            <a:ext cx="7202487" cy="1362075"/>
          </a:xfrm>
          <a:prstGeom prst="rect">
            <a:avLst/>
          </a:prstGeom>
        </p:spPr>
        <p:txBody>
          <a:bodyPr anchor="t"/>
          <a:lstStyle>
            <a:lvl1pPr algn="l">
              <a:defRPr sz="4400" b="1" cap="all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722313" y="1143000"/>
            <a:ext cx="7202487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37243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  <p:sp>
        <p:nvSpPr>
          <p:cNvPr id="8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066800"/>
            <a:ext cx="8229600" cy="5562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314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2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600200"/>
            <a:ext cx="40386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11797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648200" y="1600200"/>
            <a:ext cx="41148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Jump link"/>
          <p:cNvSpPr>
            <a:spLocks noGrp="1"/>
          </p:cNvSpPr>
          <p:nvPr>
            <p:ph type="body" sz="quarter" idx="13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1995931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457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648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7338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57200" y="43434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7338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4648200" y="43434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1924288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  <p:sp>
        <p:nvSpPr>
          <p:cNvPr id="8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990600"/>
            <a:ext cx="8229600" cy="5410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68063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2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600200"/>
            <a:ext cx="40386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11797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648200" y="1600200"/>
            <a:ext cx="41148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Jump link"/>
          <p:cNvSpPr>
            <a:spLocks noGrp="1"/>
          </p:cNvSpPr>
          <p:nvPr>
            <p:ph type="body" sz="quarter" idx="13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1879055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457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648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6576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57200" y="42672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6576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4648200" y="42672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390334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1613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6981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4343400" cy="6172200"/>
          </a:xfrm>
          <a:prstGeom prst="rect">
            <a:avLst/>
          </a:prstGeom>
          <a:effectLst>
            <a:outerShdw dist="35921" dir="8100000" algn="ctr" rotWithShape="0">
              <a:schemeClr val="tx1"/>
            </a:outerShdw>
          </a:effectLst>
        </p:spPr>
        <p:txBody>
          <a:bodyPr anchor="ctr" anchorCtr="1"/>
          <a:lstStyle>
            <a:lvl1pPr marL="0" indent="0" algn="ctr">
              <a:buFontTx/>
              <a:buNone/>
              <a:defRPr sz="4000" baseline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764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153400" cy="1143000"/>
          </a:xfrm>
          <a:prstGeom prst="roundRect">
            <a:avLst>
              <a:gd name="adj" fmla="val 16667"/>
            </a:avLst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8153400" cy="4953000"/>
          </a:xfrm>
          <a:prstGeom prst="rect">
            <a:avLst/>
          </a:prstGeom>
        </p:spPr>
        <p:txBody>
          <a:bodyPr/>
          <a:lstStyle>
            <a:lvl1pPr>
              <a:buClrTx/>
              <a:buFont typeface="Wingdings" pitchFamily="2" charset="2"/>
              <a:buChar char="§"/>
              <a:defRPr/>
            </a:lvl1pPr>
            <a:lvl2pPr>
              <a:buClrTx/>
              <a:buFont typeface="Arial" pitchFamily="34" charset="0"/>
              <a:buChar char="•"/>
              <a:defRPr/>
            </a:lvl2pPr>
            <a:lvl3pPr>
              <a:buClrTx/>
              <a:buFont typeface="Wingdings" pitchFamily="2" charset="2"/>
              <a:buChar char="v"/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771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theme" Target="../theme/theme2.xml"/><Relationship Id="rId9" Type="http://schemas.openxmlformats.org/officeDocument/2006/relationships/image" Target="../media/image1.png"/><Relationship Id="rId10" Type="http://schemas.openxmlformats.org/officeDocument/2006/relationships/image" Target="../media/image4.gif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6.xml"/><Relationship Id="rId8" Type="http://schemas.openxmlformats.org/officeDocument/2006/relationships/slideLayout" Target="../slideLayouts/slideLayout27.xml"/><Relationship Id="rId9" Type="http://schemas.openxmlformats.org/officeDocument/2006/relationships/slideLayout" Target="../slideLayouts/slideLayout28.xml"/><Relationship Id="rId10" Type="http://schemas.openxmlformats.org/officeDocument/2006/relationships/theme" Target="../theme/theme3.xml"/><Relationship Id="rId1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1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2.xml"/><Relationship Id="rId5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5.xml"/><Relationship Id="rId8" Type="http://schemas.openxmlformats.org/officeDocument/2006/relationships/slideLayout" Target="../slideLayouts/slideLayout36.xml"/><Relationship Id="rId9" Type="http://schemas.openxmlformats.org/officeDocument/2006/relationships/slideLayout" Target="../slideLayouts/slideLayout37.xml"/><Relationship Id="rId10" Type="http://schemas.openxmlformats.org/officeDocument/2006/relationships/theme" Target="../theme/theme4.xml"/><Relationship Id="rId1" Type="http://schemas.openxmlformats.org/officeDocument/2006/relationships/slideLayout" Target="../slideLayouts/slideLayout29.xml"/><Relationship Id="rId2" Type="http://schemas.openxmlformats.org/officeDocument/2006/relationships/slideLayout" Target="../slideLayouts/slideLayout30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1.xml"/><Relationship Id="rId5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4.xml"/><Relationship Id="rId8" Type="http://schemas.openxmlformats.org/officeDocument/2006/relationships/theme" Target="../theme/theme5.xml"/><Relationship Id="rId1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theme" Target="../theme/theme6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52.xml"/><Relationship Id="rId2" Type="http://schemas.openxmlformats.org/officeDocument/2006/relationships/slideLayout" Target="../slideLayouts/slideLayout53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6.xml"/><Relationship Id="rId4" Type="http://schemas.openxmlformats.org/officeDocument/2006/relationships/theme" Target="../theme/theme8.xml"/><Relationship Id="rId1" Type="http://schemas.openxmlformats.org/officeDocument/2006/relationships/slideLayout" Target="../slideLayouts/slideLayout54.xml"/><Relationship Id="rId2" Type="http://schemas.openxmlformats.org/officeDocument/2006/relationships/slideLayout" Target="../slideLayouts/slideLayout55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9.xml"/><Relationship Id="rId4" Type="http://schemas.openxmlformats.org/officeDocument/2006/relationships/theme" Target="../theme/theme9.xml"/><Relationship Id="rId1" Type="http://schemas.openxmlformats.org/officeDocument/2006/relationships/slideLayout" Target="../slideLayouts/slideLayout57.xml"/><Relationship Id="rId2" Type="http://schemas.openxmlformats.org/officeDocument/2006/relationships/slideLayout" Target="../slideLayouts/slideLayout5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MH Logo" descr="Logo: McGraw-Hill Education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2000" cy="762000"/>
          </a:xfrm>
          <a:prstGeom prst="rect">
            <a:avLst/>
          </a:prstGeom>
        </p:spPr>
      </p:pic>
      <p:sp>
        <p:nvSpPr>
          <p:cNvPr id="13" name="Red Bar"/>
          <p:cNvSpPr/>
          <p:nvPr/>
        </p:nvSpPr>
        <p:spPr>
          <a:xfrm>
            <a:off x="0" y="6248400"/>
            <a:ext cx="9144000" cy="503767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12" name="MH Tagline" descr="Tagline: Because learning changes everything.™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1" y="6351925"/>
            <a:ext cx="3223119" cy="27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216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7" r:id="rId1"/>
    <p:sldLayoutId id="2147484148" r:id="rId2"/>
    <p:sldLayoutId id="2147484149" r:id="rId3"/>
    <p:sldLayoutId id="2147484150" r:id="rId4"/>
    <p:sldLayoutId id="2147484151" r:id="rId5"/>
    <p:sldLayoutId id="2147484152" r:id="rId6"/>
    <p:sldLayoutId id="2147484153" r:id="rId7"/>
    <p:sldLayoutId id="2147484154" r:id="rId8"/>
    <p:sldLayoutId id="2147484155" r:id="rId9"/>
    <p:sldLayoutId id="2147484131" r:id="rId10"/>
    <p:sldLayoutId id="2147484129" r:id="rId11"/>
    <p:sldLayoutId id="2147484130" r:id="rId12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0" algn="r" defTabSz="91440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MH Logo" descr="Logo: McGraw-Hill Education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2000" cy="762000"/>
          </a:xfrm>
          <a:prstGeom prst="rect">
            <a:avLst/>
          </a:prstGeom>
        </p:spPr>
      </p:pic>
      <p:pic>
        <p:nvPicPr>
          <p:cNvPr id="2" name="MH Tagline" descr="Tag line: Because learning changes everything™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57775"/>
            <a:ext cx="3371850" cy="47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4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7" r:id="rId1"/>
    <p:sldLayoutId id="2147484158" r:id="rId2"/>
    <p:sldLayoutId id="2147484159" r:id="rId3"/>
    <p:sldLayoutId id="2147484160" r:id="rId4"/>
    <p:sldLayoutId id="2147484161" r:id="rId5"/>
    <p:sldLayoutId id="2147484162" r:id="rId6"/>
    <p:sldLayoutId id="2147484163" r:id="rId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rgbClr val="6A6A6A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3794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5" r:id="rId1"/>
    <p:sldLayoutId id="2147484166" r:id="rId2"/>
    <p:sldLayoutId id="2147484167" r:id="rId3"/>
    <p:sldLayoutId id="2147484168" r:id="rId4"/>
    <p:sldLayoutId id="2147484169" r:id="rId5"/>
    <p:sldLayoutId id="2147484170" r:id="rId6"/>
    <p:sldLayoutId id="2147484171" r:id="rId7"/>
    <p:sldLayoutId id="2147484172" r:id="rId8"/>
    <p:sldLayoutId id="2147484173" r:id="rId9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d Bar"/>
          <p:cNvSpPr/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0" name="Copyright" descr="©McGraw-Hill Education&#10;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7853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5" r:id="rId1"/>
    <p:sldLayoutId id="2147484176" r:id="rId2"/>
    <p:sldLayoutId id="2147484177" r:id="rId3"/>
    <p:sldLayoutId id="2147484178" r:id="rId4"/>
    <p:sldLayoutId id="2147484179" r:id="rId5"/>
    <p:sldLayoutId id="2147484180" r:id="rId6"/>
    <p:sldLayoutId id="2147484181" r:id="rId7"/>
    <p:sldLayoutId id="2147484182" r:id="rId8"/>
    <p:sldLayoutId id="2147484183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pyright" descr="©McGraw-Hill Education&#10;"/>
          <p:cNvSpPr txBox="1"/>
          <p:nvPr/>
        </p:nvSpPr>
        <p:spPr>
          <a:xfrm>
            <a:off x="0" y="6642556"/>
            <a:ext cx="1295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6A6A6A"/>
                </a:solidFill>
              </a:rPr>
              <a:t>©McGraw-Hill Education</a:t>
            </a:r>
          </a:p>
        </p:txBody>
      </p:sp>
    </p:spTree>
    <p:extLst>
      <p:ext uri="{BB962C8B-B14F-4D97-AF65-F5344CB8AC3E}">
        <p14:creationId xmlns:p14="http://schemas.microsoft.com/office/powerpoint/2010/main" val="1602039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86" r:id="rId2"/>
    <p:sldLayoutId id="2147484187" r:id="rId3"/>
    <p:sldLayoutId id="2147484188" r:id="rId4"/>
    <p:sldLayoutId id="2147484189" r:id="rId5"/>
    <p:sldLayoutId id="2147484190" r:id="rId6"/>
    <p:sldLayoutId id="2147484191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Vectipede Rg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d bar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5" name="Copyright" descr="©McGraw-Hill Education."/>
          <p:cNvSpPr txBox="1"/>
          <p:nvPr/>
        </p:nvSpPr>
        <p:spPr>
          <a:xfrm>
            <a:off x="0" y="6629400"/>
            <a:ext cx="1828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©McGraw-Hill </a:t>
            </a:r>
            <a:r>
              <a:rPr lang="en-US" sz="800" dirty="0" err="1" smtClean="0">
                <a:solidFill>
                  <a:schemeClr val="bg1"/>
                </a:solidFill>
              </a:rPr>
              <a:t>EducationCopy</a:t>
            </a:r>
            <a:endParaRPr lang="en-US" sz="8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258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94" r:id="rId2"/>
    <p:sldLayoutId id="2147484195" r:id="rId3"/>
    <p:sldLayoutId id="2147484196" r:id="rId4"/>
    <p:sldLayoutId id="2147484197" r:id="rId5"/>
    <p:sldLayoutId id="2147484198" r:id="rId6"/>
    <p:sldLayoutId id="2147484199" r:id="rId7"/>
  </p:sldLayoutIdLst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Vectipede Rg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ackground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0707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MH BG Image"/>
          <p:cNvPicPr>
            <a:picLocks noChangeAspect="1"/>
          </p:cNvPicPr>
          <p:nvPr/>
        </p:nvPicPr>
        <p:blipFill rotWithShape="1">
          <a:blip r:embed="rId4" cstate="screen">
            <a:alphaModFix amt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8644" b="27282"/>
          <a:stretch/>
        </p:blipFill>
        <p:spPr>
          <a:xfrm>
            <a:off x="461821" y="1943668"/>
            <a:ext cx="8682180" cy="4914333"/>
          </a:xfrm>
          <a:prstGeom prst="rect">
            <a:avLst/>
          </a:prstGeom>
        </p:spPr>
      </p:pic>
      <p:sp>
        <p:nvSpPr>
          <p:cNvPr id="8" name="Copyright" descr="©McGraw-Hill Education"/>
          <p:cNvSpPr txBox="1"/>
          <p:nvPr/>
        </p:nvSpPr>
        <p:spPr>
          <a:xfrm>
            <a:off x="0" y="6629400"/>
            <a:ext cx="1828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©McGraw-Hill Education</a:t>
            </a:r>
          </a:p>
        </p:txBody>
      </p:sp>
    </p:spTree>
    <p:extLst>
      <p:ext uri="{BB962C8B-B14F-4D97-AF65-F5344CB8AC3E}">
        <p14:creationId xmlns:p14="http://schemas.microsoft.com/office/powerpoint/2010/main" val="1690938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1" r:id="rId1"/>
    <p:sldLayoutId id="2147484202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rgbClr val="6A6A6A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4755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4" r:id="rId1"/>
    <p:sldLayoutId id="2147484205" r:id="rId2"/>
    <p:sldLayoutId id="2147484206" r:id="rId3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d Bar"/>
          <p:cNvSpPr/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852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8" r:id="rId1"/>
    <p:sldLayoutId id="2147484209" r:id="rId2"/>
    <p:sldLayoutId id="2147484210" r:id="rId3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-76200" y="685800"/>
            <a:ext cx="4724400" cy="6172200"/>
          </a:xfrm>
          <a:effectLst/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600" b="1" dirty="0">
                <a:solidFill>
                  <a:srgbClr val="50B4C8"/>
                </a:solidFill>
                <a:effectLst/>
              </a:rPr>
              <a:t>CHAPTER ELEVEN</a:t>
            </a:r>
          </a:p>
          <a:p>
            <a:pPr eaLnBrk="1" hangingPunct="1">
              <a:lnSpc>
                <a:spcPct val="90000"/>
              </a:lnSpc>
            </a:pPr>
            <a:endParaRPr lang="en-US" b="1" dirty="0">
              <a:solidFill>
                <a:srgbClr val="50B4C8"/>
              </a:solidFill>
              <a:effectLst/>
            </a:endParaRPr>
          </a:p>
          <a:p>
            <a:pPr eaLnBrk="1" hangingPunct="1">
              <a:lnSpc>
                <a:spcPct val="90000"/>
              </a:lnSpc>
            </a:pPr>
            <a:endParaRPr lang="en-US" b="1" dirty="0">
              <a:solidFill>
                <a:srgbClr val="50B4C8"/>
              </a:solidFill>
              <a:effectLst/>
            </a:endParaRPr>
          </a:p>
          <a:p>
            <a:pPr eaLnBrk="1" hangingPunct="1">
              <a:lnSpc>
                <a:spcPct val="90000"/>
              </a:lnSpc>
            </a:pPr>
            <a:r>
              <a:rPr lang="en-US" sz="3600" b="1" dirty="0">
                <a:solidFill>
                  <a:srgbClr val="50B4C8"/>
                </a:solidFill>
                <a:effectLst/>
              </a:rPr>
              <a:t>BUILDING A CUSTOMER-CENTRIC ORGANIZATION – CUSTOMER RELATIONSHIP MANAGEMENT</a:t>
            </a:r>
          </a:p>
          <a:p>
            <a:pPr eaLnBrk="1" hangingPunct="1">
              <a:lnSpc>
                <a:spcPct val="90000"/>
              </a:lnSpc>
            </a:pPr>
            <a:endParaRPr lang="en-US" b="1" dirty="0">
              <a:solidFill>
                <a:schemeClr val="tx1"/>
              </a:solidFill>
              <a:effectLst/>
            </a:endParaRPr>
          </a:p>
        </p:txBody>
      </p:sp>
      <p:pic>
        <p:nvPicPr>
          <p:cNvPr id="2" name="Picture 1" descr="NULL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665136"/>
            <a:ext cx="3962400" cy="509451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AutoShape 2"/>
          <p:cNvSpPr>
            <a:spLocks noGrp="1" noChangeArrowheads="1"/>
          </p:cNvSpPr>
          <p:nvPr>
            <p:ph type="title"/>
          </p:nvPr>
        </p:nvSpPr>
        <p:spPr>
          <a:xfrm>
            <a:off x="152400" y="533400"/>
            <a:ext cx="8686800" cy="1143000"/>
          </a:xfrm>
        </p:spPr>
        <p:txBody>
          <a:bodyPr/>
          <a:lstStyle/>
          <a:p>
            <a:pPr eaLnBrk="1" hangingPunct="1"/>
            <a:r>
              <a:rPr lang="en-US" b="1" dirty="0"/>
              <a:t>MARKETING AND OPERATIONAL CRM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2286000"/>
            <a:ext cx="8153400" cy="4953000"/>
          </a:xfrm>
        </p:spPr>
        <p:txBody>
          <a:bodyPr/>
          <a:lstStyle/>
          <a:p>
            <a:pPr marL="609600" indent="-609600" algn="l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800" dirty="0"/>
              <a:t>Three</a:t>
            </a:r>
            <a:r>
              <a:rPr lang="en-US" sz="2400" dirty="0"/>
              <a:t> </a:t>
            </a:r>
            <a:r>
              <a:rPr lang="en-US" sz="2800" dirty="0"/>
              <a:t>marketing operational CRM technologies</a:t>
            </a:r>
            <a:endParaRPr lang="en-US" sz="2400" dirty="0"/>
          </a:p>
          <a:p>
            <a:pPr marL="990600" lvl="1" indent="-533400" eaLnBrk="1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Font typeface="Arial" pitchFamily="34" charset="0"/>
              <a:buAutoNum type="arabicPeriod"/>
            </a:pPr>
            <a:r>
              <a:rPr lang="en-US" sz="2400" b="1" dirty="0"/>
              <a:t>List generator </a:t>
            </a:r>
          </a:p>
          <a:p>
            <a:pPr marL="990600" lvl="1" indent="-533400" eaLnBrk="1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Font typeface="Arial" pitchFamily="34" charset="0"/>
              <a:buAutoNum type="arabicPeriod"/>
            </a:pPr>
            <a:r>
              <a:rPr lang="en-US" sz="2400" b="1" dirty="0"/>
              <a:t>Campaign management system</a:t>
            </a:r>
          </a:p>
          <a:p>
            <a:pPr marL="990600" lvl="1" indent="-533400" eaLnBrk="1" hangingPunct="1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Font typeface="Arial" pitchFamily="34" charset="0"/>
              <a:buAutoNum type="arabicPeriod"/>
            </a:pPr>
            <a:r>
              <a:rPr lang="en-US" sz="2400" b="1" dirty="0"/>
              <a:t>Cross-selling and up-selling</a:t>
            </a:r>
          </a:p>
        </p:txBody>
      </p:sp>
      <p:pic>
        <p:nvPicPr>
          <p:cNvPr id="38916" name="Picture 4" descr="C:\Users\Paige Baltzan\AppData\Local\Microsoft\Windows\Temporary Internet Files\Content.IE5\NOKMPYPN\MC900070945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504444"/>
            <a:ext cx="3581400" cy="2516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SALES AND OPERATIONAL CRM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4343400"/>
            <a:ext cx="8686800" cy="1600200"/>
          </a:xfrm>
        </p:spPr>
        <p:txBody>
          <a:bodyPr/>
          <a:lstStyle/>
          <a:p>
            <a:pPr marL="609600" indent="-609600" algn="l" eaLnBrk="1" hangingPunct="1"/>
            <a:r>
              <a:rPr lang="en-US" sz="2600" dirty="0"/>
              <a:t>The sales department was the first to begin developing CRM systems with </a:t>
            </a:r>
            <a:r>
              <a:rPr lang="en-US" sz="2600" b="1" dirty="0"/>
              <a:t>sales force automation </a:t>
            </a:r>
            <a:r>
              <a:rPr lang="en-US" sz="2600" dirty="0"/>
              <a:t>a system that automatically tracks all of the steps in the sales process</a:t>
            </a:r>
          </a:p>
          <a:p>
            <a:pPr marL="990600" lvl="1" indent="-533400" eaLnBrk="1" hangingPunct="1"/>
            <a:endParaRPr lang="en-US" sz="2600" dirty="0"/>
          </a:p>
          <a:p>
            <a:pPr marL="990600" lvl="1" indent="-533400" eaLnBrk="1" hangingPunct="1">
              <a:buFont typeface="Arial" pitchFamily="34" charset="0"/>
              <a:buNone/>
            </a:pPr>
            <a:endParaRPr lang="en-US" sz="2600" dirty="0"/>
          </a:p>
        </p:txBody>
      </p:sp>
      <p:pic>
        <p:nvPicPr>
          <p:cNvPr id="39940" name="Picture 5" descr="bal95588_090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BF2E3"/>
              </a:clrFrom>
              <a:clrTo>
                <a:srgbClr val="FBF2E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82"/>
          <a:stretch>
            <a:fillRect/>
          </a:stretch>
        </p:blipFill>
        <p:spPr bwMode="auto">
          <a:xfrm>
            <a:off x="1104900" y="1447800"/>
            <a:ext cx="6781800" cy="2512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SALES AND OPERATIONAL CRM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4038600"/>
            <a:ext cx="8610600" cy="2971800"/>
          </a:xfrm>
        </p:spPr>
        <p:txBody>
          <a:bodyPr/>
          <a:lstStyle/>
          <a:p>
            <a:pPr marL="609600" indent="-609600" algn="l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800" dirty="0"/>
              <a:t>Sales and operational CRM technologies</a:t>
            </a:r>
          </a:p>
          <a:p>
            <a:pPr marL="990600" lvl="1" indent="-533400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AutoNum type="arabicPeriod"/>
            </a:pPr>
            <a:r>
              <a:rPr lang="en-US" sz="2400" b="1" dirty="0"/>
              <a:t>Sales management CRM system</a:t>
            </a:r>
            <a:endParaRPr lang="en-US" sz="2400" dirty="0"/>
          </a:p>
          <a:p>
            <a:pPr marL="990600" lvl="1" indent="-533400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AutoNum type="arabicPeriod"/>
            </a:pPr>
            <a:r>
              <a:rPr lang="en-US" sz="2400" b="1" dirty="0"/>
              <a:t>Contact management CRM system</a:t>
            </a:r>
            <a:endParaRPr lang="en-US" sz="2400" dirty="0"/>
          </a:p>
          <a:p>
            <a:pPr marL="990600" lvl="1" indent="-533400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AutoNum type="arabicPeriod"/>
            </a:pPr>
            <a:r>
              <a:rPr lang="en-US" sz="2400" b="1" dirty="0"/>
              <a:t>Opportunity management CRM system</a:t>
            </a:r>
            <a:endParaRPr lang="en-US" sz="2400" dirty="0"/>
          </a:p>
          <a:p>
            <a:pPr marL="609600" indent="-609600" algn="l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Tx/>
              <a:buAutoNum type="arabicPeriod"/>
            </a:pPr>
            <a:endParaRPr lang="en-US" sz="2800" dirty="0"/>
          </a:p>
        </p:txBody>
      </p:sp>
      <p:pic>
        <p:nvPicPr>
          <p:cNvPr id="40964" name="Picture 4" descr="NU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524000"/>
            <a:ext cx="5486400" cy="201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CUSTOMER SERVICE AND </a:t>
            </a:r>
            <a:br>
              <a:rPr lang="en-US" b="1" dirty="0"/>
            </a:br>
            <a:r>
              <a:rPr lang="en-US" b="1" dirty="0"/>
              <a:t>OPERATIONAL CRM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2057400"/>
            <a:ext cx="8382000" cy="5029200"/>
          </a:xfrm>
        </p:spPr>
        <p:txBody>
          <a:bodyPr/>
          <a:lstStyle/>
          <a:p>
            <a:pPr marL="342900" indent="-342900" algn="l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/>
              <a:t>Three customer service operational CRM technologies</a:t>
            </a:r>
          </a:p>
          <a:p>
            <a:pPr marL="990600" lvl="1" indent="-533400" eaLnBrk="1" hangingPunct="1">
              <a:spcBef>
                <a:spcPts val="600"/>
              </a:spcBef>
              <a:spcAft>
                <a:spcPts val="600"/>
              </a:spcAft>
              <a:buFont typeface="Arial" pitchFamily="34" charset="0"/>
              <a:buAutoNum type="arabicPeriod"/>
              <a:defRPr/>
            </a:pPr>
            <a:r>
              <a:rPr lang="en-US" sz="2400" dirty="0"/>
              <a:t>Contact center (call center) </a:t>
            </a:r>
          </a:p>
          <a:p>
            <a:pPr marL="990600" lvl="1" indent="-533400" eaLnBrk="1" hangingPunct="1">
              <a:spcBef>
                <a:spcPts val="600"/>
              </a:spcBef>
              <a:spcAft>
                <a:spcPts val="600"/>
              </a:spcAft>
              <a:buFont typeface="Arial" pitchFamily="34" charset="0"/>
              <a:buAutoNum type="arabicPeriod"/>
              <a:defRPr/>
            </a:pPr>
            <a:r>
              <a:rPr lang="en-US" sz="2400" dirty="0"/>
              <a:t>Web-based self-service system </a:t>
            </a:r>
          </a:p>
          <a:p>
            <a:pPr marL="990600" lvl="1" indent="-533400" eaLnBrk="1" hangingPunct="1">
              <a:spcBef>
                <a:spcPts val="600"/>
              </a:spcBef>
              <a:spcAft>
                <a:spcPts val="600"/>
              </a:spcAft>
              <a:buFont typeface="Arial" pitchFamily="34" charset="0"/>
              <a:buAutoNum type="arabicPeriod"/>
              <a:defRPr/>
            </a:pPr>
            <a:r>
              <a:rPr lang="en-US" sz="2400" dirty="0"/>
              <a:t>Call scripting system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/>
              <a:t>Common features included in contact centers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/>
              <a:t>Automatic call distribution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/>
              <a:t>Interactive voice response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dirty="0"/>
              <a:t>Predictive dialing</a:t>
            </a:r>
          </a:p>
          <a:p>
            <a:pPr marL="990600" lvl="1" indent="-533400" eaLnBrk="1" hangingPunct="1">
              <a:buFont typeface="Arial" pitchFamily="34" charset="0"/>
              <a:buAutoNum type="arabicPeriod"/>
              <a:defRPr/>
            </a:pPr>
            <a:endParaRPr lang="en-US" sz="2400" dirty="0"/>
          </a:p>
        </p:txBody>
      </p:sp>
      <p:pic>
        <p:nvPicPr>
          <p:cNvPr id="41988" name="Picture 4" descr="C:\Users\Paige Baltzan\AppData\Local\Microsoft\Windows\Temporary Internet Files\Content.IE5\8D45562R\MC910216308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5625" y="2656823"/>
            <a:ext cx="1704975" cy="1915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ANALYTICAL CRM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2057400"/>
            <a:ext cx="8610600" cy="4800600"/>
          </a:xfrm>
        </p:spPr>
        <p:txBody>
          <a:bodyPr/>
          <a:lstStyle/>
          <a:p>
            <a:pPr marL="609600" indent="-609600"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800" b="1" dirty="0"/>
              <a:t>Website personalization</a:t>
            </a:r>
            <a:r>
              <a:rPr lang="en-US" sz="2800" dirty="0"/>
              <a:t> – Occurs when a website has stored enough data about a person’s likes and dislikes to fashion offers more likely to appeal to that person</a:t>
            </a:r>
          </a:p>
          <a:p>
            <a:pPr marL="1009650" lvl="1" indent="-609600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Analytical CRM relies heavily on data warehousing technologies and business intelligence to glean insights into customer behavior</a:t>
            </a:r>
          </a:p>
          <a:p>
            <a:pPr marL="1009650" lvl="1" indent="-609600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These systems quickly aggregate, analyze, and disseminate customer information throughout an organization</a:t>
            </a:r>
          </a:p>
          <a:p>
            <a:pPr marL="609600" indent="-609600" algn="l" eaLnBrk="1" hangingPunct="1">
              <a:lnSpc>
                <a:spcPct val="90000"/>
              </a:lnSpc>
            </a:pPr>
            <a:endParaRPr lang="en-US" sz="2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EXTENDING CRM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828800"/>
            <a:ext cx="8458200" cy="4953000"/>
          </a:xfrm>
        </p:spPr>
        <p:txBody>
          <a:bodyPr/>
          <a:lstStyle/>
          <a:p>
            <a:pPr marL="609600" indent="-609600"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800" dirty="0"/>
              <a:t>Current trends include</a:t>
            </a:r>
          </a:p>
          <a:p>
            <a:pPr marL="990600" lvl="1" indent="-533400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Supplier relationship management (SRM) </a:t>
            </a:r>
          </a:p>
          <a:p>
            <a:pPr marL="990600" lvl="1" indent="-533400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Partner relationship management (PRM) </a:t>
            </a:r>
          </a:p>
          <a:p>
            <a:pPr marL="990600" lvl="1" indent="-533400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Employee relationship management (ERM) </a:t>
            </a:r>
          </a:p>
        </p:txBody>
      </p:sp>
      <p:pic>
        <p:nvPicPr>
          <p:cNvPr id="45060" name="Picture 4" descr="C:\Users\Paige Baltzan\AppData\Local\Microsoft\Windows\Temporary Internet Files\Content.IE5\Q512LBUA\MC910216410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4495800"/>
            <a:ext cx="1981200" cy="1725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LEARNING OUTCOME REVIEW</a:t>
            </a:r>
          </a:p>
        </p:txBody>
      </p:sp>
      <p:sp>
        <p:nvSpPr>
          <p:cNvPr id="66563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8153400" cy="4953000"/>
          </a:xfrm>
        </p:spPr>
        <p:txBody>
          <a:bodyPr/>
          <a:lstStyle/>
          <a:p>
            <a:pPr marL="457200" indent="-457200" algn="l"/>
            <a:r>
              <a:rPr lang="en-US" dirty="0"/>
              <a:t>Now that you have finished the chapter please review the learning outcomes in your text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LEARNING OUTCOMES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685800" y="2209800"/>
            <a:ext cx="8153400" cy="4572000"/>
          </a:xfrm>
        </p:spPr>
        <p:txBody>
          <a:bodyPr/>
          <a:lstStyle/>
          <a:p>
            <a:pPr marL="514350" indent="-514350" algn="l"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800" dirty="0"/>
              <a:t>Describe customer relationship management along with its associated benefits and challenges</a:t>
            </a:r>
          </a:p>
          <a:p>
            <a:pPr marL="514350" indent="-514350" algn="l"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800" dirty="0"/>
              <a:t>Differentiate between operational and analytical customer relationship management</a:t>
            </a:r>
          </a:p>
          <a:p>
            <a:pPr marL="514350" indent="-514350" algn="l"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800" dirty="0"/>
              <a:t>Identify the three current trends extending customer relationship management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AutoShape 2"/>
          <p:cNvSpPr>
            <a:spLocks noGrp="1" noChangeArrowheads="1"/>
          </p:cNvSpPr>
          <p:nvPr>
            <p:ph type="title"/>
          </p:nvPr>
        </p:nvSpPr>
        <p:spPr>
          <a:xfrm>
            <a:off x="76200" y="533400"/>
            <a:ext cx="9067800" cy="1143000"/>
          </a:xfrm>
        </p:spPr>
        <p:txBody>
          <a:bodyPr/>
          <a:lstStyle/>
          <a:p>
            <a:r>
              <a:rPr lang="en-US" b="1" dirty="0"/>
              <a:t>CUSTOMER RELATIONSHIP MANAGEMENT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342900" y="2362200"/>
            <a:ext cx="8534400" cy="5105400"/>
          </a:xfrm>
        </p:spPr>
        <p:txBody>
          <a:bodyPr/>
          <a:lstStyle/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800" b="1" dirty="0"/>
              <a:t>Customer relationship management (CRM)</a:t>
            </a:r>
            <a:r>
              <a:rPr lang="en-US" sz="2800" dirty="0"/>
              <a:t> – Involves managing all aspects of a customer’s relationship with an organization to increase customer loyalty and retention and an organization's profitability</a:t>
            </a:r>
          </a:p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800" dirty="0"/>
              <a:t>Many organizations, such as Charles Schwab and Kaiser Permanente, have obtained great success through the implementation of CRM systems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THE POWER OF THE CUSTOMER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3733800" cy="4724400"/>
          </a:xfrm>
        </p:spPr>
        <p:txBody>
          <a:bodyPr/>
          <a:lstStyle/>
          <a:p>
            <a:pPr algn="l"/>
            <a:r>
              <a:rPr lang="en-US" sz="2800" dirty="0"/>
              <a:t>The customer is always right and now has more power than ever thanks to the Internet</a:t>
            </a:r>
          </a:p>
          <a:p>
            <a:pPr algn="l"/>
            <a:endParaRPr lang="en-US" dirty="0"/>
          </a:p>
          <a:p>
            <a:pPr algn="l">
              <a:buFontTx/>
              <a:buNone/>
            </a:pPr>
            <a:endParaRPr lang="en-US" dirty="0"/>
          </a:p>
        </p:txBody>
      </p:sp>
      <p:pic>
        <p:nvPicPr>
          <p:cNvPr id="44036" name="Picture 3" descr="This image gives two examples of how websites can be used to demonstrate the power of the people. 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48" t="6667" b="37778"/>
          <a:stretch>
            <a:fillRect/>
          </a:stretch>
        </p:blipFill>
        <p:spPr bwMode="auto">
          <a:xfrm>
            <a:off x="4754751" y="1676400"/>
            <a:ext cx="3810000" cy="3991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MEASURING CRM SUCCESS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4247385"/>
              </p:ext>
            </p:extLst>
          </p:nvPr>
        </p:nvGraphicFramePr>
        <p:xfrm>
          <a:off x="762001" y="1678983"/>
          <a:ext cx="7848599" cy="4153691"/>
        </p:xfrm>
        <a:graphic>
          <a:graphicData uri="http://schemas.openxmlformats.org/drawingml/2006/table">
            <a:tbl>
              <a:tblPr firstRow="1" firstCol="1" bandRow="1"/>
              <a:tblGrid>
                <a:gridCol w="2362199"/>
                <a:gridCol w="2742435"/>
                <a:gridCol w="2743965"/>
              </a:tblGrid>
              <a:tr h="2076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Sales Metrics</a:t>
                      </a:r>
                      <a:endParaRPr lang="en-US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Customer Service Metrics</a:t>
                      </a:r>
                      <a:endParaRPr lang="en-US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Marketing Metrics</a:t>
                      </a:r>
                      <a:endParaRPr lang="en-US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536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Number of prospective customers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Cases closed same da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 Number of marketing campaigns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536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Number of new customers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Number of cases handled by agent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New customer retention rates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536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Number of retained customers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Number of service calls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Number of responses by marketing campaign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536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Number of open leads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Average number of service requests by type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Number of purchases by marketing campaign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536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Number of sales calls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Average time to resolution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Revenue generated by marketing campaign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536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Number of sales calls per lead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Average number of service calls per day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Costs per interaction by marketing campaign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230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Amount of new revenue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Percentage compliance with service-level agreement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Number of new customers acquired by marketing campaign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536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Amount of recurring revenue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Percentage of service renewals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Customer retention rate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536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Number of proposals given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Customer satisfaction level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Number of new leads by product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71631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2"/>
          <p:cNvSpPr>
            <a:spLocks noGrp="1" noChangeArrowheads="1"/>
          </p:cNvSpPr>
          <p:nvPr>
            <p:ph type="title"/>
          </p:nvPr>
        </p:nvSpPr>
        <p:spPr>
          <a:xfrm>
            <a:off x="381000" y="533400"/>
            <a:ext cx="8153400" cy="1143000"/>
          </a:xfrm>
        </p:spPr>
        <p:txBody>
          <a:bodyPr/>
          <a:lstStyle/>
          <a:p>
            <a:r>
              <a:rPr lang="en-US" b="1" dirty="0"/>
              <a:t>CRM COMMUNICATION CHANNELS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5029200" cy="4953000"/>
          </a:xfrm>
        </p:spPr>
        <p:txBody>
          <a:bodyPr>
            <a:normAutofit/>
          </a:bodyPr>
          <a:lstStyle/>
          <a:p>
            <a:pPr algn="l"/>
            <a:r>
              <a:rPr lang="en-US" sz="2600" dirty="0"/>
              <a:t>Text message</a:t>
            </a:r>
          </a:p>
          <a:p>
            <a:pPr algn="l"/>
            <a:r>
              <a:rPr lang="en-US" sz="2600" dirty="0"/>
              <a:t>Instant message</a:t>
            </a:r>
          </a:p>
          <a:p>
            <a:pPr algn="l"/>
            <a:r>
              <a:rPr lang="en-US" sz="2600" dirty="0"/>
              <a:t>Voice mail</a:t>
            </a:r>
          </a:p>
          <a:p>
            <a:pPr algn="l"/>
            <a:r>
              <a:rPr lang="en-US" sz="2600" dirty="0"/>
              <a:t>Voice call</a:t>
            </a:r>
          </a:p>
          <a:p>
            <a:pPr algn="l"/>
            <a:r>
              <a:rPr lang="en-US" sz="2600" dirty="0"/>
              <a:t>Email letter</a:t>
            </a:r>
          </a:p>
          <a:p>
            <a:pPr algn="l"/>
            <a:r>
              <a:rPr lang="en-US" sz="2600" dirty="0"/>
              <a:t>Web order</a:t>
            </a:r>
          </a:p>
          <a:p>
            <a:pPr algn="l"/>
            <a:r>
              <a:rPr lang="en-US" sz="2600" dirty="0"/>
              <a:t>Phone order</a:t>
            </a:r>
          </a:p>
          <a:p>
            <a:pPr algn="l"/>
            <a:r>
              <a:rPr lang="en-US" sz="2600" dirty="0"/>
              <a:t>Meeting</a:t>
            </a:r>
          </a:p>
          <a:p>
            <a:pPr algn="l"/>
            <a:r>
              <a:rPr lang="en-US" sz="2600" dirty="0"/>
              <a:t>Customer service call</a:t>
            </a:r>
          </a:p>
          <a:p>
            <a:pPr algn="l"/>
            <a:r>
              <a:rPr lang="en-US" sz="2600" dirty="0"/>
              <a:t>Twitter</a:t>
            </a:r>
          </a:p>
          <a:p>
            <a:pPr algn="l"/>
            <a:r>
              <a:rPr lang="en-US" sz="2600" dirty="0"/>
              <a:t>Facebook</a:t>
            </a:r>
          </a:p>
        </p:txBody>
      </p:sp>
      <p:pic>
        <p:nvPicPr>
          <p:cNvPr id="31747" name="Picture 5" descr="NULL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BFB"/>
              </a:clrFrom>
              <a:clrTo>
                <a:srgbClr val="FC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057400"/>
            <a:ext cx="3914598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2"/>
          <p:cNvSpPr>
            <a:spLocks noGrp="1" noChangeArrowheads="1"/>
          </p:cNvSpPr>
          <p:nvPr>
            <p:ph type="title"/>
          </p:nvPr>
        </p:nvSpPr>
        <p:spPr>
          <a:xfrm>
            <a:off x="152400" y="533400"/>
            <a:ext cx="8686800" cy="1143000"/>
          </a:xfrm>
        </p:spPr>
        <p:txBody>
          <a:bodyPr/>
          <a:lstStyle/>
          <a:p>
            <a:pPr eaLnBrk="1" hangingPunct="1"/>
            <a:r>
              <a:rPr lang="en-US" b="1" dirty="0"/>
              <a:t>OPERATIONAL AND ANALYTICAL CRM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2209800"/>
            <a:ext cx="6629400" cy="4953000"/>
          </a:xfrm>
        </p:spPr>
        <p:txBody>
          <a:bodyPr/>
          <a:lstStyle/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800" b="1" dirty="0"/>
              <a:t>Operational CRM </a:t>
            </a:r>
            <a:r>
              <a:rPr lang="en-US" sz="2800" dirty="0"/>
              <a:t>– Supports traditional transactional processing for day-to-day front-office operations or systems that deal directly with the customers</a:t>
            </a:r>
          </a:p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800" b="1" dirty="0"/>
              <a:t>Analytical CRM </a:t>
            </a:r>
            <a:r>
              <a:rPr lang="en-US" sz="2800" dirty="0"/>
              <a:t>– Supports back-office operations and strategic analysis and includes all systems that do not deal directly with the customers</a:t>
            </a:r>
          </a:p>
        </p:txBody>
      </p:sp>
      <p:pic>
        <p:nvPicPr>
          <p:cNvPr id="35844" name="Picture 5" descr="NULL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3696" y="2971800"/>
            <a:ext cx="2010304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AutoShape 2"/>
          <p:cNvSpPr>
            <a:spLocks noGrp="1" noChangeArrowheads="1"/>
          </p:cNvSpPr>
          <p:nvPr>
            <p:ph type="title"/>
          </p:nvPr>
        </p:nvSpPr>
        <p:spPr>
          <a:xfrm>
            <a:off x="277678" y="228600"/>
            <a:ext cx="8839200" cy="1143000"/>
          </a:xfrm>
        </p:spPr>
        <p:txBody>
          <a:bodyPr/>
          <a:lstStyle/>
          <a:p>
            <a:pPr eaLnBrk="1" hangingPunct="1"/>
            <a:r>
              <a:rPr lang="en-US" b="1" dirty="0"/>
              <a:t>OPERATIONAL AND ANALYTICAL CRM</a:t>
            </a:r>
          </a:p>
        </p:txBody>
      </p:sp>
      <p:pic>
        <p:nvPicPr>
          <p:cNvPr id="36867" name="Picture 6" descr="This figure shows the relationship between front office operational CRM and back office analytical CRM.  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CFBFB"/>
              </a:clrFrom>
              <a:clrTo>
                <a:srgbClr val="FC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4478" y="2057400"/>
            <a:ext cx="6705600" cy="391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76200" y="533400"/>
            <a:ext cx="8763000" cy="1143000"/>
          </a:xfrm>
        </p:spPr>
        <p:txBody>
          <a:bodyPr/>
          <a:lstStyle/>
          <a:p>
            <a:r>
              <a:rPr lang="en-US" b="1" dirty="0"/>
              <a:t>OPERATIONAL AND ANALYTICAL CRM</a:t>
            </a:r>
            <a:endParaRPr lang="en-US" dirty="0"/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>
          <a:xfrm>
            <a:off x="685800" y="2057400"/>
            <a:ext cx="8153400" cy="4953000"/>
          </a:xfrm>
        </p:spPr>
        <p:txBody>
          <a:bodyPr/>
          <a:lstStyle/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n-US" sz="2800" b="1" dirty="0"/>
              <a:t>Marketing  and operational CRM technology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400" dirty="0"/>
              <a:t>List generator, campaign management, cross-selling and up-selling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n-US" sz="2800" b="1" dirty="0"/>
              <a:t>Sales and operational CRM technology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400" dirty="0"/>
              <a:t>Sales management, contact management, opportunity management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n-US" sz="2800" b="1" dirty="0"/>
              <a:t>Customer service and operational CRM technology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400" dirty="0"/>
              <a:t>Contact center, Web-based self-service, call scripting</a:t>
            </a:r>
          </a:p>
          <a:p>
            <a:pPr lvl="2">
              <a:spcAft>
                <a:spcPts val="600"/>
              </a:spcAft>
              <a:buFont typeface="Wingdings" pitchFamily="2" charset="2"/>
              <a:buNone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IRST, BREAK, LAST slides 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lternate FIRST, BREAK, LAST slide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Plain BODY/MAIN CONTENT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Red bar footer BODY/MAIN CONTENT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PLAIN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RED FOOTER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LUE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Plain_APPENDIX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Red Bar Footer_APPENDIX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MHHE_Accessible_PPT_Template-v3</Template>
  <TotalTime>6880</TotalTime>
  <Words>576</Words>
  <Application>Microsoft Macintosh PowerPoint</Application>
  <PresentationFormat>On-screen Show (4:3)</PresentationFormat>
  <Paragraphs>99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16</vt:i4>
      </vt:variant>
    </vt:vector>
  </HeadingPairs>
  <TitlesOfParts>
    <vt:vector size="35" baseType="lpstr">
      <vt:lpstr>Albertus (W1)</vt:lpstr>
      <vt:lpstr>ArumSans Bold</vt:lpstr>
      <vt:lpstr>ArumSans Regular</vt:lpstr>
      <vt:lpstr>Calibri</vt:lpstr>
      <vt:lpstr>Century Schoolbook</vt:lpstr>
      <vt:lpstr>Courier New</vt:lpstr>
      <vt:lpstr>Times New Roman</vt:lpstr>
      <vt:lpstr>Vectipede Rg</vt:lpstr>
      <vt:lpstr>Wingdings</vt:lpstr>
      <vt:lpstr>Arial</vt:lpstr>
      <vt:lpstr>FIRST, BREAK, LAST slides </vt:lpstr>
      <vt:lpstr>Alternate FIRST, BREAK, LAST slides</vt:lpstr>
      <vt:lpstr>Plain BODY/MAIN CONTENT</vt:lpstr>
      <vt:lpstr>Red bar footer BODY/MAIN CONTENT</vt:lpstr>
      <vt:lpstr>PLAIN Section Divider, Quotes, Callouts</vt:lpstr>
      <vt:lpstr>RED FOOTER Section Divider, Quotes, Callouts</vt:lpstr>
      <vt:lpstr>BLUE Section Divider, Quotes, Callouts</vt:lpstr>
      <vt:lpstr>Plain_APPENDIX</vt:lpstr>
      <vt:lpstr>Red Bar Footer_APPENDIX</vt:lpstr>
      <vt:lpstr>PowerPoint Presentation</vt:lpstr>
      <vt:lpstr>LEARNING OUTCOMES</vt:lpstr>
      <vt:lpstr>CUSTOMER RELATIONSHIP MANAGEMENT</vt:lpstr>
      <vt:lpstr>THE POWER OF THE CUSTOMER</vt:lpstr>
      <vt:lpstr>MEASURING CRM SUCCESS</vt:lpstr>
      <vt:lpstr>CRM COMMUNICATION CHANNELS</vt:lpstr>
      <vt:lpstr>OPERATIONAL AND ANALYTICAL CRM</vt:lpstr>
      <vt:lpstr>OPERATIONAL AND ANALYTICAL CRM</vt:lpstr>
      <vt:lpstr>OPERATIONAL AND ANALYTICAL CRM</vt:lpstr>
      <vt:lpstr>MARKETING AND OPERATIONAL CRM</vt:lpstr>
      <vt:lpstr>SALES AND OPERATIONAL CRM</vt:lpstr>
      <vt:lpstr>SALES AND OPERATIONAL CRM</vt:lpstr>
      <vt:lpstr>CUSTOMER SERVICE AND  OPERATIONAL CRM</vt:lpstr>
      <vt:lpstr>ANALYTICAL CRM</vt:lpstr>
      <vt:lpstr>EXTENDING CRM</vt:lpstr>
      <vt:lpstr>LEARNING OUTCOME REVIEW</vt:lpstr>
    </vt:vector>
  </TitlesOfParts>
  <Company>Daniels College of Business, University of Denver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Paige Baltzan</dc:creator>
  <cp:lastModifiedBy>Microsoft account</cp:lastModifiedBy>
  <cp:revision>389</cp:revision>
  <dcterms:created xsi:type="dcterms:W3CDTF">2004-06-28T21:12:50Z</dcterms:created>
  <dcterms:modified xsi:type="dcterms:W3CDTF">2017-04-18T20:10:09Z</dcterms:modified>
</cp:coreProperties>
</file>