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6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7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8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18" r:id="rId2"/>
    <p:sldMasterId id="2147483726" r:id="rId3"/>
    <p:sldMasterId id="2147483736" r:id="rId4"/>
    <p:sldMasterId id="2147483746" r:id="rId5"/>
    <p:sldMasterId id="2147483754" r:id="rId6"/>
    <p:sldMasterId id="2147483762" r:id="rId7"/>
    <p:sldMasterId id="2147483765" r:id="rId8"/>
    <p:sldMasterId id="2147483769" r:id="rId9"/>
  </p:sldMasterIdLst>
  <p:notesMasterIdLst>
    <p:notesMasterId r:id="rId35"/>
  </p:notesMasterIdLst>
  <p:sldIdLst>
    <p:sldId id="256" r:id="rId10"/>
    <p:sldId id="259" r:id="rId11"/>
    <p:sldId id="260" r:id="rId12"/>
    <p:sldId id="291" r:id="rId13"/>
    <p:sldId id="262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A9A9"/>
    <a:srgbClr val="50B4C8"/>
    <a:srgbClr val="BBE0E3"/>
    <a:srgbClr val="C1B753"/>
    <a:srgbClr val="E6B921"/>
    <a:srgbClr val="C47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89263" autoAdjust="0"/>
  </p:normalViewPr>
  <p:slideViewPr>
    <p:cSldViewPr>
      <p:cViewPr varScale="1">
        <p:scale>
          <a:sx n="95" d="100"/>
          <a:sy n="95" d="100"/>
        </p:scale>
        <p:origin x="158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slide" Target="slides/slide23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24.xml"/><Relationship Id="rId34" Type="http://schemas.openxmlformats.org/officeDocument/2006/relationships/slide" Target="slides/slide25.xml"/><Relationship Id="rId35" Type="http://schemas.openxmlformats.org/officeDocument/2006/relationships/notesMaster" Target="notesMasters/notesMaster1.xml"/><Relationship Id="rId36" Type="http://schemas.openxmlformats.org/officeDocument/2006/relationships/presProps" Target="presProp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D4852AB-EE33-4ACC-8D8F-CE4DDAFBEE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4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•"/>
            </a:pPr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3486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•"/>
            </a:pPr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4380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•"/>
            </a:pPr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9075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5022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•"/>
            </a:pPr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347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•"/>
            </a:pPr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887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98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>
              <a:buFontTx/>
              <a:buChar char="•"/>
            </a:pPr>
            <a:endParaRPr lang="en-US" sz="9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3339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695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•"/>
            </a:pPr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4856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347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23863" lvl="1" indent="-190500" eaLnBrk="1" hangingPunct="1">
              <a:buFontTx/>
              <a:buChar char="•"/>
            </a:pPr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755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4505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1826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8176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4360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6255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345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304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241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•"/>
            </a:pPr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7698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•"/>
            </a:pPr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8866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>
              <a:buFontTx/>
              <a:buChar char="•"/>
            </a:pPr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90480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 eaLnBrk="1" hangingPunct="1"/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1016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•"/>
            </a:pPr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50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2737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5810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2576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5119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866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688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559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18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825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572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50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0019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945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04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26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96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13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96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430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39810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5513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2380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417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93657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8725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15750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8803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134106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78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323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720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64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0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7368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06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02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38353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133824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13954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37857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1678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58649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9734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87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3182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770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674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088920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629943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883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246374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26472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5019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871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pPr>
              <a:defRPr/>
            </a:pPr>
            <a:fld id="{1D27F614-876F-4001-BCEC-40DC8CECC343}" type="datetime1">
              <a:rPr lang="en-US" smtClean="0"/>
              <a:pPr>
                <a:defRPr/>
              </a:pPr>
              <a:t>4/18/17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pPr>
              <a:defRPr/>
            </a:pPr>
            <a:fld id="{367FAF79-9184-4618-8751-CC26938CF9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 userDrawn="1"/>
        </p:nvSpPr>
        <p:spPr bwMode="auto">
          <a:xfrm>
            <a:off x="136525" y="6381750"/>
            <a:ext cx="1438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b="1" i="1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14" name="Text Box 11"/>
          <p:cNvSpPr txBox="1">
            <a:spLocks noChangeArrowheads="1"/>
          </p:cNvSpPr>
          <p:nvPr userDrawn="1"/>
        </p:nvSpPr>
        <p:spPr bwMode="auto">
          <a:xfrm>
            <a:off x="4572000" y="6384925"/>
            <a:ext cx="4495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000" b="1" i="1" dirty="0">
                <a:solidFill>
                  <a:schemeClr val="bg1"/>
                </a:solidFill>
                <a:latin typeface="Century Schoolbook" pitchFamily="18" charset="0"/>
              </a:rPr>
              <a:t>© The McGraw-Hill Companies, All Rights Reserved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914400"/>
            <a:ext cx="3657600" cy="4929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605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A38A087-E31E-41CA-BC70-5F5FD6AC2943}" type="datetime1">
              <a:rPr lang="en-US" smtClean="0"/>
              <a:pPr>
                <a:defRPr/>
              </a:pPr>
              <a:t>4/18/17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27ABC3C-D7FE-4E97-A023-8FA7AC6EF2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617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4.gif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4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6.xml"/><Relationship Id="rId6" Type="http://schemas.openxmlformats.org/officeDocument/2006/relationships/slideLayout" Target="../slideLayouts/slideLayout47.xml"/><Relationship Id="rId7" Type="http://schemas.openxmlformats.org/officeDocument/2006/relationships/slideLayout" Target="../slideLayouts/slideLayout48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6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  <p:sp>
        <p:nvSpPr>
          <p:cNvPr id="5" name="Text Box 16"/>
          <p:cNvSpPr txBox="1">
            <a:spLocks noChangeArrowheads="1"/>
          </p:cNvSpPr>
          <p:nvPr userDrawn="1"/>
        </p:nvSpPr>
        <p:spPr bwMode="auto">
          <a:xfrm>
            <a:off x="8274050" y="6357938"/>
            <a:ext cx="641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fld id="{607CE368-43F3-4981-9C17-E6869A83A86D}" type="slidenum">
              <a:rPr lang="en-US" sz="1200" b="1" smtClean="0">
                <a:latin typeface="Arial" charset="0"/>
              </a:rPr>
              <a:pPr algn="r">
                <a:defRPr/>
              </a:pPr>
              <a:t>‹#›</a:t>
            </a:fld>
            <a:endParaRPr lang="en-US" sz="12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863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8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2095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343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363351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089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487999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563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671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981200"/>
            <a:ext cx="4267200" cy="182809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b="1" dirty="0" smtClean="0">
                <a:solidFill>
                  <a:srgbClr val="6EA9A9"/>
                </a:solidFill>
              </a:rPr>
              <a:t>BUSINESS </a:t>
            </a:r>
            <a:r>
              <a:rPr lang="en-US" b="1" dirty="0">
                <a:solidFill>
                  <a:srgbClr val="6EA9A9"/>
                </a:solidFill>
              </a:rPr>
              <a:t>PLUG-IN B2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495800"/>
            <a:ext cx="4869873" cy="164592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000" b="1" dirty="0">
                <a:solidFill>
                  <a:schemeClr val="accent1"/>
                </a:solidFill>
              </a:rPr>
              <a:t>BUSINESS PROCESS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09600"/>
            <a:ext cx="6964363" cy="1201737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BUSINESS PROCESS DESIGN</a:t>
            </a:r>
          </a:p>
        </p:txBody>
      </p:sp>
      <p:pic>
        <p:nvPicPr>
          <p:cNvPr id="16387" name="Picture 5" descr="This diagram compares the as-is burger order process with the to-be burger order process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881" y="1600200"/>
            <a:ext cx="6172200" cy="4227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533400"/>
            <a:ext cx="6964363" cy="1201737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BUSINESS PROCESS DESIGN</a:t>
            </a:r>
          </a:p>
        </p:txBody>
      </p:sp>
      <p:pic>
        <p:nvPicPr>
          <p:cNvPr id="17411" name="Picture 5" descr="This diagram shows the as-is process model for order fulfillment as the process moves from the customer, to sales, to billing, to inventory, to shipping, and back to the customer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905000"/>
            <a:ext cx="5867400" cy="3478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09600"/>
            <a:ext cx="6964363" cy="1201737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BUSINESS PROCESS DESIGN</a:t>
            </a:r>
          </a:p>
        </p:txBody>
      </p:sp>
      <p:graphicFrame>
        <p:nvGraphicFramePr>
          <p:cNvPr id="3" name="Table 2" descr="NULL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317179"/>
              </p:ext>
            </p:extLst>
          </p:nvPr>
        </p:nvGraphicFramePr>
        <p:xfrm>
          <a:off x="1603375" y="2133602"/>
          <a:ext cx="5937250" cy="2507772"/>
        </p:xfrm>
        <a:graphic>
          <a:graphicData uri="http://schemas.openxmlformats.org/drawingml/2006/table">
            <a:tbl>
              <a:tblPr firstRow="1" firstCol="1" bandRow="1"/>
              <a:tblGrid>
                <a:gridCol w="5937250"/>
              </a:tblGrid>
              <a:tr h="35825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Issues in the As-Is Order Process Model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8253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Sales representatives take too long to submit orders.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8253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There are too many process steps.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8253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Sales administration slows down the process by batch-processing orders.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8253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Credit checking is performed for both old and new customers.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6507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Credit checking holds up the process because it is done before (rather than concurrently with) order picking.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6964363" cy="1201737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BUSINESS PROCESS DESIGN</a:t>
            </a:r>
          </a:p>
        </p:txBody>
      </p:sp>
      <p:pic>
        <p:nvPicPr>
          <p:cNvPr id="19459" name="Picture 5" descr="This diagram shows the to-be process model for order fulfillment as the process moves from the customer, to sales, to billing, to inventory, to shipping, and back to the customer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81200"/>
            <a:ext cx="6324600" cy="3679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SELECTING A PROCESS TO REENGINEER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8077200" cy="4700269"/>
          </a:xfrm>
        </p:spPr>
        <p:txBody>
          <a:bodyPr>
            <a:normAutofit/>
          </a:bodyPr>
          <a:lstStyle/>
          <a:p>
            <a:pPr marL="0" indent="0" algn="l" eaLnBrk="1" hangingPunct="1">
              <a:lnSpc>
                <a:spcPct val="90000"/>
              </a:lnSpc>
              <a:buNone/>
            </a:pPr>
            <a:r>
              <a:rPr lang="en-US" sz="2200" dirty="0"/>
              <a:t>Criteria to determine the importance of the process: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Is the process broken?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Is it feasible that reengineering of this process will succeed?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Does it have a high impact on the agency’s strategic direction?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Does it significantly impact customer satisfaction?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Is it antiquated?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Does it fall far below best-in-class?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Is it crucial for productivity improvement?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Will savings from automation be clearly visible?</a:t>
            </a:r>
          </a:p>
          <a:p>
            <a:pPr lvl="1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Is the return on investment from implementation high and preferably immediate?</a:t>
            </a:r>
          </a:p>
          <a:p>
            <a:pPr algn="l" eaLnBrk="1" hangingPunct="1">
              <a:lnSpc>
                <a:spcPct val="90000"/>
              </a:lnSpc>
            </a:pPr>
            <a:endParaRPr lang="en-US" sz="2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97378"/>
            <a:ext cx="8686800" cy="1201737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BUSINESS PROCESS MANAGEMENT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4800600"/>
            <a:ext cx="7315200" cy="1044814"/>
          </a:xfrm>
        </p:spPr>
        <p:txBody>
          <a:bodyPr/>
          <a:lstStyle/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sz="2400" b="1" i="1" dirty="0"/>
              <a:t>Business process management (BPM) - </a:t>
            </a:r>
            <a:r>
              <a:rPr lang="en-US" sz="2400" dirty="0"/>
              <a:t>integrates all of an organization’s business process to make individual processes more efficient</a:t>
            </a:r>
          </a:p>
          <a:p>
            <a:pPr algn="l" eaLnBrk="1" hangingPunct="1"/>
            <a:endParaRPr lang="en-US" dirty="0"/>
          </a:p>
        </p:txBody>
      </p:sp>
      <p:pic>
        <p:nvPicPr>
          <p:cNvPr id="21508" name="Picture 4" descr="This graph shows the key reasons for BPM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1676400"/>
            <a:ext cx="6172200" cy="2865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1" y="762000"/>
            <a:ext cx="8343900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BUSINESS PROCESS MANAGEMENT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46882" y="1828800"/>
            <a:ext cx="7907338" cy="54102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BPM allows business process to be executed more efficiently and measures performance and identifies opportunities for improvement, BPM benefits include:</a:t>
            </a:r>
          </a:p>
          <a:p>
            <a:pPr lvl="5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Update processes in real-time</a:t>
            </a:r>
          </a:p>
          <a:p>
            <a:pPr lvl="5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Reduce overhead expenses</a:t>
            </a:r>
          </a:p>
          <a:p>
            <a:pPr lvl="5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Automate key decisions</a:t>
            </a:r>
          </a:p>
          <a:p>
            <a:pPr lvl="5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Reduce process maintenance cost</a:t>
            </a:r>
          </a:p>
          <a:p>
            <a:pPr lvl="5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Reduce operating cost</a:t>
            </a:r>
          </a:p>
          <a:p>
            <a:pPr lvl="5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Improve productivity</a:t>
            </a:r>
          </a:p>
          <a:p>
            <a:pPr lvl="5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Improve process cycle time</a:t>
            </a:r>
          </a:p>
          <a:p>
            <a:pPr lvl="5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Improve forecasting</a:t>
            </a:r>
          </a:p>
          <a:p>
            <a:pPr lvl="5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Improve customer service</a:t>
            </a:r>
          </a:p>
          <a:p>
            <a:pPr algn="l" eaLnBrk="1" hangingPunct="1">
              <a:lnSpc>
                <a:spcPct val="80000"/>
              </a:lnSpc>
            </a:pPr>
            <a:endParaRPr lang="en-US" sz="2200" dirty="0"/>
          </a:p>
          <a:p>
            <a:pPr algn="l" eaLnBrk="1" hangingPunct="1">
              <a:lnSpc>
                <a:spcPct val="80000"/>
              </a:lnSpc>
            </a:pPr>
            <a:endParaRPr lang="en-US" sz="2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457200"/>
            <a:ext cx="6964363" cy="1201737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BPM TOOLS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1028700" y="1371600"/>
            <a:ext cx="7315200" cy="4144963"/>
          </a:xfrm>
        </p:spPr>
        <p:txBody>
          <a:bodyPr/>
          <a:lstStyle/>
          <a:p>
            <a:pPr algn="l" eaLnBrk="1" hangingPunct="1"/>
            <a:r>
              <a:rPr lang="en-US" sz="2400" b="1" i="1" dirty="0"/>
              <a:t>Business process management tool - </a:t>
            </a:r>
            <a:r>
              <a:rPr lang="en-US" sz="2400" dirty="0"/>
              <a:t>an application that designs business process models and simulates, optimizes, monitors, and maintains various processes</a:t>
            </a:r>
          </a:p>
        </p:txBody>
      </p:sp>
      <p:graphicFrame>
        <p:nvGraphicFramePr>
          <p:cNvPr id="2" name="Table 1" descr="NULL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435979"/>
              </p:ext>
            </p:extLst>
          </p:nvPr>
        </p:nvGraphicFramePr>
        <p:xfrm>
          <a:off x="1603375" y="2995454"/>
          <a:ext cx="5937250" cy="2643344"/>
        </p:xfrm>
        <a:graphic>
          <a:graphicData uri="http://schemas.openxmlformats.org/drawingml/2006/table">
            <a:tbl>
              <a:tblPr firstRow="1" firstCol="1" bandRow="1"/>
              <a:tblGrid>
                <a:gridCol w="2968625"/>
                <a:gridCol w="2968625"/>
              </a:tblGrid>
              <a:tr h="2403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Tool Name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Company Name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03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BPM Suite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Ultimus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03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Process Suite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Staffware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03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Business Manager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Savvion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03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Pega Rules Process Commander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Pegasystem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03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 Work Vision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Metastorm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03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Team Works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Lombardi Software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03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Intalio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Intalio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03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Bizflow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Handysoft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03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FugeoBPM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Fugeo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03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Business Process Manager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Filenet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CRITICAL SUCCESS FACTORS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828800"/>
            <a:ext cx="7581900" cy="3766185"/>
          </a:xfrm>
        </p:spPr>
        <p:txBody>
          <a:bodyPr/>
          <a:lstStyle/>
          <a:p>
            <a:pPr marL="609600" indent="-60960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dirty="0"/>
              <a:t>Understand reengineering</a:t>
            </a:r>
          </a:p>
          <a:p>
            <a:pPr marL="609600" indent="-60960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dirty="0"/>
              <a:t>Build a business and political case</a:t>
            </a:r>
          </a:p>
          <a:p>
            <a:pPr marL="609600" indent="-60960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dirty="0"/>
              <a:t>Adopt a process management approach</a:t>
            </a:r>
          </a:p>
          <a:p>
            <a:pPr marL="609600" indent="-60960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dirty="0"/>
              <a:t>Measure and track performance continuously</a:t>
            </a:r>
          </a:p>
          <a:p>
            <a:pPr marL="609600" indent="-60960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dirty="0"/>
              <a:t>Practice change management and provide central support</a:t>
            </a:r>
          </a:p>
          <a:p>
            <a:pPr marL="609600" indent="-60960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dirty="0"/>
              <a:t>Manage reengineering projects for results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BUSINESS PROCESS MODELING EXAMPLES</a:t>
            </a:r>
          </a:p>
        </p:txBody>
      </p:sp>
      <p:pic>
        <p:nvPicPr>
          <p:cNvPr id="25603" name="Picture 5" descr="This figure shows the Ebusiness Process Model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ADF98"/>
              </a:clrFrom>
              <a:clrTo>
                <a:srgbClr val="FADF9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109" y="1981200"/>
            <a:ext cx="6553200" cy="4006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6964363" cy="1201737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LEARNING OUTCOMES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2019300"/>
            <a:ext cx="6781800" cy="4686300"/>
          </a:xfrm>
        </p:spPr>
        <p:txBody>
          <a:bodyPr>
            <a:normAutofit fontScale="92500" lnSpcReduction="10000"/>
          </a:bodyPr>
          <a:lstStyle/>
          <a:p>
            <a:pPr marL="609600" indent="-609600" algn="l" eaLnBrk="1" hangingPunct="1">
              <a:buFontTx/>
              <a:buAutoNum type="arabicPeriod"/>
            </a:pPr>
            <a:r>
              <a:rPr lang="en-US" sz="2800" dirty="0"/>
              <a:t>Describe business processes and their importance to an organization</a:t>
            </a:r>
          </a:p>
          <a:p>
            <a:pPr marL="609600" indent="-609600" algn="l" eaLnBrk="1" hangingPunct="1">
              <a:buFontTx/>
              <a:buAutoNum type="arabicPeriod"/>
            </a:pPr>
            <a:r>
              <a:rPr lang="en-US" sz="2800" dirty="0"/>
              <a:t>Compare the continuous process improvement model and business process reengineering</a:t>
            </a:r>
          </a:p>
          <a:p>
            <a:pPr marL="609600" indent="-609600" algn="l">
              <a:buFont typeface="+mj-lt"/>
              <a:buAutoNum type="arabicPeriod" startAt="3"/>
            </a:pPr>
            <a:r>
              <a:rPr lang="en-US" sz="2800" dirty="0"/>
              <a:t>Describe the importance of business process modeling (or mapping) and business process models</a:t>
            </a:r>
          </a:p>
          <a:p>
            <a:pPr marL="609600" indent="-609600" algn="l">
              <a:buFontTx/>
              <a:buAutoNum type="arabicPeriod" startAt="3"/>
            </a:pPr>
            <a:r>
              <a:rPr lang="en-US" sz="2800" dirty="0"/>
              <a:t>Explain business process management along with the reason for its importance to an organization</a:t>
            </a:r>
          </a:p>
          <a:p>
            <a:pPr marL="609600" indent="-609600" algn="l">
              <a:buNone/>
            </a:pPr>
            <a:r>
              <a:rPr lang="en-US" sz="2800" dirty="0"/>
              <a:t> </a:t>
            </a:r>
          </a:p>
          <a:p>
            <a:pPr marL="609600" indent="-609600" algn="l" eaLnBrk="1" hangingPunct="1">
              <a:buFontTx/>
              <a:buAutoNum type="arabicPeriod"/>
            </a:pPr>
            <a:endParaRPr lang="en-US" sz="2800" dirty="0"/>
          </a:p>
          <a:p>
            <a:pPr marL="609600" indent="-609600" algn="l" eaLnBrk="1" hangingPunct="1">
              <a:buFontTx/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609" y="246802"/>
            <a:ext cx="8079581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BUSINESS PROCESS MODELING EXAMPLES</a:t>
            </a:r>
          </a:p>
        </p:txBody>
      </p:sp>
      <p:pic>
        <p:nvPicPr>
          <p:cNvPr id="26627" name="Picture 5" descr="This figure shows the online banking business process model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AF7CA"/>
              </a:clrFrom>
              <a:clrTo>
                <a:srgbClr val="FAF7C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09" y="1676400"/>
            <a:ext cx="7696200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0809" y="152400"/>
            <a:ext cx="8079581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BUSINESS PROCESS MODELING EXAMPLES</a:t>
            </a:r>
          </a:p>
        </p:txBody>
      </p:sp>
      <p:pic>
        <p:nvPicPr>
          <p:cNvPr id="27651" name="Picture 5" descr="This figure shows the customer order business process model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8E9AF"/>
              </a:clrFrom>
              <a:clrTo>
                <a:srgbClr val="E8E9A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810598"/>
            <a:ext cx="7010400" cy="437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7765" y="152400"/>
            <a:ext cx="8079581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BUSINESS PROCESS MODELING EXAMPLES</a:t>
            </a:r>
          </a:p>
        </p:txBody>
      </p:sp>
      <p:pic>
        <p:nvPicPr>
          <p:cNvPr id="28675" name="Picture 5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556" y="1810598"/>
            <a:ext cx="5334000" cy="411917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079581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BUSINESS PROCESS MODELING EXAMPLES</a:t>
            </a:r>
          </a:p>
        </p:txBody>
      </p:sp>
      <p:pic>
        <p:nvPicPr>
          <p:cNvPr id="29699" name="Picture 5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156" y="1810598"/>
            <a:ext cx="4876800" cy="4209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8079581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BUSINESS PROCESS MODELING EXAMPLES</a:t>
            </a:r>
          </a:p>
        </p:txBody>
      </p:sp>
      <p:pic>
        <p:nvPicPr>
          <p:cNvPr id="30723" name="Picture 5" descr="This diagram shows the customer service business process model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810598"/>
            <a:ext cx="5791200" cy="422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8079581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BUSINESS PROCESS MODELING EXAMPLES</a:t>
            </a:r>
          </a:p>
        </p:txBody>
      </p:sp>
      <p:pic>
        <p:nvPicPr>
          <p:cNvPr id="31747" name="Picture 5" descr="This diagram shows the business process improvement model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99" y="1810598"/>
            <a:ext cx="5515535" cy="411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89818" y="533400"/>
            <a:ext cx="6964363" cy="1201737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INTRODUCTION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762001" y="2438400"/>
            <a:ext cx="7292180" cy="4572000"/>
          </a:xfrm>
        </p:spPr>
        <p:txBody>
          <a:bodyPr/>
          <a:lstStyle/>
          <a:p>
            <a:pPr marL="744537" indent="-457200" algn="l" eaLnBrk="1" hangingPunct="1">
              <a:buFont typeface="Arial" panose="020B0604020202020204" pitchFamily="34" charset="0"/>
              <a:buChar char="•"/>
            </a:pPr>
            <a:r>
              <a:rPr lang="en-US" sz="2800" dirty="0"/>
              <a:t>Business process improvement will, at a minimum, double the gains of a project by streamlining outdated practices, enhancing efficiency, promoting compliance and standardization, and making an organization more agile</a:t>
            </a:r>
          </a:p>
          <a:p>
            <a:pPr marL="609600" indent="-322263" algn="l" eaLnBrk="1" hangingPunct="1"/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89818" y="533400"/>
            <a:ext cx="6964363" cy="1201737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INTRODUCTION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089818" y="1524000"/>
            <a:ext cx="6964363" cy="5181600"/>
          </a:xfrm>
        </p:spPr>
        <p:txBody>
          <a:bodyPr/>
          <a:lstStyle/>
          <a:p>
            <a:pPr marL="609600" indent="-322263" algn="l" eaLnBrk="1" hangingPunct="1"/>
            <a:endParaRPr lang="en-US" sz="2800" dirty="0"/>
          </a:p>
          <a:p>
            <a:pPr marL="744537" indent="-457200" algn="l" eaLnBrk="1" hangingPunct="1">
              <a:buFont typeface="Arial" panose="020B0604020202020204" pitchFamily="34" charset="0"/>
              <a:buChar char="•"/>
            </a:pPr>
            <a:r>
              <a:rPr lang="en-US" sz="2800" dirty="0"/>
              <a:t>Business process improvement involves three key steps</a:t>
            </a:r>
          </a:p>
          <a:p>
            <a:pPr marL="1257300" lvl="1" indent="-533400" eaLnBrk="1" hangingPunct="1">
              <a:buFont typeface="Arial" pitchFamily="34" charset="0"/>
              <a:buAutoNum type="arabicPeriod"/>
            </a:pPr>
            <a:r>
              <a:rPr lang="en-US" sz="2400" dirty="0"/>
              <a:t>Measure what matters to most customers</a:t>
            </a:r>
          </a:p>
          <a:p>
            <a:pPr marL="1257300" lvl="1" indent="-533400" eaLnBrk="1" hangingPunct="1">
              <a:buFont typeface="Arial" pitchFamily="34" charset="0"/>
              <a:buAutoNum type="arabicPeriod"/>
            </a:pPr>
            <a:r>
              <a:rPr lang="en-US" sz="2400" dirty="0"/>
              <a:t>Monitor the performance of key business processes</a:t>
            </a:r>
          </a:p>
          <a:p>
            <a:pPr marL="1257300" lvl="1" indent="-533400" eaLnBrk="1" hangingPunct="1">
              <a:buFont typeface="Arial" pitchFamily="34" charset="0"/>
              <a:buAutoNum type="arabicPeriod"/>
            </a:pPr>
            <a:r>
              <a:rPr lang="en-US" sz="2400" dirty="0"/>
              <a:t>Assign accountability for process improvement</a:t>
            </a:r>
          </a:p>
          <a:p>
            <a:pPr marL="609600" indent="-322263" algn="l" eaLnBrk="1" hangingPunct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32594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27918" y="609600"/>
            <a:ext cx="6964363" cy="1201737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EXAMINING BUSINESS PROCESSES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548481" y="2057400"/>
            <a:ext cx="7543800" cy="5334000"/>
          </a:xfrm>
        </p:spPr>
        <p:txBody>
          <a:bodyPr/>
          <a:lstStyle/>
          <a:p>
            <a:pPr algn="l"/>
            <a:r>
              <a:rPr lang="en-US" sz="2000" dirty="0"/>
              <a:t>Business process characteristics:</a:t>
            </a:r>
          </a:p>
          <a:p>
            <a:pPr lvl="5">
              <a:buFont typeface="Arial" panose="020B0604020202020204" pitchFamily="34" charset="0"/>
              <a:buChar char="•"/>
            </a:pPr>
            <a:r>
              <a:rPr lang="en-US" i="0" dirty="0"/>
              <a:t>The processes have internal and external users</a:t>
            </a:r>
          </a:p>
          <a:p>
            <a:pPr lvl="5">
              <a:buFont typeface="Arial" panose="020B0604020202020204" pitchFamily="34" charset="0"/>
              <a:buChar char="•"/>
            </a:pPr>
            <a:r>
              <a:rPr lang="en-US" i="0" dirty="0"/>
              <a:t>A process is cross-departmental</a:t>
            </a:r>
          </a:p>
          <a:p>
            <a:pPr lvl="5">
              <a:buFont typeface="Arial" panose="020B0604020202020204" pitchFamily="34" charset="0"/>
              <a:buChar char="•"/>
            </a:pPr>
            <a:r>
              <a:rPr lang="en-US" i="0" dirty="0"/>
              <a:t>The processes occur across organizations</a:t>
            </a:r>
          </a:p>
          <a:p>
            <a:pPr lvl="5">
              <a:buFont typeface="Arial" panose="020B0604020202020204" pitchFamily="34" charset="0"/>
              <a:buChar char="•"/>
            </a:pPr>
            <a:r>
              <a:rPr lang="en-US" i="0" dirty="0"/>
              <a:t>The processes are based on how work is done in the organization</a:t>
            </a:r>
          </a:p>
          <a:p>
            <a:pPr lvl="5">
              <a:buFont typeface="Arial" panose="020B0604020202020204" pitchFamily="34" charset="0"/>
              <a:buChar char="•"/>
            </a:pPr>
            <a:r>
              <a:rPr lang="en-US" i="0" dirty="0"/>
              <a:t>Every process should be documented and fully understood by everyone participating in the process</a:t>
            </a:r>
          </a:p>
          <a:p>
            <a:pPr lvl="5">
              <a:buFont typeface="Arial" panose="020B0604020202020204" pitchFamily="34" charset="0"/>
              <a:buChar char="•"/>
            </a:pPr>
            <a:r>
              <a:rPr lang="en-US" i="0" dirty="0"/>
              <a:t>Processes should be modeled to promote complete understanding</a:t>
            </a:r>
          </a:p>
          <a:p>
            <a:pPr algn="l" eaLnBrk="1" hangingPunct="1"/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447757" cy="1201737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BUSINESS PROCESS IMPROVEMENT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76400"/>
            <a:ext cx="8065294" cy="3766185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sz="2200" dirty="0"/>
              <a:t>Companies are forced to improve their business processes because customers are demanding better products and services</a:t>
            </a:r>
          </a:p>
          <a:p>
            <a:pPr algn="l"/>
            <a:endParaRPr lang="en-US" sz="2200" dirty="0"/>
          </a:p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sz="2200" b="1" i="1" dirty="0"/>
              <a:t>Continuous process improvement model </a:t>
            </a:r>
            <a:r>
              <a:rPr lang="en-US" sz="2200" i="1" dirty="0"/>
              <a:t>-</a:t>
            </a:r>
            <a:r>
              <a:rPr lang="en-US" sz="2200" b="1" i="1" dirty="0"/>
              <a:t> </a:t>
            </a:r>
            <a:r>
              <a:rPr lang="en-US" sz="2200" dirty="0"/>
              <a:t>attempts to understand and measure the current process, and make performance improvements accordingly</a:t>
            </a:r>
          </a:p>
          <a:p>
            <a:pPr algn="l" eaLnBrk="1" hangingPunct="1"/>
            <a:endParaRPr lang="en-US" sz="2200" dirty="0"/>
          </a:p>
          <a:p>
            <a:pPr algn="l" eaLnBrk="1" hangingPunct="1">
              <a:buFontTx/>
              <a:buNone/>
            </a:pPr>
            <a:endParaRPr lang="en-US" sz="2200" dirty="0"/>
          </a:p>
        </p:txBody>
      </p:sp>
      <p:pic>
        <p:nvPicPr>
          <p:cNvPr id="12292" name="Picture 4" descr="This figure shows the continuous process improvement model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41" y="4191000"/>
            <a:ext cx="6914357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8686800" cy="1201737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BUSINESS PROCESS REENGINEERING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2019300"/>
            <a:ext cx="7162800" cy="4525963"/>
          </a:xfrm>
        </p:spPr>
        <p:txBody>
          <a:bodyPr/>
          <a:lstStyle/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sz="2800" b="1" i="1" dirty="0"/>
              <a:t>Business process reengineering (BPR) </a:t>
            </a:r>
            <a:r>
              <a:rPr lang="en-US" sz="2800" i="1" dirty="0"/>
              <a:t>-</a:t>
            </a:r>
            <a:r>
              <a:rPr lang="en-US" sz="2800" b="1" i="1" dirty="0"/>
              <a:t> </a:t>
            </a:r>
            <a:r>
              <a:rPr lang="en-US" sz="2800" dirty="0"/>
              <a:t>analysis and redesign of workflow within and between enterprises</a:t>
            </a:r>
          </a:p>
          <a:p>
            <a:pPr algn="l" eaLnBrk="1" hangingPunct="1"/>
            <a:endParaRPr lang="en-US" sz="2800" dirty="0"/>
          </a:p>
          <a:p>
            <a:pPr algn="l" eaLnBrk="1" hangingPunct="1">
              <a:buFontTx/>
              <a:buNone/>
            </a:pPr>
            <a:endParaRPr lang="en-US" dirty="0"/>
          </a:p>
        </p:txBody>
      </p:sp>
      <p:pic>
        <p:nvPicPr>
          <p:cNvPr id="13316" name="Picture 4" descr="This figure shows the business process reengineering model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962400"/>
            <a:ext cx="7467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1" y="685800"/>
            <a:ext cx="8991599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BUSINESS PROCESS REENGINEERING 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idx="1"/>
          </p:nvPr>
        </p:nvSpPr>
        <p:spPr>
          <a:xfrm>
            <a:off x="914400" y="1905000"/>
            <a:ext cx="7277100" cy="3766185"/>
          </a:xfrm>
        </p:spPr>
        <p:txBody>
          <a:bodyPr>
            <a:normAutofit/>
          </a:bodyPr>
          <a:lstStyle/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sz="2800" b="1" dirty="0"/>
              <a:t>Managerial approach to reengineering projects</a:t>
            </a:r>
          </a:p>
          <a:p>
            <a:pPr lvl="5">
              <a:buFontTx/>
              <a:buAutoNum type="arabicPeriod"/>
            </a:pPr>
            <a:r>
              <a:rPr lang="en-US" sz="2400" dirty="0"/>
              <a:t>Define the scope</a:t>
            </a:r>
          </a:p>
          <a:p>
            <a:pPr lvl="5">
              <a:buFontTx/>
              <a:buAutoNum type="arabicPeriod"/>
            </a:pPr>
            <a:r>
              <a:rPr lang="en-US" sz="2400" dirty="0"/>
              <a:t>Analyze</a:t>
            </a:r>
          </a:p>
          <a:p>
            <a:pPr lvl="5">
              <a:buFontTx/>
              <a:buAutoNum type="arabicPeriod"/>
            </a:pPr>
            <a:r>
              <a:rPr lang="en-US" sz="2400" dirty="0"/>
              <a:t>Evaluate</a:t>
            </a:r>
          </a:p>
          <a:p>
            <a:pPr lvl="5">
              <a:buFontTx/>
              <a:buAutoNum type="arabicPeriod"/>
            </a:pPr>
            <a:r>
              <a:rPr lang="en-US" sz="2400" dirty="0"/>
              <a:t>Plan</a:t>
            </a:r>
          </a:p>
          <a:p>
            <a:pPr lvl="5">
              <a:buFontTx/>
              <a:buAutoNum type="arabicPeriod"/>
            </a:pPr>
            <a:r>
              <a:rPr lang="en-US" sz="2400" dirty="0"/>
              <a:t>Approve</a:t>
            </a:r>
          </a:p>
          <a:p>
            <a:pPr lvl="5">
              <a:buFontTx/>
              <a:buAutoNum type="arabicPeriod"/>
            </a:pPr>
            <a:r>
              <a:rPr lang="en-US" sz="2400" dirty="0"/>
              <a:t>Execute</a:t>
            </a:r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89818" y="533400"/>
            <a:ext cx="6964363" cy="1201737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chemeClr val="accent1"/>
                </a:solidFill>
              </a:rPr>
              <a:t>BUSINESS PROCESS DESIGN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089818" y="1735137"/>
            <a:ext cx="7215982" cy="3581400"/>
          </a:xfrm>
        </p:spPr>
        <p:txBody>
          <a:bodyPr>
            <a:normAutofit fontScale="85000" lnSpcReduction="20000"/>
          </a:bodyPr>
          <a:lstStyle/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b="1" i="1" dirty="0"/>
              <a:t>Business process modeling </a:t>
            </a:r>
            <a:r>
              <a:rPr lang="en-US" dirty="0"/>
              <a:t>(or </a:t>
            </a:r>
            <a:r>
              <a:rPr lang="en-US" b="1" i="1" dirty="0"/>
              <a:t>mapping</a:t>
            </a:r>
            <a:r>
              <a:rPr lang="en-US" dirty="0"/>
              <a:t>) - the activity of creating a detailed flow chart or process map of a work process showing its inputs, tasks, and activities, in a structured sequence</a:t>
            </a:r>
          </a:p>
          <a:p>
            <a:pPr algn="l" eaLnBrk="1" hangingPunct="1">
              <a:buFont typeface="Arial" panose="020B0604020202020204" pitchFamily="34" charset="0"/>
              <a:buChar char="•"/>
            </a:pPr>
            <a:endParaRPr lang="en-US" dirty="0"/>
          </a:p>
          <a:p>
            <a:pPr algn="l" eaLnBrk="1" hangingPunct="1">
              <a:buFont typeface="Arial" panose="020B0604020202020204" pitchFamily="34" charset="0"/>
              <a:buChar char="•"/>
            </a:pPr>
            <a:r>
              <a:rPr lang="en-US" b="1" i="1" dirty="0"/>
              <a:t>Business process model - </a:t>
            </a:r>
            <a:r>
              <a:rPr lang="en-US" dirty="0"/>
              <a:t>a graphic description of a process, showing the sequence of process tasks, which is developed for a specific</a:t>
            </a:r>
          </a:p>
          <a:p>
            <a:pPr marL="1268580" lvl="5">
              <a:buFont typeface="Arial" panose="020B0604020202020204" pitchFamily="34" charset="0"/>
              <a:buChar char="•"/>
            </a:pPr>
            <a:r>
              <a:rPr lang="en-US" sz="2400" dirty="0"/>
              <a:t>As-Is process model </a:t>
            </a:r>
          </a:p>
          <a:p>
            <a:pPr marL="1268580" lvl="5">
              <a:buFont typeface="Arial" panose="020B0604020202020204" pitchFamily="34" charset="0"/>
              <a:buChar char="•"/>
            </a:pPr>
            <a:r>
              <a:rPr lang="en-US" sz="2400" dirty="0"/>
              <a:t>To-Be process model </a:t>
            </a:r>
          </a:p>
          <a:p>
            <a:pPr algn="l" eaLnBrk="1" hangingPunct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295</TotalTime>
  <Words>677</Words>
  <Application>Microsoft Macintosh PowerPoint</Application>
  <PresentationFormat>On-screen Show (4:3)</PresentationFormat>
  <Paragraphs>116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25</vt:i4>
      </vt:variant>
    </vt:vector>
  </HeadingPairs>
  <TitlesOfParts>
    <vt:vector size="42" baseType="lpstr">
      <vt:lpstr>ArumSans Bold</vt:lpstr>
      <vt:lpstr>ArumSans Regular</vt:lpstr>
      <vt:lpstr>Calibri</vt:lpstr>
      <vt:lpstr>Century Schoolbook</vt:lpstr>
      <vt:lpstr>Symbol</vt:lpstr>
      <vt:lpstr>Times New Roman</vt:lpstr>
      <vt:lpstr>Vectipede Rg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BUSINESS PLUG-IN B2</vt:lpstr>
      <vt:lpstr>LEARNING OUTCOMES</vt:lpstr>
      <vt:lpstr>INTRODUCTION</vt:lpstr>
      <vt:lpstr>INTRODUCTION</vt:lpstr>
      <vt:lpstr>EXAMINING BUSINESS PROCESSES</vt:lpstr>
      <vt:lpstr>BUSINESS PROCESS IMPROVEMENT</vt:lpstr>
      <vt:lpstr>BUSINESS PROCESS REENGINEERING</vt:lpstr>
      <vt:lpstr>BUSINESS PROCESS REENGINEERING </vt:lpstr>
      <vt:lpstr>BUSINESS PROCESS DESIGN</vt:lpstr>
      <vt:lpstr>BUSINESS PROCESS DESIGN</vt:lpstr>
      <vt:lpstr>BUSINESS PROCESS DESIGN</vt:lpstr>
      <vt:lpstr>BUSINESS PROCESS DESIGN</vt:lpstr>
      <vt:lpstr>BUSINESS PROCESS DESIGN</vt:lpstr>
      <vt:lpstr>SELECTING A PROCESS TO REENGINEER</vt:lpstr>
      <vt:lpstr>BUSINESS PROCESS MANAGEMENT</vt:lpstr>
      <vt:lpstr>BUSINESS PROCESS MANAGEMENT</vt:lpstr>
      <vt:lpstr>BPM TOOLS</vt:lpstr>
      <vt:lpstr>CRITICAL SUCCESS FACTORS</vt:lpstr>
      <vt:lpstr>BUSINESS PROCESS MODELING EXAMPLES</vt:lpstr>
      <vt:lpstr>BUSINESS PROCESS MODELING EXAMPLES</vt:lpstr>
      <vt:lpstr>BUSINESS PROCESS MODELING EXAMPLES</vt:lpstr>
      <vt:lpstr>BUSINESS PROCESS MODELING EXAMPLES</vt:lpstr>
      <vt:lpstr>BUSINESS PROCESS MODELING EXAMPLES</vt:lpstr>
      <vt:lpstr>BUSINESS PROCESS MODELING EXAMPLES</vt:lpstr>
      <vt:lpstr>BUSINESS PROCESS MODELING EXAMPLES</vt:lpstr>
    </vt:vector>
  </TitlesOfParts>
  <Company>The McGraw-Hill Companies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MHE</dc:creator>
  <cp:lastModifiedBy>Microsoft account</cp:lastModifiedBy>
  <cp:revision>49</cp:revision>
  <dcterms:created xsi:type="dcterms:W3CDTF">2006-07-13T17:28:14Z</dcterms:created>
  <dcterms:modified xsi:type="dcterms:W3CDTF">2017-04-19T03:22:45Z</dcterms:modified>
</cp:coreProperties>
</file>