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8" r:id="rId1"/>
    <p:sldMasterId id="2147484128" r:id="rId2"/>
    <p:sldMasterId id="2147484136" r:id="rId3"/>
    <p:sldMasterId id="2147484146" r:id="rId4"/>
    <p:sldMasterId id="2147484156" r:id="rId5"/>
    <p:sldMasterId id="2147484164" r:id="rId6"/>
    <p:sldMasterId id="2147484172" r:id="rId7"/>
    <p:sldMasterId id="2147484175" r:id="rId8"/>
    <p:sldMasterId id="2147484179" r:id="rId9"/>
  </p:sldMasterIdLst>
  <p:notesMasterIdLst>
    <p:notesMasterId r:id="rId26"/>
  </p:notesMasterIdLst>
  <p:handoutMasterIdLst>
    <p:handoutMasterId r:id="rId27"/>
  </p:handoutMasterIdLst>
  <p:sldIdLst>
    <p:sldId id="305" r:id="rId10"/>
    <p:sldId id="422" r:id="rId11"/>
    <p:sldId id="443" r:id="rId12"/>
    <p:sldId id="445" r:id="rId13"/>
    <p:sldId id="444" r:id="rId14"/>
    <p:sldId id="447" r:id="rId15"/>
    <p:sldId id="448" r:id="rId16"/>
    <p:sldId id="446" r:id="rId17"/>
    <p:sldId id="449" r:id="rId18"/>
    <p:sldId id="452" r:id="rId19"/>
    <p:sldId id="453" r:id="rId20"/>
    <p:sldId id="450" r:id="rId21"/>
    <p:sldId id="460" r:id="rId22"/>
    <p:sldId id="457" r:id="rId23"/>
    <p:sldId id="451" r:id="rId24"/>
    <p:sldId id="458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5CA3DE"/>
    <a:srgbClr val="37757F"/>
    <a:srgbClr val="BBE0E3"/>
    <a:srgbClr val="77B2E3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3077" autoAdjust="0"/>
  </p:normalViewPr>
  <p:slideViewPr>
    <p:cSldViewPr>
      <p:cViewPr varScale="1">
        <p:scale>
          <a:sx n="77" d="100"/>
          <a:sy n="77" d="100"/>
        </p:scale>
        <p:origin x="21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04B1AA-872E-472D-B57D-B62982D128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250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DBBF27-8435-4D98-996B-756BA0CFBB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949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013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05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461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371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286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7396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7306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439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205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051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6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3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552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524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155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645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820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5270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705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4445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126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543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882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40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034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17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8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4962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657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1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4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12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2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49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89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40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7626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5371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255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8886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1033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8717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1895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0503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6499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4330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759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21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3135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264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4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0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36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24998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97782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22535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10290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825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1223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018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0160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7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374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1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7615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5530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050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83207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22884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608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294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990600"/>
            <a:ext cx="3581400" cy="46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95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97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21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15" r:id="rId10"/>
    <p:sldLayoutId id="2147484116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17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712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20503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7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8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38487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9759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6" r:id="rId1"/>
    <p:sldLayoutId id="2147484177" r:id="rId2"/>
    <p:sldLayoutId id="2147484178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250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953000" cy="61722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8000" b="1" dirty="0">
                <a:solidFill>
                  <a:srgbClr val="50B4C8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BUSINESS PLUG-IN </a:t>
            </a:r>
            <a:r>
              <a:rPr lang="en-US" sz="8000" b="1" dirty="0" err="1">
                <a:solidFill>
                  <a:srgbClr val="50B4C8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B9</a:t>
            </a:r>
            <a:endParaRPr lang="en-US" sz="8000" b="1" dirty="0">
              <a:solidFill>
                <a:srgbClr val="50B4C8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50B4C8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SUSTAINABLE MIS INFRASTRUCTURES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VIRTUALIZED COMPUTING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685800" y="5562600"/>
            <a:ext cx="8153400" cy="1219200"/>
          </a:xfrm>
        </p:spPr>
        <p:txBody>
          <a:bodyPr/>
          <a:lstStyle/>
          <a:p>
            <a:pPr algn="l"/>
            <a:r>
              <a:rPr lang="en-US" sz="2400" b="1" dirty="0"/>
              <a:t>Virtualization</a:t>
            </a:r>
            <a:r>
              <a:rPr lang="en-US" sz="2400" dirty="0"/>
              <a:t> - Creates multiple “virtual” machines on a single computing device</a:t>
            </a:r>
          </a:p>
        </p:txBody>
      </p:sp>
      <p:pic>
        <p:nvPicPr>
          <p:cNvPr id="36868" name="Picture 3" descr="This image shows how virtualization allows an Apple Macintosh computer to run OSX and Windows 8.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01" t="8241" r="13800" b="3847"/>
          <a:stretch/>
        </p:blipFill>
        <p:spPr bwMode="auto">
          <a:xfrm>
            <a:off x="2133600" y="1828800"/>
            <a:ext cx="4770120" cy="329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VIRTUALIZED COMPUTING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Data center </a:t>
            </a:r>
            <a:r>
              <a:rPr lang="en-US" sz="2400" dirty="0"/>
              <a:t>– A facility used to house management information systems and associated components, such as telecommunications and storage systems 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Sustainable data centers 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Reduces carbon emissions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Reduces required floor Space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Chooses Geographic location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CLOUD COMPUTING</a:t>
            </a:r>
          </a:p>
        </p:txBody>
      </p:sp>
      <p:pic>
        <p:nvPicPr>
          <p:cNvPr id="38916" name="Picture 3" descr="This image shows an example of cloud computing."/>
          <p:cNvPicPr>
            <a:picLocks noChangeAspect="1"/>
          </p:cNvPicPr>
          <p:nvPr/>
        </p:nvPicPr>
        <p:blipFill>
          <a:blip r:embed="rId3">
            <a:clrChange>
              <a:clrFrom>
                <a:srgbClr val="FFF9B9"/>
              </a:clrFrom>
              <a:clrTo>
                <a:srgbClr val="FFF9B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3" t="19536" r="6398" b="3741"/>
          <a:stretch>
            <a:fillRect/>
          </a:stretch>
        </p:blipFill>
        <p:spPr bwMode="auto">
          <a:xfrm>
            <a:off x="914400" y="1828800"/>
            <a:ext cx="71628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-457200" y="533400"/>
            <a:ext cx="8153400" cy="1143000"/>
          </a:xfrm>
        </p:spPr>
        <p:txBody>
          <a:bodyPr/>
          <a:lstStyle/>
          <a:p>
            <a:r>
              <a:rPr lang="en-US" b="1" dirty="0"/>
              <a:t>CLOUD COMPUTING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280416" y="2057400"/>
            <a:ext cx="8534400" cy="4214812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Multi-tenancy – </a:t>
            </a:r>
            <a:r>
              <a:rPr lang="en-US" sz="2400" dirty="0"/>
              <a:t>The cloud means that a single instance of a system serves multiple customers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Single-tenancy</a:t>
            </a:r>
            <a:r>
              <a:rPr lang="en-US" sz="2400" dirty="0"/>
              <a:t> – Each customer or tenant must purchase and maintain an individual system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Cloud fabric</a:t>
            </a:r>
            <a:r>
              <a:rPr lang="en-US" sz="2400" dirty="0"/>
              <a:t> – The software that makes possible the benefits of cloud computing, such as multi-tenancy</a:t>
            </a:r>
          </a:p>
        </p:txBody>
      </p:sp>
      <p:sp>
        <p:nvSpPr>
          <p:cNvPr id="39940" name="Cloud" descr="NULL"/>
          <p:cNvSpPr>
            <a:spLocks noChangeAspect="1" noEditPoints="1" noChangeArrowheads="1"/>
          </p:cNvSpPr>
          <p:nvPr/>
        </p:nvSpPr>
        <p:spPr bwMode="auto">
          <a:xfrm>
            <a:off x="6928401" y="647700"/>
            <a:ext cx="1535597" cy="1028700"/>
          </a:xfrm>
          <a:custGeom>
            <a:avLst/>
            <a:gdLst>
              <a:gd name="T0" fmla="*/ 6591 w 21600"/>
              <a:gd name="T1" fmla="*/ 711994 h 21600"/>
              <a:gd name="T2" fmla="*/ 1062457 w 21600"/>
              <a:gd name="T3" fmla="*/ 1422471 h 21600"/>
              <a:gd name="T4" fmla="*/ 2123143 w 21600"/>
              <a:gd name="T5" fmla="*/ 711994 h 21600"/>
              <a:gd name="T6" fmla="*/ 1062457 w 21600"/>
              <a:gd name="T7" fmla="*/ 81418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5CA3DE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39941" name="Cloud" descr="NULL"/>
          <p:cNvSpPr>
            <a:spLocks noChangeAspect="1" noEditPoints="1" noChangeArrowheads="1"/>
          </p:cNvSpPr>
          <p:nvPr/>
        </p:nvSpPr>
        <p:spPr bwMode="auto">
          <a:xfrm>
            <a:off x="3791007" y="5029200"/>
            <a:ext cx="1513217" cy="1014412"/>
          </a:xfrm>
          <a:custGeom>
            <a:avLst/>
            <a:gdLst>
              <a:gd name="T0" fmla="*/ 7098 w 21600"/>
              <a:gd name="T1" fmla="*/ 766762 h 21600"/>
              <a:gd name="T2" fmla="*/ 1144185 w 21600"/>
              <a:gd name="T3" fmla="*/ 1531892 h 21600"/>
              <a:gd name="T4" fmla="*/ 2286462 w 21600"/>
              <a:gd name="T5" fmla="*/ 766762 h 21600"/>
              <a:gd name="T6" fmla="*/ 1144185 w 21600"/>
              <a:gd name="T7" fmla="*/ 876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77B2E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CLOUD COMPUTING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87484"/>
            <a:ext cx="6858000" cy="397764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CLOUD COMPUTING</a:t>
            </a:r>
            <a:endParaRPr lang="en-US" dirty="0"/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1676400"/>
            <a:ext cx="7467600" cy="406908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CLOUD COMPUTING</a:t>
            </a:r>
            <a:endParaRPr lang="en-US" dirty="0"/>
          </a:p>
        </p:txBody>
      </p:sp>
      <p:pic>
        <p:nvPicPr>
          <p:cNvPr id="4" name="Picture 3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DDE89A"/>
              </a:clrFrom>
              <a:clrTo>
                <a:srgbClr val="DDE89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447800"/>
            <a:ext cx="69342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Identify the environmental impacts associated with MIS</a:t>
            </a:r>
          </a:p>
          <a:p>
            <a:pPr marL="514350" indent="-514350" algn="l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400" dirty="0"/>
              <a:t>Explain the three components of a sustainable MIS infrastructures along with their business benefits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153400" cy="1143000"/>
          </a:xfrm>
        </p:spPr>
        <p:txBody>
          <a:bodyPr/>
          <a:lstStyle/>
          <a:p>
            <a:r>
              <a:rPr lang="en-US" b="1" dirty="0"/>
              <a:t>MIS AND THE ENVIRONMENT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Moore’s Law </a:t>
            </a:r>
            <a:r>
              <a:rPr lang="en-US" sz="2400" dirty="0"/>
              <a:t>- Refers to the computer chip performance per dollar doubles every 18 months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Sustainable, or “green,” MIS -</a:t>
            </a:r>
            <a:r>
              <a:rPr lang="en-US" sz="2400" dirty="0"/>
              <a:t>  Describes the production, management, use, and disposal of technology in a way that minimizes damage to the environment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Corporate social responsibility -</a:t>
            </a:r>
            <a:r>
              <a:rPr lang="en-US" sz="2400" dirty="0"/>
              <a:t> Companies’ acknowledged responsibility to society</a:t>
            </a:r>
          </a:p>
        </p:txBody>
      </p:sp>
      <p:pic>
        <p:nvPicPr>
          <p:cNvPr id="29700" name="Picture 4" descr="NULL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" t="4079"/>
          <a:stretch>
            <a:fillRect/>
          </a:stretch>
        </p:blipFill>
        <p:spPr bwMode="auto">
          <a:xfrm>
            <a:off x="7162800" y="4572000"/>
            <a:ext cx="12954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MIS AND THE ENVIRONMENT</a:t>
            </a:r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713232" y="1905000"/>
            <a:ext cx="7772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Three Primary Side Effects Of Businesses’ Expanded Use Of Technology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048000"/>
            <a:ext cx="4071026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190500" y="533400"/>
            <a:ext cx="8763000" cy="1143000"/>
          </a:xfrm>
        </p:spPr>
        <p:txBody>
          <a:bodyPr/>
          <a:lstStyle/>
          <a:p>
            <a:r>
              <a:rPr lang="en-US" b="1" dirty="0"/>
              <a:t>INCREASED ELECTRONIC WASTE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 err="1"/>
              <a:t>Ewaste</a:t>
            </a:r>
            <a:r>
              <a:rPr lang="en-US" sz="2400" dirty="0"/>
              <a:t> - Refers to discarded, obsolete or broken electronic devices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Sustainable MIS disposal - </a:t>
            </a:r>
            <a:r>
              <a:rPr lang="en-US" sz="2400" dirty="0"/>
              <a:t>Refers to the safe disposal of MIS assets at the end of their life cycle</a:t>
            </a:r>
          </a:p>
        </p:txBody>
      </p:sp>
      <p:pic>
        <p:nvPicPr>
          <p:cNvPr id="31748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543" y="3886200"/>
            <a:ext cx="2347913" cy="220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-152400" y="588963"/>
            <a:ext cx="9448800" cy="1143000"/>
          </a:xfrm>
        </p:spPr>
        <p:txBody>
          <a:bodyPr/>
          <a:lstStyle/>
          <a:p>
            <a:r>
              <a:rPr lang="en-US" b="1" dirty="0">
                <a:cs typeface="Calibri Light" panose="020F0302020204030204" pitchFamily="34" charset="0"/>
              </a:rPr>
              <a:t>INCREASED ENERGY CONSUMPTION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533400" y="1892808"/>
            <a:ext cx="8458200" cy="4953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Energy consumption</a:t>
            </a:r>
            <a:r>
              <a:rPr lang="en-US" sz="2400" dirty="0"/>
              <a:t> – The amount of energy consumed by business processes and systems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Huge increases in technology use have greatly amplified energy consumption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The energy consumed by a computer is estimated to produce as much as 10 percent of the amount of carbon dioxide produced by an automobile</a:t>
            </a:r>
          </a:p>
        </p:txBody>
      </p:sp>
      <p:pic>
        <p:nvPicPr>
          <p:cNvPr id="3277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211704"/>
            <a:ext cx="1152205" cy="74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310" y="4953000"/>
            <a:ext cx="1766948" cy="113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INCREASED CARBON EMISSIONS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686800" cy="4572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kern="1200" dirty="0">
                <a:latin typeface="Albertus (W1)" charset="0"/>
              </a:rPr>
              <a:t>Carbon emissions</a:t>
            </a:r>
            <a:r>
              <a:rPr lang="en-US" sz="2400" kern="1200" dirty="0">
                <a:latin typeface="Albertus (W1)" charset="0"/>
              </a:rPr>
              <a:t> – Carbon dioxide and carbon monoxide produced by business processes and systems</a:t>
            </a:r>
          </a:p>
          <a:p>
            <a:pPr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kern="1200" dirty="0">
                <a:latin typeface="Albertus (W1)" charset="0"/>
              </a:rPr>
              <a:t>When left on continuously, a single desktop computer and monitor can consume at least 100 watts of power per hour</a:t>
            </a:r>
          </a:p>
          <a:p>
            <a:pPr algn="l">
              <a:defRPr/>
            </a:pPr>
            <a:endParaRPr lang="en-US" dirty="0"/>
          </a:p>
        </p:txBody>
      </p:sp>
      <p:pic>
        <p:nvPicPr>
          <p:cNvPr id="33796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16" y="4495800"/>
            <a:ext cx="217487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76" y="4495799"/>
            <a:ext cx="217487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552" y="4495798"/>
            <a:ext cx="217487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839200" cy="1143000"/>
          </a:xfrm>
        </p:spPr>
        <p:txBody>
          <a:bodyPr/>
          <a:lstStyle/>
          <a:p>
            <a:r>
              <a:rPr lang="en-US" b="1" dirty="0"/>
              <a:t>SUPPORTING THE ENVIRONMENT: SUSTAINABLE </a:t>
            </a:r>
            <a:r>
              <a:rPr lang="en-US" b="1"/>
              <a:t>MIS </a:t>
            </a:r>
            <a:r>
              <a:rPr lang="en-US" b="1" smtClean="0"/>
              <a:t>INFRASTRUCTURE </a:t>
            </a:r>
            <a:endParaRPr lang="en-US" b="1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1943100"/>
            <a:ext cx="9372600" cy="4038600"/>
          </a:xfrm>
        </p:spPr>
        <p:txBody>
          <a:bodyPr/>
          <a:lstStyle/>
          <a:p>
            <a:pPr marL="457200" indent="-457200" algn="l"/>
            <a:r>
              <a:rPr lang="en-US" sz="2800" dirty="0"/>
              <a:t>The components of a sustainable MIS infrastructure include</a:t>
            </a:r>
          </a:p>
          <a:p>
            <a:pPr marL="457200" lvl="1" indent="0">
              <a:buFont typeface="Arial" pitchFamily="34" charset="0"/>
              <a:buNone/>
            </a:pPr>
            <a:endParaRPr lang="en-US" sz="2400" dirty="0"/>
          </a:p>
        </p:txBody>
      </p:sp>
      <p:pic>
        <p:nvPicPr>
          <p:cNvPr id="34820" name="Picture 4" descr="NUL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EE994"/>
              </a:clrFrom>
              <a:clrTo>
                <a:srgbClr val="DEE99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3205993"/>
            <a:ext cx="3886200" cy="304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8100" y="2133600"/>
            <a:ext cx="9372600" cy="4038600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v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None/>
            </a:pPr>
            <a:endParaRPr lang="en-US" sz="2800" dirty="0" smtClean="0"/>
          </a:p>
          <a:p>
            <a:pPr marL="457200" indent="-457200" algn="l"/>
            <a:r>
              <a:rPr lang="en-US" sz="2800" dirty="0" smtClean="0"/>
              <a:t>The components of a sustainable MIS infrastructure include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GRID COMPUTING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685800" y="4953000"/>
            <a:ext cx="7772400" cy="2133600"/>
          </a:xfrm>
        </p:spPr>
        <p:txBody>
          <a:bodyPr/>
          <a:lstStyle/>
          <a:p>
            <a:pPr algn="l"/>
            <a:r>
              <a:rPr lang="en-US" sz="2400" b="1" dirty="0"/>
              <a:t>Grid computing  - </a:t>
            </a:r>
            <a:r>
              <a:rPr lang="en-US" sz="2400" dirty="0"/>
              <a:t>A collection of computers, often geographically dispersed, that are coordinated to solve a common problem</a:t>
            </a:r>
          </a:p>
        </p:txBody>
      </p:sp>
      <p:pic>
        <p:nvPicPr>
          <p:cNvPr id="35844" name="Picture 3" descr="This image shows an example of grid computing.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7" t="9459" r="15639" b="9459"/>
          <a:stretch/>
        </p:blipFill>
        <p:spPr bwMode="auto">
          <a:xfrm>
            <a:off x="3539490" y="1676400"/>
            <a:ext cx="244602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4922</TotalTime>
  <Words>375</Words>
  <Application>Microsoft Macintosh PowerPoint</Application>
  <PresentationFormat>On-screen Show (4:3)</PresentationFormat>
  <Paragraphs>44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16</vt:i4>
      </vt:variant>
    </vt:vector>
  </HeadingPairs>
  <TitlesOfParts>
    <vt:vector size="34" baseType="lpstr">
      <vt:lpstr>Albertus (W1)</vt:lpstr>
      <vt:lpstr>ArumSans Bold</vt:lpstr>
      <vt:lpstr>ArumSans Regular</vt:lpstr>
      <vt:lpstr>Calibri</vt:lpstr>
      <vt:lpstr>Calibri Light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MIS AND THE ENVIRONMENT</vt:lpstr>
      <vt:lpstr>MIS AND THE ENVIRONMENT</vt:lpstr>
      <vt:lpstr>INCREASED ELECTRONIC WASTE</vt:lpstr>
      <vt:lpstr>INCREASED ENERGY CONSUMPTION</vt:lpstr>
      <vt:lpstr>INCREASED CARBON EMISSIONS</vt:lpstr>
      <vt:lpstr>SUPPORTING THE ENVIRONMENT: SUSTAINABLE MIS INFRASTRUCTURE </vt:lpstr>
      <vt:lpstr>GRID COMPUTING</vt:lpstr>
      <vt:lpstr>VIRTUALIZED COMPUTING</vt:lpstr>
      <vt:lpstr>VIRTUALIZED COMPUTING</vt:lpstr>
      <vt:lpstr>CLOUD COMPUTING</vt:lpstr>
      <vt:lpstr>CLOUD COMPUTING</vt:lpstr>
      <vt:lpstr>CLOUD COMPUTING</vt:lpstr>
      <vt:lpstr>CLOUD COMPUTING</vt:lpstr>
      <vt:lpstr>CLOUD COMPUTING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378</cp:revision>
  <dcterms:created xsi:type="dcterms:W3CDTF">2004-06-28T21:12:50Z</dcterms:created>
  <dcterms:modified xsi:type="dcterms:W3CDTF">2017-04-19T03:26:13Z</dcterms:modified>
</cp:coreProperties>
</file>