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5" r:id="rId1"/>
    <p:sldMasterId id="2147484155" r:id="rId2"/>
    <p:sldMasterId id="2147484163" r:id="rId3"/>
    <p:sldMasterId id="2147484173" r:id="rId4"/>
    <p:sldMasterId id="2147484183" r:id="rId5"/>
    <p:sldMasterId id="2147484191" r:id="rId6"/>
    <p:sldMasterId id="2147484199" r:id="rId7"/>
    <p:sldMasterId id="2147484202" r:id="rId8"/>
    <p:sldMasterId id="2147484206" r:id="rId9"/>
  </p:sldMasterIdLst>
  <p:notesMasterIdLst>
    <p:notesMasterId r:id="rId22"/>
  </p:notesMasterIdLst>
  <p:handoutMasterIdLst>
    <p:handoutMasterId r:id="rId23"/>
  </p:handoutMasterIdLst>
  <p:sldIdLst>
    <p:sldId id="369" r:id="rId10"/>
    <p:sldId id="394" r:id="rId11"/>
    <p:sldId id="455" r:id="rId12"/>
    <p:sldId id="456" r:id="rId13"/>
    <p:sldId id="457" r:id="rId14"/>
    <p:sldId id="458" r:id="rId15"/>
    <p:sldId id="459" r:id="rId16"/>
    <p:sldId id="460" r:id="rId17"/>
    <p:sldId id="512" r:id="rId18"/>
    <p:sldId id="511" r:id="rId19"/>
    <p:sldId id="461" r:id="rId20"/>
    <p:sldId id="45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BBE0E3"/>
    <a:srgbClr val="77B2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51" autoAdjust="0"/>
    <p:restoredTop sz="81571" autoAdjust="0"/>
  </p:normalViewPr>
  <p:slideViewPr>
    <p:cSldViewPr>
      <p:cViewPr varScale="1">
        <p:scale>
          <a:sx n="108" d="100"/>
          <a:sy n="108" d="100"/>
        </p:scale>
        <p:origin x="1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B94F53-C4EA-45E6-8683-ED85FE7CB8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031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4E9BDB-18FC-43A8-84CE-458090726E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9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47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32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16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06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423863" lvl="1" indent="-190500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32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11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44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2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089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093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073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4941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0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2396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838200"/>
            <a:ext cx="3970867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39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1200" b="1" i="1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269674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86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3358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503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39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429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7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8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1245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63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9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85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6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2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1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7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1306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1098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90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565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4125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6251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252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1461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0918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4775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336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78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62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228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6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87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252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96948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21147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17129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9903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0366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59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2835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2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789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568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02289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9940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904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26505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87683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8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695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5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9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34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29" r:id="rId10"/>
    <p:sldLayoutId id="2147484130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78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6" r:id="rId1"/>
    <p:sldLayoutId id="2147484157" r:id="rId2"/>
    <p:sldLayoutId id="2147484158" r:id="rId3"/>
    <p:sldLayoutId id="2147484159" r:id="rId4"/>
    <p:sldLayoutId id="2147484160" r:id="rId5"/>
    <p:sldLayoutId id="2147484161" r:id="rId6"/>
    <p:sldLayoutId id="2147484162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14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524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41248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06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54715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389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204" r:id="rId2"/>
    <p:sldLayoutId id="2147484205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0939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45720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CHAPTER SEVENTEEN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sz="3600" b="1" dirty="0">
                <a:solidFill>
                  <a:srgbClr val="50B4C8"/>
                </a:solidFill>
                <a:effectLst/>
              </a:rPr>
              <a:t>DEVELOPING SOFTWARE TO STREAMLINE OPERATIONS</a:t>
            </a:r>
          </a:p>
          <a:p>
            <a:pPr eaLnBrk="1" hangingPunct="1">
              <a:lnSpc>
                <a:spcPct val="90000"/>
              </a:lnSpc>
            </a:pPr>
            <a:endParaRPr lang="en-US" b="1" dirty="0"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533400"/>
            <a:ext cx="4038600" cy="51924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4488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8077200" cy="45506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-19987" y="228600"/>
            <a:ext cx="93726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l" eaLnBrk="1" hangingPunct="1">
              <a:buClr>
                <a:srgbClr val="548486"/>
              </a:buClr>
              <a:buFontTx/>
              <a:buAutoNum type="arabicPeriod" startAt="7"/>
            </a:pPr>
            <a:r>
              <a:rPr lang="en-US" b="1" dirty="0"/>
              <a:t>Maintenance phase – </a:t>
            </a:r>
            <a:r>
              <a:rPr lang="en-US" dirty="0"/>
              <a:t>Involves performing changes, corrections, additions, and upgrades to ensure the system continues to meet its business goals</a:t>
            </a:r>
          </a:p>
          <a:p>
            <a:pPr marL="609600" indent="-609600" algn="l" eaLnBrk="1" hangingPunct="1">
              <a:buClr>
                <a:srgbClr val="548486"/>
              </a:buClr>
              <a:buFontTx/>
              <a:buAutoNum type="arabicPeriod" startAt="7"/>
            </a:pPr>
            <a:endParaRPr lang="en-US" dirty="0"/>
          </a:p>
          <a:p>
            <a:pPr marL="609600" indent="-609600" algn="l" eaLnBrk="1" hangingPunct="1">
              <a:buClr>
                <a:schemeClr val="tx1"/>
              </a:buClr>
              <a:buFontTx/>
              <a:buNone/>
            </a:pPr>
            <a:endParaRPr lang="en-US" dirty="0"/>
          </a:p>
        </p:txBody>
      </p:sp>
      <p:pic>
        <p:nvPicPr>
          <p:cNvPr id="16388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581400"/>
            <a:ext cx="2514600" cy="210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OUTCOME REVIEW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4953000"/>
          </a:xfrm>
        </p:spPr>
        <p:txBody>
          <a:bodyPr/>
          <a:lstStyle/>
          <a:p>
            <a:pPr algn="l"/>
            <a:r>
              <a:rPr lang="en-US" dirty="0"/>
              <a:t>Now that you have finished the chapter please review the learning outcomes in your text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LEARNING OUTCOMES</a:t>
            </a:r>
          </a:p>
        </p:txBody>
      </p:sp>
      <p:sp>
        <p:nvSpPr>
          <p:cNvPr id="7171" name="Rectangle 4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8153400" cy="5029200"/>
          </a:xfrm>
        </p:spPr>
        <p:txBody>
          <a:bodyPr/>
          <a:lstStyle/>
          <a:p>
            <a:pPr marL="514350" indent="-51435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  <a:defRPr/>
            </a:pPr>
            <a:r>
              <a:rPr lang="en-US" dirty="0"/>
              <a:t>Describe the seven phases of the systems development life cycle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AutoNum type="arabicPeriod"/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-152400" y="762000"/>
            <a:ext cx="9296400" cy="1143000"/>
          </a:xfrm>
        </p:spPr>
        <p:txBody>
          <a:bodyPr/>
          <a:lstStyle/>
          <a:p>
            <a:pPr eaLnBrk="1" hangingPunct="1"/>
            <a:r>
              <a:rPr lang="en-US" sz="4000" b="1" dirty="0"/>
              <a:t>THE SYSTEMS DEVELOPMENT LIFE CYCLE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29718" y="1905000"/>
            <a:ext cx="6248400" cy="4297362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Software that is built correctly can transform as the organization and its business transforms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Software that effectively meets employee needs will help an organization become more productive and enhance decision making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Software that does not meet employee needs may have a damaging effect on productivity and can even cause a business to fail</a:t>
            </a:r>
          </a:p>
        </p:txBody>
      </p:sp>
      <p:pic>
        <p:nvPicPr>
          <p:cNvPr id="8196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019" y="3203958"/>
            <a:ext cx="1892131" cy="169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-228600" y="229225"/>
            <a:ext cx="9372600" cy="1143000"/>
          </a:xfrm>
        </p:spPr>
        <p:txBody>
          <a:bodyPr/>
          <a:lstStyle/>
          <a:p>
            <a:r>
              <a:rPr lang="en-US" sz="4000" b="1" dirty="0"/>
              <a:t>THE SYSTEMS </a:t>
            </a:r>
            <a:r>
              <a:rPr lang="en-US" sz="4000" b="1"/>
              <a:t>DEVELOPMENT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LIFE </a:t>
            </a:r>
            <a:r>
              <a:rPr lang="en-US" sz="4000" b="1" dirty="0"/>
              <a:t>CYCLE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62604" y="1981200"/>
            <a:ext cx="8077200" cy="4343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dirty="0"/>
              <a:t>As organizations’ reliance on software grows, so do the business-related consequences of software successes and failures including: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Increase or decrease revenue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Repair or damage to brand reputation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Prevent or incur liabilities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400" dirty="0"/>
              <a:t>Increase or decrease productivity</a:t>
            </a:r>
          </a:p>
        </p:txBody>
      </p:sp>
      <p:pic>
        <p:nvPicPr>
          <p:cNvPr id="9220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1770063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242342"/>
            <a:ext cx="93726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64961"/>
            <a:ext cx="3810000" cy="4525962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Systems development life cycle (SDLC) </a:t>
            </a:r>
            <a:r>
              <a:rPr lang="en-US" sz="2800" dirty="0"/>
              <a:t>– The overall process for developing information systems from planning and analysis through implementation and maintenance</a:t>
            </a:r>
          </a:p>
          <a:p>
            <a:pPr algn="l" eaLnBrk="1" hangingPunct="1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66210"/>
            <a:ext cx="4109635" cy="37610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-76200" y="381000"/>
            <a:ext cx="935355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DEVELOPMENT LIFE CYCLE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8153400" cy="44196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b="1" dirty="0"/>
              <a:t>Planning phase </a:t>
            </a:r>
            <a:r>
              <a:rPr lang="en-US" sz="2800" dirty="0"/>
              <a:t>– Establishes a high-level plan of the intended project and determines project goals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FontTx/>
              <a:buAutoNum type="arabicPeriod"/>
            </a:pPr>
            <a:r>
              <a:rPr lang="en-US" sz="2800" b="1" dirty="0"/>
              <a:t>Analysis phase</a:t>
            </a:r>
            <a:r>
              <a:rPr lang="en-US" sz="2800" dirty="0"/>
              <a:t> – Involves analyzing end-user business requirements and refining project goals into defined functions and operations of the intended system</a:t>
            </a:r>
          </a:p>
        </p:txBody>
      </p:sp>
      <p:pic>
        <p:nvPicPr>
          <p:cNvPr id="11268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648200"/>
            <a:ext cx="1600200" cy="136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-152400" y="123825"/>
            <a:ext cx="94488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  <a:endParaRPr lang="en-US" sz="4800" b="1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71272"/>
            <a:ext cx="6648450" cy="49530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  <a:buFontTx/>
              <a:buAutoNum type="arabicPeriod" startAt="3"/>
            </a:pPr>
            <a:r>
              <a:rPr lang="en-US" sz="2600" b="1" dirty="0"/>
              <a:t>Design phase </a:t>
            </a:r>
            <a:r>
              <a:rPr lang="en-US" sz="2600" dirty="0"/>
              <a:t>– Establishes descriptions of the desired features and operations of the system including screen layouts, business rules, process diagrams, pseudo code, and other documentation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  <a:buFontTx/>
              <a:buAutoNum type="arabicPeriod" startAt="3"/>
            </a:pPr>
            <a:r>
              <a:rPr lang="en-US" sz="2600" b="1" dirty="0"/>
              <a:t>Development phase</a:t>
            </a:r>
            <a:r>
              <a:rPr lang="en-US" sz="2600" dirty="0"/>
              <a:t> – Involves taking all of the detailed design documents from the design phase and transforming them into the actual system</a:t>
            </a:r>
          </a:p>
        </p:txBody>
      </p:sp>
      <p:pic>
        <p:nvPicPr>
          <p:cNvPr id="12292" name="Picture 4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43200"/>
            <a:ext cx="179147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-190500" y="152400"/>
            <a:ext cx="96012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153400" cy="49530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  <a:buFontTx/>
              <a:buAutoNum type="arabicPeriod" startAt="5"/>
            </a:pPr>
            <a:r>
              <a:rPr lang="en-US" sz="2800" b="1" dirty="0"/>
              <a:t>Testing phase </a:t>
            </a:r>
            <a:r>
              <a:rPr lang="en-US" sz="2800" dirty="0"/>
              <a:t>– Involves bringing all the project pieces together into a special testing environment to eliminate errors and bugs, and verify that the system meets all of the business requirements defined in the analysis phase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  <a:buClr>
                <a:srgbClr val="548486"/>
              </a:buClr>
              <a:buFontTx/>
              <a:buAutoNum type="arabicPeriod" startAt="5"/>
            </a:pPr>
            <a:r>
              <a:rPr lang="en-US" sz="2800" b="1" dirty="0"/>
              <a:t>Implementation phase</a:t>
            </a:r>
            <a:r>
              <a:rPr lang="en-US" sz="2800" dirty="0"/>
              <a:t> – Involves placing the system into production so users can begin to perform actual business operations with it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>
          <a:xfrm>
            <a:off x="-152400" y="152400"/>
            <a:ext cx="9677400" cy="1143000"/>
          </a:xfrm>
        </p:spPr>
        <p:txBody>
          <a:bodyPr/>
          <a:lstStyle/>
          <a:p>
            <a:pPr eaLnBrk="1" hangingPunct="1"/>
            <a:r>
              <a:rPr lang="en-US" b="1" dirty="0"/>
              <a:t>THE SYSTEMS </a:t>
            </a:r>
            <a:r>
              <a:rPr lang="en-US" b="1"/>
              <a:t>DEVELOPMENT </a:t>
            </a: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LIFE </a:t>
            </a:r>
            <a:r>
              <a:rPr lang="en-US" b="1" dirty="0"/>
              <a:t>CYCLE</a:t>
            </a: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6400"/>
            <a:ext cx="8458200" cy="43464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6724</TotalTime>
  <Words>350</Words>
  <Application>Microsoft Macintosh PowerPoint</Application>
  <PresentationFormat>On-screen Show (4:3)</PresentationFormat>
  <Paragraphs>33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29" baseType="lpstr">
      <vt:lpstr>Albertus (W1)</vt:lpstr>
      <vt:lpstr>ArumSans Bold</vt:lpstr>
      <vt:lpstr>ArumSans Regular</vt:lpstr>
      <vt:lpstr>Calibri</vt:lpstr>
      <vt:lpstr>Century Schoolbook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THE SYSTEMS DEVELOPMENT LIFE CYCLE</vt:lpstr>
      <vt:lpstr>THE SYSTEMS DEVELOPMENT  LIFE CYCLE</vt:lpstr>
      <vt:lpstr>THE SYSTEMS DEVELOPMENT  LIFE CYCLE</vt:lpstr>
      <vt:lpstr>THE SYSTEMS DEVELOPMENT LIFE CYCLE</vt:lpstr>
      <vt:lpstr>THE SYSTEMS DEVELOPMENT  LIFE CYCLE</vt:lpstr>
      <vt:lpstr>THE SYSTEMS DEVELOPMENT  LIFE CYCLE</vt:lpstr>
      <vt:lpstr>THE SYSTEMS DEVELOPMENT  LIFE CYCLE</vt:lpstr>
      <vt:lpstr>THE SYSTEMS DEVELOPMENT  LIFE CYCLE</vt:lpstr>
      <vt:lpstr>THE SYSTEMS DEVELOPMENT  LIFE CYCLE</vt:lpstr>
      <vt:lpstr>LEARNING OUTCOME REVIEW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372</cp:revision>
  <dcterms:created xsi:type="dcterms:W3CDTF">2004-06-28T21:12:50Z</dcterms:created>
  <dcterms:modified xsi:type="dcterms:W3CDTF">2017-04-18T20:13:50Z</dcterms:modified>
</cp:coreProperties>
</file>