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8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1" r:id="rId1"/>
    <p:sldMasterId id="2147484141" r:id="rId2"/>
    <p:sldMasterId id="2147484149" r:id="rId3"/>
    <p:sldMasterId id="2147484159" r:id="rId4"/>
    <p:sldMasterId id="2147484169" r:id="rId5"/>
    <p:sldMasterId id="2147484177" r:id="rId6"/>
    <p:sldMasterId id="2147484185" r:id="rId7"/>
    <p:sldMasterId id="2147484188" r:id="rId8"/>
    <p:sldMasterId id="2147484192" r:id="rId9"/>
  </p:sldMasterIdLst>
  <p:notesMasterIdLst>
    <p:notesMasterId r:id="rId22"/>
  </p:notesMasterIdLst>
  <p:handoutMasterIdLst>
    <p:handoutMasterId r:id="rId23"/>
  </p:handoutMasterIdLst>
  <p:sldIdLst>
    <p:sldId id="369" r:id="rId10"/>
    <p:sldId id="394" r:id="rId11"/>
    <p:sldId id="488" r:id="rId12"/>
    <p:sldId id="489" r:id="rId13"/>
    <p:sldId id="492" r:id="rId14"/>
    <p:sldId id="518" r:id="rId15"/>
    <p:sldId id="555" r:id="rId16"/>
    <p:sldId id="519" r:id="rId17"/>
    <p:sldId id="522" r:id="rId18"/>
    <p:sldId id="524" r:id="rId19"/>
    <p:sldId id="505" r:id="rId20"/>
    <p:sldId id="450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BBE0E3"/>
    <a:srgbClr val="37757F"/>
    <a:srgbClr val="77B2E3"/>
    <a:srgbClr val="5CA3DE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76442" autoAdjust="0"/>
  </p:normalViewPr>
  <p:slideViewPr>
    <p:cSldViewPr>
      <p:cViewPr varScale="1">
        <p:scale>
          <a:sx n="108" d="100"/>
          <a:sy n="108" d="100"/>
        </p:scale>
        <p:origin x="12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2400" y="-8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E5FB369-16CB-4415-93C4-6658D5F0B5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186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DA26E4A-BA6C-4091-8CD6-93CE458640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568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40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lvl="1">
              <a:defRPr/>
            </a:pPr>
            <a:endParaRPr lang="en-US" dirty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013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1133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31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423863" lvl="1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703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32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2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611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903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baseline="0" dirty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208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2112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135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311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762000"/>
            <a:ext cx="397086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51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55199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00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7642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28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6355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61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406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424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14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9758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027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62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4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27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74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5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41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33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81209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6842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4613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7752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1413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2880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1220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2492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1787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9552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272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96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741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1893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762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98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29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87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77927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127145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78869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5008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4734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333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9177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7929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46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494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75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29482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916279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70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92411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96159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9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205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08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49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  <p:sp>
        <p:nvSpPr>
          <p:cNvPr id="5" name="AutoShape 2"/>
          <p:cNvSpPr>
            <a:spLocks noChangeArrowheads="1"/>
          </p:cNvSpPr>
          <p:nvPr userDrawn="1"/>
        </p:nvSpPr>
        <p:spPr bwMode="auto">
          <a:xfrm>
            <a:off x="-35169" y="0"/>
            <a:ext cx="9220200" cy="381000"/>
          </a:xfrm>
          <a:prstGeom prst="roundRect">
            <a:avLst>
              <a:gd name="adj" fmla="val 16667"/>
            </a:avLst>
          </a:prstGeom>
          <a:solidFill>
            <a:srgbClr val="37757F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none" anchor="ctr"/>
          <a:lstStyle/>
          <a:p>
            <a:pPr algn="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66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2" r:id="rId1"/>
    <p:sldLayoutId id="2147484133" r:id="rId2"/>
    <p:sldLayoutId id="2147484134" r:id="rId3"/>
    <p:sldLayoutId id="2147484135" r:id="rId4"/>
    <p:sldLayoutId id="2147484136" r:id="rId5"/>
    <p:sldLayoutId id="2147484137" r:id="rId6"/>
    <p:sldLayoutId id="2147484138" r:id="rId7"/>
    <p:sldLayoutId id="2147484139" r:id="rId8"/>
    <p:sldLayoutId id="2147484140" r:id="rId9"/>
    <p:sldLayoutId id="2147484115" r:id="rId10"/>
    <p:sldLayoutId id="2147484116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02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2" r:id="rId1"/>
    <p:sldLayoutId id="2147484143" r:id="rId2"/>
    <p:sldLayoutId id="2147484144" r:id="rId3"/>
    <p:sldLayoutId id="2147484145" r:id="rId4"/>
    <p:sldLayoutId id="2147484146" r:id="rId5"/>
    <p:sldLayoutId id="2147484147" r:id="rId6"/>
    <p:sldLayoutId id="2147484148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4075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0" r:id="rId1"/>
    <p:sldLayoutId id="2147484151" r:id="rId2"/>
    <p:sldLayoutId id="2147484152" r:id="rId3"/>
    <p:sldLayoutId id="2147484153" r:id="rId4"/>
    <p:sldLayoutId id="2147484154" r:id="rId5"/>
    <p:sldLayoutId id="2147484155" r:id="rId6"/>
    <p:sldLayoutId id="2147484156" r:id="rId7"/>
    <p:sldLayoutId id="2147484157" r:id="rId8"/>
    <p:sldLayoutId id="2147484158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509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0" r:id="rId1"/>
    <p:sldLayoutId id="2147484161" r:id="rId2"/>
    <p:sldLayoutId id="2147484162" r:id="rId3"/>
    <p:sldLayoutId id="2147484163" r:id="rId4"/>
    <p:sldLayoutId id="2147484164" r:id="rId5"/>
    <p:sldLayoutId id="2147484165" r:id="rId6"/>
    <p:sldLayoutId id="2147484166" r:id="rId7"/>
    <p:sldLayoutId id="2147484167" r:id="rId8"/>
    <p:sldLayoutId id="2147484168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196760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71" r:id="rId2"/>
    <p:sldLayoutId id="2147484172" r:id="rId3"/>
    <p:sldLayoutId id="2147484173" r:id="rId4"/>
    <p:sldLayoutId id="2147484174" r:id="rId5"/>
    <p:sldLayoutId id="2147484175" r:id="rId6"/>
    <p:sldLayoutId id="214748417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465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8" r:id="rId1"/>
    <p:sldLayoutId id="2147484179" r:id="rId2"/>
    <p:sldLayoutId id="2147484180" r:id="rId3"/>
    <p:sldLayoutId id="2147484181" r:id="rId4"/>
    <p:sldLayoutId id="2147484182" r:id="rId5"/>
    <p:sldLayoutId id="2147484183" r:id="rId6"/>
    <p:sldLayoutId id="2147484184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878299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6" r:id="rId1"/>
    <p:sldLayoutId id="2147484187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4377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912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94" r:id="rId2"/>
    <p:sldLayoutId id="2147484195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76400"/>
            <a:ext cx="4419600" cy="4191000"/>
          </a:xfrm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b="1" dirty="0">
                <a:solidFill>
                  <a:srgbClr val="50B4C8"/>
                </a:solidFill>
                <a:effectLst/>
              </a:rPr>
              <a:t>CHAPTER FOURTEEN</a:t>
            </a:r>
          </a:p>
          <a:p>
            <a:pPr eaLnBrk="1" hangingPunct="1">
              <a:lnSpc>
                <a:spcPct val="90000"/>
              </a:lnSpc>
            </a:pPr>
            <a:endParaRPr lang="en-US" sz="36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endParaRPr lang="en-US" sz="36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600" b="1" dirty="0" err="1">
                <a:solidFill>
                  <a:srgbClr val="50B4C8"/>
                </a:solidFill>
                <a:effectLst/>
              </a:rPr>
              <a:t>EBUSINESS</a:t>
            </a:r>
            <a:endParaRPr lang="en-US" sz="36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endParaRPr lang="en-US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850232"/>
            <a:ext cx="3911600" cy="5029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-224589" y="685800"/>
            <a:ext cx="9372600" cy="1143000"/>
          </a:xfrm>
        </p:spPr>
        <p:txBody>
          <a:bodyPr/>
          <a:lstStyle/>
          <a:p>
            <a:r>
              <a:rPr lang="en-US" b="1" dirty="0"/>
              <a:t>EBUSINESS TOOLS FOR CONNECTING AND COMMUNICATING</a:t>
            </a:r>
            <a:endParaRPr lang="en-US" dirty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685800" y="2319338"/>
            <a:ext cx="81534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600" dirty="0"/>
              <a:t>Email 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600" dirty="0"/>
              <a:t>Instant messaging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600" dirty="0"/>
              <a:t>Podcasting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600" dirty="0"/>
              <a:t>Videoconferencing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600" dirty="0"/>
              <a:t>Web conferencing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600" dirty="0"/>
              <a:t>Content management system</a:t>
            </a:r>
          </a:p>
        </p:txBody>
      </p:sp>
      <p:pic>
        <p:nvPicPr>
          <p:cNvPr id="34820" name="Picture 9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819400"/>
            <a:ext cx="3081338" cy="243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THE CHALLENGES OF EBUSINESS</a:t>
            </a:r>
          </a:p>
        </p:txBody>
      </p:sp>
      <p:pic>
        <p:nvPicPr>
          <p:cNvPr id="35843" name="Content Placeholder 3" descr="bal76825_0316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2" t="6967" r="17416" b="2869"/>
          <a:stretch/>
        </p:blipFill>
        <p:spPr>
          <a:xfrm>
            <a:off x="1432560" y="1676400"/>
            <a:ext cx="6720840" cy="43434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 REVIEW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Now that you have finished the chapter please review the learning outcomes in your text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LEARNING OUTCOMES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8153400" cy="5029200"/>
          </a:xfrm>
        </p:spPr>
        <p:txBody>
          <a:bodyPr>
            <a:normAutofit/>
          </a:bodyPr>
          <a:lstStyle/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3300" dirty="0"/>
              <a:t>Compare the four categories of </a:t>
            </a:r>
            <a:r>
              <a:rPr lang="en-US" sz="3300" dirty="0" err="1"/>
              <a:t>ebusiness</a:t>
            </a:r>
            <a:r>
              <a:rPr lang="en-US" sz="3300" dirty="0"/>
              <a:t> models</a:t>
            </a:r>
          </a:p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3300" dirty="0"/>
              <a:t>Describe the six </a:t>
            </a:r>
            <a:r>
              <a:rPr lang="en-US" sz="3300" dirty="0" err="1"/>
              <a:t>ebusiness</a:t>
            </a:r>
            <a:r>
              <a:rPr lang="en-US" sz="3300" dirty="0"/>
              <a:t> tools for connecting and communicating</a:t>
            </a:r>
          </a:p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3300" dirty="0"/>
              <a:t>Identify the four challenges associated with </a:t>
            </a:r>
            <a:r>
              <a:rPr lang="en-US" sz="3300" dirty="0" err="1"/>
              <a:t>ebusiness</a:t>
            </a:r>
            <a:endParaRPr lang="en-US" sz="3300" dirty="0"/>
          </a:p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  <a:defRPr/>
            </a:pPr>
            <a:endParaRPr 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THE FOUR </a:t>
            </a:r>
            <a:r>
              <a:rPr lang="en-US" b="1" dirty="0" err="1"/>
              <a:t>EBUSINESS</a:t>
            </a:r>
            <a:r>
              <a:rPr lang="en-US" b="1" dirty="0"/>
              <a:t> MODELS</a:t>
            </a:r>
          </a:p>
        </p:txBody>
      </p:sp>
      <p:sp>
        <p:nvSpPr>
          <p:cNvPr id="28675" name="Rectangle 6"/>
          <p:cNvSpPr>
            <a:spLocks noGrp="1" noChangeArrowheads="1"/>
          </p:cNvSpPr>
          <p:nvPr>
            <p:ph idx="1"/>
          </p:nvPr>
        </p:nvSpPr>
        <p:spPr>
          <a:xfrm>
            <a:off x="685800" y="4724400"/>
            <a:ext cx="7924800" cy="1676400"/>
          </a:xfrm>
        </p:spPr>
        <p:txBody>
          <a:bodyPr/>
          <a:lstStyle/>
          <a:p>
            <a:pPr algn="l" eaLnBrk="1" hangingPunct="1"/>
            <a:r>
              <a:rPr lang="en-US" sz="2800" b="1" dirty="0"/>
              <a:t>Ebusiness model</a:t>
            </a:r>
            <a:r>
              <a:rPr lang="en-US" sz="2800" dirty="0"/>
              <a:t> – A plan that details how a company creates, delivers, and generates revenues on the internet</a:t>
            </a:r>
          </a:p>
        </p:txBody>
      </p:sp>
      <p:pic>
        <p:nvPicPr>
          <p:cNvPr id="28676" name="Picture 8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9"/>
          <a:stretch>
            <a:fillRect/>
          </a:stretch>
        </p:blipFill>
        <p:spPr bwMode="auto">
          <a:xfrm>
            <a:off x="2209800" y="1676400"/>
            <a:ext cx="46101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THE FOUR </a:t>
            </a:r>
            <a:r>
              <a:rPr lang="en-US" b="1" dirty="0" err="1"/>
              <a:t>EBUSINESS</a:t>
            </a:r>
            <a:r>
              <a:rPr lang="en-US" b="1" dirty="0"/>
              <a:t> MODELS</a:t>
            </a:r>
          </a:p>
        </p:txBody>
      </p:sp>
      <p:graphicFrame>
        <p:nvGraphicFramePr>
          <p:cNvPr id="2" name="Table 1" descr="NULL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731927"/>
              </p:ext>
            </p:extLst>
          </p:nvPr>
        </p:nvGraphicFramePr>
        <p:xfrm>
          <a:off x="1447800" y="2209800"/>
          <a:ext cx="6245224" cy="2858294"/>
        </p:xfrm>
        <a:graphic>
          <a:graphicData uri="http://schemas.openxmlformats.org/drawingml/2006/table">
            <a:tbl>
              <a:tblPr firstRow="1" firstCol="1" bandRow="1"/>
              <a:tblGrid>
                <a:gridCol w="3122612"/>
                <a:gridCol w="3122612"/>
              </a:tblGrid>
              <a:tr h="2858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E-Business Term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Definition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1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Business-to-business (B2B)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Applies to businesses buying from and selling to each other over the Internet.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1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Business-to-consumer (B2C)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Applies to any business that sells its products or services to consumers over the Internet.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1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Consumer-to-business (C2B)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Applies to any consumer that sells a product or service to a business over the Internet.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574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Consumer to consumer (C2C)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Applies to sites primarily offering goods and services to assist consumers interacting with each other over the Internet.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BUSINESS-TO-CONSUMER (</a:t>
            </a:r>
            <a:r>
              <a:rPr lang="en-US" b="1" dirty="0" err="1"/>
              <a:t>B2C</a:t>
            </a:r>
            <a:r>
              <a:rPr lang="en-US" b="1" dirty="0"/>
              <a:t>)</a:t>
            </a:r>
          </a:p>
        </p:txBody>
      </p:sp>
      <p:sp>
        <p:nvSpPr>
          <p:cNvPr id="30723" name="Rectangle 3" descr="Null"/>
          <p:cNvSpPr>
            <a:spLocks noGrp="1" noChangeArrowheads="1"/>
          </p:cNvSpPr>
          <p:nvPr>
            <p:ph idx="1"/>
          </p:nvPr>
        </p:nvSpPr>
        <p:spPr>
          <a:xfrm>
            <a:off x="685800" y="5257800"/>
            <a:ext cx="8153400" cy="762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dirty="0"/>
              <a:t>Common B2C Ebusiness Models </a:t>
            </a:r>
          </a:p>
        </p:txBody>
      </p:sp>
      <p:pic>
        <p:nvPicPr>
          <p:cNvPr id="30724" name="Picture 3" descr="bal76825_031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9" t="5446" r="9953" b="37502"/>
          <a:stretch>
            <a:fillRect/>
          </a:stretch>
        </p:blipFill>
        <p:spPr bwMode="auto">
          <a:xfrm>
            <a:off x="762000" y="1981200"/>
            <a:ext cx="7924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 dirty="0" err="1"/>
              <a:t>EBUSINESS</a:t>
            </a:r>
            <a:r>
              <a:rPr lang="en-US" sz="3800" b="1" dirty="0"/>
              <a:t> FORMS AND REVENUE-GENERATING STRATEGIES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228600" y="1888958"/>
            <a:ext cx="81534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Common ebusiness forms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Content providers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Infomediaries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Online marketplaces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Portals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Service providers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Transaction brokers</a:t>
            </a:r>
          </a:p>
        </p:txBody>
      </p:sp>
      <p:pic>
        <p:nvPicPr>
          <p:cNvPr id="31748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90800"/>
            <a:ext cx="35814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err="1"/>
              <a:t>EBUSINESS</a:t>
            </a:r>
            <a:r>
              <a:rPr lang="en-US" sz="4000" b="1" dirty="0"/>
              <a:t> FORMS AND REVENUE-GENERATING STRATEGIES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1534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Search engine – </a:t>
            </a:r>
            <a:r>
              <a:rPr lang="en-US" sz="2400" dirty="0"/>
              <a:t>Website software that finds other pages based on keyword matching similar to Google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Search engine ranking – </a:t>
            </a:r>
            <a:r>
              <a:rPr lang="en-US" sz="2400" dirty="0"/>
              <a:t>Evaluates variables that search engines use to determine where a URL appears on the list of search results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Search engine optimization – </a:t>
            </a:r>
            <a:r>
              <a:rPr lang="en-US" sz="2400" dirty="0"/>
              <a:t>Combines art along with science to determine how to make URLs more attractive to search engines resulting in higher search engine ranking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75938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err="1"/>
              <a:t>EBUSINESS</a:t>
            </a:r>
            <a:r>
              <a:rPr lang="en-US" sz="4000" b="1" dirty="0"/>
              <a:t> FORMS AND REVENUE-GENERATING STRATEGIES</a:t>
            </a:r>
            <a:endParaRPr lang="en-US" sz="4000" dirty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153400" cy="4724400"/>
          </a:xfrm>
        </p:spPr>
        <p:txBody>
          <a:bodyPr/>
          <a:lstStyle/>
          <a:p>
            <a:pPr algn="l"/>
            <a:r>
              <a:rPr lang="en-US" sz="2800" dirty="0"/>
              <a:t>Ebusiness revenue models</a:t>
            </a:r>
          </a:p>
          <a:p>
            <a:pPr lvl="1"/>
            <a:r>
              <a:rPr lang="en-US" sz="2400" dirty="0"/>
              <a:t>Advertising fees</a:t>
            </a:r>
          </a:p>
          <a:p>
            <a:pPr lvl="1"/>
            <a:r>
              <a:rPr lang="en-US" sz="2400" dirty="0"/>
              <a:t>License fees</a:t>
            </a:r>
          </a:p>
          <a:p>
            <a:pPr lvl="1"/>
            <a:r>
              <a:rPr lang="en-US" sz="2400" dirty="0"/>
              <a:t>Subscription fees</a:t>
            </a:r>
          </a:p>
          <a:p>
            <a:pPr lvl="1"/>
            <a:r>
              <a:rPr lang="en-US" sz="2400" dirty="0"/>
              <a:t>Transaction fees</a:t>
            </a:r>
          </a:p>
          <a:p>
            <a:pPr lvl="1"/>
            <a:r>
              <a:rPr lang="en-US" sz="2400" dirty="0"/>
              <a:t>Value-added service fees</a:t>
            </a:r>
          </a:p>
          <a:p>
            <a:pPr algn="l"/>
            <a:r>
              <a:rPr lang="en-US" sz="2800" dirty="0"/>
              <a:t>Pay-per-click</a:t>
            </a:r>
          </a:p>
          <a:p>
            <a:pPr algn="l"/>
            <a:r>
              <a:rPr lang="en-US" sz="2800" dirty="0"/>
              <a:t>Pay-per-call</a:t>
            </a:r>
          </a:p>
          <a:p>
            <a:pPr algn="l"/>
            <a:r>
              <a:rPr lang="en-US" sz="2800" dirty="0"/>
              <a:t>Pay-per-conversion</a:t>
            </a:r>
          </a:p>
          <a:p>
            <a:pPr lvl="1"/>
            <a:endParaRPr lang="en-US" dirty="0"/>
          </a:p>
        </p:txBody>
      </p:sp>
      <p:pic>
        <p:nvPicPr>
          <p:cNvPr id="32772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743200"/>
            <a:ext cx="2514600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-152400" y="685800"/>
            <a:ext cx="9296400" cy="1143000"/>
          </a:xfrm>
        </p:spPr>
        <p:txBody>
          <a:bodyPr/>
          <a:lstStyle/>
          <a:p>
            <a:r>
              <a:rPr lang="en-US" b="1" dirty="0" err="1"/>
              <a:t>EBUSINESS</a:t>
            </a:r>
            <a:r>
              <a:rPr lang="en-US" b="1" dirty="0"/>
              <a:t> TOOLS FOR CONNECTING AND COMMUNICATING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2209800"/>
            <a:ext cx="4343400" cy="386541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6078</TotalTime>
  <Words>305</Words>
  <Application>Microsoft Macintosh PowerPoint</Application>
  <PresentationFormat>On-screen Show (4:3)</PresentationFormat>
  <Paragraphs>56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12</vt:i4>
      </vt:variant>
    </vt:vector>
  </HeadingPairs>
  <TitlesOfParts>
    <vt:vector size="30" baseType="lpstr">
      <vt:lpstr>Albertus (W1)</vt:lpstr>
      <vt:lpstr>ArumSans Bold</vt:lpstr>
      <vt:lpstr>ArumSans Regular</vt:lpstr>
      <vt:lpstr>Calibri</vt:lpstr>
      <vt:lpstr>Century Schoolbook</vt:lpstr>
      <vt:lpstr>Times New Roman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THE FOUR EBUSINESS MODELS</vt:lpstr>
      <vt:lpstr>THE FOUR EBUSINESS MODELS</vt:lpstr>
      <vt:lpstr>BUSINESS-TO-CONSUMER (B2C)</vt:lpstr>
      <vt:lpstr>EBUSINESS FORMS AND REVENUE-GENERATING STRATEGIES</vt:lpstr>
      <vt:lpstr>EBUSINESS FORMS AND REVENUE-GENERATING STRATEGIES</vt:lpstr>
      <vt:lpstr>EBUSINESS FORMS AND REVENUE-GENERATING STRATEGIES</vt:lpstr>
      <vt:lpstr>EBUSINESS TOOLS FOR CONNECTING AND COMMUNICATING</vt:lpstr>
      <vt:lpstr>EBUSINESS TOOLS FOR CONNECTING AND COMMUNICATING</vt:lpstr>
      <vt:lpstr>THE CHALLENGES OF EBUSINESS</vt:lpstr>
      <vt:lpstr>LEARNING OUTCOME REVIEW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391</cp:revision>
  <dcterms:created xsi:type="dcterms:W3CDTF">2004-06-28T21:12:50Z</dcterms:created>
  <dcterms:modified xsi:type="dcterms:W3CDTF">2017-04-18T20:12:26Z</dcterms:modified>
</cp:coreProperties>
</file>