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86" r:id="rId2"/>
    <p:sldMasterId id="2147483694" r:id="rId3"/>
    <p:sldMasterId id="2147483704" r:id="rId4"/>
    <p:sldMasterId id="2147483714" r:id="rId5"/>
    <p:sldMasterId id="2147483722" r:id="rId6"/>
    <p:sldMasterId id="2147483730" r:id="rId7"/>
    <p:sldMasterId id="2147483733" r:id="rId8"/>
    <p:sldMasterId id="2147483737" r:id="rId9"/>
  </p:sldMasterIdLst>
  <p:notesMasterIdLst>
    <p:notesMasterId r:id="rId27"/>
  </p:notesMasterIdLst>
  <p:sldIdLst>
    <p:sldId id="259" r:id="rId10"/>
    <p:sldId id="279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98" autoAdjust="0"/>
    <p:restoredTop sz="79968" autoAdjust="0"/>
  </p:normalViewPr>
  <p:slideViewPr>
    <p:cSldViewPr snapToGrid="0">
      <p:cViewPr varScale="1">
        <p:scale>
          <a:sx n="85" d="100"/>
          <a:sy n="85" d="100"/>
        </p:scale>
        <p:origin x="77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18E5B-4473-4074-B445-5FEC6DCA2234}" type="datetimeFigureOut">
              <a:rPr lang="en-US" smtClean="0"/>
              <a:t>4/18/17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2C80A-E7FC-4CFC-BDF7-04E9166BE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10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01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58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169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387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990600" lvl="1" indent="-533400" eaLnBrk="1" hangingPunct="1">
              <a:lnSpc>
                <a:spcPct val="90000"/>
              </a:lnSpc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761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7163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663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>
              <a:spcBef>
                <a:spcPct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8503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66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54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374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662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99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777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348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66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648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429000"/>
            <a:ext cx="68072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" y="4114800"/>
            <a:ext cx="68072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422066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5476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8712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6840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8712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959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429000"/>
            <a:ext cx="68072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" y="4114800"/>
            <a:ext cx="68072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4770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8471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78400" y="4260274"/>
            <a:ext cx="69088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4770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200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581400"/>
            <a:ext cx="68072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4770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805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4770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826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7"/>
            <a:ext cx="12192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4770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22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14400" y="2906715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4770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421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2775100"/>
            <a:ext cx="103632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14400" y="4138614"/>
            <a:ext cx="103632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4770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4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609600" y="990600"/>
            <a:ext cx="109728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5181600" y="6553200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13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78400" y="4260274"/>
            <a:ext cx="69088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422066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8375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711200" y="1066800"/>
            <a:ext cx="108712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711200" y="2011680"/>
            <a:ext cx="108712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711200" y="2880360"/>
            <a:ext cx="108712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711200" y="3672840"/>
            <a:ext cx="108712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711200" y="4617720"/>
            <a:ext cx="108712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711200" y="5638800"/>
            <a:ext cx="108712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694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12192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609600" y="914400"/>
            <a:ext cx="53848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6197600" y="914400"/>
            <a:ext cx="53848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090160" y="6529450"/>
            <a:ext cx="201168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96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609602" y="1600200"/>
            <a:ext cx="5386917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9" y="960438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6193369" y="1600200"/>
            <a:ext cx="5389033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090160" y="6529450"/>
            <a:ext cx="201168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87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609602" y="1600200"/>
            <a:ext cx="5386917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9" y="960438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6193369" y="1600200"/>
            <a:ext cx="5389033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609600" y="35814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609600" y="4191000"/>
            <a:ext cx="5386917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6197600" y="35814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6193368" y="4191000"/>
            <a:ext cx="5389033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5090160" y="5996050"/>
            <a:ext cx="201168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57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09602" y="304800"/>
            <a:ext cx="4011084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609602" y="1143000"/>
            <a:ext cx="4011084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766734" y="304801"/>
            <a:ext cx="6815668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7260167" y="6488875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27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571317" y="304800"/>
            <a:ext cx="4011084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7571317" y="1143000"/>
            <a:ext cx="4011084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609601" y="304801"/>
            <a:ext cx="6815668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103033" y="6488875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8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2438400" y="5253037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2438400" y="5895975"/>
            <a:ext cx="7315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371600" y="128651"/>
            <a:ext cx="94488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5181600" y="5081650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3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3001" y="228600"/>
            <a:ext cx="12229669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12192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38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609600" y="990600"/>
            <a:ext cx="109728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5181600" y="6553200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0314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711200" y="1066800"/>
            <a:ext cx="108712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711200" y="2011680"/>
            <a:ext cx="108712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711200" y="2880360"/>
            <a:ext cx="108712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711200" y="3672840"/>
            <a:ext cx="108712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711200" y="4617720"/>
            <a:ext cx="108712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711200" y="5638800"/>
            <a:ext cx="108712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9746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581400"/>
            <a:ext cx="68072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422066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304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12192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609600" y="914400"/>
            <a:ext cx="53848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6197600" y="914400"/>
            <a:ext cx="53848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090160" y="6529450"/>
            <a:ext cx="201168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3093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609602" y="1600200"/>
            <a:ext cx="5386917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9" y="960438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6193369" y="1600200"/>
            <a:ext cx="5389033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090160" y="6529450"/>
            <a:ext cx="201168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6542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609602" y="1600200"/>
            <a:ext cx="5386917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9" y="960438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6193369" y="1600200"/>
            <a:ext cx="5389033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609600" y="35814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609600" y="4191000"/>
            <a:ext cx="5386917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6197600" y="35814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6193368" y="4191000"/>
            <a:ext cx="5389033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5090160" y="5996050"/>
            <a:ext cx="201168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26130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09602" y="304800"/>
            <a:ext cx="4011084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609602" y="1143000"/>
            <a:ext cx="4011084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766734" y="304801"/>
            <a:ext cx="6815668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7260167" y="6488875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9953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571317" y="304800"/>
            <a:ext cx="4011084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7571317" y="1143000"/>
            <a:ext cx="4011084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609601" y="304801"/>
            <a:ext cx="6815668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103033" y="6488875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956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2438400" y="5253037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2438400" y="5895975"/>
            <a:ext cx="73152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371600" y="128651"/>
            <a:ext cx="94488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5181600" y="5081650"/>
            <a:ext cx="18288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7248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3001" y="228600"/>
            <a:ext cx="12229669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12192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6654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429000"/>
            <a:ext cx="68072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" y="4114800"/>
            <a:ext cx="68072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63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78400" y="4260274"/>
            <a:ext cx="69088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94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581400"/>
            <a:ext cx="68072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1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422066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8795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7"/>
            <a:ext cx="12192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38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14400" y="2906715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9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2775100"/>
            <a:ext cx="103632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14400" y="4138614"/>
            <a:ext cx="103632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7315200" y="6705600"/>
            <a:ext cx="48768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429000"/>
            <a:ext cx="68072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4800" y="4114800"/>
            <a:ext cx="68072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37418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78400" y="4260274"/>
            <a:ext cx="69088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60740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04800" y="3581400"/>
            <a:ext cx="68072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40211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4572000" y="3429000"/>
            <a:ext cx="7620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4978400" y="3581400"/>
            <a:ext cx="69088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146567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7"/>
            <a:ext cx="12192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8240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906715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6158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7"/>
            <a:ext cx="12192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422066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1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2775100"/>
            <a:ext cx="103632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14400" y="4138614"/>
            <a:ext cx="103632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705600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0615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422400" y="1524001"/>
            <a:ext cx="93980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422400" y="29718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53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63085" y="2643187"/>
            <a:ext cx="9603316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63085" y="1143001"/>
            <a:ext cx="9603316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80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4622800" y="6629400"/>
            <a:ext cx="29464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066800"/>
            <a:ext cx="109728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226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600200"/>
            <a:ext cx="538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8" y="960438"/>
            <a:ext cx="549063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197600" y="1600200"/>
            <a:ext cx="54864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4622800" y="6629400"/>
            <a:ext cx="29464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46893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609600" y="1600200"/>
            <a:ext cx="53848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9" y="960438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197600" y="1600200"/>
            <a:ext cx="53848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609600" y="37338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09600" y="4343400"/>
            <a:ext cx="53848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6197600" y="37338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97600" y="4343400"/>
            <a:ext cx="53848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4622800" y="6629400"/>
            <a:ext cx="29464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89337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4622800" y="6477000"/>
            <a:ext cx="29464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990600"/>
            <a:ext cx="109728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533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609600" y="1600200"/>
            <a:ext cx="538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8" y="960438"/>
            <a:ext cx="549063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6197600" y="1600200"/>
            <a:ext cx="54864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4622800" y="6477000"/>
            <a:ext cx="29464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01374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7618" y="228600"/>
            <a:ext cx="12247235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609602" y="960438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609600" y="1600200"/>
            <a:ext cx="53848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6193369" y="960438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197600" y="1600200"/>
            <a:ext cx="53848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609600" y="36576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09600" y="4267200"/>
            <a:ext cx="53848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6197600" y="3657600"/>
            <a:ext cx="53848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97600" y="4267200"/>
            <a:ext cx="53848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4622800" y="6477000"/>
            <a:ext cx="29464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72046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14400" y="2906715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422066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89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914400" y="2775100"/>
            <a:ext cx="103632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914400" y="4138614"/>
            <a:ext cx="103632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8636000" y="6422066"/>
            <a:ext cx="3556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12192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297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57912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2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8712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10871200" cy="4953000"/>
          </a:xfrm>
          <a:prstGeom prst="rect">
            <a:avLst/>
          </a:prstGeom>
        </p:spPr>
        <p:txBody>
          <a:bodyPr/>
          <a:lstStyle>
            <a:lvl1pPr marL="457200" indent="-457200">
              <a:buClrTx/>
              <a:buFont typeface="Arial" panose="020B0604020202020204" pitchFamily="34" charset="0"/>
              <a:buChar char="•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97439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1"/>
            <a:ext cx="12192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09" y="6351926"/>
            <a:ext cx="4297492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4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44958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74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8288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12192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8288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39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72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795429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2438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31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615761" y="1943669"/>
            <a:ext cx="1157624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2438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81783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8288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74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12192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8288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282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0225" y="501805"/>
            <a:ext cx="4538546" cy="61722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8000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</a:rPr>
              <a:t>BUSINESS PLUG-IN </a:t>
            </a:r>
            <a:r>
              <a:rPr lang="en-US" sz="8000" b="1" dirty="0" err="1">
                <a:solidFill>
                  <a:srgbClr val="50B4C8"/>
                </a:solidFill>
                <a:effectLst/>
                <a:latin typeface="Calibri Light" panose="020F0302020204030204" pitchFamily="34" charset="0"/>
              </a:rPr>
              <a:t>B6</a:t>
            </a:r>
            <a:endParaRPr lang="en-US" sz="8000" b="1" dirty="0">
              <a:solidFill>
                <a:srgbClr val="50B4C8"/>
              </a:solidFill>
              <a:effectLst/>
              <a:latin typeface="Calibri Light" panose="020F03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</a:rPr>
              <a:t>INFORMATION SECURITY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965" y="344774"/>
            <a:ext cx="4278859" cy="550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58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624468" y="477644"/>
            <a:ext cx="1049329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/>
            <a:r>
              <a:rPr lang="en-US" dirty="0"/>
              <a:t>SOMETHING THE USER KNOWS SUCH AS A USER ID AND PASSWORD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30459" y="2118732"/>
            <a:ext cx="7467600" cy="51054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This is by far the best and most effective way to manage authentication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Biometrics</a:t>
            </a:r>
            <a:r>
              <a:rPr lang="en-US" sz="2000" dirty="0"/>
              <a:t> – The identification of a user based on a physical characteristic, such as a fingerprint, iris, face, voice, or handwriting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Unfortunately, this method can be costly and intrusive</a:t>
            </a:r>
          </a:p>
        </p:txBody>
      </p:sp>
      <p:pic>
        <p:nvPicPr>
          <p:cNvPr id="41988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1698" y="3179957"/>
            <a:ext cx="2226526" cy="229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3863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685800"/>
            <a:ext cx="8153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PREVENTION AND RESISTANCE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Downtime can cost an organization anywhere from $100 to $1 million per hour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Technologies available to help prevent and build resistance to attacks include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000" dirty="0"/>
              <a:t>Content filtering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000" dirty="0"/>
              <a:t>Encryption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000" dirty="0"/>
              <a:t>Firewalls</a:t>
            </a:r>
            <a:endParaRPr lang="en-US" sz="2400" dirty="0"/>
          </a:p>
        </p:txBody>
      </p:sp>
      <p:pic>
        <p:nvPicPr>
          <p:cNvPr id="43012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559" y="3969834"/>
            <a:ext cx="2689833" cy="17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39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685800"/>
            <a:ext cx="8153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PREVENTION AND RESISTANCE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73529" y="2171700"/>
            <a:ext cx="6917871" cy="3429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Content filtering </a:t>
            </a:r>
            <a:r>
              <a:rPr lang="en-US" sz="2400" dirty="0"/>
              <a:t>- Prevents emails containing sensitive information from transmitting and stops spam and viruses from spreading</a:t>
            </a:r>
          </a:p>
          <a:p>
            <a:pPr marL="590550" indent="-533400" algn="l">
              <a:lnSpc>
                <a:spcPct val="80000"/>
              </a:lnSpc>
              <a:defRPr/>
            </a:pPr>
            <a:endParaRPr lang="en-US" dirty="0"/>
          </a:p>
        </p:txBody>
      </p:sp>
      <p:pic>
        <p:nvPicPr>
          <p:cNvPr id="44036" name="Picture 2" descr="C:\Users\Paige Baltzan\AppData\Local\Microsoft\Windows\Temporary Internet Files\Content.IE5\9MSYK0A8\MC90018540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734" y="3378201"/>
            <a:ext cx="2905125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660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762000"/>
            <a:ext cx="8153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PREVENTION AND RESISTANCE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If there is an information security breach and the information was encrypted, the person stealing the information would be unable to read it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Encryption</a:t>
            </a:r>
            <a:r>
              <a:rPr lang="en-US" sz="2000" dirty="0"/>
              <a:t> 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Public key encryption (PKE)</a:t>
            </a:r>
            <a:r>
              <a:rPr lang="en-US" sz="2000" dirty="0"/>
              <a:t> 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Certificate authority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Digital certificate</a:t>
            </a:r>
          </a:p>
          <a:p>
            <a:pPr marL="990600" lvl="1" indent="-533400">
              <a:lnSpc>
                <a:spcPct val="90000"/>
              </a:lnSpc>
            </a:pPr>
            <a:endParaRPr lang="en-US" dirty="0"/>
          </a:p>
        </p:txBody>
      </p:sp>
      <p:pic>
        <p:nvPicPr>
          <p:cNvPr id="45060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498" y="3260107"/>
            <a:ext cx="315370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641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762000"/>
            <a:ext cx="8153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PREVENTION AND RESISTANCE</a:t>
            </a:r>
          </a:p>
        </p:txBody>
      </p:sp>
      <p:sp>
        <p:nvSpPr>
          <p:cNvPr id="46083" name="Rectangle 5"/>
          <p:cNvSpPr>
            <a:spLocks noChangeArrowheads="1"/>
          </p:cNvSpPr>
          <p:nvPr/>
        </p:nvSpPr>
        <p:spPr bwMode="auto">
          <a:xfrm>
            <a:off x="1524001" y="158698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46084" name="Rectangle 7"/>
          <p:cNvSpPr>
            <a:spLocks noChangeArrowheads="1"/>
          </p:cNvSpPr>
          <p:nvPr/>
        </p:nvSpPr>
        <p:spPr bwMode="auto">
          <a:xfrm>
            <a:off x="1524001" y="158698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pic>
        <p:nvPicPr>
          <p:cNvPr id="46085" name="Picture 10" descr="This image shows an example of Public Key Encryption (PKE)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3D8E4"/>
              </a:clrFrom>
              <a:clrTo>
                <a:srgbClr val="C3D8E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4314" r="1666" b="5490"/>
          <a:stretch>
            <a:fillRect/>
          </a:stretch>
        </p:blipFill>
        <p:spPr bwMode="auto">
          <a:xfrm>
            <a:off x="2428875" y="1771650"/>
            <a:ext cx="77152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6370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PREVENTION AND RESISTANCE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1128131" y="1905000"/>
            <a:ext cx="5791200" cy="4953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dirty="0"/>
              <a:t>One of the most common defenses for preventing a security breach is a firewall</a:t>
            </a:r>
          </a:p>
          <a:p>
            <a:pPr marL="590550" indent="-533400" algn="l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400" b="1" dirty="0"/>
              <a:t>Firewall</a:t>
            </a:r>
            <a:r>
              <a:rPr lang="en-US" sz="2400" dirty="0"/>
              <a:t> – Hardware and/or software that guards a private network by analyzing the information leaving and entering the network</a:t>
            </a:r>
          </a:p>
          <a:p>
            <a:pPr marL="990600" lvl="1" indent="-533400">
              <a:buNone/>
              <a:defRPr/>
            </a:pPr>
            <a:endParaRPr lang="en-US" dirty="0"/>
          </a:p>
        </p:txBody>
      </p:sp>
      <p:pic>
        <p:nvPicPr>
          <p:cNvPr id="47108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1" y="2667000"/>
            <a:ext cx="2278063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578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PREVENTION AND RESISTANCE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5203099"/>
            <a:ext cx="8763000" cy="990600"/>
          </a:xfrm>
        </p:spPr>
        <p:txBody>
          <a:bodyPr/>
          <a:lstStyle/>
          <a:p>
            <a:pPr marL="609600" indent="-609600" algn="l"/>
            <a:r>
              <a:rPr lang="en-US" sz="2800" dirty="0"/>
              <a:t>Sample firewall architecture connecting systems located in Chicago, New York, and Boston</a:t>
            </a:r>
          </a:p>
          <a:p>
            <a:pPr marL="990600" lvl="1" indent="-533400">
              <a:buNone/>
            </a:pPr>
            <a:endParaRPr lang="en-US" sz="2400" dirty="0"/>
          </a:p>
        </p:txBody>
      </p:sp>
      <p:pic>
        <p:nvPicPr>
          <p:cNvPr id="48132" name="Picture 5" descr="This figure shows a sample firewall architecture connecting system located in Chicago, New York, and Boston. 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502" y="1676400"/>
            <a:ext cx="6936059" cy="337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46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DETECTION AND RESPONSE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59229" y="1741449"/>
            <a:ext cx="7032171" cy="4953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If prevention and resistance strategies fail and there is a security breach, an organization can use detection and response technologies to mitigate the damage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Intrusion detection software </a:t>
            </a:r>
            <a:r>
              <a:rPr lang="en-US" sz="2400" dirty="0"/>
              <a:t>– Features full-time monitoring tools that search for patterns in network traffic to identify intruders</a:t>
            </a:r>
          </a:p>
        </p:txBody>
      </p:sp>
      <p:pic>
        <p:nvPicPr>
          <p:cNvPr id="4915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469" y="2022088"/>
            <a:ext cx="3124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273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 dirty="0"/>
              <a:t>LEARNING OUTCOMES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133600" y="1905000"/>
            <a:ext cx="8153400" cy="4953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/>
              <a:t>Describe the relationship between information security policies and an information security plan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400" dirty="0"/>
              <a:t>Provide an example of each of the three primary security areas: (1) authentication and authorization, (2) prevention and resistance, and (3) detection and response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5771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836341" y="120805"/>
            <a:ext cx="108712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dirty="0"/>
              <a:t>THE FIRST LINE OF DEFENSE - PEOPLE</a:t>
            </a:r>
            <a:endParaRPr lang="en-US" sz="32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472784" y="1714500"/>
            <a:ext cx="8763000" cy="48768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Organizations must enable employees, customers, and partners to access information electronically</a:t>
            </a:r>
          </a:p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The biggest issue surrounding information security is not a technical issue, but a people issue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Insiders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Social engineering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Dumpster diving 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Pretexting</a:t>
            </a:r>
            <a:endParaRPr lang="en-US" sz="2400" dirty="0"/>
          </a:p>
          <a:p>
            <a:pPr algn="l" eaLnBrk="1" hangingPunct="1">
              <a:lnSpc>
                <a:spcPct val="90000"/>
              </a:lnSpc>
            </a:pPr>
            <a:endParaRPr lang="en-US" sz="2800" dirty="0"/>
          </a:p>
        </p:txBody>
      </p:sp>
      <p:pic>
        <p:nvPicPr>
          <p:cNvPr id="34820" name="Picture 7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200" y="3556000"/>
            <a:ext cx="25146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6621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dirty="0"/>
              <a:t>THE FIRST LINE OF DEFENSE - PEOPLE</a:t>
            </a:r>
            <a:endParaRPr lang="en-US" sz="3200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905000" y="2057400"/>
            <a:ext cx="8610600" cy="4572000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The first line of defense an organization should follow to help combat insider issues is to develop information security policies and an information security plan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Information security policies</a:t>
            </a:r>
            <a:r>
              <a:rPr lang="en-US" sz="2000" dirty="0"/>
              <a:t> 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Information security plan</a:t>
            </a:r>
            <a:r>
              <a:rPr lang="en-US" sz="2000" dirty="0"/>
              <a:t> </a:t>
            </a:r>
            <a:endParaRPr lang="en-US" sz="2400" dirty="0"/>
          </a:p>
          <a:p>
            <a:pPr algn="l">
              <a:spcBef>
                <a:spcPts val="600"/>
              </a:spcBef>
              <a:spcAft>
                <a:spcPts val="1200"/>
              </a:spcAft>
            </a:pPr>
            <a:endParaRPr lang="en-US" dirty="0"/>
          </a:p>
          <a:p>
            <a:pPr algn="l">
              <a:spcBef>
                <a:spcPts val="600"/>
              </a:spcBef>
              <a:spcAft>
                <a:spcPts val="1200"/>
              </a:spcAft>
            </a:pPr>
            <a:endParaRPr lang="en-US" dirty="0"/>
          </a:p>
        </p:txBody>
      </p:sp>
      <p:pic>
        <p:nvPicPr>
          <p:cNvPr id="3584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934" y="3148165"/>
            <a:ext cx="2836333" cy="2390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445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533400"/>
            <a:ext cx="11785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THE SECOND LINE OF DEFENSE - TECHNOLOGY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543050" y="1619250"/>
            <a:ext cx="9124950" cy="4953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There are three primary information technology security areas 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590800"/>
            <a:ext cx="6671733" cy="343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59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892097" y="516673"/>
            <a:ext cx="10456127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/>
            <a:r>
              <a:rPr lang="en-US" dirty="0"/>
              <a:t>AUTHENTICATION AND AUTHORIZATION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751114" y="1905000"/>
            <a:ext cx="7707086" cy="4953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Identity theft</a:t>
            </a:r>
            <a:r>
              <a:rPr lang="en-US" sz="2400" dirty="0"/>
              <a:t> – The forging of someone’s identity for the purpose of fraud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Phishing</a:t>
            </a:r>
            <a:r>
              <a:rPr lang="en-US" sz="2400" dirty="0"/>
              <a:t> – A technique to gain personal information for the purpose of identity theft, usually by means of fraudulent email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Pharming</a:t>
            </a:r>
            <a:r>
              <a:rPr lang="en-US" sz="2400" dirty="0"/>
              <a:t> – Reroutes requests for legitimate websites to false websites</a:t>
            </a:r>
          </a:p>
        </p:txBody>
      </p:sp>
      <p:pic>
        <p:nvPicPr>
          <p:cNvPr id="37892" name="Picture 7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76" y="2785534"/>
            <a:ext cx="2333625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062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1037063" y="624468"/>
            <a:ext cx="103632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AUTHENTICATION AND AUTHORIZATION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037063" y="1676400"/>
            <a:ext cx="8534400" cy="51816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Authentication</a:t>
            </a:r>
            <a:r>
              <a:rPr lang="en-US" sz="2400" dirty="0"/>
              <a:t> – A method for confirming users’ identities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Authorization – </a:t>
            </a:r>
            <a:r>
              <a:rPr lang="en-US" sz="2400" dirty="0"/>
              <a:t>The process of giving someone permission to do or have something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The most secure type of authentication involves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000" dirty="0"/>
              <a:t>Something the user knows 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000" dirty="0"/>
              <a:t>Something the user has 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000" dirty="0"/>
              <a:t>Something that is part of the user 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endParaRPr lang="en-US" sz="2400" dirty="0"/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endParaRPr lang="en-US" sz="2400" dirty="0"/>
          </a:p>
        </p:txBody>
      </p:sp>
      <p:pic>
        <p:nvPicPr>
          <p:cNvPr id="38916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1866" y="3439055"/>
            <a:ext cx="1754188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2836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 bwMode="auto">
          <a:xfrm>
            <a:off x="769434" y="618893"/>
            <a:ext cx="977962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/>
            <a:r>
              <a:rPr lang="en-US" dirty="0"/>
              <a:t>SOMETHING THE USER KNOWS SUCH AS A USER ID AND PASSWORD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91936"/>
            <a:ext cx="6019800" cy="4953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This is the most common way to identify individual users and typically contains a user ID and a password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This is also the most </a:t>
            </a:r>
            <a:r>
              <a:rPr lang="en-US" sz="2600" i="1" dirty="0"/>
              <a:t>ineffective</a:t>
            </a:r>
            <a:r>
              <a:rPr lang="en-US" sz="2600" dirty="0"/>
              <a:t> form of authentication </a:t>
            </a:r>
          </a:p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600" dirty="0"/>
              <a:t>Over 50 percent of help-desk calls are password related</a:t>
            </a:r>
          </a:p>
          <a:p>
            <a:pPr marL="609600" indent="-609600" algn="l">
              <a:lnSpc>
                <a:spcPct val="90000"/>
              </a:lnSpc>
            </a:pPr>
            <a:endParaRPr lang="en-US" sz="2600" dirty="0"/>
          </a:p>
        </p:txBody>
      </p:sp>
      <p:pic>
        <p:nvPicPr>
          <p:cNvPr id="39940" name="Picture 5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263" y="2932771"/>
            <a:ext cx="2667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349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AutoShape 5"/>
          <p:cNvSpPr>
            <a:spLocks noGrp="1" noChangeArrowheads="1"/>
          </p:cNvSpPr>
          <p:nvPr>
            <p:ph type="title"/>
          </p:nvPr>
        </p:nvSpPr>
        <p:spPr bwMode="auto">
          <a:xfrm>
            <a:off x="1137425" y="486008"/>
            <a:ext cx="10058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/>
            <a:r>
              <a:rPr lang="en-US" dirty="0"/>
              <a:t>SOMETHING THE USER KNOWS SUCH AS A USER ID AND PASSWORD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>
          <a:xfrm>
            <a:off x="189571" y="2276707"/>
            <a:ext cx="8460059" cy="4953000"/>
          </a:xfrm>
        </p:spPr>
        <p:txBody>
          <a:bodyPr/>
          <a:lstStyle/>
          <a:p>
            <a:pPr marL="609600" indent="-609600" algn="l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Smart cards and tokens are more effective than a user ID and a password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Tokens</a:t>
            </a:r>
            <a:r>
              <a:rPr lang="en-US" sz="2000" dirty="0"/>
              <a:t> – Small electronic devices that change user passwords automatically</a:t>
            </a:r>
          </a:p>
          <a:p>
            <a:pPr marL="990600" lvl="1" indent="-533400">
              <a:spcBef>
                <a:spcPts val="600"/>
              </a:spcBef>
              <a:spcAft>
                <a:spcPts val="1200"/>
              </a:spcAft>
            </a:pPr>
            <a:r>
              <a:rPr lang="en-US" sz="2000" b="1" dirty="0"/>
              <a:t>Smart card</a:t>
            </a:r>
            <a:r>
              <a:rPr lang="en-US" sz="2000" dirty="0"/>
              <a:t> – A device that is around the same size as a credit card, containing embedded technologies that can store information and small amounts of software to perform some limited processing</a:t>
            </a:r>
          </a:p>
        </p:txBody>
      </p:sp>
      <p:pic>
        <p:nvPicPr>
          <p:cNvPr id="40964" name="Picture 9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1269" y="2759927"/>
            <a:ext cx="22860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532496"/>
      </p:ext>
    </p:extLst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31</TotalTime>
  <Words>595</Words>
  <Application>Microsoft Macintosh PowerPoint</Application>
  <PresentationFormat>Widescreen</PresentationFormat>
  <Paragraphs>65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ArumSans Bold</vt:lpstr>
      <vt:lpstr>ArumSans Regular</vt:lpstr>
      <vt:lpstr>Calibri</vt:lpstr>
      <vt:lpstr>Calibri Light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 THE FIRST LINE OF DEFENSE - PEOPLE</vt:lpstr>
      <vt:lpstr> THE FIRST LINE OF DEFENSE - PEOPLE</vt:lpstr>
      <vt:lpstr>THE SECOND LINE OF DEFENSE - TECHNOLOGY</vt:lpstr>
      <vt:lpstr>AUTHENTICATION AND AUTHORIZATION</vt:lpstr>
      <vt:lpstr>AUTHENTICATION AND AUTHORIZATION</vt:lpstr>
      <vt:lpstr>SOMETHING THE USER KNOWS SUCH AS A USER ID AND PASSWORD</vt:lpstr>
      <vt:lpstr>SOMETHING THE USER KNOWS SUCH AS A USER ID AND PASSWORD</vt:lpstr>
      <vt:lpstr>SOMETHING THE USER KNOWS SUCH AS A USER ID AND PASSWORD</vt:lpstr>
      <vt:lpstr>PREVENTION AND RESISTANCE</vt:lpstr>
      <vt:lpstr>PREVENTION AND RESISTANCE</vt:lpstr>
      <vt:lpstr>PREVENTION AND RESISTANCE</vt:lpstr>
      <vt:lpstr>PREVENTION AND RESISTANCE</vt:lpstr>
      <vt:lpstr>PREVENTION AND RESISTANCE</vt:lpstr>
      <vt:lpstr>PREVENTION AND RESISTANCE</vt:lpstr>
      <vt:lpstr>DETECTION AND RESPONSE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Paige Baltzan</dc:creator>
  <cp:lastModifiedBy>Microsoft account</cp:lastModifiedBy>
  <cp:revision>11</cp:revision>
  <dcterms:created xsi:type="dcterms:W3CDTF">2017-01-26T16:24:32Z</dcterms:created>
  <dcterms:modified xsi:type="dcterms:W3CDTF">2017-04-19T03:24:44Z</dcterms:modified>
</cp:coreProperties>
</file>