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5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7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8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5" r:id="rId1"/>
    <p:sldMasterId id="2147484155" r:id="rId2"/>
    <p:sldMasterId id="2147484163" r:id="rId3"/>
    <p:sldMasterId id="2147484173" r:id="rId4"/>
    <p:sldMasterId id="2147484183" r:id="rId5"/>
    <p:sldMasterId id="2147484191" r:id="rId6"/>
    <p:sldMasterId id="2147484199" r:id="rId7"/>
    <p:sldMasterId id="2147484202" r:id="rId8"/>
    <p:sldMasterId id="2147484206" r:id="rId9"/>
  </p:sldMasterIdLst>
  <p:notesMasterIdLst>
    <p:notesMasterId r:id="rId21"/>
  </p:notesMasterIdLst>
  <p:handoutMasterIdLst>
    <p:handoutMasterId r:id="rId22"/>
  </p:handoutMasterIdLst>
  <p:sldIdLst>
    <p:sldId id="369" r:id="rId10"/>
    <p:sldId id="394" r:id="rId11"/>
    <p:sldId id="462" r:id="rId12"/>
    <p:sldId id="463" r:id="rId13"/>
    <p:sldId id="464" r:id="rId14"/>
    <p:sldId id="465" r:id="rId15"/>
    <p:sldId id="467" r:id="rId16"/>
    <p:sldId id="468" r:id="rId17"/>
    <p:sldId id="469" r:id="rId18"/>
    <p:sldId id="518" r:id="rId19"/>
    <p:sldId id="450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B4C8"/>
    <a:srgbClr val="BBE0E3"/>
    <a:srgbClr val="77B2E3"/>
    <a:srgbClr val="5CA3DE"/>
    <a:srgbClr val="1E5E92"/>
    <a:srgbClr val="FF0000"/>
    <a:srgbClr val="548486"/>
    <a:srgbClr val="E6E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51" autoAdjust="0"/>
    <p:restoredTop sz="81571" autoAdjust="0"/>
  </p:normalViewPr>
  <p:slideViewPr>
    <p:cSldViewPr>
      <p:cViewPr varScale="1">
        <p:scale>
          <a:sx n="108" d="100"/>
          <a:sy n="108" d="100"/>
        </p:scale>
        <p:origin x="123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64"/>
    </p:cViewPr>
  </p:sorterViewPr>
  <p:notesViewPr>
    <p:cSldViewPr>
      <p:cViewPr>
        <p:scale>
          <a:sx n="100" d="100"/>
          <a:sy n="100" d="100"/>
        </p:scale>
        <p:origin x="-2100" y="15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11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Lecture Style Format Sample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1B94F53-C4EA-45E6-8683-ED85FE7CB8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4031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Lecture Style Format Sample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F4E9BDB-18FC-43A8-84CE-458090726E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595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9063" indent="-1190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1pPr>
    <a:lvl2pPr marL="403225" indent="-1698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§"/>
      <a:defRPr sz="1000" kern="1200">
        <a:solidFill>
          <a:schemeClr val="tx1"/>
        </a:solidFill>
        <a:latin typeface="Albertus (W1)" charset="0"/>
        <a:ea typeface="+mn-ea"/>
        <a:cs typeface="+mn-cs"/>
      </a:defRPr>
    </a:lvl2pPr>
    <a:lvl3pPr marL="636588" indent="-119063" algn="l" rtl="0" eaLnBrk="0" fontAlgn="base" hangingPunct="0">
      <a:spcBef>
        <a:spcPct val="30000"/>
      </a:spcBef>
      <a:spcAft>
        <a:spcPct val="0"/>
      </a:spcAft>
      <a:buChar char="o"/>
      <a:defRPr sz="1000" kern="1200">
        <a:solidFill>
          <a:schemeClr val="tx1"/>
        </a:solidFill>
        <a:latin typeface="Albertus (W1)" charset="0"/>
        <a:ea typeface="+mn-ea"/>
        <a:cs typeface="+mn-cs"/>
      </a:defRPr>
    </a:lvl3pPr>
    <a:lvl4pPr marL="869950" indent="-1190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v"/>
      <a:defRPr sz="1000" kern="1200">
        <a:solidFill>
          <a:schemeClr val="tx1"/>
        </a:solidFill>
        <a:latin typeface="Albertus (W1)" charset="0"/>
        <a:ea typeface="+mn-ea"/>
        <a:cs typeface="+mn-cs"/>
      </a:defRPr>
    </a:lvl4pPr>
    <a:lvl5pPr marL="1154113" indent="-1698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7472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7238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5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060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423863" lvl="1" indent="-190500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32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833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464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2935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6173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563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5116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704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8541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838200"/>
            <a:ext cx="3970867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639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88925" y="6434138"/>
            <a:ext cx="16843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 b="1" i="1">
                <a:solidFill>
                  <a:schemeClr val="bg1"/>
                </a:solidFill>
                <a:latin typeface="Century Schoolbook" pitchFamily="18" charset="0"/>
              </a:rPr>
              <a:t>McGraw-Hill/Irwin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1200" b="1" i="1">
                <a:solidFill>
                  <a:schemeClr val="bg1"/>
                </a:solidFill>
                <a:latin typeface="Century Schoolbook" pitchFamily="18" charset="0"/>
              </a:rPr>
              <a:t>©2009 The McGraw-Hill Companies, All Rights Reserved</a:t>
            </a:r>
          </a:p>
        </p:txBody>
      </p:sp>
      <p:sp>
        <p:nvSpPr>
          <p:cNvPr id="5" name="Rectangle 3"/>
          <p:cNvSpPr txBox="1">
            <a:spLocks noChangeArrowheads="1"/>
          </p:cNvSpPr>
          <p:nvPr userDrawn="1"/>
        </p:nvSpPr>
        <p:spPr>
          <a:xfrm>
            <a:off x="4038600" y="0"/>
            <a:ext cx="5105400" cy="457200"/>
          </a:xfrm>
          <a:prstGeom prst="rect">
            <a:avLst/>
          </a:prstGeom>
          <a:ln>
            <a:noFill/>
            <a:miter lim="800000"/>
          </a:ln>
          <a:effectLst>
            <a:outerShdw dist="35921" dir="8100000" algn="ctr" rotWithShape="0">
              <a:schemeClr val="tx1"/>
            </a:outerShdw>
          </a:effectLst>
        </p:spPr>
        <p:txBody>
          <a:bodyPr anchor="ctr">
            <a:normAutofit fontScale="92500"/>
          </a:bodyPr>
          <a:lstStyle>
            <a:lvl1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Business Driven Information Systems 2e</a:t>
            </a:r>
          </a:p>
        </p:txBody>
      </p:sp>
      <p:sp>
        <p:nvSpPr>
          <p:cNvPr id="404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905000"/>
            <a:ext cx="8305800" cy="3124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696740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1353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0486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9007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5086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7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6150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342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139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774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9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1968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316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9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28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104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2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129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96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1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Video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313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581979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42523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607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544139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1173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954676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39907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387375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40925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Video Credit Here</a:t>
            </a:r>
          </a:p>
        </p:txBody>
      </p:sp>
    </p:spTree>
    <p:extLst>
      <p:ext uri="{BB962C8B-B14F-4D97-AF65-F5344CB8AC3E}">
        <p14:creationId xmlns:p14="http://schemas.microsoft.com/office/powerpoint/2010/main" val="122788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645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775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969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hoto Credit3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898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028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373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550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377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038831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600751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517096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768828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9667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857717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8266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9011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lide 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1066800" y="1524000"/>
            <a:ext cx="7048500" cy="1470025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066800" y="29718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5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lue Slide 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722313" y="2643186"/>
            <a:ext cx="7202487" cy="1362075"/>
          </a:xfrm>
          <a:prstGeom prst="rect">
            <a:avLst/>
          </a:prstGeom>
        </p:spPr>
        <p:txBody>
          <a:bodyPr anchor="t"/>
          <a:lstStyle>
            <a:lvl1pPr algn="l">
              <a:defRPr sz="44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722313" y="1143000"/>
            <a:ext cx="720248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8377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066800"/>
            <a:ext cx="8229600" cy="5562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564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210033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6926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990600"/>
            <a:ext cx="8229600" cy="5410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798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161525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131449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914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5232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909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153400" cy="1143000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153400" cy="4953000"/>
          </a:xfrm>
          <a:prstGeom prst="rect">
            <a:avLst/>
          </a:prstGeom>
        </p:spPr>
        <p:txBody>
          <a:bodyPr/>
          <a:lstStyle>
            <a:lvl1pPr>
              <a:buClrTx/>
              <a:buFont typeface="Wingdings" pitchFamily="2" charset="2"/>
              <a:buChar char="§"/>
              <a:defRPr/>
            </a:lvl1pPr>
            <a:lvl2pPr>
              <a:buClrTx/>
              <a:buFont typeface="Arial" pitchFamily="34" charset="0"/>
              <a:buChar char="•"/>
              <a:defRPr/>
            </a:lvl2pPr>
            <a:lvl3pPr>
              <a:buClrTx/>
              <a:buFont typeface="Wingdings" pitchFamily="2" charset="2"/>
              <a:buChar char="v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754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theme" Target="../theme/theme2.xml"/><Relationship Id="rId9" Type="http://schemas.openxmlformats.org/officeDocument/2006/relationships/image" Target="../media/image1.png"/><Relationship Id="rId10" Type="http://schemas.openxmlformats.org/officeDocument/2006/relationships/image" Target="../media/image4.gi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Relationship Id="rId9" Type="http://schemas.openxmlformats.org/officeDocument/2006/relationships/slideLayout" Target="../slideLayouts/slideLayout27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9" Type="http://schemas.openxmlformats.org/officeDocument/2006/relationships/slideLayout" Target="../slideLayouts/slideLayout36.xml"/><Relationship Id="rId10" Type="http://schemas.openxmlformats.org/officeDocument/2006/relationships/theme" Target="../theme/theme4.xml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theme" Target="../theme/theme5.xml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0.xml"/><Relationship Id="rId8" Type="http://schemas.openxmlformats.org/officeDocument/2006/relationships/theme" Target="../theme/theme6.xml"/><Relationship Id="rId1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5.xml"/><Relationship Id="rId4" Type="http://schemas.openxmlformats.org/officeDocument/2006/relationships/theme" Target="../theme/theme8.xml"/><Relationship Id="rId1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8.xml"/><Relationship Id="rId4" Type="http://schemas.openxmlformats.org/officeDocument/2006/relationships/theme" Target="../theme/theme9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sp>
        <p:nvSpPr>
          <p:cNvPr id="13" name="Red Bar"/>
          <p:cNvSpPr/>
          <p:nvPr/>
        </p:nvSpPr>
        <p:spPr>
          <a:xfrm>
            <a:off x="0" y="6248400"/>
            <a:ext cx="9144000" cy="503767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2" name="MH Tagline" descr="Tagline: Because learning changes everything.™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" y="6351925"/>
            <a:ext cx="3223119" cy="27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96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6" r:id="rId1"/>
    <p:sldLayoutId id="2147484147" r:id="rId2"/>
    <p:sldLayoutId id="2147484148" r:id="rId3"/>
    <p:sldLayoutId id="2147484149" r:id="rId4"/>
    <p:sldLayoutId id="2147484150" r:id="rId5"/>
    <p:sldLayoutId id="2147484151" r:id="rId6"/>
    <p:sldLayoutId id="2147484152" r:id="rId7"/>
    <p:sldLayoutId id="2147484153" r:id="rId8"/>
    <p:sldLayoutId id="2147484154" r:id="rId9"/>
    <p:sldLayoutId id="2147484129" r:id="rId10"/>
    <p:sldLayoutId id="2147484130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pic>
        <p:nvPicPr>
          <p:cNvPr id="2" name="MH Tagline" descr="Tag line: Because learning changes everything™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7775"/>
            <a:ext cx="33718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345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6" r:id="rId1"/>
    <p:sldLayoutId id="2147484157" r:id="rId2"/>
    <p:sldLayoutId id="2147484158" r:id="rId3"/>
    <p:sldLayoutId id="2147484159" r:id="rId4"/>
    <p:sldLayoutId id="2147484160" r:id="rId5"/>
    <p:sldLayoutId id="2147484161" r:id="rId6"/>
    <p:sldLayoutId id="2147484162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5151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4" r:id="rId1"/>
    <p:sldLayoutId id="2147484165" r:id="rId2"/>
    <p:sldLayoutId id="2147484166" r:id="rId3"/>
    <p:sldLayoutId id="2147484167" r:id="rId4"/>
    <p:sldLayoutId id="2147484168" r:id="rId5"/>
    <p:sldLayoutId id="2147484169" r:id="rId6"/>
    <p:sldLayoutId id="2147484170" r:id="rId7"/>
    <p:sldLayoutId id="2147484171" r:id="rId8"/>
    <p:sldLayoutId id="2147484172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Copyright" descr="©McGraw-Hill Education&#10;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2276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4" r:id="rId1"/>
    <p:sldLayoutId id="2147484175" r:id="rId2"/>
    <p:sldLayoutId id="2147484176" r:id="rId3"/>
    <p:sldLayoutId id="2147484177" r:id="rId4"/>
    <p:sldLayoutId id="2147484178" r:id="rId5"/>
    <p:sldLayoutId id="2147484179" r:id="rId6"/>
    <p:sldLayoutId id="2147484180" r:id="rId7"/>
    <p:sldLayoutId id="2147484181" r:id="rId8"/>
    <p:sldLayoutId id="2147484182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pyright" descr="©McGraw-Hill Education&#10;"/>
          <p:cNvSpPr txBox="1"/>
          <p:nvPr/>
        </p:nvSpPr>
        <p:spPr>
          <a:xfrm>
            <a:off x="0" y="6642556"/>
            <a:ext cx="129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6A6A6A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885637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4" r:id="rId1"/>
    <p:sldLayoutId id="2147484185" r:id="rId2"/>
    <p:sldLayoutId id="2147484186" r:id="rId3"/>
    <p:sldLayoutId id="2147484187" r:id="rId4"/>
    <p:sldLayoutId id="2147484188" r:id="rId5"/>
    <p:sldLayoutId id="2147484189" r:id="rId6"/>
    <p:sldLayoutId id="2147484190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Copyright" descr="©McGraw-Hill Education.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</a:t>
            </a:r>
            <a:r>
              <a:rPr lang="en-US" sz="800" dirty="0" err="1" smtClean="0">
                <a:solidFill>
                  <a:schemeClr val="bg1"/>
                </a:solidFill>
              </a:rPr>
              <a:t>EducationCopy</a:t>
            </a:r>
            <a:endParaRPr lang="en-US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564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2" r:id="rId1"/>
    <p:sldLayoutId id="2147484193" r:id="rId2"/>
    <p:sldLayoutId id="2147484194" r:id="rId3"/>
    <p:sldLayoutId id="2147484195" r:id="rId4"/>
    <p:sldLayoutId id="2147484196" r:id="rId5"/>
    <p:sldLayoutId id="2147484197" r:id="rId6"/>
    <p:sldLayoutId id="2147484198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ckground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070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MH BG Image"/>
          <p:cNvPicPr>
            <a:picLocks noChangeAspect="1"/>
          </p:cNvPicPr>
          <p:nvPr/>
        </p:nvPicPr>
        <p:blipFill rotWithShape="1">
          <a:blip r:embed="rId4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4" b="27282"/>
          <a:stretch/>
        </p:blipFill>
        <p:spPr>
          <a:xfrm>
            <a:off x="461821" y="1943668"/>
            <a:ext cx="8682180" cy="4914333"/>
          </a:xfrm>
          <a:prstGeom prst="rect">
            <a:avLst/>
          </a:prstGeom>
        </p:spPr>
      </p:pic>
      <p:sp>
        <p:nvSpPr>
          <p:cNvPr id="8" name="Copyright" descr="©McGraw-Hill Education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463315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0" r:id="rId1"/>
    <p:sldLayoutId id="2147484201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4530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3" r:id="rId1"/>
    <p:sldLayoutId id="2147484204" r:id="rId2"/>
    <p:sldLayoutId id="2147484205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155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7" r:id="rId1"/>
    <p:sldLayoutId id="2147484208" r:id="rId2"/>
    <p:sldLayoutId id="2147484209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676400"/>
            <a:ext cx="4572000" cy="4191000"/>
          </a:xfrm>
          <a:effectLst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b="1" dirty="0">
                <a:solidFill>
                  <a:srgbClr val="50B4C8"/>
                </a:solidFill>
                <a:effectLst/>
              </a:rPr>
              <a:t>CHAPTER EIGHTEEN</a:t>
            </a:r>
          </a:p>
          <a:p>
            <a:pPr eaLnBrk="1" hangingPunct="1">
              <a:lnSpc>
                <a:spcPct val="90000"/>
              </a:lnSpc>
            </a:pPr>
            <a:endParaRPr lang="en-US" sz="3600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endParaRPr lang="en-US" sz="3600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3600" b="1" dirty="0">
                <a:solidFill>
                  <a:srgbClr val="50B4C8"/>
                </a:solidFill>
                <a:effectLst/>
              </a:rPr>
              <a:t>METHODOLOGIES FOR SUPPORTING AGILE ORGANIZATIONS</a:t>
            </a:r>
          </a:p>
          <a:p>
            <a:pPr eaLnBrk="1" hangingPunct="1">
              <a:lnSpc>
                <a:spcPct val="90000"/>
              </a:lnSpc>
            </a:pPr>
            <a:endParaRPr lang="en-US" b="1" dirty="0">
              <a:effectLst/>
            </a:endParaRP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980" y="457200"/>
            <a:ext cx="4267200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5507" y="123044"/>
            <a:ext cx="8153400" cy="1143000"/>
          </a:xfrm>
        </p:spPr>
        <p:txBody>
          <a:bodyPr/>
          <a:lstStyle/>
          <a:p>
            <a:r>
              <a:rPr lang="en-US" sz="4000" b="1" dirty="0"/>
              <a:t>DEVELOPING A SERVICE-ORIENTED ARCHITECTURE</a:t>
            </a:r>
          </a:p>
        </p:txBody>
      </p:sp>
      <p:pic>
        <p:nvPicPr>
          <p:cNvPr id="4" name="Picture 3" descr="This image shows the SOA concepts as overlapping circles. "/>
          <p:cNvPicPr>
            <a:picLocks noChangeAspect="1"/>
          </p:cNvPicPr>
          <p:nvPr/>
        </p:nvPicPr>
        <p:blipFill>
          <a:blip r:embed="rId3">
            <a:clrChange>
              <a:clrFrom>
                <a:srgbClr val="DDE89A"/>
              </a:clrFrom>
              <a:clrTo>
                <a:srgbClr val="DDE89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06298" y="2971800"/>
            <a:ext cx="4191000" cy="32222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1600200"/>
            <a:ext cx="84891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i="1" dirty="0"/>
              <a:t>Service-oriented architecture (SOA) </a:t>
            </a:r>
            <a:r>
              <a:rPr lang="en-US" sz="2400" dirty="0"/>
              <a:t>is a business-driven enterprise architecture that supports integrating a business as linked, repeatable activities, tasks, or services.</a:t>
            </a:r>
          </a:p>
        </p:txBody>
      </p:sp>
    </p:spTree>
    <p:extLst>
      <p:ext uri="{BB962C8B-B14F-4D97-AF65-F5344CB8AC3E}">
        <p14:creationId xmlns:p14="http://schemas.microsoft.com/office/powerpoint/2010/main" val="41888890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OUTCOME REVIEW</a:t>
            </a:r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153400" cy="4953000"/>
          </a:xfrm>
        </p:spPr>
        <p:txBody>
          <a:bodyPr/>
          <a:lstStyle/>
          <a:p>
            <a:pPr algn="l"/>
            <a:r>
              <a:rPr lang="en-US" dirty="0"/>
              <a:t>Now that you have finished the chapter please review the learning outcomes in your text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LEARNING OUTCOMES</a:t>
            </a:r>
          </a:p>
        </p:txBody>
      </p:sp>
      <p:sp>
        <p:nvSpPr>
          <p:cNvPr id="7171" name="Rectangle 4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8153400" cy="5029200"/>
          </a:xfrm>
        </p:spPr>
        <p:txBody>
          <a:bodyPr/>
          <a:lstStyle/>
          <a:p>
            <a:pPr marL="514350" indent="-514350" algn="l" eaLnBrk="1" hangingPunct="1">
              <a:spcBef>
                <a:spcPts val="60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dirty="0"/>
              <a:t>Summarize the different software development methodologies</a:t>
            </a:r>
          </a:p>
          <a:p>
            <a:pPr marL="514350" indent="-514350" algn="l" eaLnBrk="1" hangingPunct="1">
              <a:spcBef>
                <a:spcPts val="60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dirty="0"/>
              <a:t>Explain why a company would implement a service-oriented architecture</a:t>
            </a:r>
          </a:p>
          <a:p>
            <a:pPr marL="609600" indent="-609600" algn="l" eaLnBrk="1" hangingPunct="1">
              <a:lnSpc>
                <a:spcPct val="90000"/>
              </a:lnSpc>
              <a:buFontTx/>
              <a:buAutoNum type="arabicPeriod"/>
              <a:defRPr/>
            </a:pPr>
            <a:endParaRPr lang="en-US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>
          <a:xfrm>
            <a:off x="600310" y="128509"/>
            <a:ext cx="8153400" cy="1143000"/>
          </a:xfrm>
        </p:spPr>
        <p:txBody>
          <a:bodyPr/>
          <a:lstStyle/>
          <a:p>
            <a:pPr eaLnBrk="1" hangingPunct="1"/>
            <a:r>
              <a:rPr lang="en-US" b="1" dirty="0"/>
              <a:t>SOFTWARE DEVELOPMENT METHODOLOGIES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5943600" cy="4953000"/>
          </a:xfrm>
        </p:spPr>
        <p:txBody>
          <a:bodyPr/>
          <a:lstStyle/>
          <a:p>
            <a:pPr marL="609600" indent="-609600" algn="l" eaLnBrk="1" hangingPunct="1">
              <a:buClr>
                <a:srgbClr val="548486"/>
              </a:buClr>
            </a:pPr>
            <a:r>
              <a:rPr lang="en-US" sz="2800" dirty="0"/>
              <a:t>There are a number of different software development methodologies including</a:t>
            </a:r>
          </a:p>
          <a:p>
            <a:pPr marL="990600" lvl="1" indent="-533400" eaLnBrk="1" hangingPunct="1">
              <a:buClr>
                <a:schemeClr val="tx1"/>
              </a:buClr>
            </a:pPr>
            <a:r>
              <a:rPr lang="en-US" sz="2400" dirty="0"/>
              <a:t>Waterfall</a:t>
            </a:r>
          </a:p>
          <a:p>
            <a:pPr marL="990600" lvl="1" indent="-533400" eaLnBrk="1" hangingPunct="1">
              <a:buClr>
                <a:schemeClr val="tx1"/>
              </a:buClr>
            </a:pPr>
            <a:r>
              <a:rPr lang="en-US" sz="2400" dirty="0"/>
              <a:t>Agile</a:t>
            </a:r>
          </a:p>
          <a:p>
            <a:pPr marL="990600" lvl="1" indent="-533400" eaLnBrk="1" hangingPunct="1">
              <a:buClr>
                <a:schemeClr val="tx1"/>
              </a:buClr>
            </a:pPr>
            <a:r>
              <a:rPr lang="en-US" sz="2400" dirty="0"/>
              <a:t>Rapid application development (RAD)</a:t>
            </a:r>
          </a:p>
          <a:p>
            <a:pPr marL="990600" lvl="1" indent="-533400" eaLnBrk="1" hangingPunct="1">
              <a:buClr>
                <a:schemeClr val="tx1"/>
              </a:buClr>
            </a:pPr>
            <a:r>
              <a:rPr lang="en-US" sz="2400" dirty="0"/>
              <a:t>Extreme programming</a:t>
            </a:r>
          </a:p>
          <a:p>
            <a:pPr marL="990600" lvl="1" indent="-533400" eaLnBrk="1" hangingPunct="1">
              <a:buClr>
                <a:schemeClr val="tx1"/>
              </a:buClr>
            </a:pPr>
            <a:r>
              <a:rPr lang="en-US" sz="2400" dirty="0"/>
              <a:t>Rational unified process (RUP)</a:t>
            </a:r>
          </a:p>
          <a:p>
            <a:pPr marL="990600" lvl="1" indent="-533400" eaLnBrk="1" hangingPunct="1">
              <a:buClr>
                <a:schemeClr val="tx1"/>
              </a:buClr>
            </a:pPr>
            <a:r>
              <a:rPr lang="en-US" sz="2400" dirty="0"/>
              <a:t>Scrum</a:t>
            </a:r>
            <a:endParaRPr lang="en-US" dirty="0"/>
          </a:p>
          <a:p>
            <a:pPr marL="609600" indent="-609600" algn="l" eaLnBrk="1" hangingPunct="1">
              <a:buClr>
                <a:schemeClr val="tx1"/>
              </a:buClr>
              <a:buFontTx/>
              <a:buNone/>
            </a:pPr>
            <a:endParaRPr lang="en-US" dirty="0"/>
          </a:p>
        </p:txBody>
      </p:sp>
      <p:pic>
        <p:nvPicPr>
          <p:cNvPr id="17412" name="Picture 7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895600"/>
            <a:ext cx="2057400" cy="2090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WATERFALL METHODOLOGY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981200"/>
            <a:ext cx="3810000" cy="4525963"/>
          </a:xfrm>
        </p:spPr>
        <p:txBody>
          <a:bodyPr/>
          <a:lstStyle/>
          <a:p>
            <a:pPr marL="609600" indent="-609600" algn="l" eaLnBrk="1" hangingPunct="1">
              <a:buClr>
                <a:srgbClr val="548486"/>
              </a:buClr>
            </a:pPr>
            <a:r>
              <a:rPr lang="en-US" sz="2800" b="1" dirty="0"/>
              <a:t>Waterfall methodology</a:t>
            </a:r>
            <a:r>
              <a:rPr lang="en-US" sz="2800" dirty="0"/>
              <a:t> – A sequence of phases in which the output of each phase becomes the input for the next</a:t>
            </a:r>
          </a:p>
          <a:p>
            <a:pPr marL="609600" indent="-609600" algn="l" eaLnBrk="1" hangingPunct="1">
              <a:buClr>
                <a:schemeClr val="tx1"/>
              </a:buClr>
              <a:buFontTx/>
              <a:buNone/>
            </a:pPr>
            <a:endParaRPr lang="en-US" dirty="0"/>
          </a:p>
        </p:txBody>
      </p:sp>
      <p:pic>
        <p:nvPicPr>
          <p:cNvPr id="18436" name="Picture 5" descr="This image shows the traditional waterfall methodology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ACF"/>
              </a:clrFrom>
              <a:clrTo>
                <a:srgbClr val="FDFAC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09800"/>
            <a:ext cx="4084638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AGILE METHODOLOGY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5867400" cy="5257800"/>
          </a:xfrm>
        </p:spPr>
        <p:txBody>
          <a:bodyPr/>
          <a:lstStyle/>
          <a:p>
            <a:pPr marL="609600" lvl="1" indent="-609600" eaLnBrk="1" hangingPunct="1">
              <a:spcBef>
                <a:spcPts val="600"/>
              </a:spcBef>
              <a:spcAft>
                <a:spcPts val="1200"/>
              </a:spcAft>
              <a:buFont typeface="Wingdings" pitchFamily="2" charset="2"/>
              <a:buChar char="§"/>
            </a:pPr>
            <a:r>
              <a:rPr lang="en-US" b="1" dirty="0"/>
              <a:t>Iterative development </a:t>
            </a:r>
            <a:r>
              <a:rPr lang="en-US" dirty="0"/>
              <a:t>– Consists of a series of tiny projects</a:t>
            </a:r>
          </a:p>
          <a:p>
            <a:pPr marL="609600" indent="-609600"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Agile methodology</a:t>
            </a:r>
            <a:r>
              <a:rPr lang="en-US" sz="2800" dirty="0"/>
              <a:t> – Aims for customer satisfaction through early and continuous delivery of useful software components developed by an iterative process using the bare minimum requirements</a:t>
            </a:r>
          </a:p>
        </p:txBody>
      </p:sp>
      <p:pic>
        <p:nvPicPr>
          <p:cNvPr id="19460" name="Picture 4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062" y="2286001"/>
            <a:ext cx="2011919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Grp="1" noChangeArrowheads="1"/>
          </p:cNvSpPr>
          <p:nvPr>
            <p:ph type="title"/>
          </p:nvPr>
        </p:nvSpPr>
        <p:spPr>
          <a:xfrm>
            <a:off x="-381000" y="381000"/>
            <a:ext cx="10134600" cy="1143000"/>
          </a:xfrm>
        </p:spPr>
        <p:txBody>
          <a:bodyPr/>
          <a:lstStyle/>
          <a:p>
            <a:pPr eaLnBrk="1" hangingPunct="1"/>
            <a:r>
              <a:rPr lang="en-US" sz="4000" b="1" dirty="0"/>
              <a:t>RAPID APPLICATION DEVELOPMENT </a:t>
            </a:r>
            <a:br>
              <a:rPr lang="en-US" sz="4000" b="1" dirty="0"/>
            </a:br>
            <a:r>
              <a:rPr lang="en-US" sz="4000" b="1" dirty="0"/>
              <a:t>METHODOLOGY (RAD)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981200"/>
            <a:ext cx="8305800" cy="5257800"/>
          </a:xfrm>
        </p:spPr>
        <p:txBody>
          <a:bodyPr/>
          <a:lstStyle/>
          <a:p>
            <a:pPr marL="609600" indent="-609600" algn="l" eaLnBrk="1" hangingPunct="1">
              <a:spcBef>
                <a:spcPts val="600"/>
              </a:spcBef>
              <a:spcAft>
                <a:spcPts val="1200"/>
              </a:spcAft>
              <a:buClr>
                <a:srgbClr val="548486"/>
              </a:buClr>
            </a:pPr>
            <a:r>
              <a:rPr lang="en-US" sz="2400" b="1" dirty="0"/>
              <a:t>Rapid application development methodology</a:t>
            </a:r>
            <a:r>
              <a:rPr lang="en-US" sz="2400" dirty="0"/>
              <a:t>– Emphasizes extensive user involvement in the rapid and evolutionary construction of working prototypes of a system to accelerate the systems development process</a:t>
            </a:r>
          </a:p>
          <a:p>
            <a:pPr marL="609600" lvl="1" indent="-609600" eaLnBrk="1" hangingPunct="1">
              <a:spcBef>
                <a:spcPts val="600"/>
              </a:spcBef>
              <a:spcAft>
                <a:spcPts val="1200"/>
              </a:spcAft>
              <a:buClr>
                <a:srgbClr val="548486"/>
              </a:buClr>
              <a:buFont typeface="Wingdings" pitchFamily="2" charset="2"/>
              <a:buChar char="§"/>
            </a:pPr>
            <a:r>
              <a:rPr lang="en-US" sz="2400" b="1" dirty="0"/>
              <a:t>Prototype</a:t>
            </a:r>
            <a:r>
              <a:rPr lang="en-US" sz="2400" dirty="0"/>
              <a:t> – A smaller-scale representation or working model of the users’ requirements or a proposed design for an information system</a:t>
            </a:r>
          </a:p>
          <a:p>
            <a:pPr marL="609600" indent="-609600" algn="l" eaLnBrk="1" hangingPunct="1">
              <a:spcBef>
                <a:spcPts val="600"/>
              </a:spcBef>
              <a:spcAft>
                <a:spcPts val="1200"/>
              </a:spcAft>
              <a:buClr>
                <a:srgbClr val="548486"/>
              </a:buClr>
            </a:pPr>
            <a:r>
              <a:rPr lang="en-US" sz="2400" dirty="0"/>
              <a:t>The prototype is an essential part of the analysis phase when using a RAD methodology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>
          <a:xfrm>
            <a:off x="723900" y="76200"/>
            <a:ext cx="8153400" cy="1143000"/>
          </a:xfrm>
        </p:spPr>
        <p:txBody>
          <a:bodyPr/>
          <a:lstStyle/>
          <a:p>
            <a:pPr eaLnBrk="1" hangingPunct="1"/>
            <a:r>
              <a:rPr lang="en-US" b="1" dirty="0"/>
              <a:t>EXTREME PROGRAMMING METHODOLOGY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70038"/>
            <a:ext cx="8686800" cy="4525962"/>
          </a:xfrm>
        </p:spPr>
        <p:txBody>
          <a:bodyPr/>
          <a:lstStyle/>
          <a:p>
            <a:pPr marL="400050" indent="-400050" algn="l" eaLnBrk="1" hangingPunct="1">
              <a:buClr>
                <a:srgbClr val="548486"/>
              </a:buClr>
            </a:pPr>
            <a:r>
              <a:rPr lang="en-US" sz="2400" b="1" dirty="0"/>
              <a:t>Extreme programming (XP) methodology </a:t>
            </a:r>
            <a:r>
              <a:rPr lang="en-US" sz="2400" dirty="0"/>
              <a:t>– Breaks a project into tiny phases, and developers cannot continue on to the next phase until the first phase is complete</a:t>
            </a:r>
          </a:p>
          <a:p>
            <a:pPr marL="400050" indent="-400050" algn="l" eaLnBrk="1" hangingPunct="1">
              <a:buClr>
                <a:schemeClr val="tx1"/>
              </a:buClr>
            </a:pPr>
            <a:endParaRPr lang="en-US" sz="2400" dirty="0"/>
          </a:p>
          <a:p>
            <a:pPr marL="400050" indent="-400050" algn="l" eaLnBrk="1" hangingPunct="1">
              <a:buClr>
                <a:schemeClr val="tx1"/>
              </a:buClr>
            </a:pPr>
            <a:endParaRPr lang="en-US" dirty="0"/>
          </a:p>
          <a:p>
            <a:pPr marL="400050" indent="-400050" algn="l" eaLnBrk="1" hangingPunct="1">
              <a:buClr>
                <a:schemeClr val="tx1"/>
              </a:buClr>
            </a:pPr>
            <a:endParaRPr lang="en-US" dirty="0"/>
          </a:p>
          <a:p>
            <a:pPr marL="400050" indent="-400050" algn="l" eaLnBrk="1" hangingPunct="1"/>
            <a:endParaRPr lang="en-US" dirty="0"/>
          </a:p>
          <a:p>
            <a:pPr marL="400050" indent="-400050" algn="l" eaLnBrk="1" hangingPunct="1">
              <a:buClr>
                <a:schemeClr val="tx1"/>
              </a:buClr>
            </a:pPr>
            <a:endParaRPr lang="en-US" dirty="0"/>
          </a:p>
          <a:p>
            <a:pPr marL="400050" indent="-400050" algn="l" eaLnBrk="1" hangingPunct="1">
              <a:buClr>
                <a:schemeClr val="tx1"/>
              </a:buClr>
              <a:buFontTx/>
              <a:buNone/>
            </a:pPr>
            <a:endParaRPr lang="en-US" dirty="0"/>
          </a:p>
        </p:txBody>
      </p:sp>
      <p:pic>
        <p:nvPicPr>
          <p:cNvPr id="21508" name="Picture 5" descr="This image shows the iterative approach in which the traditional waterfall methodology is used twice, being repeated over two iterations. 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ACF"/>
              </a:clrFrom>
              <a:clrTo>
                <a:srgbClr val="FDFAC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145590"/>
            <a:ext cx="6705600" cy="2966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685800" y="23734"/>
            <a:ext cx="8153400" cy="1143000"/>
          </a:xfrm>
        </p:spPr>
        <p:txBody>
          <a:bodyPr/>
          <a:lstStyle/>
          <a:p>
            <a:r>
              <a:rPr lang="en-US" b="1" dirty="0"/>
              <a:t>RATIONAL UNIFIED PROCESS (RUP) 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077200" cy="44958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800" b="1" dirty="0"/>
              <a:t>Rational Unified Process (RUP</a:t>
            </a:r>
            <a:r>
              <a:rPr lang="en-US" sz="2800" b="1" i="1" dirty="0"/>
              <a:t>) </a:t>
            </a:r>
            <a:r>
              <a:rPr lang="en-US" sz="2800" dirty="0"/>
              <a:t>– Provides a framework for breaking down the development of software into four gates</a:t>
            </a:r>
          </a:p>
          <a:p>
            <a:pPr lvl="1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dirty="0">
                <a:ea typeface="+mn-ea"/>
                <a:cs typeface="+mn-cs"/>
              </a:rPr>
              <a:t>Gate One: Inception</a:t>
            </a:r>
          </a:p>
          <a:p>
            <a:pPr lvl="1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dirty="0">
                <a:ea typeface="+mn-ea"/>
                <a:cs typeface="+mn-cs"/>
              </a:rPr>
              <a:t>Gate Two: Elaboration</a:t>
            </a:r>
          </a:p>
          <a:p>
            <a:pPr lvl="1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dirty="0">
                <a:ea typeface="+mn-ea"/>
                <a:cs typeface="+mn-cs"/>
              </a:rPr>
              <a:t>Gate Three: Construction</a:t>
            </a:r>
          </a:p>
          <a:p>
            <a:pPr lvl="1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dirty="0">
                <a:ea typeface="+mn-ea"/>
                <a:cs typeface="+mn-cs"/>
              </a:rPr>
              <a:t>Gate Four: Transition</a:t>
            </a:r>
          </a:p>
          <a:p>
            <a:pPr lvl="1">
              <a:defRPr/>
            </a:pPr>
            <a:endParaRPr lang="en-US" dirty="0">
              <a:ea typeface="+mn-ea"/>
              <a:cs typeface="+mn-cs"/>
            </a:endParaRPr>
          </a:p>
          <a:p>
            <a:pPr algn="l">
              <a:defRPr/>
            </a:pPr>
            <a:endParaRPr lang="en-US" dirty="0"/>
          </a:p>
        </p:txBody>
      </p:sp>
      <p:pic>
        <p:nvPicPr>
          <p:cNvPr id="22532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97" y="3505200"/>
            <a:ext cx="28194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SCRUM METHODOLOGY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SCRUM</a:t>
            </a:r>
            <a:r>
              <a:rPr lang="en-US" sz="2800" b="1" i="1" dirty="0"/>
              <a:t> </a:t>
            </a:r>
            <a:r>
              <a:rPr lang="en-US" sz="2800" dirty="0"/>
              <a:t>– Uses small teams to produce small pieces of deliverable software using sprints, or 30-day intervals, to achieve an appointed goal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Under this methodology, each day ends or begins with a stand-up meeting to monitor and control the development effort</a:t>
            </a:r>
          </a:p>
          <a:p>
            <a:pPr algn="l"/>
            <a:endParaRPr lang="en-US" sz="2800" dirty="0"/>
          </a:p>
          <a:p>
            <a:pPr algn="l"/>
            <a:endParaRPr lang="en-US" sz="2800" dirty="0"/>
          </a:p>
        </p:txBody>
      </p:sp>
      <p:pic>
        <p:nvPicPr>
          <p:cNvPr id="23556" name="Picture 4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572000"/>
            <a:ext cx="3886200" cy="140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IRST, BREAK, LAST slides 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ternate FIRST, BREAK, LAST slide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lain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Red bar footer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LAIN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RED FOOTER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UE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Plain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Red Bar Footer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MHHE_Accessible_PPT_Template-v3</Template>
  <TotalTime>6726</TotalTime>
  <Words>349</Words>
  <Application>Microsoft Macintosh PowerPoint</Application>
  <PresentationFormat>On-screen Show (4:3)</PresentationFormat>
  <Paragraphs>43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11</vt:i4>
      </vt:variant>
    </vt:vector>
  </HeadingPairs>
  <TitlesOfParts>
    <vt:vector size="28" baseType="lpstr">
      <vt:lpstr>Albertus (W1)</vt:lpstr>
      <vt:lpstr>ArumSans Bold</vt:lpstr>
      <vt:lpstr>ArumSans Regular</vt:lpstr>
      <vt:lpstr>Calibri</vt:lpstr>
      <vt:lpstr>Century Schoolbook</vt:lpstr>
      <vt:lpstr>Vectipede Rg</vt:lpstr>
      <vt:lpstr>Wingdings</vt:lpstr>
      <vt:lpstr>Arial</vt:lpstr>
      <vt:lpstr>FIRST, BREAK, LAST slides </vt:lpstr>
      <vt:lpstr>Alternate FIRST, BREAK, LAST slides</vt:lpstr>
      <vt:lpstr>Plain BODY/MAIN CONTENT</vt:lpstr>
      <vt:lpstr>Red bar footer BODY/MAIN CONTENT</vt:lpstr>
      <vt:lpstr>PLAIN Section Divider, Quotes, Callouts</vt:lpstr>
      <vt:lpstr>RED FOOTER Section Divider, Quotes, Callouts</vt:lpstr>
      <vt:lpstr>BLUE Section Divider, Quotes, Callouts</vt:lpstr>
      <vt:lpstr>Plain_APPENDIX</vt:lpstr>
      <vt:lpstr>Red Bar Footer_APPENDIX</vt:lpstr>
      <vt:lpstr>PowerPoint Presentation</vt:lpstr>
      <vt:lpstr>LEARNING OUTCOMES</vt:lpstr>
      <vt:lpstr>SOFTWARE DEVELOPMENT METHODOLOGIES</vt:lpstr>
      <vt:lpstr>WATERFALL METHODOLOGY</vt:lpstr>
      <vt:lpstr>AGILE METHODOLOGY</vt:lpstr>
      <vt:lpstr>RAPID APPLICATION DEVELOPMENT  METHODOLOGY (RAD)</vt:lpstr>
      <vt:lpstr>EXTREME PROGRAMMING METHODOLOGY</vt:lpstr>
      <vt:lpstr>RATIONAL UNIFIED PROCESS (RUP) METHODOLOGY</vt:lpstr>
      <vt:lpstr>SCRUM METHODOLOGY</vt:lpstr>
      <vt:lpstr>DEVELOPING A SERVICE-ORIENTED ARCHITECTURE</vt:lpstr>
      <vt:lpstr>LEARNING OUTCOME REVIEW</vt:lpstr>
    </vt:vector>
  </TitlesOfParts>
  <Company>Daniels College of Business, University of Denver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Baltzan</dc:creator>
  <cp:lastModifiedBy>Microsoft account</cp:lastModifiedBy>
  <cp:revision>372</cp:revision>
  <dcterms:created xsi:type="dcterms:W3CDTF">2004-06-28T21:12:50Z</dcterms:created>
  <dcterms:modified xsi:type="dcterms:W3CDTF">2017-04-18T20:14:23Z</dcterms:modified>
</cp:coreProperties>
</file>