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6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8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  <p:sldMasterId id="2147484126" r:id="rId2"/>
    <p:sldMasterId id="2147484134" r:id="rId3"/>
    <p:sldMasterId id="2147484144" r:id="rId4"/>
    <p:sldMasterId id="2147484154" r:id="rId5"/>
    <p:sldMasterId id="2147484162" r:id="rId6"/>
    <p:sldMasterId id="2147484170" r:id="rId7"/>
    <p:sldMasterId id="2147484173" r:id="rId8"/>
    <p:sldMasterId id="2147484177" r:id="rId9"/>
  </p:sldMasterIdLst>
  <p:notesMasterIdLst>
    <p:notesMasterId r:id="rId36"/>
  </p:notesMasterIdLst>
  <p:handoutMasterIdLst>
    <p:handoutMasterId r:id="rId37"/>
  </p:handoutMasterIdLst>
  <p:sldIdLst>
    <p:sldId id="490" r:id="rId10"/>
    <p:sldId id="394" r:id="rId11"/>
    <p:sldId id="395" r:id="rId12"/>
    <p:sldId id="396" r:id="rId13"/>
    <p:sldId id="489" r:id="rId14"/>
    <p:sldId id="397" r:id="rId15"/>
    <p:sldId id="398" r:id="rId16"/>
    <p:sldId id="399" r:id="rId17"/>
    <p:sldId id="400" r:id="rId18"/>
    <p:sldId id="407" r:id="rId19"/>
    <p:sldId id="453" r:id="rId20"/>
    <p:sldId id="408" r:id="rId21"/>
    <p:sldId id="454" r:id="rId22"/>
    <p:sldId id="409" r:id="rId23"/>
    <p:sldId id="410" r:id="rId24"/>
    <p:sldId id="455" r:id="rId25"/>
    <p:sldId id="411" r:id="rId26"/>
    <p:sldId id="412" r:id="rId27"/>
    <p:sldId id="413" r:id="rId28"/>
    <p:sldId id="414" r:id="rId29"/>
    <p:sldId id="415" r:id="rId30"/>
    <p:sldId id="416" r:id="rId31"/>
    <p:sldId id="417" r:id="rId32"/>
    <p:sldId id="418" r:id="rId33"/>
    <p:sldId id="419" r:id="rId34"/>
    <p:sldId id="450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79006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0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handoutMaster" Target="handoutMasters/handoutMaster1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90B6CAA-145C-4642-AE5D-23958ED71D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926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A1B1E5D-9001-444E-9542-7FCD459FD6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246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866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679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0664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53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469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753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8611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654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143000" lvl="1" indent="-45720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6386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4023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035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423863" lvl="1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1436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143000" lvl="1" indent="-457200" eaLnBrk="1" hangingPunct="1">
              <a:lnSpc>
                <a:spcPct val="90000"/>
              </a:lnSpc>
              <a:buFont typeface="Arial" pitchFamily="34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679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2408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4994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23863" lvl="1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8430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90500" indent="-190500" eaLnBrk="1" hangingPunct="1">
              <a:buFontTx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019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90500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9216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556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929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2"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014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2"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9227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651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  <a:defRPr/>
            </a:pPr>
            <a:endParaRPr lang="en-US" dirty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07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None/>
              <a:defRPr/>
            </a:pPr>
            <a:endParaRPr lang="en-US" dirty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343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3">
              <a:buFont typeface="Wingdings" pitchFamily="2" charset="2"/>
              <a:buChar char="§"/>
              <a:defRPr/>
            </a:pPr>
            <a:endParaRPr lang="en-US" dirty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32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3036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73324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710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233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9764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4825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956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936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775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7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70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8068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73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4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0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60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9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35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66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4622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04080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4274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20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8903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5323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5255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8662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635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7081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82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100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527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6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878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88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9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8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0599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84967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7588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71653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9812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5507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3175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771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06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87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548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72538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06540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350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8562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3126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851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18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96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383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3.gif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Relationship Id="rId9" Type="http://schemas.openxmlformats.org/officeDocument/2006/relationships/slideLayout" Target="../slideLayouts/slideLayout26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0.xml"/><Relationship Id="rId2" Type="http://schemas.openxmlformats.org/officeDocument/2006/relationships/slideLayout" Target="../slideLayouts/slideLayout5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AutoShape 2"/>
          <p:cNvSpPr>
            <a:spLocks noChangeArrowheads="1"/>
          </p:cNvSpPr>
          <p:nvPr userDrawn="1"/>
        </p:nvSpPr>
        <p:spPr bwMode="auto">
          <a:xfrm>
            <a:off x="0" y="-8792"/>
            <a:ext cx="9220200" cy="381000"/>
          </a:xfrm>
          <a:prstGeom prst="roundRect">
            <a:avLst>
              <a:gd name="adj" fmla="val 16667"/>
            </a:avLst>
          </a:prstGeom>
          <a:solidFill>
            <a:srgbClr val="37757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pPr algn="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4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088" r:id="rId10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7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062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37" r:id="rId3"/>
    <p:sldLayoutId id="2147484138" r:id="rId4"/>
    <p:sldLayoutId id="2147484139" r:id="rId5"/>
    <p:sldLayoutId id="2147484140" r:id="rId6"/>
    <p:sldLayoutId id="2147484141" r:id="rId7"/>
    <p:sldLayoutId id="2147484142" r:id="rId8"/>
    <p:sldLayoutId id="2147484143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236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86786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57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64" r:id="rId2"/>
    <p:sldLayoutId id="2147484165" r:id="rId3"/>
    <p:sldLayoutId id="2147484166" r:id="rId4"/>
    <p:sldLayoutId id="2147484167" r:id="rId5"/>
    <p:sldLayoutId id="2147484168" r:id="rId6"/>
    <p:sldLayoutId id="2147484169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42903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50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2681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6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4" Type="http://schemas.openxmlformats.org/officeDocument/2006/relationships/image" Target="../media/image29.w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5105400" cy="4191000"/>
          </a:xfrm>
          <a:effectLst/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4800" b="1" dirty="0">
                <a:solidFill>
                  <a:srgbClr val="50B4C8"/>
                </a:solidFill>
                <a:effectLst/>
              </a:rPr>
              <a:t>CHAPTER NINE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sz="5400" b="1" dirty="0">
              <a:solidFill>
                <a:srgbClr val="50B4C8"/>
              </a:solidFill>
              <a:effectLst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5400" b="1" dirty="0">
                <a:solidFill>
                  <a:srgbClr val="50B4C8"/>
                </a:solidFill>
                <a:effectLst/>
              </a:rPr>
              <a:t>ENABLING THE ORGANIZATION</a:t>
            </a:r>
            <a:endParaRPr lang="en-US" b="1" dirty="0"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990600"/>
            <a:ext cx="355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040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SUPPORT: ENHANCING DECISION MAKING WITH MIS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057400"/>
            <a:ext cx="6858000" cy="502920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Model </a:t>
            </a:r>
            <a:r>
              <a:rPr lang="en-US" sz="2800" dirty="0"/>
              <a:t>– A simplified representation or abstraction of reality</a:t>
            </a:r>
          </a:p>
          <a:p>
            <a:pPr algn="l" eaLnBrk="1" hangingPunct="1"/>
            <a:r>
              <a:rPr lang="en-US" sz="2800" dirty="0"/>
              <a:t>Models help managers to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sz="2800" dirty="0"/>
              <a:t>Calculate risks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sz="2800" dirty="0"/>
              <a:t> Understand uncertainty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sz="2800" dirty="0"/>
              <a:t> Change variables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sz="2800" dirty="0"/>
              <a:t> Manipulate time to make decisions</a:t>
            </a:r>
          </a:p>
          <a:p>
            <a:pPr algn="l" eaLnBrk="1" hangingPunct="1">
              <a:buFontTx/>
              <a:buNone/>
            </a:pPr>
            <a:endParaRPr lang="en-US" b="1" dirty="0"/>
          </a:p>
          <a:p>
            <a:pPr algn="l" eaLnBrk="1" hangingPunct="1">
              <a:buFontTx/>
              <a:buNone/>
            </a:pPr>
            <a:endParaRPr lang="en-US" sz="1800" dirty="0"/>
          </a:p>
        </p:txBody>
      </p:sp>
      <p:pic>
        <p:nvPicPr>
          <p:cNvPr id="21508" name="Picture 3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35556" r="14093" b="10001"/>
          <a:stretch>
            <a:fillRect/>
          </a:stretch>
        </p:blipFill>
        <p:spPr bwMode="auto">
          <a:xfrm>
            <a:off x="6560949" y="2743200"/>
            <a:ext cx="228600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SUPPORT: ENHANCING DECISION MAKING WITH MIS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5715000"/>
            <a:ext cx="8839200" cy="533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b="1" dirty="0"/>
              <a:t>Types of Decision Making MIS Systems</a:t>
            </a:r>
            <a:endParaRPr lang="en-US" sz="2800" dirty="0"/>
          </a:p>
          <a:p>
            <a:pPr eaLnBrk="1" hangingPunct="1">
              <a:buFontTx/>
              <a:buNone/>
            </a:pPr>
            <a:endParaRPr lang="en-US" b="1" dirty="0"/>
          </a:p>
          <a:p>
            <a:pPr eaLnBrk="1" hangingPunct="1">
              <a:buFontTx/>
              <a:buNone/>
            </a:pPr>
            <a:endParaRPr lang="en-US" sz="1800" dirty="0"/>
          </a:p>
        </p:txBody>
      </p:sp>
      <p:pic>
        <p:nvPicPr>
          <p:cNvPr id="2" name="Picture 1" descr="This figure uses a graph to show the relationships between the primary types of MIS systems for decision making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24000"/>
            <a:ext cx="6705600" cy="386711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OPERATIONAL SUPPORT SYSTEMS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524000"/>
            <a:ext cx="7467600" cy="51054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Transaction processing system (TPS) </a:t>
            </a:r>
            <a:r>
              <a:rPr lang="en-US" sz="2800" dirty="0"/>
              <a:t>–</a:t>
            </a:r>
            <a:r>
              <a:rPr lang="en-US" sz="2800" b="1" dirty="0"/>
              <a:t> </a:t>
            </a:r>
            <a:r>
              <a:rPr lang="en-US" sz="2800" dirty="0"/>
              <a:t>Basic business system that serves the operational level and assists in making structured decisions</a:t>
            </a:r>
            <a:endParaRPr lang="en-US" sz="2800" b="1" i="1" dirty="0"/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Online transaction processing (OLTP) </a:t>
            </a:r>
            <a:r>
              <a:rPr lang="en-US" sz="2800" b="1" i="1" dirty="0"/>
              <a:t> - </a:t>
            </a:r>
            <a:r>
              <a:rPr lang="en-US" sz="2800" dirty="0"/>
              <a:t>Capturing of transaction and event information using technology to process, store, and update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800" b="1" dirty="0"/>
              <a:t>Source document </a:t>
            </a:r>
            <a:r>
              <a:rPr lang="en-US" sz="2800" dirty="0"/>
              <a:t>– The original transaction record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  <a:buClr>
                <a:schemeClr val="tx1"/>
              </a:buClr>
            </a:pPr>
            <a:endParaRPr lang="en-US" sz="2400" dirty="0"/>
          </a:p>
        </p:txBody>
      </p:sp>
      <p:pic>
        <p:nvPicPr>
          <p:cNvPr id="23557" name="Picture 7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493" y="4419600"/>
            <a:ext cx="1760538" cy="179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OPERATIONAL SUPPORT SYSTEMS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449554"/>
            <a:ext cx="8686800" cy="838200"/>
          </a:xfrm>
        </p:spPr>
        <p:txBody>
          <a:bodyPr/>
          <a:lstStyle/>
          <a:p>
            <a:pPr algn="ctr" eaLnBrk="1" hangingPunct="1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800" b="1" dirty="0"/>
              <a:t>Systems Thinking View of a TPS</a:t>
            </a:r>
            <a:endParaRPr lang="en-US" sz="2400" dirty="0"/>
          </a:p>
        </p:txBody>
      </p:sp>
      <p:pic>
        <p:nvPicPr>
          <p:cNvPr id="2" name="Picture 1" descr="This graphic shows a systems thinking example of a TP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40" y="1676400"/>
            <a:ext cx="7665720" cy="34309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MANAGERIAL SUPPORT SYSTEMS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5791200" cy="51054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800" b="1" dirty="0"/>
              <a:t>Online analytical processing (OLAP) – </a:t>
            </a:r>
            <a:r>
              <a:rPr lang="en-US" sz="2800" dirty="0"/>
              <a:t> Manipulation of information to create business intelligence in support of strategic decision making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800" b="1" dirty="0"/>
              <a:t>Decision support system (DSS) –</a:t>
            </a:r>
            <a:r>
              <a:rPr lang="en-US" sz="2800" dirty="0"/>
              <a:t> Models information to support managers and business professionals during the decision-making process</a:t>
            </a:r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</a:pPr>
            <a:endParaRPr lang="en-US" sz="2800" dirty="0"/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</a:pPr>
            <a:endParaRPr lang="en-US" sz="2400" dirty="0"/>
          </a:p>
        </p:txBody>
      </p:sp>
      <p:pic>
        <p:nvPicPr>
          <p:cNvPr id="25604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438400"/>
            <a:ext cx="22098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MANAGERIAL SUPPORT SYSTEMS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610600" cy="52578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Four quantitative models used by DSSs include</a:t>
            </a:r>
          </a:p>
          <a:p>
            <a:pPr marL="1143000" lvl="1" indent="-45720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dirty="0"/>
              <a:t>What-if analysis</a:t>
            </a:r>
          </a:p>
          <a:p>
            <a:pPr marL="1143000" lvl="1" indent="-45720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dirty="0"/>
              <a:t>Sensitivity analysis</a:t>
            </a:r>
          </a:p>
          <a:p>
            <a:pPr marL="1143000" lvl="1" indent="-45720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dirty="0"/>
              <a:t>Goal-seeking analysis</a:t>
            </a:r>
          </a:p>
          <a:p>
            <a:pPr marL="1143000" lvl="1" indent="-45720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dirty="0"/>
              <a:t>Optimization analysis </a:t>
            </a:r>
          </a:p>
        </p:txBody>
      </p:sp>
      <p:pic>
        <p:nvPicPr>
          <p:cNvPr id="26628" name="Picture 6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413" y="3048000"/>
            <a:ext cx="3966387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MANAGERIAL SUPPORT SYSTEMS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5482206"/>
            <a:ext cx="6553200" cy="609600"/>
          </a:xfrm>
        </p:spPr>
        <p:txBody>
          <a:bodyPr/>
          <a:lstStyle/>
          <a:p>
            <a:pPr algn="ctr" eaLnBrk="1" hangingPunct="1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800" b="1" dirty="0"/>
              <a:t>Systems Thinking View of a DSS</a:t>
            </a:r>
            <a:endParaRPr lang="en-US" sz="2400" dirty="0"/>
          </a:p>
        </p:txBody>
      </p:sp>
      <p:pic>
        <p:nvPicPr>
          <p:cNvPr id="2" name="Picture 1" descr="This graphic shows a systems thinking example of a DS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1447800"/>
            <a:ext cx="7391400" cy="372960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MANAGERIAL SUPPORT SYSTEMS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0" y="5492469"/>
            <a:ext cx="8610600" cy="914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/>
              <a:t>Interaction Between a TPS and DSS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47800"/>
            <a:ext cx="7239000" cy="3587469"/>
          </a:xfrm>
          <a:prstGeom prst="rect">
            <a:avLst/>
          </a:prstGeom>
        </p:spPr>
      </p:pic>
      <p:graphicFrame>
        <p:nvGraphicFramePr>
          <p:cNvPr id="3" name="Table 2" descr="This graphic shows the interaction between TPS and DSS to support semistructured decisions. 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18771"/>
              </p:ext>
            </p:extLst>
          </p:nvPr>
        </p:nvGraphicFramePr>
        <p:xfrm>
          <a:off x="0" y="0"/>
          <a:ext cx="3898900" cy="1905000"/>
        </p:xfrm>
        <a:graphic>
          <a:graphicData uri="http://schemas.openxmlformats.org/drawingml/2006/table">
            <a:tbl>
              <a:tblPr/>
              <a:tblGrid>
                <a:gridCol w="3898900"/>
              </a:tblGrid>
              <a:tr h="1905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This graphic shows the interaction between TPS and DSS to support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semistructured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decisions. 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STRATEGIC SUPPORT SYSTEMS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258951" y="5638800"/>
            <a:ext cx="8686800" cy="1096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b="1" dirty="0"/>
              <a:t>Information Levels Throughout An Organization</a:t>
            </a:r>
          </a:p>
        </p:txBody>
      </p:sp>
      <p:pic>
        <p:nvPicPr>
          <p:cNvPr id="2" name="Picture 1" descr="This graphic uses a pyramid to show the information levels throughout an organization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51" y="1640237"/>
            <a:ext cx="7848600" cy="359968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STRATEGIC SUPPORT SYSTEMS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981200"/>
            <a:ext cx="8686800" cy="5105400"/>
          </a:xfrm>
        </p:spPr>
        <p:txBody>
          <a:bodyPr/>
          <a:lstStyle/>
          <a:p>
            <a:pPr marL="533400" indent="-533400" algn="l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b="1" dirty="0"/>
              <a:t>Executive information system (EIS)</a:t>
            </a:r>
            <a:r>
              <a:rPr lang="en-US" sz="2800" dirty="0"/>
              <a:t> – A specialized DSS that supports senior level executives within the organization</a:t>
            </a:r>
          </a:p>
          <a:p>
            <a:pPr marL="933450" lvl="1" indent="-533400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/>
              <a:t>Granularity</a:t>
            </a:r>
            <a:endParaRPr lang="en-US" sz="2400" dirty="0">
              <a:ea typeface="+mn-ea"/>
              <a:cs typeface="+mn-cs"/>
            </a:endParaRPr>
          </a:p>
          <a:p>
            <a:pPr marL="933450" lvl="1" indent="-533400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>
                <a:ea typeface="+mn-ea"/>
                <a:cs typeface="+mn-cs"/>
              </a:rPr>
              <a:t>Visualization</a:t>
            </a:r>
            <a:r>
              <a:rPr lang="en-US" sz="2400" dirty="0">
                <a:ea typeface="+mn-ea"/>
                <a:cs typeface="+mn-cs"/>
              </a:rPr>
              <a:t> </a:t>
            </a:r>
          </a:p>
          <a:p>
            <a:pPr marL="933450" lvl="1" indent="-533400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/>
              <a:t>Digital dashboard </a:t>
            </a:r>
            <a:endParaRPr lang="en-US" sz="2400" dirty="0"/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  <a:buClr>
                <a:schemeClr val="tx1"/>
              </a:buClr>
              <a:defRPr/>
            </a:pPr>
            <a:endParaRPr lang="en-US" sz="2400" dirty="0"/>
          </a:p>
        </p:txBody>
      </p:sp>
      <p:pic>
        <p:nvPicPr>
          <p:cNvPr id="30724" name="Picture 9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581400"/>
            <a:ext cx="3740945" cy="2420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LEARNING OUTCOMES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53400" cy="5029200"/>
          </a:xfrm>
        </p:spPr>
        <p:txBody>
          <a:bodyPr>
            <a:normAutofit/>
          </a:bodyPr>
          <a:lstStyle/>
          <a:p>
            <a:pPr marL="609600" indent="-609600" algn="l" eaLnBrk="1" hangingPunct="1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2500" dirty="0"/>
              <a:t>Explain the importance of decision making for managers at each of the three primary organization levels along with the associated decision characteristics</a:t>
            </a:r>
          </a:p>
          <a:p>
            <a:pPr marL="609600" indent="-609600" algn="l" eaLnBrk="1" hangingPunct="1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2500" dirty="0"/>
              <a:t>Classify the different operational, managerial, and strategic support systems, and explain how managers can use them to make decisions &amp; gain competitive advantage</a:t>
            </a:r>
          </a:p>
          <a:p>
            <a:pPr marL="609600" indent="-609600" algn="l" eaLnBrk="1" hangingPunct="1">
              <a:lnSpc>
                <a:spcPct val="120000"/>
              </a:lnSpc>
              <a:buFontTx/>
              <a:buAutoNum type="arabicPeriod" startAt="3"/>
              <a:defRPr/>
            </a:pPr>
            <a:r>
              <a:rPr lang="en-US" sz="2500" dirty="0"/>
              <a:t>Describe artificial intelligence and identify its five main types</a:t>
            </a:r>
          </a:p>
          <a:p>
            <a:pPr marL="609600" indent="-609600" algn="l" eaLnBrk="1" hangingPunct="1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endParaRPr lang="en-US" sz="2500" dirty="0"/>
          </a:p>
          <a:p>
            <a:pPr marL="609600" indent="-609600" algn="l" eaLnBrk="1" hangingPunct="1">
              <a:lnSpc>
                <a:spcPct val="120000"/>
              </a:lnSpc>
              <a:buFontTx/>
              <a:buAutoNum type="arabicPeriod"/>
              <a:defRPr/>
            </a:pPr>
            <a:endParaRPr lang="en-US" sz="25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STRATEGIC SUPPORT SYSTEMS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638800"/>
            <a:ext cx="8610600" cy="990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/>
              <a:t>Interaction Between a TPS and EIS</a:t>
            </a:r>
          </a:p>
        </p:txBody>
      </p:sp>
      <p:pic>
        <p:nvPicPr>
          <p:cNvPr id="2" name="Picture 1" descr="This graphic shows the interaction between TPS and EI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066800"/>
            <a:ext cx="739140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STRATEGIC SUPPORT SYSTEMS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924800" cy="5105400"/>
          </a:xfrm>
        </p:spPr>
        <p:txBody>
          <a:bodyPr/>
          <a:lstStyle/>
          <a:p>
            <a:pPr marL="533400" indent="-533400" algn="l" eaLnBrk="1" hangingPunct="1">
              <a:lnSpc>
                <a:spcPct val="90000"/>
              </a:lnSpc>
              <a:defRPr/>
            </a:pPr>
            <a:endParaRPr lang="en-US" sz="2800" dirty="0"/>
          </a:p>
          <a:p>
            <a:pPr marL="533400" indent="-533400" algn="l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dirty="0"/>
              <a:t>Most EISs offering the following capabilities</a:t>
            </a:r>
          </a:p>
          <a:p>
            <a:pPr marL="914400" lvl="1" indent="-457200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dirty="0"/>
              <a:t>Consolidation</a:t>
            </a:r>
          </a:p>
          <a:p>
            <a:pPr marL="914400" lvl="1" indent="-457200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dirty="0"/>
              <a:t>Drill-down </a:t>
            </a:r>
          </a:p>
          <a:p>
            <a:pPr marL="914400" lvl="1" indent="-457200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dirty="0"/>
              <a:t>Slice-and-dice</a:t>
            </a:r>
          </a:p>
          <a:p>
            <a:pPr marL="914400" lvl="1" indent="-457200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dirty="0"/>
              <a:t>Pivot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  <a:buClr>
                <a:schemeClr val="tx1"/>
              </a:buClr>
              <a:defRPr/>
            </a:pPr>
            <a:endParaRPr lang="en-US" sz="2800" dirty="0"/>
          </a:p>
          <a:p>
            <a:pPr algn="l"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n-US" sz="2400" dirty="0"/>
          </a:p>
        </p:txBody>
      </p:sp>
      <p:pic>
        <p:nvPicPr>
          <p:cNvPr id="32772" name="Picture 9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505200"/>
            <a:ext cx="2819400" cy="249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810000"/>
            <a:ext cx="8153400" cy="2362200"/>
          </a:xfrm>
        </p:spPr>
        <p:txBody>
          <a:bodyPr/>
          <a:lstStyle/>
          <a:p>
            <a:pPr marL="533400" indent="-533400"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Artificial intelligence (AI) </a:t>
            </a:r>
            <a:r>
              <a:rPr lang="en-US" sz="2800" b="1" i="1" dirty="0"/>
              <a:t>– </a:t>
            </a:r>
            <a:r>
              <a:rPr lang="en-US" sz="2800" dirty="0"/>
              <a:t>Simulates human intelligence such as the ability to reason and learn</a:t>
            </a:r>
          </a:p>
          <a:p>
            <a:pPr marL="533400" indent="-533400"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Intelligent system – </a:t>
            </a:r>
            <a:r>
              <a:rPr lang="en-US" sz="2800" dirty="0"/>
              <a:t>Various commercial applications of artificial intelligence</a:t>
            </a:r>
            <a:endParaRPr lang="en-US" sz="2800" b="1" i="1" dirty="0"/>
          </a:p>
          <a:p>
            <a:pPr marL="533400" indent="-533400" algn="l" eaLnBrk="1" hangingPunct="1"/>
            <a:endParaRPr lang="en-US" dirty="0"/>
          </a:p>
        </p:txBody>
      </p:sp>
      <p:pic>
        <p:nvPicPr>
          <p:cNvPr id="33795" name="Picture 4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792287"/>
            <a:ext cx="2362200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5" descr="NU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868487"/>
            <a:ext cx="21082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6" descr="NU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44687"/>
            <a:ext cx="2409825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2"/>
          <p:cNvSpPr txBox="1">
            <a:spLocks noChangeArrowheads="1"/>
          </p:cNvSpPr>
          <p:nvPr/>
        </p:nvSpPr>
        <p:spPr bwMode="auto"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b="1" kern="0" dirty="0">
                <a:solidFill>
                  <a:srgbClr val="50B4C8"/>
                </a:solidFill>
                <a:latin typeface="+mj-lt"/>
                <a:ea typeface="+mj-ea"/>
                <a:cs typeface="+mj-cs"/>
              </a:rPr>
              <a:t>USING AI TO MAKE BUSINESS DECISIONS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USING AI TO MAKE BUSINESS DECISIONS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57400"/>
            <a:ext cx="7162800" cy="51054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Five most common categories of AI 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b="1" dirty="0"/>
              <a:t>1.  </a:t>
            </a:r>
            <a:r>
              <a:rPr lang="en-US" sz="2400" b="1" dirty="0"/>
              <a:t>Expert system –</a:t>
            </a:r>
            <a:r>
              <a:rPr lang="en-US" sz="2400" dirty="0"/>
              <a:t> Computerized advisory programs that imitate the reasoning processes of experts in solving difficult problems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sz="2400" b="1" dirty="0"/>
              <a:t>2.  Neural Network </a:t>
            </a:r>
            <a:r>
              <a:rPr lang="en-US" sz="2400" dirty="0"/>
              <a:t>– Attempts to emulate the way the human brain works</a:t>
            </a:r>
          </a:p>
          <a:p>
            <a:pPr marL="1371600" lvl="2" indent="-45720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–"/>
            </a:pPr>
            <a:r>
              <a:rPr lang="en-US" b="1" dirty="0"/>
              <a:t>Fuzzy logic</a:t>
            </a:r>
            <a:r>
              <a:rPr lang="en-US" dirty="0"/>
              <a:t> – A mathematical method of handling imprecise or subjective information</a:t>
            </a:r>
          </a:p>
        </p:txBody>
      </p:sp>
      <p:pic>
        <p:nvPicPr>
          <p:cNvPr id="34820" name="Picture 6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90800"/>
            <a:ext cx="1603375" cy="177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USING AI TO MAKE BUSINESS DECISIONS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0" y="2057400"/>
            <a:ext cx="6400800" cy="5181600"/>
          </a:xfrm>
        </p:spPr>
        <p:txBody>
          <a:bodyPr/>
          <a:lstStyle/>
          <a:p>
            <a:pPr marL="914400" lvl="1" indent="-40005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b="1" dirty="0"/>
              <a:t>3. Genetic algorithm</a:t>
            </a:r>
            <a:r>
              <a:rPr lang="en-US" dirty="0"/>
              <a:t> – An artificial intelligent system that mimics the evolutionary, survival-of-the-fittest process to generate increasingly   better solutions to a problem</a:t>
            </a:r>
            <a:endParaRPr lang="en-US" sz="2400" dirty="0"/>
          </a:p>
          <a:p>
            <a:pPr marL="1314450" lvl="2" indent="-400050" eaLnBrk="1" hangingPunct="1">
              <a:spcBef>
                <a:spcPts val="600"/>
              </a:spcBef>
              <a:spcAft>
                <a:spcPts val="1200"/>
              </a:spcAft>
              <a:buFontTx/>
              <a:buNone/>
            </a:pPr>
            <a:r>
              <a:rPr lang="en-US" sz="2000" b="1" dirty="0"/>
              <a:t>-  </a:t>
            </a:r>
            <a:r>
              <a:rPr lang="en-US" b="1" dirty="0"/>
              <a:t>Shopping bot</a:t>
            </a:r>
            <a:r>
              <a:rPr lang="en-US" dirty="0"/>
              <a:t> – Software that will search several retailer websites and provide a comparison of each retailer’s offerings including price and availability</a:t>
            </a:r>
            <a:endParaRPr lang="en-US" sz="2000" dirty="0"/>
          </a:p>
          <a:p>
            <a:pPr marL="914400" lvl="1" indent="-400050" eaLnBrk="1" hangingPunct="1">
              <a:buFont typeface="Arial" pitchFamily="34" charset="0"/>
              <a:buNone/>
            </a:pPr>
            <a:endParaRPr lang="en-US" dirty="0"/>
          </a:p>
        </p:txBody>
      </p:sp>
      <p:pic>
        <p:nvPicPr>
          <p:cNvPr id="35844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094" y="3429000"/>
            <a:ext cx="234214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/>
              <a:t>USING AI TO MAKE BUSINESS DECISIONS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38100" y="1981200"/>
            <a:ext cx="8915400" cy="5105400"/>
          </a:xfrm>
        </p:spPr>
        <p:txBody>
          <a:bodyPr/>
          <a:lstStyle/>
          <a:p>
            <a:pPr marL="914400" lvl="1" indent="-40005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sz="2600" b="1" dirty="0"/>
              <a:t>4. Intelligent agent</a:t>
            </a:r>
            <a:r>
              <a:rPr lang="en-US" sz="2600" dirty="0"/>
              <a:t> – Special-purpose knowledge-based information system that accomplishes specific tasks on behalf of its users </a:t>
            </a:r>
          </a:p>
          <a:p>
            <a:pPr marL="914400" lvl="1" indent="-40005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r>
              <a:rPr lang="en-US" sz="2600" b="1" dirty="0"/>
              <a:t>5. Virtual reality </a:t>
            </a:r>
            <a:r>
              <a:rPr lang="en-US" sz="2600" dirty="0"/>
              <a:t>- A computer-simulated environment that can be a simulation of the real world or an imaginary world</a:t>
            </a:r>
          </a:p>
        </p:txBody>
      </p:sp>
      <p:pic>
        <p:nvPicPr>
          <p:cNvPr id="36868" name="Picture 6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648200"/>
            <a:ext cx="2590800" cy="134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14" descr="NU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419601"/>
            <a:ext cx="1676400" cy="1649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800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MAKING ORGANIZATIONAL BUSINESS DECISIONS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57400"/>
            <a:ext cx="7315200" cy="46482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dirty="0"/>
              <a:t>Managerial decision-making challenges</a:t>
            </a:r>
          </a:p>
          <a:p>
            <a:pPr algn="l" eaLnBrk="1" hangingPunct="1">
              <a:buFontTx/>
              <a:buNone/>
              <a:defRPr/>
            </a:pPr>
            <a:endParaRPr lang="en-US" sz="1800" dirty="0"/>
          </a:p>
          <a:p>
            <a:pPr marL="971550" lvl="1" indent="-514350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/>
              <a:t>Analyze large amounts of information</a:t>
            </a:r>
          </a:p>
          <a:p>
            <a:pPr marL="971550" lvl="1" indent="-514350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/>
              <a:t>Apply sophisticated analysis techniques</a:t>
            </a:r>
          </a:p>
          <a:p>
            <a:pPr marL="971550" lvl="1" indent="-514350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/>
              <a:t>Make decisions quickly</a:t>
            </a:r>
          </a:p>
          <a:p>
            <a:pPr marL="571500" indent="-514350" algn="l" eaLnBrk="1" hangingPunct="1">
              <a:spcBef>
                <a:spcPts val="600"/>
              </a:spcBef>
              <a:spcAft>
                <a:spcPts val="1200"/>
              </a:spcAft>
              <a:defRPr/>
            </a:pPr>
            <a:endParaRPr lang="en-US" dirty="0"/>
          </a:p>
        </p:txBody>
      </p:sp>
      <p:pic>
        <p:nvPicPr>
          <p:cNvPr id="8196" name="Picture 7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3" r="11156" b="10811"/>
          <a:stretch>
            <a:fillRect/>
          </a:stretch>
        </p:blipFill>
        <p:spPr bwMode="auto">
          <a:xfrm>
            <a:off x="4800600" y="3581400"/>
            <a:ext cx="38862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THE DECISION-MAKING PROCESS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8153400" cy="4525963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The six-step decision-making process</a:t>
            </a:r>
          </a:p>
          <a:p>
            <a:pPr marL="914400" lvl="1" indent="-51435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Problem identification</a:t>
            </a:r>
          </a:p>
          <a:p>
            <a:pPr marL="914400" lvl="1" indent="-51435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Data collection</a:t>
            </a:r>
          </a:p>
          <a:p>
            <a:pPr marL="914400" lvl="1" indent="-51435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Solution generation</a:t>
            </a:r>
          </a:p>
          <a:p>
            <a:pPr marL="914400" lvl="1" indent="-51435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Solution test</a:t>
            </a:r>
          </a:p>
          <a:p>
            <a:pPr marL="914400" lvl="1" indent="-51435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Solution selection</a:t>
            </a:r>
          </a:p>
          <a:p>
            <a:pPr marL="914400" lvl="1" indent="-51435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Solution implementation</a:t>
            </a:r>
          </a:p>
        </p:txBody>
      </p:sp>
      <p:pic>
        <p:nvPicPr>
          <p:cNvPr id="9220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971800"/>
            <a:ext cx="3505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THE DECISION-MAKING PROCESS</a:t>
            </a:r>
          </a:p>
        </p:txBody>
      </p:sp>
      <p:pic>
        <p:nvPicPr>
          <p:cNvPr id="3" name="Picture 2" descr="This chart shows the decision-making process which has six step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71600"/>
            <a:ext cx="7924800" cy="46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23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DECISION-MAKING ESSENTIALS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3581400" cy="4953000"/>
          </a:xfrm>
        </p:spPr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dirty="0" smtClean="0"/>
              <a:t>Decision-making </a:t>
            </a:r>
            <a:r>
              <a:rPr lang="en-US" dirty="0"/>
              <a:t>and problem-solving occur at each level in an organization</a:t>
            </a:r>
          </a:p>
          <a:p>
            <a:pPr algn="l"/>
            <a:endParaRPr lang="en-US" dirty="0"/>
          </a:p>
        </p:txBody>
      </p:sp>
      <p:pic>
        <p:nvPicPr>
          <p:cNvPr id="2" name="Picture 1" descr="This figure shows a pyramid made up of the three levels of a common company structure. The bottom level is the operational level, the middle level is the managerial level, and the top level is the strategic level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05000"/>
            <a:ext cx="5486400" cy="413173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153400" cy="1143000"/>
          </a:xfrm>
        </p:spPr>
        <p:txBody>
          <a:bodyPr/>
          <a:lstStyle/>
          <a:p>
            <a:r>
              <a:rPr lang="en-US" b="1" dirty="0"/>
              <a:t>DECISION-MAKING ESSENTIALS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52578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Operational decision making - </a:t>
            </a:r>
            <a:r>
              <a:rPr lang="en-US" sz="2800" dirty="0"/>
              <a:t>Employees develop, control, and maintain core business activities required to run the day-to-day operations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Structured decisions  -  </a:t>
            </a:r>
            <a:r>
              <a:rPr lang="en-US" sz="2800" dirty="0"/>
              <a:t>Situations where established processes offer potential solutions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1268" name="Picture 6" descr="NULL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700" y="2057400"/>
            <a:ext cx="48133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13926" y="4419600"/>
            <a:ext cx="27701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/>
              <a:t>OPERATIONAL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DECISION-MAKING ESSENTIALS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5867400" cy="51054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Managerial decision making – </a:t>
            </a:r>
            <a:r>
              <a:rPr lang="en-US" sz="2800" dirty="0"/>
              <a:t>Employees evaluate company operations to identify, adapt to, and leverage change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Semistructured decisions – </a:t>
            </a:r>
            <a:r>
              <a:rPr lang="en-US" sz="2800" dirty="0"/>
              <a:t>Occur in situations in which a few established processes help to evaluate potential solutions, but not enough to lead to a definite recommended decision</a:t>
            </a:r>
          </a:p>
          <a:p>
            <a:pPr algn="l">
              <a:buFontTx/>
              <a:buNone/>
            </a:pPr>
            <a:r>
              <a:rPr lang="en-US" sz="2800" dirty="0"/>
              <a:t> </a:t>
            </a:r>
          </a:p>
        </p:txBody>
      </p:sp>
      <p:pic>
        <p:nvPicPr>
          <p:cNvPr id="12292" name="Picture 6" descr="NULL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951" y="2171700"/>
            <a:ext cx="4512469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43625" y="3362325"/>
            <a:ext cx="26193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/>
              <a:t>MANAGERIAL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DECISION-MAKING ESSENTIALS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5791200" cy="50292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Strategic decision making –</a:t>
            </a:r>
            <a:r>
              <a:rPr lang="en-US" sz="2800" dirty="0"/>
              <a:t> Managers develop overall strategies, goals, and objectives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Unstructured decisions – </a:t>
            </a:r>
            <a:r>
              <a:rPr lang="en-US" sz="2800" dirty="0"/>
              <a:t>Occurs in situations in which no procedures or rules exist to guide decision makers toward the correct choice</a:t>
            </a:r>
          </a:p>
          <a:p>
            <a:pPr algn="l">
              <a:buFontTx/>
              <a:buNone/>
            </a:pPr>
            <a:endParaRPr lang="en-US" sz="2800" b="1" dirty="0"/>
          </a:p>
        </p:txBody>
      </p:sp>
      <p:pic>
        <p:nvPicPr>
          <p:cNvPr id="13316" name="Picture 6" descr="C:\Users\Paige Baltzan\AppData\Local\Microsoft\Windows\Temporary Internet Files\Content.IE5\FHY8D088\MC910216342[1].png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619" y="2017363"/>
            <a:ext cx="48133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24600" y="3048000"/>
            <a:ext cx="22320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1" dirty="0"/>
              <a:t>STRATEGIC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5839</TotalTime>
  <Words>698</Words>
  <Application>Microsoft Macintosh PowerPoint</Application>
  <PresentationFormat>On-screen Show (4:3)</PresentationFormat>
  <Paragraphs>98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26</vt:i4>
      </vt:variant>
    </vt:vector>
  </HeadingPairs>
  <TitlesOfParts>
    <vt:vector size="43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MAKING ORGANIZATIONAL BUSINESS DECISIONS</vt:lpstr>
      <vt:lpstr>THE DECISION-MAKING PROCESS</vt:lpstr>
      <vt:lpstr>THE DECISION-MAKING PROCESS</vt:lpstr>
      <vt:lpstr>DECISION-MAKING ESSENTIALS</vt:lpstr>
      <vt:lpstr>DECISION-MAKING ESSENTIALS</vt:lpstr>
      <vt:lpstr>DECISION-MAKING ESSENTIALS</vt:lpstr>
      <vt:lpstr>DECISION-MAKING ESSENTIALS</vt:lpstr>
      <vt:lpstr>SUPPORT: ENHANCING DECISION MAKING WITH MIS</vt:lpstr>
      <vt:lpstr>SUPPORT: ENHANCING DECISION MAKING WITH MIS</vt:lpstr>
      <vt:lpstr>OPERATIONAL SUPPORT SYSTEMS</vt:lpstr>
      <vt:lpstr>OPERATIONAL SUPPORT SYSTEMS</vt:lpstr>
      <vt:lpstr>MANAGERIAL SUPPORT SYSTEMS</vt:lpstr>
      <vt:lpstr>MANAGERIAL SUPPORT SYSTEMS</vt:lpstr>
      <vt:lpstr>MANAGERIAL SUPPORT SYSTEMS</vt:lpstr>
      <vt:lpstr>MANAGERIAL SUPPORT SYSTEMS</vt:lpstr>
      <vt:lpstr>STRATEGIC SUPPORT SYSTEMS</vt:lpstr>
      <vt:lpstr>STRATEGIC SUPPORT SYSTEMS</vt:lpstr>
      <vt:lpstr>STRATEGIC SUPPORT SYSTEMS</vt:lpstr>
      <vt:lpstr>STRATEGIC SUPPORT SYSTEMS</vt:lpstr>
      <vt:lpstr>PowerPoint Presentation</vt:lpstr>
      <vt:lpstr>USING AI TO MAKE BUSINESS DECISIONS</vt:lpstr>
      <vt:lpstr>USING AI TO MAKE BUSINESS DECISIONS</vt:lpstr>
      <vt:lpstr>USING AI TO MAKE BUSINESS DECISIONS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366</cp:revision>
  <dcterms:created xsi:type="dcterms:W3CDTF">2004-06-28T21:12:50Z</dcterms:created>
  <dcterms:modified xsi:type="dcterms:W3CDTF">2017-04-18T20:09:08Z</dcterms:modified>
</cp:coreProperties>
</file>