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39" r:id="rId1"/>
  </p:sldMasterIdLst>
  <p:notesMasterIdLst>
    <p:notesMasterId r:id="rId18"/>
  </p:notesMasterIdLst>
  <p:handoutMasterIdLst>
    <p:handoutMasterId r:id="rId19"/>
  </p:handoutMasterIdLst>
  <p:sldIdLst>
    <p:sldId id="261" r:id="rId2"/>
    <p:sldId id="280" r:id="rId3"/>
    <p:sldId id="279" r:id="rId4"/>
    <p:sldId id="278" r:id="rId5"/>
    <p:sldId id="263" r:id="rId6"/>
    <p:sldId id="264" r:id="rId7"/>
    <p:sldId id="265" r:id="rId8"/>
    <p:sldId id="266" r:id="rId9"/>
    <p:sldId id="267" r:id="rId10"/>
    <p:sldId id="268" r:id="rId11"/>
    <p:sldId id="281" r:id="rId12"/>
    <p:sldId id="277" r:id="rId13"/>
    <p:sldId id="270" r:id="rId14"/>
    <p:sldId id="271" r:id="rId15"/>
    <p:sldId id="272" r:id="rId16"/>
    <p:sldId id="260" r:id="rId17"/>
  </p:sldIdLst>
  <p:sldSz cx="9144000" cy="6858000" type="screen4x3"/>
  <p:notesSz cx="7102475" cy="93884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8168" autoAdjust="0"/>
  </p:normalViewPr>
  <p:slideViewPr>
    <p:cSldViewPr>
      <p:cViewPr varScale="1">
        <p:scale>
          <a:sx n="110" d="100"/>
          <a:sy n="110" d="100"/>
        </p:scale>
        <p:origin x="148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092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2/21/2020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2/21/2020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8464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65610" indent="-294465" defTabSz="968464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77862" indent="-235572" defTabSz="968464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49006" indent="-235572" defTabSz="968464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120151" indent="-235572" defTabSz="968464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91295" indent="-235572" defTabSz="96846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3062440" indent="-235572" defTabSz="96846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533585" indent="-235572" defTabSz="96846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4004729" indent="-235572" defTabSz="96846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3591D74-E765-45A6-89BA-62A0C114C545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225497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8464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65610" indent="-294465" defTabSz="968464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77862" indent="-235572" defTabSz="968464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49006" indent="-235572" defTabSz="968464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120151" indent="-235572" defTabSz="968464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91295" indent="-235572" defTabSz="96846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3062440" indent="-235572" defTabSz="96846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533585" indent="-235572" defTabSz="96846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4004729" indent="-235572" defTabSz="96846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7373FB6-792B-4AF6-B400-D97F79F7F780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498268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8464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65610" indent="-294465" defTabSz="968464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77862" indent="-235572" defTabSz="968464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49006" indent="-235572" defTabSz="968464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120151" indent="-235572" defTabSz="968464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91295" indent="-235572" defTabSz="96846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3062440" indent="-235572" defTabSz="96846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533585" indent="-235572" defTabSz="96846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4004729" indent="-235572" defTabSz="96846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48E7C717-F39C-4D51-9DC1-4F9FB066DE3E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113647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8464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65610" indent="-294465" defTabSz="968464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77862" indent="-235572" defTabSz="968464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49006" indent="-235572" defTabSz="968464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120151" indent="-235572" defTabSz="968464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91295" indent="-235572" defTabSz="96846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3062440" indent="-235572" defTabSz="96846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533585" indent="-235572" defTabSz="96846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4004729" indent="-235572" defTabSz="96846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47478A1-6543-4E77-941F-E019DACA3CA0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035168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8464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65610" indent="-294465" defTabSz="968464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77862" indent="-235572" defTabSz="968464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49006" indent="-235572" defTabSz="968464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120151" indent="-235572" defTabSz="968464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91295" indent="-235572" defTabSz="96846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3062440" indent="-235572" defTabSz="96846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533585" indent="-235572" defTabSz="96846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4004729" indent="-235572" defTabSz="96846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36DA1DAC-1518-414A-ABC3-A967EED6ECBF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106588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8464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65610" indent="-294465" defTabSz="968464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77862" indent="-235572" defTabSz="968464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49006" indent="-235572" defTabSz="968464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120151" indent="-235572" defTabSz="968464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91295" indent="-235572" defTabSz="96846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3062440" indent="-235572" defTabSz="96846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533585" indent="-235572" defTabSz="96846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4004729" indent="-235572" defTabSz="96846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7E2CADF-724B-4248-8DA2-2FCD459A8FE2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140273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  <p:pic>
        <p:nvPicPr>
          <p:cNvPr id="7" name="Picture 6" descr="header_stroke.png">
            <a:extLst>
              <a:ext uri="{FF2B5EF4-FFF2-40B4-BE49-F238E27FC236}">
                <a16:creationId xmlns:a16="http://schemas.microsoft.com/office/drawing/2014/main" id="{3FDBFCB9-0BD7-4B2A-A55A-42BCBC22F4F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9" name="Picture 8" descr="course outline graphic.png">
            <a:extLst>
              <a:ext uri="{FF2B5EF4-FFF2-40B4-BE49-F238E27FC236}">
                <a16:creationId xmlns:a16="http://schemas.microsoft.com/office/drawing/2014/main" id="{7D235F30-5D67-4D81-9508-5B83069588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219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100" descr="book">
            <a:extLst>
              <a:ext uri="{FF2B5EF4-FFF2-40B4-BE49-F238E27FC236}">
                <a16:creationId xmlns:a16="http://schemas.microsoft.com/office/drawing/2014/main" id="{09F59B51-C9CC-4DF6-8E10-4632928847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2987475522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788368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495780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33E492-9AFA-4CAE-B07B-7C1C0D61D7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22811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911613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2268300782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7855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 err="1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8592108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5" name="Picture 4" descr="header_stroke.png">
            <a:extLst>
              <a:ext uri="{FF2B5EF4-FFF2-40B4-BE49-F238E27FC236}">
                <a16:creationId xmlns:a16="http://schemas.microsoft.com/office/drawing/2014/main" id="{6EBDB08A-E84A-4F18-89B2-279F99C8E6C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2266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369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480783"/>
            <a:ext cx="77724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980596"/>
            <a:ext cx="77724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6919115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6076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9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7711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9478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41360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4" name="Picture 3" descr="bubbl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" y="33129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1925" y="1302039"/>
            <a:ext cx="8460150" cy="4525963"/>
          </a:xfrm>
          <a:prstGeom prst="rect">
            <a:avLst/>
          </a:prstGeom>
        </p:spPr>
        <p:txBody>
          <a:bodyPr/>
          <a:lstStyle>
            <a:lvl1pPr marL="342900" indent="-342900">
              <a:spcAft>
                <a:spcPts val="0"/>
              </a:spcAft>
              <a:buClr>
                <a:srgbClr val="009DDC"/>
              </a:buClr>
              <a:buFont typeface="+mj-lt"/>
              <a:buAutoNum type="arabicPeriod"/>
              <a:defRPr sz="2000" baseline="0"/>
            </a:lvl1pPr>
            <a:lvl2pPr marL="742950" indent="-285750">
              <a:spcAft>
                <a:spcPts val="0"/>
              </a:spcAft>
              <a:buClr>
                <a:srgbClr val="009DDC"/>
              </a:buClr>
              <a:buFont typeface="Arial"/>
              <a:buChar char="•"/>
              <a:defRPr sz="1800" baseline="0"/>
            </a:lvl2pPr>
          </a:lstStyle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#1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#2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/>
            </a:lvl1pPr>
          </a:lstStyle>
          <a:p>
            <a:r>
              <a:rPr lang="en-US" dirty="0"/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7583082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pic>
        <p:nvPicPr>
          <p:cNvPr id="7" name="Picture 6" descr="course outline graphic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7" name="Picture 6" descr="choice blocks-0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426737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0204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 descr="header_stroke.png">
            <a:extLst>
              <a:ext uri="{FF2B5EF4-FFF2-40B4-BE49-F238E27FC236}">
                <a16:creationId xmlns:a16="http://schemas.microsoft.com/office/drawing/2014/main" id="{590835A3-657D-4AD3-AA95-32EBAC41C16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319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  <p:pic>
        <p:nvPicPr>
          <p:cNvPr id="7" name="Picture 6" descr="header_stroke.png">
            <a:extLst>
              <a:ext uri="{FF2B5EF4-FFF2-40B4-BE49-F238E27FC236}">
                <a16:creationId xmlns:a16="http://schemas.microsoft.com/office/drawing/2014/main" id="{8619D434-B721-4952-A286-40E52B29EEF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369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496"/>
            <a:ext cx="8460150" cy="4386103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2209678359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2478628784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4194"/>
            <a:ext cx="8460151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E259ACEE-8472-4B3D-B9D8-5F70F6E2B2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036305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  <p:pic>
        <p:nvPicPr>
          <p:cNvPr id="7" name="Picture 6" descr="header_stroke.png">
            <a:extLst>
              <a:ext uri="{FF2B5EF4-FFF2-40B4-BE49-F238E27FC236}">
                <a16:creationId xmlns:a16="http://schemas.microsoft.com/office/drawing/2014/main" id="{24FA579E-469D-45AA-B234-BB767ECF4127}"/>
              </a:ext>
            </a:extLst>
          </p:cNvPr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127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  <p:sldLayoutId id="2147483851" r:id="rId12"/>
    <p:sldLayoutId id="2147483852" r:id="rId13"/>
    <p:sldLayoutId id="2147483853" r:id="rId14"/>
    <p:sldLayoutId id="2147483854" r:id="rId15"/>
    <p:sldLayoutId id="2147483855" r:id="rId16"/>
    <p:sldLayoutId id="2147483856" r:id="rId17"/>
    <p:sldLayoutId id="2147483857" r:id="rId18"/>
    <p:sldLayoutId id="2147483858" r:id="rId19"/>
    <p:sldLayoutId id="2147483859" r:id="rId20"/>
    <p:sldLayoutId id="2147483860" r:id="rId21"/>
    <p:sldLayoutId id="2147483861" r:id="rId22"/>
    <p:sldLayoutId id="2147483862" r:id="rId23"/>
    <p:sldLayoutId id="2147483863" r:id="rId24"/>
    <p:sldLayoutId id="2147483864" r:id="rId25"/>
    <p:sldLayoutId id="2147483799" r:id="rId26"/>
    <p:sldLayoutId id="2147483800" r:id="rId27"/>
    <p:sldLayoutId id="2147483801" r:id="rId28"/>
    <p:sldLayoutId id="2147483802" r:id="rId29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Create and Apply Actions</a:t>
            </a:r>
          </a:p>
          <a:p>
            <a:r>
              <a:rPr lang="en-US"/>
              <a:t>Batch Process Files with Photoshop and Adobe Bridge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Automating Tasks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 dirty="0">
                <a:ea typeface="ＭＳ Ｐゴシック" pitchFamily="34" charset="-128"/>
              </a:rPr>
              <a:t>Activity: Recording and Using an Action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676400" y="1238250"/>
            <a:ext cx="5638800" cy="5042742"/>
            <a:chOff x="1676400" y="1238250"/>
            <a:chExt cx="5638800" cy="5042742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33750" y="1238250"/>
              <a:ext cx="2476500" cy="4381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Line 167"/>
            <p:cNvSpPr>
              <a:spLocks noChangeShapeType="1"/>
            </p:cNvSpPr>
            <p:nvPr/>
          </p:nvSpPr>
          <p:spPr bwMode="auto">
            <a:xfrm rot="5400000">
              <a:off x="3732212" y="5757863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0" name="Group 334"/>
            <p:cNvGrpSpPr>
              <a:grpSpLocks/>
            </p:cNvGrpSpPr>
            <p:nvPr/>
          </p:nvGrpSpPr>
          <p:grpSpPr bwMode="auto">
            <a:xfrm rot="5400000" flipH="1" flipV="1">
              <a:off x="5583611" y="4954961"/>
              <a:ext cx="134983" cy="1194594"/>
              <a:chOff x="3353" y="2605"/>
              <a:chExt cx="257" cy="257"/>
            </a:xfrm>
          </p:grpSpPr>
          <p:sp>
            <p:nvSpPr>
              <p:cNvPr id="11" name="Line 335"/>
              <p:cNvSpPr>
                <a:spLocks noChangeShapeType="1"/>
              </p:cNvSpPr>
              <p:nvPr/>
            </p:nvSpPr>
            <p:spPr bwMode="auto">
              <a:xfrm flipV="1">
                <a:off x="3359" y="2605"/>
                <a:ext cx="0" cy="25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" name="Line 336"/>
              <p:cNvSpPr>
                <a:spLocks noChangeShapeType="1"/>
              </p:cNvSpPr>
              <p:nvPr/>
            </p:nvSpPr>
            <p:spPr bwMode="auto">
              <a:xfrm rot="16200000" flipV="1">
                <a:off x="3482" y="2476"/>
                <a:ext cx="0" cy="25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3" name="Rounded Rectangle 12"/>
            <p:cNvSpPr/>
            <p:nvPr/>
          </p:nvSpPr>
          <p:spPr>
            <a:xfrm>
              <a:off x="3276600" y="5715000"/>
              <a:ext cx="914400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Record</a:t>
              </a:r>
            </a:p>
          </p:txBody>
        </p:sp>
        <p:sp>
          <p:nvSpPr>
            <p:cNvPr id="14" name="Line 167"/>
            <p:cNvSpPr>
              <a:spLocks noChangeShapeType="1"/>
            </p:cNvSpPr>
            <p:nvPr/>
          </p:nvSpPr>
          <p:spPr bwMode="auto">
            <a:xfrm rot="5400000">
              <a:off x="4094163" y="5735638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4096870" y="6006355"/>
              <a:ext cx="733424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Play</a:t>
              </a:r>
            </a:p>
          </p:txBody>
        </p:sp>
        <p:sp>
          <p:nvSpPr>
            <p:cNvPr id="22" name="Line 167"/>
            <p:cNvSpPr>
              <a:spLocks noChangeShapeType="1"/>
            </p:cNvSpPr>
            <p:nvPr/>
          </p:nvSpPr>
          <p:spPr bwMode="auto">
            <a:xfrm rot="5400000">
              <a:off x="4552553" y="5680473"/>
              <a:ext cx="343693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4419600" y="5668963"/>
              <a:ext cx="1676400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New Action Set</a:t>
              </a:r>
            </a:p>
          </p:txBody>
        </p:sp>
        <p:sp>
          <p:nvSpPr>
            <p:cNvPr id="24" name="Line 313"/>
            <p:cNvSpPr>
              <a:spLocks noChangeShapeType="1"/>
            </p:cNvSpPr>
            <p:nvPr/>
          </p:nvSpPr>
          <p:spPr bwMode="auto">
            <a:xfrm rot="10800000">
              <a:off x="5561012" y="5392269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Line 315"/>
            <p:cNvSpPr>
              <a:spLocks noChangeShapeType="1"/>
            </p:cNvSpPr>
            <p:nvPr/>
          </p:nvSpPr>
          <p:spPr bwMode="auto">
            <a:xfrm>
              <a:off x="3027362" y="5392270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1676400" y="5254951"/>
              <a:ext cx="1350962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Stop Recording</a:t>
              </a:r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6172200" y="5562600"/>
              <a:ext cx="1143000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New Action</a:t>
              </a:r>
            </a:p>
          </p:txBody>
        </p:sp>
        <p:sp>
          <p:nvSpPr>
            <p:cNvPr id="28" name="Rounded Rectangle 27"/>
            <p:cNvSpPr/>
            <p:nvPr/>
          </p:nvSpPr>
          <p:spPr>
            <a:xfrm>
              <a:off x="6059487" y="5209867"/>
              <a:ext cx="914400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Delete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581157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576F6CF-FED1-4B09-93F8-E9A3BAB01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Batch Process Files with Photoshop and Adobe Bridge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9F1305F-53CA-4198-B6A1-CD0CCFB741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DD60C6B-B883-4EDD-8DDD-9A9AEFF53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7641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174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>
                <a:ea typeface="ＭＳ Ｐゴシック" pitchFamily="34" charset="-128"/>
              </a:rPr>
              <a:t>Batch Processes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Batch processing:  </a:t>
            </a:r>
            <a:r>
              <a:rPr lang="en-US" dirty="0"/>
              <a:t>Automatically applying the same modifications to a number of files.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6061D1D-64F9-4254-A04F-F1E3F9D9ADF5}"/>
              </a:ext>
            </a:extLst>
          </p:cNvPr>
          <p:cNvGrpSpPr/>
          <p:nvPr/>
        </p:nvGrpSpPr>
        <p:grpSpPr>
          <a:xfrm>
            <a:off x="728100" y="2188935"/>
            <a:ext cx="7791636" cy="3962400"/>
            <a:chOff x="728100" y="2188935"/>
            <a:chExt cx="7791636" cy="3962400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/>
          </p:blipFill>
          <p:spPr bwMode="auto">
            <a:xfrm>
              <a:off x="1784231" y="2561107"/>
              <a:ext cx="6735505" cy="3190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Rounded Rectangle 149"/>
            <p:cNvSpPr/>
            <p:nvPr/>
          </p:nvSpPr>
          <p:spPr>
            <a:xfrm>
              <a:off x="2052075" y="5876697"/>
              <a:ext cx="1476375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Error handling</a:t>
              </a:r>
            </a:p>
          </p:txBody>
        </p:sp>
        <p:sp>
          <p:nvSpPr>
            <p:cNvPr id="17" name="Rounded Rectangle 149"/>
            <p:cNvSpPr/>
            <p:nvPr/>
          </p:nvSpPr>
          <p:spPr>
            <a:xfrm>
              <a:off x="5147700" y="5876698"/>
              <a:ext cx="1476375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File Naming</a:t>
              </a:r>
            </a:p>
          </p:txBody>
        </p:sp>
        <p:sp>
          <p:nvSpPr>
            <p:cNvPr id="18" name="AutoShape 303"/>
            <p:cNvSpPr>
              <a:spLocks/>
            </p:cNvSpPr>
            <p:nvPr/>
          </p:nvSpPr>
          <p:spPr bwMode="auto">
            <a:xfrm flipH="1">
              <a:off x="6166872" y="3911372"/>
              <a:ext cx="176213" cy="1254428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9" name="Group 295"/>
            <p:cNvGrpSpPr>
              <a:grpSpLocks/>
            </p:cNvGrpSpPr>
            <p:nvPr/>
          </p:nvGrpSpPr>
          <p:grpSpPr bwMode="auto">
            <a:xfrm>
              <a:off x="5862075" y="4534793"/>
              <a:ext cx="304798" cy="1253472"/>
              <a:chOff x="3353" y="2605"/>
              <a:chExt cx="257" cy="257"/>
            </a:xfrm>
          </p:grpSpPr>
          <p:sp>
            <p:nvSpPr>
              <p:cNvPr id="20" name="Line 296"/>
              <p:cNvSpPr>
                <a:spLocks noChangeShapeType="1"/>
              </p:cNvSpPr>
              <p:nvPr/>
            </p:nvSpPr>
            <p:spPr bwMode="auto">
              <a:xfrm flipV="1">
                <a:off x="3359" y="2605"/>
                <a:ext cx="0" cy="25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" name="Line 297"/>
              <p:cNvSpPr>
                <a:spLocks noChangeShapeType="1"/>
              </p:cNvSpPr>
              <p:nvPr/>
            </p:nvSpPr>
            <p:spPr bwMode="auto">
              <a:xfrm rot="16200000" flipV="1">
                <a:off x="3482" y="2476"/>
                <a:ext cx="0" cy="25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2" name="Line 167"/>
            <p:cNvSpPr>
              <a:spLocks noChangeShapeType="1"/>
            </p:cNvSpPr>
            <p:nvPr/>
          </p:nvSpPr>
          <p:spPr bwMode="auto">
            <a:xfrm rot="5400000" flipH="1">
              <a:off x="4320602" y="2372777"/>
              <a:ext cx="473039" cy="5022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Line 167"/>
            <p:cNvSpPr>
              <a:spLocks noChangeShapeType="1"/>
            </p:cNvSpPr>
            <p:nvPr/>
          </p:nvSpPr>
          <p:spPr bwMode="auto">
            <a:xfrm rot="5400000">
              <a:off x="2452602" y="5591426"/>
              <a:ext cx="57054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Rounded Rectangle 149"/>
            <p:cNvSpPr/>
            <p:nvPr/>
          </p:nvSpPr>
          <p:spPr>
            <a:xfrm>
              <a:off x="2966475" y="2188935"/>
              <a:ext cx="1476375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Destination</a:t>
              </a:r>
            </a:p>
          </p:txBody>
        </p:sp>
        <p:grpSp>
          <p:nvGrpSpPr>
            <p:cNvPr id="30" name="Group 325"/>
            <p:cNvGrpSpPr>
              <a:grpSpLocks/>
            </p:cNvGrpSpPr>
            <p:nvPr/>
          </p:nvGrpSpPr>
          <p:grpSpPr bwMode="auto">
            <a:xfrm flipH="1" flipV="1">
              <a:off x="5979667" y="2417535"/>
              <a:ext cx="844433" cy="1030353"/>
              <a:chOff x="3353" y="2605"/>
              <a:chExt cx="257" cy="257"/>
            </a:xfrm>
          </p:grpSpPr>
          <p:sp>
            <p:nvSpPr>
              <p:cNvPr id="31" name="Line 326"/>
              <p:cNvSpPr>
                <a:spLocks noChangeShapeType="1"/>
              </p:cNvSpPr>
              <p:nvPr/>
            </p:nvSpPr>
            <p:spPr bwMode="auto">
              <a:xfrm flipV="1">
                <a:off x="3359" y="2605"/>
                <a:ext cx="0" cy="25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Line 327"/>
              <p:cNvSpPr>
                <a:spLocks noChangeShapeType="1"/>
              </p:cNvSpPr>
              <p:nvPr/>
            </p:nvSpPr>
            <p:spPr bwMode="auto">
              <a:xfrm rot="16200000" flipV="1">
                <a:off x="3482" y="2476"/>
                <a:ext cx="0" cy="25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1" name="Rounded Rectangle 149"/>
            <p:cNvSpPr/>
            <p:nvPr/>
          </p:nvSpPr>
          <p:spPr>
            <a:xfrm>
              <a:off x="6014475" y="2188935"/>
              <a:ext cx="1600200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Override “Save As”</a:t>
              </a:r>
            </a:p>
          </p:txBody>
        </p:sp>
        <p:sp>
          <p:nvSpPr>
            <p:cNvPr id="33" name="Line 300"/>
            <p:cNvSpPr>
              <a:spLocks noChangeShapeType="1"/>
            </p:cNvSpPr>
            <p:nvPr/>
          </p:nvSpPr>
          <p:spPr bwMode="auto">
            <a:xfrm>
              <a:off x="1290075" y="3209200"/>
              <a:ext cx="624770" cy="16877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Line 315"/>
            <p:cNvSpPr>
              <a:spLocks noChangeShapeType="1"/>
            </p:cNvSpPr>
            <p:nvPr/>
          </p:nvSpPr>
          <p:spPr bwMode="auto">
            <a:xfrm>
              <a:off x="1416370" y="2860410"/>
              <a:ext cx="498475" cy="33493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Line 315"/>
            <p:cNvSpPr>
              <a:spLocks noChangeShapeType="1"/>
            </p:cNvSpPr>
            <p:nvPr/>
          </p:nvSpPr>
          <p:spPr bwMode="auto">
            <a:xfrm>
              <a:off x="1416370" y="3682772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37" name="Group 325"/>
            <p:cNvGrpSpPr>
              <a:grpSpLocks/>
            </p:cNvGrpSpPr>
            <p:nvPr/>
          </p:nvGrpSpPr>
          <p:grpSpPr bwMode="auto">
            <a:xfrm>
              <a:off x="1049657" y="3835172"/>
              <a:ext cx="865188" cy="407987"/>
              <a:chOff x="3353" y="2605"/>
              <a:chExt cx="257" cy="257"/>
            </a:xfrm>
          </p:grpSpPr>
          <p:sp>
            <p:nvSpPr>
              <p:cNvPr id="38" name="Line 326"/>
              <p:cNvSpPr>
                <a:spLocks noChangeShapeType="1"/>
              </p:cNvSpPr>
              <p:nvPr/>
            </p:nvSpPr>
            <p:spPr bwMode="auto">
              <a:xfrm flipV="1">
                <a:off x="3359" y="2605"/>
                <a:ext cx="0" cy="25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" name="Line 327"/>
              <p:cNvSpPr>
                <a:spLocks noChangeShapeType="1"/>
              </p:cNvSpPr>
              <p:nvPr/>
            </p:nvSpPr>
            <p:spPr bwMode="auto">
              <a:xfrm rot="16200000" flipV="1">
                <a:off x="3482" y="2476"/>
                <a:ext cx="0" cy="25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2" name="Rounded Rectangle 149"/>
            <p:cNvSpPr/>
            <p:nvPr/>
          </p:nvSpPr>
          <p:spPr>
            <a:xfrm>
              <a:off x="728100" y="2768372"/>
              <a:ext cx="714375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Set</a:t>
              </a:r>
            </a:p>
          </p:txBody>
        </p:sp>
        <p:sp>
          <p:nvSpPr>
            <p:cNvPr id="9" name="Rounded Rectangle 149"/>
            <p:cNvSpPr/>
            <p:nvPr/>
          </p:nvSpPr>
          <p:spPr>
            <a:xfrm>
              <a:off x="737047" y="3454172"/>
              <a:ext cx="705428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Source</a:t>
              </a:r>
            </a:p>
          </p:txBody>
        </p:sp>
        <p:sp>
          <p:nvSpPr>
            <p:cNvPr id="8" name="Rounded Rectangle 149"/>
            <p:cNvSpPr/>
            <p:nvPr/>
          </p:nvSpPr>
          <p:spPr>
            <a:xfrm>
              <a:off x="728100" y="4173474"/>
              <a:ext cx="866775" cy="649458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Choose source folder</a:t>
              </a:r>
            </a:p>
          </p:txBody>
        </p:sp>
        <p:sp>
          <p:nvSpPr>
            <p:cNvPr id="36" name="Line 53"/>
            <p:cNvSpPr>
              <a:spLocks noChangeShapeType="1"/>
            </p:cNvSpPr>
            <p:nvPr/>
          </p:nvSpPr>
          <p:spPr bwMode="auto">
            <a:xfrm flipH="1">
              <a:off x="4719073" y="2387372"/>
              <a:ext cx="485108" cy="77988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Rounded Rectangle 149"/>
            <p:cNvSpPr/>
            <p:nvPr/>
          </p:nvSpPr>
          <p:spPr>
            <a:xfrm>
              <a:off x="5023875" y="2188935"/>
              <a:ext cx="914400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Choose</a:t>
              </a:r>
            </a:p>
          </p:txBody>
        </p:sp>
        <p:sp>
          <p:nvSpPr>
            <p:cNvPr id="10" name="Rounded Rectangle 149"/>
            <p:cNvSpPr/>
            <p:nvPr/>
          </p:nvSpPr>
          <p:spPr>
            <a:xfrm>
              <a:off x="737047" y="3097025"/>
              <a:ext cx="705428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Action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048632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Image Processor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Useful script</a:t>
            </a:r>
          </a:p>
          <a:p>
            <a:r>
              <a:rPr lang="en-US" altLang="en-US"/>
              <a:t>Save files in a different format during same processing session</a:t>
            </a:r>
          </a:p>
          <a:p>
            <a:r>
              <a:rPr lang="en-US" altLang="en-US"/>
              <a:t>Can convert a single image or a folder of images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543542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Batch Options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Choose action or action set</a:t>
            </a:r>
          </a:p>
          <a:p>
            <a:r>
              <a:rPr lang="en-US" altLang="en-US"/>
              <a:t>Choose source files to process</a:t>
            </a:r>
          </a:p>
          <a:p>
            <a:r>
              <a:rPr lang="en-US" altLang="en-US"/>
              <a:t>Ignore actions that open files</a:t>
            </a:r>
          </a:p>
          <a:p>
            <a:r>
              <a:rPr lang="en-US" altLang="en-US"/>
              <a:t>Include subfolders</a:t>
            </a:r>
          </a:p>
          <a:p>
            <a:r>
              <a:rPr lang="en-US" altLang="en-US"/>
              <a:t>Suppress dialog boxes and warning</a:t>
            </a:r>
          </a:p>
          <a:p>
            <a:r>
              <a:rPr lang="en-US" altLang="en-US"/>
              <a:t>Choose destination and name</a:t>
            </a:r>
          </a:p>
          <a:p>
            <a:r>
              <a:rPr lang="en-US" altLang="en-US"/>
              <a:t>Handle errors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261653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itchFamily="34" charset="-128"/>
              </a:rPr>
              <a:t>Activity: Batch </a:t>
            </a:r>
            <a:r>
              <a:rPr lang="en-US" altLang="en-US" sz="2400" dirty="0">
                <a:ea typeface="ＭＳ Ｐゴシック" pitchFamily="34" charset="-128"/>
              </a:rPr>
              <a:t>Processing Image Files</a:t>
            </a:r>
          </a:p>
        </p:txBody>
      </p:sp>
      <p:pic>
        <p:nvPicPr>
          <p:cNvPr id="22531" name="Picture 1" descr="4b_finalimag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6193" y="1524000"/>
            <a:ext cx="4664075" cy="459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64980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Consider the types of image editing tasks you do daily. What are those tasks and how would you apply actions or batch processing to streamline your workflow?</a:t>
            </a:r>
          </a:p>
          <a:p>
            <a:r>
              <a:rPr lang="en-US"/>
              <a:t>Why would you choose Photoshop actions over batch processing?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458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5F3522-DBE4-46C2-88D9-31E48F26F6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Create and Apply Actions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0AAD27-F076-403D-8E49-E235B62427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555599-851D-405E-9BE0-0FF3349F69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8993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 dirty="0">
                <a:ea typeface="ＭＳ Ｐゴシック" pitchFamily="34" charset="-128"/>
              </a:rPr>
              <a:t>The Actions Panel</a:t>
            </a:r>
          </a:p>
        </p:txBody>
      </p:sp>
      <p:sp>
        <p:nvSpPr>
          <p:cNvPr id="50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B750492-9437-49D7-9BC1-47635F305888}"/>
              </a:ext>
            </a:extLst>
          </p:cNvPr>
          <p:cNvGrpSpPr/>
          <p:nvPr/>
        </p:nvGrpSpPr>
        <p:grpSpPr>
          <a:xfrm>
            <a:off x="1676400" y="994733"/>
            <a:ext cx="6695604" cy="5493697"/>
            <a:chOff x="1693862" y="994733"/>
            <a:chExt cx="6695604" cy="5493697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/>
          </p:blipFill>
          <p:spPr bwMode="auto">
            <a:xfrm>
              <a:off x="4196173" y="1164577"/>
              <a:ext cx="2215044" cy="47002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Rounded Rectangle 34"/>
            <p:cNvSpPr>
              <a:spLocks noChangeArrowheads="1"/>
            </p:cNvSpPr>
            <p:nvPr/>
          </p:nvSpPr>
          <p:spPr bwMode="auto">
            <a:xfrm>
              <a:off x="6701953" y="1289314"/>
              <a:ext cx="1687513" cy="30426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Panel Menu Display</a:t>
              </a:r>
            </a:p>
          </p:txBody>
        </p:sp>
        <p:grpSp>
          <p:nvGrpSpPr>
            <p:cNvPr id="6157" name="Group 292"/>
            <p:cNvGrpSpPr>
              <a:grpSpLocks/>
            </p:cNvGrpSpPr>
            <p:nvPr/>
          </p:nvGrpSpPr>
          <p:grpSpPr bwMode="auto">
            <a:xfrm rot="16200000" flipV="1">
              <a:off x="3951334" y="4862859"/>
              <a:ext cx="393521" cy="2238375"/>
              <a:chOff x="3359" y="2603"/>
              <a:chExt cx="251" cy="257"/>
            </a:xfrm>
          </p:grpSpPr>
          <p:sp>
            <p:nvSpPr>
              <p:cNvPr id="6208" name="Line 293"/>
              <p:cNvSpPr>
                <a:spLocks noChangeShapeType="1"/>
              </p:cNvSpPr>
              <p:nvPr/>
            </p:nvSpPr>
            <p:spPr bwMode="auto">
              <a:xfrm flipV="1">
                <a:off x="3359" y="2603"/>
                <a:ext cx="0" cy="25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09" name="Line 294"/>
              <p:cNvSpPr>
                <a:spLocks noChangeShapeType="1"/>
              </p:cNvSpPr>
              <p:nvPr/>
            </p:nvSpPr>
            <p:spPr bwMode="auto">
              <a:xfrm rot="16200000" flipV="1">
                <a:off x="3485" y="2479"/>
                <a:ext cx="0" cy="25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8" name="Rounded Rectangle 37"/>
            <p:cNvSpPr>
              <a:spLocks noChangeArrowheads="1"/>
            </p:cNvSpPr>
            <p:nvPr/>
          </p:nvSpPr>
          <p:spPr bwMode="auto">
            <a:xfrm>
              <a:off x="6618940" y="5562600"/>
              <a:ext cx="868363" cy="2286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Delete</a:t>
              </a:r>
            </a:p>
          </p:txBody>
        </p:sp>
        <p:sp>
          <p:nvSpPr>
            <p:cNvPr id="6163" name="Line 97"/>
            <p:cNvSpPr>
              <a:spLocks noChangeShapeType="1"/>
            </p:cNvSpPr>
            <p:nvPr/>
          </p:nvSpPr>
          <p:spPr bwMode="auto">
            <a:xfrm flipV="1">
              <a:off x="5782406" y="5773251"/>
              <a:ext cx="3681" cy="4440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Rounded Rectangle 30"/>
            <p:cNvSpPr>
              <a:spLocks noChangeArrowheads="1"/>
            </p:cNvSpPr>
            <p:nvPr/>
          </p:nvSpPr>
          <p:spPr bwMode="auto">
            <a:xfrm>
              <a:off x="5751104" y="5965861"/>
              <a:ext cx="1736725" cy="25146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Create New Action</a:t>
              </a:r>
            </a:p>
          </p:txBody>
        </p:sp>
        <p:sp>
          <p:nvSpPr>
            <p:cNvPr id="6165" name="Line 97"/>
            <p:cNvSpPr>
              <a:spLocks noChangeShapeType="1"/>
            </p:cNvSpPr>
            <p:nvPr/>
          </p:nvSpPr>
          <p:spPr bwMode="auto">
            <a:xfrm flipH="1" flipV="1">
              <a:off x="5546554" y="5773251"/>
              <a:ext cx="0" cy="64293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Rounded Rectangle 38"/>
            <p:cNvSpPr>
              <a:spLocks noChangeArrowheads="1"/>
            </p:cNvSpPr>
            <p:nvPr/>
          </p:nvSpPr>
          <p:spPr bwMode="auto">
            <a:xfrm>
              <a:off x="4448170" y="6236970"/>
              <a:ext cx="1279525" cy="25146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Create New Set</a:t>
              </a:r>
            </a:p>
          </p:txBody>
        </p:sp>
        <p:sp>
          <p:nvSpPr>
            <p:cNvPr id="6207" name="Line 294"/>
            <p:cNvSpPr>
              <a:spLocks noChangeShapeType="1"/>
            </p:cNvSpPr>
            <p:nvPr/>
          </p:nvSpPr>
          <p:spPr bwMode="auto">
            <a:xfrm flipV="1">
              <a:off x="4533940" y="1132935"/>
              <a:ext cx="0" cy="46241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Rounded Rectangle 59"/>
            <p:cNvSpPr>
              <a:spLocks noChangeArrowheads="1"/>
            </p:cNvSpPr>
            <p:nvPr/>
          </p:nvSpPr>
          <p:spPr bwMode="auto">
            <a:xfrm>
              <a:off x="3925448" y="994733"/>
              <a:ext cx="1208088" cy="276606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Modal Dialog</a:t>
              </a:r>
            </a:p>
          </p:txBody>
        </p:sp>
        <p:grpSp>
          <p:nvGrpSpPr>
            <p:cNvPr id="6175" name="Group 292"/>
            <p:cNvGrpSpPr>
              <a:grpSpLocks/>
            </p:cNvGrpSpPr>
            <p:nvPr/>
          </p:nvGrpSpPr>
          <p:grpSpPr bwMode="auto">
            <a:xfrm rot="5400000">
              <a:off x="3536949" y="786628"/>
              <a:ext cx="252413" cy="1360488"/>
              <a:chOff x="3359" y="2605"/>
              <a:chExt cx="251" cy="257"/>
            </a:xfrm>
          </p:grpSpPr>
          <p:sp>
            <p:nvSpPr>
              <p:cNvPr id="6204" name="Line 293"/>
              <p:cNvSpPr>
                <a:spLocks noChangeShapeType="1"/>
              </p:cNvSpPr>
              <p:nvPr/>
            </p:nvSpPr>
            <p:spPr bwMode="auto">
              <a:xfrm flipV="1">
                <a:off x="3359" y="2605"/>
                <a:ext cx="0" cy="25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05" name="Line 294"/>
              <p:cNvSpPr>
                <a:spLocks noChangeShapeType="1"/>
              </p:cNvSpPr>
              <p:nvPr/>
            </p:nvSpPr>
            <p:spPr bwMode="auto">
              <a:xfrm rot="16200000" flipV="1">
                <a:off x="3485" y="2479"/>
                <a:ext cx="0" cy="25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177" name="Group 292"/>
            <p:cNvGrpSpPr>
              <a:grpSpLocks/>
            </p:cNvGrpSpPr>
            <p:nvPr/>
          </p:nvGrpSpPr>
          <p:grpSpPr bwMode="auto">
            <a:xfrm rot="16200000" flipV="1">
              <a:off x="4168593" y="5196370"/>
              <a:ext cx="228597" cy="1407319"/>
              <a:chOff x="3353" y="2605"/>
              <a:chExt cx="257" cy="257"/>
            </a:xfrm>
          </p:grpSpPr>
          <p:sp>
            <p:nvSpPr>
              <p:cNvPr id="6202" name="Line 293"/>
              <p:cNvSpPr>
                <a:spLocks noChangeShapeType="1"/>
              </p:cNvSpPr>
              <p:nvPr/>
            </p:nvSpPr>
            <p:spPr bwMode="auto">
              <a:xfrm flipV="1">
                <a:off x="3359" y="2605"/>
                <a:ext cx="0" cy="25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03" name="Line 294"/>
              <p:cNvSpPr>
                <a:spLocks noChangeShapeType="1"/>
              </p:cNvSpPr>
              <p:nvPr/>
            </p:nvSpPr>
            <p:spPr bwMode="auto">
              <a:xfrm rot="16200000" flipV="1">
                <a:off x="3482" y="2476"/>
                <a:ext cx="0" cy="25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46" name="Rounded Rectangle 45"/>
            <p:cNvSpPr>
              <a:spLocks noChangeArrowheads="1"/>
            </p:cNvSpPr>
            <p:nvPr/>
          </p:nvSpPr>
          <p:spPr bwMode="auto">
            <a:xfrm>
              <a:off x="3429000" y="5821692"/>
              <a:ext cx="1425575" cy="25146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Begin Recording</a:t>
              </a:r>
            </a:p>
          </p:txBody>
        </p:sp>
        <p:sp>
          <p:nvSpPr>
            <p:cNvPr id="54" name="Rounded Rectangle 53"/>
            <p:cNvSpPr>
              <a:spLocks noChangeArrowheads="1"/>
            </p:cNvSpPr>
            <p:nvPr/>
          </p:nvSpPr>
          <p:spPr bwMode="auto">
            <a:xfrm>
              <a:off x="2057400" y="1109406"/>
              <a:ext cx="1360487" cy="45524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Exclude/Include Toggle</a:t>
              </a:r>
            </a:p>
          </p:txBody>
        </p:sp>
        <p:sp>
          <p:nvSpPr>
            <p:cNvPr id="6182" name="Line 97"/>
            <p:cNvSpPr>
              <a:spLocks noChangeShapeType="1"/>
            </p:cNvSpPr>
            <p:nvPr/>
          </p:nvSpPr>
          <p:spPr bwMode="auto">
            <a:xfrm flipV="1">
              <a:off x="3878262" y="3432174"/>
              <a:ext cx="31273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Rounded Rectangle 58"/>
            <p:cNvSpPr>
              <a:spLocks noChangeArrowheads="1"/>
            </p:cNvSpPr>
            <p:nvPr/>
          </p:nvSpPr>
          <p:spPr bwMode="auto">
            <a:xfrm>
              <a:off x="2718593" y="3276600"/>
              <a:ext cx="1208088" cy="2794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Action Set</a:t>
              </a:r>
            </a:p>
          </p:txBody>
        </p:sp>
        <p:sp>
          <p:nvSpPr>
            <p:cNvPr id="6185" name="Line 97"/>
            <p:cNvSpPr>
              <a:spLocks noChangeShapeType="1"/>
            </p:cNvSpPr>
            <p:nvPr/>
          </p:nvSpPr>
          <p:spPr bwMode="auto">
            <a:xfrm flipV="1">
              <a:off x="2589212" y="1871662"/>
              <a:ext cx="166687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Rounded Rectangle 11"/>
            <p:cNvSpPr>
              <a:spLocks noChangeArrowheads="1"/>
            </p:cNvSpPr>
            <p:nvPr/>
          </p:nvSpPr>
          <p:spPr bwMode="auto">
            <a:xfrm>
              <a:off x="2427287" y="1740297"/>
              <a:ext cx="895350" cy="27066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Action</a:t>
              </a:r>
            </a:p>
          </p:txBody>
        </p:sp>
        <p:sp>
          <p:nvSpPr>
            <p:cNvPr id="6187" name="AutoShape 302"/>
            <p:cNvSpPr>
              <a:spLocks/>
            </p:cNvSpPr>
            <p:nvPr/>
          </p:nvSpPr>
          <p:spPr bwMode="auto">
            <a:xfrm rot="10800000">
              <a:off x="4018177" y="4637602"/>
              <a:ext cx="172823" cy="1040591"/>
            </a:xfrm>
            <a:prstGeom prst="rightBrace">
              <a:avLst>
                <a:gd name="adj1" fmla="val 65289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FF9900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73" name="Rounded Rectangle 72"/>
            <p:cNvSpPr>
              <a:spLocks noChangeArrowheads="1"/>
            </p:cNvSpPr>
            <p:nvPr/>
          </p:nvSpPr>
          <p:spPr bwMode="auto">
            <a:xfrm>
              <a:off x="2728189" y="5030509"/>
              <a:ext cx="1209675" cy="27781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Commands</a:t>
              </a:r>
            </a:p>
          </p:txBody>
        </p:sp>
        <p:sp>
          <p:nvSpPr>
            <p:cNvPr id="6189" name="Line 97"/>
            <p:cNvSpPr>
              <a:spLocks noChangeShapeType="1"/>
            </p:cNvSpPr>
            <p:nvPr/>
          </p:nvSpPr>
          <p:spPr bwMode="auto">
            <a:xfrm flipV="1">
              <a:off x="2514600" y="2481435"/>
              <a:ext cx="166846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Rounded Rectangle 74"/>
            <p:cNvSpPr>
              <a:spLocks noChangeArrowheads="1"/>
            </p:cNvSpPr>
            <p:nvPr/>
          </p:nvSpPr>
          <p:spPr bwMode="auto">
            <a:xfrm>
              <a:off x="2295935" y="2438400"/>
              <a:ext cx="1662112" cy="26511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Excluded Command</a:t>
              </a:r>
            </a:p>
          </p:txBody>
        </p:sp>
        <p:sp>
          <p:nvSpPr>
            <p:cNvPr id="6191" name="Line 97"/>
            <p:cNvSpPr>
              <a:spLocks noChangeShapeType="1"/>
            </p:cNvSpPr>
            <p:nvPr/>
          </p:nvSpPr>
          <p:spPr bwMode="auto">
            <a:xfrm flipV="1">
              <a:off x="2527710" y="2300287"/>
              <a:ext cx="166846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Rounded Rectangle 76"/>
            <p:cNvSpPr>
              <a:spLocks noChangeArrowheads="1"/>
            </p:cNvSpPr>
            <p:nvPr/>
          </p:nvSpPr>
          <p:spPr bwMode="auto">
            <a:xfrm>
              <a:off x="2278473" y="2133600"/>
              <a:ext cx="1662112" cy="26511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Included Command</a:t>
              </a:r>
            </a:p>
          </p:txBody>
        </p:sp>
        <p:sp>
          <p:nvSpPr>
            <p:cNvPr id="55" name="Line 97"/>
            <p:cNvSpPr>
              <a:spLocks noChangeShapeType="1"/>
            </p:cNvSpPr>
            <p:nvPr/>
          </p:nvSpPr>
          <p:spPr bwMode="auto">
            <a:xfrm flipV="1">
              <a:off x="3843336" y="4493816"/>
              <a:ext cx="31273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Rounded Rectangle 55"/>
            <p:cNvSpPr>
              <a:spLocks noChangeArrowheads="1"/>
            </p:cNvSpPr>
            <p:nvPr/>
          </p:nvSpPr>
          <p:spPr bwMode="auto">
            <a:xfrm>
              <a:off x="2697349" y="4343400"/>
              <a:ext cx="1208088" cy="2794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Action Set</a:t>
              </a:r>
            </a:p>
          </p:txBody>
        </p:sp>
        <p:sp>
          <p:nvSpPr>
            <p:cNvPr id="57" name="Line 97"/>
            <p:cNvSpPr>
              <a:spLocks noChangeShapeType="1"/>
            </p:cNvSpPr>
            <p:nvPr/>
          </p:nvSpPr>
          <p:spPr bwMode="auto">
            <a:xfrm flipH="1" flipV="1">
              <a:off x="6389215" y="1406323"/>
              <a:ext cx="31273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Line 97"/>
            <p:cNvSpPr>
              <a:spLocks noChangeShapeType="1"/>
            </p:cNvSpPr>
            <p:nvPr/>
          </p:nvSpPr>
          <p:spPr bwMode="auto">
            <a:xfrm flipH="1" flipV="1">
              <a:off x="6172200" y="5713412"/>
              <a:ext cx="4467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Line 97"/>
            <p:cNvSpPr>
              <a:spLocks noChangeShapeType="1"/>
            </p:cNvSpPr>
            <p:nvPr/>
          </p:nvSpPr>
          <p:spPr bwMode="auto">
            <a:xfrm flipV="1">
              <a:off x="2982911" y="5712971"/>
              <a:ext cx="166687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Rounded Rectangle 47"/>
            <p:cNvSpPr>
              <a:spLocks noChangeArrowheads="1"/>
            </p:cNvSpPr>
            <p:nvPr/>
          </p:nvSpPr>
          <p:spPr bwMode="auto">
            <a:xfrm>
              <a:off x="1693862" y="5594033"/>
              <a:ext cx="1909763" cy="286385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Stop Playing/Recording</a:t>
              </a:r>
            </a:p>
          </p:txBody>
        </p:sp>
        <p:sp>
          <p:nvSpPr>
            <p:cNvPr id="44" name="Rounded Rectangle 43"/>
            <p:cNvSpPr>
              <a:spLocks noChangeArrowheads="1"/>
            </p:cNvSpPr>
            <p:nvPr/>
          </p:nvSpPr>
          <p:spPr bwMode="auto">
            <a:xfrm>
              <a:off x="2514600" y="6138204"/>
              <a:ext cx="1360487" cy="2286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Play Selection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302336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 dirty="0">
                <a:ea typeface="ＭＳ Ｐゴシック" pitchFamily="34" charset="-128"/>
              </a:rPr>
              <a:t>The Actions Panel Menu</a:t>
            </a:r>
          </a:p>
        </p:txBody>
      </p:sp>
      <p:sp>
        <p:nvSpPr>
          <p:cNvPr id="18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4149DF7-42EF-4A05-A1DB-0ECB3B9A8C6E}"/>
              </a:ext>
            </a:extLst>
          </p:cNvPr>
          <p:cNvGrpSpPr/>
          <p:nvPr/>
        </p:nvGrpSpPr>
        <p:grpSpPr>
          <a:xfrm>
            <a:off x="1269033" y="1068876"/>
            <a:ext cx="5055567" cy="5256199"/>
            <a:chOff x="1269033" y="1068876"/>
            <a:chExt cx="5055567" cy="5256199"/>
          </a:xfrm>
        </p:grpSpPr>
        <p:sp>
          <p:nvSpPr>
            <p:cNvPr id="6150" name="AutoShape 302"/>
            <p:cNvSpPr>
              <a:spLocks/>
            </p:cNvSpPr>
            <p:nvPr/>
          </p:nvSpPr>
          <p:spPr bwMode="auto">
            <a:xfrm>
              <a:off x="4716462" y="4533410"/>
              <a:ext cx="127000" cy="1271587"/>
            </a:xfrm>
            <a:prstGeom prst="rightBrace">
              <a:avLst>
                <a:gd name="adj1" fmla="val 66101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FF9900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41" name="Rounded Rectangle 40"/>
            <p:cNvSpPr>
              <a:spLocks noChangeArrowheads="1"/>
            </p:cNvSpPr>
            <p:nvPr/>
          </p:nvSpPr>
          <p:spPr bwMode="auto">
            <a:xfrm>
              <a:off x="5006879" y="5057146"/>
              <a:ext cx="1289050" cy="25146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Action Libraries</a:t>
              </a:r>
            </a:p>
          </p:txBody>
        </p:sp>
        <p:sp>
          <p:nvSpPr>
            <p:cNvPr id="43" name="Rounded Rectangle 42"/>
            <p:cNvSpPr>
              <a:spLocks noChangeArrowheads="1"/>
            </p:cNvSpPr>
            <p:nvPr/>
          </p:nvSpPr>
          <p:spPr bwMode="auto">
            <a:xfrm>
              <a:off x="5006879" y="3818260"/>
              <a:ext cx="1276350" cy="5080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Action Library</a:t>
              </a:r>
            </a:p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Controls</a:t>
              </a:r>
            </a:p>
          </p:txBody>
        </p:sp>
        <p:sp>
          <p:nvSpPr>
            <p:cNvPr id="6159" name="AutoShape 302"/>
            <p:cNvSpPr>
              <a:spLocks/>
            </p:cNvSpPr>
            <p:nvPr/>
          </p:nvSpPr>
          <p:spPr bwMode="auto">
            <a:xfrm>
              <a:off x="4697412" y="2343531"/>
              <a:ext cx="160338" cy="857250"/>
            </a:xfrm>
            <a:prstGeom prst="rightBrace">
              <a:avLst>
                <a:gd name="adj1" fmla="val 66629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FF9900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6160" name="AutoShape 302"/>
            <p:cNvSpPr>
              <a:spLocks/>
            </p:cNvSpPr>
            <p:nvPr/>
          </p:nvSpPr>
          <p:spPr bwMode="auto">
            <a:xfrm>
              <a:off x="4716462" y="1551369"/>
              <a:ext cx="131763" cy="752475"/>
            </a:xfrm>
            <a:prstGeom prst="rightBrace">
              <a:avLst>
                <a:gd name="adj1" fmla="val 65860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FF9900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6161" name="AutoShape 302"/>
            <p:cNvSpPr>
              <a:spLocks/>
            </p:cNvSpPr>
            <p:nvPr/>
          </p:nvSpPr>
          <p:spPr bwMode="auto">
            <a:xfrm>
              <a:off x="4697412" y="5897609"/>
              <a:ext cx="127000" cy="309563"/>
            </a:xfrm>
            <a:prstGeom prst="rightBrace">
              <a:avLst>
                <a:gd name="adj1" fmla="val 66332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FF9900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52" name="Rounded Rectangle 51"/>
            <p:cNvSpPr>
              <a:spLocks noChangeArrowheads="1"/>
            </p:cNvSpPr>
            <p:nvPr/>
          </p:nvSpPr>
          <p:spPr bwMode="auto">
            <a:xfrm>
              <a:off x="5006879" y="5895346"/>
              <a:ext cx="1276350" cy="25146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Panel Controls</a:t>
              </a:r>
            </a:p>
          </p:txBody>
        </p:sp>
        <p:sp>
          <p:nvSpPr>
            <p:cNvPr id="6170" name="AutoShape 302"/>
            <p:cNvSpPr>
              <a:spLocks/>
            </p:cNvSpPr>
            <p:nvPr/>
          </p:nvSpPr>
          <p:spPr bwMode="auto">
            <a:xfrm>
              <a:off x="4716462" y="3696976"/>
              <a:ext cx="127000" cy="787400"/>
            </a:xfrm>
            <a:prstGeom prst="rightBrace">
              <a:avLst>
                <a:gd name="adj1" fmla="val 65875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FF9900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6172" name="AutoShape 302"/>
            <p:cNvSpPr>
              <a:spLocks/>
            </p:cNvSpPr>
            <p:nvPr/>
          </p:nvSpPr>
          <p:spPr bwMode="auto">
            <a:xfrm>
              <a:off x="4716462" y="3204851"/>
              <a:ext cx="127000" cy="457200"/>
            </a:xfrm>
            <a:prstGeom prst="rightBrace">
              <a:avLst>
                <a:gd name="adj1" fmla="val 66517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FF9900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47" name="Rounded Rectangle 46"/>
            <p:cNvSpPr>
              <a:spLocks noChangeArrowheads="1"/>
            </p:cNvSpPr>
            <p:nvPr/>
          </p:nvSpPr>
          <p:spPr bwMode="auto">
            <a:xfrm>
              <a:off x="5006879" y="1773797"/>
              <a:ext cx="1317721" cy="325399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Action Controls</a:t>
              </a:r>
            </a:p>
          </p:txBody>
        </p:sp>
        <p:sp>
          <p:nvSpPr>
            <p:cNvPr id="56" name="Rounded Rectangle 55"/>
            <p:cNvSpPr>
              <a:spLocks noChangeArrowheads="1"/>
            </p:cNvSpPr>
            <p:nvPr/>
          </p:nvSpPr>
          <p:spPr bwMode="auto">
            <a:xfrm>
              <a:off x="5006879" y="2530164"/>
              <a:ext cx="1197928" cy="47466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Command Controls</a:t>
              </a:r>
            </a:p>
          </p:txBody>
        </p:sp>
        <p:sp>
          <p:nvSpPr>
            <p:cNvPr id="57" name="Rounded Rectangle 56"/>
            <p:cNvSpPr>
              <a:spLocks noChangeArrowheads="1"/>
            </p:cNvSpPr>
            <p:nvPr/>
          </p:nvSpPr>
          <p:spPr bwMode="auto">
            <a:xfrm>
              <a:off x="5006879" y="3273240"/>
              <a:ext cx="1089025" cy="276606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Options</a:t>
              </a:r>
            </a:p>
          </p:txBody>
        </p:sp>
        <p:sp>
          <p:nvSpPr>
            <p:cNvPr id="6171" name="Line 97"/>
            <p:cNvSpPr>
              <a:spLocks noChangeShapeType="1"/>
            </p:cNvSpPr>
            <p:nvPr/>
          </p:nvSpPr>
          <p:spPr bwMode="auto">
            <a:xfrm flipH="1" flipV="1">
              <a:off x="4633912" y="1371600"/>
              <a:ext cx="80803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Rounded Rectangle 54"/>
            <p:cNvSpPr>
              <a:spLocks noChangeArrowheads="1"/>
            </p:cNvSpPr>
            <p:nvPr/>
          </p:nvSpPr>
          <p:spPr bwMode="auto">
            <a:xfrm>
              <a:off x="4915035" y="1228165"/>
              <a:ext cx="1229360" cy="26193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Button Mode</a:t>
              </a:r>
            </a:p>
          </p:txBody>
        </p:sp>
        <p:pic>
          <p:nvPicPr>
            <p:cNvPr id="4" name="Picture 3" descr="A screenshot of a cell phone&#10;&#10;Description automatically generated">
              <a:extLst>
                <a:ext uri="{FF2B5EF4-FFF2-40B4-BE49-F238E27FC236}">
                  <a16:creationId xmlns:a16="http://schemas.microsoft.com/office/drawing/2014/main" id="{4BD2BC94-BCB7-497C-82C0-63F8F03E58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69033" y="1068876"/>
              <a:ext cx="3364879" cy="5256199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0091732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Default Mode vs. Button Mode</a:t>
            </a:r>
          </a:p>
        </p:txBody>
      </p:sp>
      <p:sp>
        <p:nvSpPr>
          <p:cNvPr id="28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99A8B81-9EB7-4814-AEF2-9406445AAB47}"/>
              </a:ext>
            </a:extLst>
          </p:cNvPr>
          <p:cNvGrpSpPr/>
          <p:nvPr/>
        </p:nvGrpSpPr>
        <p:grpSpPr>
          <a:xfrm>
            <a:off x="1826611" y="1393166"/>
            <a:ext cx="5669275" cy="4702834"/>
            <a:chOff x="1826611" y="1393166"/>
            <a:chExt cx="5669275" cy="4702834"/>
          </a:xfrm>
        </p:grpSpPr>
        <p:sp>
          <p:nvSpPr>
            <p:cNvPr id="7181" name="Text Box 5"/>
            <p:cNvSpPr txBox="1">
              <a:spLocks noChangeArrowheads="1"/>
            </p:cNvSpPr>
            <p:nvPr/>
          </p:nvSpPr>
          <p:spPr bwMode="auto">
            <a:xfrm>
              <a:off x="2177546" y="1393166"/>
              <a:ext cx="1140953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rgbClr val="FF9900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300" b="1" dirty="0">
                  <a:solidFill>
                    <a:srgbClr val="000000"/>
                  </a:solidFill>
                  <a:latin typeface="+mn-lt"/>
                </a:rPr>
                <a:t>Default Mode</a:t>
              </a:r>
            </a:p>
          </p:txBody>
        </p:sp>
        <p:sp>
          <p:nvSpPr>
            <p:cNvPr id="7182" name="Text Box 5"/>
            <p:cNvSpPr txBox="1">
              <a:spLocks noChangeArrowheads="1"/>
            </p:cNvSpPr>
            <p:nvPr/>
          </p:nvSpPr>
          <p:spPr bwMode="auto">
            <a:xfrm>
              <a:off x="5656892" y="1393166"/>
              <a:ext cx="1106072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rgbClr val="FF9900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300" b="1" dirty="0">
                  <a:solidFill>
                    <a:srgbClr val="000000"/>
                  </a:solidFill>
                  <a:latin typeface="+mn-lt"/>
                </a:rPr>
                <a:t>Button Mode</a:t>
              </a: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932A378-5520-4281-A693-B8AF1914E3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1826611" y="1685554"/>
              <a:ext cx="1842825" cy="4410446"/>
            </a:xfrm>
            <a:prstGeom prst="rect">
              <a:avLst/>
            </a:prstGeom>
          </p:spPr>
        </p:pic>
        <p:pic>
          <p:nvPicPr>
            <p:cNvPr id="3" name="Picture 2" descr="A screenshot of a cell phone&#10;&#10;Description automatically generated">
              <a:extLst>
                <a:ext uri="{FF2B5EF4-FFF2-40B4-BE49-F238E27FC236}">
                  <a16:creationId xmlns:a16="http://schemas.microsoft.com/office/drawing/2014/main" id="{B6842950-18D2-4668-8D61-DEF8117F98D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81600" y="1685554"/>
              <a:ext cx="2314286" cy="3161905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5751956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Save and Load an Action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Save and reuse an action in other projects</a:t>
            </a:r>
          </a:p>
          <a:p>
            <a:r>
              <a:rPr lang="en-US" altLang="en-US" dirty="0"/>
              <a:t>Share with someone else</a:t>
            </a:r>
          </a:p>
          <a:p>
            <a:r>
              <a:rPr lang="en-US" altLang="en-US"/>
              <a:t>Save </a:t>
            </a:r>
            <a:r>
              <a:rPr lang="en-US" altLang="en-US" dirty="0"/>
              <a:t>as a ATN file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711603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Record Commands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Photoshop records the image modifications you make</a:t>
            </a:r>
          </a:p>
          <a:p>
            <a:r>
              <a:rPr lang="en-US" altLang="en-US"/>
              <a:t>Play back the recording on other images to save time</a:t>
            </a:r>
          </a:p>
          <a:p>
            <a:r>
              <a:rPr lang="en-US" altLang="en-US"/>
              <a:t>Insert Stop to halt the playback of an action to manually perform a non-recordable task, such as using a painting tool</a:t>
            </a:r>
            <a:endParaRPr lang="en-US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284588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Modify Recorded Commands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Delete a set, action, or command</a:t>
            </a:r>
          </a:p>
          <a:p>
            <a:r>
              <a:rPr lang="en-US" altLang="en-US"/>
              <a:t>Copy a set, action, or command</a:t>
            </a:r>
          </a:p>
          <a:p>
            <a:r>
              <a:rPr lang="en-US" altLang="en-US"/>
              <a:t>Reorder commands</a:t>
            </a:r>
          </a:p>
          <a:p>
            <a:r>
              <a:rPr lang="en-US" altLang="en-US"/>
              <a:t>Edit or insert a single command</a:t>
            </a:r>
          </a:p>
          <a:p>
            <a:r>
              <a:rPr lang="en-US" altLang="en-US"/>
              <a:t>Insert a command</a:t>
            </a:r>
            <a:endParaRPr lang="en-US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23524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Play Actions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Apply recorded commands to an image</a:t>
            </a:r>
          </a:p>
          <a:p>
            <a:r>
              <a:rPr lang="en-US" altLang="en-US"/>
              <a:t>You can toggle specific commands on or off</a:t>
            </a:r>
            <a:endParaRPr lang="en-US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983014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LO OV Template 4_1.potx" id="{482A05A5-E8AB-4C88-BA34-7E9D7AAC04C5}" vid="{2A33EEC4-ABD1-4667-A874-96B942740C6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LO_OV_Template_4_1</Template>
  <TotalTime>1794</TotalTime>
  <Words>375</Words>
  <Application>Microsoft Office PowerPoint</Application>
  <PresentationFormat>On-screen Show (4:3)</PresentationFormat>
  <Paragraphs>107</Paragraphs>
  <Slides>16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Calibri</vt:lpstr>
      <vt:lpstr>LO Choice</vt:lpstr>
      <vt:lpstr>Automating Tasks</vt:lpstr>
      <vt:lpstr>Create and Apply Actions</vt:lpstr>
      <vt:lpstr>The Actions Panel</vt:lpstr>
      <vt:lpstr>The Actions Panel Menu</vt:lpstr>
      <vt:lpstr>Default Mode vs. Button Mode</vt:lpstr>
      <vt:lpstr>Save and Load an Action</vt:lpstr>
      <vt:lpstr>Record Commands</vt:lpstr>
      <vt:lpstr>Modify Recorded Commands</vt:lpstr>
      <vt:lpstr>Play Actions</vt:lpstr>
      <vt:lpstr>Activity: Recording and Using an Action</vt:lpstr>
      <vt:lpstr>Batch Process Files with Photoshop and Adobe Bridge</vt:lpstr>
      <vt:lpstr>Batch Processes</vt:lpstr>
      <vt:lpstr>Image Processor</vt:lpstr>
      <vt:lpstr>Batch Options</vt:lpstr>
      <vt:lpstr>Activity: Batch Processing Image Files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Laurie Perry</dc:creator>
  <cp:lastModifiedBy>Michelle Farney</cp:lastModifiedBy>
  <cp:revision>51</cp:revision>
  <cp:lastPrinted>2016-08-25T19:45:41Z</cp:lastPrinted>
  <dcterms:created xsi:type="dcterms:W3CDTF">2016-08-03T14:49:11Z</dcterms:created>
  <dcterms:modified xsi:type="dcterms:W3CDTF">2020-02-21T19:24:49Z</dcterms:modified>
</cp:coreProperties>
</file>