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2" r:id="rId1"/>
  </p:sldMasterIdLst>
  <p:notesMasterIdLst>
    <p:notesMasterId r:id="rId47"/>
  </p:notesMasterIdLst>
  <p:handoutMasterIdLst>
    <p:handoutMasterId r:id="rId48"/>
  </p:handoutMasterIdLst>
  <p:sldIdLst>
    <p:sldId id="261" r:id="rId2"/>
    <p:sldId id="310" r:id="rId3"/>
    <p:sldId id="262" r:id="rId4"/>
    <p:sldId id="263" r:id="rId5"/>
    <p:sldId id="297" r:id="rId6"/>
    <p:sldId id="265" r:id="rId7"/>
    <p:sldId id="266" r:id="rId8"/>
    <p:sldId id="315" r:id="rId9"/>
    <p:sldId id="268" r:id="rId10"/>
    <p:sldId id="269" r:id="rId11"/>
    <p:sldId id="298" r:id="rId12"/>
    <p:sldId id="271" r:id="rId13"/>
    <p:sldId id="311" r:id="rId14"/>
    <p:sldId id="272" r:id="rId15"/>
    <p:sldId id="309" r:id="rId16"/>
    <p:sldId id="273" r:id="rId17"/>
    <p:sldId id="274" r:id="rId18"/>
    <p:sldId id="275" r:id="rId19"/>
    <p:sldId id="303" r:id="rId20"/>
    <p:sldId id="316" r:id="rId21"/>
    <p:sldId id="317" r:id="rId22"/>
    <p:sldId id="304" r:id="rId23"/>
    <p:sldId id="278" r:id="rId24"/>
    <p:sldId id="279" r:id="rId25"/>
    <p:sldId id="312" r:id="rId26"/>
    <p:sldId id="280" r:id="rId27"/>
    <p:sldId id="281" r:id="rId28"/>
    <p:sldId id="282" r:id="rId29"/>
    <p:sldId id="283" r:id="rId30"/>
    <p:sldId id="313" r:id="rId31"/>
    <p:sldId id="307" r:id="rId32"/>
    <p:sldId id="299" r:id="rId33"/>
    <p:sldId id="300" r:id="rId34"/>
    <p:sldId id="301" r:id="rId35"/>
    <p:sldId id="302" r:id="rId36"/>
    <p:sldId id="289" r:id="rId37"/>
    <p:sldId id="314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60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yle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168" autoAdjust="0"/>
  </p:normalViewPr>
  <p:slideViewPr>
    <p:cSldViewPr>
      <p:cViewPr varScale="1">
        <p:scale>
          <a:sx n="110" d="100"/>
          <a:sy n="110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55ABBD00-97EC-4A11-A32B-E212719E4B75}" type="slidenum">
              <a:rPr lang="en-US" altLang="en-US" smtClean="0"/>
              <a:pPr/>
              <a:t>26</a:t>
            </a:fld>
            <a:endParaRPr lang="en-US" alt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0631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03E77E1-1676-4F7F-A7D3-1063682628FF}" type="slidenum">
              <a:rPr lang="en-US" altLang="en-US" smtClean="0"/>
              <a:pPr/>
              <a:t>39</a:t>
            </a:fld>
            <a:endParaRPr lang="en-US" alt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8183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74E4C60-7F7D-403C-9136-FBFAEC28574D}" type="slidenum">
              <a:rPr lang="en-US" altLang="en-US" smtClean="0"/>
              <a:pPr/>
              <a:t>40</a:t>
            </a:fld>
            <a:endParaRPr lang="en-US" alt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730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2FF3444C-104A-41D6-851E-5187C9F0DD38}" type="slidenum">
              <a:rPr lang="en-US" altLang="en-US" smtClean="0"/>
              <a:pPr/>
              <a:t>41</a:t>
            </a:fld>
            <a:endParaRPr lang="en-US" alt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9801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31D688B8-3461-423B-BB0E-F35587DF076E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4057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398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AFBA16E-32BF-457F-85E4-22022623FE1F}" type="slidenum">
              <a:rPr lang="en-US" altLang="en-US" smtClean="0"/>
              <a:pPr/>
              <a:t>43</a:t>
            </a:fld>
            <a:endParaRPr lang="en-US" alt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4783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E5F7C554-2A99-4871-9E74-37F6793ECB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9" name="Picture 8" descr="course outline graphic.png">
            <a:extLst>
              <a:ext uri="{FF2B5EF4-FFF2-40B4-BE49-F238E27FC236}">
                <a16:creationId xmlns:a16="http://schemas.microsoft.com/office/drawing/2014/main" id="{25DFB50B-20B2-4D2F-9BFA-164C219ABF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6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35545753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75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4322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7136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782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231784602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64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4483532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header_stroke.png">
            <a:extLst>
              <a:ext uri="{FF2B5EF4-FFF2-40B4-BE49-F238E27FC236}">
                <a16:creationId xmlns:a16="http://schemas.microsoft.com/office/drawing/2014/main" id="{EDA9A5EA-99AA-45BF-8768-7001D74B93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11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26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03155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739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2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63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777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20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4" name="Picture 3" descr="bubbl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33129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1925" y="1302039"/>
            <a:ext cx="8460150" cy="4525963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0"/>
              </a:spcAft>
              <a:buClr>
                <a:srgbClr val="009DDC"/>
              </a:buClr>
              <a:buFont typeface="+mj-lt"/>
              <a:buAutoNum type="arabicPeriod"/>
              <a:defRPr sz="2000" baseline="0"/>
            </a:lvl1pPr>
            <a:lvl2pPr marL="742950" indent="-285750">
              <a:spcAft>
                <a:spcPts val="0"/>
              </a:spcAft>
              <a:buClr>
                <a:srgbClr val="009DDC"/>
              </a:buClr>
              <a:buFont typeface="Arial"/>
              <a:buChar char="•"/>
              <a:defRPr sz="1800" baseline="0"/>
            </a:lvl2pPr>
          </a:lstStyle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#1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Question #2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DDC"/>
              </a:buClr>
              <a:buSzTx/>
              <a:buFont typeface="+mj-lt"/>
              <a:buAutoNum type="arabicPeriod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15954776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pic>
        <p:nvPicPr>
          <p:cNvPr id="7" name="Picture 6" descr="course outline graphi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er_strok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pic>
        <p:nvPicPr>
          <p:cNvPr id="7" name="Picture 6" descr="choice blocks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24141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39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5C21E9AB-48C1-452E-8446-4918937FEE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99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D2070F92-5BE1-4F16-81BD-C740EC3DA0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51119522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61072692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4961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  <p:pic>
        <p:nvPicPr>
          <p:cNvPr id="7" name="Picture 6" descr="header_stroke.png">
            <a:extLst>
              <a:ext uri="{FF2B5EF4-FFF2-40B4-BE49-F238E27FC236}">
                <a16:creationId xmlns:a16="http://schemas.microsoft.com/office/drawing/2014/main" id="{A0B0B3D3-C121-4E45-B520-3710DE4E5F4C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  <p:sldLayoutId id="2147483875" r:id="rId13"/>
    <p:sldLayoutId id="2147483876" r:id="rId14"/>
    <p:sldLayoutId id="2147483877" r:id="rId15"/>
    <p:sldLayoutId id="2147483878" r:id="rId16"/>
    <p:sldLayoutId id="2147483879" r:id="rId17"/>
    <p:sldLayoutId id="2147483880" r:id="rId18"/>
    <p:sldLayoutId id="2147483881" r:id="rId19"/>
    <p:sldLayoutId id="2147483882" r:id="rId20"/>
    <p:sldLayoutId id="2147483883" r:id="rId21"/>
    <p:sldLayoutId id="2147483884" r:id="rId22"/>
    <p:sldLayoutId id="2147483885" r:id="rId23"/>
    <p:sldLayoutId id="2147483886" r:id="rId24"/>
    <p:sldLayoutId id="2147483887" r:id="rId25"/>
    <p:sldLayoutId id="2147483799" r:id="rId26"/>
    <p:sldLayoutId id="2147483800" r:id="rId27"/>
    <p:sldLayoutId id="2147483801" r:id="rId28"/>
    <p:sldLayoutId id="2147483802" r:id="rId2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tmp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Images with Vector Paths</a:t>
            </a:r>
          </a:p>
          <a:p>
            <a:r>
              <a:rPr lang="en-US" dirty="0"/>
              <a:t>Apply the Shape Drawing Tools</a:t>
            </a:r>
          </a:p>
          <a:p>
            <a:r>
              <a:rPr lang="en-US" dirty="0"/>
              <a:t>Work with Type</a:t>
            </a:r>
          </a:p>
          <a:p>
            <a:r>
              <a:rPr lang="en-US" dirty="0"/>
              <a:t>Apply Type Special Effects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Vector Image Tools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Edit Vector Paths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/>
          </a:p>
        </p:txBody>
      </p:sp>
      <p:sp>
        <p:nvSpPr>
          <p:cNvPr id="31" name="Rounded Rectangle 30"/>
          <p:cNvSpPr>
            <a:spLocks noChangeArrowheads="1"/>
          </p:cNvSpPr>
          <p:nvPr/>
        </p:nvSpPr>
        <p:spPr bwMode="auto">
          <a:xfrm>
            <a:off x="914400" y="3646170"/>
            <a:ext cx="917575" cy="2514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Toolbar</a:t>
            </a:r>
          </a:p>
        </p:txBody>
      </p:sp>
      <p:sp>
        <p:nvSpPr>
          <p:cNvPr id="32" name="Rounded Rectangle 31"/>
          <p:cNvSpPr>
            <a:spLocks noChangeArrowheads="1"/>
          </p:cNvSpPr>
          <p:nvPr/>
        </p:nvSpPr>
        <p:spPr bwMode="auto">
          <a:xfrm>
            <a:off x="2637164" y="2763103"/>
            <a:ext cx="1816100" cy="2514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Vector Drawing Tools</a:t>
            </a:r>
          </a:p>
        </p:txBody>
      </p:sp>
      <p:sp>
        <p:nvSpPr>
          <p:cNvPr id="10246" name="AutoShape 303"/>
          <p:cNvSpPr>
            <a:spLocks/>
          </p:cNvSpPr>
          <p:nvPr/>
        </p:nvSpPr>
        <p:spPr bwMode="auto">
          <a:xfrm flipH="1">
            <a:off x="1862137" y="3276600"/>
            <a:ext cx="174625" cy="990600"/>
          </a:xfrm>
          <a:prstGeom prst="rightBrace">
            <a:avLst>
              <a:gd name="adj1" fmla="val 65919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10247" name="AutoShape 303"/>
          <p:cNvSpPr>
            <a:spLocks/>
          </p:cNvSpPr>
          <p:nvPr/>
        </p:nvSpPr>
        <p:spPr bwMode="auto">
          <a:xfrm rot="5400000" flipH="1">
            <a:off x="3455303" y="2218641"/>
            <a:ext cx="174626" cy="1906368"/>
          </a:xfrm>
          <a:prstGeom prst="rightBrace">
            <a:avLst>
              <a:gd name="adj1" fmla="val 65949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10248" name="AutoShape 303"/>
          <p:cNvSpPr>
            <a:spLocks/>
          </p:cNvSpPr>
          <p:nvPr/>
        </p:nvSpPr>
        <p:spPr bwMode="auto">
          <a:xfrm flipH="1">
            <a:off x="5902688" y="3278187"/>
            <a:ext cx="117112" cy="438150"/>
          </a:xfrm>
          <a:prstGeom prst="rightBrace">
            <a:avLst>
              <a:gd name="adj1" fmla="val 6604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36" name="Rounded Rectangle 35"/>
          <p:cNvSpPr>
            <a:spLocks noChangeArrowheads="1"/>
          </p:cNvSpPr>
          <p:nvPr/>
        </p:nvSpPr>
        <p:spPr bwMode="auto">
          <a:xfrm>
            <a:off x="4897439" y="3371532"/>
            <a:ext cx="917575" cy="2514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Toolbar</a:t>
            </a:r>
          </a:p>
        </p:txBody>
      </p:sp>
      <p:sp>
        <p:nvSpPr>
          <p:cNvPr id="37" name="Rounded Rectangle 36"/>
          <p:cNvSpPr>
            <a:spLocks noChangeArrowheads="1"/>
          </p:cNvSpPr>
          <p:nvPr/>
        </p:nvSpPr>
        <p:spPr bwMode="auto">
          <a:xfrm>
            <a:off x="6124136" y="2760472"/>
            <a:ext cx="1816100" cy="27660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Vector Selection Tools</a:t>
            </a:r>
          </a:p>
        </p:txBody>
      </p:sp>
      <p:sp>
        <p:nvSpPr>
          <p:cNvPr id="10251" name="AutoShape 303"/>
          <p:cNvSpPr>
            <a:spLocks/>
          </p:cNvSpPr>
          <p:nvPr/>
        </p:nvSpPr>
        <p:spPr bwMode="auto">
          <a:xfrm rot="5400000" flipH="1">
            <a:off x="6923086" y="2562223"/>
            <a:ext cx="174627" cy="1219201"/>
          </a:xfrm>
          <a:prstGeom prst="rightBrace">
            <a:avLst>
              <a:gd name="adj1" fmla="val 6596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pic>
        <p:nvPicPr>
          <p:cNvPr id="10252" name="Picture 1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2036762" y="3276600"/>
            <a:ext cx="2603138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4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6054697" y="3263900"/>
            <a:ext cx="165423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500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Reusable Images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A750962-2C86-4FD7-82BE-A155AC203BA5}"/>
              </a:ext>
            </a:extLst>
          </p:cNvPr>
          <p:cNvGrpSpPr/>
          <p:nvPr/>
        </p:nvGrpSpPr>
        <p:grpSpPr>
          <a:xfrm>
            <a:off x="1600200" y="2177713"/>
            <a:ext cx="3792063" cy="3387068"/>
            <a:chOff x="1600200" y="2177713"/>
            <a:chExt cx="3792063" cy="33870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286000" y="2177713"/>
              <a:ext cx="3106263" cy="2502573"/>
            </a:xfrm>
            <a:prstGeom prst="rect">
              <a:avLst/>
            </a:prstGeom>
          </p:spPr>
        </p:pic>
        <p:sp>
          <p:nvSpPr>
            <p:cNvPr id="11268" name="Line 97"/>
            <p:cNvSpPr>
              <a:spLocks noChangeShapeType="1"/>
            </p:cNvSpPr>
            <p:nvPr/>
          </p:nvSpPr>
          <p:spPr bwMode="auto">
            <a:xfrm flipV="1">
              <a:off x="2514600" y="3814176"/>
              <a:ext cx="457200" cy="129122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Rounded Rectangle 4"/>
            <p:cNvSpPr>
              <a:spLocks noChangeArrowheads="1"/>
            </p:cNvSpPr>
            <p:nvPr/>
          </p:nvSpPr>
          <p:spPr bwMode="auto">
            <a:xfrm>
              <a:off x="1600200" y="4876800"/>
              <a:ext cx="1466850" cy="68798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Smart Object icon in layer thumbnail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2445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Drawing Using Vector Tools</a:t>
            </a:r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1781175"/>
            <a:ext cx="4611687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148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65B87E-1BA7-471C-A04B-334E5BC7F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the Shape Drawing Tools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D06028-B112-462F-857E-86A5C40D67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C886C0-C834-4EA6-B695-9D9E39D8C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8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Shape Tool Menu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8BE0A1-EBCA-4047-AD48-9E8CAAEBDE39}"/>
              </a:ext>
            </a:extLst>
          </p:cNvPr>
          <p:cNvGrpSpPr/>
          <p:nvPr/>
        </p:nvGrpSpPr>
        <p:grpSpPr>
          <a:xfrm>
            <a:off x="2057400" y="2667000"/>
            <a:ext cx="5410200" cy="1755244"/>
            <a:chOff x="2057400" y="2667000"/>
            <a:chExt cx="5410200" cy="1755244"/>
          </a:xfrm>
        </p:grpSpPr>
        <p:sp>
          <p:nvSpPr>
            <p:cNvPr id="13343" name="Line 97"/>
            <p:cNvSpPr>
              <a:spLocks noChangeShapeType="1"/>
            </p:cNvSpPr>
            <p:nvPr/>
          </p:nvSpPr>
          <p:spPr bwMode="auto">
            <a:xfrm flipH="1" flipV="1">
              <a:off x="5497513" y="3445932"/>
              <a:ext cx="40798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ounded Rectangle 43"/>
            <p:cNvSpPr>
              <a:spLocks noChangeArrowheads="1"/>
            </p:cNvSpPr>
            <p:nvPr/>
          </p:nvSpPr>
          <p:spPr bwMode="auto">
            <a:xfrm>
              <a:off x="5815013" y="3336077"/>
              <a:ext cx="1652587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Shape Tool Menu</a:t>
              </a:r>
            </a:p>
          </p:txBody>
        </p:sp>
        <p:sp>
          <p:nvSpPr>
            <p:cNvPr id="47" name="Rounded Rectangle 46"/>
            <p:cNvSpPr>
              <a:spLocks noChangeArrowheads="1"/>
            </p:cNvSpPr>
            <p:nvPr/>
          </p:nvSpPr>
          <p:spPr bwMode="auto">
            <a:xfrm>
              <a:off x="2057400" y="3726602"/>
              <a:ext cx="917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Toolbar</a:t>
              </a:r>
            </a:p>
          </p:txBody>
        </p:sp>
        <p:sp>
          <p:nvSpPr>
            <p:cNvPr id="13346" name="Line 97"/>
            <p:cNvSpPr>
              <a:spLocks noChangeShapeType="1"/>
            </p:cNvSpPr>
            <p:nvPr/>
          </p:nvSpPr>
          <p:spPr bwMode="auto">
            <a:xfrm>
              <a:off x="3555910" y="2678430"/>
              <a:ext cx="0" cy="5476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ounded Rectangle 42"/>
            <p:cNvSpPr>
              <a:spLocks noChangeArrowheads="1"/>
            </p:cNvSpPr>
            <p:nvPr/>
          </p:nvSpPr>
          <p:spPr bwMode="auto">
            <a:xfrm>
              <a:off x="3014004" y="2667000"/>
              <a:ext cx="110172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Shape Tools</a:t>
              </a:r>
            </a:p>
          </p:txBody>
        </p:sp>
        <p:sp>
          <p:nvSpPr>
            <p:cNvPr id="13348" name="AutoShape 303"/>
            <p:cNvSpPr>
              <a:spLocks/>
            </p:cNvSpPr>
            <p:nvPr/>
          </p:nvSpPr>
          <p:spPr bwMode="auto">
            <a:xfrm flipH="1">
              <a:off x="3036888" y="3284007"/>
              <a:ext cx="174625" cy="1138237"/>
            </a:xfrm>
            <a:prstGeom prst="rightBrace">
              <a:avLst>
                <a:gd name="adj1" fmla="val 65906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346829" y="3277203"/>
              <a:ext cx="2071218" cy="11382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3836071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Shape Tool Options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410A5F9-3BB6-42EB-9D57-0113AE816EC0}"/>
              </a:ext>
            </a:extLst>
          </p:cNvPr>
          <p:cNvGrpSpPr/>
          <p:nvPr/>
        </p:nvGrpSpPr>
        <p:grpSpPr>
          <a:xfrm>
            <a:off x="609600" y="2663457"/>
            <a:ext cx="6781800" cy="2746743"/>
            <a:chOff x="609600" y="2663457"/>
            <a:chExt cx="6781800" cy="2746743"/>
          </a:xfrm>
        </p:grpSpPr>
        <p:sp>
          <p:nvSpPr>
            <p:cNvPr id="13315" name="Line 97"/>
            <p:cNvSpPr>
              <a:spLocks noChangeShapeType="1"/>
            </p:cNvSpPr>
            <p:nvPr/>
          </p:nvSpPr>
          <p:spPr bwMode="auto">
            <a:xfrm>
              <a:off x="1527175" y="3447999"/>
              <a:ext cx="0" cy="314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769938" y="3319412"/>
              <a:ext cx="995362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Mode</a:t>
              </a:r>
            </a:p>
          </p:txBody>
        </p:sp>
        <p:sp>
          <p:nvSpPr>
            <p:cNvPr id="13318" name="Line 97"/>
            <p:cNvSpPr>
              <a:spLocks noChangeShapeType="1"/>
            </p:cNvSpPr>
            <p:nvPr/>
          </p:nvSpPr>
          <p:spPr bwMode="auto">
            <a:xfrm>
              <a:off x="2247900" y="3214637"/>
              <a:ext cx="0" cy="5476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97"/>
            <p:cNvSpPr>
              <a:spLocks noChangeShapeType="1"/>
            </p:cNvSpPr>
            <p:nvPr/>
          </p:nvSpPr>
          <p:spPr bwMode="auto">
            <a:xfrm>
              <a:off x="2743200" y="2909837"/>
              <a:ext cx="0" cy="852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97"/>
            <p:cNvSpPr>
              <a:spLocks noChangeShapeType="1"/>
            </p:cNvSpPr>
            <p:nvPr/>
          </p:nvSpPr>
          <p:spPr bwMode="auto">
            <a:xfrm>
              <a:off x="3124200" y="3214637"/>
              <a:ext cx="0" cy="5476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97"/>
            <p:cNvSpPr>
              <a:spLocks noChangeShapeType="1"/>
            </p:cNvSpPr>
            <p:nvPr/>
          </p:nvSpPr>
          <p:spPr bwMode="auto">
            <a:xfrm>
              <a:off x="3657600" y="3487687"/>
              <a:ext cx="0" cy="2746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2965450" y="2986037"/>
              <a:ext cx="1222375" cy="2476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Width</a:t>
              </a:r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3505200" y="3309887"/>
              <a:ext cx="1039812" cy="2444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Type</a:t>
              </a:r>
            </a:p>
          </p:txBody>
        </p:sp>
        <p:sp>
          <p:nvSpPr>
            <p:cNvPr id="13325" name="Line 97"/>
            <p:cNvSpPr>
              <a:spLocks noChangeShapeType="1"/>
            </p:cNvSpPr>
            <p:nvPr/>
          </p:nvSpPr>
          <p:spPr bwMode="auto">
            <a:xfrm flipV="1">
              <a:off x="4191000" y="400582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97"/>
            <p:cNvSpPr>
              <a:spLocks noChangeShapeType="1"/>
            </p:cNvSpPr>
            <p:nvPr/>
          </p:nvSpPr>
          <p:spPr bwMode="auto">
            <a:xfrm flipV="1">
              <a:off x="4953000" y="400582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3581400" y="4283097"/>
              <a:ext cx="806738" cy="2476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Width</a:t>
              </a:r>
            </a:p>
          </p:txBody>
        </p:sp>
        <p:sp>
          <p:nvSpPr>
            <p:cNvPr id="24" name="Rounded Rectangle 23"/>
            <p:cNvSpPr>
              <a:spLocks noChangeArrowheads="1"/>
            </p:cNvSpPr>
            <p:nvPr/>
          </p:nvSpPr>
          <p:spPr bwMode="auto">
            <a:xfrm>
              <a:off x="4579245" y="4283097"/>
              <a:ext cx="768823" cy="27241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Height</a:t>
              </a:r>
            </a:p>
          </p:txBody>
        </p:sp>
        <p:sp>
          <p:nvSpPr>
            <p:cNvPr id="13329" name="Line 97"/>
            <p:cNvSpPr>
              <a:spLocks noChangeShapeType="1"/>
            </p:cNvSpPr>
            <p:nvPr/>
          </p:nvSpPr>
          <p:spPr bwMode="auto">
            <a:xfrm>
              <a:off x="5276850" y="2909837"/>
              <a:ext cx="0" cy="852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4639165" y="2663457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Operation</a:t>
              </a:r>
            </a:p>
          </p:txBody>
        </p:sp>
        <p:sp>
          <p:nvSpPr>
            <p:cNvPr id="13331" name="Line 97"/>
            <p:cNvSpPr>
              <a:spLocks noChangeShapeType="1"/>
            </p:cNvSpPr>
            <p:nvPr/>
          </p:nvSpPr>
          <p:spPr bwMode="auto">
            <a:xfrm>
              <a:off x="5637213" y="3092399"/>
              <a:ext cx="0" cy="6699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5483225" y="2968257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Alignment</a:t>
              </a:r>
            </a:p>
          </p:txBody>
        </p:sp>
        <p:sp>
          <p:nvSpPr>
            <p:cNvPr id="13337" name="Line 97"/>
            <p:cNvSpPr>
              <a:spLocks noChangeShapeType="1"/>
            </p:cNvSpPr>
            <p:nvPr/>
          </p:nvSpPr>
          <p:spPr bwMode="auto">
            <a:xfrm flipV="1">
              <a:off x="904875" y="400582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609600" y="4283097"/>
              <a:ext cx="14478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Preset Picker</a:t>
              </a: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769938" y="3741527"/>
              <a:ext cx="6121400" cy="270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Line 97"/>
            <p:cNvSpPr>
              <a:spLocks noChangeShapeType="1"/>
            </p:cNvSpPr>
            <p:nvPr/>
          </p:nvSpPr>
          <p:spPr bwMode="auto">
            <a:xfrm>
              <a:off x="5865813" y="3427361"/>
              <a:ext cx="0" cy="3350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Rounded Rectangle 29"/>
            <p:cNvSpPr>
              <a:spLocks noChangeArrowheads="1"/>
            </p:cNvSpPr>
            <p:nvPr/>
          </p:nvSpPr>
          <p:spPr bwMode="auto">
            <a:xfrm>
              <a:off x="5820124" y="3277547"/>
              <a:ext cx="1571276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Arrangement</a:t>
              </a:r>
            </a:p>
          </p:txBody>
        </p:sp>
        <p:sp>
          <p:nvSpPr>
            <p:cNvPr id="31" name="Line 97"/>
            <p:cNvSpPr>
              <a:spLocks noChangeShapeType="1"/>
            </p:cNvSpPr>
            <p:nvPr/>
          </p:nvSpPr>
          <p:spPr bwMode="auto">
            <a:xfrm flipV="1">
              <a:off x="6096000" y="400582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Rounded Rectangle 38"/>
            <p:cNvSpPr>
              <a:spLocks noChangeArrowheads="1"/>
            </p:cNvSpPr>
            <p:nvPr/>
          </p:nvSpPr>
          <p:spPr bwMode="auto">
            <a:xfrm>
              <a:off x="5458264" y="4283097"/>
              <a:ext cx="1447800" cy="49169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Additional Shape and Path Options</a:t>
              </a:r>
            </a:p>
          </p:txBody>
        </p:sp>
        <p:sp>
          <p:nvSpPr>
            <p:cNvPr id="32" name="Line 97">
              <a:extLst>
                <a:ext uri="{FF2B5EF4-FFF2-40B4-BE49-F238E27FC236}">
                  <a16:creationId xmlns:a16="http://schemas.microsoft.com/office/drawing/2014/main" id="{23DFB1D8-2F26-4FE0-A994-8507AA9910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14664" y="4005822"/>
              <a:ext cx="0" cy="7461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ounded Rectangle 38">
              <a:extLst>
                <a:ext uri="{FF2B5EF4-FFF2-40B4-BE49-F238E27FC236}">
                  <a16:creationId xmlns:a16="http://schemas.microsoft.com/office/drawing/2014/main" id="{F7FA6413-F50B-4205-8EF3-83D1C6F0B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1112" y="4648200"/>
              <a:ext cx="1447800" cy="49169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Link Shape Width and Height</a:t>
              </a:r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1643063" y="2972622"/>
              <a:ext cx="950912" cy="26019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Fill Type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2111375" y="2667425"/>
              <a:ext cx="1244600" cy="26892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Type</a:t>
              </a:r>
            </a:p>
          </p:txBody>
        </p:sp>
        <p:grpSp>
          <p:nvGrpSpPr>
            <p:cNvPr id="37" name="Group 331">
              <a:extLst>
                <a:ext uri="{FF2B5EF4-FFF2-40B4-BE49-F238E27FC236}">
                  <a16:creationId xmlns:a16="http://schemas.microsoft.com/office/drawing/2014/main" id="{C54A1D3A-345C-4B39-809B-066308C74F3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6807013" y="3876674"/>
              <a:ext cx="407987" cy="1076326"/>
              <a:chOff x="3353" y="2605"/>
              <a:chExt cx="257" cy="257"/>
            </a:xfrm>
          </p:grpSpPr>
          <p:sp>
            <p:nvSpPr>
              <p:cNvPr id="38" name="Line 332">
                <a:extLst>
                  <a:ext uri="{FF2B5EF4-FFF2-40B4-BE49-F238E27FC236}">
                    <a16:creationId xmlns:a16="http://schemas.microsoft.com/office/drawing/2014/main" id="{EDEAEDAC-2580-41C2-B717-8CCFE9C61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Line 333">
                <a:extLst>
                  <a:ext uri="{FF2B5EF4-FFF2-40B4-BE49-F238E27FC236}">
                    <a16:creationId xmlns:a16="http://schemas.microsoft.com/office/drawing/2014/main" id="{8980ABDC-11CC-44E8-9024-68BAC47BE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3482" y="2476"/>
                <a:ext cx="0" cy="2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" name="Rounded Rectangle 38">
              <a:extLst>
                <a:ext uri="{FF2B5EF4-FFF2-40B4-BE49-F238E27FC236}">
                  <a16:creationId xmlns:a16="http://schemas.microsoft.com/office/drawing/2014/main" id="{4AB4396E-1A1D-46ED-850A-373B661BC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7740" y="4872586"/>
              <a:ext cx="1447800" cy="53761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Align Vector Shaped Edges to the Pixel Grid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669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/>
          </a:p>
        </p:txBody>
      </p:sp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Rectangle Tool</a:t>
            </a:r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2553706" y="5250638"/>
            <a:ext cx="3973088" cy="5985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All shapes can be created by dragging the cursor. </a:t>
            </a:r>
            <a:br>
              <a:rPr lang="en-US" sz="1300" b="1" dirty="0">
                <a:latin typeface="+mn-lt"/>
                <a:ea typeface="+mn-ea"/>
              </a:rPr>
            </a:br>
            <a:r>
              <a:rPr lang="en-US" sz="1300" b="1" dirty="0">
                <a:latin typeface="+mn-lt"/>
                <a:ea typeface="+mn-ea"/>
              </a:rPr>
              <a:t>Hold Shift while dragging to create a square.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BFF7DB-ED6C-4747-B4AE-C2EF6B94DA19}"/>
              </a:ext>
            </a:extLst>
          </p:cNvPr>
          <p:cNvGrpSpPr/>
          <p:nvPr/>
        </p:nvGrpSpPr>
        <p:grpSpPr>
          <a:xfrm>
            <a:off x="2186532" y="1753499"/>
            <a:ext cx="5290593" cy="2589901"/>
            <a:chOff x="2186532" y="1753499"/>
            <a:chExt cx="5290593" cy="2589901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4248150" y="2426591"/>
              <a:ext cx="3228975" cy="1909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Line 97"/>
            <p:cNvSpPr>
              <a:spLocks noChangeShapeType="1"/>
            </p:cNvSpPr>
            <p:nvPr/>
          </p:nvSpPr>
          <p:spPr bwMode="auto">
            <a:xfrm flipH="1">
              <a:off x="5476875" y="1965325"/>
              <a:ext cx="385763" cy="9350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2" name="Line 97"/>
            <p:cNvSpPr>
              <a:spLocks noChangeShapeType="1"/>
            </p:cNvSpPr>
            <p:nvPr/>
          </p:nvSpPr>
          <p:spPr bwMode="auto">
            <a:xfrm>
              <a:off x="6319837" y="1898650"/>
              <a:ext cx="360363" cy="10017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105400" y="1753499"/>
              <a:ext cx="1893214" cy="31094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Rectangle Dimensions</a:t>
              </a:r>
            </a:p>
          </p:txBody>
        </p:sp>
        <p:sp>
          <p:nvSpPr>
            <p:cNvPr id="14344" name="Line 97"/>
            <p:cNvSpPr>
              <a:spLocks noChangeShapeType="1"/>
            </p:cNvSpPr>
            <p:nvPr/>
          </p:nvSpPr>
          <p:spPr bwMode="auto">
            <a:xfrm flipV="1">
              <a:off x="3429000" y="3576077"/>
              <a:ext cx="966788" cy="5191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2264093" y="3803650"/>
              <a:ext cx="1669415" cy="5397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Draws rectangle from the center out</a:t>
              </a:r>
            </a:p>
          </p:txBody>
        </p:sp>
        <p:pic>
          <p:nvPicPr>
            <p:cNvPr id="2" name="Picture 1" descr="Screen Clippi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6532" y="1828800"/>
              <a:ext cx="785268" cy="6697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8641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Rounded Rectangle Tool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5632EE-60CC-4D00-8707-9185B04A8782}"/>
              </a:ext>
            </a:extLst>
          </p:cNvPr>
          <p:cNvGrpSpPr/>
          <p:nvPr/>
        </p:nvGrpSpPr>
        <p:grpSpPr>
          <a:xfrm>
            <a:off x="685800" y="1447800"/>
            <a:ext cx="7914952" cy="4316521"/>
            <a:chOff x="685800" y="1447800"/>
            <a:chExt cx="7914952" cy="4316521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2971800" y="3276600"/>
              <a:ext cx="2552700" cy="248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Line 97"/>
            <p:cNvSpPr>
              <a:spLocks noChangeShapeType="1"/>
            </p:cNvSpPr>
            <p:nvPr/>
          </p:nvSpPr>
          <p:spPr bwMode="auto">
            <a:xfrm flipV="1">
              <a:off x="2087563" y="4468072"/>
              <a:ext cx="1036638" cy="1936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Line 97"/>
            <p:cNvSpPr>
              <a:spLocks noChangeShapeType="1"/>
            </p:cNvSpPr>
            <p:nvPr/>
          </p:nvSpPr>
          <p:spPr bwMode="auto">
            <a:xfrm flipV="1">
              <a:off x="2203450" y="4801448"/>
              <a:ext cx="9207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685800" y="4382348"/>
              <a:ext cx="1517650" cy="5397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Dictates radius of corners</a:t>
              </a:r>
            </a:p>
          </p:txBody>
        </p:sp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762000" y="1447800"/>
              <a:ext cx="2623731" cy="155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" descr="A picture containing monitor, drawing&#10;&#10;Description automatically generated">
              <a:extLst>
                <a:ext uri="{FF2B5EF4-FFF2-40B4-BE49-F238E27FC236}">
                  <a16:creationId xmlns:a16="http://schemas.microsoft.com/office/drawing/2014/main" id="{7D793E68-98B9-4BF1-B525-9A918D593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9800" y="2590800"/>
              <a:ext cx="2580952" cy="2466667"/>
            </a:xfrm>
            <a:prstGeom prst="rect">
              <a:avLst/>
            </a:prstGeom>
          </p:spPr>
        </p:pic>
        <p:sp>
          <p:nvSpPr>
            <p:cNvPr id="11" name="Line 97">
              <a:extLst>
                <a:ext uri="{FF2B5EF4-FFF2-40B4-BE49-F238E27FC236}">
                  <a16:creationId xmlns:a16="http://schemas.microsoft.com/office/drawing/2014/main" id="{6006C6DC-9C1D-4B7C-B334-B50291E271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3411" y="2753168"/>
              <a:ext cx="2302697" cy="162153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97">
              <a:extLst>
                <a:ext uri="{FF2B5EF4-FFF2-40B4-BE49-F238E27FC236}">
                  <a16:creationId xmlns:a16="http://schemas.microsoft.com/office/drawing/2014/main" id="{A9301137-6A78-4B4C-8728-8144CA6742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3411" y="4898139"/>
              <a:ext cx="23026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5077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Ellipse Tool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3306763" y="5250638"/>
            <a:ext cx="2466975" cy="5985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Hold Shift while dragging to create a circle.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A506CF-812C-43A9-8559-2085F864A3C7}"/>
              </a:ext>
            </a:extLst>
          </p:cNvPr>
          <p:cNvGrpSpPr/>
          <p:nvPr/>
        </p:nvGrpSpPr>
        <p:grpSpPr>
          <a:xfrm>
            <a:off x="914400" y="1828800"/>
            <a:ext cx="6678650" cy="2652712"/>
            <a:chOff x="914400" y="1828800"/>
            <a:chExt cx="6678650" cy="2652712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1828800"/>
              <a:ext cx="2581275" cy="149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/>
          </p:blipFill>
          <p:spPr bwMode="auto">
            <a:xfrm>
              <a:off x="4456074" y="2576512"/>
              <a:ext cx="3136976" cy="190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02456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Custom Shape Tool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57C4A5B-3F8A-4066-80AB-B47F0B588D82}"/>
              </a:ext>
            </a:extLst>
          </p:cNvPr>
          <p:cNvGrpSpPr/>
          <p:nvPr/>
        </p:nvGrpSpPr>
        <p:grpSpPr>
          <a:xfrm>
            <a:off x="1447800" y="1834585"/>
            <a:ext cx="6248400" cy="4509065"/>
            <a:chOff x="1447800" y="1834585"/>
            <a:chExt cx="6248400" cy="450906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430" y="1834585"/>
              <a:ext cx="259080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EA3C90B-8310-4631-B90D-35D2AC44A8D9}"/>
                </a:ext>
              </a:extLst>
            </p:cNvPr>
            <p:cNvGrpSpPr/>
            <p:nvPr/>
          </p:nvGrpSpPr>
          <p:grpSpPr>
            <a:xfrm>
              <a:off x="1447800" y="4114800"/>
              <a:ext cx="3269893" cy="2228850"/>
              <a:chOff x="113261" y="3857538"/>
              <a:chExt cx="3269893" cy="2228850"/>
            </a:xfrm>
          </p:grpSpPr>
          <p:pic>
            <p:nvPicPr>
              <p:cNvPr id="9220" name="Picture 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/>
            </p:blipFill>
            <p:spPr bwMode="auto">
              <a:xfrm>
                <a:off x="113261" y="3857538"/>
                <a:ext cx="3167313" cy="2228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14" name="Line 97"/>
              <p:cNvSpPr>
                <a:spLocks noChangeShapeType="1"/>
              </p:cNvSpPr>
              <p:nvPr/>
            </p:nvSpPr>
            <p:spPr bwMode="auto">
              <a:xfrm flipV="1">
                <a:off x="1682328" y="4093619"/>
                <a:ext cx="29177" cy="16357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Rounded Rectangle 12"/>
              <p:cNvSpPr>
                <a:spLocks noChangeArrowheads="1"/>
              </p:cNvSpPr>
              <p:nvPr/>
            </p:nvSpPr>
            <p:spPr bwMode="auto">
              <a:xfrm>
                <a:off x="1435291" y="5175572"/>
                <a:ext cx="1947863" cy="666543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Choose a custom shape from the top of the options bar</a:t>
                </a:r>
              </a:p>
            </p:txBody>
          </p:sp>
        </p:grpSp>
        <p:pic>
          <p:nvPicPr>
            <p:cNvPr id="6" name="Picture 5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0F52D15-D237-43CF-BA18-BE340D0BD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1600" y="2454467"/>
              <a:ext cx="2514600" cy="18130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166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ABE47-CC49-485A-B2A6-756C618A4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Images with Vector Paths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8C125-F494-41E0-B093-DC1135487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DD5EA-E945-4EBE-8A46-4A19205D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55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6E421-3061-477F-8421-60ECAA3E7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Shapes Panel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3BD50A-2ECE-42D1-BA19-F956F098F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1361A2-1676-490D-A9F2-829FA98186D1}"/>
              </a:ext>
            </a:extLst>
          </p:cNvPr>
          <p:cNvGrpSpPr/>
          <p:nvPr/>
        </p:nvGrpSpPr>
        <p:grpSpPr>
          <a:xfrm>
            <a:off x="1138946" y="1676400"/>
            <a:ext cx="7467434" cy="4580610"/>
            <a:chOff x="1138946" y="1676400"/>
            <a:chExt cx="7467434" cy="4580610"/>
          </a:xfrm>
        </p:grpSpPr>
        <p:pic>
          <p:nvPicPr>
            <p:cNvPr id="4" name="Picture 3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FAE0155E-6CD8-4708-8699-9475C161B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8946" y="1676400"/>
              <a:ext cx="3890254" cy="4580610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DD5CB5A-B544-404C-AD80-C431753E3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2600" y="3028610"/>
              <a:ext cx="1133333" cy="1876190"/>
            </a:xfrm>
            <a:prstGeom prst="rect">
              <a:avLst/>
            </a:prstGeom>
          </p:spPr>
        </p:pic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AC996671-6757-4232-A6D8-3756620D3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517" y="3246437"/>
              <a:ext cx="1947863" cy="3651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Shapes panel</a:t>
              </a:r>
            </a:p>
          </p:txBody>
        </p:sp>
        <p:sp>
          <p:nvSpPr>
            <p:cNvPr id="9" name="Rounded Rectangle 12">
              <a:extLst>
                <a:ext uri="{FF2B5EF4-FFF2-40B4-BE49-F238E27FC236}">
                  <a16:creationId xmlns:a16="http://schemas.microsoft.com/office/drawing/2014/main" id="{94C177FC-B00C-48C4-A401-AC0AC8996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517" y="4267200"/>
              <a:ext cx="1947863" cy="3651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Options bar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4597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CA4E6-DDAA-4CC0-9807-B2F338AAD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Shapes and More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00DAB0-72BC-4BE7-8008-09887CFC2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3E4A7D7-EA4E-499F-8E43-920B61CEDE37}"/>
              </a:ext>
            </a:extLst>
          </p:cNvPr>
          <p:cNvGrpSpPr/>
          <p:nvPr/>
        </p:nvGrpSpPr>
        <p:grpSpPr>
          <a:xfrm>
            <a:off x="1752952" y="1076619"/>
            <a:ext cx="5638095" cy="4704762"/>
            <a:chOff x="1752952" y="1076619"/>
            <a:chExt cx="5638095" cy="4704762"/>
          </a:xfrm>
        </p:grpSpPr>
        <p:pic>
          <p:nvPicPr>
            <p:cNvPr id="5" name="Picture 4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53F4199B-EF33-49A1-A033-BBFEADE44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2952" y="1076619"/>
              <a:ext cx="5638095" cy="470476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E8B552C-3CFC-4028-B4B2-09EEBF6D77BC}"/>
                </a:ext>
              </a:extLst>
            </p:cNvPr>
            <p:cNvSpPr/>
            <p:nvPr/>
          </p:nvSpPr>
          <p:spPr>
            <a:xfrm>
              <a:off x="5791200" y="4038600"/>
              <a:ext cx="1599847" cy="3048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 err="1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322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Polygon Tool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0AB6B53-2563-4AF0-96D2-43FBA3E50178}"/>
              </a:ext>
            </a:extLst>
          </p:cNvPr>
          <p:cNvGrpSpPr/>
          <p:nvPr/>
        </p:nvGrpSpPr>
        <p:grpSpPr>
          <a:xfrm>
            <a:off x="324208" y="1013540"/>
            <a:ext cx="8732085" cy="5463487"/>
            <a:chOff x="324208" y="1013540"/>
            <a:chExt cx="8732085" cy="5463487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786" y="1271644"/>
              <a:ext cx="2581275" cy="141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6B06C098-97DA-4E8B-BE22-723FFAF1F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208" y="3733800"/>
              <a:ext cx="3718967" cy="2552712"/>
            </a:xfrm>
            <a:prstGeom prst="rect">
              <a:avLst/>
            </a:prstGeom>
          </p:spPr>
        </p:pic>
        <p:pic>
          <p:nvPicPr>
            <p:cNvPr id="8" name="Picture 7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3C74E4CE-15E6-4B4C-8F31-10DAE9B88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81681" y="1013540"/>
              <a:ext cx="3551895" cy="2512694"/>
            </a:xfrm>
            <a:prstGeom prst="rect">
              <a:avLst/>
            </a:prstGeom>
          </p:spPr>
        </p:pic>
        <p:pic>
          <p:nvPicPr>
            <p:cNvPr id="12" name="Picture 1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DC63B176-B624-49D1-9D7D-B40276D1B3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4308"/>
            <a:stretch/>
          </p:blipFill>
          <p:spPr>
            <a:xfrm>
              <a:off x="7145085" y="1066800"/>
              <a:ext cx="1911208" cy="3352799"/>
            </a:xfrm>
            <a:prstGeom prst="rect">
              <a:avLst/>
            </a:prstGeom>
          </p:spPr>
        </p:pic>
        <p:pic>
          <p:nvPicPr>
            <p:cNvPr id="6" name="Picture 5" descr="A picture containing screenshot&#10;&#10;Description automatically generated">
              <a:extLst>
                <a:ext uri="{FF2B5EF4-FFF2-40B4-BE49-F238E27FC236}">
                  <a16:creationId xmlns:a16="http://schemas.microsoft.com/office/drawing/2014/main" id="{B58AA380-68FE-4059-B24C-7255DED9E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54684" y="3879356"/>
              <a:ext cx="3575710" cy="25976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7038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Line Tool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1066800" y="1886045"/>
            <a:ext cx="6876848" cy="4274481"/>
            <a:chOff x="1066800" y="1886045"/>
            <a:chExt cx="6876848" cy="4274481"/>
          </a:xfrm>
        </p:grpSpPr>
        <p:pic>
          <p:nvPicPr>
            <p:cNvPr id="19460" name="Picture 2" descr="lines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3390339"/>
              <a:ext cx="2770188" cy="277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4334074" y="1886045"/>
              <a:ext cx="3609574" cy="87788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 line will automatically be drawn in the current foreground color. Use the </a:t>
              </a:r>
              <a:r>
                <a:rPr lang="en-US" sz="1300" dirty="0">
                  <a:latin typeface="+mn-lt"/>
                  <a:ea typeface="+mn-ea"/>
                </a:rPr>
                <a:t>Options </a:t>
              </a:r>
              <a:r>
                <a:rPr lang="en-US" sz="1300" b="1" dirty="0">
                  <a:latin typeface="+mn-lt"/>
                  <a:ea typeface="+mn-ea"/>
                </a:rPr>
                <a:t>button to add arrowheads, change thickness, or change color.</a:t>
              </a:r>
            </a:p>
          </p:txBody>
        </p:sp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892954"/>
              <a:ext cx="2581275" cy="143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3277" y="3200400"/>
              <a:ext cx="2371725" cy="290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22350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Creating and Editing Vector Shapes</a:t>
            </a:r>
          </a:p>
        </p:txBody>
      </p:sp>
      <p:pic>
        <p:nvPicPr>
          <p:cNvPr id="20483" name="Picture 3" descr="2b_act_finished_treepart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8" y="1397000"/>
            <a:ext cx="5857875" cy="480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19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01E6DA5-3E20-4011-BA51-F4B3659AD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with Type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B3AC87-2FCA-4F5E-8181-61E8D2BA8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2D8514-7E75-472B-B1CD-A55FEC49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1608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Principles of Great Typography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Typeface:</a:t>
            </a:r>
            <a:r>
              <a:rPr lang="en-US" dirty="0"/>
              <a:t>  A family of fonts.</a:t>
            </a:r>
            <a:endParaRPr lang="en-US" b="1" dirty="0"/>
          </a:p>
          <a:p>
            <a:r>
              <a:rPr lang="en-US" b="1" dirty="0"/>
              <a:t>Font: </a:t>
            </a:r>
            <a:r>
              <a:rPr lang="en-US" dirty="0"/>
              <a:t> One weight or style within a typeface.</a:t>
            </a:r>
            <a:endParaRPr lang="en-US" b="1" dirty="0"/>
          </a:p>
          <a:p>
            <a:r>
              <a:rPr lang="en-US" b="1" dirty="0"/>
              <a:t>Serif: </a:t>
            </a:r>
            <a:r>
              <a:rPr lang="en-US" dirty="0"/>
              <a:t>The small lines at the end of letter strokes in some fonts. A serif font has these small lines.</a:t>
            </a:r>
          </a:p>
          <a:p>
            <a:r>
              <a:rPr lang="en-US" b="1" dirty="0"/>
              <a:t>Sans-serif: </a:t>
            </a:r>
            <a:r>
              <a:rPr lang="en-US" dirty="0"/>
              <a:t>Literally means “without serif.” Refers to the fonts that do not have the tiny lines at the end of letter strokes.</a:t>
            </a:r>
          </a:p>
          <a:p>
            <a:r>
              <a:rPr lang="en-US" b="1" dirty="0"/>
              <a:t>Decorative:</a:t>
            </a:r>
            <a:r>
              <a:rPr lang="en-US" dirty="0"/>
              <a:t> A type of font family that includes the more custom, uniquely designed font styles.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41925" y="3952994"/>
            <a:ext cx="8460151" cy="1838206"/>
          </a:xfrm>
        </p:spPr>
        <p:txBody>
          <a:bodyPr/>
          <a:lstStyle/>
          <a:p>
            <a:r>
              <a:rPr lang="en-US" altLang="en-US" dirty="0"/>
              <a:t>Must fulfill two roles:</a:t>
            </a:r>
          </a:p>
          <a:p>
            <a:pPr lvl="1"/>
            <a:r>
              <a:rPr lang="en-US" altLang="en-US" dirty="0"/>
              <a:t>Design element on the page</a:t>
            </a:r>
          </a:p>
          <a:p>
            <a:pPr lvl="1"/>
            <a:r>
              <a:rPr lang="en-US" altLang="en-US" dirty="0"/>
              <a:t>Balanced part of layout</a:t>
            </a:r>
          </a:p>
          <a:p>
            <a:r>
              <a:rPr lang="en-US" altLang="en-US" dirty="0"/>
              <a:t>Must be legible</a:t>
            </a:r>
          </a:p>
        </p:txBody>
      </p:sp>
    </p:spTree>
    <p:extLst>
      <p:ext uri="{BB962C8B-B14F-4D97-AF65-F5344CB8AC3E}">
        <p14:creationId xmlns:p14="http://schemas.microsoft.com/office/powerpoint/2010/main" val="3716949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1244600"/>
            <a:ext cx="4748212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Categories of Typefaces</a:t>
            </a: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987675" y="1828800"/>
            <a:ext cx="115179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Serif Typeface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987675" y="3548063"/>
            <a:ext cx="150605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Sans-serif Typeface</a:t>
            </a: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2987675" y="5986463"/>
            <a:ext cx="158024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Decorative Typeface</a:t>
            </a:r>
          </a:p>
        </p:txBody>
      </p:sp>
    </p:spTree>
    <p:extLst>
      <p:ext uri="{BB962C8B-B14F-4D97-AF65-F5344CB8AC3E}">
        <p14:creationId xmlns:p14="http://schemas.microsoft.com/office/powerpoint/2010/main" val="366470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990850"/>
            <a:ext cx="44100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/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Kerning and Tracking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Kerning: </a:t>
            </a:r>
            <a:r>
              <a:rPr lang="en-US" dirty="0"/>
              <a:t>The process of adjusting space between characters.</a:t>
            </a:r>
          </a:p>
          <a:p>
            <a:r>
              <a:rPr lang="en-US" b="1" dirty="0"/>
              <a:t>Tracking: </a:t>
            </a:r>
            <a:r>
              <a:rPr lang="en-US" dirty="0"/>
              <a:t>The horizontal spacing across characters.</a:t>
            </a:r>
            <a:endParaRPr lang="en-US" b="1" dirty="0"/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2297113" y="3544887"/>
            <a:ext cx="71545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Kerning</a:t>
            </a:r>
          </a:p>
        </p:txBody>
      </p:sp>
      <p:sp>
        <p:nvSpPr>
          <p:cNvPr id="23557" name="Line 97"/>
          <p:cNvSpPr>
            <a:spLocks noChangeShapeType="1"/>
          </p:cNvSpPr>
          <p:nvPr/>
        </p:nvSpPr>
        <p:spPr bwMode="auto">
          <a:xfrm>
            <a:off x="3079750" y="2625725"/>
            <a:ext cx="0" cy="3651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2355850" y="2503408"/>
            <a:ext cx="1447800" cy="24622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Too much space</a:t>
            </a:r>
          </a:p>
        </p:txBody>
      </p:sp>
      <p:sp>
        <p:nvSpPr>
          <p:cNvPr id="23559" name="Line 97"/>
          <p:cNvSpPr>
            <a:spLocks noChangeShapeType="1"/>
          </p:cNvSpPr>
          <p:nvPr/>
        </p:nvSpPr>
        <p:spPr bwMode="auto">
          <a:xfrm>
            <a:off x="5492750" y="2625725"/>
            <a:ext cx="0" cy="3651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4768850" y="2503408"/>
            <a:ext cx="1447800" cy="24622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Correct spacing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2258060" y="4840287"/>
            <a:ext cx="1592580" cy="2238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Tracking set to -50</a:t>
            </a:r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4994275" y="4840287"/>
            <a:ext cx="1676400" cy="2317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Tracking set to 200</a:t>
            </a:r>
          </a:p>
        </p:txBody>
      </p:sp>
      <p:sp>
        <p:nvSpPr>
          <p:cNvPr id="23563" name="Text Box 5"/>
          <p:cNvSpPr txBox="1">
            <a:spLocks noChangeArrowheads="1"/>
          </p:cNvSpPr>
          <p:nvPr/>
        </p:nvSpPr>
        <p:spPr bwMode="auto">
          <a:xfrm>
            <a:off x="2330450" y="5907087"/>
            <a:ext cx="75597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Tracking</a:t>
            </a:r>
          </a:p>
        </p:txBody>
      </p:sp>
      <p:sp>
        <p:nvSpPr>
          <p:cNvPr id="23564" name="AutoShape 303"/>
          <p:cNvSpPr>
            <a:spLocks/>
          </p:cNvSpPr>
          <p:nvPr/>
        </p:nvSpPr>
        <p:spPr bwMode="auto">
          <a:xfrm rot="5400000" flipH="1">
            <a:off x="2986087" y="4603750"/>
            <a:ext cx="174625" cy="1257300"/>
          </a:xfrm>
          <a:prstGeom prst="rightBrace">
            <a:avLst>
              <a:gd name="adj1" fmla="val 659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3565" name="AutoShape 303"/>
          <p:cNvSpPr>
            <a:spLocks/>
          </p:cNvSpPr>
          <p:nvPr/>
        </p:nvSpPr>
        <p:spPr bwMode="auto">
          <a:xfrm rot="5400000" flipH="1">
            <a:off x="5745162" y="4283075"/>
            <a:ext cx="174625" cy="1898650"/>
          </a:xfrm>
          <a:prstGeom prst="rightBrace">
            <a:avLst>
              <a:gd name="adj1" fmla="val 65941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1096088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Alignment (Slide 1 of 2)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3429000"/>
            <a:ext cx="7772400" cy="2209800"/>
          </a:xfrm>
        </p:spPr>
        <p:txBody>
          <a:bodyPr/>
          <a:lstStyle/>
          <a:p>
            <a:r>
              <a:rPr lang="en-US" b="1" dirty="0"/>
              <a:t>Alignment: </a:t>
            </a:r>
            <a:r>
              <a:rPr lang="en-US" dirty="0"/>
              <a:t>A typography term that refers to how a block of text is laid out. </a:t>
            </a:r>
          </a:p>
          <a:p>
            <a:r>
              <a:rPr lang="en-US" b="1" dirty="0"/>
              <a:t>Justify:  </a:t>
            </a:r>
            <a:r>
              <a:rPr lang="en-US" dirty="0"/>
              <a:t>Both the left and right sides of a block of text are aligned vertically.</a:t>
            </a:r>
          </a:p>
          <a:p>
            <a:r>
              <a:rPr lang="en-US" b="1" dirty="0"/>
              <a:t>Measure: </a:t>
            </a:r>
            <a:r>
              <a:rPr lang="en-US" dirty="0"/>
              <a:t>The width of a block of text, often referred to as column width.</a:t>
            </a:r>
          </a:p>
          <a:p>
            <a:r>
              <a:rPr lang="en-US" b="1" dirty="0"/>
              <a:t>Leading: </a:t>
            </a:r>
            <a:r>
              <a:rPr lang="en-US" dirty="0"/>
              <a:t>The space between lines of text. </a:t>
            </a:r>
          </a:p>
          <a:p>
            <a:r>
              <a:rPr lang="en-US" b="1" dirty="0"/>
              <a:t>Rag: </a:t>
            </a:r>
            <a:r>
              <a:rPr lang="en-US" dirty="0"/>
              <a:t>The uneven right edge of a block of left-justified text.</a:t>
            </a:r>
          </a:p>
          <a:p>
            <a:r>
              <a:rPr lang="en-US" b="1" dirty="0"/>
              <a:t>Orphan: </a:t>
            </a:r>
            <a:r>
              <a:rPr lang="en-US" dirty="0"/>
              <a:t>A single word in the first line of a block of text.</a:t>
            </a:r>
          </a:p>
        </p:txBody>
      </p:sp>
    </p:spTree>
    <p:extLst>
      <p:ext uri="{BB962C8B-B14F-4D97-AF65-F5344CB8AC3E}">
        <p14:creationId xmlns:p14="http://schemas.microsoft.com/office/powerpoint/2010/main" val="110832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Vector Paths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Anchor points: </a:t>
            </a:r>
            <a:r>
              <a:rPr lang="en-US" dirty="0"/>
              <a:t>The points that define a vector path.</a:t>
            </a:r>
          </a:p>
          <a:p>
            <a:r>
              <a:rPr lang="en-US" b="1" dirty="0"/>
              <a:t>Directional points: </a:t>
            </a:r>
            <a:r>
              <a:rPr lang="en-US" dirty="0"/>
              <a:t>The points that appear at the end of an anchor point's handle when an anchor point defines a curved vector path.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D2DFD7-D6AC-4E4A-B122-38C6D8C785C8}"/>
              </a:ext>
            </a:extLst>
          </p:cNvPr>
          <p:cNvGrpSpPr/>
          <p:nvPr/>
        </p:nvGrpSpPr>
        <p:grpSpPr>
          <a:xfrm>
            <a:off x="1682962" y="2439524"/>
            <a:ext cx="5812670" cy="1956736"/>
            <a:chOff x="1682962" y="2439524"/>
            <a:chExt cx="5812670" cy="1956736"/>
          </a:xfrm>
        </p:grpSpPr>
        <p:pic>
          <p:nvPicPr>
            <p:cNvPr id="5" name="Picture 4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767D6C80-63FD-455A-90BD-5B1F823B3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68273" y="2926468"/>
              <a:ext cx="2546096" cy="1469792"/>
            </a:xfrm>
            <a:prstGeom prst="rect">
              <a:avLst/>
            </a:prstGeom>
          </p:spPr>
        </p:pic>
        <p:sp>
          <p:nvSpPr>
            <p:cNvPr id="3078" name="AutoShape 303"/>
            <p:cNvSpPr>
              <a:spLocks/>
            </p:cNvSpPr>
            <p:nvPr/>
          </p:nvSpPr>
          <p:spPr bwMode="auto">
            <a:xfrm flipH="1">
              <a:off x="2936330" y="2926468"/>
              <a:ext cx="174625" cy="1469792"/>
            </a:xfrm>
            <a:prstGeom prst="rightBrace">
              <a:avLst>
                <a:gd name="adj1" fmla="val 6591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079" name="AutoShape 303"/>
            <p:cNvSpPr>
              <a:spLocks/>
            </p:cNvSpPr>
            <p:nvPr/>
          </p:nvSpPr>
          <p:spPr bwMode="auto">
            <a:xfrm rot="5400000" flipH="1">
              <a:off x="4540105" y="1785470"/>
              <a:ext cx="119854" cy="2077535"/>
            </a:xfrm>
            <a:prstGeom prst="rightBrace">
              <a:avLst>
                <a:gd name="adj1" fmla="val 6594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080" name="Line 97"/>
            <p:cNvSpPr>
              <a:spLocks noChangeShapeType="1"/>
            </p:cNvSpPr>
            <p:nvPr/>
          </p:nvSpPr>
          <p:spPr bwMode="auto">
            <a:xfrm flipH="1" flipV="1">
              <a:off x="5610767" y="3067522"/>
              <a:ext cx="4079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1" name="Line 97"/>
            <p:cNvSpPr>
              <a:spLocks noChangeShapeType="1"/>
            </p:cNvSpPr>
            <p:nvPr/>
          </p:nvSpPr>
          <p:spPr bwMode="auto">
            <a:xfrm flipH="1" flipV="1">
              <a:off x="5610767" y="3251672"/>
              <a:ext cx="4079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682962" y="3483914"/>
              <a:ext cx="114379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Toolbar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713665" y="2439524"/>
              <a:ext cx="178395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Vector Drawing Menu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5918816" y="3131022"/>
              <a:ext cx="157681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Freeform Pen Tool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5918816" y="2801341"/>
              <a:ext cx="157276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Pen Tool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Line 97"/>
            <p:cNvSpPr>
              <a:spLocks noChangeShapeType="1"/>
            </p:cNvSpPr>
            <p:nvPr/>
          </p:nvSpPr>
          <p:spPr bwMode="auto">
            <a:xfrm flipH="1" flipV="1">
              <a:off x="5610767" y="3510434"/>
              <a:ext cx="4079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918816" y="3465984"/>
              <a:ext cx="157681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Curvature Pen Tool</a:t>
              </a:r>
              <a:r>
                <a:rPr kumimoji="0" lang="en-US" sz="1300" b="1" i="0" u="none" strike="noStrike" kern="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12834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217737"/>
            <a:ext cx="466566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Alignment (Slide 2 of 2)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/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2478087" y="3481387"/>
            <a:ext cx="83266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Left-align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525962" y="2684383"/>
            <a:ext cx="619125" cy="24622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Rag</a:t>
            </a:r>
          </a:p>
        </p:txBody>
      </p:sp>
      <p:sp>
        <p:nvSpPr>
          <p:cNvPr id="24582" name="Line 97"/>
          <p:cNvSpPr>
            <a:spLocks noChangeShapeType="1"/>
          </p:cNvSpPr>
          <p:nvPr/>
        </p:nvSpPr>
        <p:spPr bwMode="auto">
          <a:xfrm>
            <a:off x="2333625" y="2524125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5176837" y="3873420"/>
            <a:ext cx="2138363" cy="24622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Measure or Column Width</a:t>
            </a:r>
          </a:p>
        </p:txBody>
      </p:sp>
      <p:sp>
        <p:nvSpPr>
          <p:cNvPr id="24584" name="AutoShape 303"/>
          <p:cNvSpPr>
            <a:spLocks/>
          </p:cNvSpPr>
          <p:nvPr/>
        </p:nvSpPr>
        <p:spPr bwMode="auto">
          <a:xfrm rot="5400000" flipH="1">
            <a:off x="6158706" y="3364706"/>
            <a:ext cx="174625" cy="1735137"/>
          </a:xfrm>
          <a:prstGeom prst="rightBrace">
            <a:avLst>
              <a:gd name="adj1" fmla="val 6587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4585" name="AutoShape 303"/>
          <p:cNvSpPr>
            <a:spLocks/>
          </p:cNvSpPr>
          <p:nvPr/>
        </p:nvSpPr>
        <p:spPr bwMode="auto">
          <a:xfrm rot="10800000" flipH="1">
            <a:off x="4284662" y="2209800"/>
            <a:ext cx="174625" cy="1195387"/>
          </a:xfrm>
          <a:prstGeom prst="rightBrace">
            <a:avLst>
              <a:gd name="adj1" fmla="val 65951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4586" name="Text Box 5"/>
          <p:cNvSpPr txBox="1">
            <a:spLocks noChangeArrowheads="1"/>
          </p:cNvSpPr>
          <p:nvPr/>
        </p:nvSpPr>
        <p:spPr bwMode="auto">
          <a:xfrm>
            <a:off x="5373687" y="3481387"/>
            <a:ext cx="64274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Center</a:t>
            </a:r>
          </a:p>
        </p:txBody>
      </p:sp>
      <p:sp>
        <p:nvSpPr>
          <p:cNvPr id="24587" name="Text Box 5"/>
          <p:cNvSpPr txBox="1">
            <a:spLocks noChangeArrowheads="1"/>
          </p:cNvSpPr>
          <p:nvPr/>
        </p:nvSpPr>
        <p:spPr bwMode="auto">
          <a:xfrm>
            <a:off x="2478087" y="5614987"/>
            <a:ext cx="93012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Right-align</a:t>
            </a:r>
          </a:p>
        </p:txBody>
      </p:sp>
      <p:sp>
        <p:nvSpPr>
          <p:cNvPr id="24588" name="Text Box 5"/>
          <p:cNvSpPr txBox="1">
            <a:spLocks noChangeArrowheads="1"/>
          </p:cNvSpPr>
          <p:nvPr/>
        </p:nvSpPr>
        <p:spPr bwMode="auto">
          <a:xfrm>
            <a:off x="5373687" y="5614987"/>
            <a:ext cx="62446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300" b="1" dirty="0">
                <a:latin typeface="+mn-lt"/>
              </a:rPr>
              <a:t>Justify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1411287" y="2401808"/>
            <a:ext cx="923925" cy="24622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Leading</a:t>
            </a:r>
          </a:p>
        </p:txBody>
      </p:sp>
    </p:spTree>
    <p:extLst>
      <p:ext uri="{BB962C8B-B14F-4D97-AF65-F5344CB8AC3E}">
        <p14:creationId xmlns:p14="http://schemas.microsoft.com/office/powerpoint/2010/main" val="2195765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Type Tools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/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2651125" y="3571558"/>
            <a:ext cx="917575" cy="2514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Toolbar</a:t>
            </a:r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4364203" y="2635806"/>
            <a:ext cx="1333500" cy="26717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Type Tools</a:t>
            </a:r>
          </a:p>
        </p:txBody>
      </p:sp>
      <p:sp>
        <p:nvSpPr>
          <p:cNvPr id="25605" name="AutoShape 303"/>
          <p:cNvSpPr>
            <a:spLocks/>
          </p:cNvSpPr>
          <p:nvPr/>
        </p:nvSpPr>
        <p:spPr bwMode="auto">
          <a:xfrm flipH="1">
            <a:off x="3598863" y="3201988"/>
            <a:ext cx="174625" cy="760412"/>
          </a:xfrm>
          <a:prstGeom prst="rightBrace">
            <a:avLst>
              <a:gd name="adj1" fmla="val 6592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sp>
        <p:nvSpPr>
          <p:cNvPr id="25606" name="AutoShape 303"/>
          <p:cNvSpPr>
            <a:spLocks/>
          </p:cNvSpPr>
          <p:nvPr/>
        </p:nvSpPr>
        <p:spPr bwMode="auto">
          <a:xfrm rot="5400000" flipH="1">
            <a:off x="4905873" y="2217238"/>
            <a:ext cx="231775" cy="1693273"/>
          </a:xfrm>
          <a:prstGeom prst="rightBrace">
            <a:avLst>
              <a:gd name="adj1" fmla="val 6597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1" y="3179763"/>
            <a:ext cx="323895" cy="3048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848" y="3179763"/>
            <a:ext cx="17335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331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The Text Tool Options Bar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Anti-aliasing: </a:t>
            </a:r>
            <a:r>
              <a:rPr lang="en-US" dirty="0"/>
              <a:t>Smooths the edges of graphics by inserting pixels of a </a:t>
            </a:r>
            <a:r>
              <a:rPr lang="en-US"/>
              <a:t>color in between </a:t>
            </a:r>
            <a:r>
              <a:rPr lang="en-US" dirty="0"/>
              <a:t>the color of the graphic and the background color.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57163" y="2395220"/>
            <a:ext cx="8712034" cy="2953052"/>
            <a:chOff x="157163" y="2395220"/>
            <a:chExt cx="8712034" cy="2953052"/>
          </a:xfrm>
        </p:grpSpPr>
        <p:sp>
          <p:nvSpPr>
            <p:cNvPr id="26628" name="Line 97"/>
            <p:cNvSpPr>
              <a:spLocks noChangeShapeType="1"/>
            </p:cNvSpPr>
            <p:nvPr/>
          </p:nvSpPr>
          <p:spPr bwMode="auto">
            <a:xfrm>
              <a:off x="904957" y="3408362"/>
              <a:ext cx="0" cy="314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Rounded Rectangle 33"/>
            <p:cNvSpPr>
              <a:spLocks noChangeArrowheads="1"/>
            </p:cNvSpPr>
            <p:nvPr/>
          </p:nvSpPr>
          <p:spPr bwMode="auto">
            <a:xfrm>
              <a:off x="222740" y="3268583"/>
              <a:ext cx="1376363" cy="24622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Text Orientation</a:t>
              </a:r>
            </a:p>
          </p:txBody>
        </p:sp>
        <p:sp>
          <p:nvSpPr>
            <p:cNvPr id="26630" name="Line 97"/>
            <p:cNvSpPr>
              <a:spLocks noChangeShapeType="1"/>
            </p:cNvSpPr>
            <p:nvPr/>
          </p:nvSpPr>
          <p:spPr bwMode="auto">
            <a:xfrm>
              <a:off x="1639888" y="3175000"/>
              <a:ext cx="0" cy="5476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31" name="Line 97"/>
            <p:cNvSpPr>
              <a:spLocks noChangeShapeType="1"/>
            </p:cNvSpPr>
            <p:nvPr/>
          </p:nvSpPr>
          <p:spPr bwMode="auto">
            <a:xfrm>
              <a:off x="2597286" y="2870200"/>
              <a:ext cx="0" cy="852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32" name="Line 97"/>
            <p:cNvSpPr>
              <a:spLocks noChangeShapeType="1"/>
            </p:cNvSpPr>
            <p:nvPr/>
          </p:nvSpPr>
          <p:spPr bwMode="auto">
            <a:xfrm>
              <a:off x="3858479" y="3448050"/>
              <a:ext cx="0" cy="2746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Rounded Rectangle 41"/>
            <p:cNvSpPr>
              <a:spLocks noChangeArrowheads="1"/>
            </p:cNvSpPr>
            <p:nvPr/>
          </p:nvSpPr>
          <p:spPr bwMode="auto">
            <a:xfrm>
              <a:off x="3347304" y="3270250"/>
              <a:ext cx="1039813" cy="2444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Size</a:t>
              </a:r>
            </a:p>
          </p:txBody>
        </p:sp>
        <p:sp>
          <p:nvSpPr>
            <p:cNvPr id="26634" name="Line 97"/>
            <p:cNvSpPr>
              <a:spLocks noChangeShapeType="1"/>
            </p:cNvSpPr>
            <p:nvPr/>
          </p:nvSpPr>
          <p:spPr bwMode="auto">
            <a:xfrm flipV="1">
              <a:off x="4859338" y="406241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Rounded Rectangle 44"/>
            <p:cNvSpPr>
              <a:spLocks noChangeArrowheads="1"/>
            </p:cNvSpPr>
            <p:nvPr/>
          </p:nvSpPr>
          <p:spPr bwMode="auto">
            <a:xfrm>
              <a:off x="5222876" y="4317603"/>
              <a:ext cx="963612" cy="28813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Alignment</a:t>
              </a:r>
            </a:p>
          </p:txBody>
        </p:sp>
        <p:sp>
          <p:nvSpPr>
            <p:cNvPr id="46" name="Rounded Rectangle 45"/>
            <p:cNvSpPr>
              <a:spLocks noChangeArrowheads="1"/>
            </p:cNvSpPr>
            <p:nvPr/>
          </p:nvSpPr>
          <p:spPr bwMode="auto">
            <a:xfrm>
              <a:off x="3876676" y="4318238"/>
              <a:ext cx="1149350" cy="27416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Anti-aliasing</a:t>
              </a:r>
            </a:p>
          </p:txBody>
        </p:sp>
        <p:sp>
          <p:nvSpPr>
            <p:cNvPr id="26637" name="Line 97"/>
            <p:cNvSpPr>
              <a:spLocks noChangeShapeType="1"/>
            </p:cNvSpPr>
            <p:nvPr/>
          </p:nvSpPr>
          <p:spPr bwMode="auto">
            <a:xfrm>
              <a:off x="5462507" y="2640012"/>
              <a:ext cx="0" cy="10826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Rounded Rectangle 47"/>
            <p:cNvSpPr>
              <a:spLocks noChangeArrowheads="1"/>
            </p:cNvSpPr>
            <p:nvPr/>
          </p:nvSpPr>
          <p:spPr bwMode="auto">
            <a:xfrm>
              <a:off x="4805633" y="2395220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Left Align Text</a:t>
              </a:r>
            </a:p>
          </p:txBody>
        </p:sp>
        <p:sp>
          <p:nvSpPr>
            <p:cNvPr id="26639" name="Line 97"/>
            <p:cNvSpPr>
              <a:spLocks noChangeShapeType="1"/>
            </p:cNvSpPr>
            <p:nvPr/>
          </p:nvSpPr>
          <p:spPr bwMode="auto">
            <a:xfrm>
              <a:off x="5704682" y="2870200"/>
              <a:ext cx="7117" cy="8524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0" name="Line 97"/>
            <p:cNvSpPr>
              <a:spLocks noChangeShapeType="1"/>
            </p:cNvSpPr>
            <p:nvPr/>
          </p:nvSpPr>
          <p:spPr bwMode="auto">
            <a:xfrm>
              <a:off x="5962637" y="3213100"/>
              <a:ext cx="0" cy="509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Rounded Rectangle 51"/>
            <p:cNvSpPr>
              <a:spLocks noChangeArrowheads="1"/>
            </p:cNvSpPr>
            <p:nvPr/>
          </p:nvSpPr>
          <p:spPr bwMode="auto">
            <a:xfrm>
              <a:off x="5603142" y="2663601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Center Text</a:t>
              </a:r>
            </a:p>
          </p:txBody>
        </p:sp>
        <p:sp>
          <p:nvSpPr>
            <p:cNvPr id="54" name="Rounded Rectangle 53"/>
            <p:cNvSpPr>
              <a:spLocks noChangeArrowheads="1"/>
            </p:cNvSpPr>
            <p:nvPr/>
          </p:nvSpPr>
          <p:spPr bwMode="auto">
            <a:xfrm>
              <a:off x="5765800" y="3031569"/>
              <a:ext cx="1447800" cy="25669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Right Align Text</a:t>
              </a:r>
            </a:p>
          </p:txBody>
        </p:sp>
        <p:sp>
          <p:nvSpPr>
            <p:cNvPr id="26643" name="Line 97"/>
            <p:cNvSpPr>
              <a:spLocks noChangeShapeType="1"/>
            </p:cNvSpPr>
            <p:nvPr/>
          </p:nvSpPr>
          <p:spPr bwMode="auto">
            <a:xfrm flipV="1">
              <a:off x="592138" y="4062412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Rounded Rectangle 55"/>
            <p:cNvSpPr>
              <a:spLocks noChangeArrowheads="1"/>
            </p:cNvSpPr>
            <p:nvPr/>
          </p:nvSpPr>
          <p:spPr bwMode="auto">
            <a:xfrm>
              <a:off x="157163" y="4308157"/>
              <a:ext cx="14478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Preset Picker</a:t>
              </a:r>
            </a:p>
          </p:txBody>
        </p:sp>
        <p:sp>
          <p:nvSpPr>
            <p:cNvPr id="26645" name="AutoShape 303"/>
            <p:cNvSpPr>
              <a:spLocks/>
            </p:cNvSpPr>
            <p:nvPr/>
          </p:nvSpPr>
          <p:spPr bwMode="auto">
            <a:xfrm rot="16200000" flipH="1">
              <a:off x="5629275" y="3806825"/>
              <a:ext cx="174625" cy="723900"/>
            </a:xfrm>
            <a:prstGeom prst="rightBrace">
              <a:avLst>
                <a:gd name="adj1" fmla="val 65924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FF9900"/>
                </a:buClr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FF99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rgbClr val="FF9900"/>
                </a:buClr>
                <a:buChar char="•"/>
                <a:defRPr sz="16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Char char="–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Char char="»"/>
                <a:defRPr sz="1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800"/>
            </a:p>
          </p:txBody>
        </p:sp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1135062" y="2944812"/>
              <a:ext cx="1074738" cy="2682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Family</a:t>
              </a:r>
            </a:p>
          </p:txBody>
        </p:sp>
        <p:sp>
          <p:nvSpPr>
            <p:cNvPr id="37" name="Rounded Rectangle 36"/>
            <p:cNvSpPr>
              <a:spLocks noChangeArrowheads="1"/>
            </p:cNvSpPr>
            <p:nvPr/>
          </p:nvSpPr>
          <p:spPr bwMode="auto">
            <a:xfrm>
              <a:off x="1985963" y="2640012"/>
              <a:ext cx="1244600" cy="24606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Style</a:t>
              </a:r>
            </a:p>
          </p:txBody>
        </p:sp>
        <p:sp>
          <p:nvSpPr>
            <p:cNvPr id="26648" name="Line 97"/>
            <p:cNvSpPr>
              <a:spLocks noChangeShapeType="1"/>
            </p:cNvSpPr>
            <p:nvPr/>
          </p:nvSpPr>
          <p:spPr bwMode="auto">
            <a:xfrm flipV="1">
              <a:off x="6253163" y="4054475"/>
              <a:ext cx="0" cy="12795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Rounded Rectangle 61"/>
            <p:cNvSpPr>
              <a:spLocks noChangeArrowheads="1"/>
            </p:cNvSpPr>
            <p:nvPr/>
          </p:nvSpPr>
          <p:spPr bwMode="auto">
            <a:xfrm>
              <a:off x="5414963" y="5034297"/>
              <a:ext cx="963612" cy="31397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Text Color</a:t>
              </a:r>
            </a:p>
          </p:txBody>
        </p:sp>
        <p:sp>
          <p:nvSpPr>
            <p:cNvPr id="26650" name="Line 97"/>
            <p:cNvSpPr>
              <a:spLocks noChangeShapeType="1"/>
            </p:cNvSpPr>
            <p:nvPr/>
          </p:nvSpPr>
          <p:spPr bwMode="auto">
            <a:xfrm flipV="1">
              <a:off x="6520717" y="4046537"/>
              <a:ext cx="0" cy="9286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Rounded Rectangle 63"/>
            <p:cNvSpPr>
              <a:spLocks noChangeArrowheads="1"/>
            </p:cNvSpPr>
            <p:nvPr/>
          </p:nvSpPr>
          <p:spPr bwMode="auto">
            <a:xfrm>
              <a:off x="6451997" y="4906962"/>
              <a:ext cx="829469" cy="4270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Warped </a:t>
              </a:r>
              <a:br>
                <a:rPr lang="en-US" sz="1300" b="1" dirty="0">
                  <a:latin typeface="+mn-lt"/>
                  <a:ea typeface="+mn-ea"/>
                </a:rPr>
              </a:br>
              <a:r>
                <a:rPr lang="en-US" sz="13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26652" name="Line 97"/>
            <p:cNvSpPr>
              <a:spLocks noChangeShapeType="1"/>
            </p:cNvSpPr>
            <p:nvPr/>
          </p:nvSpPr>
          <p:spPr bwMode="auto">
            <a:xfrm flipV="1">
              <a:off x="6901717" y="4049712"/>
              <a:ext cx="0" cy="4810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Rounded Rectangle 65"/>
            <p:cNvSpPr>
              <a:spLocks noChangeArrowheads="1"/>
            </p:cNvSpPr>
            <p:nvPr/>
          </p:nvSpPr>
          <p:spPr bwMode="auto">
            <a:xfrm>
              <a:off x="6748873" y="4281487"/>
              <a:ext cx="1785527" cy="4841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Character/Paragraph Panel Toggle</a:t>
              </a:r>
            </a:p>
          </p:txBody>
        </p:sp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117" y="3740150"/>
              <a:ext cx="770890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Line 97"/>
            <p:cNvSpPr>
              <a:spLocks noChangeShapeType="1"/>
            </p:cNvSpPr>
            <p:nvPr/>
          </p:nvSpPr>
          <p:spPr bwMode="auto">
            <a:xfrm flipH="1">
              <a:off x="7218355" y="3448843"/>
              <a:ext cx="2715" cy="3095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Rounded Rectangle 37"/>
            <p:cNvSpPr>
              <a:spLocks noChangeArrowheads="1"/>
            </p:cNvSpPr>
            <p:nvPr/>
          </p:nvSpPr>
          <p:spPr bwMode="auto">
            <a:xfrm>
              <a:off x="6355416" y="3326889"/>
              <a:ext cx="1155901" cy="25669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Cancel Text</a:t>
              </a:r>
            </a:p>
          </p:txBody>
        </p:sp>
        <p:sp>
          <p:nvSpPr>
            <p:cNvPr id="39" name="Line 97"/>
            <p:cNvSpPr>
              <a:spLocks noChangeShapeType="1"/>
            </p:cNvSpPr>
            <p:nvPr/>
          </p:nvSpPr>
          <p:spPr bwMode="auto">
            <a:xfrm>
              <a:off x="7523757" y="3117199"/>
              <a:ext cx="0" cy="6166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Rounded Rectangle 39"/>
            <p:cNvSpPr>
              <a:spLocks noChangeArrowheads="1"/>
            </p:cNvSpPr>
            <p:nvPr/>
          </p:nvSpPr>
          <p:spPr bwMode="auto">
            <a:xfrm>
              <a:off x="7233187" y="2883932"/>
              <a:ext cx="1089660" cy="25669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/>
                <a:t>Accept </a:t>
              </a:r>
              <a:r>
                <a:rPr lang="en-US" sz="1300" b="1" dirty="0">
                  <a:latin typeface="+mn-lt"/>
                  <a:ea typeface="+mn-ea"/>
                </a:rPr>
                <a:t>Text</a:t>
              </a:r>
            </a:p>
          </p:txBody>
        </p:sp>
        <p:sp>
          <p:nvSpPr>
            <p:cNvPr id="43" name="Line 97"/>
            <p:cNvSpPr>
              <a:spLocks noChangeShapeType="1"/>
            </p:cNvSpPr>
            <p:nvPr/>
          </p:nvSpPr>
          <p:spPr bwMode="auto">
            <a:xfrm flipH="1">
              <a:off x="7904094" y="3326889"/>
              <a:ext cx="388407" cy="4611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Rounded Rectangle 40"/>
            <p:cNvSpPr>
              <a:spLocks noChangeArrowheads="1"/>
            </p:cNvSpPr>
            <p:nvPr/>
          </p:nvSpPr>
          <p:spPr bwMode="auto">
            <a:xfrm>
              <a:off x="7797384" y="3210537"/>
              <a:ext cx="1071813" cy="4235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Create 3D </a:t>
              </a:r>
              <a:r>
                <a:rPr lang="en-US" sz="1300" b="1" dirty="0"/>
                <a:t>Fr</a:t>
              </a:r>
              <a:r>
                <a:rPr lang="en-US" sz="1300" b="1" dirty="0">
                  <a:latin typeface="+mn-lt"/>
                  <a:ea typeface="+mn-ea"/>
                </a:rPr>
                <a:t>om </a:t>
              </a:r>
              <a:r>
                <a:rPr lang="en-US" sz="1300" b="1" dirty="0"/>
                <a:t>T</a:t>
              </a:r>
              <a:r>
                <a:rPr lang="en-US" sz="1300" b="1" dirty="0">
                  <a:latin typeface="+mn-lt"/>
                  <a:ea typeface="+mn-ea"/>
                </a:rPr>
                <a:t>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6578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The Character Panel</a:t>
            </a:r>
          </a:p>
        </p:txBody>
      </p:sp>
      <p:sp>
        <p:nvSpPr>
          <p:cNvPr id="3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9E7445-C247-4274-990C-9A794FE75120}"/>
              </a:ext>
            </a:extLst>
          </p:cNvPr>
          <p:cNvGrpSpPr/>
          <p:nvPr/>
        </p:nvGrpSpPr>
        <p:grpSpPr>
          <a:xfrm>
            <a:off x="508000" y="1905000"/>
            <a:ext cx="8191500" cy="4174182"/>
            <a:chOff x="508000" y="1905000"/>
            <a:chExt cx="8191500" cy="4174182"/>
          </a:xfrm>
        </p:grpSpPr>
        <p:sp>
          <p:nvSpPr>
            <p:cNvPr id="27652" name="Line 97"/>
            <p:cNvSpPr>
              <a:spLocks noChangeShapeType="1"/>
            </p:cNvSpPr>
            <p:nvPr/>
          </p:nvSpPr>
          <p:spPr bwMode="auto">
            <a:xfrm>
              <a:off x="2911475" y="2353508"/>
              <a:ext cx="6461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3" name="Line 97"/>
            <p:cNvSpPr>
              <a:spLocks noChangeShapeType="1"/>
            </p:cNvSpPr>
            <p:nvPr/>
          </p:nvSpPr>
          <p:spPr bwMode="auto">
            <a:xfrm flipH="1">
              <a:off x="5692775" y="2351921"/>
              <a:ext cx="12112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2185988" y="2230954"/>
              <a:ext cx="1195387" cy="21653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Family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5961063" y="2209046"/>
              <a:ext cx="1177925" cy="2492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Style</a:t>
              </a:r>
            </a:p>
          </p:txBody>
        </p:sp>
        <p:sp>
          <p:nvSpPr>
            <p:cNvPr id="27656" name="Line 97"/>
            <p:cNvSpPr>
              <a:spLocks noChangeShapeType="1"/>
            </p:cNvSpPr>
            <p:nvPr/>
          </p:nvSpPr>
          <p:spPr bwMode="auto">
            <a:xfrm>
              <a:off x="1381125" y="2655133"/>
              <a:ext cx="21764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512763" y="2529403"/>
              <a:ext cx="1516062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Font Size</a:t>
              </a:r>
            </a:p>
          </p:txBody>
        </p:sp>
        <p:sp>
          <p:nvSpPr>
            <p:cNvPr id="27658" name="Line 97"/>
            <p:cNvSpPr>
              <a:spLocks noChangeShapeType="1"/>
            </p:cNvSpPr>
            <p:nvPr/>
          </p:nvSpPr>
          <p:spPr bwMode="auto">
            <a:xfrm flipH="1">
              <a:off x="5692775" y="2605755"/>
              <a:ext cx="20383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Rounded Rectangle 58"/>
            <p:cNvSpPr>
              <a:spLocks noChangeArrowheads="1"/>
            </p:cNvSpPr>
            <p:nvPr/>
          </p:nvSpPr>
          <p:spPr bwMode="auto">
            <a:xfrm>
              <a:off x="7286625" y="2491376"/>
              <a:ext cx="1412875" cy="24622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Leading</a:t>
              </a:r>
            </a:p>
          </p:txBody>
        </p:sp>
        <p:sp>
          <p:nvSpPr>
            <p:cNvPr id="27660" name="Line 97"/>
            <p:cNvSpPr>
              <a:spLocks noChangeShapeType="1"/>
            </p:cNvSpPr>
            <p:nvPr/>
          </p:nvSpPr>
          <p:spPr bwMode="auto">
            <a:xfrm flipH="1">
              <a:off x="5692775" y="2820650"/>
              <a:ext cx="12112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Rounded Rectangle 60"/>
            <p:cNvSpPr>
              <a:spLocks noChangeArrowheads="1"/>
            </p:cNvSpPr>
            <p:nvPr/>
          </p:nvSpPr>
          <p:spPr bwMode="auto">
            <a:xfrm>
              <a:off x="5972175" y="2709525"/>
              <a:ext cx="1166813" cy="2254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Tracking</a:t>
              </a:r>
            </a:p>
          </p:txBody>
        </p:sp>
        <p:sp>
          <p:nvSpPr>
            <p:cNvPr id="27662" name="Line 97"/>
            <p:cNvSpPr>
              <a:spLocks noChangeShapeType="1"/>
            </p:cNvSpPr>
            <p:nvPr/>
          </p:nvSpPr>
          <p:spPr bwMode="auto">
            <a:xfrm>
              <a:off x="2911475" y="2820650"/>
              <a:ext cx="6461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Rounded Rectangle 62"/>
            <p:cNvSpPr>
              <a:spLocks noChangeArrowheads="1"/>
            </p:cNvSpPr>
            <p:nvPr/>
          </p:nvSpPr>
          <p:spPr bwMode="auto">
            <a:xfrm>
              <a:off x="2185988" y="2734349"/>
              <a:ext cx="1195387" cy="24796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Kerning</a:t>
              </a:r>
            </a:p>
          </p:txBody>
        </p:sp>
        <p:sp>
          <p:nvSpPr>
            <p:cNvPr id="27664" name="Line 97"/>
            <p:cNvSpPr>
              <a:spLocks noChangeShapeType="1"/>
            </p:cNvSpPr>
            <p:nvPr/>
          </p:nvSpPr>
          <p:spPr bwMode="auto">
            <a:xfrm flipH="1">
              <a:off x="5692775" y="3094871"/>
              <a:ext cx="17954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Rounded Rectangle 64"/>
            <p:cNvSpPr>
              <a:spLocks noChangeArrowheads="1"/>
            </p:cNvSpPr>
            <p:nvPr/>
          </p:nvSpPr>
          <p:spPr bwMode="auto">
            <a:xfrm>
              <a:off x="7286625" y="2989232"/>
              <a:ext cx="1412875" cy="23548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Horizontal Scale</a:t>
              </a:r>
            </a:p>
          </p:txBody>
        </p:sp>
        <p:sp>
          <p:nvSpPr>
            <p:cNvPr id="27666" name="Line 97"/>
            <p:cNvSpPr>
              <a:spLocks noChangeShapeType="1"/>
            </p:cNvSpPr>
            <p:nvPr/>
          </p:nvSpPr>
          <p:spPr bwMode="auto">
            <a:xfrm>
              <a:off x="1476375" y="3046743"/>
              <a:ext cx="20812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Rounded Rectangle 66"/>
            <p:cNvSpPr>
              <a:spLocks noChangeArrowheads="1"/>
            </p:cNvSpPr>
            <p:nvPr/>
          </p:nvSpPr>
          <p:spPr bwMode="auto">
            <a:xfrm>
              <a:off x="508000" y="2928982"/>
              <a:ext cx="1516063" cy="24622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Vertical Scale</a:t>
              </a:r>
            </a:p>
          </p:txBody>
        </p:sp>
        <p:sp>
          <p:nvSpPr>
            <p:cNvPr id="27668" name="Line 97"/>
            <p:cNvSpPr>
              <a:spLocks noChangeShapeType="1"/>
            </p:cNvSpPr>
            <p:nvPr/>
          </p:nvSpPr>
          <p:spPr bwMode="auto">
            <a:xfrm flipH="1">
              <a:off x="5692775" y="3289882"/>
              <a:ext cx="12112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Rounded Rectangle 68"/>
            <p:cNvSpPr>
              <a:spLocks noChangeArrowheads="1"/>
            </p:cNvSpPr>
            <p:nvPr/>
          </p:nvSpPr>
          <p:spPr bwMode="auto">
            <a:xfrm>
              <a:off x="5972175" y="3178757"/>
              <a:ext cx="1166813" cy="2254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Text Color</a:t>
              </a:r>
            </a:p>
          </p:txBody>
        </p:sp>
        <p:sp>
          <p:nvSpPr>
            <p:cNvPr id="27670" name="Line 97"/>
            <p:cNvSpPr>
              <a:spLocks noChangeShapeType="1"/>
            </p:cNvSpPr>
            <p:nvPr/>
          </p:nvSpPr>
          <p:spPr bwMode="auto">
            <a:xfrm>
              <a:off x="2911475" y="3289882"/>
              <a:ext cx="6461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Rounded Rectangle 70"/>
            <p:cNvSpPr>
              <a:spLocks noChangeArrowheads="1"/>
            </p:cNvSpPr>
            <p:nvPr/>
          </p:nvSpPr>
          <p:spPr bwMode="auto">
            <a:xfrm>
              <a:off x="2185988" y="3191549"/>
              <a:ext cx="1195387" cy="24796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Baseline Shift</a:t>
              </a:r>
            </a:p>
          </p:txBody>
        </p:sp>
        <p:sp>
          <p:nvSpPr>
            <p:cNvPr id="27672" name="Line 97"/>
            <p:cNvSpPr>
              <a:spLocks noChangeShapeType="1"/>
            </p:cNvSpPr>
            <p:nvPr/>
          </p:nvSpPr>
          <p:spPr bwMode="auto">
            <a:xfrm flipH="1">
              <a:off x="5692775" y="4131092"/>
              <a:ext cx="12112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6015038" y="4002504"/>
              <a:ext cx="1123950" cy="25558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Anti-aliasing </a:t>
              </a:r>
            </a:p>
          </p:txBody>
        </p:sp>
        <p:sp>
          <p:nvSpPr>
            <p:cNvPr id="27674" name="Line 97"/>
            <p:cNvSpPr>
              <a:spLocks noChangeShapeType="1"/>
            </p:cNvSpPr>
            <p:nvPr/>
          </p:nvSpPr>
          <p:spPr bwMode="auto">
            <a:xfrm>
              <a:off x="2911475" y="4122313"/>
              <a:ext cx="6461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Rounded Rectangle 74"/>
            <p:cNvSpPr>
              <a:spLocks noChangeArrowheads="1"/>
            </p:cNvSpPr>
            <p:nvPr/>
          </p:nvSpPr>
          <p:spPr bwMode="auto">
            <a:xfrm>
              <a:off x="2160588" y="3989598"/>
              <a:ext cx="1220787" cy="26543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Language</a:t>
              </a:r>
            </a:p>
          </p:txBody>
        </p:sp>
        <p:sp>
          <p:nvSpPr>
            <p:cNvPr id="27676" name="Line 97"/>
            <p:cNvSpPr>
              <a:spLocks noChangeShapeType="1"/>
            </p:cNvSpPr>
            <p:nvPr/>
          </p:nvSpPr>
          <p:spPr bwMode="auto">
            <a:xfrm flipH="1">
              <a:off x="5692775" y="3615571"/>
              <a:ext cx="20272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7288213" y="3467417"/>
              <a:ext cx="1300162" cy="163798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Faux Bold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Faux Italic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All Caps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Small Caps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Superscript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Subscript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Underline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Strikethrough</a:t>
              </a:r>
            </a:p>
          </p:txBody>
        </p:sp>
        <p:grpSp>
          <p:nvGrpSpPr>
            <p:cNvPr id="27678" name="Group 295"/>
            <p:cNvGrpSpPr>
              <a:grpSpLocks/>
            </p:cNvGrpSpPr>
            <p:nvPr/>
          </p:nvGrpSpPr>
          <p:grpSpPr bwMode="auto">
            <a:xfrm>
              <a:off x="1017588" y="3853609"/>
              <a:ext cx="2540000" cy="712788"/>
              <a:chOff x="3359" y="2605"/>
              <a:chExt cx="252" cy="257"/>
            </a:xfrm>
          </p:grpSpPr>
          <p:sp>
            <p:nvSpPr>
              <p:cNvPr id="27680" name="Line 296"/>
              <p:cNvSpPr>
                <a:spLocks noChangeShapeType="1"/>
              </p:cNvSpPr>
              <p:nvPr/>
            </p:nvSpPr>
            <p:spPr bwMode="auto">
              <a:xfrm flipV="1">
                <a:off x="3359" y="2605"/>
                <a:ext cx="0" cy="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81" name="Line 297"/>
              <p:cNvSpPr>
                <a:spLocks noChangeShapeType="1"/>
              </p:cNvSpPr>
              <p:nvPr/>
            </p:nvSpPr>
            <p:spPr bwMode="auto">
              <a:xfrm rot="-5400000" flipH="1" flipV="1">
                <a:off x="3485" y="2479"/>
                <a:ext cx="0" cy="2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8" name="Rounded Rectangle 77"/>
            <p:cNvSpPr>
              <a:spLocks noChangeArrowheads="1"/>
            </p:cNvSpPr>
            <p:nvPr/>
          </p:nvSpPr>
          <p:spPr bwMode="auto">
            <a:xfrm>
              <a:off x="522287" y="4174558"/>
              <a:ext cx="1963738" cy="1904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Standard Ligatures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Contextual Alternatives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Discretionary Ligatures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Swash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Stylistic Alternatives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Titling Alternatives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Ordinals</a:t>
              </a:r>
            </a:p>
            <a:p>
              <a:pPr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Fractions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1400" y="1905000"/>
              <a:ext cx="2105025" cy="2371725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D35F741-5829-49BC-97C4-79D1B5B2E4DB}"/>
                </a:ext>
              </a:extLst>
            </p:cNvPr>
            <p:cNvSpPr/>
            <p:nvPr/>
          </p:nvSpPr>
          <p:spPr>
            <a:xfrm>
              <a:off x="3581400" y="3467417"/>
              <a:ext cx="2111375" cy="26637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 err="1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EEB93D2-3FC2-483E-8A79-B299F6FA7452}"/>
                </a:ext>
              </a:extLst>
            </p:cNvPr>
            <p:cNvSpPr/>
            <p:nvPr/>
          </p:nvSpPr>
          <p:spPr>
            <a:xfrm>
              <a:off x="3581400" y="3713442"/>
              <a:ext cx="2111375" cy="26637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 err="1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1275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Type Options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/>
          </a:p>
        </p:txBody>
      </p:sp>
      <p:pic>
        <p:nvPicPr>
          <p:cNvPr id="2867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95866"/>
            <a:ext cx="22669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067266"/>
            <a:ext cx="2105025" cy="2371725"/>
          </a:xfrm>
          <a:prstGeom prst="rect">
            <a:avLst/>
          </a:prstGeom>
        </p:spPr>
      </p:pic>
      <p:sp>
        <p:nvSpPr>
          <p:cNvPr id="9" name="AutoShape 302"/>
          <p:cNvSpPr>
            <a:spLocks/>
          </p:cNvSpPr>
          <p:nvPr/>
        </p:nvSpPr>
        <p:spPr bwMode="auto">
          <a:xfrm>
            <a:off x="3943350" y="2400641"/>
            <a:ext cx="297447" cy="2714625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858676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0833" t="14948" r="77083" b="68472"/>
          <a:stretch/>
        </p:blipFill>
        <p:spPr>
          <a:xfrm>
            <a:off x="3657600" y="3810000"/>
            <a:ext cx="2220281" cy="1705639"/>
          </a:xfrm>
          <a:prstGeom prst="rect">
            <a:avLst/>
          </a:prstGeom>
        </p:spPr>
      </p:pic>
      <p:sp>
        <p:nvSpPr>
          <p:cNvPr id="296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The Paragraph Panel</a:t>
            </a:r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35</a:t>
            </a:fld>
            <a:endParaRPr lang="en-US"/>
          </a:p>
        </p:txBody>
      </p:sp>
      <p:sp>
        <p:nvSpPr>
          <p:cNvPr id="29700" name="Line 97"/>
          <p:cNvSpPr>
            <a:spLocks noChangeShapeType="1"/>
          </p:cNvSpPr>
          <p:nvPr/>
        </p:nvSpPr>
        <p:spPr bwMode="auto">
          <a:xfrm flipH="1">
            <a:off x="5906456" y="4570440"/>
            <a:ext cx="12112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Rounded Rectangle 60"/>
          <p:cNvSpPr>
            <a:spLocks noChangeArrowheads="1"/>
          </p:cNvSpPr>
          <p:nvPr/>
        </p:nvSpPr>
        <p:spPr bwMode="auto">
          <a:xfrm>
            <a:off x="6056159" y="4408595"/>
            <a:ext cx="1700212" cy="2776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Indent Right Margin</a:t>
            </a:r>
          </a:p>
        </p:txBody>
      </p:sp>
      <p:sp>
        <p:nvSpPr>
          <p:cNvPr id="29702" name="Line 97"/>
          <p:cNvSpPr>
            <a:spLocks noChangeShapeType="1"/>
          </p:cNvSpPr>
          <p:nvPr/>
        </p:nvSpPr>
        <p:spPr bwMode="auto">
          <a:xfrm>
            <a:off x="2964819" y="4554538"/>
            <a:ext cx="6461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" name="Rounded Rectangle 62"/>
          <p:cNvSpPr>
            <a:spLocks noChangeArrowheads="1"/>
          </p:cNvSpPr>
          <p:nvPr/>
        </p:nvSpPr>
        <p:spPr bwMode="auto">
          <a:xfrm>
            <a:off x="1918656" y="4430633"/>
            <a:ext cx="1516063" cy="24622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Indent Left Margin</a:t>
            </a:r>
          </a:p>
        </p:txBody>
      </p:sp>
      <p:sp>
        <p:nvSpPr>
          <p:cNvPr id="29704" name="Line 97"/>
          <p:cNvSpPr>
            <a:spLocks noChangeShapeType="1"/>
          </p:cNvSpPr>
          <p:nvPr/>
        </p:nvSpPr>
        <p:spPr bwMode="auto">
          <a:xfrm>
            <a:off x="1529719" y="4791075"/>
            <a:ext cx="20812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Rounded Rectangle 66"/>
          <p:cNvSpPr>
            <a:spLocks noChangeArrowheads="1"/>
          </p:cNvSpPr>
          <p:nvPr/>
        </p:nvSpPr>
        <p:spPr bwMode="auto">
          <a:xfrm>
            <a:off x="967506" y="4561742"/>
            <a:ext cx="913288" cy="4475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Indent First Line</a:t>
            </a:r>
          </a:p>
        </p:txBody>
      </p:sp>
      <p:sp>
        <p:nvSpPr>
          <p:cNvPr id="29706" name="Line 97"/>
          <p:cNvSpPr>
            <a:spLocks noChangeShapeType="1"/>
          </p:cNvSpPr>
          <p:nvPr/>
        </p:nvSpPr>
        <p:spPr bwMode="auto">
          <a:xfrm flipH="1">
            <a:off x="5906456" y="5053013"/>
            <a:ext cx="12112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Line 97"/>
          <p:cNvSpPr>
            <a:spLocks noChangeShapeType="1"/>
          </p:cNvSpPr>
          <p:nvPr/>
        </p:nvSpPr>
        <p:spPr bwMode="auto">
          <a:xfrm>
            <a:off x="2964819" y="5053013"/>
            <a:ext cx="6461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Rounded Rectangle 70"/>
          <p:cNvSpPr>
            <a:spLocks noChangeArrowheads="1"/>
          </p:cNvSpPr>
          <p:nvPr/>
        </p:nvSpPr>
        <p:spPr bwMode="auto">
          <a:xfrm>
            <a:off x="1972594" y="4883749"/>
            <a:ext cx="1380206" cy="42747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Space Before Paragraph</a:t>
            </a:r>
          </a:p>
        </p:txBody>
      </p:sp>
      <p:sp>
        <p:nvSpPr>
          <p:cNvPr id="32" name="Rounded Rectangle 31"/>
          <p:cNvSpPr>
            <a:spLocks noChangeArrowheads="1"/>
          </p:cNvSpPr>
          <p:nvPr/>
        </p:nvSpPr>
        <p:spPr bwMode="auto">
          <a:xfrm>
            <a:off x="5972577" y="4928235"/>
            <a:ext cx="1838802" cy="2654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Space After Paragraph</a:t>
            </a:r>
          </a:p>
        </p:txBody>
      </p:sp>
      <p:sp>
        <p:nvSpPr>
          <p:cNvPr id="29710" name="AutoShape 303"/>
          <p:cNvSpPr>
            <a:spLocks/>
          </p:cNvSpPr>
          <p:nvPr/>
        </p:nvSpPr>
        <p:spPr bwMode="auto">
          <a:xfrm rot="5400000" flipH="1">
            <a:off x="4108612" y="3721894"/>
            <a:ext cx="174625" cy="750888"/>
          </a:xfrm>
          <a:prstGeom prst="rightBrace">
            <a:avLst>
              <a:gd name="adj1" fmla="val 6595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B0F0"/>
              </a:solidFill>
            </a:endParaRPr>
          </a:p>
        </p:txBody>
      </p:sp>
      <p:sp>
        <p:nvSpPr>
          <p:cNvPr id="29711" name="AutoShape 303"/>
          <p:cNvSpPr>
            <a:spLocks/>
          </p:cNvSpPr>
          <p:nvPr/>
        </p:nvSpPr>
        <p:spPr bwMode="auto">
          <a:xfrm rot="5400000" flipH="1">
            <a:off x="5103181" y="3562350"/>
            <a:ext cx="174625" cy="1069975"/>
          </a:xfrm>
          <a:prstGeom prst="rightBrace">
            <a:avLst>
              <a:gd name="adj1" fmla="val 6598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00B0F0"/>
              </a:solidFill>
            </a:endParaRPr>
          </a:p>
        </p:txBody>
      </p:sp>
      <p:sp>
        <p:nvSpPr>
          <p:cNvPr id="29712" name="Line 97"/>
          <p:cNvSpPr>
            <a:spLocks noChangeShapeType="1"/>
          </p:cNvSpPr>
          <p:nvPr/>
        </p:nvSpPr>
        <p:spPr bwMode="auto">
          <a:xfrm>
            <a:off x="4195131" y="3376613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3" name="Line 97"/>
          <p:cNvSpPr>
            <a:spLocks noChangeShapeType="1"/>
          </p:cNvSpPr>
          <p:nvPr/>
        </p:nvSpPr>
        <p:spPr bwMode="auto">
          <a:xfrm>
            <a:off x="5193669" y="3376613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Rounded Rectangle 37"/>
          <p:cNvSpPr>
            <a:spLocks noChangeArrowheads="1"/>
          </p:cNvSpPr>
          <p:nvPr/>
        </p:nvSpPr>
        <p:spPr bwMode="auto">
          <a:xfrm>
            <a:off x="4582473" y="1584563"/>
            <a:ext cx="3421078" cy="20204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For the horizontal text tool and a text box: 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Last Left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Center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Last Right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All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For the vertical text tool and a text box: 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Last Top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Last Centered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Last Bottom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Justify All</a:t>
            </a:r>
            <a:endParaRPr lang="en-US" sz="1300" dirty="0">
              <a:latin typeface="+mn-lt"/>
              <a:ea typeface="+mn-ea"/>
            </a:endParaRPr>
          </a:p>
        </p:txBody>
      </p:sp>
      <p:sp>
        <p:nvSpPr>
          <p:cNvPr id="33" name="Rounded Rectangle 32"/>
          <p:cNvSpPr>
            <a:spLocks noChangeArrowheads="1"/>
          </p:cNvSpPr>
          <p:nvPr/>
        </p:nvSpPr>
        <p:spPr bwMode="auto">
          <a:xfrm>
            <a:off x="2230044" y="1832928"/>
            <a:ext cx="2369662" cy="17602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For the horizontal text tool: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Left-Align Text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Center Text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Right-Align Text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For the vertical text tool: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Top-Align Text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Center Text</a:t>
            </a:r>
          </a:p>
          <a:p>
            <a:pPr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   Bottom-Align Text</a:t>
            </a:r>
          </a:p>
        </p:txBody>
      </p:sp>
    </p:spTree>
    <p:extLst>
      <p:ext uri="{BB962C8B-B14F-4D97-AF65-F5344CB8AC3E}">
        <p14:creationId xmlns:p14="http://schemas.microsoft.com/office/powerpoint/2010/main" val="2326100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Creating Text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/>
          </a:p>
        </p:txBody>
      </p:sp>
      <p:pic>
        <p:nvPicPr>
          <p:cNvPr id="30723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277937"/>
            <a:ext cx="7953375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9367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564C82-C948-4347-9D96-0616E0CD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Type Special Effects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7CD724-B608-4651-82BD-F4B16C2FF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7BB35F-BF41-43E4-93B4-CE7D5AAE9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89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Type Special Effects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/>
          </a:p>
        </p:txBody>
      </p:sp>
      <p:pic>
        <p:nvPicPr>
          <p:cNvPr id="31747" name="Picture 4" descr="2d_textspecialeffec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44638"/>
            <a:ext cx="81534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789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Give text decorative flair</a:t>
            </a:r>
          </a:p>
          <a:p>
            <a:r>
              <a:rPr lang="en-US" altLang="en-US" dirty="0"/>
              <a:t>Horizontal and vertical distortion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Warped Text</a:t>
            </a:r>
          </a:p>
        </p:txBody>
      </p:sp>
      <p:pic>
        <p:nvPicPr>
          <p:cNvPr id="32772" name="Picture 4" descr="2d_textspecialeffe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2" b="58229"/>
          <a:stretch>
            <a:fillRect/>
          </a:stretch>
        </p:blipFill>
        <p:spPr bwMode="auto">
          <a:xfrm>
            <a:off x="2000250" y="3216275"/>
            <a:ext cx="3767138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45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A Vector Path and the Paths Panel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31905" y="2197123"/>
            <a:ext cx="7456488" cy="2953974"/>
            <a:chOff x="831905" y="2197123"/>
            <a:chExt cx="7456488" cy="2953974"/>
          </a:xfrm>
        </p:grpSpPr>
        <p:pic>
          <p:nvPicPr>
            <p:cNvPr id="4099" name="Picture 19" descr="2a_vectormoon_pathsspane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1168" y="2659403"/>
              <a:ext cx="4752975" cy="246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Line 97"/>
            <p:cNvSpPr>
              <a:spLocks noChangeShapeType="1"/>
            </p:cNvSpPr>
            <p:nvPr/>
          </p:nvSpPr>
          <p:spPr bwMode="auto">
            <a:xfrm flipH="1">
              <a:off x="3271893" y="2354603"/>
              <a:ext cx="0" cy="5064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Rounded Rectangle 17"/>
            <p:cNvSpPr>
              <a:spLocks noChangeArrowheads="1"/>
            </p:cNvSpPr>
            <p:nvPr/>
          </p:nvSpPr>
          <p:spPr bwMode="auto">
            <a:xfrm>
              <a:off x="2816280" y="2241890"/>
              <a:ext cx="909638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</a:t>
              </a:r>
            </a:p>
          </p:txBody>
        </p:sp>
        <p:sp>
          <p:nvSpPr>
            <p:cNvPr id="4106" name="Line 97"/>
            <p:cNvSpPr>
              <a:spLocks noChangeShapeType="1"/>
            </p:cNvSpPr>
            <p:nvPr/>
          </p:nvSpPr>
          <p:spPr bwMode="auto">
            <a:xfrm>
              <a:off x="1901880" y="3607140"/>
              <a:ext cx="685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ounded Rectangle 19"/>
            <p:cNvSpPr>
              <a:spLocks noChangeArrowheads="1"/>
            </p:cNvSpPr>
            <p:nvPr/>
          </p:nvSpPr>
          <p:spPr bwMode="auto">
            <a:xfrm>
              <a:off x="1155755" y="3481410"/>
              <a:ext cx="120015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Anchor </a:t>
              </a:r>
              <a:r>
                <a:rPr lang="en-US" sz="1300" b="1" dirty="0"/>
                <a:t>Point</a:t>
              </a:r>
              <a:endParaRPr lang="en-US" sz="1300" b="1" dirty="0">
                <a:latin typeface="+mn-lt"/>
                <a:ea typeface="+mn-ea"/>
              </a:endParaRPr>
            </a:p>
          </p:txBody>
        </p:sp>
        <p:sp>
          <p:nvSpPr>
            <p:cNvPr id="4108" name="Line 97"/>
            <p:cNvSpPr>
              <a:spLocks noChangeShapeType="1"/>
            </p:cNvSpPr>
            <p:nvPr/>
          </p:nvSpPr>
          <p:spPr bwMode="auto">
            <a:xfrm>
              <a:off x="1901880" y="2811803"/>
              <a:ext cx="685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831905" y="2686073"/>
              <a:ext cx="15240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Directional Point</a:t>
              </a:r>
            </a:p>
          </p:txBody>
        </p:sp>
        <p:sp>
          <p:nvSpPr>
            <p:cNvPr id="4110" name="Line 97"/>
            <p:cNvSpPr>
              <a:spLocks noChangeShapeType="1"/>
            </p:cNvSpPr>
            <p:nvPr/>
          </p:nvSpPr>
          <p:spPr bwMode="auto">
            <a:xfrm>
              <a:off x="1901880" y="4229440"/>
              <a:ext cx="6858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ounded Rectangle 23"/>
            <p:cNvSpPr>
              <a:spLocks noChangeArrowheads="1"/>
            </p:cNvSpPr>
            <p:nvPr/>
          </p:nvSpPr>
          <p:spPr bwMode="auto">
            <a:xfrm>
              <a:off x="831905" y="4103710"/>
              <a:ext cx="15240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Directional </a:t>
              </a:r>
              <a:r>
                <a:rPr lang="en-US" sz="1300" b="1" dirty="0"/>
                <a:t>Point</a:t>
              </a:r>
              <a:endParaRPr lang="en-US" sz="1300" b="1" dirty="0">
                <a:latin typeface="+mn-lt"/>
                <a:ea typeface="+mn-ea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3980" y="2667000"/>
              <a:ext cx="3120163" cy="248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" name="Line 97"/>
            <p:cNvSpPr>
              <a:spLocks noChangeShapeType="1"/>
            </p:cNvSpPr>
            <p:nvPr/>
          </p:nvSpPr>
          <p:spPr bwMode="auto">
            <a:xfrm flipH="1" flipV="1">
              <a:off x="6994580" y="3529012"/>
              <a:ext cx="4079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7361293" y="3399234"/>
              <a:ext cx="927100" cy="27066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</a:t>
              </a:r>
            </a:p>
          </p:txBody>
        </p:sp>
        <p:sp>
          <p:nvSpPr>
            <p:cNvPr id="4103" name="Line 97"/>
            <p:cNvSpPr>
              <a:spLocks noChangeShapeType="1"/>
            </p:cNvSpPr>
            <p:nvPr/>
          </p:nvSpPr>
          <p:spPr bwMode="auto">
            <a:xfrm flipH="1">
              <a:off x="5632450" y="2224428"/>
              <a:ext cx="0" cy="504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4953000" y="2197123"/>
              <a:ext cx="13589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Paths Panel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3783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Text flows along a specific path</a:t>
            </a:r>
          </a:p>
          <a:p>
            <a:r>
              <a:rPr lang="en-US" altLang="en-US"/>
              <a:t>Use Pen, Shape or Line tool</a:t>
            </a:r>
          </a:p>
          <a:p>
            <a:r>
              <a:rPr lang="en-US" altLang="en-US"/>
              <a:t>Select Horizontal or Vertical Type and Mask</a:t>
            </a:r>
            <a:endParaRPr lang="en-US" altLang="en-US" dirty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Text Along a Path</a:t>
            </a:r>
          </a:p>
        </p:txBody>
      </p:sp>
      <p:pic>
        <p:nvPicPr>
          <p:cNvPr id="33796" name="Picture 4" descr="2d_textspecialeffe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20" b="42873"/>
          <a:stretch>
            <a:fillRect/>
          </a:stretch>
        </p:blipFill>
        <p:spPr bwMode="auto">
          <a:xfrm>
            <a:off x="1858963" y="3190875"/>
            <a:ext cx="4049712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015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Turn Text into a Work Path</a:t>
            </a:r>
          </a:p>
          <a:p>
            <a:r>
              <a:rPr lang="en-US" altLang="en-US"/>
              <a:t>Manipulate as a Vector Shape</a:t>
            </a:r>
          </a:p>
          <a:p>
            <a:r>
              <a:rPr lang="en-US" altLang="en-US"/>
              <a:t>Cannot edit text inside</a:t>
            </a:r>
          </a:p>
          <a:p>
            <a:r>
              <a:rPr lang="en-US" altLang="en-US"/>
              <a:t>Original type layer remains intact and editable</a:t>
            </a:r>
            <a:endParaRPr lang="en-US" altLang="en-US" dirty="0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Text as a Path</a:t>
            </a:r>
            <a:endParaRPr lang="en-US" altLang="en-US" dirty="0"/>
          </a:p>
        </p:txBody>
      </p:sp>
      <p:pic>
        <p:nvPicPr>
          <p:cNvPr id="34820" name="Picture 4" descr="2d_textspecialeffe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1" r="46877"/>
          <a:stretch>
            <a:fillRect/>
          </a:stretch>
        </p:blipFill>
        <p:spPr bwMode="auto">
          <a:xfrm>
            <a:off x="1717675" y="3200400"/>
            <a:ext cx="4332288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9689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Text follows a shape</a:t>
            </a:r>
          </a:p>
          <a:p>
            <a:r>
              <a:rPr lang="en-US" altLang="en-US"/>
              <a:t>Similar to text following a path</a:t>
            </a:r>
          </a:p>
          <a:p>
            <a:r>
              <a:rPr lang="en-US" altLang="en-US"/>
              <a:t>Use Pen, Shape or Line tool</a:t>
            </a:r>
          </a:p>
          <a:p>
            <a:r>
              <a:rPr lang="en-US" altLang="en-US"/>
              <a:t>Select Horizontal or Vertical Type and Mask</a:t>
            </a:r>
            <a:endParaRPr lang="en-US" altLang="en-US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Text as Shape</a:t>
            </a:r>
          </a:p>
        </p:txBody>
      </p:sp>
      <p:pic>
        <p:nvPicPr>
          <p:cNvPr id="35844" name="Picture 4" descr="2d_textspecialeffec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8" t="63319"/>
          <a:stretch>
            <a:fillRect/>
          </a:stretch>
        </p:blipFill>
        <p:spPr bwMode="auto">
          <a:xfrm>
            <a:off x="1936750" y="3452813"/>
            <a:ext cx="389413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75622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Edit Vector Paths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Use Selection tool to select the p</a:t>
            </a:r>
            <a:r>
              <a:rPr lang="en-US" altLang="en-US">
                <a:sym typeface="Wingdings" pitchFamily="2" charset="2"/>
              </a:rPr>
              <a:t>ath</a:t>
            </a:r>
            <a:endParaRPr lang="en-US" altLang="en-US"/>
          </a:p>
          <a:p>
            <a:r>
              <a:rPr lang="en-US" altLang="en-US"/>
              <a:t>Use Add Anchor Point and Delete Anchor Point tools</a:t>
            </a:r>
          </a:p>
          <a:p>
            <a:r>
              <a:rPr lang="en-US" altLang="en-US"/>
              <a:t>Drag and convert anchor points as desired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63942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44</a:t>
            </a:fld>
            <a:endParaRPr lang="en-US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Activity: Flowing Text Along a Path</a:t>
            </a: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913" y="1466850"/>
            <a:ext cx="4808537" cy="448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009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Consider the designs your company creates and uses. What types of visual designs does your company produce that would best utilize vector-based design?</a:t>
            </a:r>
          </a:p>
          <a:p>
            <a:r>
              <a:rPr lang="en-US"/>
              <a:t>What if you had to create a logo that used a particular font, but the first letter had to be modified from the original letter shape. What technique would you use to accomplish this easily?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5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Vector Tool Options</a:t>
            </a:r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B75B764-F6CC-483C-BAF2-4ABB2728BB68}"/>
              </a:ext>
            </a:extLst>
          </p:cNvPr>
          <p:cNvGrpSpPr/>
          <p:nvPr/>
        </p:nvGrpSpPr>
        <p:grpSpPr>
          <a:xfrm>
            <a:off x="427038" y="2356248"/>
            <a:ext cx="8259762" cy="2593842"/>
            <a:chOff x="427038" y="2356248"/>
            <a:chExt cx="8259762" cy="259384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F5753E9-9191-45E6-A36C-BBF941773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611"/>
            <a:stretch/>
          </p:blipFill>
          <p:spPr>
            <a:xfrm>
              <a:off x="685800" y="3537870"/>
              <a:ext cx="7883768" cy="333333"/>
            </a:xfrm>
            <a:prstGeom prst="rect">
              <a:avLst/>
            </a:prstGeom>
          </p:spPr>
        </p:pic>
        <p:sp>
          <p:nvSpPr>
            <p:cNvPr id="5124" name="Line 97"/>
            <p:cNvSpPr>
              <a:spLocks noChangeShapeType="1"/>
            </p:cNvSpPr>
            <p:nvPr/>
          </p:nvSpPr>
          <p:spPr bwMode="auto">
            <a:xfrm>
              <a:off x="1552575" y="3171825"/>
              <a:ext cx="0" cy="314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427038" y="3032046"/>
              <a:ext cx="1376362" cy="24622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Mode</a:t>
              </a:r>
            </a:p>
          </p:txBody>
        </p:sp>
        <p:sp>
          <p:nvSpPr>
            <p:cNvPr id="5127" name="Line 97"/>
            <p:cNvSpPr>
              <a:spLocks noChangeShapeType="1"/>
            </p:cNvSpPr>
            <p:nvPr/>
          </p:nvSpPr>
          <p:spPr bwMode="auto">
            <a:xfrm>
              <a:off x="2286000" y="2938463"/>
              <a:ext cx="0" cy="5476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1613339" y="2696766"/>
              <a:ext cx="949325" cy="25320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Fill Type</a:t>
              </a:r>
            </a:p>
          </p:txBody>
        </p:sp>
        <p:sp>
          <p:nvSpPr>
            <p:cNvPr id="5128" name="Line 97"/>
            <p:cNvSpPr>
              <a:spLocks noChangeShapeType="1"/>
            </p:cNvSpPr>
            <p:nvPr/>
          </p:nvSpPr>
          <p:spPr bwMode="auto">
            <a:xfrm>
              <a:off x="2797124" y="2519363"/>
              <a:ext cx="0" cy="9667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9" name="Line 97"/>
            <p:cNvSpPr>
              <a:spLocks noChangeShapeType="1"/>
            </p:cNvSpPr>
            <p:nvPr/>
          </p:nvSpPr>
          <p:spPr bwMode="auto">
            <a:xfrm>
              <a:off x="3352800" y="2957513"/>
              <a:ext cx="0" cy="5476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" name="Line 97"/>
            <p:cNvSpPr>
              <a:spLocks noChangeShapeType="1"/>
            </p:cNvSpPr>
            <p:nvPr/>
          </p:nvSpPr>
          <p:spPr bwMode="auto">
            <a:xfrm>
              <a:off x="4065588" y="3211513"/>
              <a:ext cx="0" cy="2746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3101975" y="2728913"/>
              <a:ext cx="1470025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Width</a:t>
              </a:r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3752850" y="3033713"/>
              <a:ext cx="1123950" cy="2508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Type</a:t>
              </a:r>
            </a:p>
          </p:txBody>
        </p:sp>
        <p:sp>
          <p:nvSpPr>
            <p:cNvPr id="5133" name="Line 97"/>
            <p:cNvSpPr>
              <a:spLocks noChangeShapeType="1"/>
            </p:cNvSpPr>
            <p:nvPr/>
          </p:nvSpPr>
          <p:spPr bwMode="auto">
            <a:xfrm flipV="1">
              <a:off x="4770658" y="3825875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Line 97"/>
            <p:cNvSpPr>
              <a:spLocks noChangeShapeType="1"/>
            </p:cNvSpPr>
            <p:nvPr/>
          </p:nvSpPr>
          <p:spPr bwMode="auto">
            <a:xfrm flipV="1">
              <a:off x="5637433" y="3825875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4119782" y="4082733"/>
              <a:ext cx="963613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Width</a:t>
              </a:r>
            </a:p>
          </p:txBody>
        </p:sp>
        <p:sp>
          <p:nvSpPr>
            <p:cNvPr id="24" name="Rounded Rectangle 23"/>
            <p:cNvSpPr>
              <a:spLocks noChangeArrowheads="1"/>
            </p:cNvSpPr>
            <p:nvPr/>
          </p:nvSpPr>
          <p:spPr bwMode="auto">
            <a:xfrm>
              <a:off x="5173663" y="4071494"/>
              <a:ext cx="922337" cy="261239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Height</a:t>
              </a:r>
            </a:p>
          </p:txBody>
        </p:sp>
        <p:sp>
          <p:nvSpPr>
            <p:cNvPr id="5137" name="Line 97"/>
            <p:cNvSpPr>
              <a:spLocks noChangeShapeType="1"/>
            </p:cNvSpPr>
            <p:nvPr/>
          </p:nvSpPr>
          <p:spPr bwMode="auto">
            <a:xfrm>
              <a:off x="6158608" y="2505775"/>
              <a:ext cx="0" cy="10048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5048567" y="2386712"/>
              <a:ext cx="1428433" cy="2286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Operations</a:t>
              </a:r>
            </a:p>
          </p:txBody>
        </p:sp>
        <p:sp>
          <p:nvSpPr>
            <p:cNvPr id="5139" name="Line 97"/>
            <p:cNvSpPr>
              <a:spLocks noChangeShapeType="1"/>
            </p:cNvSpPr>
            <p:nvPr/>
          </p:nvSpPr>
          <p:spPr bwMode="auto">
            <a:xfrm>
              <a:off x="6438363" y="2977101"/>
              <a:ext cx="0" cy="52809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" name="Line 97"/>
            <p:cNvSpPr>
              <a:spLocks noChangeShapeType="1"/>
            </p:cNvSpPr>
            <p:nvPr/>
          </p:nvSpPr>
          <p:spPr bwMode="auto">
            <a:xfrm>
              <a:off x="6820584" y="3244850"/>
              <a:ext cx="0" cy="26029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Line 97"/>
            <p:cNvSpPr>
              <a:spLocks noChangeShapeType="1"/>
            </p:cNvSpPr>
            <p:nvPr/>
          </p:nvSpPr>
          <p:spPr bwMode="auto">
            <a:xfrm>
              <a:off x="7918011" y="2615312"/>
              <a:ext cx="0" cy="9302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6232090" y="2751748"/>
              <a:ext cx="1298571" cy="1982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Alignment</a:t>
              </a:r>
            </a:p>
          </p:txBody>
        </p:sp>
        <p:sp>
          <p:nvSpPr>
            <p:cNvPr id="33" name="Rounded Rectangle 32"/>
            <p:cNvSpPr>
              <a:spLocks noChangeArrowheads="1"/>
            </p:cNvSpPr>
            <p:nvPr/>
          </p:nvSpPr>
          <p:spPr bwMode="auto">
            <a:xfrm>
              <a:off x="7343775" y="2387124"/>
              <a:ext cx="1190625" cy="25495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Align Edges</a:t>
              </a:r>
            </a:p>
          </p:txBody>
        </p:sp>
        <p:sp>
          <p:nvSpPr>
            <p:cNvPr id="34" name="Rounded Rectangle 33"/>
            <p:cNvSpPr>
              <a:spLocks noChangeArrowheads="1"/>
            </p:cNvSpPr>
            <p:nvPr/>
          </p:nvSpPr>
          <p:spPr bwMode="auto">
            <a:xfrm>
              <a:off x="6560820" y="3038475"/>
              <a:ext cx="1184397" cy="34751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Arrangement</a:t>
              </a:r>
            </a:p>
          </p:txBody>
        </p:sp>
        <p:sp>
          <p:nvSpPr>
            <p:cNvPr id="5145" name="Line 97"/>
            <p:cNvSpPr>
              <a:spLocks noChangeShapeType="1"/>
            </p:cNvSpPr>
            <p:nvPr/>
          </p:nvSpPr>
          <p:spPr bwMode="auto">
            <a:xfrm flipV="1">
              <a:off x="854075" y="3825875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609600" y="4071620"/>
              <a:ext cx="14478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Preset Picker</a:t>
              </a:r>
            </a:p>
          </p:txBody>
        </p:sp>
        <p:sp>
          <p:nvSpPr>
            <p:cNvPr id="5147" name="Line 97"/>
            <p:cNvSpPr>
              <a:spLocks noChangeShapeType="1"/>
            </p:cNvSpPr>
            <p:nvPr/>
          </p:nvSpPr>
          <p:spPr bwMode="auto">
            <a:xfrm flipV="1">
              <a:off x="7086600" y="3830765"/>
              <a:ext cx="0" cy="939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Rounded Rectangle 40"/>
            <p:cNvSpPr>
              <a:spLocks noChangeArrowheads="1"/>
            </p:cNvSpPr>
            <p:nvPr/>
          </p:nvSpPr>
          <p:spPr bwMode="auto">
            <a:xfrm>
              <a:off x="5984875" y="4495800"/>
              <a:ext cx="1447800" cy="3127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Drawing Controls</a:t>
              </a:r>
            </a:p>
          </p:txBody>
        </p:sp>
        <p:sp>
          <p:nvSpPr>
            <p:cNvPr id="5149" name="Line 97"/>
            <p:cNvSpPr>
              <a:spLocks noChangeShapeType="1"/>
            </p:cNvSpPr>
            <p:nvPr/>
          </p:nvSpPr>
          <p:spPr bwMode="auto">
            <a:xfrm flipV="1">
              <a:off x="7467600" y="3825875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Rounded Rectangle 44"/>
            <p:cNvSpPr>
              <a:spLocks noChangeArrowheads="1"/>
            </p:cNvSpPr>
            <p:nvPr/>
          </p:nvSpPr>
          <p:spPr bwMode="auto">
            <a:xfrm>
              <a:off x="7239000" y="4023085"/>
              <a:ext cx="1447800" cy="39070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Enable Magnetic</a:t>
              </a:r>
              <a:br>
                <a:rPr lang="en-US" sz="1300" b="1" dirty="0">
                  <a:latin typeface="+mn-lt"/>
                  <a:ea typeface="+mn-ea"/>
                </a:rPr>
              </a:br>
              <a:r>
                <a:rPr lang="en-US" sz="1300" b="1" dirty="0">
                  <a:latin typeface="+mn-lt"/>
                  <a:ea typeface="+mn-ea"/>
                </a:rPr>
                <a:t>Pen Options</a:t>
              </a: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2132013" y="2356248"/>
              <a:ext cx="1373187" cy="23574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Stroke Type</a:t>
              </a:r>
            </a:p>
          </p:txBody>
        </p:sp>
        <p:sp>
          <p:nvSpPr>
            <p:cNvPr id="36" name="Line 97">
              <a:extLst>
                <a:ext uri="{FF2B5EF4-FFF2-40B4-BE49-F238E27FC236}">
                  <a16:creationId xmlns:a16="http://schemas.microsoft.com/office/drawing/2014/main" id="{424F2683-A229-4492-84B2-BBFC6B59E0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18100" y="3810000"/>
              <a:ext cx="0" cy="939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ounded Rectangle 40">
              <a:extLst>
                <a:ext uri="{FF2B5EF4-FFF2-40B4-BE49-F238E27FC236}">
                  <a16:creationId xmlns:a16="http://schemas.microsoft.com/office/drawing/2014/main" id="{EC60CC69-37B8-4BD8-BC58-2F91D741A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4495799"/>
              <a:ext cx="1447800" cy="45429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Link Shape Width</a:t>
              </a:r>
              <a:br>
                <a:rPr lang="en-US" sz="1300" b="1" dirty="0">
                  <a:latin typeface="+mn-lt"/>
                  <a:ea typeface="+mn-ea"/>
                </a:rPr>
              </a:br>
              <a:r>
                <a:rPr lang="en-US" sz="1300" b="1" dirty="0">
                  <a:latin typeface="+mn-lt"/>
                  <a:ea typeface="+mn-ea"/>
                </a:rPr>
                <a:t>and Height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797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Vector Path Drawn in Shape Mode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9AAF98-7C97-48FB-A3FB-FAD6D27AFC89}"/>
              </a:ext>
            </a:extLst>
          </p:cNvPr>
          <p:cNvGrpSpPr/>
          <p:nvPr/>
        </p:nvGrpSpPr>
        <p:grpSpPr>
          <a:xfrm>
            <a:off x="1752600" y="2076133"/>
            <a:ext cx="6510337" cy="2953083"/>
            <a:chOff x="1752600" y="2076133"/>
            <a:chExt cx="6510337" cy="2953083"/>
          </a:xfrm>
        </p:grpSpPr>
        <p:pic>
          <p:nvPicPr>
            <p:cNvPr id="6147" name="Picture 9" descr="2a_vectormoon_layerspane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544763"/>
              <a:ext cx="4229100" cy="2484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Line 97"/>
            <p:cNvSpPr>
              <a:spLocks noChangeShapeType="1"/>
            </p:cNvSpPr>
            <p:nvPr/>
          </p:nvSpPr>
          <p:spPr bwMode="auto">
            <a:xfrm flipH="1">
              <a:off x="2368550" y="2446338"/>
              <a:ext cx="0" cy="5064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Line 97"/>
            <p:cNvSpPr>
              <a:spLocks noChangeShapeType="1"/>
            </p:cNvSpPr>
            <p:nvPr/>
          </p:nvSpPr>
          <p:spPr bwMode="auto">
            <a:xfrm flipH="1">
              <a:off x="3914775" y="2090738"/>
              <a:ext cx="0" cy="5048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Rounded Rectangle 41"/>
            <p:cNvSpPr>
              <a:spLocks noChangeArrowheads="1"/>
            </p:cNvSpPr>
            <p:nvPr/>
          </p:nvSpPr>
          <p:spPr bwMode="auto">
            <a:xfrm>
              <a:off x="3233737" y="2076133"/>
              <a:ext cx="1360488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Layers Panel</a:t>
              </a:r>
            </a:p>
          </p:txBody>
        </p:sp>
        <p:sp>
          <p:nvSpPr>
            <p:cNvPr id="43" name="Rounded Rectangle 42"/>
            <p:cNvSpPr>
              <a:spLocks noChangeArrowheads="1"/>
            </p:cNvSpPr>
            <p:nvPr/>
          </p:nvSpPr>
          <p:spPr bwMode="auto">
            <a:xfrm>
              <a:off x="1912937" y="2322195"/>
              <a:ext cx="909638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</a:t>
              </a:r>
            </a:p>
          </p:txBody>
        </p:sp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7ECF0BFD-8F85-4E8F-B5DF-D56E42EF4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4354" y="2578033"/>
              <a:ext cx="3000586" cy="2451183"/>
            </a:xfrm>
            <a:prstGeom prst="rect">
              <a:avLst/>
            </a:prstGeom>
          </p:spPr>
        </p:pic>
        <p:sp>
          <p:nvSpPr>
            <p:cNvPr id="6148" name="Line 97"/>
            <p:cNvSpPr>
              <a:spLocks noChangeShapeType="1"/>
            </p:cNvSpPr>
            <p:nvPr/>
          </p:nvSpPr>
          <p:spPr bwMode="auto">
            <a:xfrm flipH="1" flipV="1">
              <a:off x="6319837" y="3992245"/>
              <a:ext cx="4079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Rounded Rectangle 37"/>
            <p:cNvSpPr>
              <a:spLocks noChangeArrowheads="1"/>
            </p:cNvSpPr>
            <p:nvPr/>
          </p:nvSpPr>
          <p:spPr bwMode="auto">
            <a:xfrm>
              <a:off x="6686550" y="3863340"/>
              <a:ext cx="1576387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Vector Image Layer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9665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>
                <a:ea typeface="ＭＳ Ｐゴシック" pitchFamily="34" charset="-128"/>
              </a:rPr>
              <a:t>The Path Operations Menu</a:t>
            </a: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/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2147888" y="4479925"/>
            <a:ext cx="1470025" cy="393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Combine Shapes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3951288" y="4479925"/>
            <a:ext cx="1676400" cy="393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Subtract Front Shape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949575" y="6108700"/>
            <a:ext cx="1687513" cy="3952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Exclude Overlapping Shapes</a:t>
            </a: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5829300" y="4479925"/>
            <a:ext cx="1728788" cy="393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Intersect Shape Areas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5124450" y="6108700"/>
            <a:ext cx="1470025" cy="3952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latin typeface="+mn-lt"/>
                <a:ea typeface="+mn-ea"/>
              </a:rPr>
              <a:t>Merge Shape Components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052638" y="981075"/>
            <a:ext cx="5475287" cy="5562600"/>
            <a:chOff x="2052638" y="981075"/>
            <a:chExt cx="5475287" cy="5562600"/>
          </a:xfrm>
        </p:grpSpPr>
        <p:pic>
          <p:nvPicPr>
            <p:cNvPr id="7171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638" y="1066800"/>
              <a:ext cx="5475287" cy="547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1252" y="981075"/>
              <a:ext cx="2686050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3554413" y="2938272"/>
            <a:ext cx="2424112" cy="27660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EBEBEB"/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>
            <a:outerShdw blurRad="38100" dist="25401" dir="2700000" sx="99001" sy="99001" algn="tl" rotWithShape="0">
              <a:srgbClr val="808080">
                <a:alpha val="75000"/>
              </a:srgb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latin typeface="+mn-lt"/>
                <a:ea typeface="+mn-ea"/>
              </a:rPr>
              <a:t>The Path Operations Menu</a:t>
            </a:r>
          </a:p>
        </p:txBody>
      </p:sp>
    </p:spTree>
    <p:extLst>
      <p:ext uri="{BB962C8B-B14F-4D97-AF65-F5344CB8AC3E}">
        <p14:creationId xmlns:p14="http://schemas.microsoft.com/office/powerpoint/2010/main" val="3461026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Vector Path with Path Mode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41C0CE7-E127-4726-9D80-F9A25A3534C7}"/>
              </a:ext>
            </a:extLst>
          </p:cNvPr>
          <p:cNvGrpSpPr/>
          <p:nvPr/>
        </p:nvGrpSpPr>
        <p:grpSpPr>
          <a:xfrm>
            <a:off x="987116" y="1449895"/>
            <a:ext cx="7544275" cy="4323960"/>
            <a:chOff x="987116" y="1449895"/>
            <a:chExt cx="7544275" cy="43239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4646E9F-118F-48BD-ACA7-B545E7FA9018}"/>
                </a:ext>
              </a:extLst>
            </p:cNvPr>
            <p:cNvGrpSpPr/>
            <p:nvPr/>
          </p:nvGrpSpPr>
          <p:grpSpPr>
            <a:xfrm>
              <a:off x="1267023" y="2814995"/>
              <a:ext cx="1676401" cy="2462100"/>
              <a:chOff x="1654174" y="2890950"/>
              <a:chExt cx="1676401" cy="2462100"/>
            </a:xfrm>
          </p:grpSpPr>
          <p:pic>
            <p:nvPicPr>
              <p:cNvPr id="8195" name="Picture 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08" t="53694" r="48056"/>
              <a:stretch/>
            </p:blipFill>
            <p:spPr bwMode="auto">
              <a:xfrm>
                <a:off x="1654174" y="3422650"/>
                <a:ext cx="1676401" cy="193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Line 97">
                <a:extLst>
                  <a:ext uri="{FF2B5EF4-FFF2-40B4-BE49-F238E27FC236}">
                    <a16:creationId xmlns:a16="http://schemas.microsoft.com/office/drawing/2014/main" id="{3C99F5D1-FD8E-4315-8987-DD8720061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57400" y="3046852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Rounded Rectangle 4"/>
              <p:cNvSpPr>
                <a:spLocks noChangeArrowheads="1"/>
              </p:cNvSpPr>
              <p:nvPr/>
            </p:nvSpPr>
            <p:spPr bwMode="auto">
              <a:xfrm>
                <a:off x="1752600" y="2890950"/>
                <a:ext cx="844550" cy="24622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Path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A76F462-3CF6-426A-BAFE-55F190E1FB46}"/>
                </a:ext>
              </a:extLst>
            </p:cNvPr>
            <p:cNvGrpSpPr/>
            <p:nvPr/>
          </p:nvGrpSpPr>
          <p:grpSpPr>
            <a:xfrm>
              <a:off x="987116" y="1449895"/>
              <a:ext cx="3145571" cy="733333"/>
              <a:chOff x="1138238" y="1765644"/>
              <a:chExt cx="3145571" cy="733333"/>
            </a:xfrm>
          </p:grpSpPr>
          <p:sp>
            <p:nvSpPr>
              <p:cNvPr id="4" name="Rounded Rectangle 3"/>
              <p:cNvSpPr>
                <a:spLocks noChangeArrowheads="1"/>
              </p:cNvSpPr>
              <p:nvPr/>
            </p:nvSpPr>
            <p:spPr bwMode="auto">
              <a:xfrm>
                <a:off x="1138238" y="1794804"/>
                <a:ext cx="1376362" cy="24622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Options Toolbar</a:t>
                </a:r>
              </a:p>
            </p:txBody>
          </p:sp>
          <p:pic>
            <p:nvPicPr>
              <p:cNvPr id="3" name="Picture 2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26D04D71-3D84-46AF-A83A-C2E32DE6EA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5714" y="1765644"/>
                <a:ext cx="1238095" cy="733333"/>
              </a:xfrm>
              <a:prstGeom prst="rect">
                <a:avLst/>
              </a:prstGeom>
            </p:spPr>
          </p:pic>
          <p:sp>
            <p:nvSpPr>
              <p:cNvPr id="12" name="Line 97">
                <a:extLst>
                  <a:ext uri="{FF2B5EF4-FFF2-40B4-BE49-F238E27FC236}">
                    <a16:creationId xmlns:a16="http://schemas.microsoft.com/office/drawing/2014/main" id="{4EC2774C-B963-4704-B145-E657C3341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2767806" y="1664708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9FFD71B-54A3-42C9-B782-02018E8253AC}"/>
                  </a:ext>
                </a:extLst>
              </p:cNvPr>
              <p:cNvSpPr/>
              <p:nvPr/>
            </p:nvSpPr>
            <p:spPr>
              <a:xfrm>
                <a:off x="3045714" y="2132310"/>
                <a:ext cx="535686" cy="366667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 err="1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48F1AD7-D34E-4E93-A455-0E7B1B73C979}"/>
                </a:ext>
              </a:extLst>
            </p:cNvPr>
            <p:cNvGrpSpPr/>
            <p:nvPr/>
          </p:nvGrpSpPr>
          <p:grpSpPr>
            <a:xfrm>
              <a:off x="3429000" y="2590800"/>
              <a:ext cx="5102391" cy="3183055"/>
              <a:chOff x="3394982" y="2452411"/>
              <a:chExt cx="5102391" cy="3183055"/>
            </a:xfrm>
          </p:grpSpPr>
          <p:sp>
            <p:nvSpPr>
              <p:cNvPr id="7" name="Rounded Rectangle 6"/>
              <p:cNvSpPr>
                <a:spLocks noChangeArrowheads="1"/>
              </p:cNvSpPr>
              <p:nvPr/>
            </p:nvSpPr>
            <p:spPr bwMode="auto">
              <a:xfrm>
                <a:off x="7340086" y="3283188"/>
                <a:ext cx="1125537" cy="24622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Saved Path</a:t>
                </a:r>
              </a:p>
            </p:txBody>
          </p:sp>
          <p:pic>
            <p:nvPicPr>
              <p:cNvPr id="13" name="Picture 12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824F0F92-E83A-49BF-8FA1-C2FB86F9E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2000" y="2991124"/>
                <a:ext cx="2742857" cy="2190476"/>
              </a:xfrm>
              <a:prstGeom prst="rect">
                <a:avLst/>
              </a:prstGeom>
            </p:spPr>
          </p:pic>
          <p:sp>
            <p:nvSpPr>
              <p:cNvPr id="16" name="Line 97">
                <a:extLst>
                  <a:ext uri="{FF2B5EF4-FFF2-40B4-BE49-F238E27FC236}">
                    <a16:creationId xmlns:a16="http://schemas.microsoft.com/office/drawing/2014/main" id="{79EA43E1-4485-4B17-A3E6-0065644368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67400" y="2575522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Rounded Rectangle 5"/>
              <p:cNvSpPr>
                <a:spLocks noChangeArrowheads="1"/>
              </p:cNvSpPr>
              <p:nvPr/>
            </p:nvSpPr>
            <p:spPr bwMode="auto">
              <a:xfrm>
                <a:off x="5334000" y="2452411"/>
                <a:ext cx="1296988" cy="246222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Paths Panel</a:t>
                </a:r>
              </a:p>
            </p:txBody>
          </p:sp>
          <p:sp>
            <p:nvSpPr>
              <p:cNvPr id="17" name="Line 97">
                <a:extLst>
                  <a:ext uri="{FF2B5EF4-FFF2-40B4-BE49-F238E27FC236}">
                    <a16:creationId xmlns:a16="http://schemas.microsoft.com/office/drawing/2014/main" id="{34636FF3-11AD-47BD-93C4-82DEEEC9B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7086880" y="3169444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97">
                <a:extLst>
                  <a:ext uri="{FF2B5EF4-FFF2-40B4-BE49-F238E27FC236}">
                    <a16:creationId xmlns:a16="http://schemas.microsoft.com/office/drawing/2014/main" id="{A5AFC5A2-C697-4F17-98C3-5C20305F4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42111" y="4643516"/>
                <a:ext cx="0" cy="3143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Rounded Rectangle 13">
                <a:extLst>
                  <a:ext uri="{FF2B5EF4-FFF2-40B4-BE49-F238E27FC236}">
                    <a16:creationId xmlns:a16="http://schemas.microsoft.com/office/drawing/2014/main" id="{D2C1A41D-DB32-4E7D-81C6-988E97A6C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5587" y="4498656"/>
                <a:ext cx="1412857" cy="246221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Create new path</a:t>
                </a:r>
              </a:p>
            </p:txBody>
          </p:sp>
          <p:sp>
            <p:nvSpPr>
              <p:cNvPr id="20" name="Line 97">
                <a:extLst>
                  <a:ext uri="{FF2B5EF4-FFF2-40B4-BE49-F238E27FC236}">
                    <a16:creationId xmlns:a16="http://schemas.microsoft.com/office/drawing/2014/main" id="{261DE294-4024-456B-BCAC-5A996FFA04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74520" y="4572000"/>
                <a:ext cx="0" cy="3747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Rounded Rectangle 14">
                <a:extLst>
                  <a:ext uri="{FF2B5EF4-FFF2-40B4-BE49-F238E27FC236}">
                    <a16:creationId xmlns:a16="http://schemas.microsoft.com/office/drawing/2014/main" id="{A798B8E6-E2B0-4DFA-9517-D05CE9DC0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603" y="4369594"/>
                <a:ext cx="1142998" cy="375045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Stroke path with brush</a:t>
                </a:r>
              </a:p>
            </p:txBody>
          </p:sp>
          <p:sp>
            <p:nvSpPr>
              <p:cNvPr id="22" name="Line 97">
                <a:extLst>
                  <a:ext uri="{FF2B5EF4-FFF2-40B4-BE49-F238E27FC236}">
                    <a16:creationId xmlns:a16="http://schemas.microsoft.com/office/drawing/2014/main" id="{FA64F7B8-DB4A-4285-970B-094EBC504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468720" y="5179487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Rounded Rectangle 20">
                <a:extLst>
                  <a:ext uri="{FF2B5EF4-FFF2-40B4-BE49-F238E27FC236}">
                    <a16:creationId xmlns:a16="http://schemas.microsoft.com/office/drawing/2014/main" id="{F971145B-FBD0-4059-AB04-A667A6526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7359" y="5381893"/>
                <a:ext cx="1125533" cy="25146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sz="1300" b="1" dirty="0"/>
                  <a:t>Add a Mask</a:t>
                </a:r>
              </a:p>
              <a:p>
                <a:pPr algn="ctr" eaLnBrk="1" hangingPunct="1">
                  <a:defRPr/>
                </a:pPr>
                <a:endParaRPr lang="en-US" sz="1300" b="1" dirty="0">
                  <a:latin typeface="+mn-lt"/>
                  <a:ea typeface="+mn-ea"/>
                </a:endParaRPr>
              </a:p>
            </p:txBody>
          </p:sp>
          <p:sp>
            <p:nvSpPr>
              <p:cNvPr id="26" name="Line 97">
                <a:extLst>
                  <a:ext uri="{FF2B5EF4-FFF2-40B4-BE49-F238E27FC236}">
                    <a16:creationId xmlns:a16="http://schemas.microsoft.com/office/drawing/2014/main" id="{C81D2592-A401-4F72-B3FB-A2109F85B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8761" y="5181600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Rounded Rectangle 20">
                <a:extLst>
                  <a:ext uri="{FF2B5EF4-FFF2-40B4-BE49-F238E27FC236}">
                    <a16:creationId xmlns:a16="http://schemas.microsoft.com/office/drawing/2014/main" id="{9B74FBAA-4C59-432A-AF17-37A3296C4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3408" y="5384006"/>
                <a:ext cx="1878006" cy="251460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Load path as a selection</a:t>
                </a:r>
              </a:p>
            </p:txBody>
          </p:sp>
          <p:sp>
            <p:nvSpPr>
              <p:cNvPr id="29" name="Line 97">
                <a:extLst>
                  <a:ext uri="{FF2B5EF4-FFF2-40B4-BE49-F238E27FC236}">
                    <a16:creationId xmlns:a16="http://schemas.microsoft.com/office/drawing/2014/main" id="{2CB86FEE-BBB4-4184-84F2-A44EFFA92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7290594" y="4821634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Rounded Rectangle 3">
                <a:extLst>
                  <a:ext uri="{FF2B5EF4-FFF2-40B4-BE49-F238E27FC236}">
                    <a16:creationId xmlns:a16="http://schemas.microsoft.com/office/drawing/2014/main" id="{481BB990-F39B-4022-BB4C-92C6BA465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4982" y="4880143"/>
                <a:ext cx="1438724" cy="401603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Fill path with foreground color</a:t>
                </a:r>
              </a:p>
            </p:txBody>
          </p:sp>
          <p:sp>
            <p:nvSpPr>
              <p:cNvPr id="31" name="Line 97">
                <a:extLst>
                  <a:ext uri="{FF2B5EF4-FFF2-40B4-BE49-F238E27FC236}">
                    <a16:creationId xmlns:a16="http://schemas.microsoft.com/office/drawing/2014/main" id="{5B93C7F3-17CE-4F09-94A3-9376479BE1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5072060" y="4821337"/>
                <a:ext cx="0" cy="5064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Line 97">
                <a:extLst>
                  <a:ext uri="{FF2B5EF4-FFF2-40B4-BE49-F238E27FC236}">
                    <a16:creationId xmlns:a16="http://schemas.microsoft.com/office/drawing/2014/main" id="{BB35CD08-0F7D-4531-AAB1-71BA3DCCF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07919" y="4270134"/>
                <a:ext cx="0" cy="6821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Rounded Rectangle 14">
                <a:extLst>
                  <a:ext uri="{FF2B5EF4-FFF2-40B4-BE49-F238E27FC236}">
                    <a16:creationId xmlns:a16="http://schemas.microsoft.com/office/drawing/2014/main" id="{C5810660-E832-48A1-9B55-D0E45F2EF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5174" y="3952755"/>
                <a:ext cx="1412869" cy="375045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Make work path from selection</a:t>
                </a:r>
              </a:p>
            </p:txBody>
          </p:sp>
          <p:sp>
            <p:nvSpPr>
              <p:cNvPr id="28" name="Rounded Rectangle 6">
                <a:extLst>
                  <a:ext uri="{FF2B5EF4-FFF2-40B4-BE49-F238E27FC236}">
                    <a16:creationId xmlns:a16="http://schemas.microsoft.com/office/drawing/2014/main" id="{7FF9BE73-C355-49B3-A3B6-4DFB62022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1836" y="4878093"/>
                <a:ext cx="1125537" cy="357933"/>
              </a:xfrm>
              <a:prstGeom prst="roundRect">
                <a:avLst>
                  <a:gd name="adj" fmla="val 16667"/>
                </a:avLst>
              </a:prstGeom>
              <a:gradFill rotWithShape="0">
                <a:gsLst>
                  <a:gs pos="0">
                    <a:srgbClr val="EBEBEB"/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38100" dist="25401" dir="2700000" sx="99001" sy="99001" algn="tl" rotWithShape="0">
                  <a:srgbClr val="808080">
                    <a:alpha val="7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en-US" sz="1300" b="1" dirty="0">
                    <a:latin typeface="+mn-lt"/>
                    <a:ea typeface="+mn-ea"/>
                  </a:rPr>
                  <a:t>Delete current path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430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>
                <a:ea typeface="ＭＳ Ｐゴシック" pitchFamily="34" charset="-128"/>
              </a:rPr>
              <a:t>The Path Mode of the Options Bar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EFA3DA6-D512-458E-9C01-4F8C2A80B93B}"/>
              </a:ext>
            </a:extLst>
          </p:cNvPr>
          <p:cNvGrpSpPr/>
          <p:nvPr/>
        </p:nvGrpSpPr>
        <p:grpSpPr>
          <a:xfrm>
            <a:off x="1119650" y="2192893"/>
            <a:ext cx="6738475" cy="2733102"/>
            <a:chOff x="1119650" y="2192893"/>
            <a:chExt cx="6738475" cy="2733102"/>
          </a:xfrm>
        </p:grpSpPr>
        <p:sp>
          <p:nvSpPr>
            <p:cNvPr id="9219" name="Line 97"/>
            <p:cNvSpPr>
              <a:spLocks noChangeShapeType="1"/>
            </p:cNvSpPr>
            <p:nvPr/>
          </p:nvSpPr>
          <p:spPr bwMode="auto">
            <a:xfrm>
              <a:off x="2509838" y="2978150"/>
              <a:ext cx="0" cy="3143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1824037" y="2838371"/>
              <a:ext cx="1376363" cy="246221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Mode</a:t>
              </a:r>
            </a:p>
          </p:txBody>
        </p:sp>
        <p:sp>
          <p:nvSpPr>
            <p:cNvPr id="9221" name="Line 97"/>
            <p:cNvSpPr>
              <a:spLocks noChangeShapeType="1"/>
            </p:cNvSpPr>
            <p:nvPr/>
          </p:nvSpPr>
          <p:spPr bwMode="auto">
            <a:xfrm>
              <a:off x="5029199" y="3022045"/>
              <a:ext cx="1" cy="27043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ounded Rectangle 12"/>
            <p:cNvSpPr>
              <a:spLocks noChangeArrowheads="1"/>
            </p:cNvSpPr>
            <p:nvPr/>
          </p:nvSpPr>
          <p:spPr bwMode="auto">
            <a:xfrm>
              <a:off x="3714114" y="2879804"/>
              <a:ext cx="1428433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Operations</a:t>
              </a:r>
            </a:p>
          </p:txBody>
        </p:sp>
        <p:sp>
          <p:nvSpPr>
            <p:cNvPr id="9223" name="Line 97"/>
            <p:cNvSpPr>
              <a:spLocks noChangeShapeType="1"/>
            </p:cNvSpPr>
            <p:nvPr/>
          </p:nvSpPr>
          <p:spPr bwMode="auto">
            <a:xfrm>
              <a:off x="5257800" y="2627313"/>
              <a:ext cx="0" cy="6699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4" name="Line 97"/>
            <p:cNvSpPr>
              <a:spLocks noChangeShapeType="1"/>
            </p:cNvSpPr>
            <p:nvPr/>
          </p:nvSpPr>
          <p:spPr bwMode="auto">
            <a:xfrm>
              <a:off x="5642610" y="2962275"/>
              <a:ext cx="0" cy="330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5" name="Line 97"/>
            <p:cNvSpPr>
              <a:spLocks noChangeShapeType="1"/>
            </p:cNvSpPr>
            <p:nvPr/>
          </p:nvSpPr>
          <p:spPr bwMode="auto">
            <a:xfrm>
              <a:off x="7040563" y="2362200"/>
              <a:ext cx="0" cy="9302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4906963" y="2498408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Alignment</a:t>
              </a:r>
            </a:p>
          </p:txBody>
        </p:sp>
        <p:sp>
          <p:nvSpPr>
            <p:cNvPr id="18" name="Rounded Rectangle 17"/>
            <p:cNvSpPr>
              <a:spLocks noChangeArrowheads="1"/>
            </p:cNvSpPr>
            <p:nvPr/>
          </p:nvSpPr>
          <p:spPr bwMode="auto">
            <a:xfrm>
              <a:off x="6467475" y="2192893"/>
              <a:ext cx="1390650" cy="26717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Align Edges</a:t>
              </a:r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5341620" y="2844800"/>
              <a:ext cx="1592580" cy="233363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Path Arrangement</a:t>
              </a:r>
            </a:p>
          </p:txBody>
        </p:sp>
        <p:sp>
          <p:nvSpPr>
            <p:cNvPr id="9229" name="Line 97"/>
            <p:cNvSpPr>
              <a:spLocks noChangeShapeType="1"/>
            </p:cNvSpPr>
            <p:nvPr/>
          </p:nvSpPr>
          <p:spPr bwMode="auto">
            <a:xfrm flipV="1">
              <a:off x="1981200" y="3607753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1119650" y="3955607"/>
              <a:ext cx="1447800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Tool Preset Picker</a:t>
              </a:r>
            </a:p>
          </p:txBody>
        </p:sp>
        <p:sp>
          <p:nvSpPr>
            <p:cNvPr id="9231" name="Line 97"/>
            <p:cNvSpPr>
              <a:spLocks noChangeShapeType="1"/>
            </p:cNvSpPr>
            <p:nvPr/>
          </p:nvSpPr>
          <p:spPr bwMode="auto">
            <a:xfrm flipV="1">
              <a:off x="5893290" y="3632200"/>
              <a:ext cx="0" cy="939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Rounded Rectangle 22"/>
            <p:cNvSpPr>
              <a:spLocks noChangeArrowheads="1"/>
            </p:cNvSpPr>
            <p:nvPr/>
          </p:nvSpPr>
          <p:spPr bwMode="auto">
            <a:xfrm>
              <a:off x="5181599" y="4543175"/>
              <a:ext cx="1752593" cy="3828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Set additional pen and path options</a:t>
              </a:r>
            </a:p>
          </p:txBody>
        </p:sp>
        <p:sp>
          <p:nvSpPr>
            <p:cNvPr id="9233" name="Line 97"/>
            <p:cNvSpPr>
              <a:spLocks noChangeShapeType="1"/>
            </p:cNvSpPr>
            <p:nvPr/>
          </p:nvSpPr>
          <p:spPr bwMode="auto">
            <a:xfrm flipV="1">
              <a:off x="6321916" y="3625136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6202853" y="3904218"/>
              <a:ext cx="1447800" cy="3651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Enable magnetic pen options</a:t>
              </a:r>
            </a:p>
          </p:txBody>
        </p:sp>
        <p:sp>
          <p:nvSpPr>
            <p:cNvPr id="9235" name="Line 97"/>
            <p:cNvSpPr>
              <a:spLocks noChangeShapeType="1"/>
            </p:cNvSpPr>
            <p:nvPr/>
          </p:nvSpPr>
          <p:spPr bwMode="auto">
            <a:xfrm flipV="1">
              <a:off x="4648200" y="3570763"/>
              <a:ext cx="0" cy="4048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4264025" y="3773170"/>
              <a:ext cx="1298575" cy="46101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Make New Shape Layer</a:t>
              </a:r>
            </a:p>
          </p:txBody>
        </p:sp>
        <p:sp>
          <p:nvSpPr>
            <p:cNvPr id="9237" name="Line 97"/>
            <p:cNvSpPr>
              <a:spLocks noChangeShapeType="1"/>
            </p:cNvSpPr>
            <p:nvPr/>
          </p:nvSpPr>
          <p:spPr bwMode="auto">
            <a:xfrm flipV="1">
              <a:off x="4114800" y="3607753"/>
              <a:ext cx="0" cy="86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3563938" y="4286250"/>
              <a:ext cx="1298575" cy="4191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Make New Vector Mask</a:t>
              </a:r>
            </a:p>
          </p:txBody>
        </p:sp>
        <p:sp>
          <p:nvSpPr>
            <p:cNvPr id="9239" name="Line 97"/>
            <p:cNvSpPr>
              <a:spLocks noChangeShapeType="1"/>
            </p:cNvSpPr>
            <p:nvPr/>
          </p:nvSpPr>
          <p:spPr bwMode="auto">
            <a:xfrm flipV="1">
              <a:off x="3285808" y="3598149"/>
              <a:ext cx="0" cy="63603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ounded Rectangle 30"/>
            <p:cNvSpPr>
              <a:spLocks noChangeArrowheads="1"/>
            </p:cNvSpPr>
            <p:nvPr/>
          </p:nvSpPr>
          <p:spPr bwMode="auto">
            <a:xfrm>
              <a:off x="2636521" y="3982720"/>
              <a:ext cx="1298575" cy="2514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BEBEB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38100" dist="25401" dir="2700000" sx="99001" sy="99001" algn="tl" rotWithShape="0">
                <a:srgbClr val="808080">
                  <a:alpha val="7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en-US" sz="1300" b="1" dirty="0">
                  <a:latin typeface="+mn-lt"/>
                  <a:ea typeface="+mn-ea"/>
                </a:rPr>
                <a:t>Make Selection</a:t>
              </a:r>
            </a:p>
          </p:txBody>
        </p:sp>
        <p:pic>
          <p:nvPicPr>
            <p:cNvPr id="9241" name="Picture 26"/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 bwMode="auto">
            <a:xfrm>
              <a:off x="1793724" y="3306763"/>
              <a:ext cx="5412089" cy="3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066384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 OV Template 4_1.potx" id="{482A05A5-E8AB-4C88-BA34-7E9D7AAC04C5}" vid="{2A33EEC4-ABD1-4667-A874-96B942740C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LO_OV_Template_4_1</Template>
  <TotalTime>5917</TotalTime>
  <Words>1160</Words>
  <Application>Microsoft Office PowerPoint</Application>
  <PresentationFormat>On-screen Show (4:3)</PresentationFormat>
  <Paragraphs>314</Paragraphs>
  <Slides>45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Calibri</vt:lpstr>
      <vt:lpstr>LO Choice</vt:lpstr>
      <vt:lpstr>Applying Vector Image Tools</vt:lpstr>
      <vt:lpstr>Create Images with Vector Paths</vt:lpstr>
      <vt:lpstr>Vector Paths</vt:lpstr>
      <vt:lpstr>A Vector Path and the Paths Panel</vt:lpstr>
      <vt:lpstr>Vector Tool Options</vt:lpstr>
      <vt:lpstr>Vector Path Drawn in Shape Mode</vt:lpstr>
      <vt:lpstr>The Path Operations Menu</vt:lpstr>
      <vt:lpstr>Vector Path with Path Mode</vt:lpstr>
      <vt:lpstr>The Path Mode of the Options Bar</vt:lpstr>
      <vt:lpstr>Edit Vector Paths</vt:lpstr>
      <vt:lpstr>Reusable Images</vt:lpstr>
      <vt:lpstr>Activity: Drawing Using Vector Tools</vt:lpstr>
      <vt:lpstr>Apply the Shape Drawing Tools</vt:lpstr>
      <vt:lpstr>The Shape Tool Menu</vt:lpstr>
      <vt:lpstr>Shape Tool Options</vt:lpstr>
      <vt:lpstr>Rectangle Tool</vt:lpstr>
      <vt:lpstr>Rounded Rectangle Tool</vt:lpstr>
      <vt:lpstr>Ellipse Tool</vt:lpstr>
      <vt:lpstr>Custom Shape Tool</vt:lpstr>
      <vt:lpstr>Shapes Panel</vt:lpstr>
      <vt:lpstr>Legacy Shapes and More</vt:lpstr>
      <vt:lpstr>Polygon Tool</vt:lpstr>
      <vt:lpstr>Line Tool</vt:lpstr>
      <vt:lpstr>Activity: Creating and Editing Vector Shapes</vt:lpstr>
      <vt:lpstr>Work with Type</vt:lpstr>
      <vt:lpstr>Principles of Great Typography</vt:lpstr>
      <vt:lpstr>Categories of Typefaces</vt:lpstr>
      <vt:lpstr>Kerning and Tracking</vt:lpstr>
      <vt:lpstr>Alignment (Slide 1 of 2)</vt:lpstr>
      <vt:lpstr>Alignment (Slide 2 of 2)</vt:lpstr>
      <vt:lpstr>Type Tools</vt:lpstr>
      <vt:lpstr>The Text Tool Options Bar</vt:lpstr>
      <vt:lpstr>The Character Panel</vt:lpstr>
      <vt:lpstr>Type Options</vt:lpstr>
      <vt:lpstr>The Paragraph Panel</vt:lpstr>
      <vt:lpstr>Activity: Creating Text</vt:lpstr>
      <vt:lpstr>Apply Type Special Effects</vt:lpstr>
      <vt:lpstr>Type Special Effects</vt:lpstr>
      <vt:lpstr>Warped Text</vt:lpstr>
      <vt:lpstr>Text Along a Path</vt:lpstr>
      <vt:lpstr>Text as a Path</vt:lpstr>
      <vt:lpstr>Text as Shape</vt:lpstr>
      <vt:lpstr>Edit Vector Paths</vt:lpstr>
      <vt:lpstr>Activity: Flowing Text Along a Path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Laurie Perry</dc:creator>
  <cp:lastModifiedBy>Michelle Farney</cp:lastModifiedBy>
  <cp:revision>128</cp:revision>
  <dcterms:created xsi:type="dcterms:W3CDTF">2016-08-03T14:49:11Z</dcterms:created>
  <dcterms:modified xsi:type="dcterms:W3CDTF">2020-02-21T19:24:14Z</dcterms:modified>
</cp:coreProperties>
</file>