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9" r:id="rId1"/>
  </p:sldMasterIdLst>
  <p:notesMasterIdLst>
    <p:notesMasterId r:id="rId34"/>
  </p:notesMasterIdLst>
  <p:handoutMasterIdLst>
    <p:handoutMasterId r:id="rId35"/>
  </p:handoutMasterIdLst>
  <p:sldIdLst>
    <p:sldId id="261" r:id="rId2"/>
    <p:sldId id="296" r:id="rId3"/>
    <p:sldId id="262" r:id="rId4"/>
    <p:sldId id="293" r:id="rId5"/>
    <p:sldId id="263" r:id="rId6"/>
    <p:sldId id="264" r:id="rId7"/>
    <p:sldId id="289" r:id="rId8"/>
    <p:sldId id="281" r:id="rId9"/>
    <p:sldId id="292" r:id="rId10"/>
    <p:sldId id="268" r:id="rId11"/>
    <p:sldId id="269" r:id="rId12"/>
    <p:sldId id="297" r:id="rId13"/>
    <p:sldId id="270" r:id="rId14"/>
    <p:sldId id="283" r:id="rId15"/>
    <p:sldId id="272" r:id="rId16"/>
    <p:sldId id="303" r:id="rId17"/>
    <p:sldId id="284" r:id="rId18"/>
    <p:sldId id="290" r:id="rId19"/>
    <p:sldId id="299" r:id="rId20"/>
    <p:sldId id="301" r:id="rId21"/>
    <p:sldId id="302" r:id="rId22"/>
    <p:sldId id="274" r:id="rId23"/>
    <p:sldId id="298" r:id="rId24"/>
    <p:sldId id="275" r:id="rId25"/>
    <p:sldId id="286" r:id="rId26"/>
    <p:sldId id="277" r:id="rId27"/>
    <p:sldId id="300" r:id="rId28"/>
    <p:sldId id="287" r:id="rId29"/>
    <p:sldId id="288" r:id="rId30"/>
    <p:sldId id="291" r:id="rId31"/>
    <p:sldId id="295" r:id="rId32"/>
    <p:sldId id="26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herine M. Albano" initials="CM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6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ED590D45-7C24-4FAA-AA8E-C80983DE7D47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963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F4554B18-1031-441B-BCC1-05D48B8157C4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968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C44E1EB8-F3A7-4483-A249-711865377A34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8266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738A4305-A615-42EB-9BB8-998A3790F3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8929F609-550E-4C33-98B2-4D12A59F8B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5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097934541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1078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971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3347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3316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405156011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15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915544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42C97274-5AED-47B6-BAD4-63C022D10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51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7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60566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02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29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23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04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716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768631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44010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396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6F2D0A03-DB74-4334-AD13-5716DEDAF3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6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479C35C6-250E-49D8-9B8C-0B7BC355B6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99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6916420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24580391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8252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71E69FE0-AE04-4B6B-9416-1962BCE7C60A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1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4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Draw with Brushes</a:t>
            </a:r>
          </a:p>
          <a:p>
            <a:r>
              <a:rPr lang="en-US" dirty="0"/>
              <a:t>Create Gradients</a:t>
            </a:r>
          </a:p>
          <a:p>
            <a:r>
              <a:rPr lang="en-US" dirty="0"/>
              <a:t>Apply Tool Presets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Creating Raster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Color Blending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123" y="990600"/>
            <a:ext cx="2015171" cy="55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52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Activity: Blending Colors with the Mixer Brush Tool</a:t>
            </a:r>
          </a:p>
        </p:txBody>
      </p:sp>
      <p:pic>
        <p:nvPicPr>
          <p:cNvPr id="1024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1355725"/>
            <a:ext cx="578961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5908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2A0868-30DA-48D9-AC05-12D9E59B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Gradients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8CB3B7-7A4F-485A-B98F-B57458A73C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7B3F94-94B0-43D5-A4D3-C0D7DFE0E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312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Gradients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Blend of two or more colors</a:t>
            </a:r>
          </a:p>
          <a:p>
            <a:r>
              <a:rPr lang="en-US" altLang="en-US"/>
              <a:t>Adjust for opacity, smoothness and noise</a:t>
            </a:r>
          </a:p>
          <a:p>
            <a:r>
              <a:rPr lang="en-US" altLang="en-US"/>
              <a:t>Use presets or create your own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3236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Gradient Options</a:t>
            </a:r>
          </a:p>
        </p:txBody>
      </p:sp>
      <p:sp>
        <p:nvSpPr>
          <p:cNvPr id="3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731469-9FCC-4275-A6B6-42F2CF329BBD}"/>
              </a:ext>
            </a:extLst>
          </p:cNvPr>
          <p:cNvGrpSpPr/>
          <p:nvPr/>
        </p:nvGrpSpPr>
        <p:grpSpPr>
          <a:xfrm>
            <a:off x="685800" y="1143000"/>
            <a:ext cx="7724724" cy="5425350"/>
            <a:chOff x="685800" y="1143000"/>
            <a:chExt cx="7724724" cy="542535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1160405" y="3185843"/>
              <a:ext cx="6823190" cy="3382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2" name="Line 97"/>
            <p:cNvSpPr>
              <a:spLocks noChangeShapeType="1"/>
            </p:cNvSpPr>
            <p:nvPr/>
          </p:nvSpPr>
          <p:spPr bwMode="auto">
            <a:xfrm flipH="1">
              <a:off x="1676400" y="6404766"/>
              <a:ext cx="965197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147888" y="6240463"/>
              <a:ext cx="1535113" cy="312737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Tool</a:t>
              </a:r>
            </a:p>
          </p:txBody>
        </p:sp>
        <p:grpSp>
          <p:nvGrpSpPr>
            <p:cNvPr id="12294" name="Group 325"/>
            <p:cNvGrpSpPr>
              <a:grpSpLocks/>
            </p:cNvGrpSpPr>
            <p:nvPr/>
          </p:nvGrpSpPr>
          <p:grpSpPr bwMode="auto">
            <a:xfrm flipV="1">
              <a:off x="792163" y="1872212"/>
              <a:ext cx="198437" cy="1481137"/>
              <a:chOff x="3353" y="2587"/>
              <a:chExt cx="257" cy="257"/>
            </a:xfrm>
          </p:grpSpPr>
          <p:sp>
            <p:nvSpPr>
              <p:cNvPr id="12317" name="Line 326"/>
              <p:cNvSpPr>
                <a:spLocks noChangeShapeType="1"/>
              </p:cNvSpPr>
              <p:nvPr/>
            </p:nvSpPr>
            <p:spPr bwMode="auto">
              <a:xfrm flipV="1">
                <a:off x="3359" y="2587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8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59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" name="Rounded Rectangle 6"/>
            <p:cNvSpPr/>
            <p:nvPr/>
          </p:nvSpPr>
          <p:spPr>
            <a:xfrm>
              <a:off x="685800" y="1557097"/>
              <a:ext cx="2297113" cy="312738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Tool Options Toolbar</a:t>
              </a:r>
            </a:p>
          </p:txBody>
        </p:sp>
        <p:sp>
          <p:nvSpPr>
            <p:cNvPr id="12296" name="Line 97"/>
            <p:cNvSpPr>
              <a:spLocks noChangeShapeType="1"/>
            </p:cNvSpPr>
            <p:nvPr/>
          </p:nvSpPr>
          <p:spPr bwMode="auto">
            <a:xfrm flipH="1">
              <a:off x="1752600" y="2515918"/>
              <a:ext cx="0" cy="6699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7" name="Line 97"/>
            <p:cNvSpPr>
              <a:spLocks noChangeShapeType="1"/>
            </p:cNvSpPr>
            <p:nvPr/>
          </p:nvSpPr>
          <p:spPr bwMode="auto">
            <a:xfrm flipH="1">
              <a:off x="3429000" y="4568825"/>
              <a:ext cx="8667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862388" y="4411662"/>
              <a:ext cx="1370012" cy="3206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Picker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73138" y="2470779"/>
              <a:ext cx="1339850" cy="416254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Sample</a:t>
              </a:r>
            </a:p>
          </p:txBody>
        </p:sp>
        <p:sp>
          <p:nvSpPr>
            <p:cNvPr id="12300" name="Line 97"/>
            <p:cNvSpPr>
              <a:spLocks noChangeShapeType="1"/>
            </p:cNvSpPr>
            <p:nvPr/>
          </p:nvSpPr>
          <p:spPr bwMode="auto">
            <a:xfrm flipH="1">
              <a:off x="2410328" y="2060575"/>
              <a:ext cx="0" cy="11080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373510" y="1912937"/>
              <a:ext cx="1363269" cy="300038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Picker</a:t>
              </a:r>
            </a:p>
          </p:txBody>
        </p:sp>
        <p:sp>
          <p:nvSpPr>
            <p:cNvPr id="12302" name="AutoShape 303"/>
            <p:cNvSpPr>
              <a:spLocks/>
            </p:cNvSpPr>
            <p:nvPr/>
          </p:nvSpPr>
          <p:spPr bwMode="auto">
            <a:xfrm rot="5400000" flipH="1">
              <a:off x="3363491" y="2504143"/>
              <a:ext cx="199021" cy="1120445"/>
            </a:xfrm>
            <a:prstGeom prst="rightBrace">
              <a:avLst>
                <a:gd name="adj1" fmla="val 6591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grpSp>
          <p:nvGrpSpPr>
            <p:cNvPr id="12303" name="Group 325"/>
            <p:cNvGrpSpPr>
              <a:grpSpLocks/>
            </p:cNvGrpSpPr>
            <p:nvPr/>
          </p:nvGrpSpPr>
          <p:grpSpPr bwMode="auto">
            <a:xfrm rot="5400000" flipV="1">
              <a:off x="3659981" y="1869281"/>
              <a:ext cx="631825" cy="1481138"/>
              <a:chOff x="3353" y="2605"/>
              <a:chExt cx="257" cy="257"/>
            </a:xfrm>
          </p:grpSpPr>
          <p:sp>
            <p:nvSpPr>
              <p:cNvPr id="12315" name="Line 32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6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" name="Rounded Rectangle 18"/>
            <p:cNvSpPr/>
            <p:nvPr/>
          </p:nvSpPr>
          <p:spPr>
            <a:xfrm>
              <a:off x="3900488" y="1143000"/>
              <a:ext cx="1814512" cy="1300432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Appearance Controls:</a:t>
              </a:r>
            </a:p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   Linear Gradient</a:t>
              </a:r>
            </a:p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   Radial Gradient</a:t>
              </a:r>
            </a:p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   Angle Gradient</a:t>
              </a:r>
            </a:p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   Reflected Gradient</a:t>
              </a:r>
            </a:p>
            <a:p>
              <a:pPr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   Diamond Gradient</a:t>
              </a:r>
            </a:p>
          </p:txBody>
        </p:sp>
        <p:sp>
          <p:nvSpPr>
            <p:cNvPr id="12305" name="Line 97"/>
            <p:cNvSpPr>
              <a:spLocks noChangeShapeType="1"/>
            </p:cNvSpPr>
            <p:nvPr/>
          </p:nvSpPr>
          <p:spPr bwMode="auto">
            <a:xfrm flipH="1">
              <a:off x="4521200" y="2927350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4114918" y="2660650"/>
              <a:ext cx="804862" cy="3079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Mode</a:t>
              </a:r>
            </a:p>
          </p:txBody>
        </p:sp>
        <p:sp>
          <p:nvSpPr>
            <p:cNvPr id="12307" name="Line 97"/>
            <p:cNvSpPr>
              <a:spLocks noChangeShapeType="1"/>
            </p:cNvSpPr>
            <p:nvPr/>
          </p:nvSpPr>
          <p:spPr bwMode="auto">
            <a:xfrm flipH="1">
              <a:off x="5809812" y="2927350"/>
              <a:ext cx="0" cy="238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410200" y="2660650"/>
              <a:ext cx="804863" cy="3079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Opacity</a:t>
              </a:r>
            </a:p>
          </p:txBody>
        </p:sp>
        <p:sp>
          <p:nvSpPr>
            <p:cNvPr id="12309" name="Line 97"/>
            <p:cNvSpPr>
              <a:spLocks noChangeShapeType="1"/>
            </p:cNvSpPr>
            <p:nvPr/>
          </p:nvSpPr>
          <p:spPr bwMode="auto">
            <a:xfrm>
              <a:off x="6589713" y="2054225"/>
              <a:ext cx="0" cy="11096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6186488" y="1747837"/>
              <a:ext cx="806450" cy="306388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Reverse</a:t>
              </a:r>
            </a:p>
          </p:txBody>
        </p:sp>
        <p:sp>
          <p:nvSpPr>
            <p:cNvPr id="12311" name="Line 97"/>
            <p:cNvSpPr>
              <a:spLocks noChangeShapeType="1"/>
            </p:cNvSpPr>
            <p:nvPr/>
          </p:nvSpPr>
          <p:spPr bwMode="auto">
            <a:xfrm>
              <a:off x="7032625" y="2366962"/>
              <a:ext cx="0" cy="7969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629400" y="2155825"/>
              <a:ext cx="806450" cy="306387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Dither</a:t>
              </a:r>
            </a:p>
          </p:txBody>
        </p:sp>
        <p:sp>
          <p:nvSpPr>
            <p:cNvPr id="12313" name="Line 97"/>
            <p:cNvSpPr>
              <a:spLocks noChangeShapeType="1"/>
            </p:cNvSpPr>
            <p:nvPr/>
          </p:nvSpPr>
          <p:spPr bwMode="auto">
            <a:xfrm>
              <a:off x="7620000" y="2660650"/>
              <a:ext cx="0" cy="5032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245299" y="2624137"/>
              <a:ext cx="1165225" cy="3079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Transparency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7342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Gradient Appearance Examples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3315" name="Picture 3" descr="1b_gradient_appearance_sampl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55054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3248025" y="3429000"/>
            <a:ext cx="61106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Linear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251450" y="3429000"/>
            <a:ext cx="61587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Radial</a:t>
            </a: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2354263" y="5316538"/>
            <a:ext cx="57900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Angle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4087813" y="5316538"/>
            <a:ext cx="83619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Reflected</a:t>
            </a:r>
          </a:p>
        </p:txBody>
      </p:sp>
      <p:sp>
        <p:nvSpPr>
          <p:cNvPr id="13320" name="Text Box 5"/>
          <p:cNvSpPr txBox="1">
            <a:spLocks noChangeArrowheads="1"/>
          </p:cNvSpPr>
          <p:nvPr/>
        </p:nvSpPr>
        <p:spPr bwMode="auto">
          <a:xfrm>
            <a:off x="6115050" y="5316538"/>
            <a:ext cx="81945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Diamond</a:t>
            </a:r>
          </a:p>
        </p:txBody>
      </p:sp>
    </p:spTree>
    <p:extLst>
      <p:ext uri="{BB962C8B-B14F-4D97-AF65-F5344CB8AC3E}">
        <p14:creationId xmlns:p14="http://schemas.microsoft.com/office/powerpoint/2010/main" val="1945166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DCB4-407D-4EF8-B3F0-7B1C60FB9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Picker List Display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E7FDB6-81C3-4C3B-AD4A-9EF92BC9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753C9DB-E97D-4944-B7FF-B51363404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049" y="1418944"/>
            <a:ext cx="5029902" cy="402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7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Gradient Editor</a:t>
            </a:r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F6B65CE-9789-44E5-9243-2ECF9761DDC0}"/>
              </a:ext>
            </a:extLst>
          </p:cNvPr>
          <p:cNvGrpSpPr/>
          <p:nvPr/>
        </p:nvGrpSpPr>
        <p:grpSpPr>
          <a:xfrm>
            <a:off x="1371600" y="1056673"/>
            <a:ext cx="5562600" cy="5420327"/>
            <a:chOff x="1371600" y="1056673"/>
            <a:chExt cx="5562600" cy="542032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3011147" y="1056673"/>
              <a:ext cx="3923053" cy="4426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ounded Rectangle 6"/>
            <p:cNvSpPr/>
            <p:nvPr/>
          </p:nvSpPr>
          <p:spPr>
            <a:xfrm>
              <a:off x="1881187" y="1951895"/>
              <a:ext cx="884238" cy="484061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</a:t>
              </a:r>
              <a:br>
                <a:rPr lang="en-US" sz="1300" b="1" dirty="0">
                  <a:solidFill>
                    <a:schemeClr val="tx1"/>
                  </a:solidFill>
                </a:rPr>
              </a:br>
              <a:r>
                <a:rPr lang="en-US" sz="1300" b="1" dirty="0">
                  <a:solidFill>
                    <a:schemeClr val="tx1"/>
                  </a:solidFill>
                </a:rPr>
                <a:t>Presets</a:t>
              </a:r>
            </a:p>
          </p:txBody>
        </p:sp>
        <p:sp>
          <p:nvSpPr>
            <p:cNvPr id="14340" name="AutoShape 303"/>
            <p:cNvSpPr>
              <a:spLocks/>
            </p:cNvSpPr>
            <p:nvPr/>
          </p:nvSpPr>
          <p:spPr bwMode="auto">
            <a:xfrm flipH="1">
              <a:off x="2797175" y="1600200"/>
              <a:ext cx="174625" cy="1189037"/>
            </a:xfrm>
            <a:prstGeom prst="rightBrace">
              <a:avLst>
                <a:gd name="adj1" fmla="val 6591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1371600" y="4091551"/>
              <a:ext cx="1338773" cy="543226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Options for Gradient Type</a:t>
              </a:r>
            </a:p>
          </p:txBody>
        </p:sp>
        <p:sp>
          <p:nvSpPr>
            <p:cNvPr id="14343" name="AutoShape 303"/>
            <p:cNvSpPr>
              <a:spLocks/>
            </p:cNvSpPr>
            <p:nvPr/>
          </p:nvSpPr>
          <p:spPr bwMode="auto">
            <a:xfrm flipH="1">
              <a:off x="2776538" y="3601164"/>
              <a:ext cx="195075" cy="1656635"/>
            </a:xfrm>
            <a:prstGeom prst="rightBrace">
              <a:avLst>
                <a:gd name="adj1" fmla="val 6590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4345" name="Text Box 5"/>
            <p:cNvSpPr txBox="1">
              <a:spLocks noChangeArrowheads="1"/>
            </p:cNvSpPr>
            <p:nvPr/>
          </p:nvSpPr>
          <p:spPr bwMode="auto">
            <a:xfrm>
              <a:off x="3810000" y="5486400"/>
              <a:ext cx="17836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>
                <a:spcBef>
                  <a:spcPct val="0"/>
                </a:spcBef>
                <a:buClrTx/>
                <a:buFontTx/>
                <a:buNone/>
                <a:defRPr sz="1300" b="1">
                  <a:solidFill>
                    <a:srgbClr val="000000"/>
                  </a:solidFill>
                  <a:latin typeface="+mj-lt"/>
                  <a:cs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latin typeface="Arial" charset="0"/>
                </a:defRPr>
              </a:lvl9pPr>
            </a:lstStyle>
            <a:p>
              <a:r>
                <a:rPr lang="en-US" altLang="en-US" dirty="0"/>
                <a:t>Gradient Editor</a:t>
              </a:r>
              <a:br>
                <a:rPr lang="en-US" altLang="en-US" dirty="0"/>
              </a:br>
              <a:r>
                <a:rPr lang="en-US" altLang="en-US" dirty="0"/>
                <a:t>(Gradient Type is Solid)</a:t>
              </a:r>
            </a:p>
          </p:txBody>
        </p:sp>
        <p:sp>
          <p:nvSpPr>
            <p:cNvPr id="14347" name="Line 97"/>
            <p:cNvSpPr>
              <a:spLocks noChangeShapeType="1"/>
            </p:cNvSpPr>
            <p:nvPr/>
          </p:nvSpPr>
          <p:spPr bwMode="auto">
            <a:xfrm>
              <a:off x="2362200" y="3402727"/>
              <a:ext cx="685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1899761" y="3149442"/>
              <a:ext cx="918528" cy="508158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Gradient Type</a:t>
              </a:r>
            </a:p>
          </p:txBody>
        </p:sp>
        <p:grpSp>
          <p:nvGrpSpPr>
            <p:cNvPr id="14349" name="Group 295"/>
            <p:cNvGrpSpPr>
              <a:grpSpLocks/>
            </p:cNvGrpSpPr>
            <p:nvPr/>
          </p:nvGrpSpPr>
          <p:grpSpPr bwMode="auto">
            <a:xfrm flipH="1">
              <a:off x="3332162" y="3938588"/>
              <a:ext cx="452437" cy="2072873"/>
              <a:chOff x="3353" y="2605"/>
              <a:chExt cx="257" cy="257"/>
            </a:xfrm>
          </p:grpSpPr>
          <p:sp>
            <p:nvSpPr>
              <p:cNvPr id="14355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6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" name="Rounded Rectangle 20"/>
            <p:cNvSpPr/>
            <p:nvPr/>
          </p:nvSpPr>
          <p:spPr>
            <a:xfrm>
              <a:off x="3687763" y="6036945"/>
              <a:ext cx="884237" cy="44005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Opacity Stop</a:t>
              </a:r>
            </a:p>
          </p:txBody>
        </p:sp>
        <p:grpSp>
          <p:nvGrpSpPr>
            <p:cNvPr id="14351" name="Group 295"/>
            <p:cNvGrpSpPr>
              <a:grpSpLocks/>
            </p:cNvGrpSpPr>
            <p:nvPr/>
          </p:nvGrpSpPr>
          <p:grpSpPr bwMode="auto">
            <a:xfrm flipH="1">
              <a:off x="3336925" y="4283027"/>
              <a:ext cx="176213" cy="1811035"/>
              <a:chOff x="3353" y="2604"/>
              <a:chExt cx="257" cy="283"/>
            </a:xfrm>
          </p:grpSpPr>
          <p:sp>
            <p:nvSpPr>
              <p:cNvPr id="14353" name="Line 296"/>
              <p:cNvSpPr>
                <a:spLocks noChangeShapeType="1"/>
              </p:cNvSpPr>
              <p:nvPr/>
            </p:nvSpPr>
            <p:spPr bwMode="auto">
              <a:xfrm flipV="1">
                <a:off x="3359" y="2604"/>
                <a:ext cx="0" cy="28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4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" name="Rounded Rectangle 21"/>
            <p:cNvSpPr/>
            <p:nvPr/>
          </p:nvSpPr>
          <p:spPr>
            <a:xfrm>
              <a:off x="2703513" y="6036945"/>
              <a:ext cx="884237" cy="44005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Color Stop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126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Gradient Editor with Gradient Type Noise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47938B-D9C5-486E-A1C9-43D5026390B0}"/>
              </a:ext>
            </a:extLst>
          </p:cNvPr>
          <p:cNvGrpSpPr/>
          <p:nvPr/>
        </p:nvGrpSpPr>
        <p:grpSpPr>
          <a:xfrm>
            <a:off x="2286000" y="1084483"/>
            <a:ext cx="4202755" cy="5275360"/>
            <a:chOff x="2286000" y="1084483"/>
            <a:chExt cx="4202755" cy="5275360"/>
          </a:xfrm>
        </p:grpSpPr>
        <p:sp>
          <p:nvSpPr>
            <p:cNvPr id="14346" name="Text Box 5"/>
            <p:cNvSpPr txBox="1">
              <a:spLocks noChangeArrowheads="1"/>
            </p:cNvSpPr>
            <p:nvPr/>
          </p:nvSpPr>
          <p:spPr bwMode="auto">
            <a:xfrm>
              <a:off x="3280423" y="5867400"/>
              <a:ext cx="183338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Gradient Editor</a:t>
              </a:r>
              <a:b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</a:b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(Gradient Type is Noise)</a:t>
              </a: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2286000" y="1084483"/>
              <a:ext cx="4202755" cy="475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55835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8F79D-81B0-4042-9944-8BF29271A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Gradient Picker List </a:t>
            </a:r>
            <a:r>
              <a:rPr lang="en-US" dirty="0"/>
              <a:t>Display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795B93-C3D6-4C99-8CC8-20D2DB5F1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7457337-FCC6-497D-AEAD-3939359ED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524" y="1543285"/>
            <a:ext cx="4780952" cy="3771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99078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D1364-0F65-4A6E-AB59-5C7E7A81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 with Brushes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19DD0-39D1-47CA-AF91-F4B78C83F8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0CD49-88DC-4F46-8FA7-B92092D23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958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712A8F-F7A6-471A-923A-E13120C14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/>
          </a:p>
        </p:txBody>
      </p:sp>
      <p:pic>
        <p:nvPicPr>
          <p:cNvPr id="8" name="Content Placeholder 7" descr="A close up of a logo&#10;&#10;Description automatically generated">
            <a:extLst>
              <a:ext uri="{FF2B5EF4-FFF2-40B4-BE49-F238E27FC236}">
                <a16:creationId xmlns:a16="http://schemas.microsoft.com/office/drawing/2014/main" id="{438DDFCF-7E5D-444D-9D75-17A5CDE40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3800" y="2667000"/>
            <a:ext cx="3924848" cy="247684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232E3A6-863F-4003-B416-2F032A16E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Saved Selections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0B61B9-FD7E-47FB-8FE4-8B2C3ED40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343202"/>
            <a:ext cx="1923810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13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A57C00-1B25-4BFE-B07C-FA4BCDE3A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76C97-70E7-41E9-B6A0-CA1B8BFAB5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Saved Selections</a:t>
            </a:r>
          </a:p>
        </p:txBody>
      </p:sp>
    </p:spTree>
    <p:extLst>
      <p:ext uri="{BB962C8B-B14F-4D97-AF65-F5344CB8AC3E}">
        <p14:creationId xmlns:p14="http://schemas.microsoft.com/office/powerpoint/2010/main" val="134666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Activity: Using Gradients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5363" name="Picture 3" descr="1b_activityc_logoscomple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1123950"/>
            <a:ext cx="7704137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6881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F895E0-6670-421D-87AC-5272353CC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Tool Presets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6AD993-7578-4CD1-AAB0-82B1261097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7EA33F-1FEC-4964-8F46-1E6E3F4B8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23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Tool Presets</a:t>
            </a:r>
            <a:endParaRPr lang="en-US" alt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Brushes</a:t>
            </a:r>
            <a:r>
              <a:rPr lang="en-US" altLang="en-US" dirty="0"/>
              <a:t>: Shape, size, and hardness of paint brushes</a:t>
            </a:r>
          </a:p>
          <a:p>
            <a:r>
              <a:rPr lang="en-US" altLang="en-US" b="1" dirty="0"/>
              <a:t>Swatches</a:t>
            </a:r>
            <a:r>
              <a:rPr lang="en-US" altLang="en-US" dirty="0"/>
              <a:t>: Custom colors</a:t>
            </a:r>
          </a:p>
          <a:p>
            <a:r>
              <a:rPr lang="en-US" altLang="en-US" b="1" dirty="0"/>
              <a:t>Gradients</a:t>
            </a:r>
            <a:r>
              <a:rPr lang="en-US" altLang="en-US" dirty="0"/>
              <a:t>: Gradient styles that define colors, opacity, and smoothness</a:t>
            </a:r>
          </a:p>
          <a:p>
            <a:r>
              <a:rPr lang="en-US" altLang="en-US" b="1" dirty="0"/>
              <a:t>Styles</a:t>
            </a:r>
            <a:r>
              <a:rPr lang="en-US" altLang="en-US" dirty="0"/>
              <a:t>: A special effect applied to layers</a:t>
            </a:r>
          </a:p>
          <a:p>
            <a:r>
              <a:rPr lang="en-US" altLang="en-US" b="1" dirty="0"/>
              <a:t>Patterns</a:t>
            </a:r>
            <a:r>
              <a:rPr lang="en-US" altLang="en-US" dirty="0"/>
              <a:t>: Textured patterns</a:t>
            </a:r>
          </a:p>
          <a:p>
            <a:r>
              <a:rPr lang="en-US" altLang="en-US" b="1" dirty="0"/>
              <a:t>Contours</a:t>
            </a:r>
            <a:r>
              <a:rPr lang="en-US" altLang="en-US" dirty="0"/>
              <a:t>: Layer controls that define layer style effects</a:t>
            </a:r>
          </a:p>
          <a:p>
            <a:r>
              <a:rPr lang="en-US" altLang="en-US" b="1" dirty="0"/>
              <a:t>Custom Shapes</a:t>
            </a:r>
            <a:r>
              <a:rPr lang="en-US" altLang="en-US" dirty="0"/>
              <a:t>: Vector shapes</a:t>
            </a:r>
          </a:p>
        </p:txBody>
      </p:sp>
    </p:spTree>
    <p:extLst>
      <p:ext uri="{BB962C8B-B14F-4D97-AF65-F5344CB8AC3E}">
        <p14:creationId xmlns:p14="http://schemas.microsoft.com/office/powerpoint/2010/main" val="2580623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819" y="1524000"/>
            <a:ext cx="349567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Tool Preset Picker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7412" name="Line 97"/>
          <p:cNvSpPr>
            <a:spLocks noChangeShapeType="1"/>
          </p:cNvSpPr>
          <p:nvPr/>
        </p:nvSpPr>
        <p:spPr bwMode="auto">
          <a:xfrm flipV="1">
            <a:off x="1550988" y="1782855"/>
            <a:ext cx="852487" cy="6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04800" y="1670936"/>
            <a:ext cx="1397000" cy="296863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tx1"/>
                </a:solidFill>
              </a:rPr>
              <a:t>Options Toolbar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5800" y="4252516"/>
            <a:ext cx="1603375" cy="323057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tx1"/>
                </a:solidFill>
              </a:rPr>
              <a:t>Tool Preset Picker</a:t>
            </a:r>
          </a:p>
        </p:txBody>
      </p:sp>
      <p:sp>
        <p:nvSpPr>
          <p:cNvPr id="34" name="Line 97"/>
          <p:cNvSpPr>
            <a:spLocks noChangeShapeType="1"/>
          </p:cNvSpPr>
          <p:nvPr/>
        </p:nvSpPr>
        <p:spPr bwMode="auto">
          <a:xfrm flipV="1">
            <a:off x="5620216" y="2667000"/>
            <a:ext cx="0" cy="32273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AutoShape 303"/>
          <p:cNvSpPr>
            <a:spLocks/>
          </p:cNvSpPr>
          <p:nvPr/>
        </p:nvSpPr>
        <p:spPr bwMode="auto">
          <a:xfrm flipH="1">
            <a:off x="2285999" y="3352800"/>
            <a:ext cx="299967" cy="213360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724400" y="5880498"/>
            <a:ext cx="1081088" cy="305593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tx1"/>
                </a:solidFill>
              </a:rPr>
              <a:t>New Preset</a:t>
            </a:r>
          </a:p>
        </p:txBody>
      </p:sp>
    </p:spTree>
    <p:extLst>
      <p:ext uri="{BB962C8B-B14F-4D97-AF65-F5344CB8AC3E}">
        <p14:creationId xmlns:p14="http://schemas.microsoft.com/office/powerpoint/2010/main" val="9761666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>
                <a:ea typeface="Calibri" pitchFamily="34" charset="0"/>
              </a:rPr>
              <a:t>Libraries of Presets</a:t>
            </a:r>
            <a:endParaRPr lang="en-US" altLang="en-US" sz="1400">
              <a:ea typeface="Calibri" pitchFamily="34" charset="0"/>
            </a:endParaRP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EC6BA6-75B6-4187-82E5-5DF376109357}"/>
              </a:ext>
            </a:extLst>
          </p:cNvPr>
          <p:cNvGrpSpPr/>
          <p:nvPr/>
        </p:nvGrpSpPr>
        <p:grpSpPr>
          <a:xfrm>
            <a:off x="152400" y="1258380"/>
            <a:ext cx="8610600" cy="5142420"/>
            <a:chOff x="152400" y="1258380"/>
            <a:chExt cx="8610600" cy="514242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1903413" y="1752243"/>
              <a:ext cx="5457615" cy="373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Line 300"/>
            <p:cNvSpPr>
              <a:spLocks noChangeShapeType="1"/>
            </p:cNvSpPr>
            <p:nvPr/>
          </p:nvSpPr>
          <p:spPr bwMode="auto">
            <a:xfrm flipH="1">
              <a:off x="5236132" y="1935793"/>
              <a:ext cx="23218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981825" y="1776192"/>
              <a:ext cx="178117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Panel Menu Display</a:t>
              </a:r>
            </a:p>
          </p:txBody>
        </p:sp>
        <p:sp>
          <p:nvSpPr>
            <p:cNvPr id="12" name="Line 300">
              <a:extLst>
                <a:ext uri="{FF2B5EF4-FFF2-40B4-BE49-F238E27FC236}">
                  <a16:creationId xmlns:a16="http://schemas.microsoft.com/office/drawing/2014/main" id="{1F1A075D-C5FE-4AF7-A490-ACE7381774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600" y="2743200"/>
              <a:ext cx="1788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9">
              <a:extLst>
                <a:ext uri="{FF2B5EF4-FFF2-40B4-BE49-F238E27FC236}">
                  <a16:creationId xmlns:a16="http://schemas.microsoft.com/office/drawing/2014/main" id="{358347D3-AF03-464C-BCD5-24F2A5ECCC89}"/>
                </a:ext>
              </a:extLst>
            </p:cNvPr>
            <p:cNvSpPr/>
            <p:nvPr/>
          </p:nvSpPr>
          <p:spPr>
            <a:xfrm>
              <a:off x="152400" y="2514600"/>
              <a:ext cx="1554050" cy="4572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View by Type or</a:t>
              </a:r>
            </a:p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View by Group</a:t>
              </a:r>
            </a:p>
          </p:txBody>
        </p:sp>
        <p:sp>
          <p:nvSpPr>
            <p:cNvPr id="17" name="Line 300">
              <a:extLst>
                <a:ext uri="{FF2B5EF4-FFF2-40B4-BE49-F238E27FC236}">
                  <a16:creationId xmlns:a16="http://schemas.microsoft.com/office/drawing/2014/main" id="{C614CA74-B61D-45B7-BCBC-4D81B7ED5A2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1317441" y="5481313"/>
              <a:ext cx="1481510" cy="2566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3B10DD63-A47D-462B-8B72-9E874FAD2DF4}"/>
                </a:ext>
              </a:extLst>
            </p:cNvPr>
            <p:cNvSpPr/>
            <p:nvPr/>
          </p:nvSpPr>
          <p:spPr>
            <a:xfrm>
              <a:off x="1888471" y="6068489"/>
              <a:ext cx="1235729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Add Content</a:t>
              </a:r>
            </a:p>
          </p:txBody>
        </p:sp>
        <p:sp>
          <p:nvSpPr>
            <p:cNvPr id="19" name="Line 300">
              <a:extLst>
                <a:ext uri="{FF2B5EF4-FFF2-40B4-BE49-F238E27FC236}">
                  <a16:creationId xmlns:a16="http://schemas.microsoft.com/office/drawing/2014/main" id="{1F6826DB-8404-42E4-8796-141FD088685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1725964" y="5328538"/>
              <a:ext cx="1160851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ounded Rectangle 9">
              <a:extLst>
                <a:ext uri="{FF2B5EF4-FFF2-40B4-BE49-F238E27FC236}">
                  <a16:creationId xmlns:a16="http://schemas.microsoft.com/office/drawing/2014/main" id="{59506A50-F6ED-41BE-AA2B-F0DCA3EDE520}"/>
                </a:ext>
              </a:extLst>
            </p:cNvPr>
            <p:cNvSpPr/>
            <p:nvPr/>
          </p:nvSpPr>
          <p:spPr>
            <a:xfrm>
              <a:off x="2150129" y="5658498"/>
              <a:ext cx="1235729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Create Group</a:t>
              </a:r>
            </a:p>
          </p:txBody>
        </p:sp>
        <p:sp>
          <p:nvSpPr>
            <p:cNvPr id="21" name="Line 300">
              <a:extLst>
                <a:ext uri="{FF2B5EF4-FFF2-40B4-BE49-F238E27FC236}">
                  <a16:creationId xmlns:a16="http://schemas.microsoft.com/office/drawing/2014/main" id="{721C7924-EF0B-4481-9468-B0E24363088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2110350" y="5157641"/>
              <a:ext cx="819057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ounded Rectangle 9">
              <a:extLst>
                <a:ext uri="{FF2B5EF4-FFF2-40B4-BE49-F238E27FC236}">
                  <a16:creationId xmlns:a16="http://schemas.microsoft.com/office/drawing/2014/main" id="{5328AFAD-352B-46CC-9380-EBB0F39186E9}"/>
                </a:ext>
              </a:extLst>
            </p:cNvPr>
            <p:cNvSpPr/>
            <p:nvPr/>
          </p:nvSpPr>
          <p:spPr>
            <a:xfrm>
              <a:off x="2438400" y="5240138"/>
              <a:ext cx="234705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New Library from Document</a:t>
              </a:r>
            </a:p>
          </p:txBody>
        </p:sp>
        <p:sp>
          <p:nvSpPr>
            <p:cNvPr id="23" name="Line 300">
              <a:extLst>
                <a:ext uri="{FF2B5EF4-FFF2-40B4-BE49-F238E27FC236}">
                  <a16:creationId xmlns:a16="http://schemas.microsoft.com/office/drawing/2014/main" id="{29396619-6B28-4F65-A39A-F4D0CAC3CC3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224035" y="5328538"/>
              <a:ext cx="1160851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9">
              <a:extLst>
                <a:ext uri="{FF2B5EF4-FFF2-40B4-BE49-F238E27FC236}">
                  <a16:creationId xmlns:a16="http://schemas.microsoft.com/office/drawing/2014/main" id="{3A601C16-A9AA-4DDB-A827-087F1050CC7B}"/>
                </a:ext>
              </a:extLst>
            </p:cNvPr>
            <p:cNvSpPr/>
            <p:nvPr/>
          </p:nvSpPr>
          <p:spPr>
            <a:xfrm>
              <a:off x="4648200" y="5992289"/>
              <a:ext cx="2946132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Indicates all libraries are up to date</a:t>
              </a:r>
            </a:p>
          </p:txBody>
        </p:sp>
        <p:sp>
          <p:nvSpPr>
            <p:cNvPr id="25" name="Line 300">
              <a:extLst>
                <a:ext uri="{FF2B5EF4-FFF2-40B4-BE49-F238E27FC236}">
                  <a16:creationId xmlns:a16="http://schemas.microsoft.com/office/drawing/2014/main" id="{3447E720-D657-4642-A842-4D0A4D459AE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640095" y="5157641"/>
              <a:ext cx="819057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ounded Rectangle 9">
              <a:extLst>
                <a:ext uri="{FF2B5EF4-FFF2-40B4-BE49-F238E27FC236}">
                  <a16:creationId xmlns:a16="http://schemas.microsoft.com/office/drawing/2014/main" id="{008165B9-4700-4D75-983C-A0168AF3C451}"/>
                </a:ext>
              </a:extLst>
            </p:cNvPr>
            <p:cNvSpPr/>
            <p:nvPr/>
          </p:nvSpPr>
          <p:spPr>
            <a:xfrm>
              <a:off x="4968145" y="5535089"/>
              <a:ext cx="234705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Delete selected asset</a:t>
              </a:r>
            </a:p>
          </p:txBody>
        </p:sp>
        <p:sp>
          <p:nvSpPr>
            <p:cNvPr id="29" name="Line 300">
              <a:extLst>
                <a:ext uri="{FF2B5EF4-FFF2-40B4-BE49-F238E27FC236}">
                  <a16:creationId xmlns:a16="http://schemas.microsoft.com/office/drawing/2014/main" id="{A5265BB0-B234-406F-B235-61C141B15DC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4282511" y="2038979"/>
              <a:ext cx="1160851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Line 300">
              <a:extLst>
                <a:ext uri="{FF2B5EF4-FFF2-40B4-BE49-F238E27FC236}">
                  <a16:creationId xmlns:a16="http://schemas.microsoft.com/office/drawing/2014/main" id="{D2607D40-3B2D-4E94-BC2D-CD3DA465368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4519696" y="2040365"/>
              <a:ext cx="1160851" cy="10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Rounded Rectangle 9">
              <a:extLst>
                <a:ext uri="{FF2B5EF4-FFF2-40B4-BE49-F238E27FC236}">
                  <a16:creationId xmlns:a16="http://schemas.microsoft.com/office/drawing/2014/main" id="{AFC2D3F4-FB2A-41BF-A813-16778B2186F4}"/>
                </a:ext>
              </a:extLst>
            </p:cNvPr>
            <p:cNvSpPr/>
            <p:nvPr/>
          </p:nvSpPr>
          <p:spPr>
            <a:xfrm>
              <a:off x="3352800" y="1258380"/>
              <a:ext cx="1600200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Show items as icons</a:t>
              </a:r>
            </a:p>
          </p:txBody>
        </p:sp>
        <p:sp>
          <p:nvSpPr>
            <p:cNvPr id="28" name="Rounded Rectangle 9">
              <a:extLst>
                <a:ext uri="{FF2B5EF4-FFF2-40B4-BE49-F238E27FC236}">
                  <a16:creationId xmlns:a16="http://schemas.microsoft.com/office/drawing/2014/main" id="{A437ABBD-7D6E-4723-B9A0-CC4B9574984D}"/>
                </a:ext>
              </a:extLst>
            </p:cNvPr>
            <p:cNvSpPr/>
            <p:nvPr/>
          </p:nvSpPr>
          <p:spPr>
            <a:xfrm>
              <a:off x="5029200" y="1258380"/>
              <a:ext cx="1600200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Show items in a list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0060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1A3FE-B555-481A-8FF6-C5CDAAAD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Preset Groups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5FB79A-13AC-494B-AD5B-589C7D7DA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CBF05B-1E6C-454F-9260-3D98E781ADC4}"/>
              </a:ext>
            </a:extLst>
          </p:cNvPr>
          <p:cNvGrpSpPr/>
          <p:nvPr/>
        </p:nvGrpSpPr>
        <p:grpSpPr>
          <a:xfrm>
            <a:off x="228600" y="1497698"/>
            <a:ext cx="8125315" cy="4702730"/>
            <a:chOff x="228600" y="1497698"/>
            <a:chExt cx="8125315" cy="4702730"/>
          </a:xfrm>
        </p:grpSpPr>
        <p:pic>
          <p:nvPicPr>
            <p:cNvPr id="5" name="Picture 4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47B8C1C8-F1F1-4286-AC42-0321F575A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19" y="1497698"/>
              <a:ext cx="5009781" cy="4702730"/>
            </a:xfrm>
            <a:prstGeom prst="rect">
              <a:avLst/>
            </a:prstGeom>
          </p:spPr>
        </p:pic>
        <p:sp>
          <p:nvSpPr>
            <p:cNvPr id="7" name="Line 300">
              <a:extLst>
                <a:ext uri="{FF2B5EF4-FFF2-40B4-BE49-F238E27FC236}">
                  <a16:creationId xmlns:a16="http://schemas.microsoft.com/office/drawing/2014/main" id="{EE76AABD-B950-4996-948F-FEE561FCC9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37931" y="4191000"/>
              <a:ext cx="23218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9">
              <a:extLst>
                <a:ext uri="{FF2B5EF4-FFF2-40B4-BE49-F238E27FC236}">
                  <a16:creationId xmlns:a16="http://schemas.microsoft.com/office/drawing/2014/main" id="{9E1150E4-6E10-4A92-A40A-BC5E6792F144}"/>
                </a:ext>
              </a:extLst>
            </p:cNvPr>
            <p:cNvSpPr/>
            <p:nvPr/>
          </p:nvSpPr>
          <p:spPr>
            <a:xfrm>
              <a:off x="6567071" y="3997236"/>
              <a:ext cx="178117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Download</a:t>
              </a:r>
            </a:p>
          </p:txBody>
        </p:sp>
        <p:sp>
          <p:nvSpPr>
            <p:cNvPr id="8" name="Line 300">
              <a:extLst>
                <a:ext uri="{FF2B5EF4-FFF2-40B4-BE49-F238E27FC236}">
                  <a16:creationId xmlns:a16="http://schemas.microsoft.com/office/drawing/2014/main" id="{7776BD7F-73FA-4F21-BEA3-A42303D992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43600" y="3775164"/>
              <a:ext cx="23218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9">
              <a:extLst>
                <a:ext uri="{FF2B5EF4-FFF2-40B4-BE49-F238E27FC236}">
                  <a16:creationId xmlns:a16="http://schemas.microsoft.com/office/drawing/2014/main" id="{A4097C10-0963-443C-BD12-E5C708E45AAA}"/>
                </a:ext>
              </a:extLst>
            </p:cNvPr>
            <p:cNvSpPr/>
            <p:nvPr/>
          </p:nvSpPr>
          <p:spPr>
            <a:xfrm>
              <a:off x="6572740" y="3581400"/>
              <a:ext cx="178117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Import</a:t>
              </a:r>
            </a:p>
          </p:txBody>
        </p:sp>
        <p:sp>
          <p:nvSpPr>
            <p:cNvPr id="10" name="Line 300">
              <a:extLst>
                <a:ext uri="{FF2B5EF4-FFF2-40B4-BE49-F238E27FC236}">
                  <a16:creationId xmlns:a16="http://schemas.microsoft.com/office/drawing/2014/main" id="{2F727EC8-B4F4-4328-BA21-19E036DBDE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43600" y="1977635"/>
              <a:ext cx="23218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9">
              <a:extLst>
                <a:ext uri="{FF2B5EF4-FFF2-40B4-BE49-F238E27FC236}">
                  <a16:creationId xmlns:a16="http://schemas.microsoft.com/office/drawing/2014/main" id="{223EE7BA-101B-423D-AC43-819DAB84CECE}"/>
                </a:ext>
              </a:extLst>
            </p:cNvPr>
            <p:cNvSpPr/>
            <p:nvPr/>
          </p:nvSpPr>
          <p:spPr>
            <a:xfrm>
              <a:off x="6572740" y="1783871"/>
              <a:ext cx="1781175" cy="33231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Create Group</a:t>
              </a:r>
            </a:p>
          </p:txBody>
        </p:sp>
        <p:sp>
          <p:nvSpPr>
            <p:cNvPr id="12" name="AutoShape 302">
              <a:extLst>
                <a:ext uri="{FF2B5EF4-FFF2-40B4-BE49-F238E27FC236}">
                  <a16:creationId xmlns:a16="http://schemas.microsoft.com/office/drawing/2014/main" id="{5443763A-F810-4C29-9C57-F89F8AA7AC6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47799" y="4724400"/>
              <a:ext cx="171819" cy="1066800"/>
            </a:xfrm>
            <a:prstGeom prst="rightBrace">
              <a:avLst>
                <a:gd name="adj1" fmla="val 6606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3" name="Rounded Rectangle 9">
              <a:extLst>
                <a:ext uri="{FF2B5EF4-FFF2-40B4-BE49-F238E27FC236}">
                  <a16:creationId xmlns:a16="http://schemas.microsoft.com/office/drawing/2014/main" id="{AFE223E6-2688-4DA3-88B5-B5F749EE9140}"/>
                </a:ext>
              </a:extLst>
            </p:cNvPr>
            <p:cNvSpPr/>
            <p:nvPr/>
          </p:nvSpPr>
          <p:spPr>
            <a:xfrm>
              <a:off x="228600" y="5029200"/>
              <a:ext cx="1162649" cy="39475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Nested 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2409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Tool Presets Panel</a:t>
            </a:r>
          </a:p>
        </p:txBody>
      </p:sp>
      <p:sp>
        <p:nvSpPr>
          <p:cNvPr id="3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E77B3DD-E600-4F51-AFE5-0D9BF32E29D0}"/>
              </a:ext>
            </a:extLst>
          </p:cNvPr>
          <p:cNvGrpSpPr/>
          <p:nvPr/>
        </p:nvGrpSpPr>
        <p:grpSpPr>
          <a:xfrm>
            <a:off x="2209800" y="1034134"/>
            <a:ext cx="4465041" cy="5411336"/>
            <a:chOff x="1554759" y="1216696"/>
            <a:chExt cx="4465041" cy="5411336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1554759" y="1545942"/>
              <a:ext cx="4465041" cy="508209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416" name="Line 97"/>
            <p:cNvSpPr>
              <a:spLocks noChangeShapeType="1"/>
            </p:cNvSpPr>
            <p:nvPr/>
          </p:nvSpPr>
          <p:spPr bwMode="auto">
            <a:xfrm>
              <a:off x="3276599" y="1808398"/>
              <a:ext cx="933445" cy="87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293888" y="1589981"/>
              <a:ext cx="1616174" cy="268923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Panel Menu Display</a:t>
              </a:r>
            </a:p>
          </p:txBody>
        </p:sp>
        <p:sp>
          <p:nvSpPr>
            <p:cNvPr id="32" name="Line 97">
              <a:extLst>
                <a:ext uri="{FF2B5EF4-FFF2-40B4-BE49-F238E27FC236}">
                  <a16:creationId xmlns:a16="http://schemas.microsoft.com/office/drawing/2014/main" id="{D17C2A5F-28A4-45C1-9FE4-3552CE9CC44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 flipV="1">
              <a:off x="4947202" y="1562845"/>
              <a:ext cx="479949" cy="111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572000" y="1216696"/>
              <a:ext cx="1390650" cy="319087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Panel Menu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4712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Preset Manager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75032" y="990600"/>
            <a:ext cx="7641511" cy="5514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20041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Raster vs. Vector Images (Slide 1 of 2)</a:t>
            </a:r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Raster: </a:t>
            </a:r>
            <a:r>
              <a:rPr lang="en-US" dirty="0"/>
              <a:t>A type of image file that stores graphical information as the color specification for each individual pixel.</a:t>
            </a:r>
          </a:p>
          <a:p>
            <a:r>
              <a:rPr lang="en-US" b="1" dirty="0"/>
              <a:t>Vector: </a:t>
            </a:r>
            <a:r>
              <a:rPr lang="en-US" dirty="0"/>
              <a:t>A type of image file that stores graphical information as mathematical expressions of the location of anchor points along the outline of a graphic.</a:t>
            </a:r>
          </a:p>
          <a:p>
            <a:r>
              <a:rPr lang="en-US" b="1" dirty="0"/>
              <a:t>Resolution: </a:t>
            </a:r>
            <a:r>
              <a:rPr lang="en-US" dirty="0"/>
              <a:t>The quality of a graphic, measured by dots per inch (dpi). A higher resolution graphic has a higher dpi and will be clearer and sharper.</a:t>
            </a:r>
          </a:p>
          <a:p>
            <a:r>
              <a:rPr lang="en-US" b="1" dirty="0"/>
              <a:t>DPI: </a:t>
            </a:r>
            <a:r>
              <a:rPr lang="en-US" dirty="0"/>
              <a:t>(dots per inch) Refers to the resolution of an image. Typically, print resolution is 300 dpi, whereas graphics for the web are 72 dpi.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480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781378" y="2083465"/>
            <a:ext cx="7581244" cy="28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The Preset Manager Panel Menu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8177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Saving Presets</a:t>
            </a:r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Consider the designs your company creates and uses. What types of visual designs does your company produce that would best utilize raster-based design?</a:t>
            </a:r>
          </a:p>
          <a:p>
            <a:r>
              <a:rPr lang="en-US"/>
              <a:t>What would be some of the limitations of using raster imagery and how would you work around those limitations?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Raster vs. Vector Images (Slide 2 of 2)</a:t>
            </a:r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512" y="2147888"/>
            <a:ext cx="25400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417" y="2147888"/>
            <a:ext cx="25400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963184" y="5638800"/>
            <a:ext cx="108465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Raster Image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6022184" y="5638800"/>
            <a:ext cx="109446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Vector Image</a:t>
            </a:r>
          </a:p>
        </p:txBody>
      </p:sp>
      <p:sp>
        <p:nvSpPr>
          <p:cNvPr id="3079" name="Line 97"/>
          <p:cNvSpPr>
            <a:spLocks noChangeShapeType="1"/>
          </p:cNvSpPr>
          <p:nvPr/>
        </p:nvSpPr>
        <p:spPr bwMode="auto">
          <a:xfrm>
            <a:off x="1189038" y="1876424"/>
            <a:ext cx="690562" cy="523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048625" y="1234392"/>
            <a:ext cx="2913775" cy="703041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tx1"/>
                </a:solidFill>
              </a:rPr>
              <a:t>Defined by the numeric color value of each pixel, such as an RGB code of 255-228-196</a:t>
            </a:r>
          </a:p>
        </p:txBody>
      </p:sp>
      <p:sp>
        <p:nvSpPr>
          <p:cNvPr id="3081" name="Line 97"/>
          <p:cNvSpPr>
            <a:spLocks noChangeShapeType="1"/>
          </p:cNvSpPr>
          <p:nvPr/>
        </p:nvSpPr>
        <p:spPr bwMode="auto">
          <a:xfrm>
            <a:off x="5181602" y="1752600"/>
            <a:ext cx="1246186" cy="9890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85435" y="1295400"/>
            <a:ext cx="3167965" cy="581025"/>
          </a:xfrm>
          <a:prstGeom prst="roundRect">
            <a:avLst/>
          </a:prstGeom>
          <a:gradFill flip="none" rotWithShape="0">
            <a:gsLst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tx1"/>
                </a:solidFill>
              </a:rPr>
              <a:t>Defined by the mathematical location of anchor points along a shape or path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4017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Raster Image Tools</a:t>
            </a:r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828800" y="2046103"/>
            <a:ext cx="5460064" cy="3328594"/>
            <a:chOff x="1492676" y="1781857"/>
            <a:chExt cx="5460064" cy="3328594"/>
          </a:xfrm>
        </p:grpSpPr>
        <p:sp>
          <p:nvSpPr>
            <p:cNvPr id="4099" name="Text Box 5"/>
            <p:cNvSpPr txBox="1">
              <a:spLocks noChangeArrowheads="1"/>
            </p:cNvSpPr>
            <p:nvPr/>
          </p:nvSpPr>
          <p:spPr bwMode="auto">
            <a:xfrm>
              <a:off x="2238375" y="2895600"/>
              <a:ext cx="97494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Brush Tools</a:t>
              </a:r>
            </a:p>
          </p:txBody>
        </p:sp>
        <p:sp>
          <p:nvSpPr>
            <p:cNvPr id="4100" name="Text Box 5"/>
            <p:cNvSpPr txBox="1">
              <a:spLocks noChangeArrowheads="1"/>
            </p:cNvSpPr>
            <p:nvPr/>
          </p:nvSpPr>
          <p:spPr bwMode="auto">
            <a:xfrm>
              <a:off x="5410200" y="2895600"/>
              <a:ext cx="101983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Stamp Tools</a:t>
              </a:r>
            </a:p>
          </p:txBody>
        </p:sp>
        <p:sp>
          <p:nvSpPr>
            <p:cNvPr id="4101" name="Text Box 5"/>
            <p:cNvSpPr txBox="1">
              <a:spLocks noChangeArrowheads="1"/>
            </p:cNvSpPr>
            <p:nvPr/>
          </p:nvSpPr>
          <p:spPr bwMode="auto">
            <a:xfrm>
              <a:off x="1952625" y="4818063"/>
              <a:ext cx="1509196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History Brush Tools</a:t>
              </a:r>
            </a:p>
          </p:txBody>
        </p:sp>
        <p:sp>
          <p:nvSpPr>
            <p:cNvPr id="4102" name="Text Box 5"/>
            <p:cNvSpPr txBox="1">
              <a:spLocks noChangeArrowheads="1"/>
            </p:cNvSpPr>
            <p:nvPr/>
          </p:nvSpPr>
          <p:spPr bwMode="auto">
            <a:xfrm>
              <a:off x="5486400" y="4818063"/>
              <a:ext cx="100495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Eraser Tools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959879" y="3810000"/>
              <a:ext cx="1964796" cy="600075"/>
              <a:chOff x="4788428" y="3810000"/>
              <a:chExt cx="1964796" cy="600075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24449" y="3810000"/>
                <a:ext cx="1628775" cy="600075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88428" y="3810000"/>
                <a:ext cx="329143" cy="458857"/>
              </a:xfrm>
              <a:prstGeom prst="rect">
                <a:avLst/>
              </a:prstGeom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5124450" y="1781857"/>
              <a:ext cx="1828290" cy="590667"/>
              <a:chOff x="5105910" y="1995236"/>
              <a:chExt cx="1828290" cy="590667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86400" y="2019300"/>
                <a:ext cx="1447800" cy="419100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05910" y="1995236"/>
                <a:ext cx="384000" cy="590667"/>
              </a:xfrm>
              <a:prstGeom prst="rect">
                <a:avLst/>
              </a:prstGeom>
            </p:spPr>
          </p:pic>
        </p:grpSp>
        <p:grpSp>
          <p:nvGrpSpPr>
            <p:cNvPr id="10" name="Group 9"/>
            <p:cNvGrpSpPr/>
            <p:nvPr/>
          </p:nvGrpSpPr>
          <p:grpSpPr>
            <a:xfrm>
              <a:off x="1492676" y="1781857"/>
              <a:ext cx="1993474" cy="792014"/>
              <a:chOff x="3392913" y="3027511"/>
              <a:chExt cx="1993474" cy="792014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57612" y="3038475"/>
                <a:ext cx="1628775" cy="78105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92913" y="3027511"/>
                <a:ext cx="384000" cy="518000"/>
              </a:xfrm>
              <a:prstGeom prst="rect">
                <a:avLst/>
              </a:prstGeom>
            </p:spPr>
          </p:pic>
        </p:grpSp>
        <p:grpSp>
          <p:nvGrpSpPr>
            <p:cNvPr id="13" name="Group 12"/>
            <p:cNvGrpSpPr/>
            <p:nvPr/>
          </p:nvGrpSpPr>
          <p:grpSpPr>
            <a:xfrm>
              <a:off x="1492676" y="3810000"/>
              <a:ext cx="1934068" cy="542667"/>
              <a:chOff x="3406950" y="3195386"/>
              <a:chExt cx="1934068" cy="542667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778918" y="3219450"/>
                <a:ext cx="1562100" cy="419100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06950" y="3195386"/>
                <a:ext cx="384000" cy="542667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1122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The Digitizing Tablet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12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0" y="1239838"/>
            <a:ext cx="35941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980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Calibri" pitchFamily="34" charset="0"/>
              </a:rPr>
              <a:t>Common Paint Tool Options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4B7EA0-E68F-457C-9FD1-0E7FBE5C853E}"/>
              </a:ext>
            </a:extLst>
          </p:cNvPr>
          <p:cNvGrpSpPr/>
          <p:nvPr/>
        </p:nvGrpSpPr>
        <p:grpSpPr>
          <a:xfrm>
            <a:off x="609600" y="2540825"/>
            <a:ext cx="8166100" cy="2330812"/>
            <a:chOff x="609600" y="2540825"/>
            <a:chExt cx="8166100" cy="2330812"/>
          </a:xfrm>
        </p:grpSpPr>
        <p:sp>
          <p:nvSpPr>
            <p:cNvPr id="6148" name="Line 97"/>
            <p:cNvSpPr>
              <a:spLocks noChangeShapeType="1"/>
            </p:cNvSpPr>
            <p:nvPr/>
          </p:nvSpPr>
          <p:spPr bwMode="auto">
            <a:xfrm flipV="1">
              <a:off x="1870075" y="2802634"/>
              <a:ext cx="571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609600" y="2616897"/>
              <a:ext cx="1603375" cy="3714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Tool Options</a:t>
              </a:r>
            </a:p>
          </p:txBody>
        </p:sp>
        <p:sp>
          <p:nvSpPr>
            <p:cNvPr id="6150" name="Line 97"/>
            <p:cNvSpPr>
              <a:spLocks noChangeShapeType="1"/>
            </p:cNvSpPr>
            <p:nvPr/>
          </p:nvSpPr>
          <p:spPr bwMode="auto">
            <a:xfrm flipV="1">
              <a:off x="1968500" y="4697012"/>
              <a:ext cx="473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35000" y="4500162"/>
              <a:ext cx="1603375" cy="371475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Tool selected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2514600" y="2540825"/>
              <a:ext cx="6261100" cy="219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86980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Common Options in the Options Bar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45FFFD-F3C0-4DA1-BA31-D8300DE38068}"/>
              </a:ext>
            </a:extLst>
          </p:cNvPr>
          <p:cNvGrpSpPr/>
          <p:nvPr/>
        </p:nvGrpSpPr>
        <p:grpSpPr>
          <a:xfrm>
            <a:off x="152400" y="1447800"/>
            <a:ext cx="8853662" cy="3746616"/>
            <a:chOff x="152400" y="1447800"/>
            <a:chExt cx="8853662" cy="3746616"/>
          </a:xfrm>
        </p:grpSpPr>
        <p:sp>
          <p:nvSpPr>
            <p:cNvPr id="4" name="Rectangle 3"/>
            <p:cNvSpPr/>
            <p:nvPr/>
          </p:nvSpPr>
          <p:spPr>
            <a:xfrm>
              <a:off x="2378102" y="1453896"/>
              <a:ext cx="91440" cy="96012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 err="1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2076994" y="2795488"/>
              <a:ext cx="6076405" cy="2398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Line 316"/>
            <p:cNvSpPr>
              <a:spLocks noChangeShapeType="1"/>
            </p:cNvSpPr>
            <p:nvPr/>
          </p:nvSpPr>
          <p:spPr bwMode="auto">
            <a:xfrm rot="5400000">
              <a:off x="2247198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143000" y="2083232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Preset Picker</a:t>
              </a:r>
            </a:p>
          </p:txBody>
        </p:sp>
        <p:sp>
          <p:nvSpPr>
            <p:cNvPr id="17" name="AutoShape 303"/>
            <p:cNvSpPr>
              <a:spLocks/>
            </p:cNvSpPr>
            <p:nvPr/>
          </p:nvSpPr>
          <p:spPr bwMode="auto">
            <a:xfrm flipH="1">
              <a:off x="1791657" y="3810000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52400" y="4363243"/>
              <a:ext cx="1639257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Brush Preset Picker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105025" y="1447800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Brush Panel</a:t>
              </a:r>
            </a:p>
          </p:txBody>
        </p:sp>
        <p:sp>
          <p:nvSpPr>
            <p:cNvPr id="20" name="Line 316"/>
            <p:cNvSpPr>
              <a:spLocks noChangeShapeType="1"/>
            </p:cNvSpPr>
            <p:nvPr/>
          </p:nvSpPr>
          <p:spPr bwMode="auto">
            <a:xfrm rot="5400000" flipV="1">
              <a:off x="2402681" y="2256805"/>
              <a:ext cx="985837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316"/>
            <p:cNvSpPr>
              <a:spLocks noChangeShapeType="1"/>
            </p:cNvSpPr>
            <p:nvPr/>
          </p:nvSpPr>
          <p:spPr bwMode="auto">
            <a:xfrm rot="5400000">
              <a:off x="3209223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030070" y="2138444"/>
              <a:ext cx="8863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Mode</a:t>
              </a:r>
            </a:p>
          </p:txBody>
        </p:sp>
        <p:sp>
          <p:nvSpPr>
            <p:cNvPr id="23" name="Line 316"/>
            <p:cNvSpPr>
              <a:spLocks noChangeShapeType="1"/>
            </p:cNvSpPr>
            <p:nvPr/>
          </p:nvSpPr>
          <p:spPr bwMode="auto">
            <a:xfrm rot="5400000">
              <a:off x="4550568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4371415" y="2164276"/>
              <a:ext cx="8863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Opacity</a:t>
              </a:r>
            </a:p>
          </p:txBody>
        </p:sp>
        <p:sp>
          <p:nvSpPr>
            <p:cNvPr id="25" name="Line 316"/>
            <p:cNvSpPr>
              <a:spLocks noChangeShapeType="1"/>
            </p:cNvSpPr>
            <p:nvPr/>
          </p:nvSpPr>
          <p:spPr bwMode="auto">
            <a:xfrm rot="5400000">
              <a:off x="5463522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410202" y="2164276"/>
              <a:ext cx="60879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Flow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332320" y="1447800"/>
              <a:ext cx="251370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Tablet Pressure Controls</a:t>
              </a:r>
            </a:p>
          </p:txBody>
        </p:sp>
        <p:sp>
          <p:nvSpPr>
            <p:cNvPr id="28" name="Line 316"/>
            <p:cNvSpPr>
              <a:spLocks noChangeShapeType="1"/>
            </p:cNvSpPr>
            <p:nvPr/>
          </p:nvSpPr>
          <p:spPr bwMode="auto">
            <a:xfrm rot="5400000" flipV="1">
              <a:off x="4867976" y="2256804"/>
              <a:ext cx="985837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Line 316"/>
            <p:cNvSpPr>
              <a:spLocks noChangeShapeType="1"/>
            </p:cNvSpPr>
            <p:nvPr/>
          </p:nvSpPr>
          <p:spPr bwMode="auto">
            <a:xfrm rot="5400000" flipV="1">
              <a:off x="7276993" y="2256804"/>
              <a:ext cx="985837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Line 316"/>
            <p:cNvSpPr>
              <a:spLocks noChangeShapeType="1"/>
            </p:cNvSpPr>
            <p:nvPr/>
          </p:nvSpPr>
          <p:spPr bwMode="auto">
            <a:xfrm rot="5400000">
              <a:off x="5823907" y="2429446"/>
              <a:ext cx="6405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5562600" y="1801905"/>
              <a:ext cx="8863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Airbrush</a:t>
              </a:r>
            </a:p>
          </p:txBody>
        </p:sp>
        <p:sp>
          <p:nvSpPr>
            <p:cNvPr id="32" name="Line 316"/>
            <p:cNvSpPr>
              <a:spLocks noChangeShapeType="1"/>
            </p:cNvSpPr>
            <p:nvPr/>
          </p:nvSpPr>
          <p:spPr bwMode="auto">
            <a:xfrm rot="5400000">
              <a:off x="6427553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248400" y="2164276"/>
              <a:ext cx="96258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Smoothing</a:t>
              </a:r>
            </a:p>
          </p:txBody>
        </p:sp>
        <p:sp>
          <p:nvSpPr>
            <p:cNvPr id="34" name="Line 316">
              <a:extLst>
                <a:ext uri="{FF2B5EF4-FFF2-40B4-BE49-F238E27FC236}">
                  <a16:creationId xmlns:a16="http://schemas.microsoft.com/office/drawing/2014/main" id="{A4933C10-8753-460D-B9AA-E5F5C6317E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699537" y="250048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Rounded Rectangle 25">
              <a:extLst>
                <a:ext uri="{FF2B5EF4-FFF2-40B4-BE49-F238E27FC236}">
                  <a16:creationId xmlns:a16="http://schemas.microsoft.com/office/drawing/2014/main" id="{B1F4904F-B98B-430E-87B7-504C5AEC8BE0}"/>
                </a:ext>
              </a:extLst>
            </p:cNvPr>
            <p:cNvSpPr/>
            <p:nvPr/>
          </p:nvSpPr>
          <p:spPr>
            <a:xfrm>
              <a:off x="7876616" y="1447800"/>
              <a:ext cx="1129446" cy="9858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Set Symmetry options for Painting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0BC6E69-683F-446B-A02B-6BEF8E705098}"/>
                </a:ext>
              </a:extLst>
            </p:cNvPr>
            <p:cNvSpPr/>
            <p:nvPr/>
          </p:nvSpPr>
          <p:spPr>
            <a:xfrm>
              <a:off x="4572000" y="4500132"/>
              <a:ext cx="2971770" cy="690993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 err="1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AutoShape 303">
              <a:extLst>
                <a:ext uri="{FF2B5EF4-FFF2-40B4-BE49-F238E27FC236}">
                  <a16:creationId xmlns:a16="http://schemas.microsoft.com/office/drawing/2014/main" id="{84C3F158-8F14-494B-9F37-538603D05B73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6634237" y="2344256"/>
              <a:ext cx="126807" cy="88548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316">
              <a:extLst>
                <a:ext uri="{FF2B5EF4-FFF2-40B4-BE49-F238E27FC236}">
                  <a16:creationId xmlns:a16="http://schemas.microsoft.com/office/drawing/2014/main" id="{2BA72883-6DFA-4E4D-838E-3CD943C472F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071122" y="2429446"/>
              <a:ext cx="6405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ounded Rectangle 30">
              <a:extLst>
                <a:ext uri="{FF2B5EF4-FFF2-40B4-BE49-F238E27FC236}">
                  <a16:creationId xmlns:a16="http://schemas.microsoft.com/office/drawing/2014/main" id="{EA292B56-8CD1-4890-9EC9-2EF9955DB91B}"/>
                </a:ext>
              </a:extLst>
            </p:cNvPr>
            <p:cNvSpPr/>
            <p:nvPr/>
          </p:nvSpPr>
          <p:spPr>
            <a:xfrm>
              <a:off x="6676791" y="1858963"/>
              <a:ext cx="101941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Brush angle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6455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Calibri" pitchFamily="34" charset="0"/>
              </a:rPr>
              <a:t>The Brush Panel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27BA5E-6902-4237-BC7F-A827EB9FD04F}"/>
              </a:ext>
            </a:extLst>
          </p:cNvPr>
          <p:cNvGrpSpPr/>
          <p:nvPr/>
        </p:nvGrpSpPr>
        <p:grpSpPr>
          <a:xfrm>
            <a:off x="1522412" y="1708352"/>
            <a:ext cx="5816601" cy="4082848"/>
            <a:chOff x="1522412" y="1066800"/>
            <a:chExt cx="5816601" cy="408284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3122967" y="1433035"/>
              <a:ext cx="2451100" cy="37166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8" name="Rounded Rectangle 17"/>
            <p:cNvSpPr/>
            <p:nvPr/>
          </p:nvSpPr>
          <p:spPr>
            <a:xfrm>
              <a:off x="1522413" y="2319361"/>
              <a:ext cx="1300163" cy="493666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Settings with Options</a:t>
              </a:r>
            </a:p>
          </p:txBody>
        </p:sp>
        <p:sp>
          <p:nvSpPr>
            <p:cNvPr id="8197" name="AutoShape 303"/>
            <p:cNvSpPr>
              <a:spLocks/>
            </p:cNvSpPr>
            <p:nvPr/>
          </p:nvSpPr>
          <p:spPr bwMode="auto">
            <a:xfrm flipH="1">
              <a:off x="2873374" y="2035175"/>
              <a:ext cx="238125" cy="1012825"/>
            </a:xfrm>
            <a:prstGeom prst="rightBrace">
              <a:avLst>
                <a:gd name="adj1" fmla="val 6589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8204" name="Line 97"/>
            <p:cNvSpPr>
              <a:spLocks noChangeShapeType="1"/>
            </p:cNvSpPr>
            <p:nvPr/>
          </p:nvSpPr>
          <p:spPr bwMode="auto">
            <a:xfrm flipH="1">
              <a:off x="5562600" y="1676400"/>
              <a:ext cx="679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6025595" y="1407295"/>
              <a:ext cx="1094898" cy="466772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Panel Menu Display</a:t>
              </a: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609" y="2995893"/>
              <a:ext cx="1386870" cy="541338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Selected Brush Setting Options</a:t>
              </a:r>
            </a:p>
          </p:txBody>
        </p:sp>
        <p:sp>
          <p:nvSpPr>
            <p:cNvPr id="8207" name="AutoShape 302"/>
            <p:cNvSpPr>
              <a:spLocks/>
            </p:cNvSpPr>
            <p:nvPr/>
          </p:nvSpPr>
          <p:spPr bwMode="auto">
            <a:xfrm>
              <a:off x="5572453" y="1808164"/>
              <a:ext cx="274637" cy="2459036"/>
            </a:xfrm>
            <a:prstGeom prst="rightBrace">
              <a:avLst>
                <a:gd name="adj1" fmla="val 6584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8208" name="Line 97"/>
            <p:cNvSpPr>
              <a:spLocks noChangeShapeType="1"/>
            </p:cNvSpPr>
            <p:nvPr/>
          </p:nvSpPr>
          <p:spPr bwMode="auto">
            <a:xfrm flipH="1">
              <a:off x="5553267" y="4579375"/>
              <a:ext cx="679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5954904" y="4313216"/>
              <a:ext cx="1146176" cy="497393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Stroke Preview</a:t>
              </a:r>
            </a:p>
          </p:txBody>
        </p:sp>
        <p:sp>
          <p:nvSpPr>
            <p:cNvPr id="8210" name="AutoShape 303"/>
            <p:cNvSpPr>
              <a:spLocks/>
            </p:cNvSpPr>
            <p:nvPr/>
          </p:nvSpPr>
          <p:spPr bwMode="auto">
            <a:xfrm flipH="1">
              <a:off x="2873374" y="3124200"/>
              <a:ext cx="237562" cy="650875"/>
            </a:xfrm>
            <a:prstGeom prst="rightBrace">
              <a:avLst>
                <a:gd name="adj1" fmla="val 65915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1522412" y="3083346"/>
              <a:ext cx="1300163" cy="722777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Settings without Options</a:t>
              </a:r>
            </a:p>
          </p:txBody>
        </p:sp>
        <p:sp>
          <p:nvSpPr>
            <p:cNvPr id="8198" name="Line 97"/>
            <p:cNvSpPr>
              <a:spLocks noChangeShapeType="1"/>
            </p:cNvSpPr>
            <p:nvPr/>
          </p:nvSpPr>
          <p:spPr bwMode="auto">
            <a:xfrm flipH="1" flipV="1">
              <a:off x="4281488" y="1968357"/>
              <a:ext cx="2189162" cy="5771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Line 97"/>
            <p:cNvSpPr>
              <a:spLocks noChangeShapeType="1"/>
            </p:cNvSpPr>
            <p:nvPr/>
          </p:nvSpPr>
          <p:spPr bwMode="auto">
            <a:xfrm flipH="1">
              <a:off x="3200400" y="1219200"/>
              <a:ext cx="0" cy="847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343651" y="2293723"/>
              <a:ext cx="995362" cy="503666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Selected Brush Tip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1741488" y="1066800"/>
              <a:ext cx="1839912" cy="347662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Setting Selection</a:t>
              </a:r>
            </a:p>
          </p:txBody>
        </p:sp>
        <p:sp>
          <p:nvSpPr>
            <p:cNvPr id="8200" name="Line 97"/>
            <p:cNvSpPr>
              <a:spLocks noChangeShapeType="1"/>
            </p:cNvSpPr>
            <p:nvPr/>
          </p:nvSpPr>
          <p:spPr bwMode="auto">
            <a:xfrm flipH="1">
              <a:off x="3962400" y="1219200"/>
              <a:ext cx="0" cy="9271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630705" y="1073243"/>
              <a:ext cx="2463800" cy="347662"/>
            </a:xfrm>
            <a:prstGeom prst="roundRect">
              <a:avLst/>
            </a:prstGeom>
            <a:gradFill flip="none" rotWithShape="0">
              <a:gsLst>
                <a:gs pos="0">
                  <a:schemeClr val="bg1">
                    <a:lumMod val="92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tx1"/>
                  </a:solidFill>
                </a:rPr>
                <a:t>Brush Settings Lock/Unlock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4010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12338</TotalTime>
  <Words>609</Words>
  <Application>Microsoft Office PowerPoint</Application>
  <PresentationFormat>On-screen Show (4:3)</PresentationFormat>
  <Paragraphs>164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LO Choice</vt:lpstr>
      <vt:lpstr>Creating Raster Images</vt:lpstr>
      <vt:lpstr>Draw with Brushes</vt:lpstr>
      <vt:lpstr>Raster vs. Vector Images (Slide 1 of 2)</vt:lpstr>
      <vt:lpstr>Raster vs. Vector Images (Slide 2 of 2)</vt:lpstr>
      <vt:lpstr>Raster Image Tools</vt:lpstr>
      <vt:lpstr>The Digitizing Tablet</vt:lpstr>
      <vt:lpstr>Common Paint Tool Options</vt:lpstr>
      <vt:lpstr>Common Options in the Options Bar</vt:lpstr>
      <vt:lpstr>The Brush Panel</vt:lpstr>
      <vt:lpstr>Color Blending</vt:lpstr>
      <vt:lpstr>Activity: Blending Colors with the Mixer Brush Tool</vt:lpstr>
      <vt:lpstr>Create Gradients</vt:lpstr>
      <vt:lpstr>Gradients</vt:lpstr>
      <vt:lpstr>Gradient Options</vt:lpstr>
      <vt:lpstr>Gradient Appearance Examples</vt:lpstr>
      <vt:lpstr>Gradient Picker List Display Options</vt:lpstr>
      <vt:lpstr>The Gradient Editor</vt:lpstr>
      <vt:lpstr>The Gradient Editor with Gradient Type Noise</vt:lpstr>
      <vt:lpstr>Gradient Picker List Display Options</vt:lpstr>
      <vt:lpstr>Saved Selections</vt:lpstr>
      <vt:lpstr>PowerPoint Presentation</vt:lpstr>
      <vt:lpstr>Activity: Using Gradients</vt:lpstr>
      <vt:lpstr>Apply Tool Presets</vt:lpstr>
      <vt:lpstr>Tool Presets</vt:lpstr>
      <vt:lpstr>The Tool Preset Picker</vt:lpstr>
      <vt:lpstr>Libraries of Presets</vt:lpstr>
      <vt:lpstr>Preset Groups</vt:lpstr>
      <vt:lpstr>The Tool Presets Panel</vt:lpstr>
      <vt:lpstr>The Preset Manager</vt:lpstr>
      <vt:lpstr>The Preset Manager Panel Menu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105</cp:revision>
  <dcterms:created xsi:type="dcterms:W3CDTF">2016-08-03T14:49:11Z</dcterms:created>
  <dcterms:modified xsi:type="dcterms:W3CDTF">2020-02-24T20:58:31Z</dcterms:modified>
</cp:coreProperties>
</file>