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9" r:id="rId1"/>
  </p:sldMasterIdLst>
  <p:notesMasterIdLst>
    <p:notesMasterId r:id="rId22"/>
  </p:notesMasterIdLst>
  <p:handoutMasterIdLst>
    <p:handoutMasterId r:id="rId23"/>
  </p:handoutMasterIdLst>
  <p:sldIdLst>
    <p:sldId id="261" r:id="rId2"/>
    <p:sldId id="296" r:id="rId3"/>
    <p:sldId id="262" r:id="rId4"/>
    <p:sldId id="263" r:id="rId5"/>
    <p:sldId id="264" r:id="rId6"/>
    <p:sldId id="299" r:id="rId7"/>
    <p:sldId id="265" r:id="rId8"/>
    <p:sldId id="297" r:id="rId9"/>
    <p:sldId id="266" r:id="rId10"/>
    <p:sldId id="267" r:id="rId11"/>
    <p:sldId id="268" r:id="rId12"/>
    <p:sldId id="269" r:id="rId13"/>
    <p:sldId id="274" r:id="rId14"/>
    <p:sldId id="298" r:id="rId15"/>
    <p:sldId id="270" r:id="rId16"/>
    <p:sldId id="271" r:id="rId17"/>
    <p:sldId id="272" r:id="rId18"/>
    <p:sldId id="273" r:id="rId19"/>
    <p:sldId id="295" r:id="rId20"/>
    <p:sldId id="26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86" d="100"/>
          <a:sy n="86" d="100"/>
        </p:scale>
        <p:origin x="138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3F4329D-75A0-4660-919E-3438C1F89562}" type="slidenum">
              <a:rPr lang="en-US" altLang="en-US" smtClean="0"/>
              <a:pPr/>
              <a:t>3</a:t>
            </a:fld>
            <a:endParaRPr lang="en-US" altLang="en-US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2071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4EFAD61-0C7B-446D-9BEC-DC57C0B10B18}" type="slidenum">
              <a:rPr lang="en-US" altLang="en-US" smtClean="0"/>
              <a:pPr/>
              <a:t>17</a:t>
            </a:fld>
            <a:endParaRPr lang="en-US" altLang="en-US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6370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6FC3820-15CE-439F-8789-F30125B93788}" type="slidenum">
              <a:rPr lang="en-US" altLang="en-US" smtClean="0"/>
              <a:pPr/>
              <a:t>18</a:t>
            </a:fld>
            <a:endParaRPr lang="en-US" altLang="en-US" dirty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723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FC0B951-928D-4CA1-90BB-E107640778B7}" type="slidenum">
              <a:rPr lang="en-US" altLang="en-US" smtClean="0"/>
              <a:pPr/>
              <a:t>4</a:t>
            </a:fld>
            <a:endParaRPr lang="en-US" altLang="en-US" dirty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7061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D9A62568-655D-437A-AFCF-C39AB6F1D3E6}" type="slidenum">
              <a:rPr lang="en-US" altLang="en-US" smtClean="0"/>
              <a:pPr/>
              <a:t>5</a:t>
            </a:fld>
            <a:endParaRPr lang="en-US" altLang="en-US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1266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D0783A6-749C-48A6-9317-82DEFC3A465E}" type="slidenum">
              <a:rPr lang="en-US" altLang="en-US" smtClean="0"/>
              <a:pPr/>
              <a:t>9</a:t>
            </a:fld>
            <a:endParaRPr lang="en-US" altLang="en-US" dirty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9127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977009C-A390-42A5-8421-EB34C0D2CD4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8303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23AECE0-7DC4-4781-83F1-5EDEABF747B7}" type="slidenum">
              <a:rPr lang="en-US" altLang="en-US" smtClean="0"/>
              <a:pPr/>
              <a:t>11</a:t>
            </a:fld>
            <a:endParaRPr lang="en-US" altLang="en-US" dirty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1646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6240003-13D2-442B-AE04-D122CF93B5D3}" type="slidenum">
              <a:rPr lang="en-US" altLang="en-US" smtClean="0"/>
              <a:pPr/>
              <a:t>12</a:t>
            </a:fld>
            <a:endParaRPr lang="en-US" altLang="en-US" dirty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126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E01AFA4-CE30-48D6-BDA0-ACBDDA8DF458}" type="slidenum">
              <a:rPr lang="en-US" altLang="en-US" smtClean="0"/>
              <a:pPr/>
              <a:t>15</a:t>
            </a:fld>
            <a:endParaRPr lang="en-US" altLang="en-US" dirty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1473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11C1B37B-1AE8-48B7-872D-E6EE583FE67A}" type="slidenum">
              <a:rPr lang="en-US" altLang="en-US" smtClean="0"/>
              <a:pPr/>
              <a:t>16</a:t>
            </a:fld>
            <a:endParaRPr lang="en-US" altLang="en-US" dirty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017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FD439934-622A-4292-B483-E4BB5A7231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7624C9B3-6403-4713-BC1A-F08565C97E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15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232595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1509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9817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5041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4448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64239459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139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88034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7A614CC4-4644-4FBA-A49B-4A47F568C8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80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7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29934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985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240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957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337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6618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444510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0867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7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65E8B52F-7F27-40FB-9F32-C5037C79CA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69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3C3D9833-5781-494F-BE28-1E7E52CD0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6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30055605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21440663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2602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88C0A63C-F677-4585-9EE3-DB781180558C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7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4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Purpose, Audience, and Audience Needs</a:t>
            </a:r>
          </a:p>
          <a:p>
            <a:r>
              <a:rPr lang="en-US" dirty="0"/>
              <a:t>Adhere to Copyright Rules for Artwork, Graphics, and Graphics Use</a:t>
            </a:r>
          </a:p>
          <a:p>
            <a:r>
              <a:rPr lang="en-US" dirty="0"/>
              <a:t>Determine and Evaluate Project Management Tasks and Responsibilities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Project Requirements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Available Permissions for Use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Fair use: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The purpose of the use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The nature of the copyright-protected work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How much is to be copied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The effect on the market or value of the work</a:t>
            </a:r>
          </a:p>
        </p:txBody>
      </p:sp>
    </p:spTree>
    <p:extLst>
      <p:ext uri="{BB962C8B-B14F-4D97-AF65-F5344CB8AC3E}">
        <p14:creationId xmlns:p14="http://schemas.microsoft.com/office/powerpoint/2010/main" val="648228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Copyright Notice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Primary way to identify copyrighted material 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Use of a copyright notice is now optional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Register a copyright through the U.S. Copyright Office</a:t>
            </a:r>
          </a:p>
        </p:txBody>
      </p:sp>
    </p:spTree>
    <p:extLst>
      <p:ext uri="{BB962C8B-B14F-4D97-AF65-F5344CB8AC3E}">
        <p14:creationId xmlns:p14="http://schemas.microsoft.com/office/powerpoint/2010/main" val="334064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spcAft>
                <a:spcPts val="1200"/>
              </a:spcAft>
            </a:pPr>
            <a:r>
              <a:rPr lang="en-US" altLang="en-US" dirty="0"/>
              <a:t>Guidelines for Determining and Evaluating Standard Copyright Rules for Artwork, Graphics, and Graphics Use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Did I create it?	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Did I pay for it?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What am I going to do with it?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Where did I get the image?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Is the image in question?</a:t>
            </a:r>
            <a:endParaRPr lang="en-US" altLang="en-US" sz="1600" b="1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5551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Reviewing Copyright and Citation Principles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EcoFriendly’s marketing department has ideas about a new look for its campaign materials. </a:t>
            </a:r>
          </a:p>
          <a:p>
            <a:r>
              <a:rPr lang="en-US" dirty="0"/>
              <a:t>In a meeting, they showed you mock-ups of web pages, posters, and brochures that they would like you to develop. </a:t>
            </a:r>
          </a:p>
          <a:p>
            <a:r>
              <a:rPr lang="en-US" dirty="0"/>
              <a:t>You noticed that some of the content looks like it was downloaded from the Internet. </a:t>
            </a:r>
          </a:p>
          <a:p>
            <a:r>
              <a:rPr lang="en-US" dirty="0"/>
              <a:t>You asked them if they are aware of copyright restrictions regarding using images. </a:t>
            </a:r>
          </a:p>
          <a:p>
            <a:r>
              <a:rPr lang="en-US" dirty="0"/>
              <a:t>The marketing department manager has asked you to clarify to the team when it is permissible to use multimedia content.</a:t>
            </a:r>
          </a:p>
        </p:txBody>
      </p:sp>
    </p:spTree>
    <p:extLst>
      <p:ext uri="{BB962C8B-B14F-4D97-AF65-F5344CB8AC3E}">
        <p14:creationId xmlns:p14="http://schemas.microsoft.com/office/powerpoint/2010/main" val="2510809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46E4CEB-42BE-459E-802F-E7744CC42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Determine and Evaluate Project Management Tasks and Responsibilities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E3297FB-4DA9-4573-ACD8-607F0CDF0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3FB225-D0EC-42FB-948A-3EFBD4A09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03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The Project Plan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Why is there a need for the project?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What is the work that will be performed?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Who will be involved and what will their responsibilities be?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When will the project be delivered?</a:t>
            </a:r>
          </a:p>
          <a:p>
            <a:pPr marL="0" indent="0" eaLnBrk="1" hangingPunct="1">
              <a:buClr>
                <a:srgbClr val="009DDC"/>
              </a:buClr>
              <a:buNone/>
            </a:pPr>
            <a:endParaRPr lang="en-US" altLang="en-US" dirty="0"/>
          </a:p>
          <a:p>
            <a:pPr marL="0" indent="0" eaLnBrk="1" hangingPunct="1">
              <a:buClr>
                <a:srgbClr val="009DDC"/>
              </a:buClr>
              <a:buNone/>
            </a:pPr>
            <a:r>
              <a:rPr lang="en-US" altLang="en-US" dirty="0"/>
              <a:t>Project plan components typically include:</a:t>
            </a:r>
          </a:p>
          <a:p>
            <a:r>
              <a:rPr lang="en-US" altLang="en-US" dirty="0"/>
              <a:t>Project scope</a:t>
            </a:r>
          </a:p>
          <a:p>
            <a:r>
              <a:rPr lang="en-US" altLang="en-US" dirty="0"/>
              <a:t>Tasks</a:t>
            </a:r>
          </a:p>
          <a:p>
            <a:r>
              <a:rPr lang="en-US" altLang="en-US" dirty="0"/>
              <a:t>Due dates</a:t>
            </a:r>
          </a:p>
          <a:p>
            <a:r>
              <a:rPr lang="en-US" altLang="en-US" dirty="0"/>
              <a:t>Resource allocation</a:t>
            </a:r>
          </a:p>
        </p:txBody>
      </p:sp>
    </p:spTree>
    <p:extLst>
      <p:ext uri="{BB962C8B-B14F-4D97-AF65-F5344CB8AC3E}">
        <p14:creationId xmlns:p14="http://schemas.microsoft.com/office/powerpoint/2010/main" val="3556620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The Project Life Cycle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Project Life Cycle: </a:t>
            </a:r>
            <a:r>
              <a:rPr lang="en-US" dirty="0"/>
              <a:t>All phases of a project, starting with the idea, progressing through development, and delivering a finished product or service.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Initiating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Planning and Analysis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Building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Monitoring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/>
              <a:t>Closing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0829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Feedback on Design Plans</a:t>
            </a:r>
            <a:endParaRPr lang="en-US" alt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Use both verbal and written communications for best effect.</a:t>
            </a:r>
          </a:p>
          <a:p>
            <a:r>
              <a:rPr lang="en-US" altLang="en-US" dirty="0"/>
              <a:t>Record decisions made during discussions.</a:t>
            </a:r>
          </a:p>
          <a:p>
            <a:r>
              <a:rPr lang="en-US" altLang="en-US" dirty="0"/>
              <a:t>Create a </a:t>
            </a:r>
            <a:r>
              <a:rPr lang="en-US" altLang="en-US"/>
              <a:t>design document.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5386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Guidelines for Determining </a:t>
            </a:r>
            <a:r>
              <a:rPr lang="en-US" altLang="en-US"/>
              <a:t>and Evaluating </a:t>
            </a:r>
            <a:r>
              <a:rPr lang="en-US" altLang="en-US" dirty="0"/>
              <a:t>Project </a:t>
            </a:r>
            <a:br>
              <a:rPr lang="en-US" altLang="en-US" dirty="0"/>
            </a:br>
            <a:r>
              <a:rPr lang="en-US" altLang="en-US" dirty="0"/>
              <a:t>Management Tasks and Responsibilities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Work closely with the client to determine the scope of the project.</a:t>
            </a:r>
          </a:p>
          <a:p>
            <a:r>
              <a:rPr lang="en-US" altLang="en-US"/>
              <a:t>Do not set unrealistic due dates.</a:t>
            </a:r>
          </a:p>
          <a:p>
            <a:r>
              <a:rPr lang="en-US" altLang="en-US"/>
              <a:t>Monitor the timeline and budget to ensure the project stays within estimates.</a:t>
            </a:r>
          </a:p>
          <a:p>
            <a:r>
              <a:rPr lang="en-US" altLang="en-US"/>
              <a:t>Do not over-utilize your resources.</a:t>
            </a:r>
          </a:p>
          <a:p>
            <a:r>
              <a:rPr lang="en-US" altLang="en-US"/>
              <a:t>Leave yourself some buffer time/budget/manpower/other resources.</a:t>
            </a:r>
          </a:p>
          <a:p>
            <a:r>
              <a:rPr lang="en-US" altLang="en-US"/>
              <a:t>Try to stay within the confines of the original scope.</a:t>
            </a:r>
          </a:p>
          <a:p>
            <a:r>
              <a:rPr lang="en-US" altLang="en-US"/>
              <a:t>Communicate with stakeholders regarding scope creep, and other budgetary or timeline issues.</a:t>
            </a:r>
          </a:p>
          <a:p>
            <a:r>
              <a:rPr lang="en-US" altLang="en-US"/>
              <a:t>Regularly involve the client at all phases of the project life cycle.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84499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Evaluating Project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D08C8-D163-4D42-A54A-AF2714C5F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 Purpose, Audience, and Audience Needs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559650-E1F5-4FB4-8F87-13A654951E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4A4F46-D0F1-4E38-90C9-3709AF78A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005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In your own environment, will you be responsible for managing Photoshop projects?</a:t>
            </a:r>
          </a:p>
          <a:p>
            <a:r>
              <a:rPr lang="en-US"/>
              <a:t>What do you think will be some of the greatest challenges in managing a Photoshop project life cycle?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Purpose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Consider the client's goals for the project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Identify how the rich media content can best fulfill those goals</a:t>
            </a:r>
          </a:p>
        </p:txBody>
      </p:sp>
    </p:spTree>
    <p:extLst>
      <p:ext uri="{BB962C8B-B14F-4D97-AF65-F5344CB8AC3E}">
        <p14:creationId xmlns:p14="http://schemas.microsoft.com/office/powerpoint/2010/main" val="3137314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Audience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Consider the demographics of the target audience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Key demographics generally include: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Age group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Gender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Computer literacy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Education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Income level</a:t>
            </a:r>
          </a:p>
          <a:p>
            <a:pPr marL="685800" lvl="1"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Geographic location</a:t>
            </a:r>
          </a:p>
        </p:txBody>
      </p:sp>
    </p:spTree>
    <p:extLst>
      <p:ext uri="{BB962C8B-B14F-4D97-AF65-F5344CB8AC3E}">
        <p14:creationId xmlns:p14="http://schemas.microsoft.com/office/powerpoint/2010/main" val="321667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itchFamily="34" charset="-128"/>
              </a:rPr>
              <a:t>Audience Needs</a:t>
            </a:r>
            <a:endParaRPr lang="en-US" altLang="en-US" sz="1400" dirty="0">
              <a:ea typeface="ＭＳ Ｐゴシック" pitchFamily="34" charset="-12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What does your audience expect to gain from the experience?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How can you best meet their needs? </a:t>
            </a:r>
          </a:p>
          <a:p>
            <a:pPr eaLnBrk="1" hangingPunct="1">
              <a:buClr>
                <a:srgbClr val="009DDC"/>
              </a:buClr>
              <a:buFont typeface="Arial" panose="020B0604020202020204" pitchFamily="34" charset="0"/>
              <a:buChar char="•"/>
            </a:pPr>
            <a:r>
              <a:rPr lang="en-US" altLang="en-US" dirty="0"/>
              <a:t>Consider usability, accessibility, engagement, and what technology the audience will use</a:t>
            </a:r>
          </a:p>
        </p:txBody>
      </p:sp>
    </p:spTree>
    <p:extLst>
      <p:ext uri="{BB962C8B-B14F-4D97-AF65-F5344CB8AC3E}">
        <p14:creationId xmlns:p14="http://schemas.microsoft.com/office/powerpoint/2010/main" val="96858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E32046-3697-4498-BCC4-151A5832A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42DC8-711A-453A-B7EB-5D95D9CA9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 the project purpose and objectives.</a:t>
            </a:r>
          </a:p>
          <a:p>
            <a:pPr lvl="1"/>
            <a:r>
              <a:rPr lang="en-US" dirty="0"/>
              <a:t>Determine what the final outcome of the project should be.</a:t>
            </a:r>
          </a:p>
          <a:p>
            <a:r>
              <a:rPr lang="en-US" dirty="0"/>
              <a:t>Identify who your audience is.</a:t>
            </a:r>
          </a:p>
          <a:p>
            <a:pPr lvl="1"/>
            <a:r>
              <a:rPr lang="en-US" dirty="0"/>
              <a:t>Age range</a:t>
            </a:r>
          </a:p>
          <a:p>
            <a:pPr lvl="1"/>
            <a:r>
              <a:rPr lang="en-US" dirty="0"/>
              <a:t>Gender</a:t>
            </a:r>
          </a:p>
          <a:p>
            <a:pPr lvl="1"/>
            <a:r>
              <a:rPr lang="en-US" dirty="0"/>
              <a:t>Education level</a:t>
            </a:r>
          </a:p>
          <a:p>
            <a:pPr lvl="1"/>
            <a:r>
              <a:rPr lang="en-US" dirty="0"/>
              <a:t>Socioeconomic class</a:t>
            </a:r>
          </a:p>
          <a:p>
            <a:pPr lvl="1"/>
            <a:r>
              <a:rPr lang="en-US" dirty="0"/>
              <a:t>Geographic location</a:t>
            </a:r>
          </a:p>
          <a:p>
            <a:r>
              <a:rPr lang="en-US" dirty="0"/>
              <a:t>Determine your audience needs.</a:t>
            </a:r>
          </a:p>
          <a:p>
            <a:pPr lvl="1"/>
            <a:r>
              <a:rPr lang="en-US" dirty="0"/>
              <a:t>Determine what appeals to a specific audience.</a:t>
            </a:r>
          </a:p>
          <a:p>
            <a:pPr lvl="1"/>
            <a:r>
              <a:rPr lang="en-US" dirty="0"/>
              <a:t>Determine challenges or constraints they face.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51AEEE-C903-4736-9FE6-B3AF73987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Identifying Purpose, Audience, and Audience Needs</a:t>
            </a:r>
          </a:p>
        </p:txBody>
      </p:sp>
    </p:spTree>
    <p:extLst>
      <p:ext uri="{BB962C8B-B14F-4D97-AF65-F5344CB8AC3E}">
        <p14:creationId xmlns:p14="http://schemas.microsoft.com/office/powerpoint/2010/main" val="2221695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16325"/>
            <a:ext cx="2425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Activity: Determining Your Target Audience</a:t>
            </a:r>
          </a:p>
        </p:txBody>
      </p:sp>
      <p:pic>
        <p:nvPicPr>
          <p:cNvPr id="6148" name="Picture 1" descr="billboar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243013"/>
            <a:ext cx="4589463" cy="1911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3" descr="business_car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419600"/>
            <a:ext cx="27479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ounded Rectangle 60"/>
          <p:cNvSpPr>
            <a:spLocks noChangeArrowheads="1"/>
          </p:cNvSpPr>
          <p:nvPr/>
        </p:nvSpPr>
        <p:spPr bwMode="auto">
          <a:xfrm>
            <a:off x="1549400" y="2981325"/>
            <a:ext cx="1433513" cy="382588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Billboard</a:t>
            </a:r>
          </a:p>
        </p:txBody>
      </p:sp>
      <p:sp>
        <p:nvSpPr>
          <p:cNvPr id="64" name="Rounded Rectangle 63"/>
          <p:cNvSpPr>
            <a:spLocks noChangeArrowheads="1"/>
          </p:cNvSpPr>
          <p:nvPr/>
        </p:nvSpPr>
        <p:spPr bwMode="auto">
          <a:xfrm>
            <a:off x="5681663" y="5659437"/>
            <a:ext cx="1524000" cy="406400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Business Card</a:t>
            </a:r>
          </a:p>
        </p:txBody>
      </p:sp>
      <p:pic>
        <p:nvPicPr>
          <p:cNvPr id="615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0" y="1243013"/>
            <a:ext cx="2349500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ounded Rectangle 64"/>
          <p:cNvSpPr>
            <a:spLocks noChangeArrowheads="1"/>
          </p:cNvSpPr>
          <p:nvPr/>
        </p:nvSpPr>
        <p:spPr bwMode="auto">
          <a:xfrm>
            <a:off x="5041900" y="3333750"/>
            <a:ext cx="1274763" cy="385763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Poster</a:t>
            </a:r>
          </a:p>
        </p:txBody>
      </p:sp>
      <p:sp>
        <p:nvSpPr>
          <p:cNvPr id="63" name="Rounded Rectangle 62"/>
          <p:cNvSpPr>
            <a:spLocks noChangeArrowheads="1"/>
          </p:cNvSpPr>
          <p:nvPr/>
        </p:nvSpPr>
        <p:spPr bwMode="auto">
          <a:xfrm>
            <a:off x="1885950" y="5802313"/>
            <a:ext cx="1535112" cy="407987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Product Packaging</a:t>
            </a:r>
          </a:p>
        </p:txBody>
      </p:sp>
    </p:spTree>
    <p:extLst>
      <p:ext uri="{BB962C8B-B14F-4D97-AF65-F5344CB8AC3E}">
        <p14:creationId xmlns:p14="http://schemas.microsoft.com/office/powerpoint/2010/main" val="174701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952D3F-5887-48DD-A698-EF9CFFEAD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Adhere to Copyright Rules for Artwork, Graphics, and Graphics Use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E5E1E1-1481-40E3-94D4-62B3ADA919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64E726-EED3-4C5D-AEDB-408B80A20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496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Copyright Terminology</a:t>
            </a:r>
            <a:endParaRPr lang="en-US" alt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Intellectual Property: </a:t>
            </a:r>
            <a:r>
              <a:rPr lang="en-US" dirty="0"/>
              <a:t>All products resulting from human creativity.</a:t>
            </a:r>
          </a:p>
          <a:p>
            <a:r>
              <a:rPr lang="en-US" b="1" dirty="0"/>
              <a:t>Copyright:  </a:t>
            </a:r>
            <a:r>
              <a:rPr lang="en-US" dirty="0"/>
              <a:t>The protection of a specific and tangible expression of an idea.</a:t>
            </a:r>
          </a:p>
          <a:p>
            <a:r>
              <a:rPr lang="en-US" b="1" dirty="0"/>
              <a:t>Trademark: </a:t>
            </a:r>
            <a:r>
              <a:rPr lang="en-US" dirty="0"/>
              <a:t>The protection of a design, image, slogan, symbol, or word that identifies goods or services.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1925" y="2803881"/>
            <a:ext cx="8460151" cy="2911119"/>
          </a:xfrm>
        </p:spPr>
        <p:txBody>
          <a:bodyPr/>
          <a:lstStyle/>
          <a:p>
            <a:r>
              <a:rPr lang="en-US" dirty="0"/>
              <a:t>Copyright protects items such as a:</a:t>
            </a:r>
          </a:p>
          <a:p>
            <a:pPr lvl="1"/>
            <a:r>
              <a:rPr lang="en-US" dirty="0"/>
              <a:t>Novel</a:t>
            </a:r>
          </a:p>
          <a:p>
            <a:pPr lvl="1"/>
            <a:r>
              <a:rPr lang="en-US" dirty="0"/>
              <a:t>Song</a:t>
            </a:r>
          </a:p>
          <a:p>
            <a:pPr lvl="1"/>
            <a:r>
              <a:rPr lang="en-US" dirty="0"/>
              <a:t>Design</a:t>
            </a:r>
          </a:p>
          <a:p>
            <a:pPr lvl="1"/>
            <a:r>
              <a:rPr lang="en-US" dirty="0"/>
              <a:t>Movie</a:t>
            </a:r>
          </a:p>
          <a:p>
            <a:pPr lvl="1"/>
            <a:r>
              <a:rPr lang="en-US" dirty="0"/>
              <a:t>Website</a:t>
            </a:r>
          </a:p>
          <a:p>
            <a:r>
              <a:rPr lang="en-US" dirty="0"/>
              <a:t>Copyright owner obtains the copyright at the moment of </a:t>
            </a:r>
            <a:br>
              <a:rPr lang="en-US" dirty="0"/>
            </a:br>
            <a:r>
              <a:rPr lang="en-US" dirty="0"/>
              <a:t>realization or completion of the tangible result from the idea.</a:t>
            </a:r>
          </a:p>
        </p:txBody>
      </p:sp>
    </p:spTree>
    <p:extLst>
      <p:ext uri="{BB962C8B-B14F-4D97-AF65-F5344CB8AC3E}">
        <p14:creationId xmlns:p14="http://schemas.microsoft.com/office/powerpoint/2010/main" val="91098027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293</TotalTime>
  <Words>654</Words>
  <Application>Microsoft Office PowerPoint</Application>
  <PresentationFormat>On-screen Show (4:3)</PresentationFormat>
  <Paragraphs>141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LO Choice</vt:lpstr>
      <vt:lpstr>Setting Project Requirements</vt:lpstr>
      <vt:lpstr>Identify Purpose, Audience, and Audience Needs</vt:lpstr>
      <vt:lpstr>Purpose</vt:lpstr>
      <vt:lpstr>Audience</vt:lpstr>
      <vt:lpstr>Audience Needs</vt:lpstr>
      <vt:lpstr>Guidelines for Identifying Purpose, Audience, and Audience Needs</vt:lpstr>
      <vt:lpstr>Activity: Determining Your Target Audience</vt:lpstr>
      <vt:lpstr>Adhere to Copyright Rules for Artwork, Graphics, and Graphics Use</vt:lpstr>
      <vt:lpstr>Copyright Terminology</vt:lpstr>
      <vt:lpstr>Available Permissions for Use</vt:lpstr>
      <vt:lpstr>Copyright Notice</vt:lpstr>
      <vt:lpstr>Guidelines for Determining and Evaluating Standard Copyright Rules for Artwork, Graphics, and Graphics Use</vt:lpstr>
      <vt:lpstr>Activity: Reviewing Copyright and Citation Principles</vt:lpstr>
      <vt:lpstr>Determine and Evaluate Project Management Tasks and Responsibilities</vt:lpstr>
      <vt:lpstr>The Project Plan</vt:lpstr>
      <vt:lpstr>The Project Life Cycle</vt:lpstr>
      <vt:lpstr>Feedback on Design Plans</vt:lpstr>
      <vt:lpstr>Guidelines for Determining and Evaluating Project  Management Tasks and Responsibilities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22</cp:revision>
  <dcterms:created xsi:type="dcterms:W3CDTF">2016-08-03T14:49:11Z</dcterms:created>
  <dcterms:modified xsi:type="dcterms:W3CDTF">2020-02-24T20:26:49Z</dcterms:modified>
</cp:coreProperties>
</file>