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17" r:id="rId1"/>
  </p:sldMasterIdLst>
  <p:notesMasterIdLst>
    <p:notesMasterId r:id="rId27"/>
  </p:notesMasterIdLst>
  <p:handoutMasterIdLst>
    <p:handoutMasterId r:id="rId28"/>
  </p:handoutMasterIdLst>
  <p:sldIdLst>
    <p:sldId id="261" r:id="rId2"/>
    <p:sldId id="284" r:id="rId3"/>
    <p:sldId id="263" r:id="rId4"/>
    <p:sldId id="264" r:id="rId5"/>
    <p:sldId id="265" r:id="rId6"/>
    <p:sldId id="278" r:id="rId7"/>
    <p:sldId id="281" r:id="rId8"/>
    <p:sldId id="286" r:id="rId9"/>
    <p:sldId id="266" r:id="rId10"/>
    <p:sldId id="267" r:id="rId11"/>
    <p:sldId id="268" r:id="rId12"/>
    <p:sldId id="282" r:id="rId13"/>
    <p:sldId id="285" r:id="rId14"/>
    <p:sldId id="269" r:id="rId15"/>
    <p:sldId id="270" r:id="rId16"/>
    <p:sldId id="279" r:id="rId17"/>
    <p:sldId id="272" r:id="rId18"/>
    <p:sldId id="273" r:id="rId19"/>
    <p:sldId id="283" r:id="rId20"/>
    <p:sldId id="287" r:id="rId21"/>
    <p:sldId id="274" r:id="rId22"/>
    <p:sldId id="280" r:id="rId23"/>
    <p:sldId id="276" r:id="rId24"/>
    <p:sldId id="277" r:id="rId25"/>
    <p:sldId id="260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ayle" initials="G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766" autoAdjust="0"/>
    <p:restoredTop sz="95268" autoAdjust="0"/>
  </p:normalViewPr>
  <p:slideViewPr>
    <p:cSldViewPr>
      <p:cViewPr varScale="1">
        <p:scale>
          <a:sx n="110" d="100"/>
          <a:sy n="110" d="100"/>
        </p:scale>
        <p:origin x="138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2/21/2020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2/21/2020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  <p:pic>
        <p:nvPicPr>
          <p:cNvPr id="7" name="Picture 6" descr="header_stroke.png">
            <a:extLst>
              <a:ext uri="{FF2B5EF4-FFF2-40B4-BE49-F238E27FC236}">
                <a16:creationId xmlns:a16="http://schemas.microsoft.com/office/drawing/2014/main" id="{8C292830-4DD8-4E43-AE50-DF058E659EF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pic>
        <p:nvPicPr>
          <p:cNvPr id="9" name="Picture 8" descr="course outline graphic.png">
            <a:extLst>
              <a:ext uri="{FF2B5EF4-FFF2-40B4-BE49-F238E27FC236}">
                <a16:creationId xmlns:a16="http://schemas.microsoft.com/office/drawing/2014/main" id="{E9E7D8A1-A9AC-46EE-952E-4B792B9A70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6479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100" descr="book">
            <a:extLst>
              <a:ext uri="{FF2B5EF4-FFF2-40B4-BE49-F238E27FC236}">
                <a16:creationId xmlns:a16="http://schemas.microsoft.com/office/drawing/2014/main" id="{09F59B51-C9CC-4DF6-8E10-4632928847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374" y="2057400"/>
            <a:ext cx="1299252" cy="115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3429000"/>
            <a:ext cx="77724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2047449460"/>
      </p:ext>
    </p:extLst>
  </p:cSld>
  <p:clrMapOvr>
    <a:masterClrMapping/>
  </p:clrMapOvr>
  <p:hf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063515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7F6B926-4058-4155-8AA6-A7194EE2275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pic>
        <p:nvPicPr>
          <p:cNvPr id="10" name="Picture 9" descr="bottom graphic.png">
            <a:extLst>
              <a:ext uri="{FF2B5EF4-FFF2-40B4-BE49-F238E27FC236}">
                <a16:creationId xmlns:a16="http://schemas.microsoft.com/office/drawing/2014/main" id="{B9AEE5A9-6DB3-42F0-A48D-A5AE4F27640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1297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55A9553-962E-4240-844E-734EAAE423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33E492-9AFA-4CAE-B07B-7C1C0D61D7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787353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DE749B-ABEB-48F3-9D2B-5E513D8652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516762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4800599" y="4648199"/>
            <a:ext cx="4354443" cy="224292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1817786084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3179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/>
        </p:nvSpPr>
        <p:spPr>
          <a:xfrm>
            <a:off x="0" y="0"/>
            <a:ext cx="9144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 err="1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57800776"/>
      </p:ext>
    </p:extLst>
  </p:cSld>
  <p:clrMapOvr>
    <a:masterClrMapping/>
  </p:clrMapOvr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5" name="Picture 4" descr="header_stroke.png">
            <a:extLst>
              <a:ext uri="{FF2B5EF4-FFF2-40B4-BE49-F238E27FC236}">
                <a16:creationId xmlns:a16="http://schemas.microsoft.com/office/drawing/2014/main" id="{DDFF145F-5A15-421D-A2A8-873CBDB357F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3548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04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3480783"/>
            <a:ext cx="77724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1980596"/>
            <a:ext cx="77724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5248492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9459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9260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09407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3352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35733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pic>
        <p:nvPicPr>
          <p:cNvPr id="4" name="Picture 3" descr="bubbl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" y="33129"/>
            <a:ext cx="9144000" cy="68580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 hasCustomPrompt="1"/>
          </p:nvPr>
        </p:nvSpPr>
        <p:spPr>
          <a:xfrm>
            <a:off x="341925" y="1302039"/>
            <a:ext cx="8460150" cy="4525963"/>
          </a:xfrm>
          <a:prstGeom prst="rect">
            <a:avLst/>
          </a:prstGeom>
        </p:spPr>
        <p:txBody>
          <a:bodyPr/>
          <a:lstStyle>
            <a:lvl1pPr marL="342900" indent="-342900">
              <a:spcAft>
                <a:spcPts val="0"/>
              </a:spcAft>
              <a:buClr>
                <a:srgbClr val="009DDC"/>
              </a:buClr>
              <a:buFont typeface="+mj-lt"/>
              <a:buAutoNum type="arabicPeriod"/>
              <a:defRPr sz="2000" baseline="0"/>
            </a:lvl1pPr>
            <a:lvl2pPr marL="742950" indent="-285750">
              <a:spcAft>
                <a:spcPts val="0"/>
              </a:spcAft>
              <a:buClr>
                <a:srgbClr val="009DDC"/>
              </a:buClr>
              <a:buFont typeface="Arial"/>
              <a:buChar char="•"/>
              <a:defRPr sz="1800" baseline="0"/>
            </a:lvl2pPr>
          </a:lstStyle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Question #1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Question #2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/>
            </a:lvl1pPr>
          </a:lstStyle>
          <a:p>
            <a:r>
              <a:rPr lang="en-US" dirty="0"/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69863784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pic>
        <p:nvPicPr>
          <p:cNvPr id="7" name="Picture 6" descr="course outline graphic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pic>
        <p:nvPicPr>
          <p:cNvPr id="7" name="Picture 6" descr="choice blocks-0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2132731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Myriad Pro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611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985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 descr="header_stroke.png">
            <a:extLst>
              <a:ext uri="{FF2B5EF4-FFF2-40B4-BE49-F238E27FC236}">
                <a16:creationId xmlns:a16="http://schemas.microsoft.com/office/drawing/2014/main" id="{AF66A5D6-D8CA-4D11-ADB0-8B478347E96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1879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  <p:pic>
        <p:nvPicPr>
          <p:cNvPr id="7" name="Picture 6" descr="header_stroke.png">
            <a:extLst>
              <a:ext uri="{FF2B5EF4-FFF2-40B4-BE49-F238E27FC236}">
                <a16:creationId xmlns:a16="http://schemas.microsoft.com/office/drawing/2014/main" id="{D6565DA2-43C3-4D5D-8D12-F354AA565A9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5582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938496"/>
            <a:ext cx="8460150" cy="4386103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2848069592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2911359980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124194"/>
            <a:ext cx="8460151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1" name="Picture 10" descr="choice blocks-02.png">
            <a:extLst>
              <a:ext uri="{FF2B5EF4-FFF2-40B4-BE49-F238E27FC236}">
                <a16:creationId xmlns:a16="http://schemas.microsoft.com/office/drawing/2014/main" id="{E259ACEE-8472-4B3D-B9D8-5F70F6E2B27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969393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0584" y="64454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  <p:pic>
        <p:nvPicPr>
          <p:cNvPr id="7" name="Picture 6" descr="header_stroke.png">
            <a:extLst>
              <a:ext uri="{FF2B5EF4-FFF2-40B4-BE49-F238E27FC236}">
                <a16:creationId xmlns:a16="http://schemas.microsoft.com/office/drawing/2014/main" id="{D2DDE8BC-3BD8-45C2-80B2-EF8831C2D733}"/>
              </a:ext>
            </a:extLst>
          </p:cNvPr>
          <p:cNvPicPr>
            <a:picLocks noChangeAspect="1"/>
          </p:cNvPicPr>
          <p:nvPr userDrawn="1"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702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8" r:id="rId1"/>
    <p:sldLayoutId id="2147483819" r:id="rId2"/>
    <p:sldLayoutId id="2147483820" r:id="rId3"/>
    <p:sldLayoutId id="2147483821" r:id="rId4"/>
    <p:sldLayoutId id="2147483822" r:id="rId5"/>
    <p:sldLayoutId id="2147483823" r:id="rId6"/>
    <p:sldLayoutId id="2147483824" r:id="rId7"/>
    <p:sldLayoutId id="2147483825" r:id="rId8"/>
    <p:sldLayoutId id="2147483826" r:id="rId9"/>
    <p:sldLayoutId id="2147483827" r:id="rId10"/>
    <p:sldLayoutId id="2147483828" r:id="rId11"/>
    <p:sldLayoutId id="2147483829" r:id="rId12"/>
    <p:sldLayoutId id="2147483830" r:id="rId13"/>
    <p:sldLayoutId id="2147483831" r:id="rId14"/>
    <p:sldLayoutId id="2147483832" r:id="rId15"/>
    <p:sldLayoutId id="2147483833" r:id="rId16"/>
    <p:sldLayoutId id="2147483834" r:id="rId17"/>
    <p:sldLayoutId id="2147483835" r:id="rId18"/>
    <p:sldLayoutId id="2147483836" r:id="rId19"/>
    <p:sldLayoutId id="2147483837" r:id="rId20"/>
    <p:sldLayoutId id="2147483838" r:id="rId21"/>
    <p:sldLayoutId id="2147483839" r:id="rId22"/>
    <p:sldLayoutId id="2147483840" r:id="rId23"/>
    <p:sldLayoutId id="2147483841" r:id="rId24"/>
    <p:sldLayoutId id="2147483842" r:id="rId25"/>
    <p:sldLayoutId id="2147483799" r:id="rId26"/>
    <p:sldLayoutId id="2147483800" r:id="rId27"/>
    <p:sldLayoutId id="2147483801" r:id="rId28"/>
    <p:sldLayoutId id="2147483802" r:id="rId29"/>
    <p:sldLayoutId id="2147483816" r:id="rId30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Import, Export, and Organize Files</a:t>
            </a:r>
          </a:p>
          <a:p>
            <a:r>
              <a:rPr lang="en-US" dirty="0"/>
              <a:t>Save Images for the Web</a:t>
            </a:r>
          </a:p>
          <a:p>
            <a:r>
              <a:rPr lang="en-US" dirty="0"/>
              <a:t>Save Images for Print</a:t>
            </a:r>
          </a:p>
          <a:p>
            <a:r>
              <a:rPr lang="en-US" dirty="0"/>
              <a:t>Format Images for Other Programs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Managing Files in a Production Workflow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9839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2400" dirty="0"/>
              <a:t>File Formats </a:t>
            </a:r>
            <a:r>
              <a:rPr lang="en-US" altLang="en-US" sz="2400"/>
              <a:t>for the Web</a:t>
            </a:r>
            <a:endParaRPr lang="en-US" altLang="en-US" sz="2400" dirty="0"/>
          </a:p>
        </p:txBody>
      </p:sp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10</a:t>
            </a:fld>
            <a:endParaRPr lang="en-US"/>
          </a:p>
        </p:txBody>
      </p:sp>
      <p:graphicFrame>
        <p:nvGraphicFramePr>
          <p:cNvPr id="3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3621824"/>
              </p:ext>
            </p:extLst>
          </p:nvPr>
        </p:nvGraphicFramePr>
        <p:xfrm>
          <a:off x="986693" y="2438400"/>
          <a:ext cx="7239000" cy="2672729"/>
        </p:xfrm>
        <a:graphic>
          <a:graphicData uri="http://schemas.openxmlformats.org/drawingml/2006/table">
            <a:tbl>
              <a:tblPr/>
              <a:tblGrid>
                <a:gridCol w="1676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230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</a:rPr>
                        <a:t>Format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13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lang="en-US" sz="1400" b="1" dirty="0"/>
                        <a:t>JPEG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lang="en-US" sz="1400" dirty="0"/>
                        <a:t>Preferred format for photographs; retains millions of colors and shades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13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lang="en-US" sz="1400" b="1" dirty="0"/>
                        <a:t>GIF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Small file size for graphics with fewer colors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1096945"/>
                  </a:ext>
                </a:extLst>
              </a:tr>
              <a:tr h="886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lang="en-US" sz="1400" b="1" dirty="0"/>
                        <a:t>PNG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lang="en-US" sz="1400" dirty="0"/>
                        <a:t>Small file size for graphics which contain few colors; supports alpha channels, brightness and color correction, and two-dimensional interlacing for progressive display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34437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2400"/>
              <a:t>Save for Web Option</a:t>
            </a:r>
          </a:p>
        </p:txBody>
      </p:sp>
      <p:sp>
        <p:nvSpPr>
          <p:cNvPr id="13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11</a:t>
            </a:fld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CAE2EA5-BC46-4CC7-A9AC-A147E8BBC11D}"/>
              </a:ext>
            </a:extLst>
          </p:cNvPr>
          <p:cNvGrpSpPr/>
          <p:nvPr/>
        </p:nvGrpSpPr>
        <p:grpSpPr>
          <a:xfrm>
            <a:off x="76200" y="1234693"/>
            <a:ext cx="8963464" cy="4920964"/>
            <a:chOff x="76200" y="1234693"/>
            <a:chExt cx="8963464" cy="4920964"/>
          </a:xfrm>
        </p:grpSpPr>
        <p:pic>
          <p:nvPicPr>
            <p:cNvPr id="8196" name="Picture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1343464" y="1234693"/>
              <a:ext cx="7696200" cy="49209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8197" name="Group 2"/>
            <p:cNvGrpSpPr>
              <a:grpSpLocks/>
            </p:cNvGrpSpPr>
            <p:nvPr/>
          </p:nvGrpSpPr>
          <p:grpSpPr bwMode="auto">
            <a:xfrm>
              <a:off x="76200" y="3429000"/>
              <a:ext cx="1530232" cy="1981852"/>
              <a:chOff x="304801" y="3554412"/>
              <a:chExt cx="1530232" cy="1981679"/>
            </a:xfrm>
          </p:grpSpPr>
          <p:grpSp>
            <p:nvGrpSpPr>
              <p:cNvPr id="8198" name="Group 286"/>
              <p:cNvGrpSpPr>
                <a:grpSpLocks/>
              </p:cNvGrpSpPr>
              <p:nvPr/>
            </p:nvGrpSpPr>
            <p:grpSpPr bwMode="auto">
              <a:xfrm rot="10800000" flipH="1" flipV="1">
                <a:off x="941091" y="3554412"/>
                <a:ext cx="893942" cy="1017588"/>
                <a:chOff x="3359" y="2605"/>
                <a:chExt cx="201" cy="257"/>
              </a:xfrm>
            </p:grpSpPr>
            <p:sp>
              <p:nvSpPr>
                <p:cNvPr id="8203" name="Line 287"/>
                <p:cNvSpPr>
                  <a:spLocks noChangeShapeType="1"/>
                </p:cNvSpPr>
                <p:nvPr/>
              </p:nvSpPr>
              <p:spPr bwMode="auto">
                <a:xfrm flipV="1">
                  <a:off x="3359" y="2605"/>
                  <a:ext cx="0" cy="257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204" name="Line 288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3460" y="2504"/>
                  <a:ext cx="0" cy="201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 type="triangle" w="med" len="med"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8199" name="Group 286"/>
              <p:cNvGrpSpPr>
                <a:grpSpLocks/>
              </p:cNvGrpSpPr>
              <p:nvPr/>
            </p:nvGrpSpPr>
            <p:grpSpPr bwMode="auto">
              <a:xfrm rot="10800000" flipH="1">
                <a:off x="936643" y="4724396"/>
                <a:ext cx="893942" cy="811695"/>
                <a:chOff x="3358" y="2657"/>
                <a:chExt cx="201" cy="205"/>
              </a:xfrm>
            </p:grpSpPr>
            <p:sp>
              <p:nvSpPr>
                <p:cNvPr id="8201" name="Line 287"/>
                <p:cNvSpPr>
                  <a:spLocks noChangeShapeType="1"/>
                </p:cNvSpPr>
                <p:nvPr/>
              </p:nvSpPr>
              <p:spPr bwMode="auto">
                <a:xfrm flipH="1" flipV="1">
                  <a:off x="3359" y="2657"/>
                  <a:ext cx="0" cy="205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202" name="Line 288"/>
                <p:cNvSpPr>
                  <a:spLocks noChangeShapeType="1"/>
                </p:cNvSpPr>
                <p:nvPr/>
              </p:nvSpPr>
              <p:spPr bwMode="auto">
                <a:xfrm rot="16200000" flipH="1" flipV="1">
                  <a:off x="3459" y="2557"/>
                  <a:ext cx="0" cy="201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 type="triangle" w="med" len="med"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4" name="Rounded Rectangle 3"/>
              <p:cNvSpPr>
                <a:spLocks noChangeArrowheads="1"/>
              </p:cNvSpPr>
              <p:nvPr/>
            </p:nvSpPr>
            <p:spPr bwMode="auto">
              <a:xfrm>
                <a:off x="304801" y="4290791"/>
                <a:ext cx="1524000" cy="608864"/>
              </a:xfrm>
              <a:prstGeom prst="roundRect">
                <a:avLst>
                  <a:gd name="adj" fmla="val 16667"/>
                </a:avLst>
              </a:prstGeom>
              <a:solidFill>
                <a:srgbClr val="009DDC"/>
              </a:solidFill>
              <a:ln>
                <a:noFill/>
              </a:ln>
              <a:effectLst>
                <a:outerShdw blurRad="38100" dist="25401" dir="2700000" sx="99001" sy="99001" algn="tl" rotWithShape="0">
                  <a:srgbClr val="808080">
                    <a:alpha val="75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1300" b="1" dirty="0">
                    <a:solidFill>
                      <a:schemeClr val="bg1"/>
                    </a:solidFill>
                    <a:latin typeface="+mn-lt"/>
                    <a:ea typeface="+mn-ea"/>
                  </a:rPr>
                  <a:t>Each preview is a different format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040557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8531FD7-9EB3-441C-BBB4-11BB721567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ECF941-CBF2-49FD-9A29-8AAB3C82EAE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Saving an Image for the Web</a:t>
            </a:r>
          </a:p>
        </p:txBody>
      </p:sp>
    </p:spTree>
    <p:extLst>
      <p:ext uri="{BB962C8B-B14F-4D97-AF65-F5344CB8AC3E}">
        <p14:creationId xmlns:p14="http://schemas.microsoft.com/office/powerpoint/2010/main" val="4710150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8E6396B-7DAB-42BD-B675-AE1BE29FCD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Save Images for Print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6CA30CA-378E-4976-B35A-79BFB078C5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C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F3880FB-D641-4BB7-A4EE-E03CE54FF1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11359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2400"/>
              <a:t>File Formats for Print</a:t>
            </a:r>
          </a:p>
        </p:txBody>
      </p:sp>
      <p:sp>
        <p:nvSpPr>
          <p:cNvPr id="5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14</a:t>
            </a:fld>
            <a:endParaRPr lang="en-US"/>
          </a:p>
        </p:txBody>
      </p:sp>
      <p:graphicFrame>
        <p:nvGraphicFramePr>
          <p:cNvPr id="4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5978029"/>
              </p:ext>
            </p:extLst>
          </p:nvPr>
        </p:nvGraphicFramePr>
        <p:xfrm>
          <a:off x="986693" y="2971800"/>
          <a:ext cx="7239000" cy="1377950"/>
        </p:xfrm>
        <a:graphic>
          <a:graphicData uri="http://schemas.openxmlformats.org/drawingml/2006/table">
            <a:tbl>
              <a:tblPr/>
              <a:tblGrid>
                <a:gridCol w="1676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</a:rPr>
                        <a:t>Format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T="45728" marB="45728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</a:rPr>
                        <a:t>Description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T="45728" marB="45728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03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lang="en-US" sz="1400" b="1" dirty="0"/>
                        <a:t>TIFF</a:t>
                      </a:r>
                    </a:p>
                  </a:txBody>
                  <a:tcPr marT="45728" marB="45728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lang="en-US" sz="1400" dirty="0"/>
                        <a:t>Supports only raster graphics; supports layers</a:t>
                      </a:r>
                    </a:p>
                  </a:txBody>
                  <a:tcPr marT="45728" marB="45728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3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lang="en-US" sz="1400" b="1" dirty="0"/>
                        <a:t>EPS</a:t>
                      </a:r>
                    </a:p>
                  </a:txBody>
                  <a:tcPr marT="45728" marB="45728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lang="en-US" sz="1400" dirty="0"/>
                        <a:t>Supports both raster and vector images; does not support layers</a:t>
                      </a:r>
                    </a:p>
                  </a:txBody>
                  <a:tcPr marT="45728" marB="45728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23974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2400"/>
              <a:t>TIFF Options</a:t>
            </a:r>
          </a:p>
        </p:txBody>
      </p:sp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15</a:t>
            </a:fld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396168" y="1921357"/>
            <a:ext cx="6542164" cy="36591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8237501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2400" dirty="0"/>
              <a:t>Print Settings</a:t>
            </a:r>
          </a:p>
        </p:txBody>
      </p:sp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16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177" y="1371600"/>
            <a:ext cx="7845647" cy="4801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2689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2400" dirty="0"/>
              <a:t>Printer Manages Colors</a:t>
            </a:r>
          </a:p>
        </p:txBody>
      </p:sp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17</a:t>
            </a:fld>
            <a:endParaRPr lang="en-US"/>
          </a:p>
        </p:txBody>
      </p:sp>
      <p:pic>
        <p:nvPicPr>
          <p:cNvPr id="12291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057400" y="2614391"/>
            <a:ext cx="5029200" cy="1868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2466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2400" dirty="0"/>
              <a:t>Photoshop Manages Colors</a:t>
            </a:r>
          </a:p>
        </p:txBody>
      </p:sp>
      <p:sp>
        <p:nvSpPr>
          <p:cNvPr id="9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18</a:t>
            </a:fld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DBBB42B-869A-4D5E-857C-E8240C59D2F6}"/>
              </a:ext>
            </a:extLst>
          </p:cNvPr>
          <p:cNvGrpSpPr/>
          <p:nvPr/>
        </p:nvGrpSpPr>
        <p:grpSpPr>
          <a:xfrm>
            <a:off x="1524000" y="2503176"/>
            <a:ext cx="6096000" cy="2907024"/>
            <a:chOff x="1752600" y="2503176"/>
            <a:chExt cx="6096000" cy="2907024"/>
          </a:xfrm>
        </p:grpSpPr>
        <p:pic>
          <p:nvPicPr>
            <p:cNvPr id="8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1752600" y="2503176"/>
              <a:ext cx="5638800" cy="2070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17" name="Line 53"/>
            <p:cNvSpPr>
              <a:spLocks noChangeShapeType="1"/>
            </p:cNvSpPr>
            <p:nvPr/>
          </p:nvSpPr>
          <p:spPr bwMode="auto">
            <a:xfrm flipH="1" flipV="1">
              <a:off x="6019800" y="4419600"/>
              <a:ext cx="457200" cy="6858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Rounded Rectangle 5"/>
            <p:cNvSpPr>
              <a:spLocks noChangeArrowheads="1"/>
            </p:cNvSpPr>
            <p:nvPr/>
          </p:nvSpPr>
          <p:spPr bwMode="auto">
            <a:xfrm>
              <a:off x="5791200" y="4876800"/>
              <a:ext cx="2057400" cy="53340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Choose proper printer from drop-down menu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323817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8531FD7-9EB3-441C-BBB4-11BB721567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ECF941-CBF2-49FD-9A29-8AAB3C82EAE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Using Printer and Photoshop Color Management</a:t>
            </a:r>
          </a:p>
        </p:txBody>
      </p:sp>
    </p:spTree>
    <p:extLst>
      <p:ext uri="{BB962C8B-B14F-4D97-AF65-F5344CB8AC3E}">
        <p14:creationId xmlns:p14="http://schemas.microsoft.com/office/powerpoint/2010/main" val="36457689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DA03A4-2F14-4C49-839A-31EA0A9834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Import, Export, and Organize Files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CF64FE-F393-4571-92B7-F7F6758BF7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6785AA-894E-4F1B-818D-F94C166F65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6602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5E5F7D7-C93B-4366-A1D8-193F60EE73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Format Images for Other Programs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7558A0F-8E14-4062-98A1-0A3DDF637A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D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61A2EB9-5DE8-4E9E-8782-8342735755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63781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2400"/>
              <a:t>Other Image Formats</a:t>
            </a:r>
          </a:p>
        </p:txBody>
      </p:sp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21</a:t>
            </a:fld>
            <a:endParaRPr lang="en-US"/>
          </a:p>
        </p:txBody>
      </p:sp>
      <p:pic>
        <p:nvPicPr>
          <p:cNvPr id="14339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470192" y="1922462"/>
            <a:ext cx="6203617" cy="364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7583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Exporting Files to Word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Formats easy to import into Word:</a:t>
            </a:r>
          </a:p>
          <a:p>
            <a:r>
              <a:rPr lang="en-US" dirty="0"/>
              <a:t>GIF</a:t>
            </a:r>
          </a:p>
          <a:p>
            <a:r>
              <a:rPr lang="en-US" dirty="0"/>
              <a:t>JPG</a:t>
            </a:r>
          </a:p>
          <a:p>
            <a:r>
              <a:rPr lang="en-US" dirty="0"/>
              <a:t>PNG</a:t>
            </a:r>
          </a:p>
          <a:p>
            <a:r>
              <a:rPr lang="en-US" dirty="0"/>
              <a:t>PCX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Formats which can be imported, but create large files:</a:t>
            </a:r>
          </a:p>
          <a:p>
            <a:r>
              <a:rPr lang="en-US" dirty="0"/>
              <a:t>EPS</a:t>
            </a:r>
          </a:p>
          <a:p>
            <a:r>
              <a:rPr lang="en-US" dirty="0"/>
              <a:t>TIF</a:t>
            </a:r>
          </a:p>
        </p:txBody>
      </p:sp>
    </p:spTree>
    <p:extLst>
      <p:ext uri="{BB962C8B-B14F-4D97-AF65-F5344CB8AC3E}">
        <p14:creationId xmlns:p14="http://schemas.microsoft.com/office/powerpoint/2010/main" val="50118050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2400"/>
              <a:t>Microsoft PowerPoint</a:t>
            </a:r>
          </a:p>
        </p:txBody>
      </p:sp>
      <p:sp>
        <p:nvSpPr>
          <p:cNvPr id="7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23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833206" y="1295400"/>
            <a:ext cx="2901206" cy="28765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Line 315"/>
          <p:cNvSpPr>
            <a:spLocks noChangeShapeType="1"/>
          </p:cNvSpPr>
          <p:nvPr/>
        </p:nvSpPr>
        <p:spPr bwMode="auto">
          <a:xfrm>
            <a:off x="2043344" y="2324099"/>
            <a:ext cx="707804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Rounded Rectangle 135"/>
          <p:cNvSpPr/>
          <p:nvPr/>
        </p:nvSpPr>
        <p:spPr>
          <a:xfrm>
            <a:off x="261469" y="1866899"/>
            <a:ext cx="2133600" cy="914400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When saving a GIF</a:t>
            </a:r>
            <a:r>
              <a:rPr kumimoji="0" lang="en-US" sz="1300" b="1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in black and white, set Forced to Black and White</a:t>
            </a:r>
            <a:endParaRPr kumimoji="0" lang="en-US" sz="13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11" name="Rounded Rectangle 148"/>
          <p:cNvSpPr/>
          <p:nvPr/>
        </p:nvSpPr>
        <p:spPr>
          <a:xfrm>
            <a:off x="2895764" y="2119402"/>
            <a:ext cx="1905000" cy="274637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</a:ln>
          <a:effectLst/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ED0920A-B5AF-4192-BEC5-7E106CEC9A79}"/>
              </a:ext>
            </a:extLst>
          </p:cNvPr>
          <p:cNvGrpSpPr/>
          <p:nvPr/>
        </p:nvGrpSpPr>
        <p:grpSpPr>
          <a:xfrm>
            <a:off x="228600" y="4533356"/>
            <a:ext cx="6148674" cy="1723810"/>
            <a:chOff x="228600" y="4533356"/>
            <a:chExt cx="6148674" cy="1723810"/>
          </a:xfrm>
        </p:grpSpPr>
        <p:pic>
          <p:nvPicPr>
            <p:cNvPr id="6" name="Picture 5" descr="A screenshot of a cell phone&#10;&#10;Description automatically generated">
              <a:extLst>
                <a:ext uri="{FF2B5EF4-FFF2-40B4-BE49-F238E27FC236}">
                  <a16:creationId xmlns:a16="http://schemas.microsoft.com/office/drawing/2014/main" id="{C72297FE-773F-4011-AB42-F60A543D49C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77274" y="4533356"/>
              <a:ext cx="3600000" cy="172381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12" name="Line 315">
              <a:extLst>
                <a:ext uri="{FF2B5EF4-FFF2-40B4-BE49-F238E27FC236}">
                  <a16:creationId xmlns:a16="http://schemas.microsoft.com/office/drawing/2014/main" id="{AFC516C0-D97B-483F-A1F8-AA880E0BDF1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10475" y="5410200"/>
              <a:ext cx="707804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Rounded Rectangle 135">
              <a:extLst>
                <a:ext uri="{FF2B5EF4-FFF2-40B4-BE49-F238E27FC236}">
                  <a16:creationId xmlns:a16="http://schemas.microsoft.com/office/drawing/2014/main" id="{06A6891B-5345-40AF-8349-963D56C7FDC3}"/>
                </a:ext>
              </a:extLst>
            </p:cNvPr>
            <p:cNvSpPr/>
            <p:nvPr/>
          </p:nvSpPr>
          <p:spPr>
            <a:xfrm>
              <a:off x="228600" y="4953000"/>
              <a:ext cx="2133600" cy="914400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When saving as a PNG, set the desired file size.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351698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24</a:t>
            </a:fld>
            <a:endParaRPr lang="en-US"/>
          </a:p>
        </p:txBody>
      </p:sp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2400" dirty="0"/>
              <a:t>Activity: Preparing Images for PowerPoint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1028358" y="1828800"/>
            <a:ext cx="7087284" cy="3949700"/>
            <a:chOff x="1371600" y="1600200"/>
            <a:chExt cx="7087284" cy="3949700"/>
          </a:xfrm>
        </p:grpSpPr>
        <p:pic>
          <p:nvPicPr>
            <p:cNvPr id="17411" name="Picture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2941340" y="1600200"/>
              <a:ext cx="4150320" cy="39497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17412" name="Line 53"/>
            <p:cNvSpPr>
              <a:spLocks noChangeShapeType="1"/>
            </p:cNvSpPr>
            <p:nvPr/>
          </p:nvSpPr>
          <p:spPr bwMode="auto">
            <a:xfrm flipH="1">
              <a:off x="6477684" y="3161774"/>
              <a:ext cx="1219200" cy="3810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Rounded Rectangle 10"/>
            <p:cNvSpPr>
              <a:spLocks noChangeArrowheads="1"/>
            </p:cNvSpPr>
            <p:nvPr/>
          </p:nvSpPr>
          <p:spPr bwMode="auto">
            <a:xfrm>
              <a:off x="7163484" y="3006199"/>
              <a:ext cx="1295400" cy="384175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File Size</a:t>
              </a:r>
            </a:p>
          </p:txBody>
        </p:sp>
        <p:sp>
          <p:nvSpPr>
            <p:cNvPr id="17414" name="Line 53"/>
            <p:cNvSpPr>
              <a:spLocks noChangeShapeType="1"/>
            </p:cNvSpPr>
            <p:nvPr/>
          </p:nvSpPr>
          <p:spPr bwMode="auto">
            <a:xfrm>
              <a:off x="2438400" y="2438400"/>
              <a:ext cx="685800" cy="30797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Rounded Rectangle 12"/>
            <p:cNvSpPr>
              <a:spLocks noChangeArrowheads="1"/>
            </p:cNvSpPr>
            <p:nvPr/>
          </p:nvSpPr>
          <p:spPr bwMode="auto">
            <a:xfrm>
              <a:off x="1371600" y="2209800"/>
              <a:ext cx="1295400" cy="384175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Level of Quality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6106378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Have you printed photos in the past? Did you use a local printer, a kiosk printer, a commercial printer, or other source?</a:t>
            </a:r>
          </a:p>
          <a:p>
            <a:r>
              <a:rPr lang="en-US" dirty="0"/>
              <a:t>What web or print feature do you expect to take advantage of when outputting your images?</a:t>
            </a:r>
          </a:p>
        </p:txBody>
      </p:sp>
    </p:spTree>
    <p:extLst>
      <p:ext uri="{BB962C8B-B14F-4D97-AF65-F5344CB8AC3E}">
        <p14:creationId xmlns:p14="http://schemas.microsoft.com/office/powerpoint/2010/main" val="5344583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2400"/>
              <a:t>Importing Files</a:t>
            </a:r>
          </a:p>
        </p:txBody>
      </p:sp>
      <p:sp>
        <p:nvSpPr>
          <p:cNvPr id="1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</a:t>
            </a:fld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550A071-8BBA-41F5-9331-2239CD943DE6}"/>
              </a:ext>
            </a:extLst>
          </p:cNvPr>
          <p:cNvGrpSpPr/>
          <p:nvPr/>
        </p:nvGrpSpPr>
        <p:grpSpPr>
          <a:xfrm>
            <a:off x="373438" y="1226820"/>
            <a:ext cx="8397124" cy="5166360"/>
            <a:chOff x="668881" y="1226820"/>
            <a:chExt cx="8397124" cy="5166360"/>
          </a:xfrm>
        </p:grpSpPr>
        <p:pic>
          <p:nvPicPr>
            <p:cNvPr id="3075" name="Picture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3048000" y="1862674"/>
              <a:ext cx="6018005" cy="3090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3079" name="Straight Connector 14"/>
            <p:cNvCxnSpPr>
              <a:cxnSpLocks noChangeShapeType="1"/>
            </p:cNvCxnSpPr>
            <p:nvPr/>
          </p:nvCxnSpPr>
          <p:spPr bwMode="auto">
            <a:xfrm flipH="1" flipV="1">
              <a:off x="4191000" y="2971800"/>
              <a:ext cx="573087" cy="15240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80" name="Straight Connector 14"/>
            <p:cNvCxnSpPr>
              <a:cxnSpLocks noChangeShapeType="1"/>
            </p:cNvCxnSpPr>
            <p:nvPr/>
          </p:nvCxnSpPr>
          <p:spPr bwMode="auto">
            <a:xfrm flipV="1">
              <a:off x="5754687" y="3048000"/>
              <a:ext cx="1219200" cy="15240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" name="Rounded Rectangle 7"/>
            <p:cNvSpPr>
              <a:spLocks noChangeArrowheads="1"/>
            </p:cNvSpPr>
            <p:nvPr/>
          </p:nvSpPr>
          <p:spPr bwMode="auto">
            <a:xfrm>
              <a:off x="4447857" y="4392930"/>
              <a:ext cx="1927860" cy="586740"/>
            </a:xfrm>
            <a:prstGeom prst="roundRect">
              <a:avLst>
                <a:gd name="adj" fmla="val 16667"/>
              </a:avLst>
            </a:prstGeom>
            <a:solidFill>
              <a:srgbClr val="009DDC"/>
            </a:soli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solidFill>
                    <a:schemeClr val="bg1"/>
                  </a:solidFill>
                  <a:latin typeface="+mn-lt"/>
                  <a:ea typeface="+mn-ea"/>
                </a:rPr>
                <a:t>Drag file to Photoshop workspace</a:t>
              </a:r>
            </a:p>
          </p:txBody>
        </p:sp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6459" y="1226820"/>
              <a:ext cx="2132282" cy="5166360"/>
            </a:xfrm>
            <a:prstGeom prst="rect">
              <a:avLst/>
            </a:prstGeom>
          </p:spPr>
        </p:pic>
        <p:sp>
          <p:nvSpPr>
            <p:cNvPr id="12" name="Rounded Rectangle 11"/>
            <p:cNvSpPr/>
            <p:nvPr/>
          </p:nvSpPr>
          <p:spPr>
            <a:xfrm>
              <a:off x="668881" y="4388688"/>
              <a:ext cx="2149860" cy="328524"/>
            </a:xfrm>
            <a:prstGeom prst="round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en-US" sz="1300" kern="0" dirty="0">
                <a:solidFill>
                  <a:srgbClr val="000000"/>
                </a:solidFill>
                <a:latin typeface="Calibri"/>
                <a:cs typeface="Calibri"/>
              </a:endParaRPr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676934" y="1524000"/>
              <a:ext cx="2160857" cy="217250"/>
            </a:xfrm>
            <a:prstGeom prst="round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en-US" sz="1300" kern="0" dirty="0">
                <a:solidFill>
                  <a:srgbClr val="000000"/>
                </a:solidFill>
                <a:latin typeface="Calibri"/>
                <a:cs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511489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2400"/>
              <a:t>Exporting Files</a:t>
            </a:r>
          </a:p>
        </p:txBody>
      </p:sp>
      <p:sp>
        <p:nvSpPr>
          <p:cNvPr id="5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4</a:t>
            </a:fld>
            <a:endParaRPr lang="en-US"/>
          </a:p>
        </p:txBody>
      </p:sp>
      <p:graphicFrame>
        <p:nvGraphicFramePr>
          <p:cNvPr id="4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5091668"/>
              </p:ext>
            </p:extLst>
          </p:nvPr>
        </p:nvGraphicFramePr>
        <p:xfrm>
          <a:off x="952500" y="1866900"/>
          <a:ext cx="7239000" cy="3124200"/>
        </p:xfrm>
        <a:graphic>
          <a:graphicData uri="http://schemas.openxmlformats.org/drawingml/2006/table">
            <a:tbl>
              <a:tblPr/>
              <a:tblGrid>
                <a:gridCol w="228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53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File Saving Option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As A Copy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Save a copy of the file and keep the file open at the same time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Alpha Channels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Save alpha channel information along with the image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6969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Layers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Ensures all layers are preserved when the image is saved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698389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Notes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Save notes along with the image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1605658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Spot Colors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Save spot channel information along with the image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2168279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ICC Profile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Create a document for color management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Thumbnail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Saves thumbnail data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47492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6" descr="fold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7300" y="4062412"/>
            <a:ext cx="1587500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17" descr="fold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6500" y="4062412"/>
            <a:ext cx="1587500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18" descr="fold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5700" y="4062412"/>
            <a:ext cx="1587500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1" descr="fold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9200" y="1981200"/>
            <a:ext cx="1587500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126" name="Straight Connector 18"/>
          <p:cNvCxnSpPr>
            <a:cxnSpLocks noChangeShapeType="1"/>
          </p:cNvCxnSpPr>
          <p:nvPr/>
        </p:nvCxnSpPr>
        <p:spPr bwMode="auto">
          <a:xfrm flipV="1">
            <a:off x="4565650" y="2995612"/>
            <a:ext cx="0" cy="457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1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2400"/>
              <a:t>Organizing Files</a:t>
            </a:r>
          </a:p>
        </p:txBody>
      </p:sp>
      <p:sp>
        <p:nvSpPr>
          <p:cNvPr id="16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5</a:t>
            </a:fld>
            <a:endParaRPr lang="en-US"/>
          </a:p>
        </p:txBody>
      </p:sp>
      <p:sp>
        <p:nvSpPr>
          <p:cNvPr id="5128" name="Text Box 6"/>
          <p:cNvSpPr txBox="1">
            <a:spLocks noChangeArrowheads="1"/>
          </p:cNvSpPr>
          <p:nvPr/>
        </p:nvSpPr>
        <p:spPr bwMode="auto">
          <a:xfrm>
            <a:off x="4032250" y="2538412"/>
            <a:ext cx="1125180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FF9900"/>
              </a:buClr>
              <a:buChar char="•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FF9900"/>
              </a:buClr>
              <a:buChar char="–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FF9900"/>
              </a:buClr>
              <a:buChar char="•"/>
              <a:defRPr sz="16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FF9900"/>
              </a:buClr>
              <a:buChar char="–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300" b="1" dirty="0">
                <a:latin typeface="+mn-lt"/>
              </a:rPr>
              <a:t>Project Name</a:t>
            </a:r>
          </a:p>
        </p:txBody>
      </p:sp>
      <p:sp>
        <p:nvSpPr>
          <p:cNvPr id="5129" name="Text Box 6"/>
          <p:cNvSpPr txBox="1">
            <a:spLocks noChangeArrowheads="1"/>
          </p:cNvSpPr>
          <p:nvPr/>
        </p:nvSpPr>
        <p:spPr bwMode="auto">
          <a:xfrm>
            <a:off x="1442210" y="4519612"/>
            <a:ext cx="100495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FF9900"/>
              </a:buClr>
              <a:buChar char="•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FF9900"/>
              </a:buClr>
              <a:buChar char="–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FF9900"/>
              </a:buClr>
              <a:buChar char="•"/>
              <a:defRPr sz="16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FF9900"/>
              </a:buClr>
              <a:buChar char="–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300" b="1" dirty="0">
                <a:latin typeface="+mn-lt"/>
              </a:rPr>
              <a:t>Background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300" b="1" dirty="0">
                <a:latin typeface="+mn-lt"/>
              </a:rPr>
              <a:t>Images</a:t>
            </a:r>
          </a:p>
        </p:txBody>
      </p:sp>
      <p:sp>
        <p:nvSpPr>
          <p:cNvPr id="5130" name="Text Box 6"/>
          <p:cNvSpPr txBox="1">
            <a:spLocks noChangeArrowheads="1"/>
          </p:cNvSpPr>
          <p:nvPr/>
        </p:nvSpPr>
        <p:spPr bwMode="auto">
          <a:xfrm>
            <a:off x="4301802" y="4595812"/>
            <a:ext cx="467372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FF9900"/>
              </a:buClr>
              <a:buChar char="•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FF9900"/>
              </a:buClr>
              <a:buChar char="–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FF9900"/>
              </a:buClr>
              <a:buChar char="•"/>
              <a:defRPr sz="16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FF9900"/>
              </a:buClr>
              <a:buChar char="–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300" b="1" dirty="0">
                <a:latin typeface="+mn-lt"/>
              </a:rPr>
              <a:t>Text</a:t>
            </a:r>
          </a:p>
        </p:txBody>
      </p:sp>
      <p:sp>
        <p:nvSpPr>
          <p:cNvPr id="5131" name="Text Box 6"/>
          <p:cNvSpPr txBox="1">
            <a:spLocks noChangeArrowheads="1"/>
          </p:cNvSpPr>
          <p:nvPr/>
        </p:nvSpPr>
        <p:spPr bwMode="auto">
          <a:xfrm>
            <a:off x="6845794" y="4562475"/>
            <a:ext cx="560987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FF9900"/>
              </a:buClr>
              <a:buChar char="•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FF9900"/>
              </a:buClr>
              <a:buChar char="–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FF9900"/>
              </a:buClr>
              <a:buChar char="•"/>
              <a:defRPr sz="16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FF9900"/>
              </a:buClr>
              <a:buChar char="–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300" b="1" dirty="0">
                <a:latin typeface="+mn-lt"/>
              </a:rPr>
              <a:t>Fonts</a:t>
            </a:r>
          </a:p>
        </p:txBody>
      </p:sp>
      <p:cxnSp>
        <p:nvCxnSpPr>
          <p:cNvPr id="5132" name="Straight Connector 10"/>
          <p:cNvCxnSpPr>
            <a:cxnSpLocks noChangeShapeType="1"/>
          </p:cNvCxnSpPr>
          <p:nvPr/>
        </p:nvCxnSpPr>
        <p:spPr bwMode="auto">
          <a:xfrm>
            <a:off x="1974850" y="3452812"/>
            <a:ext cx="5181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33" name="Straight Connector 12"/>
          <p:cNvCxnSpPr>
            <a:cxnSpLocks noChangeShapeType="1"/>
          </p:cNvCxnSpPr>
          <p:nvPr/>
        </p:nvCxnSpPr>
        <p:spPr bwMode="auto">
          <a:xfrm>
            <a:off x="1974850" y="3452812"/>
            <a:ext cx="0" cy="457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34" name="Straight Connector 14"/>
          <p:cNvCxnSpPr>
            <a:cxnSpLocks noChangeShapeType="1"/>
          </p:cNvCxnSpPr>
          <p:nvPr/>
        </p:nvCxnSpPr>
        <p:spPr bwMode="auto">
          <a:xfrm>
            <a:off x="4565650" y="3452812"/>
            <a:ext cx="0" cy="533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35" name="Straight Connector 16"/>
          <p:cNvCxnSpPr>
            <a:cxnSpLocks noChangeShapeType="1"/>
          </p:cNvCxnSpPr>
          <p:nvPr/>
        </p:nvCxnSpPr>
        <p:spPr bwMode="auto">
          <a:xfrm>
            <a:off x="7156450" y="3452812"/>
            <a:ext cx="0" cy="457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5816544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Name Your Layers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4648200" y="2057400"/>
            <a:ext cx="2603500" cy="3157538"/>
          </a:xfrm>
        </p:spPr>
      </p:pic>
      <p:sp>
        <p:nvSpPr>
          <p:cNvPr id="6" name="Line 167"/>
          <p:cNvSpPr>
            <a:spLocks noChangeShapeType="1"/>
          </p:cNvSpPr>
          <p:nvPr/>
        </p:nvSpPr>
        <p:spPr bwMode="auto">
          <a:xfrm rot="5400000" flipH="1">
            <a:off x="3733799" y="2781668"/>
            <a:ext cx="2" cy="15240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Rounded Rectangle 149"/>
          <p:cNvSpPr/>
          <p:nvPr/>
        </p:nvSpPr>
        <p:spPr>
          <a:xfrm>
            <a:off x="1881187" y="3319902"/>
            <a:ext cx="1624013" cy="503802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lvl="0"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Create descriptive layer names</a:t>
            </a:r>
          </a:p>
        </p:txBody>
      </p:sp>
    </p:spTree>
    <p:extLst>
      <p:ext uri="{BB962C8B-B14F-4D97-AF65-F5344CB8AC3E}">
        <p14:creationId xmlns:p14="http://schemas.microsoft.com/office/powerpoint/2010/main" val="35092438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8531FD7-9EB3-441C-BBB4-11BB721567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ECF941-CBF2-49FD-9A29-8AAB3C82EAE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Importing and Exporting Files</a:t>
            </a:r>
          </a:p>
        </p:txBody>
      </p:sp>
    </p:spTree>
    <p:extLst>
      <p:ext uri="{BB962C8B-B14F-4D97-AF65-F5344CB8AC3E}">
        <p14:creationId xmlns:p14="http://schemas.microsoft.com/office/powerpoint/2010/main" val="31069797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0BACEF0-7A81-4AD8-A634-35D5728BA3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Save Images for the Web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922B5A4-241B-4937-BEFE-84154E2338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B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8D5C72C-B14F-4E1A-97DC-77FFAE2790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87036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2400"/>
              <a:t>Image Optimization</a:t>
            </a:r>
          </a:p>
        </p:txBody>
      </p:sp>
      <p:sp>
        <p:nvSpPr>
          <p:cNvPr id="10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9</a:t>
            </a:fld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9DDE25D-D52F-4DE7-9153-CB5EE4FC5F7A}"/>
              </a:ext>
            </a:extLst>
          </p:cNvPr>
          <p:cNvGrpSpPr/>
          <p:nvPr/>
        </p:nvGrpSpPr>
        <p:grpSpPr>
          <a:xfrm>
            <a:off x="723900" y="1463745"/>
            <a:ext cx="7696200" cy="4495659"/>
            <a:chOff x="1066800" y="1463745"/>
            <a:chExt cx="7696200" cy="4495659"/>
          </a:xfrm>
        </p:grpSpPr>
        <p:pic>
          <p:nvPicPr>
            <p:cNvPr id="6147" name="Picture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1066800" y="1463745"/>
              <a:ext cx="7031038" cy="44956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6148" name="Straight Connector 14"/>
            <p:cNvCxnSpPr>
              <a:cxnSpLocks noChangeShapeType="1"/>
            </p:cNvCxnSpPr>
            <p:nvPr/>
          </p:nvCxnSpPr>
          <p:spPr bwMode="auto">
            <a:xfrm flipH="1" flipV="1">
              <a:off x="6629400" y="2057400"/>
              <a:ext cx="838200" cy="3810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49" name="Straight Connector 14"/>
            <p:cNvCxnSpPr>
              <a:cxnSpLocks noChangeShapeType="1"/>
            </p:cNvCxnSpPr>
            <p:nvPr/>
          </p:nvCxnSpPr>
          <p:spPr bwMode="auto">
            <a:xfrm flipH="1" flipV="1">
              <a:off x="8001000" y="2057400"/>
              <a:ext cx="533400" cy="3810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" name="Rounded Rectangle 3"/>
            <p:cNvSpPr>
              <a:spLocks noChangeArrowheads="1"/>
            </p:cNvSpPr>
            <p:nvPr/>
          </p:nvSpPr>
          <p:spPr bwMode="auto">
            <a:xfrm>
              <a:off x="7239000" y="2337038"/>
              <a:ext cx="1524000" cy="553562"/>
            </a:xfrm>
            <a:prstGeom prst="roundRect">
              <a:avLst>
                <a:gd name="adj" fmla="val 16667"/>
              </a:avLst>
            </a:prstGeom>
            <a:solidFill>
              <a:srgbClr val="009DDC"/>
            </a:soli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solidFill>
                    <a:schemeClr val="bg1"/>
                  </a:solidFill>
                  <a:latin typeface="+mn-lt"/>
                  <a:ea typeface="+mn-ea"/>
                </a:rPr>
                <a:t>Change quality here</a:t>
              </a:r>
            </a:p>
          </p:txBody>
        </p:sp>
        <p:cxnSp>
          <p:nvCxnSpPr>
            <p:cNvPr id="6151" name="Straight Connector 14"/>
            <p:cNvCxnSpPr>
              <a:cxnSpLocks noChangeShapeType="1"/>
            </p:cNvCxnSpPr>
            <p:nvPr/>
          </p:nvCxnSpPr>
          <p:spPr bwMode="auto">
            <a:xfrm flipV="1">
              <a:off x="3505200" y="4800600"/>
              <a:ext cx="381000" cy="3048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" name="Rounded Rectangle 8"/>
            <p:cNvSpPr>
              <a:spLocks noChangeArrowheads="1"/>
            </p:cNvSpPr>
            <p:nvPr/>
          </p:nvSpPr>
          <p:spPr bwMode="auto">
            <a:xfrm>
              <a:off x="2438400" y="5004038"/>
              <a:ext cx="1524000" cy="553562"/>
            </a:xfrm>
            <a:prstGeom prst="roundRect">
              <a:avLst>
                <a:gd name="adj" fmla="val 16667"/>
              </a:avLst>
            </a:prstGeom>
            <a:solidFill>
              <a:srgbClr val="009DDC"/>
            </a:soli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solidFill>
                    <a:schemeClr val="bg1"/>
                  </a:solidFill>
                  <a:latin typeface="+mn-lt"/>
                  <a:ea typeface="+mn-ea"/>
                </a:rPr>
                <a:t>Check changes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91441866"/>
      </p:ext>
    </p:extLst>
  </p:cSld>
  <p:clrMapOvr>
    <a:masterClrMapping/>
  </p:clrMapOvr>
</p:sld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LO OV Template 4_1.potx" id="{482A05A5-E8AB-4C88-BA34-7E9D7AAC04C5}" vid="{2A33EEC4-ABD1-4667-A874-96B942740C6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LO_OV_Template_4_1</Template>
  <TotalTime>611</TotalTime>
  <Words>422</Words>
  <Application>Microsoft Office PowerPoint</Application>
  <PresentationFormat>On-screen Show (4:3)</PresentationFormat>
  <Paragraphs>113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Arial</vt:lpstr>
      <vt:lpstr>Calibri</vt:lpstr>
      <vt:lpstr>Myriad Pro</vt:lpstr>
      <vt:lpstr>LO Choice</vt:lpstr>
      <vt:lpstr>Managing Files in a Production Workflow</vt:lpstr>
      <vt:lpstr>Import, Export, and Organize Files</vt:lpstr>
      <vt:lpstr>Importing Files</vt:lpstr>
      <vt:lpstr>Exporting Files</vt:lpstr>
      <vt:lpstr>Organizing Files</vt:lpstr>
      <vt:lpstr>Name Your Layers</vt:lpstr>
      <vt:lpstr>PowerPoint Presentation</vt:lpstr>
      <vt:lpstr>Save Images for the Web</vt:lpstr>
      <vt:lpstr>Image Optimization</vt:lpstr>
      <vt:lpstr>File Formats for the Web</vt:lpstr>
      <vt:lpstr>Save for Web Option</vt:lpstr>
      <vt:lpstr>PowerPoint Presentation</vt:lpstr>
      <vt:lpstr>Save Images for Print</vt:lpstr>
      <vt:lpstr>File Formats for Print</vt:lpstr>
      <vt:lpstr>TIFF Options</vt:lpstr>
      <vt:lpstr>Print Settings</vt:lpstr>
      <vt:lpstr>Printer Manages Colors</vt:lpstr>
      <vt:lpstr>Photoshop Manages Colors</vt:lpstr>
      <vt:lpstr>PowerPoint Presentation</vt:lpstr>
      <vt:lpstr>Format Images for Other Programs</vt:lpstr>
      <vt:lpstr>Other Image Formats</vt:lpstr>
      <vt:lpstr>Exporting Files to Word</vt:lpstr>
      <vt:lpstr>Microsoft PowerPoint</vt:lpstr>
      <vt:lpstr>Activity: Preparing Images for PowerPoint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Managing Files in a Production Workflow</dc:title>
  <dc:creator>Laurie Perry</dc:creator>
  <cp:lastModifiedBy>Michelle Farney</cp:lastModifiedBy>
  <cp:revision>40</cp:revision>
  <dcterms:created xsi:type="dcterms:W3CDTF">2016-08-03T14:15:38Z</dcterms:created>
  <dcterms:modified xsi:type="dcterms:W3CDTF">2020-02-21T19:22:37Z</dcterms:modified>
</cp:coreProperties>
</file>