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7" r:id="rId1"/>
  </p:sldMasterIdLst>
  <p:notesMasterIdLst>
    <p:notesMasterId r:id="rId23"/>
  </p:notesMasterIdLst>
  <p:handoutMasterIdLst>
    <p:handoutMasterId r:id="rId24"/>
  </p:handoutMasterIdLst>
  <p:sldIdLst>
    <p:sldId id="261" r:id="rId2"/>
    <p:sldId id="284" r:id="rId3"/>
    <p:sldId id="279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85" r:id="rId12"/>
    <p:sldId id="271" r:id="rId13"/>
    <p:sldId id="272" r:id="rId14"/>
    <p:sldId id="273" r:id="rId15"/>
    <p:sldId id="282" r:id="rId16"/>
    <p:sldId id="275" r:id="rId17"/>
    <p:sldId id="286" r:id="rId18"/>
    <p:sldId id="276" r:id="rId19"/>
    <p:sldId id="278" r:id="rId20"/>
    <p:sldId id="283" r:id="rId21"/>
    <p:sldId id="260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6" autoAdjust="0"/>
    <p:restoredTop sz="86458" autoAdjust="0"/>
  </p:normalViewPr>
  <p:slideViewPr>
    <p:cSldViewPr>
      <p:cViewPr varScale="1">
        <p:scale>
          <a:sx n="74" d="100"/>
          <a:sy n="74" d="100"/>
        </p:scale>
        <p:origin x="87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9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12CFC3CC-DB5B-414A-B813-19D5A6967EF4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4994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AD1D50D5-8501-4D5F-B70F-92202A4AE896}" type="slidenum">
              <a:rPr lang="en-US" altLang="en-US" smtClean="0"/>
              <a:pPr/>
              <a:t>13</a:t>
            </a:fld>
            <a:endParaRPr lang="en-US" alt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159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2EBD7093-18F3-409C-BDA0-E9A38543F89C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4934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5849B09C-195E-4D3C-AE1D-5F99EA15CE1E}" type="slidenum">
              <a:rPr lang="en-US" altLang="en-US" smtClean="0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8455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BA62EE7E-0B28-4448-87B9-3FECCA4A60E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9" name="Picture 8" descr="course outline graphic.png">
            <a:extLst>
              <a:ext uri="{FF2B5EF4-FFF2-40B4-BE49-F238E27FC236}">
                <a16:creationId xmlns:a16="http://schemas.microsoft.com/office/drawing/2014/main" id="{6C9B2618-EFBC-4DFC-9BB2-76AE28F8FC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878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308316150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248887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1E1CDC-8051-4FD1-B329-0F71C11A71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pic>
        <p:nvPicPr>
          <p:cNvPr id="10" name="Picture 9" descr="bottom graphic.png">
            <a:extLst>
              <a:ext uri="{FF2B5EF4-FFF2-40B4-BE49-F238E27FC236}">
                <a16:creationId xmlns:a16="http://schemas.microsoft.com/office/drawing/2014/main" id="{A94D5CFC-28B6-4E58-85E2-F5746856ED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4412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736223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740468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822024713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2929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79548522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header_stroke.png">
            <a:extLst>
              <a:ext uri="{FF2B5EF4-FFF2-40B4-BE49-F238E27FC236}">
                <a16:creationId xmlns:a16="http://schemas.microsoft.com/office/drawing/2014/main" id="{6F79F82C-CFD8-42FE-B21D-FA91961987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4167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929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3192086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3222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5741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019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752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8861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25410980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pic>
        <p:nvPicPr>
          <p:cNvPr id="7" name="Picture 6" descr="course outline graphi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7" name="Picture 6" descr="choice blocks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957527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Myriad Pro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802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342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BFD5628C-0B9D-419E-AD2F-83EC292CD2A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9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8A7A6135-F114-4417-AAB9-35CA74E3BA5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831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617771091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953389303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122820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38E98371-5218-436E-8D91-BA58F5AAB0B6}"/>
              </a:ext>
            </a:extLst>
          </p:cNvPr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677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  <p:sldLayoutId id="2147483829" r:id="rId12"/>
    <p:sldLayoutId id="2147483830" r:id="rId13"/>
    <p:sldLayoutId id="2147483831" r:id="rId14"/>
    <p:sldLayoutId id="2147483832" r:id="rId15"/>
    <p:sldLayoutId id="2147483833" r:id="rId16"/>
    <p:sldLayoutId id="2147483834" r:id="rId17"/>
    <p:sldLayoutId id="2147483835" r:id="rId18"/>
    <p:sldLayoutId id="2147483836" r:id="rId19"/>
    <p:sldLayoutId id="2147483837" r:id="rId20"/>
    <p:sldLayoutId id="2147483838" r:id="rId21"/>
    <p:sldLayoutId id="2147483839" r:id="rId22"/>
    <p:sldLayoutId id="2147483840" r:id="rId23"/>
    <p:sldLayoutId id="2147483841" r:id="rId24"/>
    <p:sldLayoutId id="2147483842" r:id="rId25"/>
    <p:sldLayoutId id="2147483799" r:id="rId26"/>
    <p:sldLayoutId id="2147483800" r:id="rId27"/>
    <p:sldLayoutId id="2147483801" r:id="rId28"/>
    <p:sldLayoutId id="2147483802" r:id="rId29"/>
    <p:sldLayoutId id="2147483816" r:id="rId30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Modify Images</a:t>
            </a:r>
          </a:p>
          <a:p>
            <a:r>
              <a:rPr lang="en-US" dirty="0"/>
              <a:t>Repair Images</a:t>
            </a:r>
          </a:p>
          <a:p>
            <a:r>
              <a:rPr lang="en-US" dirty="0"/>
              <a:t>Implement Color Management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Adjusting Images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/>
              <a:t>Activity: Using the Content-Aware Move Tool</a:t>
            </a:r>
          </a:p>
        </p:txBody>
      </p:sp>
      <p:pic>
        <p:nvPicPr>
          <p:cNvPr id="10243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19200"/>
            <a:ext cx="6300788" cy="459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78292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0A11FE7-5841-4080-B5F5-D15DB55B3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Repair Images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B0419BB-1ABC-4333-A939-5370F49E33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EE228DC-18C2-4297-ADD5-564A92D4F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859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/>
              <a:t>Content-Aware Fill Tools</a:t>
            </a:r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/>
          </a:p>
        </p:txBody>
      </p:sp>
      <p:pic>
        <p:nvPicPr>
          <p:cNvPr id="11267" name="Picture 1" descr="content_aware_move_aft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184" y="3436166"/>
            <a:ext cx="3657600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3" descr="content_aware_move_befor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311275"/>
            <a:ext cx="3641725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Line 144"/>
          <p:cNvSpPr>
            <a:spLocks noChangeShapeType="1"/>
          </p:cNvSpPr>
          <p:nvPr/>
        </p:nvSpPr>
        <p:spPr bwMode="auto">
          <a:xfrm>
            <a:off x="2209800" y="1692275"/>
            <a:ext cx="91440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Rounded Rectangle 31"/>
          <p:cNvSpPr>
            <a:spLocks noChangeArrowheads="1"/>
          </p:cNvSpPr>
          <p:nvPr/>
        </p:nvSpPr>
        <p:spPr bwMode="auto">
          <a:xfrm>
            <a:off x="1981200" y="4027305"/>
            <a:ext cx="842963" cy="313103"/>
          </a:xfrm>
          <a:prstGeom prst="roundRect">
            <a:avLst>
              <a:gd name="adj" fmla="val 16667"/>
            </a:avLst>
          </a:prstGeom>
          <a:solidFill>
            <a:srgbClr val="009DDC"/>
          </a:soli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  <a:latin typeface="+mn-lt"/>
                <a:ea typeface="+mn-ea"/>
              </a:rPr>
              <a:t>Before</a:t>
            </a:r>
          </a:p>
        </p:txBody>
      </p:sp>
      <p:sp>
        <p:nvSpPr>
          <p:cNvPr id="33" name="Rounded Rectangle 32"/>
          <p:cNvSpPr>
            <a:spLocks noChangeArrowheads="1"/>
          </p:cNvSpPr>
          <p:nvPr/>
        </p:nvSpPr>
        <p:spPr bwMode="auto">
          <a:xfrm>
            <a:off x="4229784" y="6168071"/>
            <a:ext cx="842963" cy="313103"/>
          </a:xfrm>
          <a:prstGeom prst="roundRect">
            <a:avLst>
              <a:gd name="adj" fmla="val 16667"/>
            </a:avLst>
          </a:prstGeom>
          <a:solidFill>
            <a:srgbClr val="009DDC"/>
          </a:soli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  <a:latin typeface="+mn-lt"/>
                <a:ea typeface="+mn-ea"/>
              </a:rPr>
              <a:t>After</a:t>
            </a:r>
          </a:p>
        </p:txBody>
      </p:sp>
      <p:sp>
        <p:nvSpPr>
          <p:cNvPr id="30" name="Rounded Rectangle 29"/>
          <p:cNvSpPr>
            <a:spLocks noChangeArrowheads="1"/>
          </p:cNvSpPr>
          <p:nvPr/>
        </p:nvSpPr>
        <p:spPr bwMode="auto">
          <a:xfrm>
            <a:off x="304800" y="1511038"/>
            <a:ext cx="2052638" cy="332312"/>
          </a:xfrm>
          <a:prstGeom prst="roundRect">
            <a:avLst>
              <a:gd name="adj" fmla="val 16667"/>
            </a:avLst>
          </a:prstGeom>
          <a:solidFill>
            <a:srgbClr val="009DDC"/>
          </a:soli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  <a:latin typeface="+mn-lt"/>
                <a:ea typeface="+mn-ea"/>
              </a:rPr>
              <a:t>Select unwanted area</a:t>
            </a:r>
          </a:p>
        </p:txBody>
      </p:sp>
      <p:pic>
        <p:nvPicPr>
          <p:cNvPr id="3" name="Picture 2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3126F2D8-6705-4F0D-83BE-8C6B9AFE53B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084" b="41559"/>
          <a:stretch/>
        </p:blipFill>
        <p:spPr>
          <a:xfrm>
            <a:off x="6726133" y="1843350"/>
            <a:ext cx="2208426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0610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Alter the contrast of an image</a:t>
            </a:r>
          </a:p>
          <a:p>
            <a:r>
              <a:rPr lang="en-US" altLang="en-US"/>
              <a:t>Use a histogram</a:t>
            </a:r>
          </a:p>
          <a:p>
            <a:r>
              <a:rPr lang="en-US" altLang="en-US"/>
              <a:t>Shadows, mid-tones, and highlights</a:t>
            </a:r>
            <a:endParaRPr lang="en-US" altLang="en-US" dirty="0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Manual Tonal Adjustments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229777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/>
              <a:t>Localized Color Correction</a:t>
            </a:r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 dirty="0"/>
          </a:p>
        </p:txBody>
      </p:sp>
      <p:pic>
        <p:nvPicPr>
          <p:cNvPr id="13315" name="Picture 2" descr="localized_aft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3886200"/>
            <a:ext cx="3506787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3" descr="localized_befor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066800"/>
            <a:ext cx="3506787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Line 144"/>
          <p:cNvSpPr>
            <a:spLocks noChangeShapeType="1"/>
          </p:cNvSpPr>
          <p:nvPr/>
        </p:nvSpPr>
        <p:spPr bwMode="auto">
          <a:xfrm flipH="1">
            <a:off x="3911600" y="1447800"/>
            <a:ext cx="76200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4597400" y="1119505"/>
            <a:ext cx="1476375" cy="51689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Before Curves Adjustment</a:t>
            </a:r>
          </a:p>
        </p:txBody>
      </p:sp>
      <p:sp>
        <p:nvSpPr>
          <p:cNvPr id="13319" name="Line 144"/>
          <p:cNvSpPr>
            <a:spLocks noChangeShapeType="1"/>
          </p:cNvSpPr>
          <p:nvPr/>
        </p:nvSpPr>
        <p:spPr bwMode="auto">
          <a:xfrm flipH="1" flipV="1">
            <a:off x="3759200" y="5562600"/>
            <a:ext cx="9144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4521200" y="5615305"/>
            <a:ext cx="1476375" cy="51689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After Curves Adjustment</a:t>
            </a:r>
          </a:p>
        </p:txBody>
      </p:sp>
      <p:sp>
        <p:nvSpPr>
          <p:cNvPr id="13321" name="Line 144"/>
          <p:cNvSpPr>
            <a:spLocks noChangeShapeType="1"/>
          </p:cNvSpPr>
          <p:nvPr/>
        </p:nvSpPr>
        <p:spPr bwMode="auto">
          <a:xfrm flipH="1">
            <a:off x="4521200" y="3581400"/>
            <a:ext cx="1676400" cy="990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Rounded Rectangle 10"/>
          <p:cNvSpPr>
            <a:spLocks noChangeArrowheads="1"/>
          </p:cNvSpPr>
          <p:nvPr/>
        </p:nvSpPr>
        <p:spPr bwMode="auto">
          <a:xfrm>
            <a:off x="6347380" y="5342341"/>
            <a:ext cx="1786414" cy="364319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Properties Panel</a:t>
            </a:r>
          </a:p>
        </p:txBody>
      </p:sp>
      <p:pic>
        <p:nvPicPr>
          <p:cNvPr id="13323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005605" y="1981200"/>
            <a:ext cx="2339790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81110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4899" y="3388012"/>
            <a:ext cx="2315528" cy="2863752"/>
          </a:xfrm>
          <a:prstGeom prst="rect">
            <a:avLst/>
          </a:prstGeom>
        </p:spPr>
      </p:pic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/>
              <a:t>HDR Imaging</a:t>
            </a:r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15</a:t>
            </a:fld>
            <a:endParaRPr lang="en-US"/>
          </a:p>
        </p:txBody>
      </p:sp>
      <p:pic>
        <p:nvPicPr>
          <p:cNvPr id="14339" name="Picture 2" descr="hdr_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9200"/>
            <a:ext cx="2489200" cy="331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 descr="hdr_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219200"/>
            <a:ext cx="25146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Line 144"/>
          <p:cNvSpPr>
            <a:spLocks noChangeShapeType="1"/>
          </p:cNvSpPr>
          <p:nvPr/>
        </p:nvSpPr>
        <p:spPr bwMode="auto">
          <a:xfrm flipH="1">
            <a:off x="2438400" y="1524000"/>
            <a:ext cx="76200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3124200" y="1271905"/>
            <a:ext cx="1476375" cy="51689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Before Exposure Adjustment</a:t>
            </a:r>
          </a:p>
        </p:txBody>
      </p:sp>
      <p:sp>
        <p:nvSpPr>
          <p:cNvPr id="14344" name="Line 144"/>
          <p:cNvSpPr>
            <a:spLocks noChangeShapeType="1"/>
          </p:cNvSpPr>
          <p:nvPr/>
        </p:nvSpPr>
        <p:spPr bwMode="auto">
          <a:xfrm flipV="1">
            <a:off x="5867400" y="2057400"/>
            <a:ext cx="5334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Rounded Rectangle 9"/>
          <p:cNvSpPr>
            <a:spLocks noChangeArrowheads="1"/>
          </p:cNvSpPr>
          <p:nvPr/>
        </p:nvSpPr>
        <p:spPr bwMode="auto">
          <a:xfrm>
            <a:off x="4495800" y="2110105"/>
            <a:ext cx="1476375" cy="51689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After Exposure Adjustment</a:t>
            </a:r>
          </a:p>
        </p:txBody>
      </p:sp>
      <p:sp>
        <p:nvSpPr>
          <p:cNvPr id="14346" name="Line 144"/>
          <p:cNvSpPr>
            <a:spLocks noChangeShapeType="1"/>
          </p:cNvSpPr>
          <p:nvPr/>
        </p:nvSpPr>
        <p:spPr bwMode="auto">
          <a:xfrm flipH="1" flipV="1">
            <a:off x="4419600" y="3962400"/>
            <a:ext cx="1600200" cy="1143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Rounded Rectangle 11"/>
          <p:cNvSpPr>
            <a:spLocks noChangeArrowheads="1"/>
          </p:cNvSpPr>
          <p:nvPr/>
        </p:nvSpPr>
        <p:spPr bwMode="auto">
          <a:xfrm>
            <a:off x="5943600" y="4777105"/>
            <a:ext cx="1476375" cy="51689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Exposure Level Preset in Panel</a:t>
            </a:r>
          </a:p>
        </p:txBody>
      </p:sp>
    </p:spTree>
    <p:extLst>
      <p:ext uri="{BB962C8B-B14F-4D97-AF65-F5344CB8AC3E}">
        <p14:creationId xmlns:p14="http://schemas.microsoft.com/office/powerpoint/2010/main" val="12186386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/>
              <a:t>Activity: Making Image Adjustments</a:t>
            </a:r>
          </a:p>
        </p:txBody>
      </p:sp>
      <p:sp>
        <p:nvSpPr>
          <p:cNvPr id="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/>
          </a:p>
        </p:txBody>
      </p:sp>
      <p:pic>
        <p:nvPicPr>
          <p:cNvPr id="15363" name="Picture 1" descr="image_adjustments_befor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95400"/>
            <a:ext cx="55880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2" descr="image_adjustments_aft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971800"/>
            <a:ext cx="44704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Oval 3"/>
          <p:cNvSpPr>
            <a:spLocks noChangeArrowheads="1"/>
          </p:cNvSpPr>
          <p:nvPr/>
        </p:nvSpPr>
        <p:spPr bwMode="auto">
          <a:xfrm>
            <a:off x="3810000" y="1905000"/>
            <a:ext cx="533400" cy="5334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15366" name="Oval 4"/>
          <p:cNvSpPr>
            <a:spLocks noChangeArrowheads="1"/>
          </p:cNvSpPr>
          <p:nvPr/>
        </p:nvSpPr>
        <p:spPr bwMode="auto">
          <a:xfrm>
            <a:off x="1828800" y="2514600"/>
            <a:ext cx="609600" cy="9144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9509703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5A83365-2E12-4260-9BCB-64FDB8AE7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 Color Management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024764-88FB-4326-9FF0-86D84EB757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266238-BF9B-4071-BB81-C110A9753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689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" descr="calibration3.png">
            <a:extLst>
              <a:ext uri="{FF2B5EF4-FFF2-40B4-BE49-F238E27FC236}">
                <a16:creationId xmlns:a16="http://schemas.microsoft.com/office/drawing/2014/main" id="{52AE2E74-9B9F-421C-836A-BD024A81A6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366666"/>
            <a:ext cx="487045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/>
              <a:t>Color Management</a:t>
            </a:r>
          </a:p>
        </p:txBody>
      </p:sp>
      <p:sp>
        <p:nvSpPr>
          <p:cNvPr id="16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/>
          </a:p>
        </p:txBody>
      </p:sp>
      <p:pic>
        <p:nvPicPr>
          <p:cNvPr id="16387" name="Picture 1" descr="calibration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0" y="3352800"/>
            <a:ext cx="487045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2" descr="calibration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586" y="1219200"/>
            <a:ext cx="3581400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3"/>
          <p:cNvPicPr>
            <a:picLocks noChangeAspect="1"/>
          </p:cNvPicPr>
          <p:nvPr/>
        </p:nvPicPr>
        <p:blipFill rotWithShape="1">
          <a:blip r:embed="rId5"/>
          <a:srcRect t="2823"/>
          <a:stretch/>
        </p:blipFill>
        <p:spPr bwMode="auto">
          <a:xfrm>
            <a:off x="193896" y="2339340"/>
            <a:ext cx="3426942" cy="2517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Line 144"/>
          <p:cNvSpPr>
            <a:spLocks noChangeShapeType="1"/>
          </p:cNvSpPr>
          <p:nvPr/>
        </p:nvSpPr>
        <p:spPr bwMode="auto">
          <a:xfrm flipH="1" flipV="1">
            <a:off x="1280232" y="4890666"/>
            <a:ext cx="457200" cy="1066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617201" y="5832775"/>
            <a:ext cx="2289425" cy="55418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US" sz="1300" b="1" dirty="0">
                <a:latin typeface="+mn-lt"/>
              </a:rPr>
              <a:t>Search for </a:t>
            </a:r>
            <a:r>
              <a:rPr lang="en-US" altLang="en-US" sz="1300" b="1" dirty="0">
                <a:latin typeface="+mn-lt"/>
              </a:rPr>
              <a:t>“</a:t>
            </a:r>
            <a:r>
              <a:rPr lang="en-US" sz="1300" b="1" dirty="0">
                <a:latin typeface="+mn-lt"/>
              </a:rPr>
              <a:t>color management</a:t>
            </a:r>
            <a:r>
              <a:rPr lang="en-US" altLang="en-US" sz="1300" b="1" dirty="0">
                <a:latin typeface="+mn-lt"/>
              </a:rPr>
              <a:t>”</a:t>
            </a:r>
            <a:endParaRPr lang="en-US" sz="1300" b="1" dirty="0">
              <a:latin typeface="+mn-lt"/>
            </a:endParaRPr>
          </a:p>
        </p:txBody>
      </p:sp>
      <p:sp>
        <p:nvSpPr>
          <p:cNvPr id="16393" name="Rectangle 8"/>
          <p:cNvSpPr>
            <a:spLocks noChangeArrowheads="1"/>
          </p:cNvSpPr>
          <p:nvPr/>
        </p:nvSpPr>
        <p:spPr bwMode="auto">
          <a:xfrm>
            <a:off x="5327986" y="1905000"/>
            <a:ext cx="1066800" cy="990600"/>
          </a:xfrm>
          <a:prstGeom prst="rect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16394" name="Line 144"/>
          <p:cNvSpPr>
            <a:spLocks noChangeShapeType="1"/>
          </p:cNvSpPr>
          <p:nvPr/>
        </p:nvSpPr>
        <p:spPr bwMode="auto">
          <a:xfrm flipH="1">
            <a:off x="6242386" y="2667000"/>
            <a:ext cx="1143000" cy="76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Rounded Rectangle 10"/>
          <p:cNvSpPr>
            <a:spLocks noChangeArrowheads="1"/>
          </p:cNvSpPr>
          <p:nvPr/>
        </p:nvSpPr>
        <p:spPr bwMode="auto">
          <a:xfrm>
            <a:off x="7309186" y="2339340"/>
            <a:ext cx="1217613" cy="50292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Ideal gamma setting</a:t>
            </a:r>
          </a:p>
        </p:txBody>
      </p:sp>
      <p:sp>
        <p:nvSpPr>
          <p:cNvPr id="16396" name="Line 144"/>
          <p:cNvSpPr>
            <a:spLocks noChangeShapeType="1"/>
          </p:cNvSpPr>
          <p:nvPr/>
        </p:nvSpPr>
        <p:spPr bwMode="auto">
          <a:xfrm flipH="1" flipV="1">
            <a:off x="4721225" y="5791200"/>
            <a:ext cx="60960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7" name="Line 144"/>
          <p:cNvSpPr>
            <a:spLocks noChangeShapeType="1"/>
          </p:cNvSpPr>
          <p:nvPr/>
        </p:nvSpPr>
        <p:spPr bwMode="auto">
          <a:xfrm flipH="1" flipV="1">
            <a:off x="6407150" y="5791200"/>
            <a:ext cx="0" cy="609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8" name="Line 144"/>
          <p:cNvSpPr>
            <a:spLocks noChangeShapeType="1"/>
          </p:cNvSpPr>
          <p:nvPr/>
        </p:nvSpPr>
        <p:spPr bwMode="auto">
          <a:xfrm flipV="1">
            <a:off x="7007225" y="5791200"/>
            <a:ext cx="53340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Rounded Rectangle 11"/>
          <p:cNvSpPr>
            <a:spLocks noChangeArrowheads="1"/>
          </p:cNvSpPr>
          <p:nvPr/>
        </p:nvSpPr>
        <p:spPr bwMode="auto">
          <a:xfrm>
            <a:off x="4074969" y="6172200"/>
            <a:ext cx="4665951" cy="31227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Adjust RGB sliders until grey bars have no appearance of color</a:t>
            </a:r>
          </a:p>
        </p:txBody>
      </p:sp>
      <p:sp>
        <p:nvSpPr>
          <p:cNvPr id="19" name="Rounded Rectangle 11">
            <a:extLst>
              <a:ext uri="{FF2B5EF4-FFF2-40B4-BE49-F238E27FC236}">
                <a16:creationId xmlns:a16="http://schemas.microsoft.com/office/drawing/2014/main" id="{9036BFA6-5D1B-4A72-AF1C-BCEB4E604F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6219" y="6186066"/>
            <a:ext cx="4665951" cy="31227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Adjust RGB sliders until grey bars have no appearance of color</a:t>
            </a:r>
          </a:p>
        </p:txBody>
      </p:sp>
    </p:spTree>
    <p:extLst>
      <p:ext uri="{BB962C8B-B14F-4D97-AF65-F5344CB8AC3E}">
        <p14:creationId xmlns:p14="http://schemas.microsoft.com/office/powerpoint/2010/main" val="3050002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 Setting</a:t>
            </a:r>
          </a:p>
        </p:txBody>
      </p:sp>
      <p:sp>
        <p:nvSpPr>
          <p:cNvPr id="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19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B4DA46B-94C6-4521-8E44-53DA321F0F34}"/>
              </a:ext>
            </a:extLst>
          </p:cNvPr>
          <p:cNvGrpSpPr/>
          <p:nvPr/>
        </p:nvGrpSpPr>
        <p:grpSpPr>
          <a:xfrm>
            <a:off x="475572" y="1304089"/>
            <a:ext cx="8037836" cy="4945642"/>
            <a:chOff x="378380" y="1304089"/>
            <a:chExt cx="8037836" cy="494564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7282" y="1447800"/>
              <a:ext cx="7298934" cy="4801931"/>
            </a:xfrm>
            <a:prstGeom prst="rect">
              <a:avLst/>
            </a:prstGeom>
          </p:spPr>
        </p:pic>
        <p:sp>
          <p:nvSpPr>
            <p:cNvPr id="11" name="Line 144"/>
            <p:cNvSpPr>
              <a:spLocks noChangeShapeType="1"/>
            </p:cNvSpPr>
            <p:nvPr/>
          </p:nvSpPr>
          <p:spPr bwMode="auto">
            <a:xfrm>
              <a:off x="1500188" y="1885980"/>
              <a:ext cx="533400" cy="42965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Rectangle 2"/>
            <p:cNvSpPr>
              <a:spLocks noChangeArrowheads="1"/>
            </p:cNvSpPr>
            <p:nvPr/>
          </p:nvSpPr>
          <p:spPr bwMode="auto">
            <a:xfrm>
              <a:off x="1905000" y="3444465"/>
              <a:ext cx="2057400" cy="7620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16" name="Rounded Rectangle 15"/>
            <p:cNvSpPr>
              <a:spLocks noChangeArrowheads="1"/>
            </p:cNvSpPr>
            <p:nvPr/>
          </p:nvSpPr>
          <p:spPr bwMode="auto">
            <a:xfrm>
              <a:off x="378380" y="1304089"/>
              <a:ext cx="2057400" cy="55418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Most common settings to be changed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4941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AE86B-E635-41C4-BE91-48C6DEBEF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Modify Images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6D129A-941B-4F24-A895-40A7796606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0996A2-BF61-48C4-AFFE-F5ECBEF97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1047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531FD7-9EB3-441C-BBB4-11BB72156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ECF941-CBF2-49FD-9A29-8AAB3C82EA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Implementing Color Management</a:t>
            </a:r>
          </a:p>
        </p:txBody>
      </p:sp>
    </p:spTree>
    <p:extLst>
      <p:ext uri="{BB962C8B-B14F-4D97-AF65-F5344CB8AC3E}">
        <p14:creationId xmlns:p14="http://schemas.microsoft.com/office/powerpoint/2010/main" val="31069797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What tools and techniques did you find most enjoyable? What ones were most difficult?</a:t>
            </a:r>
          </a:p>
          <a:p>
            <a:r>
              <a:rPr lang="en-US"/>
              <a:t>How do you expect to use some of these tools for your own creative images?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/>
              <a:t>The Crop Tool</a:t>
            </a:r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219200"/>
            <a:ext cx="3885914" cy="514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833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/>
              <a:t>Crop Options</a:t>
            </a:r>
          </a:p>
        </p:txBody>
      </p:sp>
      <p:sp>
        <p:nvSpPr>
          <p:cNvPr id="31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06008E5-1431-4A2D-9714-7CE6D7A07DF2}"/>
              </a:ext>
            </a:extLst>
          </p:cNvPr>
          <p:cNvGrpSpPr/>
          <p:nvPr/>
        </p:nvGrpSpPr>
        <p:grpSpPr>
          <a:xfrm>
            <a:off x="344488" y="1651402"/>
            <a:ext cx="8455025" cy="3987398"/>
            <a:chOff x="304800" y="1651402"/>
            <a:chExt cx="8455025" cy="3987398"/>
          </a:xfrm>
        </p:grpSpPr>
        <p:pic>
          <p:nvPicPr>
            <p:cNvPr id="2" name="Picture 1" descr="Screen Clippi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" y="2336935"/>
              <a:ext cx="8236465" cy="345806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4175" y="2339962"/>
              <a:ext cx="8236465" cy="339754"/>
            </a:xfrm>
            <a:prstGeom prst="rect">
              <a:avLst/>
            </a:prstGeom>
          </p:spPr>
        </p:pic>
        <p:grpSp>
          <p:nvGrpSpPr>
            <p:cNvPr id="3" name="Group 2"/>
            <p:cNvGrpSpPr/>
            <p:nvPr/>
          </p:nvGrpSpPr>
          <p:grpSpPr>
            <a:xfrm>
              <a:off x="1065543" y="1651402"/>
              <a:ext cx="7694282" cy="3987398"/>
              <a:chOff x="986168" y="1651402"/>
              <a:chExt cx="7694282" cy="3987398"/>
            </a:xfrm>
          </p:grpSpPr>
          <p:sp>
            <p:nvSpPr>
              <p:cNvPr id="4102" name="Line 316"/>
              <p:cNvSpPr>
                <a:spLocks noChangeShapeType="1"/>
              </p:cNvSpPr>
              <p:nvPr/>
            </p:nvSpPr>
            <p:spPr bwMode="auto">
              <a:xfrm rot="5400000" flipV="1">
                <a:off x="5391245" y="2120887"/>
                <a:ext cx="277693" cy="1483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01" name="Line 316"/>
              <p:cNvSpPr>
                <a:spLocks noChangeShapeType="1"/>
              </p:cNvSpPr>
              <p:nvPr/>
            </p:nvSpPr>
            <p:spPr bwMode="auto">
              <a:xfrm rot="5400000">
                <a:off x="2768974" y="2249488"/>
                <a:ext cx="23177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03" name="Line 314"/>
              <p:cNvSpPr>
                <a:spLocks noChangeShapeType="1"/>
              </p:cNvSpPr>
              <p:nvPr/>
            </p:nvSpPr>
            <p:spPr bwMode="auto">
              <a:xfrm rot="16200000" flipV="1">
                <a:off x="3941762" y="2801077"/>
                <a:ext cx="33972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Rounded Rectangle 22"/>
              <p:cNvSpPr>
                <a:spLocks noChangeArrowheads="1"/>
              </p:cNvSpPr>
              <p:nvPr/>
            </p:nvSpPr>
            <p:spPr bwMode="auto">
              <a:xfrm>
                <a:off x="3721767" y="2936014"/>
                <a:ext cx="795338" cy="274638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Clear</a:t>
                </a:r>
              </a:p>
            </p:txBody>
          </p:sp>
          <p:sp>
            <p:nvSpPr>
              <p:cNvPr id="4107" name="Line 314"/>
              <p:cNvSpPr>
                <a:spLocks noChangeShapeType="1"/>
              </p:cNvSpPr>
              <p:nvPr/>
            </p:nvSpPr>
            <p:spPr bwMode="auto">
              <a:xfrm rot="16200000" flipV="1">
                <a:off x="6954322" y="2766151"/>
                <a:ext cx="33972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4109" name="Picture 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 bwMode="auto">
              <a:xfrm>
                <a:off x="986168" y="2679702"/>
                <a:ext cx="1620908" cy="29590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10" name="Picture 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 bwMode="auto">
              <a:xfrm>
                <a:off x="5206314" y="2690025"/>
                <a:ext cx="1676400" cy="1947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" name="Rounded Rectangle 20"/>
              <p:cNvSpPr>
                <a:spLocks noChangeArrowheads="1"/>
              </p:cNvSpPr>
              <p:nvPr/>
            </p:nvSpPr>
            <p:spPr bwMode="auto">
              <a:xfrm>
                <a:off x="5038176" y="1679084"/>
                <a:ext cx="808235" cy="485982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Overlay Options</a:t>
                </a:r>
              </a:p>
            </p:txBody>
          </p:sp>
          <p:sp>
            <p:nvSpPr>
              <p:cNvPr id="16" name="Rounded Rectangle 15"/>
              <p:cNvSpPr>
                <a:spLocks noChangeArrowheads="1"/>
              </p:cNvSpPr>
              <p:nvPr/>
            </p:nvSpPr>
            <p:spPr bwMode="auto">
              <a:xfrm>
                <a:off x="1015311" y="1905000"/>
                <a:ext cx="762000" cy="274638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Ratio</a:t>
                </a:r>
              </a:p>
            </p:txBody>
          </p:sp>
          <p:sp>
            <p:nvSpPr>
              <p:cNvPr id="28" name="AutoShape 303"/>
              <p:cNvSpPr>
                <a:spLocks/>
              </p:cNvSpPr>
              <p:nvPr/>
            </p:nvSpPr>
            <p:spPr bwMode="auto">
              <a:xfrm rot="5400000" flipH="1" flipV="1">
                <a:off x="4775371" y="1898308"/>
                <a:ext cx="165695" cy="660228"/>
              </a:xfrm>
              <a:prstGeom prst="rightBrace">
                <a:avLst>
                  <a:gd name="adj1" fmla="val 65909"/>
                  <a:gd name="adj2" fmla="val 50000"/>
                </a:avLst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9" name="Line 53"/>
              <p:cNvSpPr>
                <a:spLocks noChangeShapeType="1"/>
              </p:cNvSpPr>
              <p:nvPr/>
            </p:nvSpPr>
            <p:spPr bwMode="auto">
              <a:xfrm>
                <a:off x="4536989" y="2008916"/>
                <a:ext cx="329992" cy="133633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6" name="Rounded Rectangle 25"/>
              <p:cNvSpPr>
                <a:spLocks noChangeArrowheads="1"/>
              </p:cNvSpPr>
              <p:nvPr/>
            </p:nvSpPr>
            <p:spPr bwMode="auto">
              <a:xfrm>
                <a:off x="3798716" y="1651402"/>
                <a:ext cx="982663" cy="424514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Straighten image </a:t>
                </a:r>
              </a:p>
            </p:txBody>
          </p:sp>
          <p:sp>
            <p:nvSpPr>
              <p:cNvPr id="18" name="Rounded Rectangle 17"/>
              <p:cNvSpPr>
                <a:spLocks noChangeArrowheads="1"/>
              </p:cNvSpPr>
              <p:nvPr/>
            </p:nvSpPr>
            <p:spPr bwMode="auto">
              <a:xfrm>
                <a:off x="2357765" y="1701596"/>
                <a:ext cx="1069269" cy="492490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Rotate Orientation</a:t>
                </a:r>
              </a:p>
            </p:txBody>
          </p:sp>
          <p:sp>
            <p:nvSpPr>
              <p:cNvPr id="4100" name="Line 316"/>
              <p:cNvSpPr>
                <a:spLocks noChangeShapeType="1"/>
              </p:cNvSpPr>
              <p:nvPr/>
            </p:nvSpPr>
            <p:spPr bwMode="auto">
              <a:xfrm rot="5400000">
                <a:off x="1280423" y="2292351"/>
                <a:ext cx="23177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Line 311"/>
              <p:cNvSpPr>
                <a:spLocks noChangeShapeType="1"/>
              </p:cNvSpPr>
              <p:nvPr/>
            </p:nvSpPr>
            <p:spPr bwMode="auto">
              <a:xfrm flipH="1">
                <a:off x="5985150" y="2207278"/>
                <a:ext cx="230529" cy="194732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105" name="Line 316"/>
              <p:cNvSpPr>
                <a:spLocks noChangeShapeType="1"/>
              </p:cNvSpPr>
              <p:nvPr/>
            </p:nvSpPr>
            <p:spPr bwMode="auto">
              <a:xfrm rot="5400000">
                <a:off x="7438367" y="2042024"/>
                <a:ext cx="603371" cy="1166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Rounded Rectangle 19"/>
              <p:cNvSpPr>
                <a:spLocks noChangeArrowheads="1"/>
              </p:cNvSpPr>
              <p:nvPr/>
            </p:nvSpPr>
            <p:spPr bwMode="auto">
              <a:xfrm>
                <a:off x="7391400" y="1723982"/>
                <a:ext cx="1289050" cy="274638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Content-Aware</a:t>
                </a:r>
              </a:p>
            </p:txBody>
          </p:sp>
          <p:sp>
            <p:nvSpPr>
              <p:cNvPr id="22" name="Rounded Rectangle 21"/>
              <p:cNvSpPr>
                <a:spLocks noChangeArrowheads="1"/>
              </p:cNvSpPr>
              <p:nvPr/>
            </p:nvSpPr>
            <p:spPr bwMode="auto">
              <a:xfrm>
                <a:off x="6115455" y="1785890"/>
                <a:ext cx="1185862" cy="490417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Additional Crop Options</a:t>
                </a:r>
              </a:p>
            </p:txBody>
          </p:sp>
        </p:grpSp>
        <p:sp>
          <p:nvSpPr>
            <p:cNvPr id="25" name="Rounded Rectangle 135"/>
            <p:cNvSpPr/>
            <p:nvPr/>
          </p:nvSpPr>
          <p:spPr>
            <a:xfrm>
              <a:off x="7113587" y="2894930"/>
              <a:ext cx="1476375" cy="481839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Delete Cropped Pixels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E9CEE1B6-9C81-4D21-B67C-4E629CF1C5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18282" y="5638800"/>
            <a:ext cx="1066667" cy="323810"/>
          </a:xfrm>
          <a:prstGeom prst="rect">
            <a:avLst/>
          </a:prstGeom>
        </p:spPr>
      </p:pic>
      <p:sp>
        <p:nvSpPr>
          <p:cNvPr id="33" name="Line 316">
            <a:extLst>
              <a:ext uri="{FF2B5EF4-FFF2-40B4-BE49-F238E27FC236}">
                <a16:creationId xmlns:a16="http://schemas.microsoft.com/office/drawing/2014/main" id="{5BE3FE9D-16C2-49EC-9CCD-2972E415308D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5459089" y="5596284"/>
            <a:ext cx="2317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" name="Line 314">
            <a:extLst>
              <a:ext uri="{FF2B5EF4-FFF2-40B4-BE49-F238E27FC236}">
                <a16:creationId xmlns:a16="http://schemas.microsoft.com/office/drawing/2014/main" id="{4136FADE-2E99-4BE9-B9D3-F549CD31DB49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5693137" y="6071195"/>
            <a:ext cx="3397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9" name="Rounded Rectangle 19">
            <a:extLst>
              <a:ext uri="{FF2B5EF4-FFF2-40B4-BE49-F238E27FC236}">
                <a16:creationId xmlns:a16="http://schemas.microsoft.com/office/drawing/2014/main" id="{963A6E00-A8CC-47A7-9276-586AF28CC8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4611" y="5105400"/>
            <a:ext cx="2573589" cy="35927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Commit current crop operation</a:t>
            </a:r>
          </a:p>
        </p:txBody>
      </p:sp>
      <p:sp>
        <p:nvSpPr>
          <p:cNvPr id="34" name="Rounded Rectangle 19">
            <a:extLst>
              <a:ext uri="{FF2B5EF4-FFF2-40B4-BE49-F238E27FC236}">
                <a16:creationId xmlns:a16="http://schemas.microsoft.com/office/drawing/2014/main" id="{E19EFB40-9068-4229-B6C8-D95D8C8DB4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6817" y="6121014"/>
            <a:ext cx="2573589" cy="2746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Cancel current crop operation</a:t>
            </a:r>
          </a:p>
        </p:txBody>
      </p:sp>
      <p:sp>
        <p:nvSpPr>
          <p:cNvPr id="32" name="Rounded Rectangle 19">
            <a:extLst>
              <a:ext uri="{FF2B5EF4-FFF2-40B4-BE49-F238E27FC236}">
                <a16:creationId xmlns:a16="http://schemas.microsoft.com/office/drawing/2014/main" id="{CF2D67D4-D879-4A16-B417-9F369C68C4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5121125"/>
            <a:ext cx="2573589" cy="35927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Reset the crop box, image rotation, and aspect ratio settings</a:t>
            </a:r>
          </a:p>
        </p:txBody>
      </p:sp>
      <p:sp>
        <p:nvSpPr>
          <p:cNvPr id="60" name="Line 316">
            <a:extLst>
              <a:ext uri="{FF2B5EF4-FFF2-40B4-BE49-F238E27FC236}">
                <a16:creationId xmlns:a16="http://schemas.microsoft.com/office/drawing/2014/main" id="{C75B4A2D-6370-4B90-BBAE-E764BA73DFA2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6056313" y="5602288"/>
            <a:ext cx="2317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741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/>
              <a:t>Healing Tools</a:t>
            </a:r>
          </a:p>
        </p:txBody>
      </p:sp>
      <p:sp>
        <p:nvSpPr>
          <p:cNvPr id="2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/>
          </a:p>
        </p:txBody>
      </p:sp>
      <p:grpSp>
        <p:nvGrpSpPr>
          <p:cNvPr id="5123" name="Group 37"/>
          <p:cNvGrpSpPr>
            <a:grpSpLocks/>
          </p:cNvGrpSpPr>
          <p:nvPr/>
        </p:nvGrpSpPr>
        <p:grpSpPr bwMode="auto">
          <a:xfrm>
            <a:off x="561975" y="1129267"/>
            <a:ext cx="6829425" cy="1537732"/>
            <a:chOff x="685800" y="1129269"/>
            <a:chExt cx="6829425" cy="1537569"/>
          </a:xfrm>
        </p:grpSpPr>
        <p:pic>
          <p:nvPicPr>
            <p:cNvPr id="9237" name="Picture 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85800" y="1371576"/>
              <a:ext cx="3981450" cy="1295262"/>
            </a:xfrm>
            <a:prstGeom prst="rect">
              <a:avLst/>
            </a:prstGeom>
            <a:solidFill>
              <a:srgbClr val="009DDC"/>
            </a:soli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ounded Rectangle 6"/>
            <p:cNvSpPr>
              <a:spLocks noChangeArrowheads="1"/>
            </p:cNvSpPr>
            <p:nvPr/>
          </p:nvSpPr>
          <p:spPr bwMode="auto">
            <a:xfrm>
              <a:off x="685800" y="1129269"/>
              <a:ext cx="1724025" cy="302070"/>
            </a:xfrm>
            <a:prstGeom prst="roundRect">
              <a:avLst>
                <a:gd name="adj" fmla="val 16667"/>
              </a:avLst>
            </a:prstGeom>
            <a:solidFill>
              <a:srgbClr val="009DDC"/>
            </a:soli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bg1"/>
                  </a:solidFill>
                  <a:latin typeface="+mn-lt"/>
                  <a:ea typeface="+mn-ea"/>
                </a:rPr>
                <a:t>Patch Tool</a:t>
              </a:r>
            </a:p>
          </p:txBody>
        </p:sp>
        <p:sp>
          <p:nvSpPr>
            <p:cNvPr id="15" name="Rounded Rectangle 14"/>
            <p:cNvSpPr>
              <a:spLocks noChangeArrowheads="1"/>
            </p:cNvSpPr>
            <p:nvPr/>
          </p:nvSpPr>
          <p:spPr bwMode="auto">
            <a:xfrm>
              <a:off x="4724400" y="1760472"/>
              <a:ext cx="2790825" cy="60159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Drag to replace selection with neighboring pixels</a:t>
              </a:r>
            </a:p>
          </p:txBody>
        </p:sp>
        <p:sp>
          <p:nvSpPr>
            <p:cNvPr id="5144" name="Line 113"/>
            <p:cNvSpPr>
              <a:spLocks noChangeShapeType="1"/>
            </p:cNvSpPr>
            <p:nvPr/>
          </p:nvSpPr>
          <p:spPr bwMode="auto">
            <a:xfrm rot="10800000">
              <a:off x="1981200" y="2438400"/>
              <a:ext cx="369887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24" name="Group 20"/>
          <p:cNvGrpSpPr>
            <a:grpSpLocks/>
          </p:cNvGrpSpPr>
          <p:nvPr/>
        </p:nvGrpSpPr>
        <p:grpSpPr bwMode="auto">
          <a:xfrm>
            <a:off x="533400" y="2805668"/>
            <a:ext cx="5410200" cy="2299732"/>
            <a:chOff x="762000" y="3262868"/>
            <a:chExt cx="5410200" cy="2299732"/>
          </a:xfrm>
        </p:grpSpPr>
        <p:pic>
          <p:nvPicPr>
            <p:cNvPr id="5136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284158"/>
              <a:ext cx="2728403" cy="2278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7" name="Hexagon 4"/>
            <p:cNvSpPr>
              <a:spLocks noChangeArrowheads="1"/>
            </p:cNvSpPr>
            <p:nvPr/>
          </p:nvSpPr>
          <p:spPr bwMode="auto">
            <a:xfrm>
              <a:off x="2096549" y="4114800"/>
              <a:ext cx="284701" cy="228600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11" name="Rounded Rectangle 10"/>
            <p:cNvSpPr>
              <a:spLocks noChangeArrowheads="1"/>
            </p:cNvSpPr>
            <p:nvPr/>
          </p:nvSpPr>
          <p:spPr bwMode="auto">
            <a:xfrm>
              <a:off x="762000" y="3262868"/>
              <a:ext cx="2052638" cy="302102"/>
            </a:xfrm>
            <a:prstGeom prst="roundRect">
              <a:avLst>
                <a:gd name="adj" fmla="val 16667"/>
              </a:avLst>
            </a:prstGeom>
            <a:solidFill>
              <a:srgbClr val="009DDC"/>
            </a:soli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bg1"/>
                  </a:solidFill>
                  <a:latin typeface="+mn-lt"/>
                  <a:ea typeface="+mn-ea"/>
                </a:rPr>
                <a:t>Spot Healing Brush</a:t>
              </a:r>
            </a:p>
          </p:txBody>
        </p:sp>
        <p:sp>
          <p:nvSpPr>
            <p:cNvPr id="17" name="Rounded Rectangle 16"/>
            <p:cNvSpPr>
              <a:spLocks noChangeArrowheads="1"/>
            </p:cNvSpPr>
            <p:nvPr/>
          </p:nvSpPr>
          <p:spPr bwMode="auto">
            <a:xfrm>
              <a:off x="3554413" y="3589338"/>
              <a:ext cx="2617787" cy="60166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Click to replace small areas with neighboring pixels</a:t>
              </a:r>
            </a:p>
          </p:txBody>
        </p:sp>
        <p:sp>
          <p:nvSpPr>
            <p:cNvPr id="5140" name="Line 113"/>
            <p:cNvSpPr>
              <a:spLocks noChangeShapeType="1"/>
            </p:cNvSpPr>
            <p:nvPr/>
          </p:nvSpPr>
          <p:spPr bwMode="auto">
            <a:xfrm rot="10800000">
              <a:off x="2438401" y="4244139"/>
              <a:ext cx="309812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26" name="Group 38"/>
          <p:cNvGrpSpPr>
            <a:grpSpLocks/>
          </p:cNvGrpSpPr>
          <p:nvPr/>
        </p:nvGrpSpPr>
        <p:grpSpPr bwMode="auto">
          <a:xfrm>
            <a:off x="2514600" y="4024868"/>
            <a:ext cx="5983288" cy="2452132"/>
            <a:chOff x="2924175" y="4329668"/>
            <a:chExt cx="5983662" cy="2452132"/>
          </a:xfrm>
        </p:grpSpPr>
        <p:grpSp>
          <p:nvGrpSpPr>
            <p:cNvPr id="5127" name="Group 36"/>
            <p:cNvGrpSpPr>
              <a:grpSpLocks/>
            </p:cNvGrpSpPr>
            <p:nvPr/>
          </p:nvGrpSpPr>
          <p:grpSpPr bwMode="auto">
            <a:xfrm>
              <a:off x="2924175" y="4438943"/>
              <a:ext cx="5983662" cy="2342857"/>
              <a:chOff x="2924175" y="4438943"/>
              <a:chExt cx="5983662" cy="2342857"/>
            </a:xfrm>
          </p:grpSpPr>
          <p:sp>
            <p:nvSpPr>
              <p:cNvPr id="23" name="Rounded Rectangle 22"/>
              <p:cNvSpPr>
                <a:spLocks noChangeArrowheads="1"/>
              </p:cNvSpPr>
              <p:nvPr/>
            </p:nvSpPr>
            <p:spPr bwMode="auto">
              <a:xfrm>
                <a:off x="2924175" y="5486400"/>
                <a:ext cx="2790999" cy="601663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Alt+click to select the pixel color </a:t>
                </a:r>
              </a:p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and click or drag to paint with it.</a:t>
                </a:r>
              </a:p>
            </p:txBody>
          </p:sp>
          <p:grpSp>
            <p:nvGrpSpPr>
              <p:cNvPr id="5130" name="Group 18"/>
              <p:cNvGrpSpPr>
                <a:grpSpLocks/>
              </p:cNvGrpSpPr>
              <p:nvPr/>
            </p:nvGrpSpPr>
            <p:grpSpPr bwMode="auto">
              <a:xfrm>
                <a:off x="5714206" y="4438943"/>
                <a:ext cx="3193631" cy="2342857"/>
                <a:chOff x="5714206" y="4343400"/>
                <a:chExt cx="3193631" cy="2342857"/>
              </a:xfrm>
            </p:grpSpPr>
            <p:pic>
              <p:nvPicPr>
                <p:cNvPr id="5131" name="Picture 29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803075" y="4343400"/>
                  <a:ext cx="3104762" cy="23428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32" name="Line 300"/>
                <p:cNvSpPr>
                  <a:spLocks noChangeShapeType="1"/>
                </p:cNvSpPr>
                <p:nvPr/>
              </p:nvSpPr>
              <p:spPr bwMode="auto">
                <a:xfrm>
                  <a:off x="5726876" y="5943600"/>
                  <a:ext cx="158832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5133" name="Group 295"/>
                <p:cNvGrpSpPr>
                  <a:grpSpLocks/>
                </p:cNvGrpSpPr>
                <p:nvPr/>
              </p:nvGrpSpPr>
              <p:grpSpPr bwMode="auto">
                <a:xfrm>
                  <a:off x="5714206" y="5525942"/>
                  <a:ext cx="806832" cy="407987"/>
                  <a:chOff x="3353" y="2605"/>
                  <a:chExt cx="257" cy="257"/>
                </a:xfrm>
              </p:grpSpPr>
              <p:sp>
                <p:nvSpPr>
                  <p:cNvPr id="5134" name="Line 29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59" y="2605"/>
                    <a:ext cx="0" cy="257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135" name="Line 297"/>
                  <p:cNvSpPr>
                    <a:spLocks noChangeShapeType="1"/>
                  </p:cNvSpPr>
                  <p:nvPr/>
                </p:nvSpPr>
                <p:spPr bwMode="auto">
                  <a:xfrm rot="16200000" flipV="1">
                    <a:off x="3482" y="2476"/>
                    <a:ext cx="0" cy="257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 type="triangle" w="med" len="med"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40" name="Rounded Rectangle 39"/>
            <p:cNvSpPr>
              <a:spLocks noChangeArrowheads="1"/>
            </p:cNvSpPr>
            <p:nvPr/>
          </p:nvSpPr>
          <p:spPr bwMode="auto">
            <a:xfrm>
              <a:off x="5791379" y="4329668"/>
              <a:ext cx="1724133" cy="302102"/>
            </a:xfrm>
            <a:prstGeom prst="roundRect">
              <a:avLst>
                <a:gd name="adj" fmla="val 16667"/>
              </a:avLst>
            </a:prstGeom>
            <a:solidFill>
              <a:srgbClr val="009DDC"/>
            </a:soli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solidFill>
                    <a:schemeClr val="bg1"/>
                  </a:solidFill>
                  <a:latin typeface="+mn-lt"/>
                  <a:ea typeface="+mn-ea"/>
                </a:rPr>
                <a:t>Clone Stamp Tool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5100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/>
              <a:t>Content-Aware Move Tool</a:t>
            </a:r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</a:t>
            </a:fld>
            <a:endParaRPr lang="en-US"/>
          </a:p>
        </p:txBody>
      </p:sp>
      <p:grpSp>
        <p:nvGrpSpPr>
          <p:cNvPr id="6147" name="Group 1"/>
          <p:cNvGrpSpPr>
            <a:grpSpLocks/>
          </p:cNvGrpSpPr>
          <p:nvPr/>
        </p:nvGrpSpPr>
        <p:grpSpPr bwMode="auto">
          <a:xfrm>
            <a:off x="381000" y="2238375"/>
            <a:ext cx="8515350" cy="3857625"/>
            <a:chOff x="314325" y="1552575"/>
            <a:chExt cx="8515350" cy="3857625"/>
          </a:xfrm>
        </p:grpSpPr>
        <p:pic>
          <p:nvPicPr>
            <p:cNvPr id="6152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8813" y="1552575"/>
              <a:ext cx="5286375" cy="385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153" name="Group 7"/>
            <p:cNvGrpSpPr>
              <a:grpSpLocks/>
            </p:cNvGrpSpPr>
            <p:nvPr/>
          </p:nvGrpSpPr>
          <p:grpSpPr bwMode="auto">
            <a:xfrm>
              <a:off x="314325" y="3708797"/>
              <a:ext cx="8515350" cy="294816"/>
              <a:chOff x="352425" y="3616174"/>
              <a:chExt cx="8515350" cy="295414"/>
            </a:xfrm>
          </p:grpSpPr>
          <p:sp>
            <p:nvSpPr>
              <p:cNvPr id="6154" name="Line 113"/>
              <p:cNvSpPr>
                <a:spLocks noChangeShapeType="1"/>
              </p:cNvSpPr>
              <p:nvPr/>
            </p:nvSpPr>
            <p:spPr bwMode="auto">
              <a:xfrm rot="10800000" flipV="1">
                <a:off x="6181725" y="3762435"/>
                <a:ext cx="12192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55" name="Line 144"/>
              <p:cNvSpPr>
                <a:spLocks noChangeShapeType="1"/>
              </p:cNvSpPr>
              <p:nvPr/>
            </p:nvSpPr>
            <p:spPr bwMode="auto">
              <a:xfrm>
                <a:off x="1752600" y="3762435"/>
                <a:ext cx="11049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Rounded Rectangle 12"/>
              <p:cNvSpPr>
                <a:spLocks noChangeArrowheads="1"/>
              </p:cNvSpPr>
              <p:nvPr/>
            </p:nvSpPr>
            <p:spPr bwMode="auto">
              <a:xfrm>
                <a:off x="7391400" y="3616174"/>
                <a:ext cx="1476375" cy="288716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New Location</a:t>
                </a:r>
              </a:p>
            </p:txBody>
          </p:sp>
          <p:sp>
            <p:nvSpPr>
              <p:cNvPr id="14" name="Rounded Rectangle 13"/>
              <p:cNvSpPr>
                <a:spLocks noChangeArrowheads="1"/>
              </p:cNvSpPr>
              <p:nvPr/>
            </p:nvSpPr>
            <p:spPr bwMode="auto">
              <a:xfrm>
                <a:off x="352425" y="3619022"/>
                <a:ext cx="1476375" cy="292566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Original Location</a:t>
                </a:r>
              </a:p>
            </p:txBody>
          </p:sp>
        </p:grpSp>
      </p:grpSp>
      <p:pic>
        <p:nvPicPr>
          <p:cNvPr id="6148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571875" y="1147202"/>
            <a:ext cx="1819275" cy="963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9" name="Group 295"/>
          <p:cNvGrpSpPr>
            <a:grpSpLocks/>
          </p:cNvGrpSpPr>
          <p:nvPr/>
        </p:nvGrpSpPr>
        <p:grpSpPr bwMode="auto">
          <a:xfrm>
            <a:off x="3130550" y="1836738"/>
            <a:ext cx="407988" cy="407987"/>
            <a:chOff x="3353" y="2605"/>
            <a:chExt cx="257" cy="257"/>
          </a:xfrm>
        </p:grpSpPr>
        <p:sp>
          <p:nvSpPr>
            <p:cNvPr id="6150" name="Line 296"/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51" name="Line 297"/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3462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/>
              <a:t>Transform Controls</a:t>
            </a:r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1447800" y="1143000"/>
            <a:ext cx="6553200" cy="5194300"/>
            <a:chOff x="609600" y="1219200"/>
            <a:chExt cx="6553200" cy="5194300"/>
          </a:xfrm>
        </p:grpSpPr>
        <p:pic>
          <p:nvPicPr>
            <p:cNvPr id="7171" name="Picture 1" descr="transform_controls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" y="1219200"/>
              <a:ext cx="4003675" cy="5194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2" name="Line 113"/>
            <p:cNvSpPr>
              <a:spLocks noChangeShapeType="1"/>
            </p:cNvSpPr>
            <p:nvPr/>
          </p:nvSpPr>
          <p:spPr bwMode="auto">
            <a:xfrm rot="10800000" flipV="1">
              <a:off x="4495800" y="1371600"/>
              <a:ext cx="12192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73" name="Line 113"/>
            <p:cNvSpPr>
              <a:spLocks noChangeShapeType="1"/>
            </p:cNvSpPr>
            <p:nvPr/>
          </p:nvSpPr>
          <p:spPr bwMode="auto">
            <a:xfrm rot="10800000" flipV="1">
              <a:off x="4572000" y="1828800"/>
              <a:ext cx="1143000" cy="19812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Rounded Rectangle 3"/>
            <p:cNvSpPr>
              <a:spLocks noChangeArrowheads="1"/>
            </p:cNvSpPr>
            <p:nvPr/>
          </p:nvSpPr>
          <p:spPr bwMode="auto">
            <a:xfrm>
              <a:off x="5105400" y="1227392"/>
              <a:ext cx="1752600" cy="78371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Click and drag transform handles to change the size</a:t>
              </a:r>
            </a:p>
          </p:txBody>
        </p:sp>
        <p:sp>
          <p:nvSpPr>
            <p:cNvPr id="7175" name="Line 113"/>
            <p:cNvSpPr>
              <a:spLocks noChangeShapeType="1"/>
            </p:cNvSpPr>
            <p:nvPr/>
          </p:nvSpPr>
          <p:spPr bwMode="auto">
            <a:xfrm rot="10800000" flipV="1">
              <a:off x="4613275" y="5715000"/>
              <a:ext cx="949325" cy="6985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Rounded Rectangle 6"/>
            <p:cNvSpPr>
              <a:spLocks noChangeArrowheads="1"/>
            </p:cNvSpPr>
            <p:nvPr/>
          </p:nvSpPr>
          <p:spPr bwMode="auto">
            <a:xfrm>
              <a:off x="5165979" y="5221864"/>
              <a:ext cx="1936242" cy="73761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Drag corners clockwise or counterclockwise to access rotate options</a:t>
              </a:r>
            </a:p>
          </p:txBody>
        </p:sp>
        <p:sp>
          <p:nvSpPr>
            <p:cNvPr id="9" name="Rounded Rectangle 8"/>
            <p:cNvSpPr>
              <a:spLocks noChangeArrowheads="1"/>
            </p:cNvSpPr>
            <p:nvPr/>
          </p:nvSpPr>
          <p:spPr bwMode="auto">
            <a:xfrm>
              <a:off x="5257800" y="3513392"/>
              <a:ext cx="1905000" cy="78371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Hold down Shift while moving corners to constrain proportions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4748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/>
              <a:t>The Navigator Panel</a:t>
            </a:r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B64E044-232A-447A-8156-0844FBB38044}"/>
              </a:ext>
            </a:extLst>
          </p:cNvPr>
          <p:cNvGrpSpPr/>
          <p:nvPr/>
        </p:nvGrpSpPr>
        <p:grpSpPr>
          <a:xfrm>
            <a:off x="778184" y="1508353"/>
            <a:ext cx="7587632" cy="4573132"/>
            <a:chOff x="867121" y="1508353"/>
            <a:chExt cx="7587632" cy="4573132"/>
          </a:xfrm>
        </p:grpSpPr>
        <p:pic>
          <p:nvPicPr>
            <p:cNvPr id="8195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867121" y="1508353"/>
              <a:ext cx="5710533" cy="4573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Rounded Rectangle 24"/>
            <p:cNvSpPr>
              <a:spLocks noChangeArrowheads="1"/>
            </p:cNvSpPr>
            <p:nvPr/>
          </p:nvSpPr>
          <p:spPr bwMode="auto">
            <a:xfrm>
              <a:off x="7235553" y="3643868"/>
              <a:ext cx="1219200" cy="30210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View area</a:t>
              </a:r>
            </a:p>
          </p:txBody>
        </p:sp>
        <p:sp>
          <p:nvSpPr>
            <p:cNvPr id="8198" name="Line 300"/>
            <p:cNvSpPr>
              <a:spLocks noChangeShapeType="1"/>
            </p:cNvSpPr>
            <p:nvPr/>
          </p:nvSpPr>
          <p:spPr bwMode="auto">
            <a:xfrm flipH="1">
              <a:off x="5867400" y="3810000"/>
              <a:ext cx="137187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Rounded Rectangle 8"/>
            <p:cNvSpPr>
              <a:spLocks noChangeArrowheads="1"/>
            </p:cNvSpPr>
            <p:nvPr/>
          </p:nvSpPr>
          <p:spPr bwMode="auto">
            <a:xfrm>
              <a:off x="5050242" y="5456486"/>
              <a:ext cx="1219200" cy="30210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sz="1300" b="1" dirty="0"/>
                <a:t>Zoom Slider</a:t>
              </a:r>
            </a:p>
          </p:txBody>
        </p:sp>
        <p:sp>
          <p:nvSpPr>
            <p:cNvPr id="8200" name="Line 167"/>
            <p:cNvSpPr>
              <a:spLocks noChangeShapeType="1"/>
            </p:cNvSpPr>
            <p:nvPr/>
          </p:nvSpPr>
          <p:spPr bwMode="auto">
            <a:xfrm rot="5400000">
              <a:off x="5424294" y="5158276"/>
              <a:ext cx="6238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1" name="Line 167"/>
            <p:cNvSpPr>
              <a:spLocks noChangeShapeType="1"/>
            </p:cNvSpPr>
            <p:nvPr/>
          </p:nvSpPr>
          <p:spPr bwMode="auto">
            <a:xfrm rot="5400000">
              <a:off x="5136392" y="4958252"/>
              <a:ext cx="2238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2" name="Line 167"/>
            <p:cNvSpPr>
              <a:spLocks noChangeShapeType="1"/>
            </p:cNvSpPr>
            <p:nvPr/>
          </p:nvSpPr>
          <p:spPr bwMode="auto">
            <a:xfrm rot="5400000">
              <a:off x="5984080" y="4958252"/>
              <a:ext cx="2238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Rounded Rectangle 6"/>
            <p:cNvSpPr>
              <a:spLocks noChangeArrowheads="1"/>
            </p:cNvSpPr>
            <p:nvPr/>
          </p:nvSpPr>
          <p:spPr bwMode="auto">
            <a:xfrm>
              <a:off x="5876993" y="5000272"/>
              <a:ext cx="838199" cy="2746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sz="1300" b="1" dirty="0"/>
                <a:t>Zoom In</a:t>
              </a:r>
            </a:p>
          </p:txBody>
        </p:sp>
        <p:sp>
          <p:nvSpPr>
            <p:cNvPr id="8" name="Rounded Rectangle 7"/>
            <p:cNvSpPr>
              <a:spLocks noChangeArrowheads="1"/>
            </p:cNvSpPr>
            <p:nvPr/>
          </p:nvSpPr>
          <p:spPr bwMode="auto">
            <a:xfrm>
              <a:off x="4723454" y="5024135"/>
              <a:ext cx="951708" cy="2746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sz="1300" b="1" dirty="0"/>
                <a:t>Zoom Out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06794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400"/>
              <a:t>Histogram</a:t>
            </a:r>
          </a:p>
        </p:txBody>
      </p:sp>
      <p:sp>
        <p:nvSpPr>
          <p:cNvPr id="18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F81722A-72DF-44E3-BA13-2BBE4BBBEFE3}"/>
              </a:ext>
            </a:extLst>
          </p:cNvPr>
          <p:cNvGrpSpPr/>
          <p:nvPr/>
        </p:nvGrpSpPr>
        <p:grpSpPr>
          <a:xfrm>
            <a:off x="1187859" y="1803923"/>
            <a:ext cx="7041741" cy="4180952"/>
            <a:chOff x="1457411" y="1803923"/>
            <a:chExt cx="7041741" cy="4180952"/>
          </a:xfrm>
        </p:grpSpPr>
        <p:grpSp>
          <p:nvGrpSpPr>
            <p:cNvPr id="9220" name="Group 8"/>
            <p:cNvGrpSpPr>
              <a:grpSpLocks/>
            </p:cNvGrpSpPr>
            <p:nvPr/>
          </p:nvGrpSpPr>
          <p:grpSpPr bwMode="auto">
            <a:xfrm>
              <a:off x="1457411" y="1803923"/>
              <a:ext cx="7041741" cy="4180952"/>
              <a:chOff x="1255803" y="1762647"/>
              <a:chExt cx="7042579" cy="4180953"/>
            </a:xfrm>
          </p:grpSpPr>
          <p:pic>
            <p:nvPicPr>
              <p:cNvPr id="9224" name="Picture 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 bwMode="auto">
              <a:xfrm>
                <a:off x="1255803" y="1762647"/>
                <a:ext cx="6431555" cy="41809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9227" name="Group 292"/>
              <p:cNvGrpSpPr>
                <a:grpSpLocks/>
              </p:cNvGrpSpPr>
              <p:nvPr/>
            </p:nvGrpSpPr>
            <p:grpSpPr bwMode="auto">
              <a:xfrm rot="10800000" flipV="1">
                <a:off x="7261233" y="4268584"/>
                <a:ext cx="285750" cy="995155"/>
                <a:chOff x="2984" y="2823"/>
                <a:chExt cx="180" cy="257"/>
              </a:xfrm>
            </p:grpSpPr>
            <p:sp>
              <p:nvSpPr>
                <p:cNvPr id="9231" name="Line 293"/>
                <p:cNvSpPr>
                  <a:spLocks noChangeShapeType="1"/>
                </p:cNvSpPr>
                <p:nvPr/>
              </p:nvSpPr>
              <p:spPr bwMode="auto">
                <a:xfrm flipV="1">
                  <a:off x="2984" y="2823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32" name="Line 294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3074" y="2733"/>
                  <a:ext cx="0" cy="18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9228" name="Group 295"/>
              <p:cNvGrpSpPr>
                <a:grpSpLocks/>
              </p:cNvGrpSpPr>
              <p:nvPr/>
            </p:nvGrpSpPr>
            <p:grpSpPr bwMode="auto">
              <a:xfrm>
                <a:off x="4149726" y="4247030"/>
                <a:ext cx="407988" cy="1031406"/>
                <a:chOff x="3759" y="2819"/>
                <a:chExt cx="257" cy="257"/>
              </a:xfrm>
            </p:grpSpPr>
            <p:sp>
              <p:nvSpPr>
                <p:cNvPr id="9229" name="Line 296"/>
                <p:cNvSpPr>
                  <a:spLocks noChangeShapeType="1"/>
                </p:cNvSpPr>
                <p:nvPr/>
              </p:nvSpPr>
              <p:spPr bwMode="auto">
                <a:xfrm flipV="1">
                  <a:off x="3765" y="2819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30" name="Line 297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3888" y="2690"/>
                  <a:ext cx="0" cy="257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7" name="Rounded Rectangle 16"/>
              <p:cNvSpPr>
                <a:spLocks noChangeArrowheads="1"/>
              </p:cNvSpPr>
              <p:nvPr/>
            </p:nvSpPr>
            <p:spPr bwMode="auto">
              <a:xfrm>
                <a:off x="6118803" y="5224583"/>
                <a:ext cx="2179579" cy="461010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sz="1300" b="1" dirty="0"/>
                  <a:t>Highlight details</a:t>
                </a:r>
              </a:p>
              <a:p>
                <a:pPr algn="ctr"/>
                <a:r>
                  <a:rPr lang="en-US" sz="1300" b="1" dirty="0"/>
                  <a:t>on right side of histogram</a:t>
                </a:r>
              </a:p>
            </p:txBody>
          </p:sp>
          <p:sp>
            <p:nvSpPr>
              <p:cNvPr id="14" name="Rounded Rectangle 13"/>
              <p:cNvSpPr>
                <a:spLocks noChangeArrowheads="1"/>
              </p:cNvSpPr>
              <p:nvPr/>
            </p:nvSpPr>
            <p:spPr bwMode="auto">
              <a:xfrm>
                <a:off x="3921828" y="5238638"/>
                <a:ext cx="1981436" cy="461010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sz="1300" b="1" dirty="0"/>
                  <a:t>Shadow details</a:t>
                </a:r>
              </a:p>
              <a:p>
                <a:pPr algn="ctr"/>
                <a:r>
                  <a:rPr lang="en-US" sz="1300" b="1" dirty="0"/>
                  <a:t>on left side of histogram</a:t>
                </a:r>
              </a:p>
            </p:txBody>
          </p:sp>
        </p:grpSp>
        <p:grpSp>
          <p:nvGrpSpPr>
            <p:cNvPr id="9221" name="Group 9"/>
            <p:cNvGrpSpPr>
              <a:grpSpLocks/>
            </p:cNvGrpSpPr>
            <p:nvPr/>
          </p:nvGrpSpPr>
          <p:grpSpPr bwMode="auto">
            <a:xfrm>
              <a:off x="5126223" y="2169343"/>
              <a:ext cx="1981200" cy="1376683"/>
              <a:chOff x="4203387" y="1290319"/>
              <a:chExt cx="1981436" cy="1376683"/>
            </a:xfrm>
          </p:grpSpPr>
          <p:sp>
            <p:nvSpPr>
              <p:cNvPr id="9223" name="Line 316"/>
              <p:cNvSpPr>
                <a:spLocks noChangeShapeType="1"/>
              </p:cNvSpPr>
              <p:nvPr/>
            </p:nvSpPr>
            <p:spPr bwMode="auto">
              <a:xfrm rot="5400000">
                <a:off x="4703762" y="2189164"/>
                <a:ext cx="95567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Rounded Rectangle 15"/>
              <p:cNvSpPr>
                <a:spLocks noChangeArrowheads="1"/>
              </p:cNvSpPr>
              <p:nvPr/>
            </p:nvSpPr>
            <p:spPr bwMode="auto">
              <a:xfrm>
                <a:off x="4203387" y="1290319"/>
                <a:ext cx="1981436" cy="461010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Midtones in the</a:t>
                </a:r>
              </a:p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middle of the histogram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3128449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OV Template 4_1.potx" id="{482A05A5-E8AB-4C88-BA34-7E9D7AAC04C5}" vid="{2A33EEC4-ABD1-4667-A874-96B942740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LO_OV_Template_4_1</Template>
  <TotalTime>1574</TotalTime>
  <Words>336</Words>
  <Application>Microsoft Office PowerPoint</Application>
  <PresentationFormat>On-screen Show (4:3)</PresentationFormat>
  <Paragraphs>103</Paragraphs>
  <Slides>21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Myriad Pro</vt:lpstr>
      <vt:lpstr>LO Choice</vt:lpstr>
      <vt:lpstr>Adjusting Images</vt:lpstr>
      <vt:lpstr>Modify Images</vt:lpstr>
      <vt:lpstr>The Crop Tool</vt:lpstr>
      <vt:lpstr>Crop Options</vt:lpstr>
      <vt:lpstr>Healing Tools</vt:lpstr>
      <vt:lpstr>Content-Aware Move Tool</vt:lpstr>
      <vt:lpstr>Transform Controls</vt:lpstr>
      <vt:lpstr>The Navigator Panel</vt:lpstr>
      <vt:lpstr>Histogram</vt:lpstr>
      <vt:lpstr>Activity: Using the Content-Aware Move Tool</vt:lpstr>
      <vt:lpstr>Repair Images</vt:lpstr>
      <vt:lpstr>Content-Aware Fill Tools</vt:lpstr>
      <vt:lpstr>Manual Tonal Adjustments</vt:lpstr>
      <vt:lpstr>Localized Color Correction</vt:lpstr>
      <vt:lpstr>HDR Imaging</vt:lpstr>
      <vt:lpstr>Activity: Making Image Adjustments</vt:lpstr>
      <vt:lpstr>Implement Color Management</vt:lpstr>
      <vt:lpstr>Color Management</vt:lpstr>
      <vt:lpstr>Color Setting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Adjusting Images</dc:title>
  <dc:creator>Laurie Perry</dc:creator>
  <cp:lastModifiedBy>Michelle Farney</cp:lastModifiedBy>
  <cp:revision>43</cp:revision>
  <dcterms:created xsi:type="dcterms:W3CDTF">2016-08-03T14:04:28Z</dcterms:created>
  <dcterms:modified xsi:type="dcterms:W3CDTF">2020-02-24T17:54:03Z</dcterms:modified>
</cp:coreProperties>
</file>