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20"/>
  </p:notesMasterIdLst>
  <p:handoutMasterIdLst>
    <p:handoutMasterId r:id="rId21"/>
  </p:handoutMasterIdLst>
  <p:sldIdLst>
    <p:sldId id="261" r:id="rId2"/>
    <p:sldId id="277" r:id="rId3"/>
    <p:sldId id="263" r:id="rId4"/>
    <p:sldId id="264" r:id="rId5"/>
    <p:sldId id="265" r:id="rId6"/>
    <p:sldId id="266" r:id="rId7"/>
    <p:sldId id="278" r:id="rId8"/>
    <p:sldId id="267" r:id="rId9"/>
    <p:sldId id="268" r:id="rId10"/>
    <p:sldId id="269" r:id="rId11"/>
    <p:sldId id="270" r:id="rId12"/>
    <p:sldId id="279" r:id="rId13"/>
    <p:sldId id="276" r:id="rId14"/>
    <p:sldId id="272" r:id="rId15"/>
    <p:sldId id="273" r:id="rId16"/>
    <p:sldId id="274" r:id="rId17"/>
    <p:sldId id="275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2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F312ECC2-DF89-4EB3-93CE-4747933787CF}" type="slidenum">
              <a:rPr lang="en-US" altLang="en-US" smtClean="0"/>
              <a:pPr/>
              <a:t>3</a:t>
            </a:fld>
            <a:endParaRPr lang="en-US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033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733D983-4B41-462F-9048-F91A40161B54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631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54949AE-8A39-446F-AC76-ECCA6334C8B2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76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087E8A18-4E2C-4E43-99BF-0177DB8C03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D03213AD-FDB3-4367-B1D2-870BE4B742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088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67532439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1026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4671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96361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7499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87992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13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98891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821EE95E-F63C-4E7E-B083-C64CC9A5F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793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4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3132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60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41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806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124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569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1624895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01423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5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F181A179-B4F2-488E-A5A5-8306A6682F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93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DAFD1FE3-FF39-427D-A1B5-4B6F3CAE94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191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0359602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67056068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8381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F6173BDD-9C9A-4729-B96D-40AF1C27CE12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4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  <p:sldLayoutId id="2147483838" r:id="rId22"/>
    <p:sldLayoutId id="2147483839" r:id="rId23"/>
    <p:sldLayoutId id="2147483840" r:id="rId24"/>
    <p:sldLayoutId id="2147483841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Adjust Layers</a:t>
            </a:r>
          </a:p>
          <a:p>
            <a:r>
              <a:rPr lang="en-US" dirty="0"/>
              <a:t>Apply Camera Raw</a:t>
            </a:r>
          </a:p>
          <a:p>
            <a:r>
              <a:rPr lang="en-US" dirty="0"/>
              <a:t>Refine Images by Using Advanced Tools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Refining Images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The Camera Raw Interface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C573A1-B301-4C48-9618-AA3CEA40DE28}"/>
              </a:ext>
            </a:extLst>
          </p:cNvPr>
          <p:cNvGrpSpPr/>
          <p:nvPr/>
        </p:nvGrpSpPr>
        <p:grpSpPr>
          <a:xfrm>
            <a:off x="273490" y="1355560"/>
            <a:ext cx="8597021" cy="4668227"/>
            <a:chOff x="242179" y="1355560"/>
            <a:chExt cx="8597021" cy="4668227"/>
          </a:xfrm>
        </p:grpSpPr>
        <p:pic>
          <p:nvPicPr>
            <p:cNvPr id="9218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42179" y="1828800"/>
              <a:ext cx="6853946" cy="4194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Line 113"/>
            <p:cNvSpPr>
              <a:spLocks noChangeShapeType="1"/>
            </p:cNvSpPr>
            <p:nvPr/>
          </p:nvSpPr>
          <p:spPr bwMode="auto">
            <a:xfrm rot="10800000">
              <a:off x="6781800" y="3105150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7115175" y="2964602"/>
              <a:ext cx="1724025" cy="32078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 </a:t>
              </a:r>
              <a:r>
                <a:rPr lang="ja-JP" altLang="en-US" sz="1300" b="1" dirty="0">
                  <a:latin typeface="+mn-lt"/>
                  <a:ea typeface="+mn-ea"/>
                </a:rPr>
                <a:t>“</a:t>
              </a:r>
              <a:r>
                <a:rPr lang="en-US" altLang="ja-JP" sz="1300" b="1" dirty="0">
                  <a:latin typeface="+mn-lt"/>
                  <a:ea typeface="+mn-ea"/>
                </a:rPr>
                <a:t>Tabs</a:t>
              </a:r>
              <a:r>
                <a:rPr lang="ja-JP" altLang="en-US" sz="1300" b="1" dirty="0">
                  <a:latin typeface="+mn-lt"/>
                  <a:ea typeface="+mn-ea"/>
                </a:rPr>
                <a:t>”</a:t>
              </a:r>
              <a:endParaRPr lang="en-US" sz="1300" b="1" dirty="0">
                <a:latin typeface="+mn-lt"/>
                <a:ea typeface="+mn-ea"/>
              </a:endParaRPr>
            </a:p>
          </p:txBody>
        </p:sp>
        <p:sp>
          <p:nvSpPr>
            <p:cNvPr id="9223" name="Line 113"/>
            <p:cNvSpPr>
              <a:spLocks noChangeShapeType="1"/>
            </p:cNvSpPr>
            <p:nvPr/>
          </p:nvSpPr>
          <p:spPr bwMode="auto">
            <a:xfrm rot="10800000">
              <a:off x="6781800" y="2419350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Line 139"/>
            <p:cNvSpPr>
              <a:spLocks noChangeShapeType="1"/>
            </p:cNvSpPr>
            <p:nvPr/>
          </p:nvSpPr>
          <p:spPr bwMode="auto">
            <a:xfrm rot="16200000" flipV="1">
              <a:off x="5008562" y="1809115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4399672" y="1355560"/>
              <a:ext cx="1724025" cy="3208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Toggle Full Screen</a:t>
              </a:r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7115175" y="2253975"/>
              <a:ext cx="1724025" cy="35286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RGB Histogram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029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Activity: Using Camera Raw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  <p:pic>
        <p:nvPicPr>
          <p:cNvPr id="10243" name="Picture 1" descr="camera_raw_befo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19200"/>
            <a:ext cx="3429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camera_raw_af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219200"/>
            <a:ext cx="3429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247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2B3978-6F46-4981-B767-E691A8FA4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Refine Images by Using Advanced Tools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547045-3086-45E4-850C-B6E7E0F9F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655D42-FF9B-497D-988B-258114B77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31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Sharpen Images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539022"/>
              </p:ext>
            </p:extLst>
          </p:nvPr>
        </p:nvGraphicFramePr>
        <p:xfrm>
          <a:off x="341925" y="2512141"/>
          <a:ext cx="3246437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Image" r:id="rId3" imgW="3245760" imgH="2437920" progId="Photoshop.Image.17">
                  <p:embed/>
                </p:oleObj>
              </mc:Choice>
              <mc:Fallback>
                <p:oleObj name="Image" r:id="rId3" imgW="3245760" imgH="2437920" progId="Photoshop.Image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925" y="2512141"/>
                        <a:ext cx="3246437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014373"/>
              </p:ext>
            </p:extLst>
          </p:nvPr>
        </p:nvGraphicFramePr>
        <p:xfrm>
          <a:off x="4724400" y="2514600"/>
          <a:ext cx="3246437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Image" r:id="rId5" imgW="3245760" imgH="2437920" progId="Photoshop.Image.17">
                  <p:embed/>
                </p:oleObj>
              </mc:Choice>
              <mc:Fallback>
                <p:oleObj name="Image" r:id="rId5" imgW="3245760" imgH="2437920" progId="Photoshop.Image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4400" y="2514600"/>
                        <a:ext cx="3246437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ounded Rectangle 149"/>
          <p:cNvSpPr/>
          <p:nvPr/>
        </p:nvSpPr>
        <p:spPr>
          <a:xfrm>
            <a:off x="7232649" y="3820988"/>
            <a:ext cx="1606551" cy="48082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After Smart Sharpen</a:t>
            </a:r>
          </a:p>
        </p:txBody>
      </p:sp>
      <p:sp>
        <p:nvSpPr>
          <p:cNvPr id="19" name="Rounded Rectangle 149"/>
          <p:cNvSpPr/>
          <p:nvPr/>
        </p:nvSpPr>
        <p:spPr>
          <a:xfrm>
            <a:off x="2785086" y="3820988"/>
            <a:ext cx="1606551" cy="480828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Before Smart Sharpen</a:t>
            </a:r>
          </a:p>
        </p:txBody>
      </p:sp>
    </p:spTree>
    <p:extLst>
      <p:ext uri="{BB962C8B-B14F-4D97-AF65-F5344CB8AC3E}">
        <p14:creationId xmlns:p14="http://schemas.microsoft.com/office/powerpoint/2010/main" val="1013889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Blending Tools</a:t>
            </a:r>
          </a:p>
        </p:txBody>
      </p:sp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 how pixels in an image are affected by an editing or painting tool</a:t>
            </a:r>
          </a:p>
          <a:p>
            <a:r>
              <a:rPr lang="en-US" dirty="0"/>
              <a:t>Base color</a:t>
            </a:r>
          </a:p>
          <a:p>
            <a:r>
              <a:rPr lang="en-US" dirty="0"/>
              <a:t>Blend color</a:t>
            </a:r>
          </a:p>
          <a:p>
            <a:r>
              <a:rPr lang="en-US" dirty="0"/>
              <a:t>Result color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06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Opacity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AD4BC01-3BA6-4801-8927-2716B6B02BA8}"/>
              </a:ext>
            </a:extLst>
          </p:cNvPr>
          <p:cNvGrpSpPr/>
          <p:nvPr/>
        </p:nvGrpSpPr>
        <p:grpSpPr>
          <a:xfrm>
            <a:off x="487547" y="1378187"/>
            <a:ext cx="8168906" cy="4794013"/>
            <a:chOff x="517894" y="1378187"/>
            <a:chExt cx="8168906" cy="4794013"/>
          </a:xfrm>
        </p:grpSpPr>
        <p:pic>
          <p:nvPicPr>
            <p:cNvPr id="13315" name="Picture 2" descr="opacit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975" y="1676400"/>
              <a:ext cx="6202363" cy="297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6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6363017" y="4114800"/>
              <a:ext cx="2177415" cy="20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Line 113"/>
            <p:cNvSpPr>
              <a:spLocks noChangeShapeType="1"/>
            </p:cNvSpPr>
            <p:nvPr/>
          </p:nvSpPr>
          <p:spPr bwMode="auto">
            <a:xfrm rot="10800000" flipH="1" flipV="1">
              <a:off x="1441450" y="1524000"/>
              <a:ext cx="187325" cy="457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517894" y="1378187"/>
              <a:ext cx="1724025" cy="291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30% Opacity</a:t>
              </a:r>
            </a:p>
          </p:txBody>
        </p:sp>
        <p:sp>
          <p:nvSpPr>
            <p:cNvPr id="13319" name="Line 113"/>
            <p:cNvSpPr>
              <a:spLocks noChangeShapeType="1"/>
            </p:cNvSpPr>
            <p:nvPr/>
          </p:nvSpPr>
          <p:spPr bwMode="auto">
            <a:xfrm rot="10800000" flipV="1">
              <a:off x="5321300" y="1981200"/>
              <a:ext cx="193675" cy="533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4448175" y="1815544"/>
              <a:ext cx="1724025" cy="291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43% Opacity</a:t>
              </a:r>
            </a:p>
          </p:txBody>
        </p:sp>
        <p:sp>
          <p:nvSpPr>
            <p:cNvPr id="13321" name="Line 113"/>
            <p:cNvSpPr>
              <a:spLocks noChangeShapeType="1"/>
            </p:cNvSpPr>
            <p:nvPr/>
          </p:nvSpPr>
          <p:spPr bwMode="auto">
            <a:xfrm rot="10800000" flipH="1">
              <a:off x="2619375" y="4191000"/>
              <a:ext cx="304800" cy="533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1476375" y="4482544"/>
              <a:ext cx="1724025" cy="291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88% Opacity</a:t>
              </a:r>
            </a:p>
          </p:txBody>
        </p:sp>
        <p:sp>
          <p:nvSpPr>
            <p:cNvPr id="13323" name="Line 113"/>
            <p:cNvSpPr>
              <a:spLocks noChangeShapeType="1"/>
            </p:cNvSpPr>
            <p:nvPr/>
          </p:nvSpPr>
          <p:spPr bwMode="auto">
            <a:xfrm rot="10800000" flipH="1" flipV="1">
              <a:off x="7842250" y="3810000"/>
              <a:ext cx="196850" cy="571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6962775" y="3408124"/>
              <a:ext cx="1724025" cy="45926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Control opacity in the Layers panel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4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400" dirty="0"/>
              <a:t>Activity: Sharpening, Blending, and Changing Image Opacity (Slide 1 of 2)</a:t>
            </a:r>
          </a:p>
        </p:txBody>
      </p:sp>
      <p:pic>
        <p:nvPicPr>
          <p:cNvPr id="14339" name="Picture 1" descr="smart_sharpen_af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81"/>
          <a:stretch>
            <a:fillRect/>
          </a:stretch>
        </p:blipFill>
        <p:spPr bwMode="auto">
          <a:xfrm>
            <a:off x="4949825" y="1716088"/>
            <a:ext cx="3660775" cy="354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smart_sharpen_bef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10"/>
          <a:stretch>
            <a:fillRect/>
          </a:stretch>
        </p:blipFill>
        <p:spPr bwMode="auto">
          <a:xfrm>
            <a:off x="457200" y="1676400"/>
            <a:ext cx="3581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3276600" y="5562600"/>
            <a:ext cx="2514600" cy="457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Before and After Smart Sharpen</a:t>
            </a:r>
          </a:p>
        </p:txBody>
      </p:sp>
    </p:spTree>
    <p:extLst>
      <p:ext uri="{BB962C8B-B14F-4D97-AF65-F5344CB8AC3E}">
        <p14:creationId xmlns:p14="http://schemas.microsoft.com/office/powerpoint/2010/main" val="1274505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400" dirty="0"/>
              <a:t>Activity: Sharpening, Blending, and Changing Image Opacity (Slide 2 of 2)</a:t>
            </a:r>
          </a:p>
        </p:txBody>
      </p:sp>
      <p:pic>
        <p:nvPicPr>
          <p:cNvPr id="15363" name="Picture 1" descr="cactu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1219200"/>
            <a:ext cx="31432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 descr="orange_flowe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25550"/>
            <a:ext cx="3276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" descr="opacity_fin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352800"/>
            <a:ext cx="3962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516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 of adjustments would you consider making with adjustment layers?</a:t>
            </a:r>
          </a:p>
          <a:p>
            <a:r>
              <a:rPr lang="en-US" dirty="0"/>
              <a:t>What benefits do you see for using Camera Raw?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968095-4500-41F1-9C35-E2BE1594D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 Layers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E69C7C0-0291-4384-A93C-147D8E1481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5ED84A-C613-4DD2-9C8F-0BD4D0884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486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Layer Adjustment</a:t>
            </a:r>
          </a:p>
        </p:txBody>
      </p:sp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Apply corrections to all the layers that lie below the adjustment layer</a:t>
            </a:r>
          </a:p>
          <a:p>
            <a:r>
              <a:rPr lang="en-US" dirty="0"/>
              <a:t>Adjustments are primarily applied to color and tone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2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Adjustment Types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pic>
        <p:nvPicPr>
          <p:cNvPr id="4099" name="Picture 1" descr="befo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3479800" cy="464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1419177" y="5659582"/>
            <a:ext cx="2086071" cy="415636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rgbClr val="FFFFFF"/>
                </a:solidFill>
                <a:latin typeface="+mn-lt"/>
                <a:ea typeface="+mn-ea"/>
              </a:rPr>
              <a:t>Original Image is too dark</a:t>
            </a:r>
          </a:p>
        </p:txBody>
      </p:sp>
      <p:pic>
        <p:nvPicPr>
          <p:cNvPr id="4101" name="Picture 2" descr="curv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1765300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3" descr="blackandwh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143000"/>
            <a:ext cx="17716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 descr="brightnes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14800"/>
            <a:ext cx="17716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6543150" y="4981194"/>
            <a:ext cx="1896428" cy="553212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</a:rPr>
              <a:t>1 Adjustment Layer – Brightness/Contrast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4695825" y="3562057"/>
            <a:ext cx="1724025" cy="502920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sz="1300" b="1" dirty="0">
                <a:solidFill>
                  <a:srgbClr val="FFFFFF"/>
                </a:solidFill>
                <a:latin typeface="+mn-lt"/>
              </a:rPr>
              <a:t>2 Adjustment Layer – Curves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6553200" y="3533394"/>
            <a:ext cx="1896428" cy="553212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sz="1300" b="1" dirty="0">
                <a:solidFill>
                  <a:srgbClr val="FFFFFF"/>
                </a:solidFill>
                <a:latin typeface="+mn-lt"/>
              </a:rPr>
              <a:t>3 Adjustment Layer – Black &amp; White</a:t>
            </a:r>
          </a:p>
        </p:txBody>
      </p:sp>
    </p:spTree>
    <p:extLst>
      <p:ext uri="{BB962C8B-B14F-4D97-AF65-F5344CB8AC3E}">
        <p14:creationId xmlns:p14="http://schemas.microsoft.com/office/powerpoint/2010/main" val="941159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Adjustment Layers</a:t>
            </a:r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72203BD-CFE3-467E-91DA-BC4E52DC4E02}"/>
              </a:ext>
            </a:extLst>
          </p:cNvPr>
          <p:cNvGrpSpPr/>
          <p:nvPr/>
        </p:nvGrpSpPr>
        <p:grpSpPr>
          <a:xfrm>
            <a:off x="237058" y="1219200"/>
            <a:ext cx="8669884" cy="5297805"/>
            <a:chOff x="216941" y="1219200"/>
            <a:chExt cx="8669884" cy="5297805"/>
          </a:xfrm>
        </p:grpSpPr>
        <p:pic>
          <p:nvPicPr>
            <p:cNvPr id="5123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089306" y="1905000"/>
              <a:ext cx="2902388" cy="382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4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216941" y="1993363"/>
              <a:ext cx="2966541" cy="94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536764" y="3954949"/>
              <a:ext cx="2359958" cy="172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838200" y="5791200"/>
              <a:ext cx="1724025" cy="2746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Adjustments Panel</a:t>
              </a:r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469773" y="3048000"/>
              <a:ext cx="2489454" cy="6858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Adjustments shown in layer affect only object(s) on layer directly below all adjustments</a:t>
              </a:r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715000" y="1219200"/>
              <a:ext cx="1724025" cy="381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Properties Panel</a:t>
              </a:r>
            </a:p>
          </p:txBody>
        </p:sp>
        <p:sp>
          <p:nvSpPr>
            <p:cNvPr id="5129" name="Line 113"/>
            <p:cNvSpPr>
              <a:spLocks noChangeShapeType="1"/>
            </p:cNvSpPr>
            <p:nvPr/>
          </p:nvSpPr>
          <p:spPr bwMode="auto">
            <a:xfrm rot="10800000" flipH="1" flipV="1">
              <a:off x="4848225" y="1775142"/>
              <a:ext cx="866775" cy="5108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" name="Line 113"/>
            <p:cNvSpPr>
              <a:spLocks noChangeShapeType="1"/>
            </p:cNvSpPr>
            <p:nvPr/>
          </p:nvSpPr>
          <p:spPr bwMode="auto">
            <a:xfrm rot="10800000" flipH="1">
              <a:off x="4724400" y="2819400"/>
              <a:ext cx="762000" cy="38099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Line 113"/>
            <p:cNvSpPr>
              <a:spLocks noChangeShapeType="1"/>
            </p:cNvSpPr>
            <p:nvPr/>
          </p:nvSpPr>
          <p:spPr bwMode="auto">
            <a:xfrm rot="10800000" flipH="1">
              <a:off x="4800600" y="5257800"/>
              <a:ext cx="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" name="Line 113"/>
            <p:cNvSpPr>
              <a:spLocks noChangeShapeType="1"/>
            </p:cNvSpPr>
            <p:nvPr/>
          </p:nvSpPr>
          <p:spPr bwMode="auto">
            <a:xfrm rot="10800000" flipH="1">
              <a:off x="4724400" y="5562600"/>
              <a:ext cx="2209800" cy="533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Line 113"/>
            <p:cNvSpPr>
              <a:spLocks noChangeShapeType="1"/>
            </p:cNvSpPr>
            <p:nvPr/>
          </p:nvSpPr>
          <p:spPr bwMode="auto">
            <a:xfrm rot="10800000" flipH="1">
              <a:off x="6781800" y="5638800"/>
              <a:ext cx="457200" cy="533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Line 113"/>
            <p:cNvSpPr>
              <a:spLocks noChangeShapeType="1"/>
            </p:cNvSpPr>
            <p:nvPr/>
          </p:nvSpPr>
          <p:spPr bwMode="auto">
            <a:xfrm rot="10800000">
              <a:off x="7772400" y="5562600"/>
              <a:ext cx="228600" cy="457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ounded Rectangle 12"/>
            <p:cNvSpPr>
              <a:spLocks noChangeArrowheads="1"/>
            </p:cNvSpPr>
            <p:nvPr/>
          </p:nvSpPr>
          <p:spPr bwMode="auto">
            <a:xfrm>
              <a:off x="3328987" y="1486772"/>
              <a:ext cx="1724025" cy="3021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 Type</a:t>
              </a:r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3430538" y="5903595"/>
              <a:ext cx="1642528" cy="46101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Reset to adjustment defaults</a:t>
              </a:r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5638800" y="6055995"/>
              <a:ext cx="1371600" cy="46101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Toggle layer visibility</a:t>
              </a:r>
            </a:p>
          </p:txBody>
        </p:sp>
        <p:sp>
          <p:nvSpPr>
            <p:cNvPr id="16" name="Rounded Rectangle 15"/>
            <p:cNvSpPr>
              <a:spLocks noChangeArrowheads="1"/>
            </p:cNvSpPr>
            <p:nvPr/>
          </p:nvSpPr>
          <p:spPr bwMode="auto">
            <a:xfrm>
              <a:off x="3274382" y="2950130"/>
              <a:ext cx="1724025" cy="3021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 Presets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7162800" y="5975105"/>
              <a:ext cx="1724025" cy="5150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Delete this adjustment layer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0690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Activity: Using Adjustment Layers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19125" y="2192337"/>
            <a:ext cx="7839075" cy="3079195"/>
            <a:chOff x="466725" y="1476375"/>
            <a:chExt cx="7839075" cy="3079195"/>
          </a:xfrm>
        </p:grpSpPr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1476375" y="4253468"/>
              <a:ext cx="1724025" cy="3021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Original Image</a:t>
              </a:r>
            </a:p>
          </p:txBody>
        </p:sp>
        <p:pic>
          <p:nvPicPr>
            <p:cNvPr id="6148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6275" y="1476375"/>
              <a:ext cx="3819525" cy="260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725" y="1476375"/>
              <a:ext cx="3800475" cy="260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5591175" y="4253468"/>
              <a:ext cx="2105025" cy="3021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Adjustment Layer Image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2496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FE1B3EF-EC91-4CF6-ACC6-FB784D9B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Camera Raw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48EA1E-29AF-4E81-8791-88A427399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B31D4F-90B4-44FD-84BB-ABE29B171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415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Camera Raw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pic>
        <p:nvPicPr>
          <p:cNvPr id="7171" name="Picture 2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2912262" y="1295400"/>
            <a:ext cx="3069438" cy="468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"/>
          <p:cNvSpPr>
            <a:spLocks noChangeArrowheads="1"/>
          </p:cNvSpPr>
          <p:nvPr/>
        </p:nvSpPr>
        <p:spPr bwMode="auto">
          <a:xfrm>
            <a:off x="3314700" y="2495550"/>
            <a:ext cx="2667000" cy="228600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64749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Camera Raw Files</a:t>
            </a:r>
            <a:endParaRPr lang="en-US" altLang="en-US" dirty="0"/>
          </a:p>
        </p:txBody>
      </p:sp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Camera raw files hold the unprocessed image pixels</a:t>
            </a:r>
          </a:p>
          <a:p>
            <a:r>
              <a:rPr lang="en-US"/>
              <a:t>Can also be TIFF and JPEG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6093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210</TotalTime>
  <Words>288</Words>
  <Application>Microsoft Office PowerPoint</Application>
  <PresentationFormat>On-screen Show (4:3)</PresentationFormat>
  <Paragraphs>78</Paragraphs>
  <Slides>18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LO Choice</vt:lpstr>
      <vt:lpstr>Image</vt:lpstr>
      <vt:lpstr>Refining Images</vt:lpstr>
      <vt:lpstr>Adjust Layers</vt:lpstr>
      <vt:lpstr>Layer Adjustment</vt:lpstr>
      <vt:lpstr>Adjustment Types</vt:lpstr>
      <vt:lpstr>Adjustment Layers</vt:lpstr>
      <vt:lpstr>Activity: Using Adjustment Layers</vt:lpstr>
      <vt:lpstr>Apply Camera Raw</vt:lpstr>
      <vt:lpstr>Camera Raw</vt:lpstr>
      <vt:lpstr>Camera Raw Files</vt:lpstr>
      <vt:lpstr>The Camera Raw Interface</vt:lpstr>
      <vt:lpstr>Activity: Using Camera Raw</vt:lpstr>
      <vt:lpstr>Refine Images by Using Advanced Tools</vt:lpstr>
      <vt:lpstr>Sharpen Images</vt:lpstr>
      <vt:lpstr>Blending Tools</vt:lpstr>
      <vt:lpstr>Opacity</vt:lpstr>
      <vt:lpstr>Activity: Sharpening, Blending, and Changing Image Opacity (Slide 1 of 2)</vt:lpstr>
      <vt:lpstr>Activity: Sharpening, Blending, and Changing Image Opacity (Slide 2 of 2)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Refining Images</dc:title>
  <dc:creator>Laurie Perry</dc:creator>
  <cp:lastModifiedBy>Michelle Farney</cp:lastModifiedBy>
  <cp:revision>22</cp:revision>
  <dcterms:created xsi:type="dcterms:W3CDTF">2016-08-03T14:11:59Z</dcterms:created>
  <dcterms:modified xsi:type="dcterms:W3CDTF">2020-02-21T19:22:17Z</dcterms:modified>
</cp:coreProperties>
</file>