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7"/>
  </p:notesMasterIdLst>
  <p:handoutMasterIdLst>
    <p:handoutMasterId r:id="rId28"/>
  </p:handoutMasterIdLst>
  <p:sldIdLst>
    <p:sldId id="268" r:id="rId2"/>
    <p:sldId id="289" r:id="rId3"/>
    <p:sldId id="269" r:id="rId4"/>
    <p:sldId id="292" r:id="rId5"/>
    <p:sldId id="264" r:id="rId6"/>
    <p:sldId id="265" r:id="rId7"/>
    <p:sldId id="283" r:id="rId8"/>
    <p:sldId id="290" r:id="rId9"/>
    <p:sldId id="285" r:id="rId10"/>
    <p:sldId id="286" r:id="rId11"/>
    <p:sldId id="284" r:id="rId12"/>
    <p:sldId id="287" r:id="rId13"/>
    <p:sldId id="270" r:id="rId14"/>
    <p:sldId id="271" r:id="rId15"/>
    <p:sldId id="272" r:id="rId16"/>
    <p:sldId id="273" r:id="rId17"/>
    <p:sldId id="274" r:id="rId18"/>
    <p:sldId id="288" r:id="rId19"/>
    <p:sldId id="291" r:id="rId20"/>
    <p:sldId id="275" r:id="rId21"/>
    <p:sldId id="276" r:id="rId22"/>
    <p:sldId id="278" r:id="rId23"/>
    <p:sldId id="279" r:id="rId24"/>
    <p:sldId id="280" r:id="rId25"/>
    <p:sldId id="26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>
      <p:cViewPr varScale="1">
        <p:scale>
          <a:sx n="74" d="100"/>
          <a:sy n="74" d="100"/>
        </p:scale>
        <p:origin x="86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7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0C6DA371-3657-49C6-9D69-1585948CC38C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935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D4C016D-667E-49F3-8B05-7509FB5120C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33964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A983F10-641D-4D79-8FEF-412B87CFDD20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4260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9A2165E-F989-462D-8F1C-265260CBE819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489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4635B49-D4A0-443C-8A74-41E6AA7C2B00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912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482446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Organize Photoshop Assets by Using Adobe Bridge</a:t>
            </a:r>
          </a:p>
          <a:p>
            <a:r>
              <a:rPr lang="en-US" dirty="0"/>
              <a:t>Organize the Photoshop Workspace</a:t>
            </a:r>
          </a:p>
          <a:p>
            <a:r>
              <a:rPr lang="en-US" dirty="0"/>
              <a:t>Customize the Photoshop Workspace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 with Photoshop</a:t>
            </a:r>
          </a:p>
        </p:txBody>
      </p:sp>
    </p:spTree>
    <p:extLst>
      <p:ext uri="{BB962C8B-B14F-4D97-AF65-F5344CB8AC3E}">
        <p14:creationId xmlns:p14="http://schemas.microsoft.com/office/powerpoint/2010/main" val="492535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Photoshop Workspace Components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86DF36-3388-48EA-90ED-B6554E133F3C}"/>
              </a:ext>
            </a:extLst>
          </p:cNvPr>
          <p:cNvGrpSpPr/>
          <p:nvPr/>
        </p:nvGrpSpPr>
        <p:grpSpPr>
          <a:xfrm>
            <a:off x="164823" y="1476375"/>
            <a:ext cx="8826777" cy="4558033"/>
            <a:chOff x="164823" y="1476375"/>
            <a:chExt cx="8826777" cy="4558033"/>
          </a:xfrm>
        </p:grpSpPr>
        <p:sp>
          <p:nvSpPr>
            <p:cNvPr id="9230" name="AutoShape 108"/>
            <p:cNvSpPr>
              <a:spLocks/>
            </p:cNvSpPr>
            <p:nvPr/>
          </p:nvSpPr>
          <p:spPr bwMode="auto">
            <a:xfrm>
              <a:off x="7753555" y="2499518"/>
              <a:ext cx="182562" cy="2973765"/>
            </a:xfrm>
            <a:prstGeom prst="rightBrace">
              <a:avLst>
                <a:gd name="adj1" fmla="val 6203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 dirty="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1630872" y="2158028"/>
              <a:ext cx="6074271" cy="3272514"/>
            </a:xfrm>
            <a:prstGeom prst="rect">
              <a:avLst/>
            </a:prstGeom>
          </p:spPr>
        </p:pic>
        <p:sp>
          <p:nvSpPr>
            <p:cNvPr id="9218" name="Line 167"/>
            <p:cNvSpPr>
              <a:spLocks noChangeShapeType="1"/>
            </p:cNvSpPr>
            <p:nvPr/>
          </p:nvSpPr>
          <p:spPr bwMode="auto">
            <a:xfrm rot="5400000">
              <a:off x="2001560" y="5750246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0" name="Line 87"/>
            <p:cNvSpPr>
              <a:spLocks noChangeShapeType="1"/>
            </p:cNvSpPr>
            <p:nvPr/>
          </p:nvSpPr>
          <p:spPr bwMode="auto">
            <a:xfrm rot="5400000" flipV="1">
              <a:off x="1577698" y="1863725"/>
              <a:ext cx="4699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1" name="AutoShape 108"/>
            <p:cNvSpPr>
              <a:spLocks/>
            </p:cNvSpPr>
            <p:nvPr/>
          </p:nvSpPr>
          <p:spPr bwMode="auto">
            <a:xfrm flipH="1">
              <a:off x="1336398" y="2667000"/>
              <a:ext cx="198438" cy="2743200"/>
            </a:xfrm>
            <a:prstGeom prst="rightBrace">
              <a:avLst>
                <a:gd name="adj1" fmla="val 6201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 dirty="0"/>
            </a:p>
          </p:txBody>
        </p:sp>
        <p:sp>
          <p:nvSpPr>
            <p:cNvPr id="23" name="Rounded Rectangle 22"/>
            <p:cNvSpPr>
              <a:spLocks noChangeArrowheads="1"/>
            </p:cNvSpPr>
            <p:nvPr/>
          </p:nvSpPr>
          <p:spPr bwMode="auto">
            <a:xfrm>
              <a:off x="1269723" y="1476375"/>
              <a:ext cx="1362075" cy="2746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Application Bar</a:t>
              </a:r>
            </a:p>
          </p:txBody>
        </p:sp>
        <p:sp>
          <p:nvSpPr>
            <p:cNvPr id="26" name="Rounded Rectangle 25"/>
            <p:cNvSpPr>
              <a:spLocks noChangeArrowheads="1"/>
            </p:cNvSpPr>
            <p:nvPr/>
          </p:nvSpPr>
          <p:spPr bwMode="auto">
            <a:xfrm>
              <a:off x="488673" y="3810000"/>
              <a:ext cx="782638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Tools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 Panel</a:t>
              </a:r>
            </a:p>
          </p:txBody>
        </p:sp>
        <p:sp>
          <p:nvSpPr>
            <p:cNvPr id="9225" name="Line 87"/>
            <p:cNvSpPr>
              <a:spLocks noChangeShapeType="1"/>
            </p:cNvSpPr>
            <p:nvPr/>
          </p:nvSpPr>
          <p:spPr bwMode="auto">
            <a:xfrm rot="5400000" flipH="1" flipV="1">
              <a:off x="1330841" y="2115345"/>
              <a:ext cx="0" cy="5032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164823" y="2200275"/>
              <a:ext cx="1076325" cy="4270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Options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Bar</a:t>
              </a:r>
            </a:p>
          </p:txBody>
        </p:sp>
        <p:sp>
          <p:nvSpPr>
            <p:cNvPr id="16" name="Rounded Rectangle 15"/>
            <p:cNvSpPr>
              <a:spLocks noChangeArrowheads="1"/>
            </p:cNvSpPr>
            <p:nvPr/>
          </p:nvSpPr>
          <p:spPr bwMode="auto">
            <a:xfrm>
              <a:off x="6924675" y="1536067"/>
              <a:ext cx="1076325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Workspace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Switcher</a:t>
              </a:r>
            </a:p>
          </p:txBody>
        </p:sp>
        <p:sp>
          <p:nvSpPr>
            <p:cNvPr id="9228" name="Line 87"/>
            <p:cNvSpPr>
              <a:spLocks noChangeShapeType="1"/>
            </p:cNvSpPr>
            <p:nvPr/>
          </p:nvSpPr>
          <p:spPr bwMode="auto">
            <a:xfrm rot="5400000" flipV="1">
              <a:off x="7273925" y="2110742"/>
              <a:ext cx="3873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7970838" y="3667125"/>
              <a:ext cx="1020762" cy="6000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Stacked Panel Group</a:t>
              </a:r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1717398" y="5759771"/>
              <a:ext cx="1076325" cy="2746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Status Bar</a:t>
              </a:r>
            </a:p>
          </p:txBody>
        </p:sp>
        <p:sp>
          <p:nvSpPr>
            <p:cNvPr id="22" name="Rounded Rectangle 18">
              <a:extLst>
                <a:ext uri="{FF2B5EF4-FFF2-40B4-BE49-F238E27FC236}">
                  <a16:creationId xmlns:a16="http://schemas.microsoft.com/office/drawing/2014/main" id="{33CB57C7-CA57-4DFF-B218-AC1B47E41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4722" y="1600981"/>
              <a:ext cx="1020762" cy="3132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Panel</a:t>
              </a:r>
            </a:p>
          </p:txBody>
        </p:sp>
        <p:sp>
          <p:nvSpPr>
            <p:cNvPr id="24" name="Line 87">
              <a:extLst>
                <a:ext uri="{FF2B5EF4-FFF2-40B4-BE49-F238E27FC236}">
                  <a16:creationId xmlns:a16="http://schemas.microsoft.com/office/drawing/2014/main" id="{8719403D-6710-4567-AAD8-E8D0927D39F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995198" y="2199077"/>
              <a:ext cx="1091784" cy="522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Line 87">
              <a:extLst>
                <a:ext uri="{FF2B5EF4-FFF2-40B4-BE49-F238E27FC236}">
                  <a16:creationId xmlns:a16="http://schemas.microsoft.com/office/drawing/2014/main" id="{A52B70E9-47F9-4023-9A9C-4387FAD195B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6387849" y="4772753"/>
              <a:ext cx="534047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Rounded Rectangle 18">
              <a:extLst>
                <a:ext uri="{FF2B5EF4-FFF2-40B4-BE49-F238E27FC236}">
                  <a16:creationId xmlns:a16="http://schemas.microsoft.com/office/drawing/2014/main" id="{E7CE371A-C833-46F6-927A-E3C350987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2200" y="5020725"/>
              <a:ext cx="1020762" cy="313275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Panel Group</a:t>
              </a:r>
            </a:p>
          </p:txBody>
        </p:sp>
        <p:sp>
          <p:nvSpPr>
            <p:cNvPr id="28" name="AutoShape 108">
              <a:extLst>
                <a:ext uri="{FF2B5EF4-FFF2-40B4-BE49-F238E27FC236}">
                  <a16:creationId xmlns:a16="http://schemas.microsoft.com/office/drawing/2014/main" id="{115FA7A1-DCD6-40BD-B83F-65E8CD85CEF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602633" y="4062966"/>
              <a:ext cx="102746" cy="744682"/>
            </a:xfrm>
            <a:prstGeom prst="rightBrace">
              <a:avLst>
                <a:gd name="adj1" fmla="val 6203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303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Context Menu Tools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494" y="1878176"/>
            <a:ext cx="2949013" cy="3678450"/>
          </a:xfrm>
          <a:prstGeom prst="rect">
            <a:avLst/>
          </a:prstGeom>
        </p:spPr>
      </p:pic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82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Tools Panel</a:t>
            </a:r>
          </a:p>
        </p:txBody>
      </p:sp>
      <p:pic>
        <p:nvPicPr>
          <p:cNvPr id="11268" name="Picture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2281739" y="2621696"/>
            <a:ext cx="327106" cy="49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ounded Rectangle 19"/>
          <p:cNvSpPr>
            <a:spLocks noChangeArrowheads="1"/>
          </p:cNvSpPr>
          <p:nvPr/>
        </p:nvSpPr>
        <p:spPr bwMode="auto">
          <a:xfrm>
            <a:off x="2721517" y="1706563"/>
            <a:ext cx="1371600" cy="2746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Selection Tools</a:t>
            </a:r>
          </a:p>
        </p:txBody>
      </p:sp>
      <p:sp>
        <p:nvSpPr>
          <p:cNvPr id="21" name="Rounded Rectangle 20"/>
          <p:cNvSpPr>
            <a:spLocks noChangeArrowheads="1"/>
          </p:cNvSpPr>
          <p:nvPr/>
        </p:nvSpPr>
        <p:spPr bwMode="auto">
          <a:xfrm>
            <a:off x="2721517" y="2668588"/>
            <a:ext cx="1600200" cy="3794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Crop, Slice, and Measuring Tools</a:t>
            </a:r>
          </a:p>
        </p:txBody>
      </p:sp>
      <p:pic>
        <p:nvPicPr>
          <p:cNvPr id="11272" name="Picture 5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738879" y="1404126"/>
            <a:ext cx="324396" cy="96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ounded Rectangle 24"/>
          <p:cNvSpPr>
            <a:spLocks noChangeArrowheads="1"/>
          </p:cNvSpPr>
          <p:nvPr/>
        </p:nvSpPr>
        <p:spPr bwMode="auto">
          <a:xfrm>
            <a:off x="5159917" y="1676400"/>
            <a:ext cx="1600200" cy="409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Drawing and Type Tools</a:t>
            </a:r>
          </a:p>
        </p:txBody>
      </p:sp>
      <p:pic>
        <p:nvPicPr>
          <p:cNvPr id="11274" name="Picture 6"/>
          <p:cNvPicPr>
            <a:picLocks noChangeAspect="1"/>
          </p:cNvPicPr>
          <p:nvPr/>
        </p:nvPicPr>
        <p:blipFill rotWithShape="1">
          <a:blip r:embed="rId4"/>
          <a:srcRect r="6734"/>
          <a:stretch/>
        </p:blipFill>
        <p:spPr bwMode="auto">
          <a:xfrm>
            <a:off x="4766869" y="2661355"/>
            <a:ext cx="262331" cy="40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ounded Rectangle 27"/>
          <p:cNvSpPr>
            <a:spLocks noChangeArrowheads="1"/>
          </p:cNvSpPr>
          <p:nvPr/>
        </p:nvSpPr>
        <p:spPr bwMode="auto">
          <a:xfrm>
            <a:off x="5159917" y="2667000"/>
            <a:ext cx="1524000" cy="3127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Hand and Zoom Tools</a:t>
            </a:r>
          </a:p>
        </p:txBody>
      </p:sp>
      <p:sp>
        <p:nvSpPr>
          <p:cNvPr id="29" name="Rounded Rectangle 28"/>
          <p:cNvSpPr>
            <a:spLocks noChangeArrowheads="1"/>
          </p:cNvSpPr>
          <p:nvPr/>
        </p:nvSpPr>
        <p:spPr bwMode="auto">
          <a:xfrm>
            <a:off x="2721517" y="4029075"/>
            <a:ext cx="1371600" cy="3508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Retouching and Painting Tools</a:t>
            </a:r>
          </a:p>
        </p:txBody>
      </p:sp>
      <p:sp>
        <p:nvSpPr>
          <p:cNvPr id="11279" name="Line 87"/>
          <p:cNvSpPr>
            <a:spLocks noChangeShapeType="1"/>
          </p:cNvSpPr>
          <p:nvPr/>
        </p:nvSpPr>
        <p:spPr bwMode="auto">
          <a:xfrm rot="5400000" flipV="1">
            <a:off x="4588417" y="4048125"/>
            <a:ext cx="628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80" name="Line 87"/>
          <p:cNvSpPr>
            <a:spLocks noChangeShapeType="1"/>
          </p:cNvSpPr>
          <p:nvPr/>
        </p:nvSpPr>
        <p:spPr bwMode="auto">
          <a:xfrm rot="5400000" flipV="1">
            <a:off x="5502817" y="4029075"/>
            <a:ext cx="6286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11281" name="Picture 7"/>
          <p:cNvPicPr>
            <a:picLocks noChangeAspect="1"/>
          </p:cNvPicPr>
          <p:nvPr/>
        </p:nvPicPr>
        <p:blipFill rotWithShape="1">
          <a:blip r:embed="rId5"/>
          <a:srcRect t="5844" b="1"/>
          <a:stretch/>
        </p:blipFill>
        <p:spPr bwMode="auto">
          <a:xfrm>
            <a:off x="4799785" y="4413956"/>
            <a:ext cx="2015663" cy="93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ounded Rectangle 33"/>
          <p:cNvSpPr>
            <a:spLocks noChangeArrowheads="1"/>
          </p:cNvSpPr>
          <p:nvPr/>
        </p:nvSpPr>
        <p:spPr bwMode="auto">
          <a:xfrm>
            <a:off x="4750342" y="3429000"/>
            <a:ext cx="1676400" cy="6191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Healing Brush</a:t>
            </a:r>
          </a:p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Tool with</a:t>
            </a:r>
          </a:p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Expanded Menu</a:t>
            </a:r>
          </a:p>
        </p:txBody>
      </p:sp>
      <p:sp>
        <p:nvSpPr>
          <p:cNvPr id="35" name="Rounded Rectangle 34"/>
          <p:cNvSpPr>
            <a:spLocks noChangeArrowheads="1"/>
          </p:cNvSpPr>
          <p:nvPr/>
        </p:nvSpPr>
        <p:spPr bwMode="auto">
          <a:xfrm>
            <a:off x="3254917" y="5715000"/>
            <a:ext cx="2209800" cy="427038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The Tools Panel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274682" y="1368347"/>
            <a:ext cx="341220" cy="11114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260058" y="3445558"/>
            <a:ext cx="342231" cy="1825229"/>
          </a:xfrm>
          <a:prstGeom prst="rect">
            <a:avLst/>
          </a:prstGeom>
        </p:spPr>
      </p:pic>
      <p:sp>
        <p:nvSpPr>
          <p:cNvPr id="2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65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Screen Modes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A2A837A-66A3-42B3-B1AD-1B4CE7D7CB8A}"/>
              </a:ext>
            </a:extLst>
          </p:cNvPr>
          <p:cNvGrpSpPr/>
          <p:nvPr/>
        </p:nvGrpSpPr>
        <p:grpSpPr>
          <a:xfrm>
            <a:off x="207566" y="1295400"/>
            <a:ext cx="8728869" cy="4975225"/>
            <a:chOff x="228600" y="1295400"/>
            <a:chExt cx="8728869" cy="4975225"/>
          </a:xfrm>
        </p:grpSpPr>
        <p:pic>
          <p:nvPicPr>
            <p:cNvPr id="12290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451476" y="3886200"/>
              <a:ext cx="4241047" cy="238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1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620419" y="1295400"/>
              <a:ext cx="4337050" cy="24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228600" y="1356963"/>
              <a:ext cx="4191000" cy="2329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ounded Rectangle 25"/>
            <p:cNvSpPr>
              <a:spLocks noChangeArrowheads="1"/>
            </p:cNvSpPr>
            <p:nvPr/>
          </p:nvSpPr>
          <p:spPr bwMode="auto">
            <a:xfrm>
              <a:off x="1143000" y="3293269"/>
              <a:ext cx="2209800" cy="274638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Standard Screen Mode</a:t>
              </a:r>
            </a:p>
          </p:txBody>
        </p:sp>
        <p:sp>
          <p:nvSpPr>
            <p:cNvPr id="30" name="Rounded Rectangle 29"/>
            <p:cNvSpPr>
              <a:spLocks noChangeArrowheads="1"/>
            </p:cNvSpPr>
            <p:nvPr/>
          </p:nvSpPr>
          <p:spPr bwMode="auto">
            <a:xfrm>
              <a:off x="3069034" y="5867400"/>
              <a:ext cx="2607865" cy="274638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Full Screen Mode with Menu Bar</a:t>
              </a:r>
            </a:p>
          </p:txBody>
        </p:sp>
        <p:sp>
          <p:nvSpPr>
            <p:cNvPr id="31" name="Rounded Rectangle 30"/>
            <p:cNvSpPr>
              <a:spLocks noChangeArrowheads="1"/>
            </p:cNvSpPr>
            <p:nvPr/>
          </p:nvSpPr>
          <p:spPr bwMode="auto">
            <a:xfrm>
              <a:off x="5715000" y="3217070"/>
              <a:ext cx="2209800" cy="427037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Full Screen Mode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(no menus)</a:t>
              </a:r>
            </a:p>
          </p:txBody>
        </p:sp>
      </p:grp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75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Magnification Techniques</a:t>
            </a:r>
          </a:p>
        </p:txBody>
      </p:sp>
      <p:graphicFrame>
        <p:nvGraphicFramePr>
          <p:cNvPr id="4" name="Group 23"/>
          <p:cNvGraphicFramePr>
            <a:graphicFrameLocks noGrp="1"/>
          </p:cNvGraphicFramePr>
          <p:nvPr/>
        </p:nvGraphicFramePr>
        <p:xfrm>
          <a:off x="952500" y="1685511"/>
          <a:ext cx="7239000" cy="3441236"/>
        </p:xfrm>
        <a:graphic>
          <a:graphicData uri="http://schemas.openxmlformats.org/drawingml/2006/table">
            <a:tbl>
              <a:tblPr/>
              <a:tblGrid>
                <a:gridCol w="201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19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Action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Step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Zoom in incrementally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Ctrl +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Zoom out incrementally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Ctrl -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43752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Zoom in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Ctrl + Spacebar: select or drag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43238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Zoom out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Alt + Spacebar: select or drag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65879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Jump to 100 percent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Double-click Zoom tool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Ctrl + Alt + 0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28841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Fit to screen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Ctrl + 0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Numeric value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On the Status bar, double-click the current magnification percent and enter a numeric value</a:t>
                      </a:r>
                    </a:p>
                  </a:txBody>
                  <a:tcPr marT="45731" marB="45731"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07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Rearrange Multiple Open Documents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E99192-3653-4A1B-95F7-D8972E95AC34}"/>
              </a:ext>
            </a:extLst>
          </p:cNvPr>
          <p:cNvGrpSpPr/>
          <p:nvPr/>
        </p:nvGrpSpPr>
        <p:grpSpPr>
          <a:xfrm>
            <a:off x="1638167" y="1295400"/>
            <a:ext cx="5867666" cy="4875213"/>
            <a:chOff x="1638167" y="1295400"/>
            <a:chExt cx="5867666" cy="4875213"/>
          </a:xfrm>
        </p:grpSpPr>
        <p:pic>
          <p:nvPicPr>
            <p:cNvPr id="14338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638167" y="1295400"/>
              <a:ext cx="5867666" cy="4875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ounded Rectangle 3"/>
            <p:cNvSpPr>
              <a:spLocks noChangeArrowheads="1"/>
            </p:cNvSpPr>
            <p:nvPr/>
          </p:nvSpPr>
          <p:spPr bwMode="auto">
            <a:xfrm>
              <a:off x="3934618" y="3557587"/>
              <a:ext cx="1274763" cy="350838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Tiled 4-Up</a:t>
              </a:r>
            </a:p>
          </p:txBody>
        </p:sp>
      </p:grp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642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Keyboard Shortcuts and Alt Key Combinations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F029B8-80C2-4CAA-831E-DBD301819D19}"/>
              </a:ext>
            </a:extLst>
          </p:cNvPr>
          <p:cNvGrpSpPr/>
          <p:nvPr/>
        </p:nvGrpSpPr>
        <p:grpSpPr>
          <a:xfrm>
            <a:off x="411851" y="1295400"/>
            <a:ext cx="8320298" cy="4800600"/>
            <a:chOff x="381000" y="1295400"/>
            <a:chExt cx="8320298" cy="4800600"/>
          </a:xfrm>
        </p:grpSpPr>
        <p:pic>
          <p:nvPicPr>
            <p:cNvPr id="15363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392151" y="1295400"/>
              <a:ext cx="6309147" cy="480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Line 11"/>
            <p:cNvSpPr>
              <a:spLocks noChangeShapeType="1"/>
            </p:cNvSpPr>
            <p:nvPr/>
          </p:nvSpPr>
          <p:spPr bwMode="auto">
            <a:xfrm>
              <a:off x="2209800" y="2362200"/>
              <a:ext cx="533400" cy="762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" name="Rounded Rectangle 3"/>
            <p:cNvSpPr>
              <a:spLocks noChangeArrowheads="1"/>
            </p:cNvSpPr>
            <p:nvPr/>
          </p:nvSpPr>
          <p:spPr bwMode="auto">
            <a:xfrm>
              <a:off x="381000" y="1828800"/>
              <a:ext cx="2214563" cy="6096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Most common shortcuts, scroll down to view more</a:t>
              </a:r>
            </a:p>
          </p:txBody>
        </p:sp>
        <p:sp>
          <p:nvSpPr>
            <p:cNvPr id="15366" name="Line 11"/>
            <p:cNvSpPr>
              <a:spLocks noChangeShapeType="1"/>
            </p:cNvSpPr>
            <p:nvPr/>
          </p:nvSpPr>
          <p:spPr bwMode="auto">
            <a:xfrm flipV="1">
              <a:off x="2057400" y="5029200"/>
              <a:ext cx="838200" cy="304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Rounded Rectangle 7"/>
            <p:cNvSpPr>
              <a:spLocks noChangeArrowheads="1"/>
            </p:cNvSpPr>
            <p:nvPr/>
          </p:nvSpPr>
          <p:spPr bwMode="auto">
            <a:xfrm>
              <a:off x="502550" y="5257800"/>
              <a:ext cx="2550214" cy="6096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Follow these directions to modify and create your own shortcuts</a:t>
              </a:r>
            </a:p>
          </p:txBody>
        </p:sp>
      </p:grp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439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ea typeface="ＭＳ Ｐゴシック" pitchFamily="34" charset="-128"/>
              </a:rPr>
              <a:t>Sliders and Options</a:t>
            </a:r>
          </a:p>
        </p:txBody>
      </p:sp>
      <p:sp>
        <p:nvSpPr>
          <p:cNvPr id="16388" name="Line 11"/>
          <p:cNvSpPr>
            <a:spLocks noChangeShapeType="1"/>
          </p:cNvSpPr>
          <p:nvPr/>
        </p:nvSpPr>
        <p:spPr bwMode="auto">
          <a:xfrm flipV="1">
            <a:off x="5105400" y="4699000"/>
            <a:ext cx="3810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389" name="Line 11"/>
          <p:cNvSpPr>
            <a:spLocks noChangeShapeType="1"/>
          </p:cNvSpPr>
          <p:nvPr/>
        </p:nvSpPr>
        <p:spPr bwMode="auto">
          <a:xfrm flipH="1" flipV="1">
            <a:off x="3581400" y="4699000"/>
            <a:ext cx="7620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3810000" y="5232400"/>
            <a:ext cx="1600200" cy="409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Layers Panel Sliders</a:t>
            </a:r>
          </a:p>
        </p:txBody>
      </p:sp>
      <p:sp>
        <p:nvSpPr>
          <p:cNvPr id="16391" name="Line 11"/>
          <p:cNvSpPr>
            <a:spLocks noChangeShapeType="1"/>
          </p:cNvSpPr>
          <p:nvPr/>
        </p:nvSpPr>
        <p:spPr bwMode="auto">
          <a:xfrm>
            <a:off x="5105400" y="2032000"/>
            <a:ext cx="3048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392" name="Line 11"/>
          <p:cNvSpPr>
            <a:spLocks noChangeShapeType="1"/>
          </p:cNvSpPr>
          <p:nvPr/>
        </p:nvSpPr>
        <p:spPr bwMode="auto">
          <a:xfrm flipH="1">
            <a:off x="3581400" y="1955800"/>
            <a:ext cx="7620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3733800" y="1727200"/>
            <a:ext cx="1600200" cy="409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Options Bar Sliders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63EE85C-5F3F-4073-A368-419A8BCEE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522" y="2578233"/>
            <a:ext cx="1822303" cy="6817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945A259-E009-4B13-B416-45D0D8AAF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6503" y="3915532"/>
            <a:ext cx="1766897" cy="7182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766BEB-CC8C-477F-B87C-F40293ABA3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086" y="2597476"/>
            <a:ext cx="2045497" cy="6432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AF5907F-82D1-4F6D-B22F-1ED7EA2991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0540" y="3915532"/>
            <a:ext cx="1774587" cy="72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51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Organizing the Photoshop Workspace</a:t>
            </a:r>
          </a:p>
        </p:txBody>
      </p:sp>
    </p:spTree>
    <p:extLst>
      <p:ext uri="{BB962C8B-B14F-4D97-AF65-F5344CB8AC3E}">
        <p14:creationId xmlns:p14="http://schemas.microsoft.com/office/powerpoint/2010/main" val="3106979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E5D35-5A78-4AA3-9B4A-8945907F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 the Photoshop Interface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1056A-2E02-4173-87E5-B8C58FA426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7A132-1FDA-44E7-8113-DB07D7638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5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51C07-E273-4924-9522-DE25CF09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Organize Photoshop Assets by Using Adobe Bridge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D109B-85A0-4E88-99FA-29124B0884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F63F-7E1D-4E64-8B5A-CFF7C5BC4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828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ea typeface="ＭＳ Ｐゴシック" pitchFamily="34" charset="-128"/>
              </a:rPr>
              <a:t>Preferences Dialog Box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27436" y="1607353"/>
            <a:ext cx="8289128" cy="4336247"/>
            <a:chOff x="304800" y="1295400"/>
            <a:chExt cx="8289128" cy="4336247"/>
          </a:xfrm>
        </p:grpSpPr>
        <p:sp>
          <p:nvSpPr>
            <p:cNvPr id="5" name="Rounded Rectangle 4"/>
            <p:cNvSpPr>
              <a:spLocks noChangeArrowheads="1"/>
            </p:cNvSpPr>
            <p:nvPr/>
          </p:nvSpPr>
          <p:spPr bwMode="auto">
            <a:xfrm>
              <a:off x="304800" y="2587221"/>
              <a:ext cx="1401364" cy="6060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Access different preference areas </a:t>
              </a:r>
            </a:p>
          </p:txBody>
        </p:sp>
        <p:sp>
          <p:nvSpPr>
            <p:cNvPr id="17413" name="AutoShape 108"/>
            <p:cNvSpPr>
              <a:spLocks/>
            </p:cNvSpPr>
            <p:nvPr/>
          </p:nvSpPr>
          <p:spPr bwMode="auto">
            <a:xfrm flipH="1">
              <a:off x="1891512" y="1600198"/>
              <a:ext cx="152400" cy="2507447"/>
            </a:xfrm>
            <a:prstGeom prst="rightBrace">
              <a:avLst>
                <a:gd name="adj1" fmla="val 6203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3912" y="1295400"/>
              <a:ext cx="6550016" cy="4336247"/>
            </a:xfrm>
            <a:prstGeom prst="rect">
              <a:avLst/>
            </a:prstGeom>
          </p:spPr>
        </p:pic>
      </p:grp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128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Interface Preferences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91" b="1397"/>
          <a:stretch/>
        </p:blipFill>
        <p:spPr>
          <a:xfrm>
            <a:off x="1447800" y="1447800"/>
            <a:ext cx="6318253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9747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Predefined Workspaces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8F48C5A-AFEB-4D18-A297-3CCE0F4F7992}"/>
              </a:ext>
            </a:extLst>
          </p:cNvPr>
          <p:cNvGrpSpPr/>
          <p:nvPr/>
        </p:nvGrpSpPr>
        <p:grpSpPr>
          <a:xfrm>
            <a:off x="723808" y="1828800"/>
            <a:ext cx="7084975" cy="4137819"/>
            <a:chOff x="723808" y="1828800"/>
            <a:chExt cx="7084975" cy="4137819"/>
          </a:xfrm>
        </p:grpSpPr>
        <p:pic>
          <p:nvPicPr>
            <p:cNvPr id="11278" name="Picture 5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723808" y="1831944"/>
              <a:ext cx="3187883" cy="3393708"/>
            </a:xfrm>
            <a:prstGeom prst="rect">
              <a:avLst/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Picture 3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5362100" y="1828800"/>
              <a:ext cx="2446683" cy="339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ounded Rectangle 20"/>
            <p:cNvSpPr>
              <a:spLocks noChangeArrowheads="1"/>
            </p:cNvSpPr>
            <p:nvPr/>
          </p:nvSpPr>
          <p:spPr bwMode="auto">
            <a:xfrm>
              <a:off x="1447800" y="5463381"/>
              <a:ext cx="1409700" cy="5032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Essentials Workspace</a:t>
              </a:r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5880592" y="5441610"/>
              <a:ext cx="1409700" cy="5032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Painting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Workspace</a:t>
              </a:r>
            </a:p>
          </p:txBody>
        </p:sp>
      </p:grp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97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Custom Workspaces</a:t>
            </a:r>
          </a:p>
        </p:txBody>
      </p:sp>
      <p:pic>
        <p:nvPicPr>
          <p:cNvPr id="1127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1925" y="1828800"/>
            <a:ext cx="4241810" cy="4007337"/>
          </a:xfrm>
          <a:prstGeom prst="rect">
            <a:avLst/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958240" y="4343400"/>
            <a:ext cx="1266547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345768" y="1640400"/>
            <a:ext cx="3500714" cy="247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6477000" y="1053554"/>
            <a:ext cx="1624013" cy="536319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</a:rPr>
              <a:t>Panels are interchangeable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45768" y="4648200"/>
            <a:ext cx="1429683" cy="612519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</a:rPr>
              <a:t>Collapsed stacked panel groups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1925" y="1143000"/>
            <a:ext cx="1174551" cy="58328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</a:rPr>
              <a:t>Modified panel layout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862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03196" y="1219200"/>
            <a:ext cx="1724633" cy="3286125"/>
          </a:xfrm>
          <a:prstGeom prst="rect">
            <a:avLst/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Activity: Customizing the </a:t>
            </a:r>
            <a:r>
              <a:rPr lang="en-US" altLang="en-US" sz="2400">
                <a:ea typeface="ＭＳ Ｐゴシック" pitchFamily="34" charset="-128"/>
              </a:rPr>
              <a:t>Photoshop Workspace</a:t>
            </a:r>
            <a:endParaRPr lang="en-US" altLang="en-US" sz="2400" dirty="0">
              <a:ea typeface="ＭＳ Ｐゴシック" pitchFamily="34" charset="-128"/>
            </a:endParaRPr>
          </a:p>
        </p:txBody>
      </p:sp>
      <p:pic>
        <p:nvPicPr>
          <p:cNvPr id="2150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04800" y="1415089"/>
            <a:ext cx="1971675" cy="153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8701" y="4238976"/>
            <a:ext cx="1917187" cy="149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Line 11"/>
          <p:cNvSpPr>
            <a:spLocks noChangeShapeType="1"/>
          </p:cNvSpPr>
          <p:nvPr/>
        </p:nvSpPr>
        <p:spPr bwMode="auto">
          <a:xfrm flipH="1" flipV="1">
            <a:off x="1219200" y="2438400"/>
            <a:ext cx="2286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3657599" y="3048000"/>
            <a:ext cx="1724633" cy="762000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Modify the Essentials Workspace to fit your needs</a:t>
            </a:r>
          </a:p>
        </p:txBody>
      </p:sp>
      <p:pic>
        <p:nvPicPr>
          <p:cNvPr id="21512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562600" y="1240366"/>
            <a:ext cx="1600200" cy="201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Line 11"/>
          <p:cNvSpPr>
            <a:spLocks noChangeShapeType="1"/>
          </p:cNvSpPr>
          <p:nvPr/>
        </p:nvSpPr>
        <p:spPr bwMode="auto">
          <a:xfrm flipH="1" flipV="1">
            <a:off x="6934200" y="2971800"/>
            <a:ext cx="2286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Rounded Rectangle 25"/>
          <p:cNvSpPr>
            <a:spLocks noChangeArrowheads="1"/>
          </p:cNvSpPr>
          <p:nvPr/>
        </p:nvSpPr>
        <p:spPr bwMode="auto">
          <a:xfrm>
            <a:off x="6400800" y="3429000"/>
            <a:ext cx="1905000" cy="609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Choose New Workspace in the Workspace Switcher menu</a:t>
            </a:r>
          </a:p>
        </p:txBody>
      </p:sp>
      <p:pic>
        <p:nvPicPr>
          <p:cNvPr id="21516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827607" y="4260232"/>
            <a:ext cx="2670386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7" name="Line 11"/>
          <p:cNvSpPr>
            <a:spLocks noChangeShapeType="1"/>
          </p:cNvSpPr>
          <p:nvPr/>
        </p:nvSpPr>
        <p:spPr bwMode="auto">
          <a:xfrm flipH="1" flipV="1">
            <a:off x="6705600" y="4724400"/>
            <a:ext cx="457200" cy="1447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Rounded Rectangle 29"/>
          <p:cNvSpPr>
            <a:spLocks noChangeArrowheads="1"/>
          </p:cNvSpPr>
          <p:nvPr/>
        </p:nvSpPr>
        <p:spPr bwMode="auto">
          <a:xfrm>
            <a:off x="6400800" y="5867400"/>
            <a:ext cx="1905000" cy="609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Name and save your new workspace</a:t>
            </a:r>
          </a:p>
        </p:txBody>
      </p:sp>
      <p:sp>
        <p:nvSpPr>
          <p:cNvPr id="18" name="Rounded Rectangle 17"/>
          <p:cNvSpPr>
            <a:spLocks noChangeArrowheads="1"/>
          </p:cNvSpPr>
          <p:nvPr/>
        </p:nvSpPr>
        <p:spPr bwMode="auto">
          <a:xfrm>
            <a:off x="457200" y="3124200"/>
            <a:ext cx="1600200" cy="409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Choose interface background color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/>
          </a:p>
        </p:txBody>
      </p:sp>
      <p:sp>
        <p:nvSpPr>
          <p:cNvPr id="20" name="Rounded Rectangle 19"/>
          <p:cNvSpPr>
            <a:spLocks noChangeArrowheads="1"/>
          </p:cNvSpPr>
          <p:nvPr/>
        </p:nvSpPr>
        <p:spPr bwMode="auto">
          <a:xfrm>
            <a:off x="1362075" y="5010501"/>
            <a:ext cx="18288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Panels can be docked on or pulled separate from one another</a:t>
            </a:r>
          </a:p>
        </p:txBody>
      </p:sp>
    </p:spTree>
    <p:extLst>
      <p:ext uri="{BB962C8B-B14F-4D97-AF65-F5344CB8AC3E}">
        <p14:creationId xmlns:p14="http://schemas.microsoft.com/office/powerpoint/2010/main" val="39349335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What value can you foresee in using Adobe Bridge? </a:t>
            </a:r>
          </a:p>
          <a:p>
            <a:r>
              <a:rPr lang="en-US"/>
              <a:t>Now that you’ve seen a few of Photoshop’s workspace components, are there any changes you might make to customize the working area to your working style?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Introduction to Adobe Photoshop</a:t>
            </a:r>
          </a:p>
        </p:txBody>
      </p:sp>
      <p:pic>
        <p:nvPicPr>
          <p:cNvPr id="3075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9700" y="1923120"/>
            <a:ext cx="6324600" cy="380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41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Adobe Bridge Workspace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59712E3-642D-445F-97BF-4CD2EA5CB882}"/>
              </a:ext>
            </a:extLst>
          </p:cNvPr>
          <p:cNvGrpSpPr/>
          <p:nvPr/>
        </p:nvGrpSpPr>
        <p:grpSpPr>
          <a:xfrm>
            <a:off x="66325" y="1209042"/>
            <a:ext cx="9011350" cy="5078473"/>
            <a:chOff x="66325" y="1209042"/>
            <a:chExt cx="9011350" cy="507847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254234" y="2004494"/>
              <a:ext cx="6565747" cy="3521478"/>
            </a:xfrm>
            <a:prstGeom prst="rect">
              <a:avLst/>
            </a:prstGeom>
          </p:spPr>
        </p:pic>
        <p:grpSp>
          <p:nvGrpSpPr>
            <p:cNvPr id="4101" name="Group 295"/>
            <p:cNvGrpSpPr>
              <a:grpSpLocks/>
            </p:cNvGrpSpPr>
            <p:nvPr/>
          </p:nvGrpSpPr>
          <p:grpSpPr bwMode="auto">
            <a:xfrm>
              <a:off x="819797" y="2454171"/>
              <a:ext cx="398919" cy="422282"/>
              <a:chOff x="3352" y="2709"/>
              <a:chExt cx="309" cy="137"/>
            </a:xfrm>
          </p:grpSpPr>
          <p:sp>
            <p:nvSpPr>
              <p:cNvPr id="4131" name="Line 296"/>
              <p:cNvSpPr>
                <a:spLocks noChangeShapeType="1"/>
              </p:cNvSpPr>
              <p:nvPr/>
            </p:nvSpPr>
            <p:spPr bwMode="auto">
              <a:xfrm flipH="1" flipV="1">
                <a:off x="3352" y="2713"/>
                <a:ext cx="0" cy="1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  <p:sp>
            <p:nvSpPr>
              <p:cNvPr id="4132" name="Line 297"/>
              <p:cNvSpPr>
                <a:spLocks noChangeShapeType="1"/>
              </p:cNvSpPr>
              <p:nvPr/>
            </p:nvSpPr>
            <p:spPr bwMode="auto">
              <a:xfrm rot="16200000" flipH="1" flipV="1">
                <a:off x="3507" y="2555"/>
                <a:ext cx="0" cy="30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</p:grp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86075" y="2628896"/>
              <a:ext cx="1066800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Favorites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Panel</a:t>
              </a:r>
            </a:p>
          </p:txBody>
        </p:sp>
        <p:grpSp>
          <p:nvGrpSpPr>
            <p:cNvPr id="4103" name="Group 295"/>
            <p:cNvGrpSpPr>
              <a:grpSpLocks/>
            </p:cNvGrpSpPr>
            <p:nvPr/>
          </p:nvGrpSpPr>
          <p:grpSpPr bwMode="auto">
            <a:xfrm rot="16200000">
              <a:off x="1388625" y="2436025"/>
              <a:ext cx="506413" cy="1460498"/>
              <a:chOff x="3040" y="1942"/>
              <a:chExt cx="319" cy="920"/>
            </a:xfrm>
          </p:grpSpPr>
          <p:sp>
            <p:nvSpPr>
              <p:cNvPr id="4129" name="Line 29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  <p:sp>
            <p:nvSpPr>
              <p:cNvPr id="4130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2980" y="2002"/>
                <a:ext cx="296" cy="1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</p:grp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66325" y="3343275"/>
              <a:ext cx="1038225" cy="4302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Folders</a:t>
              </a:r>
            </a:p>
            <a:p>
              <a:pPr algn="ctr"/>
              <a:r>
                <a:rPr lang="en-US" sz="1300" b="1" dirty="0"/>
                <a:t>Panel</a:t>
              </a:r>
            </a:p>
          </p:txBody>
        </p:sp>
        <p:sp>
          <p:nvSpPr>
            <p:cNvPr id="4105" name="Line 167"/>
            <p:cNvSpPr>
              <a:spLocks noChangeShapeType="1"/>
            </p:cNvSpPr>
            <p:nvPr/>
          </p:nvSpPr>
          <p:spPr bwMode="auto">
            <a:xfrm rot="5400000">
              <a:off x="5217334" y="5872751"/>
              <a:ext cx="6072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20" name="Rounded Rectangle 19"/>
            <p:cNvSpPr>
              <a:spLocks noChangeArrowheads="1"/>
            </p:cNvSpPr>
            <p:nvPr/>
          </p:nvSpPr>
          <p:spPr bwMode="auto">
            <a:xfrm>
              <a:off x="5368575" y="5906515"/>
              <a:ext cx="762000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/>
                <a:t>View</a:t>
              </a:r>
            </a:p>
            <a:p>
              <a:pPr algn="ctr" eaLnBrk="1" hangingPunct="1">
                <a:defRPr/>
              </a:pPr>
              <a:r>
                <a:rPr lang="en-US" sz="1300" b="1" dirty="0"/>
                <a:t>Buttons</a:t>
              </a:r>
            </a:p>
          </p:txBody>
        </p:sp>
        <p:sp>
          <p:nvSpPr>
            <p:cNvPr id="4107" name="Line 167"/>
            <p:cNvSpPr>
              <a:spLocks noChangeShapeType="1"/>
            </p:cNvSpPr>
            <p:nvPr/>
          </p:nvSpPr>
          <p:spPr bwMode="auto">
            <a:xfrm rot="5400000">
              <a:off x="4389998" y="5818348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4139501" y="5906515"/>
              <a:ext cx="1066800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Thumbnail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Slider</a:t>
              </a:r>
            </a:p>
          </p:txBody>
        </p:sp>
        <p:sp>
          <p:nvSpPr>
            <p:cNvPr id="4109" name="Line 87"/>
            <p:cNvSpPr>
              <a:spLocks noChangeShapeType="1"/>
            </p:cNvSpPr>
            <p:nvPr/>
          </p:nvSpPr>
          <p:spPr bwMode="auto">
            <a:xfrm rot="5400000" flipV="1">
              <a:off x="1723815" y="1857375"/>
              <a:ext cx="8572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24" name="Rounded Rectangle 23"/>
            <p:cNvSpPr>
              <a:spLocks noChangeArrowheads="1"/>
            </p:cNvSpPr>
            <p:nvPr/>
          </p:nvSpPr>
          <p:spPr bwMode="auto">
            <a:xfrm>
              <a:off x="1701179" y="1268729"/>
              <a:ext cx="847725" cy="2778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Bar</a:t>
              </a:r>
            </a:p>
          </p:txBody>
        </p:sp>
        <p:sp>
          <p:nvSpPr>
            <p:cNvPr id="4111" name="Line 87"/>
            <p:cNvSpPr>
              <a:spLocks noChangeShapeType="1"/>
            </p:cNvSpPr>
            <p:nvPr/>
          </p:nvSpPr>
          <p:spPr bwMode="auto">
            <a:xfrm rot="5400000">
              <a:off x="6591299" y="1676396"/>
              <a:ext cx="83820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26" name="Rounded Rectangle 25"/>
            <p:cNvSpPr>
              <a:spLocks noChangeArrowheads="1"/>
            </p:cNvSpPr>
            <p:nvPr/>
          </p:nvSpPr>
          <p:spPr bwMode="auto">
            <a:xfrm>
              <a:off x="6781800" y="1257296"/>
              <a:ext cx="762000" cy="2794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Search</a:t>
              </a:r>
            </a:p>
          </p:txBody>
        </p:sp>
        <p:sp>
          <p:nvSpPr>
            <p:cNvPr id="4113" name="Line 87"/>
            <p:cNvSpPr>
              <a:spLocks noChangeShapeType="1"/>
            </p:cNvSpPr>
            <p:nvPr/>
          </p:nvSpPr>
          <p:spPr bwMode="auto">
            <a:xfrm rot="5400000">
              <a:off x="4595673" y="1042498"/>
              <a:ext cx="495932" cy="16100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28" name="Rounded Rectangle 27"/>
            <p:cNvSpPr>
              <a:spLocks noChangeArrowheads="1"/>
            </p:cNvSpPr>
            <p:nvPr/>
          </p:nvSpPr>
          <p:spPr bwMode="auto">
            <a:xfrm>
              <a:off x="5343874" y="1209042"/>
              <a:ext cx="990600" cy="3905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/>
                <a:t>Default</a:t>
              </a:r>
            </a:p>
            <a:p>
              <a:pPr algn="ctr" eaLnBrk="1" hangingPunct="1">
                <a:defRPr/>
              </a:pPr>
              <a:r>
                <a:rPr lang="en-US" sz="1300" b="1" dirty="0"/>
                <a:t>Workspace</a:t>
              </a:r>
            </a:p>
          </p:txBody>
        </p:sp>
        <p:sp>
          <p:nvSpPr>
            <p:cNvPr id="4115" name="Line 113"/>
            <p:cNvSpPr>
              <a:spLocks noChangeShapeType="1"/>
            </p:cNvSpPr>
            <p:nvPr/>
          </p:nvSpPr>
          <p:spPr bwMode="auto">
            <a:xfrm rot="10800000" flipV="1">
              <a:off x="7553674" y="2913060"/>
              <a:ext cx="6508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35" name="Rounded Rectangle 34"/>
            <p:cNvSpPr>
              <a:spLocks noChangeArrowheads="1"/>
            </p:cNvSpPr>
            <p:nvPr/>
          </p:nvSpPr>
          <p:spPr bwMode="auto">
            <a:xfrm>
              <a:off x="8163275" y="2743200"/>
              <a:ext cx="838200" cy="4016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Preview</a:t>
              </a:r>
            </a:p>
            <a:p>
              <a:pPr algn="ctr"/>
              <a:r>
                <a:rPr lang="en-US" sz="1300" b="1" dirty="0"/>
                <a:t>Panel</a:t>
              </a:r>
            </a:p>
          </p:txBody>
        </p:sp>
        <p:sp>
          <p:nvSpPr>
            <p:cNvPr id="4117" name="Line 167"/>
            <p:cNvSpPr>
              <a:spLocks noChangeShapeType="1"/>
            </p:cNvSpPr>
            <p:nvPr/>
          </p:nvSpPr>
          <p:spPr bwMode="auto">
            <a:xfrm rot="5400000">
              <a:off x="4821729" y="3388916"/>
              <a:ext cx="616743" cy="152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39" name="Rounded Rectangle 38"/>
            <p:cNvSpPr>
              <a:spLocks noChangeArrowheads="1"/>
            </p:cNvSpPr>
            <p:nvPr/>
          </p:nvSpPr>
          <p:spPr bwMode="auto">
            <a:xfrm>
              <a:off x="4529465" y="3773487"/>
              <a:ext cx="914400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/>
                <a:t>Selected </a:t>
              </a:r>
            </a:p>
            <a:p>
              <a:pPr algn="ctr" eaLnBrk="1" hangingPunct="1">
                <a:defRPr/>
              </a:pPr>
              <a:r>
                <a:rPr lang="en-US" sz="1300" b="1" dirty="0"/>
                <a:t>Image</a:t>
              </a:r>
            </a:p>
          </p:txBody>
        </p:sp>
        <p:sp>
          <p:nvSpPr>
            <p:cNvPr id="4119" name="Line 87"/>
            <p:cNvSpPr>
              <a:spLocks noChangeShapeType="1"/>
            </p:cNvSpPr>
            <p:nvPr/>
          </p:nvSpPr>
          <p:spPr bwMode="auto">
            <a:xfrm rot="5400000" flipV="1">
              <a:off x="2795508" y="1955007"/>
              <a:ext cx="110394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41" name="Rounded Rectangle 40"/>
            <p:cNvSpPr>
              <a:spLocks noChangeArrowheads="1"/>
            </p:cNvSpPr>
            <p:nvPr/>
          </p:nvSpPr>
          <p:spPr bwMode="auto">
            <a:xfrm>
              <a:off x="3033716" y="1250631"/>
              <a:ext cx="990600" cy="3905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/>
                <a:t>Content</a:t>
              </a:r>
            </a:p>
            <a:p>
              <a:pPr algn="ctr">
                <a:defRPr/>
              </a:pPr>
              <a:r>
                <a:rPr lang="en-US" sz="1300" b="1" dirty="0"/>
                <a:t>Panel</a:t>
              </a:r>
            </a:p>
          </p:txBody>
        </p:sp>
        <p:sp>
          <p:nvSpPr>
            <p:cNvPr id="4121" name="Line 113"/>
            <p:cNvSpPr>
              <a:spLocks noChangeShapeType="1"/>
            </p:cNvSpPr>
            <p:nvPr/>
          </p:nvSpPr>
          <p:spPr bwMode="auto">
            <a:xfrm rot="10800000">
              <a:off x="7855832" y="4257992"/>
              <a:ext cx="5360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47" name="Rounded Rectangle 46"/>
            <p:cNvSpPr>
              <a:spLocks noChangeArrowheads="1"/>
            </p:cNvSpPr>
            <p:nvPr/>
          </p:nvSpPr>
          <p:spPr bwMode="auto">
            <a:xfrm>
              <a:off x="8177563" y="4095750"/>
              <a:ext cx="900112" cy="457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Metadata Panel</a:t>
              </a:r>
            </a:p>
          </p:txBody>
        </p:sp>
        <p:grpSp>
          <p:nvGrpSpPr>
            <p:cNvPr id="4123" name="Group 295"/>
            <p:cNvGrpSpPr>
              <a:grpSpLocks/>
            </p:cNvGrpSpPr>
            <p:nvPr/>
          </p:nvGrpSpPr>
          <p:grpSpPr bwMode="auto">
            <a:xfrm>
              <a:off x="771868" y="4086224"/>
              <a:ext cx="446229" cy="407988"/>
              <a:chOff x="3353" y="2875"/>
              <a:chExt cx="280" cy="257"/>
            </a:xfrm>
          </p:grpSpPr>
          <p:sp>
            <p:nvSpPr>
              <p:cNvPr id="4127" name="Line 296"/>
              <p:cNvSpPr>
                <a:spLocks noChangeShapeType="1"/>
              </p:cNvSpPr>
              <p:nvPr/>
            </p:nvSpPr>
            <p:spPr bwMode="auto">
              <a:xfrm flipV="1">
                <a:off x="3359" y="287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  <p:sp>
            <p:nvSpPr>
              <p:cNvPr id="4128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93" y="2741"/>
                <a:ext cx="0" cy="2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</p:grpSp>
        <p:sp>
          <p:nvSpPr>
            <p:cNvPr id="4124" name="Line 87"/>
            <p:cNvSpPr>
              <a:spLocks noChangeShapeType="1"/>
            </p:cNvSpPr>
            <p:nvPr/>
          </p:nvSpPr>
          <p:spPr bwMode="auto">
            <a:xfrm rot="5400000" flipV="1">
              <a:off x="1171925" y="1733550"/>
              <a:ext cx="457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506138" y="1276350"/>
              <a:ext cx="1122987" cy="4270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Application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Bar</a:t>
              </a:r>
            </a:p>
          </p:txBody>
        </p:sp>
        <p:sp>
          <p:nvSpPr>
            <p:cNvPr id="33" name="Rounded Rectangle 32"/>
            <p:cNvSpPr>
              <a:spLocks noChangeArrowheads="1"/>
            </p:cNvSpPr>
            <p:nvPr/>
          </p:nvSpPr>
          <p:spPr bwMode="auto">
            <a:xfrm>
              <a:off x="162275" y="4495800"/>
              <a:ext cx="990600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Filter Panel</a:t>
              </a:r>
            </a:p>
          </p:txBody>
        </p:sp>
      </p:grpSp>
      <p:sp>
        <p:nvSpPr>
          <p:cNvPr id="3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250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b="0" dirty="0">
                <a:ea typeface="ＭＳ Ｐゴシック" pitchFamily="34" charset="-128"/>
              </a:rPr>
              <a:t>Metadata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1BD1B4-0DBA-4642-8AD2-B7BD86B8EB6B}"/>
              </a:ext>
            </a:extLst>
          </p:cNvPr>
          <p:cNvGrpSpPr/>
          <p:nvPr/>
        </p:nvGrpSpPr>
        <p:grpSpPr>
          <a:xfrm>
            <a:off x="1510507" y="1157240"/>
            <a:ext cx="6122987" cy="5305519"/>
            <a:chOff x="1524000" y="1157240"/>
            <a:chExt cx="6122987" cy="5305519"/>
          </a:xfrm>
        </p:grpSpPr>
        <p:pic>
          <p:nvPicPr>
            <p:cNvPr id="6146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3505200" y="1157240"/>
              <a:ext cx="2635250" cy="5305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ounded Rectangle 12"/>
            <p:cNvSpPr>
              <a:spLocks noChangeArrowheads="1"/>
            </p:cNvSpPr>
            <p:nvPr/>
          </p:nvSpPr>
          <p:spPr bwMode="auto">
            <a:xfrm>
              <a:off x="6503987" y="4913312"/>
              <a:ext cx="1143000" cy="3841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File Information</a:t>
              </a:r>
            </a:p>
          </p:txBody>
        </p:sp>
        <p:sp>
          <p:nvSpPr>
            <p:cNvPr id="6149" name="AutoShape 108"/>
            <p:cNvSpPr>
              <a:spLocks/>
            </p:cNvSpPr>
            <p:nvPr/>
          </p:nvSpPr>
          <p:spPr bwMode="auto">
            <a:xfrm>
              <a:off x="6167437" y="4191000"/>
              <a:ext cx="309563" cy="1828800"/>
            </a:xfrm>
            <a:prstGeom prst="rightBrace">
              <a:avLst>
                <a:gd name="adj1" fmla="val 62014"/>
                <a:gd name="adj2" fmla="val 50958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 dirty="0"/>
            </a:p>
          </p:txBody>
        </p:sp>
        <p:sp>
          <p:nvSpPr>
            <p:cNvPr id="6150" name="Line 11"/>
            <p:cNvSpPr>
              <a:spLocks noChangeShapeType="1"/>
            </p:cNvSpPr>
            <p:nvPr/>
          </p:nvSpPr>
          <p:spPr bwMode="auto">
            <a:xfrm>
              <a:off x="3124200" y="1905000"/>
              <a:ext cx="685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6151" name="Line 87"/>
            <p:cNvSpPr>
              <a:spLocks noChangeShapeType="1"/>
            </p:cNvSpPr>
            <p:nvPr/>
          </p:nvSpPr>
          <p:spPr bwMode="auto">
            <a:xfrm rot="5400000" flipV="1">
              <a:off x="2920741" y="2619635"/>
              <a:ext cx="533402" cy="78053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grpSp>
          <p:nvGrpSpPr>
            <p:cNvPr id="6152" name="Group 295"/>
            <p:cNvGrpSpPr>
              <a:grpSpLocks/>
            </p:cNvGrpSpPr>
            <p:nvPr/>
          </p:nvGrpSpPr>
          <p:grpSpPr bwMode="auto">
            <a:xfrm flipV="1">
              <a:off x="2743200" y="3543300"/>
              <a:ext cx="838200" cy="533400"/>
              <a:chOff x="3353" y="2605"/>
              <a:chExt cx="257" cy="257"/>
            </a:xfrm>
          </p:grpSpPr>
          <p:sp>
            <p:nvSpPr>
              <p:cNvPr id="6156" name="Line 29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  <p:sp>
            <p:nvSpPr>
              <p:cNvPr id="6157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</p:grpSp>
        <p:sp>
          <p:nvSpPr>
            <p:cNvPr id="26" name="Rounded Rectangle 25"/>
            <p:cNvSpPr>
              <a:spLocks noChangeArrowheads="1"/>
            </p:cNvSpPr>
            <p:nvPr/>
          </p:nvSpPr>
          <p:spPr bwMode="auto">
            <a:xfrm>
              <a:off x="2133600" y="3467100"/>
              <a:ext cx="1344613" cy="457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File Properties Panel</a:t>
              </a:r>
            </a:p>
          </p:txBody>
        </p:sp>
        <p:sp>
          <p:nvSpPr>
            <p:cNvPr id="29" name="Rounded Rectangle 28"/>
            <p:cNvSpPr>
              <a:spLocks noChangeArrowheads="1"/>
            </p:cNvSpPr>
            <p:nvPr/>
          </p:nvSpPr>
          <p:spPr bwMode="auto">
            <a:xfrm>
              <a:off x="2133600" y="1676400"/>
              <a:ext cx="1120775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Selected File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1524000" y="2438400"/>
              <a:ext cx="1311275" cy="4572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Metadata</a:t>
              </a:r>
            </a:p>
          </p:txBody>
        </p:sp>
      </p:grpSp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02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b="0" dirty="0">
                <a:ea typeface="ＭＳ Ｐゴシック" pitchFamily="34" charset="-128"/>
              </a:rPr>
              <a:t>Collections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28D872-7F05-4A05-A29E-54582781B5A0}"/>
              </a:ext>
            </a:extLst>
          </p:cNvPr>
          <p:cNvGrpSpPr/>
          <p:nvPr/>
        </p:nvGrpSpPr>
        <p:grpSpPr>
          <a:xfrm>
            <a:off x="956900" y="1409700"/>
            <a:ext cx="7230200" cy="4768850"/>
            <a:chOff x="829726" y="1409700"/>
            <a:chExt cx="7230200" cy="4768850"/>
          </a:xfrm>
        </p:grpSpPr>
        <p:pic>
          <p:nvPicPr>
            <p:cNvPr id="7170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947674" y="1600200"/>
              <a:ext cx="6112252" cy="457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Line 167"/>
            <p:cNvSpPr>
              <a:spLocks noChangeShapeType="1"/>
            </p:cNvSpPr>
            <p:nvPr/>
          </p:nvSpPr>
          <p:spPr bwMode="auto">
            <a:xfrm rot="5400000" flipH="1">
              <a:off x="2891095" y="5649913"/>
              <a:ext cx="263525" cy="76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2451358" y="5133975"/>
              <a:ext cx="1055688" cy="4572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New Collection</a:t>
              </a:r>
            </a:p>
          </p:txBody>
        </p:sp>
        <p:sp>
          <p:nvSpPr>
            <p:cNvPr id="7174" name="Line 87"/>
            <p:cNvSpPr>
              <a:spLocks noChangeShapeType="1"/>
            </p:cNvSpPr>
            <p:nvPr/>
          </p:nvSpPr>
          <p:spPr bwMode="auto">
            <a:xfrm rot="5400000">
              <a:off x="2583120" y="3618706"/>
              <a:ext cx="357188" cy="4349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sp>
          <p:nvSpPr>
            <p:cNvPr id="7175" name="Line 87"/>
            <p:cNvSpPr>
              <a:spLocks noChangeShapeType="1"/>
            </p:cNvSpPr>
            <p:nvPr/>
          </p:nvSpPr>
          <p:spPr bwMode="auto">
            <a:xfrm rot="5400000" flipV="1">
              <a:off x="6561821" y="1562100"/>
              <a:ext cx="609600" cy="762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00" dirty="0"/>
            </a:p>
          </p:txBody>
        </p:sp>
        <p:grpSp>
          <p:nvGrpSpPr>
            <p:cNvPr id="7176" name="Group 295"/>
            <p:cNvGrpSpPr>
              <a:grpSpLocks/>
            </p:cNvGrpSpPr>
            <p:nvPr/>
          </p:nvGrpSpPr>
          <p:grpSpPr bwMode="auto">
            <a:xfrm flipV="1">
              <a:off x="1286926" y="3848100"/>
              <a:ext cx="609600" cy="457200"/>
              <a:chOff x="3353" y="2605"/>
              <a:chExt cx="257" cy="257"/>
            </a:xfrm>
          </p:grpSpPr>
          <p:sp>
            <p:nvSpPr>
              <p:cNvPr id="7180" name="Line 29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  <p:sp>
            <p:nvSpPr>
              <p:cNvPr id="7181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00" dirty="0"/>
              </a:p>
            </p:txBody>
          </p:sp>
        </p:grpSp>
        <p:sp>
          <p:nvSpPr>
            <p:cNvPr id="21" name="Rounded Rectangle 20"/>
            <p:cNvSpPr>
              <a:spLocks noChangeArrowheads="1"/>
            </p:cNvSpPr>
            <p:nvPr/>
          </p:nvSpPr>
          <p:spPr bwMode="auto">
            <a:xfrm>
              <a:off x="5571221" y="1409700"/>
              <a:ext cx="1249363" cy="3810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Remove from Collection</a:t>
              </a:r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2772826" y="3429000"/>
              <a:ext cx="1066800" cy="3810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Collections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Tab</a:t>
              </a:r>
            </a:p>
          </p:txBody>
        </p:sp>
        <p:sp>
          <p:nvSpPr>
            <p:cNvPr id="10" name="Rounded Rectangle 9"/>
            <p:cNvSpPr>
              <a:spLocks noChangeArrowheads="1"/>
            </p:cNvSpPr>
            <p:nvPr/>
          </p:nvSpPr>
          <p:spPr bwMode="auto">
            <a:xfrm>
              <a:off x="829726" y="3619500"/>
              <a:ext cx="1044575" cy="38100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Collection Folders</a:t>
              </a:r>
            </a:p>
          </p:txBody>
        </p:sp>
      </p:grpSp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517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400" b="0" dirty="0">
                <a:ea typeface="ＭＳ Ｐゴシック" pitchFamily="34" charset="-128"/>
              </a:rPr>
              <a:t>Activity: Navigating Bridge</a:t>
            </a:r>
          </a:p>
        </p:txBody>
      </p:sp>
      <p:pic>
        <p:nvPicPr>
          <p:cNvPr id="8195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62000" y="1372646"/>
            <a:ext cx="7620000" cy="428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ounded Rectangle 28"/>
          <p:cNvSpPr>
            <a:spLocks noChangeArrowheads="1"/>
          </p:cNvSpPr>
          <p:nvPr/>
        </p:nvSpPr>
        <p:spPr bwMode="auto">
          <a:xfrm>
            <a:off x="3733800" y="5791200"/>
            <a:ext cx="1676400" cy="5032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Bridge Review Mode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9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90504-11F3-4F21-A7C1-59CD3AA6C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Organize the Photoshop Workspace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4D452-FCA1-475C-BA38-ACD3527FE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E7C860-DEB5-4E23-BB85-D3EDD3F53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464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963B98-7FFE-4293-97EC-5A908FA6D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F24F0-48B7-406A-B875-C3BE27AEB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Enables ease of design.</a:t>
            </a:r>
          </a:p>
          <a:p>
            <a:r>
              <a:rPr lang="en-US" dirty="0"/>
              <a:t>Tools, options, panels, etc. at the user's fingertips.</a:t>
            </a:r>
          </a:p>
          <a:p>
            <a:r>
              <a:rPr lang="en-US" dirty="0"/>
              <a:t>Can be customized to improve efficiency.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BD5C1F-68C3-4C8F-B09E-7A3FAEDE8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Photoshop Workspace Overview</a:t>
            </a:r>
          </a:p>
        </p:txBody>
      </p:sp>
    </p:spTree>
    <p:extLst>
      <p:ext uri="{BB962C8B-B14F-4D97-AF65-F5344CB8AC3E}">
        <p14:creationId xmlns:p14="http://schemas.microsoft.com/office/powerpoint/2010/main" val="35672917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1288</TotalTime>
  <Words>451</Words>
  <Application>Microsoft Office PowerPoint</Application>
  <PresentationFormat>On-screen Show (4:3)</PresentationFormat>
  <Paragraphs>156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LO Choice</vt:lpstr>
      <vt:lpstr>Getting Started with Photoshop</vt:lpstr>
      <vt:lpstr>Organize Photoshop Assets by Using Adobe Bridge </vt:lpstr>
      <vt:lpstr>Introduction to Adobe Photoshop</vt:lpstr>
      <vt:lpstr>Adobe Bridge Workspace</vt:lpstr>
      <vt:lpstr>Metadata</vt:lpstr>
      <vt:lpstr>Collections</vt:lpstr>
      <vt:lpstr>Activity: Navigating Bridge</vt:lpstr>
      <vt:lpstr>Organize the Photoshop Workspace</vt:lpstr>
      <vt:lpstr>Photoshop Workspace Overview</vt:lpstr>
      <vt:lpstr>Photoshop Workspace Components</vt:lpstr>
      <vt:lpstr>Context Menu Tools</vt:lpstr>
      <vt:lpstr>The Tools Panel</vt:lpstr>
      <vt:lpstr>Screen Modes</vt:lpstr>
      <vt:lpstr>Magnification Techniques</vt:lpstr>
      <vt:lpstr>Rearrange Multiple Open Documents</vt:lpstr>
      <vt:lpstr>Keyboard Shortcuts and Alt Key Combinations</vt:lpstr>
      <vt:lpstr>Sliders and Options</vt:lpstr>
      <vt:lpstr>PowerPoint Presentation</vt:lpstr>
      <vt:lpstr>Customize the Photoshop Interface</vt:lpstr>
      <vt:lpstr>Preferences Dialog Box</vt:lpstr>
      <vt:lpstr>Interface Preferences</vt:lpstr>
      <vt:lpstr>Predefined Workspaces</vt:lpstr>
      <vt:lpstr>Custom Workspaces</vt:lpstr>
      <vt:lpstr>Activity: Customizing the Photoshop Workspace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Photoshop</dc:title>
  <dc:creator>Gail Sandler</dc:creator>
  <cp:lastModifiedBy>Michelle Farney</cp:lastModifiedBy>
  <cp:revision>11</cp:revision>
  <dcterms:created xsi:type="dcterms:W3CDTF">2020-01-16T17:04:38Z</dcterms:created>
  <dcterms:modified xsi:type="dcterms:W3CDTF">2020-02-24T17:04:12Z</dcterms:modified>
</cp:coreProperties>
</file>