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04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8" r:id="rId7"/>
    <p:sldId id="260" r:id="rId8"/>
    <p:sldId id="261" r:id="rId9"/>
    <p:sldId id="262" r:id="rId10"/>
    <p:sldId id="263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701" autoAdjust="0"/>
  </p:normalViewPr>
  <p:slideViewPr>
    <p:cSldViewPr>
      <p:cViewPr varScale="1">
        <p:scale>
          <a:sx n="75" d="100"/>
          <a:sy n="75" d="100"/>
        </p:scale>
        <p:origin x="123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Costs</c:v>
                </c:pt>
              </c:strCache>
            </c:strRef>
          </c:tx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ROI</c:v>
                </c:pt>
              </c:strCache>
            </c:strRef>
          </c:tx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7660312"/>
        <c:axId val="140821112"/>
        <c:axId val="0"/>
      </c:bar3DChart>
      <c:catAx>
        <c:axId val="187660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0821112"/>
        <c:crosses val="autoZero"/>
        <c:auto val="1"/>
        <c:lblAlgn val="ctr"/>
        <c:lblOffset val="100"/>
        <c:noMultiLvlLbl val="0"/>
      </c:catAx>
      <c:valAx>
        <c:axId val="1408211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766031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7B4DFB-67FC-4DF7-832F-55CCF897D9C1}" type="doc">
      <dgm:prSet loTypeId="urn:microsoft.com/office/officeart/2005/8/layout/hChevron3" loCatId="process" qsTypeId="urn:microsoft.com/office/officeart/2005/8/quickstyle/3d2" qsCatId="3D" csTypeId="urn:microsoft.com/office/officeart/2005/8/colors/colorful5" csCatId="colorful" phldr="1"/>
      <dgm:spPr/>
    </dgm:pt>
    <dgm:pt modelId="{E1FB5D76-FBB6-4A58-9A69-517AF500D05A}">
      <dgm:prSet phldrT="[Text]"/>
      <dgm:spPr/>
      <dgm:t>
        <a:bodyPr/>
        <a:lstStyle/>
        <a:p>
          <a:r>
            <a:rPr lang="en-US" dirty="0" smtClean="0"/>
            <a:t>Adopt plan 3Q15</a:t>
          </a:r>
          <a:endParaRPr lang="en-US" dirty="0"/>
        </a:p>
      </dgm:t>
    </dgm:pt>
    <dgm:pt modelId="{17CB2123-48DD-4C71-B2D2-018172F5778B}" type="parTrans" cxnId="{1BB60B89-6499-4A66-BC74-67686E269CCE}">
      <dgm:prSet/>
      <dgm:spPr/>
      <dgm:t>
        <a:bodyPr/>
        <a:lstStyle/>
        <a:p>
          <a:endParaRPr lang="en-US"/>
        </a:p>
      </dgm:t>
    </dgm:pt>
    <dgm:pt modelId="{2ED48579-2925-450B-A053-00984BCF4EEC}" type="sibTrans" cxnId="{1BB60B89-6499-4A66-BC74-67686E269CCE}">
      <dgm:prSet/>
      <dgm:spPr/>
      <dgm:t>
        <a:bodyPr/>
        <a:lstStyle/>
        <a:p>
          <a:endParaRPr lang="en-US"/>
        </a:p>
      </dgm:t>
    </dgm:pt>
    <dgm:pt modelId="{98377E3E-83B0-4C13-9AB8-82A03CC895CF}">
      <dgm:prSet phldrT="[Text]"/>
      <dgm:spPr/>
      <dgm:t>
        <a:bodyPr/>
        <a:lstStyle/>
        <a:p>
          <a:r>
            <a:rPr lang="en-US" dirty="0" smtClean="0"/>
            <a:t>Implement 4Q15</a:t>
          </a:r>
          <a:endParaRPr lang="en-US" dirty="0"/>
        </a:p>
      </dgm:t>
    </dgm:pt>
    <dgm:pt modelId="{A9A802D5-19E9-47BA-AAA7-CE7E3540AFD4}" type="parTrans" cxnId="{6A8A5B01-719C-46E3-9090-D38DDC80538A}">
      <dgm:prSet/>
      <dgm:spPr/>
      <dgm:t>
        <a:bodyPr/>
        <a:lstStyle/>
        <a:p>
          <a:endParaRPr lang="en-US"/>
        </a:p>
      </dgm:t>
    </dgm:pt>
    <dgm:pt modelId="{7A2DB50F-43F5-4473-89CF-EEEFF8C1CC02}" type="sibTrans" cxnId="{6A8A5B01-719C-46E3-9090-D38DDC80538A}">
      <dgm:prSet/>
      <dgm:spPr/>
      <dgm:t>
        <a:bodyPr/>
        <a:lstStyle/>
        <a:p>
          <a:endParaRPr lang="en-US"/>
        </a:p>
      </dgm:t>
    </dgm:pt>
    <dgm:pt modelId="{AE5F182D-84C1-4E57-95CC-C2C33392D918}">
      <dgm:prSet phldrT="[Text]"/>
      <dgm:spPr/>
      <dgm:t>
        <a:bodyPr/>
        <a:lstStyle/>
        <a:p>
          <a:r>
            <a:rPr lang="en-US" dirty="0" smtClean="0"/>
            <a:t>Evaluate </a:t>
          </a:r>
          <a:r>
            <a:rPr lang="en-US" dirty="0" smtClean="0"/>
            <a:t>2Q16</a:t>
          </a:r>
          <a:endParaRPr lang="en-US" dirty="0"/>
        </a:p>
      </dgm:t>
    </dgm:pt>
    <dgm:pt modelId="{76D5D2DB-9782-4EB0-AA09-F338AEDE397A}" type="parTrans" cxnId="{2269B8D1-6026-4F9E-99E6-7DC72B74E871}">
      <dgm:prSet/>
      <dgm:spPr/>
      <dgm:t>
        <a:bodyPr/>
        <a:lstStyle/>
        <a:p>
          <a:endParaRPr lang="en-US"/>
        </a:p>
      </dgm:t>
    </dgm:pt>
    <dgm:pt modelId="{E3684A45-88B6-4AEE-A7D2-9F8FDE9A5922}" type="sibTrans" cxnId="{2269B8D1-6026-4F9E-99E6-7DC72B74E871}">
      <dgm:prSet/>
      <dgm:spPr/>
      <dgm:t>
        <a:bodyPr/>
        <a:lstStyle/>
        <a:p>
          <a:endParaRPr lang="en-US"/>
        </a:p>
      </dgm:t>
    </dgm:pt>
    <dgm:pt modelId="{71A49469-059D-4681-A139-8231C7FA4F77}">
      <dgm:prSet phldrT="[Text]"/>
      <dgm:spPr/>
      <dgm:t>
        <a:bodyPr/>
        <a:lstStyle/>
        <a:p>
          <a:r>
            <a:rPr lang="en-US" dirty="0" smtClean="0"/>
            <a:t>Adjust </a:t>
          </a:r>
          <a:r>
            <a:rPr lang="en-US" dirty="0" smtClean="0"/>
            <a:t>3Q16</a:t>
          </a:r>
          <a:endParaRPr lang="en-US" dirty="0"/>
        </a:p>
      </dgm:t>
    </dgm:pt>
    <dgm:pt modelId="{5BCA6A7B-7426-4B5D-844A-19BADA082EEF}" type="parTrans" cxnId="{C71DF406-CD4E-40E7-AFAE-0BBA139771AC}">
      <dgm:prSet/>
      <dgm:spPr/>
      <dgm:t>
        <a:bodyPr/>
        <a:lstStyle/>
        <a:p>
          <a:endParaRPr lang="en-US"/>
        </a:p>
      </dgm:t>
    </dgm:pt>
    <dgm:pt modelId="{27E8BEEE-0612-4B7C-A570-8F78C352B5B0}" type="sibTrans" cxnId="{C71DF406-CD4E-40E7-AFAE-0BBA139771AC}">
      <dgm:prSet/>
      <dgm:spPr/>
      <dgm:t>
        <a:bodyPr/>
        <a:lstStyle/>
        <a:p>
          <a:endParaRPr lang="en-US"/>
        </a:p>
      </dgm:t>
    </dgm:pt>
    <dgm:pt modelId="{49D2842C-BDB2-4259-9558-9817AC7F7975}">
      <dgm:prSet/>
      <dgm:spPr/>
      <dgm:t>
        <a:bodyPr/>
        <a:lstStyle/>
        <a:p>
          <a:r>
            <a:rPr lang="en-US" dirty="0" smtClean="0"/>
            <a:t>Manufacture 1Q15</a:t>
          </a:r>
          <a:endParaRPr lang="en-US" dirty="0"/>
        </a:p>
      </dgm:t>
    </dgm:pt>
    <dgm:pt modelId="{4CD92FB6-6EF4-4C01-8665-5CA926FB8FF3}" type="parTrans" cxnId="{0E1D87DB-72F1-48A4-B599-DB57D3B599E5}">
      <dgm:prSet/>
      <dgm:spPr/>
      <dgm:t>
        <a:bodyPr/>
        <a:lstStyle/>
        <a:p>
          <a:endParaRPr lang="en-US"/>
        </a:p>
      </dgm:t>
    </dgm:pt>
    <dgm:pt modelId="{3CB343CD-E17E-4A7C-A560-F8C59752D412}" type="sibTrans" cxnId="{0E1D87DB-72F1-48A4-B599-DB57D3B599E5}">
      <dgm:prSet/>
      <dgm:spPr/>
      <dgm:t>
        <a:bodyPr/>
        <a:lstStyle/>
        <a:p>
          <a:endParaRPr lang="en-US"/>
        </a:p>
      </dgm:t>
    </dgm:pt>
    <dgm:pt modelId="{DF06DE8E-3327-4E09-83E2-81E91E1BBF41}" type="pres">
      <dgm:prSet presAssocID="{177B4DFB-67FC-4DF7-832F-55CCF897D9C1}" presName="Name0" presStyleCnt="0">
        <dgm:presLayoutVars>
          <dgm:dir/>
          <dgm:resizeHandles val="exact"/>
        </dgm:presLayoutVars>
      </dgm:prSet>
      <dgm:spPr/>
    </dgm:pt>
    <dgm:pt modelId="{C8CD8CB7-308E-44FD-B369-8CDEFA92D598}" type="pres">
      <dgm:prSet presAssocID="{E1FB5D76-FBB6-4A58-9A69-517AF500D05A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62BDA0-84C9-466D-8EDE-699F325E288F}" type="pres">
      <dgm:prSet presAssocID="{2ED48579-2925-450B-A053-00984BCF4EEC}" presName="parSpace" presStyleCnt="0"/>
      <dgm:spPr/>
    </dgm:pt>
    <dgm:pt modelId="{1394464D-0297-4B9A-B371-503E2E347863}" type="pres">
      <dgm:prSet presAssocID="{98377E3E-83B0-4C13-9AB8-82A03CC895CF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4D7EF8-D78D-4D65-81CE-55A2D0784E7B}" type="pres">
      <dgm:prSet presAssocID="{7A2DB50F-43F5-4473-89CF-EEEFF8C1CC02}" presName="parSpace" presStyleCnt="0"/>
      <dgm:spPr/>
    </dgm:pt>
    <dgm:pt modelId="{63085C30-C42E-4210-B02E-D53206191E0A}" type="pres">
      <dgm:prSet presAssocID="{49D2842C-BDB2-4259-9558-9817AC7F7975}" presName="parTxOnly" presStyleLbl="node1" presStyleIdx="2" presStyleCnt="5">
        <dgm:presLayoutVars>
          <dgm:bulletEnabled val="1"/>
        </dgm:presLayoutVars>
      </dgm:prSet>
      <dgm:spPr/>
    </dgm:pt>
    <dgm:pt modelId="{1F6F058A-378F-43F5-9B42-0BCF6D4CEB10}" type="pres">
      <dgm:prSet presAssocID="{3CB343CD-E17E-4A7C-A560-F8C59752D412}" presName="parSpace" presStyleCnt="0"/>
      <dgm:spPr/>
    </dgm:pt>
    <dgm:pt modelId="{D678B5B5-7294-4D94-9AB7-FA638200F2A8}" type="pres">
      <dgm:prSet presAssocID="{AE5F182D-84C1-4E57-95CC-C2C33392D918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1BB78C-F4CC-46AC-AE4E-B5A1595CBD48}" type="pres">
      <dgm:prSet presAssocID="{E3684A45-88B6-4AEE-A7D2-9F8FDE9A5922}" presName="parSpace" presStyleCnt="0"/>
      <dgm:spPr/>
    </dgm:pt>
    <dgm:pt modelId="{05283B65-4278-4388-BCFB-F75D7381CDEC}" type="pres">
      <dgm:prSet presAssocID="{71A49469-059D-4681-A139-8231C7FA4F77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77A61D7-F4A0-4786-AA5E-17C494E80CC3}" type="presOf" srcId="{177B4DFB-67FC-4DF7-832F-55CCF897D9C1}" destId="{DF06DE8E-3327-4E09-83E2-81E91E1BBF41}" srcOrd="0" destOrd="0" presId="urn:microsoft.com/office/officeart/2005/8/layout/hChevron3"/>
    <dgm:cxn modelId="{1BB60B89-6499-4A66-BC74-67686E269CCE}" srcId="{177B4DFB-67FC-4DF7-832F-55CCF897D9C1}" destId="{E1FB5D76-FBB6-4A58-9A69-517AF500D05A}" srcOrd="0" destOrd="0" parTransId="{17CB2123-48DD-4C71-B2D2-018172F5778B}" sibTransId="{2ED48579-2925-450B-A053-00984BCF4EEC}"/>
    <dgm:cxn modelId="{C71DF406-CD4E-40E7-AFAE-0BBA139771AC}" srcId="{177B4DFB-67FC-4DF7-832F-55CCF897D9C1}" destId="{71A49469-059D-4681-A139-8231C7FA4F77}" srcOrd="4" destOrd="0" parTransId="{5BCA6A7B-7426-4B5D-844A-19BADA082EEF}" sibTransId="{27E8BEEE-0612-4B7C-A570-8F78C352B5B0}"/>
    <dgm:cxn modelId="{6A8A5B01-719C-46E3-9090-D38DDC80538A}" srcId="{177B4DFB-67FC-4DF7-832F-55CCF897D9C1}" destId="{98377E3E-83B0-4C13-9AB8-82A03CC895CF}" srcOrd="1" destOrd="0" parTransId="{A9A802D5-19E9-47BA-AAA7-CE7E3540AFD4}" sibTransId="{7A2DB50F-43F5-4473-89CF-EEEFF8C1CC02}"/>
    <dgm:cxn modelId="{2269B8D1-6026-4F9E-99E6-7DC72B74E871}" srcId="{177B4DFB-67FC-4DF7-832F-55CCF897D9C1}" destId="{AE5F182D-84C1-4E57-95CC-C2C33392D918}" srcOrd="3" destOrd="0" parTransId="{76D5D2DB-9782-4EB0-AA09-F338AEDE397A}" sibTransId="{E3684A45-88B6-4AEE-A7D2-9F8FDE9A5922}"/>
    <dgm:cxn modelId="{E1775066-FCDD-4095-965E-FD57510964B3}" type="presOf" srcId="{71A49469-059D-4681-A139-8231C7FA4F77}" destId="{05283B65-4278-4388-BCFB-F75D7381CDEC}" srcOrd="0" destOrd="0" presId="urn:microsoft.com/office/officeart/2005/8/layout/hChevron3"/>
    <dgm:cxn modelId="{E65864D3-6CB7-4CCE-AFBE-D4E6C162338B}" type="presOf" srcId="{AE5F182D-84C1-4E57-95CC-C2C33392D918}" destId="{D678B5B5-7294-4D94-9AB7-FA638200F2A8}" srcOrd="0" destOrd="0" presId="urn:microsoft.com/office/officeart/2005/8/layout/hChevron3"/>
    <dgm:cxn modelId="{A76E59EA-2F5C-4918-B469-1E657D57991D}" type="presOf" srcId="{98377E3E-83B0-4C13-9AB8-82A03CC895CF}" destId="{1394464D-0297-4B9A-B371-503E2E347863}" srcOrd="0" destOrd="0" presId="urn:microsoft.com/office/officeart/2005/8/layout/hChevron3"/>
    <dgm:cxn modelId="{402F06B1-F41F-4BAD-B849-66832981C084}" type="presOf" srcId="{49D2842C-BDB2-4259-9558-9817AC7F7975}" destId="{63085C30-C42E-4210-B02E-D53206191E0A}" srcOrd="0" destOrd="0" presId="urn:microsoft.com/office/officeart/2005/8/layout/hChevron3"/>
    <dgm:cxn modelId="{BBFC2A52-7A5F-453F-9517-654AE06F0DC6}" type="presOf" srcId="{E1FB5D76-FBB6-4A58-9A69-517AF500D05A}" destId="{C8CD8CB7-308E-44FD-B369-8CDEFA92D598}" srcOrd="0" destOrd="0" presId="urn:microsoft.com/office/officeart/2005/8/layout/hChevron3"/>
    <dgm:cxn modelId="{0E1D87DB-72F1-48A4-B599-DB57D3B599E5}" srcId="{177B4DFB-67FC-4DF7-832F-55CCF897D9C1}" destId="{49D2842C-BDB2-4259-9558-9817AC7F7975}" srcOrd="2" destOrd="0" parTransId="{4CD92FB6-6EF4-4C01-8665-5CA926FB8FF3}" sibTransId="{3CB343CD-E17E-4A7C-A560-F8C59752D412}"/>
    <dgm:cxn modelId="{D02B4365-88A1-40C2-BB4D-3FA229BB5FC9}" type="presParOf" srcId="{DF06DE8E-3327-4E09-83E2-81E91E1BBF41}" destId="{C8CD8CB7-308E-44FD-B369-8CDEFA92D598}" srcOrd="0" destOrd="0" presId="urn:microsoft.com/office/officeart/2005/8/layout/hChevron3"/>
    <dgm:cxn modelId="{25EC4674-488B-4C08-950C-ED8C120732C6}" type="presParOf" srcId="{DF06DE8E-3327-4E09-83E2-81E91E1BBF41}" destId="{A162BDA0-84C9-466D-8EDE-699F325E288F}" srcOrd="1" destOrd="0" presId="urn:microsoft.com/office/officeart/2005/8/layout/hChevron3"/>
    <dgm:cxn modelId="{F9FEAA8E-B6A7-4969-B49C-E0B01B718D9F}" type="presParOf" srcId="{DF06DE8E-3327-4E09-83E2-81E91E1BBF41}" destId="{1394464D-0297-4B9A-B371-503E2E347863}" srcOrd="2" destOrd="0" presId="urn:microsoft.com/office/officeart/2005/8/layout/hChevron3"/>
    <dgm:cxn modelId="{3E69A070-619A-485D-8699-A1758CC5342C}" type="presParOf" srcId="{DF06DE8E-3327-4E09-83E2-81E91E1BBF41}" destId="{FA4D7EF8-D78D-4D65-81CE-55A2D0784E7B}" srcOrd="3" destOrd="0" presId="urn:microsoft.com/office/officeart/2005/8/layout/hChevron3"/>
    <dgm:cxn modelId="{54BCAF8C-476B-4560-9C9B-001457D1D3F7}" type="presParOf" srcId="{DF06DE8E-3327-4E09-83E2-81E91E1BBF41}" destId="{63085C30-C42E-4210-B02E-D53206191E0A}" srcOrd="4" destOrd="0" presId="urn:microsoft.com/office/officeart/2005/8/layout/hChevron3"/>
    <dgm:cxn modelId="{66F23B66-B5E3-4C3C-B05C-0F7109D1503D}" type="presParOf" srcId="{DF06DE8E-3327-4E09-83E2-81E91E1BBF41}" destId="{1F6F058A-378F-43F5-9B42-0BCF6D4CEB10}" srcOrd="5" destOrd="0" presId="urn:microsoft.com/office/officeart/2005/8/layout/hChevron3"/>
    <dgm:cxn modelId="{2284A948-C1F5-4A56-8251-7E682D11DDE4}" type="presParOf" srcId="{DF06DE8E-3327-4E09-83E2-81E91E1BBF41}" destId="{D678B5B5-7294-4D94-9AB7-FA638200F2A8}" srcOrd="6" destOrd="0" presId="urn:microsoft.com/office/officeart/2005/8/layout/hChevron3"/>
    <dgm:cxn modelId="{D9510034-6479-4FD7-8BA2-17A893D40D1E}" type="presParOf" srcId="{DF06DE8E-3327-4E09-83E2-81E91E1BBF41}" destId="{391BB78C-F4CC-46AC-AE4E-B5A1595CBD48}" srcOrd="7" destOrd="0" presId="urn:microsoft.com/office/officeart/2005/8/layout/hChevron3"/>
    <dgm:cxn modelId="{C1EABB65-576C-4B0E-96EE-6100734CA510}" type="presParOf" srcId="{DF06DE8E-3327-4E09-83E2-81E91E1BBF41}" destId="{05283B65-4278-4388-BCFB-F75D7381CDEC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D8CB7-308E-44FD-B369-8CDEFA92D598}">
      <dsp:nvSpPr>
        <dsp:cNvPr id="0" name=""/>
        <dsp:cNvSpPr/>
      </dsp:nvSpPr>
      <dsp:spPr>
        <a:xfrm>
          <a:off x="911" y="1881596"/>
          <a:ext cx="1777565" cy="711026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Adopt plan 3Q15</a:t>
          </a:r>
          <a:endParaRPr lang="en-US" sz="1400" kern="1200" dirty="0"/>
        </a:p>
      </dsp:txBody>
      <dsp:txXfrm>
        <a:off x="911" y="1881596"/>
        <a:ext cx="1599809" cy="711026"/>
      </dsp:txXfrm>
    </dsp:sp>
    <dsp:sp modelId="{1394464D-0297-4B9A-B371-503E2E347863}">
      <dsp:nvSpPr>
        <dsp:cNvPr id="0" name=""/>
        <dsp:cNvSpPr/>
      </dsp:nvSpPr>
      <dsp:spPr>
        <a:xfrm>
          <a:off x="1422964" y="1881596"/>
          <a:ext cx="1777565" cy="711026"/>
        </a:xfrm>
        <a:prstGeom prst="chevron">
          <a:avLst/>
        </a:prstGeom>
        <a:gradFill rotWithShape="0">
          <a:gsLst>
            <a:gs pos="0">
              <a:schemeClr val="accent5">
                <a:hueOff val="-209966"/>
                <a:satOff val="11412"/>
                <a:lumOff val="-2108"/>
                <a:alphaOff val="0"/>
                <a:tint val="96000"/>
                <a:lumMod val="102000"/>
              </a:schemeClr>
            </a:gs>
            <a:gs pos="100000">
              <a:schemeClr val="accent5">
                <a:hueOff val="-209966"/>
                <a:satOff val="11412"/>
                <a:lumOff val="-2108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Implement 4Q15</a:t>
          </a:r>
          <a:endParaRPr lang="en-US" sz="1400" kern="1200" dirty="0"/>
        </a:p>
      </dsp:txBody>
      <dsp:txXfrm>
        <a:off x="1778477" y="1881596"/>
        <a:ext cx="1066539" cy="711026"/>
      </dsp:txXfrm>
    </dsp:sp>
    <dsp:sp modelId="{63085C30-C42E-4210-B02E-D53206191E0A}">
      <dsp:nvSpPr>
        <dsp:cNvPr id="0" name=""/>
        <dsp:cNvSpPr/>
      </dsp:nvSpPr>
      <dsp:spPr>
        <a:xfrm>
          <a:off x="2845017" y="1881596"/>
          <a:ext cx="1777565" cy="711026"/>
        </a:xfrm>
        <a:prstGeom prst="chevron">
          <a:avLst/>
        </a:prstGeom>
        <a:gradFill rotWithShape="0">
          <a:gsLst>
            <a:gs pos="0">
              <a:schemeClr val="accent5">
                <a:hueOff val="-419932"/>
                <a:satOff val="22824"/>
                <a:lumOff val="-4216"/>
                <a:alphaOff val="0"/>
                <a:tint val="96000"/>
                <a:lumMod val="102000"/>
              </a:schemeClr>
            </a:gs>
            <a:gs pos="100000">
              <a:schemeClr val="accent5">
                <a:hueOff val="-419932"/>
                <a:satOff val="22824"/>
                <a:lumOff val="-4216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Manufacture 1Q15</a:t>
          </a:r>
          <a:endParaRPr lang="en-US" sz="1400" kern="1200" dirty="0"/>
        </a:p>
      </dsp:txBody>
      <dsp:txXfrm>
        <a:off x="3200530" y="1881596"/>
        <a:ext cx="1066539" cy="711026"/>
      </dsp:txXfrm>
    </dsp:sp>
    <dsp:sp modelId="{D678B5B5-7294-4D94-9AB7-FA638200F2A8}">
      <dsp:nvSpPr>
        <dsp:cNvPr id="0" name=""/>
        <dsp:cNvSpPr/>
      </dsp:nvSpPr>
      <dsp:spPr>
        <a:xfrm>
          <a:off x="4267069" y="1881596"/>
          <a:ext cx="1777565" cy="711026"/>
        </a:xfrm>
        <a:prstGeom prst="chevron">
          <a:avLst/>
        </a:prstGeom>
        <a:gradFill rotWithShape="0">
          <a:gsLst>
            <a:gs pos="0">
              <a:schemeClr val="accent5">
                <a:hueOff val="-629899"/>
                <a:satOff val="34235"/>
                <a:lumOff val="-6324"/>
                <a:alphaOff val="0"/>
                <a:tint val="96000"/>
                <a:lumMod val="102000"/>
              </a:schemeClr>
            </a:gs>
            <a:gs pos="100000">
              <a:schemeClr val="accent5">
                <a:hueOff val="-629899"/>
                <a:satOff val="34235"/>
                <a:lumOff val="-6324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Evaluate </a:t>
          </a:r>
          <a:r>
            <a:rPr lang="en-US" sz="1400" kern="1200" dirty="0" smtClean="0"/>
            <a:t>2Q16</a:t>
          </a:r>
          <a:endParaRPr lang="en-US" sz="1400" kern="1200" dirty="0"/>
        </a:p>
      </dsp:txBody>
      <dsp:txXfrm>
        <a:off x="4622582" y="1881596"/>
        <a:ext cx="1066539" cy="711026"/>
      </dsp:txXfrm>
    </dsp:sp>
    <dsp:sp modelId="{05283B65-4278-4388-BCFB-F75D7381CDEC}">
      <dsp:nvSpPr>
        <dsp:cNvPr id="0" name=""/>
        <dsp:cNvSpPr/>
      </dsp:nvSpPr>
      <dsp:spPr>
        <a:xfrm>
          <a:off x="5689122" y="1881596"/>
          <a:ext cx="1777565" cy="711026"/>
        </a:xfrm>
        <a:prstGeom prst="chevron">
          <a:avLst/>
        </a:prstGeom>
        <a:gradFill rotWithShape="0">
          <a:gsLst>
            <a:gs pos="0">
              <a:schemeClr val="accent5">
                <a:hueOff val="-839865"/>
                <a:satOff val="45647"/>
                <a:lumOff val="-8432"/>
                <a:alphaOff val="0"/>
                <a:tint val="96000"/>
                <a:lumMod val="102000"/>
              </a:schemeClr>
            </a:gs>
            <a:gs pos="100000">
              <a:schemeClr val="accent5">
                <a:hueOff val="-839865"/>
                <a:satOff val="45647"/>
                <a:lumOff val="-8432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Adjust </a:t>
          </a:r>
          <a:r>
            <a:rPr lang="en-US" sz="1400" kern="1200" dirty="0" smtClean="0"/>
            <a:t>3Q16</a:t>
          </a:r>
          <a:endParaRPr lang="en-US" sz="1400" kern="1200" dirty="0"/>
        </a:p>
      </dsp:txBody>
      <dsp:txXfrm>
        <a:off x="6044635" y="1881596"/>
        <a:ext cx="1066539" cy="7110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CC9987-AE10-4685-9B5B-4577F1D5BB4C}" type="datetimeFigureOut">
              <a:rPr lang="en-US" smtClean="0"/>
              <a:pPr/>
              <a:t>9/25/2014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8454A-404F-4DF1-8F43-7DDF83BF3B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25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477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0595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44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139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916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522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724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6015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729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241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270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6EC32CAB-A93E-4FAF-934F-5FBAF77C0E34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4195281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C72B6-438F-491E-93AA-5EB43D275F73}" type="datetime1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887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46EFB-4A36-488A-883A-FAAE2C9A68EE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0463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46492-3F65-487E-9E25-62C82DE9DF51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073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7B0EE9-568C-4B2C-A5F9-B7507E409D40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409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33F0-4274-41F3-A163-DD7A2DC8FF95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236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05612-B655-4E87-92E8-50AF9016E002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221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21567-FDB8-439F-95E0-44752B5C572E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1222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C87AB-1225-4157-BB6B-2E44D33233CA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8082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48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3FEB4-AF0C-4C77-9F37-A31CF3900E80}" type="datetime1">
              <a:rPr lang="en-US" smtClean="0"/>
              <a:t>9/25/2014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1"/>
            <a:ext cx="40386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1"/>
            <a:ext cx="40386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1B616-0B03-4B5A-8194-CE2E6C25EE71}" type="datetime1">
              <a:rPr lang="en-US" smtClean="0"/>
              <a:t>9/25/2014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5308BCA3-158C-4376-A757-A61A48D304E4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8049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62B5A-5B4D-4680-B75C-DDB4D44738A3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C40B5-D726-4B1D-9141-7C8C9DEC463A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81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62FD-D00A-4B0F-9D44-5089BB3CB62D}" type="datetime1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653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7EDA5-17F5-4C71-AAE0-8F365F44F535}" type="datetime1">
              <a:rPr lang="en-US" smtClean="0"/>
              <a:t>9/25/2014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879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26492-1C2A-43BA-86F4-6A63098AF000}" type="datetime1">
              <a:rPr lang="en-US" smtClean="0"/>
              <a:t>9/25/2014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558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08ED4-B5E1-4859-915F-78C73D14A698}" type="datetime1">
              <a:rPr lang="en-US" smtClean="0"/>
              <a:t>9/25/2014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0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E335F-116B-4217-8E4C-E21DDD95592B}" type="datetime1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49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D6257-95CC-4630-994E-E02508ED8A6E}" type="datetime1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93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F24D93F-B3E9-455A-9D72-F8A353C6CDF3}" type="datetime1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413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  <p:sldLayoutId id="2147483819" r:id="rId15"/>
    <p:sldLayoutId id="2147483820" r:id="rId16"/>
    <p:sldLayoutId id="2147483821" r:id="rId17"/>
    <p:sldLayoutId id="2147483662" r:id="rId18"/>
    <p:sldLayoutId id="2147483664" r:id="rId19"/>
    <p:sldLayoutId id="2147483670" r:id="rId20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Adventure Works</a:t>
            </a:r>
            <a:br>
              <a:rPr lang="en-US" dirty="0" smtClean="0"/>
            </a:br>
            <a:r>
              <a:rPr lang="en-US" dirty="0" smtClean="0"/>
              <a:t>2015 Sales Proposal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Linda Martin</a:t>
            </a:r>
          </a:p>
          <a:p>
            <a:r>
              <a:rPr lang="en-US" dirty="0" smtClean="0"/>
              <a:t>Senior Vice President</a:t>
            </a:r>
          </a:p>
          <a:p>
            <a:r>
              <a:rPr lang="en-US" dirty="0" smtClean="0"/>
              <a:t>Worldwide Sales</a:t>
            </a:r>
          </a:p>
          <a:p>
            <a:r>
              <a:rPr lang="en-US" dirty="0" smtClean="0"/>
              <a:t>March 24, 2015</a:t>
            </a:r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sp>
        <p:nvSpPr>
          <p:cNvPr id="4" name="5-Point Star 3"/>
          <p:cNvSpPr/>
          <p:nvPr/>
        </p:nvSpPr>
        <p:spPr>
          <a:xfrm>
            <a:off x="3976719" y="762000"/>
            <a:ext cx="1828800" cy="1828800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2801541"/>
              </p:ext>
            </p:extLst>
          </p:nvPr>
        </p:nvGraphicFramePr>
        <p:xfrm>
          <a:off x="838200" y="1524000"/>
          <a:ext cx="7467600" cy="4474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Sales and Marketing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Close sales faster</a:t>
            </a:r>
          </a:p>
          <a:p>
            <a:r>
              <a:rPr lang="en-US" smtClean="0"/>
              <a:t>Present complex concepts quickly and clearly</a:t>
            </a:r>
          </a:p>
          <a:p>
            <a:r>
              <a:rPr lang="en-US" smtClean="0"/>
              <a:t>Leverage database information (sales numbers, customer locations, etc.)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The Concept</a:t>
            </a:r>
            <a:endParaRPr lang="en-US" dirty="0"/>
          </a:p>
          <a:p>
            <a:pPr lvl="1"/>
            <a:r>
              <a:rPr lang="en-US" dirty="0" smtClean="0"/>
              <a:t>Just-in-time retail inventory</a:t>
            </a:r>
            <a:endParaRPr lang="en-US" dirty="0"/>
          </a:p>
          <a:p>
            <a:pPr lvl="0"/>
            <a:r>
              <a:rPr lang="en-US" dirty="0" smtClean="0"/>
              <a:t>The Opportunity</a:t>
            </a:r>
            <a:endParaRPr lang="en-US" dirty="0"/>
          </a:p>
          <a:p>
            <a:pPr lvl="1"/>
            <a:r>
              <a:rPr lang="en-US" dirty="0" smtClean="0"/>
              <a:t>Reduced overhead costs</a:t>
            </a:r>
            <a:endParaRPr lang="en-US" dirty="0"/>
          </a:p>
          <a:p>
            <a:pPr lvl="1"/>
            <a:r>
              <a:rPr lang="en-US" dirty="0" smtClean="0"/>
              <a:t>Increased customer satisfaction</a:t>
            </a:r>
            <a:endParaRPr lang="en-US" dirty="0"/>
          </a:p>
          <a:p>
            <a:pPr lvl="0"/>
            <a:r>
              <a:rPr lang="en-US" dirty="0" smtClean="0"/>
              <a:t>The Potential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We’ll Cover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 review of our current products and profits</a:t>
            </a:r>
          </a:p>
          <a:p>
            <a:r>
              <a:rPr lang="en-US" dirty="0" smtClean="0"/>
              <a:t>2014 sales research</a:t>
            </a:r>
          </a:p>
          <a:p>
            <a:r>
              <a:rPr lang="en-US" dirty="0" smtClean="0"/>
              <a:t>Proposed new products</a:t>
            </a:r>
          </a:p>
          <a:p>
            <a:r>
              <a:rPr lang="en-US" dirty="0" smtClean="0"/>
              <a:t>Costs on return and investment projections</a:t>
            </a:r>
          </a:p>
          <a:p>
            <a:r>
              <a:rPr lang="en-US" dirty="0" smtClean="0"/>
              <a:t>Terms and conditions</a:t>
            </a:r>
          </a:p>
          <a:p>
            <a:r>
              <a:rPr lang="en-US" dirty="0" smtClean="0"/>
              <a:t>Strategy and schedule</a:t>
            </a:r>
          </a:p>
          <a:p>
            <a:r>
              <a:rPr lang="en-US" dirty="0" smtClean="0"/>
              <a:t>Sales and marketing needs</a:t>
            </a:r>
          </a:p>
          <a:p>
            <a:r>
              <a:rPr lang="en-US" dirty="0" smtClean="0"/>
              <a:t>Questions and answers</a:t>
            </a:r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Our Current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Camping</a:t>
            </a:r>
            <a:endParaRPr lang="en-US" dirty="0"/>
          </a:p>
          <a:p>
            <a:pPr lvl="1"/>
            <a:r>
              <a:rPr lang="en-US" dirty="0" smtClean="0"/>
              <a:t>Duffel bags</a:t>
            </a:r>
            <a:endParaRPr lang="en-US" dirty="0"/>
          </a:p>
          <a:p>
            <a:pPr lvl="1"/>
            <a:r>
              <a:rPr lang="en-US" dirty="0" smtClean="0"/>
              <a:t>Daypacks</a:t>
            </a:r>
            <a:endParaRPr lang="en-US" dirty="0"/>
          </a:p>
          <a:p>
            <a:pPr lvl="1"/>
            <a:r>
              <a:rPr lang="en-US" dirty="0" smtClean="0"/>
              <a:t>Family camping tents</a:t>
            </a:r>
            <a:endParaRPr lang="en-US" dirty="0"/>
          </a:p>
          <a:p>
            <a:pPr lvl="1"/>
            <a:r>
              <a:rPr lang="en-US" dirty="0" smtClean="0"/>
              <a:t>Foam sleep pads</a:t>
            </a:r>
            <a:endParaRPr lang="en-US" dirty="0"/>
          </a:p>
          <a:p>
            <a:pPr lvl="1"/>
            <a:r>
              <a:rPr lang="en-US" dirty="0" smtClean="0"/>
              <a:t>Internal frame packs</a:t>
            </a:r>
            <a:endParaRPr lang="en-US" dirty="0"/>
          </a:p>
          <a:p>
            <a:pPr lvl="1"/>
            <a:r>
              <a:rPr lang="en-US" dirty="0" smtClean="0"/>
              <a:t>Cookware</a:t>
            </a:r>
            <a:endParaRPr lang="en-US" dirty="0"/>
          </a:p>
          <a:p>
            <a:pPr lvl="1"/>
            <a:r>
              <a:rPr lang="en-US" dirty="0" smtClean="0"/>
              <a:t>Dehydrated food </a:t>
            </a:r>
            <a:r>
              <a:rPr lang="en-US" dirty="0" smtClean="0"/>
              <a:t>packs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Climbing</a:t>
            </a:r>
          </a:p>
          <a:p>
            <a:pPr lvl="1"/>
            <a:r>
              <a:rPr lang="en-US" dirty="0"/>
              <a:t>Harnesses</a:t>
            </a:r>
          </a:p>
          <a:p>
            <a:pPr lvl="1"/>
            <a:r>
              <a:rPr lang="en-US" dirty="0"/>
              <a:t>Climbing shoes</a:t>
            </a:r>
          </a:p>
          <a:p>
            <a:pPr lvl="1"/>
            <a:r>
              <a:rPr lang="en-US" dirty="0"/>
              <a:t>Helmets</a:t>
            </a:r>
          </a:p>
          <a:p>
            <a:pPr lvl="1"/>
            <a:r>
              <a:rPr lang="en-US" dirty="0"/>
              <a:t>Rappel gloves</a:t>
            </a:r>
          </a:p>
          <a:p>
            <a:pPr lvl="1"/>
            <a:r>
              <a:rPr lang="en-US" dirty="0"/>
              <a:t>Rope bags</a:t>
            </a:r>
          </a:p>
          <a:p>
            <a:pPr lvl="1"/>
            <a:r>
              <a:rPr lang="en-US" dirty="0"/>
              <a:t>Carabineers</a:t>
            </a:r>
          </a:p>
          <a:p>
            <a:pPr lvl="1"/>
            <a:r>
              <a:rPr lang="en-US" dirty="0" smtClean="0"/>
              <a:t>Gaiters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Our Customers?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Rock Climbing Enthusiasts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024" y="3433761"/>
            <a:ext cx="857675" cy="2241679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Campers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628529"/>
            <a:ext cx="2243932" cy="1761560"/>
          </a:xfrm>
        </p:spPr>
      </p:pic>
    </p:spTree>
    <p:extLst>
      <p:ext uri="{BB962C8B-B14F-4D97-AF65-F5344CB8AC3E}">
        <p14:creationId xmlns:p14="http://schemas.microsoft.com/office/powerpoint/2010/main" val="1819256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Previous Year Profits</a:t>
            </a:r>
            <a:br>
              <a:rPr lang="en-US" smtClean="0"/>
            </a:br>
            <a:r>
              <a:rPr lang="en-US" sz="3100" smtClean="0"/>
              <a:t>(in millions)</a:t>
            </a:r>
            <a:endParaRPr lang="en-US" sz="31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1155818"/>
              </p:ext>
            </p:extLst>
          </p:nvPr>
        </p:nvGraphicFramePr>
        <p:xfrm>
          <a:off x="1859629" y="2667000"/>
          <a:ext cx="5424743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5564"/>
                <a:gridCol w="778193"/>
                <a:gridCol w="768668"/>
                <a:gridCol w="762318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2014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Revenue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50.0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Cost of Goods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4.6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Gross Profit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45.4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 Expenses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15.3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Pre-Tax Profit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5.27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30.1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Pre-Tax Profit as % of Revenue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64.6%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59.6%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60.2%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2015 Sales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Customers</a:t>
            </a:r>
          </a:p>
          <a:p>
            <a:pPr lvl="1"/>
            <a:r>
              <a:rPr lang="en-US" dirty="0" smtClean="0"/>
              <a:t>2015 is projected to attract 920,700 new customers</a:t>
            </a:r>
          </a:p>
          <a:p>
            <a:pPr lvl="1"/>
            <a:r>
              <a:rPr lang="en-US" dirty="0" smtClean="0"/>
              <a:t>27% of first-time customers have become repeat customers</a:t>
            </a:r>
          </a:p>
          <a:p>
            <a:r>
              <a:rPr lang="en-US" dirty="0" smtClean="0"/>
              <a:t>Transactions</a:t>
            </a:r>
          </a:p>
          <a:p>
            <a:pPr lvl="1"/>
            <a:r>
              <a:rPr lang="en-US" dirty="0" smtClean="0"/>
              <a:t>Average sales transaction = $52.17</a:t>
            </a:r>
          </a:p>
          <a:p>
            <a:pPr lvl="1"/>
            <a:r>
              <a:rPr lang="en-US" dirty="0" smtClean="0"/>
              <a:t>75% of customers have bought at least one non-sale item in addition to a sale item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Proposed New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Survival gear</a:t>
            </a:r>
          </a:p>
          <a:p>
            <a:r>
              <a:rPr lang="en-US" smtClean="0"/>
              <a:t>Sportswear</a:t>
            </a:r>
          </a:p>
          <a:p>
            <a:r>
              <a:rPr lang="en-US" smtClean="0"/>
              <a:t>Outerwear</a:t>
            </a:r>
          </a:p>
          <a:p>
            <a:r>
              <a:rPr lang="en-US" smtClean="0"/>
              <a:t>Off-road bicycles</a:t>
            </a:r>
          </a:p>
          <a:p>
            <a:r>
              <a:rPr lang="en-US" smtClean="0"/>
              <a:t>Fishing equipment and tackle</a:t>
            </a:r>
          </a:p>
          <a:p>
            <a:r>
              <a:rPr lang="en-US" smtClean="0"/>
              <a:t>Canoes and personal rowing shells</a:t>
            </a:r>
            <a:endParaRPr lang="en-US" dirty="0" smtClean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Costs of Return on </a:t>
            </a:r>
            <a:br>
              <a:rPr lang="en-US" smtClean="0"/>
            </a:br>
            <a:r>
              <a:rPr lang="en-US" smtClean="0"/>
              <a:t>Investment Projections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3824548"/>
              </p:ext>
            </p:extLst>
          </p:nvPr>
        </p:nvGraphicFramePr>
        <p:xfrm>
          <a:off x="762000" y="1706622"/>
          <a:ext cx="7620000" cy="4565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2015 Adventure Works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Yellow Orang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DF76E17-4C45-4ED6-B926-849D8EB4B3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TC103457496[[fn=Parallax]]</Template>
  <TotalTime>0</TotalTime>
  <Words>309</Words>
  <Application>Microsoft Office PowerPoint</Application>
  <PresentationFormat>On-screen Show (4:3)</PresentationFormat>
  <Paragraphs>116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Candara</vt:lpstr>
      <vt:lpstr>Parallax</vt:lpstr>
      <vt:lpstr>Adventure Works 2015 Sales Proposal</vt:lpstr>
      <vt:lpstr>Executive Summary</vt:lpstr>
      <vt:lpstr>What We’ll Cover Today</vt:lpstr>
      <vt:lpstr>Our Current Products</vt:lpstr>
      <vt:lpstr>Who Are Our Customers?</vt:lpstr>
      <vt:lpstr>Previous Year Profits (in millions)</vt:lpstr>
      <vt:lpstr>2015 Sales Research</vt:lpstr>
      <vt:lpstr>Proposed New Products</vt:lpstr>
      <vt:lpstr>Costs of Return on  Investment Projections</vt:lpstr>
      <vt:lpstr>Schedule</vt:lpstr>
      <vt:lpstr>Sales and Marketing Needs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2014-04-23T00:28:01Z</dcterms:created>
  <dcterms:modified xsi:type="dcterms:W3CDTF">2014-09-25T19:49:41Z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TC102202139990</vt:lpwstr>
  </property>
</Properties>
</file>