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02" r:id="rId2"/>
  </p:sldMasterIdLst>
  <p:notesMasterIdLst>
    <p:notesMasterId r:id="rId14"/>
  </p:notesMasterIdLst>
  <p:sldIdLst>
    <p:sldId id="256" r:id="rId3"/>
    <p:sldId id="257" r:id="rId4"/>
    <p:sldId id="258" r:id="rId5"/>
    <p:sldId id="259" r:id="rId6"/>
    <p:sldId id="268" r:id="rId7"/>
    <p:sldId id="260" r:id="rId8"/>
    <p:sldId id="261" r:id="rId9"/>
    <p:sldId id="262" r:id="rId10"/>
    <p:sldId id="263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3" autoAdjust="0"/>
    <p:restoredTop sz="94701" autoAdjust="0"/>
  </p:normalViewPr>
  <p:slideViewPr>
    <p:cSldViewPr>
      <p:cViewPr varScale="1">
        <p:scale>
          <a:sx n="75" d="100"/>
          <a:sy n="75" d="100"/>
        </p:scale>
        <p:origin x="123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Costs</c:v>
                </c:pt>
              </c:strCache>
            </c:strRef>
          </c:tx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ROI</c:v>
                </c:pt>
              </c:strCache>
            </c:strRef>
          </c:tx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93169576"/>
        <c:axId val="293169968"/>
      </c:lineChart>
      <c:catAx>
        <c:axId val="2931695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93169968"/>
        <c:crosses val="autoZero"/>
        <c:auto val="1"/>
        <c:lblAlgn val="ctr"/>
        <c:lblOffset val="100"/>
        <c:noMultiLvlLbl val="0"/>
      </c:catAx>
      <c:valAx>
        <c:axId val="2931699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9316957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7B4DFB-67FC-4DF7-832F-55CCF897D9C1}" type="doc">
      <dgm:prSet loTypeId="urn:microsoft.com/office/officeart/2005/8/layout/chevron1" loCatId="process" qsTypeId="urn:microsoft.com/office/officeart/2005/8/quickstyle/3d3" qsCatId="3D" csTypeId="urn:microsoft.com/office/officeart/2005/8/colors/colorful5" csCatId="colorful" phldr="1"/>
      <dgm:spPr/>
    </dgm:pt>
    <dgm:pt modelId="{E1FB5D76-FBB6-4A58-9A69-517AF500D05A}">
      <dgm:prSet phldrT="[Text]"/>
      <dgm:spPr/>
      <dgm:t>
        <a:bodyPr/>
        <a:lstStyle/>
        <a:p>
          <a:r>
            <a:rPr lang="en-US" dirty="0" smtClean="0"/>
            <a:t>Adopt plan 3Q15</a:t>
          </a:r>
          <a:endParaRPr lang="en-US" dirty="0"/>
        </a:p>
      </dgm:t>
    </dgm:pt>
    <dgm:pt modelId="{17CB2123-48DD-4C71-B2D2-018172F5778B}" type="parTrans" cxnId="{1BB60B89-6499-4A66-BC74-67686E269CCE}">
      <dgm:prSet/>
      <dgm:spPr/>
      <dgm:t>
        <a:bodyPr/>
        <a:lstStyle/>
        <a:p>
          <a:endParaRPr lang="en-US"/>
        </a:p>
      </dgm:t>
    </dgm:pt>
    <dgm:pt modelId="{2ED48579-2925-450B-A053-00984BCF4EEC}" type="sibTrans" cxnId="{1BB60B89-6499-4A66-BC74-67686E269CCE}">
      <dgm:prSet/>
      <dgm:spPr/>
      <dgm:t>
        <a:bodyPr/>
        <a:lstStyle/>
        <a:p>
          <a:endParaRPr lang="en-US"/>
        </a:p>
      </dgm:t>
    </dgm:pt>
    <dgm:pt modelId="{98377E3E-83B0-4C13-9AB8-82A03CC895CF}">
      <dgm:prSet phldrT="[Text]"/>
      <dgm:spPr/>
      <dgm:t>
        <a:bodyPr/>
        <a:lstStyle/>
        <a:p>
          <a:r>
            <a:rPr lang="en-US" dirty="0" smtClean="0"/>
            <a:t>Implement 4Q15</a:t>
          </a:r>
          <a:endParaRPr lang="en-US" dirty="0"/>
        </a:p>
      </dgm:t>
    </dgm:pt>
    <dgm:pt modelId="{A9A802D5-19E9-47BA-AAA7-CE7E3540AFD4}" type="parTrans" cxnId="{6A8A5B01-719C-46E3-9090-D38DDC80538A}">
      <dgm:prSet/>
      <dgm:spPr/>
      <dgm:t>
        <a:bodyPr/>
        <a:lstStyle/>
        <a:p>
          <a:endParaRPr lang="en-US"/>
        </a:p>
      </dgm:t>
    </dgm:pt>
    <dgm:pt modelId="{7A2DB50F-43F5-4473-89CF-EEEFF8C1CC02}" type="sibTrans" cxnId="{6A8A5B01-719C-46E3-9090-D38DDC80538A}">
      <dgm:prSet/>
      <dgm:spPr/>
      <dgm:t>
        <a:bodyPr/>
        <a:lstStyle/>
        <a:p>
          <a:endParaRPr lang="en-US"/>
        </a:p>
      </dgm:t>
    </dgm:pt>
    <dgm:pt modelId="{AE5F182D-84C1-4E57-95CC-C2C33392D918}">
      <dgm:prSet phldrT="[Text]"/>
      <dgm:spPr/>
      <dgm:t>
        <a:bodyPr/>
        <a:lstStyle/>
        <a:p>
          <a:r>
            <a:rPr lang="en-US" dirty="0" smtClean="0"/>
            <a:t>Evaluate </a:t>
          </a:r>
          <a:r>
            <a:rPr lang="en-US" dirty="0" smtClean="0"/>
            <a:t>2Q16</a:t>
          </a:r>
          <a:endParaRPr lang="en-US" dirty="0"/>
        </a:p>
      </dgm:t>
    </dgm:pt>
    <dgm:pt modelId="{76D5D2DB-9782-4EB0-AA09-F338AEDE397A}" type="parTrans" cxnId="{2269B8D1-6026-4F9E-99E6-7DC72B74E871}">
      <dgm:prSet/>
      <dgm:spPr/>
      <dgm:t>
        <a:bodyPr/>
        <a:lstStyle/>
        <a:p>
          <a:endParaRPr lang="en-US"/>
        </a:p>
      </dgm:t>
    </dgm:pt>
    <dgm:pt modelId="{E3684A45-88B6-4AEE-A7D2-9F8FDE9A5922}" type="sibTrans" cxnId="{2269B8D1-6026-4F9E-99E6-7DC72B74E871}">
      <dgm:prSet/>
      <dgm:spPr/>
      <dgm:t>
        <a:bodyPr/>
        <a:lstStyle/>
        <a:p>
          <a:endParaRPr lang="en-US"/>
        </a:p>
      </dgm:t>
    </dgm:pt>
    <dgm:pt modelId="{71A49469-059D-4681-A139-8231C7FA4F77}">
      <dgm:prSet phldrT="[Text]"/>
      <dgm:spPr/>
      <dgm:t>
        <a:bodyPr/>
        <a:lstStyle/>
        <a:p>
          <a:r>
            <a:rPr lang="en-US" dirty="0" smtClean="0"/>
            <a:t>Adjust </a:t>
          </a:r>
          <a:r>
            <a:rPr lang="en-US" dirty="0" smtClean="0"/>
            <a:t>3Q16</a:t>
          </a:r>
          <a:endParaRPr lang="en-US" dirty="0"/>
        </a:p>
      </dgm:t>
    </dgm:pt>
    <dgm:pt modelId="{5BCA6A7B-7426-4B5D-844A-19BADA082EEF}" type="parTrans" cxnId="{C71DF406-CD4E-40E7-AFAE-0BBA139771AC}">
      <dgm:prSet/>
      <dgm:spPr/>
      <dgm:t>
        <a:bodyPr/>
        <a:lstStyle/>
        <a:p>
          <a:endParaRPr lang="en-US"/>
        </a:p>
      </dgm:t>
    </dgm:pt>
    <dgm:pt modelId="{27E8BEEE-0612-4B7C-A570-8F78C352B5B0}" type="sibTrans" cxnId="{C71DF406-CD4E-40E7-AFAE-0BBA139771AC}">
      <dgm:prSet/>
      <dgm:spPr/>
      <dgm:t>
        <a:bodyPr/>
        <a:lstStyle/>
        <a:p>
          <a:endParaRPr lang="en-US"/>
        </a:p>
      </dgm:t>
    </dgm:pt>
    <dgm:pt modelId="{07242AAA-1060-4981-A7F9-FC74A25DD168}">
      <dgm:prSet/>
      <dgm:spPr/>
      <dgm:t>
        <a:bodyPr/>
        <a:lstStyle/>
        <a:p>
          <a:r>
            <a:rPr lang="en-US" dirty="0" smtClean="0"/>
            <a:t>Manufacture 1Q15</a:t>
          </a:r>
          <a:endParaRPr lang="en-US" dirty="0"/>
        </a:p>
      </dgm:t>
    </dgm:pt>
    <dgm:pt modelId="{9FA8AC8E-1AFF-436C-BBEA-01C54218ADA7}" type="parTrans" cxnId="{ED45B644-6376-4164-B00B-05C68AE37A3D}">
      <dgm:prSet/>
      <dgm:spPr/>
      <dgm:t>
        <a:bodyPr/>
        <a:lstStyle/>
        <a:p>
          <a:endParaRPr lang="en-US"/>
        </a:p>
      </dgm:t>
    </dgm:pt>
    <dgm:pt modelId="{9511CDDA-C9CE-4E33-9F5A-333660ED2972}" type="sibTrans" cxnId="{ED45B644-6376-4164-B00B-05C68AE37A3D}">
      <dgm:prSet/>
      <dgm:spPr/>
      <dgm:t>
        <a:bodyPr/>
        <a:lstStyle/>
        <a:p>
          <a:endParaRPr lang="en-US"/>
        </a:p>
      </dgm:t>
    </dgm:pt>
    <dgm:pt modelId="{34E616ED-62E5-493E-BD72-48882DE13D3C}" type="pres">
      <dgm:prSet presAssocID="{177B4DFB-67FC-4DF7-832F-55CCF897D9C1}" presName="Name0" presStyleCnt="0">
        <dgm:presLayoutVars>
          <dgm:dir/>
          <dgm:animLvl val="lvl"/>
          <dgm:resizeHandles val="exact"/>
        </dgm:presLayoutVars>
      </dgm:prSet>
      <dgm:spPr/>
    </dgm:pt>
    <dgm:pt modelId="{CEE0E688-1E43-49FC-9389-15CBE3F4D91F}" type="pres">
      <dgm:prSet presAssocID="{E1FB5D76-FBB6-4A58-9A69-517AF500D05A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E7A474-B4F6-4147-9B90-BA43F8F961C6}" type="pres">
      <dgm:prSet presAssocID="{2ED48579-2925-450B-A053-00984BCF4EEC}" presName="parTxOnlySpace" presStyleCnt="0"/>
      <dgm:spPr/>
    </dgm:pt>
    <dgm:pt modelId="{62B6B637-4611-4BA3-9027-A4D917DC5A57}" type="pres">
      <dgm:prSet presAssocID="{98377E3E-83B0-4C13-9AB8-82A03CC895CF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CA90B7-00F3-4A3C-9AD9-1B32AE789481}" type="pres">
      <dgm:prSet presAssocID="{7A2DB50F-43F5-4473-89CF-EEEFF8C1CC02}" presName="parTxOnlySpace" presStyleCnt="0"/>
      <dgm:spPr/>
    </dgm:pt>
    <dgm:pt modelId="{43E6150D-BEB1-492B-9448-3E5628638DFC}" type="pres">
      <dgm:prSet presAssocID="{07242AAA-1060-4981-A7F9-FC74A25DD168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05116EB2-1E50-4D6C-901C-5C60EE0E1550}" type="pres">
      <dgm:prSet presAssocID="{9511CDDA-C9CE-4E33-9F5A-333660ED2972}" presName="parTxOnlySpace" presStyleCnt="0"/>
      <dgm:spPr/>
    </dgm:pt>
    <dgm:pt modelId="{6839EDD9-61C5-4BB8-A58F-EBEE969B5F16}" type="pres">
      <dgm:prSet presAssocID="{AE5F182D-84C1-4E57-95CC-C2C33392D918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B49BEF-4F9B-41DD-B2EA-08F69DE23EC4}" type="pres">
      <dgm:prSet presAssocID="{E3684A45-88B6-4AEE-A7D2-9F8FDE9A5922}" presName="parTxOnlySpace" presStyleCnt="0"/>
      <dgm:spPr/>
    </dgm:pt>
    <dgm:pt modelId="{DD10AA1D-6CCF-46DD-BCE6-DA2A7BA9CEBB}" type="pres">
      <dgm:prSet presAssocID="{71A49469-059D-4681-A139-8231C7FA4F77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A8A5B01-719C-46E3-9090-D38DDC80538A}" srcId="{177B4DFB-67FC-4DF7-832F-55CCF897D9C1}" destId="{98377E3E-83B0-4C13-9AB8-82A03CC895CF}" srcOrd="1" destOrd="0" parTransId="{A9A802D5-19E9-47BA-AAA7-CE7E3540AFD4}" sibTransId="{7A2DB50F-43F5-4473-89CF-EEEFF8C1CC02}"/>
    <dgm:cxn modelId="{1F35FD61-41B5-45C2-9FC9-DDE0D112D1E7}" type="presOf" srcId="{07242AAA-1060-4981-A7F9-FC74A25DD168}" destId="{43E6150D-BEB1-492B-9448-3E5628638DFC}" srcOrd="0" destOrd="0" presId="urn:microsoft.com/office/officeart/2005/8/layout/chevron1"/>
    <dgm:cxn modelId="{1BB60B89-6499-4A66-BC74-67686E269CCE}" srcId="{177B4DFB-67FC-4DF7-832F-55CCF897D9C1}" destId="{E1FB5D76-FBB6-4A58-9A69-517AF500D05A}" srcOrd="0" destOrd="0" parTransId="{17CB2123-48DD-4C71-B2D2-018172F5778B}" sibTransId="{2ED48579-2925-450B-A053-00984BCF4EEC}"/>
    <dgm:cxn modelId="{2269B8D1-6026-4F9E-99E6-7DC72B74E871}" srcId="{177B4DFB-67FC-4DF7-832F-55CCF897D9C1}" destId="{AE5F182D-84C1-4E57-95CC-C2C33392D918}" srcOrd="3" destOrd="0" parTransId="{76D5D2DB-9782-4EB0-AA09-F338AEDE397A}" sibTransId="{E3684A45-88B6-4AEE-A7D2-9F8FDE9A5922}"/>
    <dgm:cxn modelId="{0AE82C6D-7DBC-44DF-B9DB-1607BC43D681}" type="presOf" srcId="{177B4DFB-67FC-4DF7-832F-55CCF897D9C1}" destId="{34E616ED-62E5-493E-BD72-48882DE13D3C}" srcOrd="0" destOrd="0" presId="urn:microsoft.com/office/officeart/2005/8/layout/chevron1"/>
    <dgm:cxn modelId="{141E0E7D-64E1-46B2-B68F-D86B9B9109E9}" type="presOf" srcId="{AE5F182D-84C1-4E57-95CC-C2C33392D918}" destId="{6839EDD9-61C5-4BB8-A58F-EBEE969B5F16}" srcOrd="0" destOrd="0" presId="urn:microsoft.com/office/officeart/2005/8/layout/chevron1"/>
    <dgm:cxn modelId="{C71DF406-CD4E-40E7-AFAE-0BBA139771AC}" srcId="{177B4DFB-67FC-4DF7-832F-55CCF897D9C1}" destId="{71A49469-059D-4681-A139-8231C7FA4F77}" srcOrd="4" destOrd="0" parTransId="{5BCA6A7B-7426-4B5D-844A-19BADA082EEF}" sibTransId="{27E8BEEE-0612-4B7C-A570-8F78C352B5B0}"/>
    <dgm:cxn modelId="{93FF36AA-734C-45B1-B315-BD6C7D617A71}" type="presOf" srcId="{98377E3E-83B0-4C13-9AB8-82A03CC895CF}" destId="{62B6B637-4611-4BA3-9027-A4D917DC5A57}" srcOrd="0" destOrd="0" presId="urn:microsoft.com/office/officeart/2005/8/layout/chevron1"/>
    <dgm:cxn modelId="{B4F53EFF-9174-4918-B519-E37BCC37445C}" type="presOf" srcId="{E1FB5D76-FBB6-4A58-9A69-517AF500D05A}" destId="{CEE0E688-1E43-49FC-9389-15CBE3F4D91F}" srcOrd="0" destOrd="0" presId="urn:microsoft.com/office/officeart/2005/8/layout/chevron1"/>
    <dgm:cxn modelId="{46778269-0E96-490C-BFBC-3B75D20367B8}" type="presOf" srcId="{71A49469-059D-4681-A139-8231C7FA4F77}" destId="{DD10AA1D-6CCF-46DD-BCE6-DA2A7BA9CEBB}" srcOrd="0" destOrd="0" presId="urn:microsoft.com/office/officeart/2005/8/layout/chevron1"/>
    <dgm:cxn modelId="{ED45B644-6376-4164-B00B-05C68AE37A3D}" srcId="{177B4DFB-67FC-4DF7-832F-55CCF897D9C1}" destId="{07242AAA-1060-4981-A7F9-FC74A25DD168}" srcOrd="2" destOrd="0" parTransId="{9FA8AC8E-1AFF-436C-BBEA-01C54218ADA7}" sibTransId="{9511CDDA-C9CE-4E33-9F5A-333660ED2972}"/>
    <dgm:cxn modelId="{0D8F6294-8D18-4866-BECA-DB4AB5E46448}" type="presParOf" srcId="{34E616ED-62E5-493E-BD72-48882DE13D3C}" destId="{CEE0E688-1E43-49FC-9389-15CBE3F4D91F}" srcOrd="0" destOrd="0" presId="urn:microsoft.com/office/officeart/2005/8/layout/chevron1"/>
    <dgm:cxn modelId="{209C453D-F19F-4426-84A9-19C3B4117DA2}" type="presParOf" srcId="{34E616ED-62E5-493E-BD72-48882DE13D3C}" destId="{5EE7A474-B4F6-4147-9B90-BA43F8F961C6}" srcOrd="1" destOrd="0" presId="urn:microsoft.com/office/officeart/2005/8/layout/chevron1"/>
    <dgm:cxn modelId="{4A7323FD-EA11-4012-A5E9-4A9B1ED9DAC7}" type="presParOf" srcId="{34E616ED-62E5-493E-BD72-48882DE13D3C}" destId="{62B6B637-4611-4BA3-9027-A4D917DC5A57}" srcOrd="2" destOrd="0" presId="urn:microsoft.com/office/officeart/2005/8/layout/chevron1"/>
    <dgm:cxn modelId="{7CCC9FAC-DF91-4016-94E6-6542E4020ABD}" type="presParOf" srcId="{34E616ED-62E5-493E-BD72-48882DE13D3C}" destId="{87CA90B7-00F3-4A3C-9AD9-1B32AE789481}" srcOrd="3" destOrd="0" presId="urn:microsoft.com/office/officeart/2005/8/layout/chevron1"/>
    <dgm:cxn modelId="{F52A1C84-23E6-4294-8F03-BDD0BAC60F4B}" type="presParOf" srcId="{34E616ED-62E5-493E-BD72-48882DE13D3C}" destId="{43E6150D-BEB1-492B-9448-3E5628638DFC}" srcOrd="4" destOrd="0" presId="urn:microsoft.com/office/officeart/2005/8/layout/chevron1"/>
    <dgm:cxn modelId="{B36F8F8B-F096-4DBC-B0D6-61415F37C4A3}" type="presParOf" srcId="{34E616ED-62E5-493E-BD72-48882DE13D3C}" destId="{05116EB2-1E50-4D6C-901C-5C60EE0E1550}" srcOrd="5" destOrd="0" presId="urn:microsoft.com/office/officeart/2005/8/layout/chevron1"/>
    <dgm:cxn modelId="{4DBDD356-4643-4B44-8528-4D6029F6818A}" type="presParOf" srcId="{34E616ED-62E5-493E-BD72-48882DE13D3C}" destId="{6839EDD9-61C5-4BB8-A58F-EBEE969B5F16}" srcOrd="6" destOrd="0" presId="urn:microsoft.com/office/officeart/2005/8/layout/chevron1"/>
    <dgm:cxn modelId="{EE686287-2406-446F-AA26-8F35328EEC86}" type="presParOf" srcId="{34E616ED-62E5-493E-BD72-48882DE13D3C}" destId="{F8B49BEF-4F9B-41DD-B2EA-08F69DE23EC4}" srcOrd="7" destOrd="0" presId="urn:microsoft.com/office/officeart/2005/8/layout/chevron1"/>
    <dgm:cxn modelId="{A07031B8-3889-4710-AA09-6C917026BCCC}" type="presParOf" srcId="{34E616ED-62E5-493E-BD72-48882DE13D3C}" destId="{DD10AA1D-6CCF-46DD-BCE6-DA2A7BA9CEBB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E0E688-1E43-49FC-9389-15CBE3F4D91F}">
      <dsp:nvSpPr>
        <dsp:cNvPr id="0" name=""/>
        <dsp:cNvSpPr/>
      </dsp:nvSpPr>
      <dsp:spPr>
        <a:xfrm>
          <a:off x="1823" y="1912590"/>
          <a:ext cx="1622598" cy="649039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006" tIns="16002" rIns="16002" bIns="16002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Adopt plan 3Q15</a:t>
          </a:r>
          <a:endParaRPr lang="en-US" sz="1200" kern="1200" dirty="0"/>
        </a:p>
      </dsp:txBody>
      <dsp:txXfrm>
        <a:off x="326343" y="1912590"/>
        <a:ext cx="973559" cy="649039"/>
      </dsp:txXfrm>
    </dsp:sp>
    <dsp:sp modelId="{62B6B637-4611-4BA3-9027-A4D917DC5A57}">
      <dsp:nvSpPr>
        <dsp:cNvPr id="0" name=""/>
        <dsp:cNvSpPr/>
      </dsp:nvSpPr>
      <dsp:spPr>
        <a:xfrm>
          <a:off x="1462161" y="1912590"/>
          <a:ext cx="1622598" cy="649039"/>
        </a:xfrm>
        <a:prstGeom prst="chevron">
          <a:avLst/>
        </a:prstGeom>
        <a:solidFill>
          <a:schemeClr val="accent5">
            <a:hueOff val="1328264"/>
            <a:satOff val="-571"/>
            <a:lumOff val="-2647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006" tIns="16002" rIns="16002" bIns="16002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Implement 4Q15</a:t>
          </a:r>
          <a:endParaRPr lang="en-US" sz="1200" kern="1200" dirty="0"/>
        </a:p>
      </dsp:txBody>
      <dsp:txXfrm>
        <a:off x="1786681" y="1912590"/>
        <a:ext cx="973559" cy="649039"/>
      </dsp:txXfrm>
    </dsp:sp>
    <dsp:sp modelId="{43E6150D-BEB1-492B-9448-3E5628638DFC}">
      <dsp:nvSpPr>
        <dsp:cNvPr id="0" name=""/>
        <dsp:cNvSpPr/>
      </dsp:nvSpPr>
      <dsp:spPr>
        <a:xfrm>
          <a:off x="2922500" y="1912590"/>
          <a:ext cx="1622598" cy="649039"/>
        </a:xfrm>
        <a:prstGeom prst="chevron">
          <a:avLst/>
        </a:prstGeom>
        <a:solidFill>
          <a:schemeClr val="accent5">
            <a:hueOff val="2656527"/>
            <a:satOff val="-1142"/>
            <a:lumOff val="-529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006" tIns="16002" rIns="16002" bIns="16002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Manufacture 1Q15</a:t>
          </a:r>
          <a:endParaRPr lang="en-US" sz="1200" kern="1200" dirty="0"/>
        </a:p>
      </dsp:txBody>
      <dsp:txXfrm>
        <a:off x="3247020" y="1912590"/>
        <a:ext cx="973559" cy="649039"/>
      </dsp:txXfrm>
    </dsp:sp>
    <dsp:sp modelId="{6839EDD9-61C5-4BB8-A58F-EBEE969B5F16}">
      <dsp:nvSpPr>
        <dsp:cNvPr id="0" name=""/>
        <dsp:cNvSpPr/>
      </dsp:nvSpPr>
      <dsp:spPr>
        <a:xfrm>
          <a:off x="4382839" y="1912590"/>
          <a:ext cx="1622598" cy="649039"/>
        </a:xfrm>
        <a:prstGeom prst="chevron">
          <a:avLst/>
        </a:prstGeom>
        <a:solidFill>
          <a:schemeClr val="accent5">
            <a:hueOff val="3984791"/>
            <a:satOff val="-1713"/>
            <a:lumOff val="-7941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006" tIns="16002" rIns="16002" bIns="16002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Evaluate </a:t>
          </a:r>
          <a:r>
            <a:rPr lang="en-US" sz="1200" kern="1200" dirty="0" smtClean="0"/>
            <a:t>2Q16</a:t>
          </a:r>
          <a:endParaRPr lang="en-US" sz="1200" kern="1200" dirty="0"/>
        </a:p>
      </dsp:txBody>
      <dsp:txXfrm>
        <a:off x="4707359" y="1912590"/>
        <a:ext cx="973559" cy="649039"/>
      </dsp:txXfrm>
    </dsp:sp>
    <dsp:sp modelId="{DD10AA1D-6CCF-46DD-BCE6-DA2A7BA9CEBB}">
      <dsp:nvSpPr>
        <dsp:cNvPr id="0" name=""/>
        <dsp:cNvSpPr/>
      </dsp:nvSpPr>
      <dsp:spPr>
        <a:xfrm>
          <a:off x="5843178" y="1912590"/>
          <a:ext cx="1622598" cy="649039"/>
        </a:xfrm>
        <a:prstGeom prst="chevron">
          <a:avLst/>
        </a:prstGeom>
        <a:solidFill>
          <a:schemeClr val="accent5">
            <a:hueOff val="5313054"/>
            <a:satOff val="-2284"/>
            <a:lumOff val="-1058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8006" tIns="16002" rIns="16002" bIns="16002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Adjust </a:t>
          </a:r>
          <a:r>
            <a:rPr lang="en-US" sz="1200" kern="1200" dirty="0" smtClean="0"/>
            <a:t>3Q16</a:t>
          </a:r>
          <a:endParaRPr lang="en-US" sz="1200" kern="1200" dirty="0"/>
        </a:p>
      </dsp:txBody>
      <dsp:txXfrm>
        <a:off x="6167698" y="1912590"/>
        <a:ext cx="973559" cy="6490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CC9987-AE10-4685-9B5B-4577F1D5BB4C}" type="datetimeFigureOut">
              <a:rPr lang="en-US" smtClean="0"/>
              <a:pPr/>
              <a:t>9/25/2014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D8454A-404F-4DF1-8F43-7DDF83BF3B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255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8454A-404F-4DF1-8F43-7DDF83BF3B63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677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8454A-404F-4DF1-8F43-7DDF83BF3B63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5574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8454A-404F-4DF1-8F43-7DDF83BF3B63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6487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8454A-404F-4DF1-8F43-7DDF83BF3B6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1639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8454A-404F-4DF1-8F43-7DDF83BF3B63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5688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8454A-404F-4DF1-8F43-7DDF83BF3B63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9850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8454A-404F-4DF1-8F43-7DDF83BF3B6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571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8454A-404F-4DF1-8F43-7DDF83BF3B63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1316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8454A-404F-4DF1-8F43-7DDF83BF3B6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1825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8454A-404F-4DF1-8F43-7DDF83BF3B63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1416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8454A-404F-4DF1-8F43-7DDF83BF3B63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6870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57350" y="4464028"/>
            <a:ext cx="6858000" cy="1194650"/>
          </a:xfrm>
        </p:spPr>
        <p:txBody>
          <a:bodyPr wrap="none" anchor="t">
            <a:normAutofit/>
          </a:bodyPr>
          <a:lstStyle>
            <a:lvl1pPr algn="r">
              <a:defRPr sz="7200" b="0" spc="-225">
                <a:gradFill flip="none" rotWithShape="1">
                  <a:gsLst>
                    <a:gs pos="0">
                      <a:schemeClr val="tx1"/>
                    </a:gs>
                    <a:gs pos="68000">
                      <a:srgbClr val="F1F1F1"/>
                    </a:gs>
                    <a:gs pos="100000">
                      <a:schemeClr val="bg1">
                        <a:lumMod val="11000"/>
                        <a:lumOff val="89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</a:defRPr>
            </a:lvl1pPr>
          </a:lstStyle>
          <a:p>
            <a:pPr lvl="0" algn="r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7349" y="3829878"/>
            <a:ext cx="6858000" cy="618523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 algn="r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</a:lstStyle>
          <a:p>
            <a:pPr marL="0" lvl="0" indent="0" algn="r">
              <a:buNone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ED79F-F72E-47D1-B721-A86D71E00F29}" type="datetime1">
              <a:rPr lang="en-US" smtClean="0"/>
              <a:t>9/25/2014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2551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367161"/>
            <a:ext cx="7886700" cy="819355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9841" y="987426"/>
            <a:ext cx="7886700" cy="337973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5186516"/>
            <a:ext cx="7885509" cy="682472"/>
          </a:xfrm>
        </p:spPr>
        <p:txBody>
          <a:bodyPr/>
          <a:lstStyle>
            <a:lvl1pPr marL="0" indent="0">
              <a:buNone/>
              <a:defRPr sz="12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D6986-1F1F-4BA7-A204-A39D0E099F5E}" type="datetime1">
              <a:rPr lang="en-US" smtClean="0"/>
              <a:t>9/25/2014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1591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3534344"/>
          </a:xfrm>
        </p:spPr>
        <p:txBody>
          <a:bodyPr anchor="ctr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489399"/>
            <a:ext cx="7885509" cy="1501826"/>
          </a:xfrm>
        </p:spPr>
        <p:txBody>
          <a:bodyPr anchor="ctr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EE84A6-43BA-4904-9577-DCB11CA6576A}" type="datetime1">
              <a:rPr lang="en-US" smtClean="0"/>
              <a:t>9/25/2014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4292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365125"/>
            <a:ext cx="6977064" cy="2992904"/>
          </a:xfrm>
        </p:spPr>
        <p:txBody>
          <a:bodyPr anchor="ctr"/>
          <a:lstStyle>
            <a:lvl1pPr>
              <a:defRPr sz="33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650" y="4501729"/>
            <a:ext cx="7884318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A0814-B92F-4831-A026-D1AB6F0B5CBC}" type="datetime1">
              <a:rPr lang="en-US" smtClean="0"/>
              <a:t>9/25/2014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833283" y="786824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28359" y="2743200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50325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326968"/>
            <a:ext cx="7886700" cy="2511835"/>
          </a:xfrm>
        </p:spPr>
        <p:txBody>
          <a:bodyPr anchor="b">
            <a:normAutofit/>
          </a:bodyPr>
          <a:lstStyle>
            <a:lvl1pPr>
              <a:defRPr sz="405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850581"/>
            <a:ext cx="7885509" cy="1140644"/>
          </a:xfrm>
        </p:spPr>
        <p:txBody>
          <a:bodyPr anchor="t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C9F05-A29F-4E43-9CEE-6D8F41039009}" type="datetime1">
              <a:rPr lang="en-US" smtClean="0"/>
              <a:t>9/25/2014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6161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002961" y="1885950"/>
            <a:ext cx="2210150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017598" y="2571750"/>
            <a:ext cx="21955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40996" y="1885950"/>
            <a:ext cx="220218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33081" y="2571750"/>
            <a:ext cx="2210096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71777" y="1885950"/>
            <a:ext cx="2199085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71777" y="2571750"/>
            <a:ext cx="2199085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F8370-A428-4016-84BD-4539408F8126}" type="datetime1">
              <a:rPr lang="en-US" smtClean="0"/>
              <a:t>9/25/2014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4551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99064" y="4297503"/>
            <a:ext cx="2205038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99064" y="2256354"/>
            <a:ext cx="220503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99064" y="4873766"/>
            <a:ext cx="2205038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26748" y="4297503"/>
            <a:ext cx="2197894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426747" y="2256354"/>
            <a:ext cx="2197894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25733" y="4873765"/>
            <a:ext cx="2200805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53242" y="4297503"/>
            <a:ext cx="2199085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53241" y="2256354"/>
            <a:ext cx="219908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53148" y="4873763"/>
            <a:ext cx="2201998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19DFA-017C-464D-8BA3-376E7DD6B72F}" type="datetime1">
              <a:rPr lang="en-US" smtClean="0"/>
              <a:t>9/25/2014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3742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A8A9E-6D16-4A07-B37F-E38D89A4077F}" type="datetime1">
              <a:rPr lang="en-US" smtClean="0"/>
              <a:t>9/25/2014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9618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CB528-F50D-49FC-BC5C-F5C47E117543}" type="datetime1">
              <a:rPr lang="en-US" smtClean="0"/>
              <a:t>9/25/2014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5007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48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0E531-2BE1-42FE-A714-0FED94E15FD7}" type="datetime1">
              <a:rPr lang="en-US" smtClean="0"/>
              <a:t>9/25/2014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24001"/>
            <a:ext cx="40386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24001"/>
            <a:ext cx="40386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D9460-4592-468F-B79C-E67CCCB912FD}" type="datetime1">
              <a:rPr lang="en-US" smtClean="0"/>
              <a:t>9/25/2014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98535-DF19-4698-889C-D11A6FB6DA83}" type="datetime1">
              <a:rPr lang="en-US" smtClean="0"/>
              <a:t>9/25/2014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8584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E794D-4486-441E-A3F0-A8B0F4377939}" type="datetime1">
              <a:rPr lang="en-US" smtClean="0"/>
              <a:t>9/25/2014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40899" y="4464028"/>
            <a:ext cx="6858000" cy="1194650"/>
          </a:xfrm>
        </p:spPr>
        <p:txBody>
          <a:bodyPr wrap="none" anchor="t">
            <a:normAutofit/>
          </a:bodyPr>
          <a:lstStyle>
            <a:lvl1pPr algn="l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32000"/>
                        <a:lumOff val="68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40899" y="3829878"/>
            <a:ext cx="6858000" cy="617822"/>
          </a:xfrm>
        </p:spPr>
        <p:txBody>
          <a:bodyPr anchor="b">
            <a:normAutofit/>
          </a:bodyPr>
          <a:lstStyle>
            <a:lvl1pPr marL="0" indent="0" algn="l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75264-5245-45F0-896C-77EC98CD1802}" type="datetime1">
              <a:rPr lang="en-US" smtClean="0"/>
              <a:t>9/25/2014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008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0000" y="1825625"/>
            <a:ext cx="3768912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9880" y="1825625"/>
            <a:ext cx="377547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49EF1-C877-4812-927F-8E8110CE3788}" type="datetime1">
              <a:rPr lang="en-US" smtClean="0"/>
              <a:t>9/25/2014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879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0" y="1681163"/>
            <a:ext cx="3768912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000" y="2505075"/>
            <a:ext cx="3768912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39880" y="1681163"/>
            <a:ext cx="3776661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39880" y="2505075"/>
            <a:ext cx="377666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2DE29-FF3D-48EB-A487-79B812CF9FBE}" type="datetime1">
              <a:rPr lang="en-US" smtClean="0"/>
              <a:t>9/25/2014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114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83B4E-74B7-4FEE-805D-2C559619267E}" type="datetime1">
              <a:rPr lang="en-US" smtClean="0"/>
              <a:t>9/25/2014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047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B7A29-4FA5-4013-BD73-D36097026E9D}" type="datetime1">
              <a:rPr lang="en-US" smtClean="0"/>
              <a:t>9/25/2014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6758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47035-B0D1-4D82-A57C-E4FA78C2C195}" type="datetime1">
              <a:rPr lang="en-US" smtClean="0"/>
              <a:t>9/25/2014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603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11759-7738-478A-8535-8931810C8AFE}" type="datetime1">
              <a:rPr lang="en-US" smtClean="0"/>
              <a:t>9/25/2014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387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0" y="1825625"/>
            <a:ext cx="76753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6D262AD-362C-4F1F-A074-03C28D8539F1}" type="datetime1">
              <a:rPr lang="en-US" smtClean="0"/>
              <a:t>9/25/2014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r>
              <a:rPr lang="en-US" smtClean="0"/>
              <a:t>Copyright 2015 Adventure Works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76396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3662" r:id="rId18"/>
    <p:sldLayoutId id="2147483664" r:id="rId19"/>
    <p:sldLayoutId id="2147483670" r:id="rId20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Adventure Works</a:t>
            </a:r>
            <a:br>
              <a:rPr lang="en-US" dirty="0" smtClean="0"/>
            </a:br>
            <a:r>
              <a:rPr lang="en-US" dirty="0" smtClean="0"/>
              <a:t>2015 Sales Proposal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US" dirty="0" smtClean="0"/>
              <a:t>Linda Martin</a:t>
            </a:r>
          </a:p>
          <a:p>
            <a:r>
              <a:rPr lang="en-US" dirty="0" smtClean="0"/>
              <a:t>Senior Vice President</a:t>
            </a:r>
          </a:p>
          <a:p>
            <a:r>
              <a:rPr lang="en-US" dirty="0" smtClean="0"/>
              <a:t>Worldwide Sales</a:t>
            </a:r>
          </a:p>
          <a:p>
            <a:r>
              <a:rPr lang="en-US" dirty="0" smtClean="0"/>
              <a:t>March 24, 2015</a:t>
            </a:r>
            <a:endParaRPr lang="en-US" dirty="0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  <p:sp>
        <p:nvSpPr>
          <p:cNvPr id="4" name="4-Point Star 3"/>
          <p:cNvSpPr/>
          <p:nvPr/>
        </p:nvSpPr>
        <p:spPr>
          <a:xfrm>
            <a:off x="3886200" y="2743200"/>
            <a:ext cx="1371600" cy="1371600"/>
          </a:xfrm>
          <a:prstGeom prst="star4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Schedule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9942214"/>
              </p:ext>
            </p:extLst>
          </p:nvPr>
        </p:nvGraphicFramePr>
        <p:xfrm>
          <a:off x="838200" y="1524000"/>
          <a:ext cx="7467600" cy="4474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Sales and Marketing Needs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Close sales faster</a:t>
            </a:r>
          </a:p>
          <a:p>
            <a:r>
              <a:rPr lang="en-US" smtClean="0"/>
              <a:t>Present complex concepts quickly and clearly</a:t>
            </a:r>
          </a:p>
          <a:p>
            <a:r>
              <a:rPr lang="en-US" smtClean="0"/>
              <a:t>Leverage database information (sales numbers, customer locations, etc.)</a:t>
            </a:r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Executive 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The Concept</a:t>
            </a:r>
            <a:endParaRPr lang="en-US" dirty="0"/>
          </a:p>
          <a:p>
            <a:pPr lvl="1"/>
            <a:r>
              <a:rPr lang="en-US" dirty="0" smtClean="0"/>
              <a:t>Just-in-time retail inventory</a:t>
            </a:r>
            <a:endParaRPr lang="en-US" dirty="0"/>
          </a:p>
          <a:p>
            <a:pPr lvl="0"/>
            <a:r>
              <a:rPr lang="en-US" dirty="0" smtClean="0"/>
              <a:t>The Opportunity</a:t>
            </a:r>
            <a:endParaRPr lang="en-US" dirty="0"/>
          </a:p>
          <a:p>
            <a:pPr lvl="1"/>
            <a:r>
              <a:rPr lang="en-US" dirty="0" smtClean="0"/>
              <a:t>Reduced overhead costs</a:t>
            </a:r>
            <a:endParaRPr lang="en-US" dirty="0"/>
          </a:p>
          <a:p>
            <a:pPr lvl="1"/>
            <a:r>
              <a:rPr lang="en-US" dirty="0" smtClean="0"/>
              <a:t>Increased customer satisfaction</a:t>
            </a:r>
            <a:endParaRPr lang="en-US" dirty="0"/>
          </a:p>
          <a:p>
            <a:pPr lvl="0"/>
            <a:r>
              <a:rPr lang="en-US" dirty="0" smtClean="0"/>
              <a:t>The Potential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 We’ll Cover 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review of our current products and profits</a:t>
            </a:r>
          </a:p>
          <a:p>
            <a:r>
              <a:rPr lang="en-US" dirty="0" smtClean="0"/>
              <a:t>2014 sales research</a:t>
            </a:r>
          </a:p>
          <a:p>
            <a:r>
              <a:rPr lang="en-US" dirty="0" smtClean="0"/>
              <a:t>Proposed new products</a:t>
            </a:r>
          </a:p>
          <a:p>
            <a:r>
              <a:rPr lang="en-US" dirty="0" smtClean="0"/>
              <a:t>Costs on return and investment projections</a:t>
            </a:r>
          </a:p>
          <a:p>
            <a:r>
              <a:rPr lang="en-US" dirty="0" smtClean="0"/>
              <a:t>Terms and conditions</a:t>
            </a:r>
          </a:p>
          <a:p>
            <a:r>
              <a:rPr lang="en-US" dirty="0" smtClean="0"/>
              <a:t>Strategy and schedule</a:t>
            </a:r>
          </a:p>
          <a:p>
            <a:r>
              <a:rPr lang="en-US" dirty="0" smtClean="0"/>
              <a:t>Sales and marketing needs</a:t>
            </a:r>
          </a:p>
          <a:p>
            <a:r>
              <a:rPr lang="en-US" dirty="0" smtClean="0"/>
              <a:t>Questions and answers</a:t>
            </a:r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Our Current Products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Camping</a:t>
            </a:r>
            <a:endParaRPr lang="en-US" dirty="0"/>
          </a:p>
          <a:p>
            <a:pPr lvl="1"/>
            <a:r>
              <a:rPr lang="en-US" dirty="0" smtClean="0"/>
              <a:t>Duffel bags</a:t>
            </a:r>
            <a:endParaRPr lang="en-US" dirty="0"/>
          </a:p>
          <a:p>
            <a:pPr lvl="1"/>
            <a:r>
              <a:rPr lang="en-US" dirty="0" smtClean="0"/>
              <a:t>Daypacks</a:t>
            </a:r>
            <a:endParaRPr lang="en-US" dirty="0"/>
          </a:p>
          <a:p>
            <a:pPr lvl="1"/>
            <a:r>
              <a:rPr lang="en-US" dirty="0" smtClean="0"/>
              <a:t>Family camping tents</a:t>
            </a:r>
            <a:endParaRPr lang="en-US" dirty="0"/>
          </a:p>
          <a:p>
            <a:pPr lvl="1"/>
            <a:r>
              <a:rPr lang="en-US" dirty="0" smtClean="0"/>
              <a:t>Foam sleep pads</a:t>
            </a:r>
            <a:endParaRPr lang="en-US" dirty="0"/>
          </a:p>
          <a:p>
            <a:pPr lvl="1"/>
            <a:r>
              <a:rPr lang="en-US" dirty="0" smtClean="0"/>
              <a:t>Internal frame packs</a:t>
            </a:r>
            <a:endParaRPr lang="en-US" dirty="0"/>
          </a:p>
          <a:p>
            <a:pPr lvl="1"/>
            <a:r>
              <a:rPr lang="en-US" dirty="0" smtClean="0"/>
              <a:t>Cookware</a:t>
            </a:r>
            <a:endParaRPr lang="en-US" dirty="0"/>
          </a:p>
          <a:p>
            <a:pPr lvl="1"/>
            <a:r>
              <a:rPr lang="en-US" dirty="0" smtClean="0"/>
              <a:t>Dehydrated food </a:t>
            </a:r>
            <a:r>
              <a:rPr lang="en-US" dirty="0" smtClean="0"/>
              <a:t>packs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Climbing</a:t>
            </a:r>
          </a:p>
          <a:p>
            <a:pPr lvl="1"/>
            <a:r>
              <a:rPr lang="en-US" dirty="0"/>
              <a:t>Harnesses</a:t>
            </a:r>
          </a:p>
          <a:p>
            <a:pPr lvl="1"/>
            <a:r>
              <a:rPr lang="en-US" dirty="0"/>
              <a:t>Climbing shoes</a:t>
            </a:r>
          </a:p>
          <a:p>
            <a:pPr lvl="1"/>
            <a:r>
              <a:rPr lang="en-US" dirty="0"/>
              <a:t>Helmets</a:t>
            </a:r>
          </a:p>
          <a:p>
            <a:pPr lvl="1"/>
            <a:r>
              <a:rPr lang="en-US" dirty="0"/>
              <a:t>Rappel gloves</a:t>
            </a:r>
          </a:p>
          <a:p>
            <a:pPr lvl="1"/>
            <a:r>
              <a:rPr lang="en-US" dirty="0"/>
              <a:t>Rope bags</a:t>
            </a:r>
          </a:p>
          <a:p>
            <a:pPr lvl="1"/>
            <a:r>
              <a:rPr lang="en-US" dirty="0"/>
              <a:t>Carabineers</a:t>
            </a:r>
          </a:p>
          <a:p>
            <a:pPr lvl="1"/>
            <a:r>
              <a:rPr lang="en-US" dirty="0"/>
              <a:t>Gaiters</a:t>
            </a:r>
          </a:p>
          <a:p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Are Our Customers?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 smtClean="0"/>
              <a:t>Rock Climbing Enthusiasts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965" y="2685265"/>
            <a:ext cx="1144981" cy="2856700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dirty="0" smtClean="0"/>
              <a:t>Campers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9847" y="2685265"/>
            <a:ext cx="2796725" cy="1992632"/>
          </a:xfrm>
        </p:spPr>
      </p:pic>
    </p:spTree>
    <p:extLst>
      <p:ext uri="{BB962C8B-B14F-4D97-AF65-F5344CB8AC3E}">
        <p14:creationId xmlns:p14="http://schemas.microsoft.com/office/powerpoint/2010/main" val="6010964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Previous Year Profits</a:t>
            </a:r>
            <a:br>
              <a:rPr lang="en-US" smtClean="0"/>
            </a:br>
            <a:r>
              <a:rPr lang="en-US" sz="3100" smtClean="0"/>
              <a:t>(in millions)</a:t>
            </a:r>
            <a:endParaRPr lang="en-US" sz="31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7084884"/>
              </p:ext>
            </p:extLst>
          </p:nvPr>
        </p:nvGraphicFramePr>
        <p:xfrm>
          <a:off x="2021046" y="2438400"/>
          <a:ext cx="5101908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02280"/>
                <a:gridCol w="694055"/>
                <a:gridCol w="698818"/>
                <a:gridCol w="706755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2013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2014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Revenue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9.1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26.7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49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Gross Profit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7.3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23.6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44.4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Cost of Goods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2.8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2.1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3.6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Total Expenses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2.3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7.1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14.3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Pre-Tax Profit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4.27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15.5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29.1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Pre-Tax Profit as Percent of Revenue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54.6%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58.6%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60.2%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2015 Sales Research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Customers</a:t>
            </a:r>
          </a:p>
          <a:p>
            <a:pPr lvl="1"/>
            <a:r>
              <a:rPr lang="en-US" dirty="0" smtClean="0"/>
              <a:t>2015 is projected to attract 920,700 new customers</a:t>
            </a:r>
          </a:p>
          <a:p>
            <a:pPr lvl="1"/>
            <a:r>
              <a:rPr lang="en-US" dirty="0" smtClean="0"/>
              <a:t>27% of first-time customers have become repeat customers</a:t>
            </a:r>
          </a:p>
          <a:p>
            <a:r>
              <a:rPr lang="en-US" dirty="0" smtClean="0"/>
              <a:t>Transactions</a:t>
            </a:r>
          </a:p>
          <a:p>
            <a:pPr lvl="1"/>
            <a:r>
              <a:rPr lang="en-US" dirty="0" smtClean="0"/>
              <a:t>Average sales transaction = $52.17</a:t>
            </a:r>
          </a:p>
          <a:p>
            <a:pPr lvl="1"/>
            <a:r>
              <a:rPr lang="en-US" dirty="0" smtClean="0"/>
              <a:t>75% of customers have bought at least one non-sale item in addition to a sale item</a:t>
            </a:r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Proposed New Products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Survival gear</a:t>
            </a:r>
          </a:p>
          <a:p>
            <a:r>
              <a:rPr lang="en-US" smtClean="0"/>
              <a:t>Sportswear</a:t>
            </a:r>
          </a:p>
          <a:p>
            <a:r>
              <a:rPr lang="en-US" smtClean="0"/>
              <a:t>Outerwear</a:t>
            </a:r>
          </a:p>
          <a:p>
            <a:r>
              <a:rPr lang="en-US" smtClean="0"/>
              <a:t>Off-road bicycles</a:t>
            </a:r>
          </a:p>
          <a:p>
            <a:r>
              <a:rPr lang="en-US" smtClean="0"/>
              <a:t>Fishing equipment and tackle</a:t>
            </a:r>
          </a:p>
          <a:p>
            <a:r>
              <a:rPr lang="en-US" smtClean="0"/>
              <a:t>Canoes and personal rowing shells</a:t>
            </a:r>
            <a:endParaRPr lang="en-US" dirty="0" smtClean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Costs of Return on </a:t>
            </a:r>
            <a:br>
              <a:rPr lang="en-US" smtClean="0"/>
            </a:br>
            <a:r>
              <a:rPr lang="en-US" smtClean="0"/>
              <a:t>Investment Projections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744928"/>
              </p:ext>
            </p:extLst>
          </p:nvPr>
        </p:nvGraphicFramePr>
        <p:xfrm>
          <a:off x="762000" y="1706622"/>
          <a:ext cx="7620000" cy="45655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4551"/>
      </a:dk2>
      <a:lt2>
        <a:srgbClr val="F2ACD2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Georgia">
      <a:maj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3016C5A4-E631-4977-A608-ACFB4755262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DF76E17-4C45-4ED6-B926-849D8EB4B3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Depth</Template>
  <TotalTime>0</TotalTime>
  <Words>309</Words>
  <Application>Microsoft Office PowerPoint</Application>
  <PresentationFormat>On-screen Show (4:3)</PresentationFormat>
  <Paragraphs>116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Georgia</vt:lpstr>
      <vt:lpstr>Depth</vt:lpstr>
      <vt:lpstr>Adventure Works 2015 Sales Proposal</vt:lpstr>
      <vt:lpstr>Executive Summary</vt:lpstr>
      <vt:lpstr>What We’ll Cover Today</vt:lpstr>
      <vt:lpstr>Our Current Products</vt:lpstr>
      <vt:lpstr>Who Are Our Customers?</vt:lpstr>
      <vt:lpstr>Previous Year Profits (in millions)</vt:lpstr>
      <vt:lpstr>2015 Sales Research</vt:lpstr>
      <vt:lpstr>Proposed New Products</vt:lpstr>
      <vt:lpstr>Costs of Return on  Investment Projections</vt:lpstr>
      <vt:lpstr>Schedule</vt:lpstr>
      <vt:lpstr>Sales and Marketing Needs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2014-04-23T00:28:01Z</dcterms:created>
  <dcterms:modified xsi:type="dcterms:W3CDTF">2014-09-25T20:26:24Z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TC102202139990</vt:lpwstr>
  </property>
</Properties>
</file>