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media/audio2.wav" ContentType="audio/x-wav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2" r:id="rId3"/>
    <p:sldId id="256" r:id="rId4"/>
    <p:sldId id="257" r:id="rId5"/>
    <p:sldId id="258" r:id="rId6"/>
    <p:sldId id="259" r:id="rId7"/>
    <p:sldId id="260" r:id="rId8"/>
    <p:sldId id="268" r:id="rId9"/>
    <p:sldId id="263" r:id="rId10"/>
    <p:sldId id="264" r:id="rId11"/>
    <p:sldId id="269" r:id="rId12"/>
    <p:sldId id="266" r:id="rId13"/>
    <p:sldId id="265" r:id="rId14"/>
  </p:sldIdLst>
  <p:sldSz cx="9144000" cy="6858000" type="screen4x3"/>
  <p:notesSz cx="9283700" cy="69469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  <a:srgbClr val="FF5050"/>
    <a:srgbClr val="79689E"/>
    <a:srgbClr val="60C3E5"/>
    <a:srgbClr val="F9D729"/>
    <a:srgbClr val="B72730"/>
    <a:srgbClr val="EB973C"/>
    <a:srgbClr val="33A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46" autoAdjust="0"/>
  </p:normalViewPr>
  <p:slideViewPr>
    <p:cSldViewPr>
      <p:cViewPr varScale="1">
        <p:scale>
          <a:sx n="75" d="100"/>
          <a:sy n="75" d="100"/>
        </p:scale>
        <p:origin x="51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4" name="Picture 6" descr="foodpyramid_cover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7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733800"/>
            <a:ext cx="6400800" cy="914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i="1"/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571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0" y="914400"/>
            <a:ext cx="1524000" cy="4724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0" y="914400"/>
            <a:ext cx="4419600" cy="4724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056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914400"/>
            <a:ext cx="6096000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1524000" y="1752600"/>
            <a:ext cx="6096000" cy="3886200"/>
          </a:xfrm>
        </p:spPr>
        <p:txBody>
          <a:bodyPr/>
          <a:lstStyle/>
          <a:p>
            <a:r>
              <a:rPr lang="en-US" smtClean="0"/>
              <a:t>Click icon to add SmartArt graphic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552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2689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02077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0" y="1752600"/>
            <a:ext cx="29718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52600"/>
            <a:ext cx="29718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639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537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822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27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22949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94147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3" name="Picture 119" descr="foodpyramid_bkgrnd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0" y="914400"/>
            <a:ext cx="6096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0" y="1752600"/>
            <a:ext cx="60960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250">
        <p14:flip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entury Gothic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entury Gothic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entury Gothic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entury Gothic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entury Gothic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entury Gothic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entury Gothic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entury Gothic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Ø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16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14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1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ypyramid.gov/professionals/food_tracking_wksht.html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200400" y="762000"/>
            <a:ext cx="2743200" cy="1676400"/>
          </a:xfrm>
        </p:spPr>
        <p:txBody>
          <a:bodyPr/>
          <a:lstStyle/>
          <a:p>
            <a:r>
              <a:rPr lang="en-US" altLang="en-US" sz="8200"/>
              <a:t>the </a:t>
            </a:r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2514600" y="1905000"/>
            <a:ext cx="4114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3200">
                <a:solidFill>
                  <a:schemeClr val="tx2"/>
                </a:solidFill>
                <a:latin typeface="Century Gothic" pitchFamily="34" charset="0"/>
              </a:defRPr>
            </a:lvl1pPr>
            <a:lvl2pPr algn="ctr">
              <a:defRPr sz="3200">
                <a:solidFill>
                  <a:schemeClr val="tx2"/>
                </a:solidFill>
                <a:latin typeface="Century Gothic" pitchFamily="34" charset="0"/>
              </a:defRPr>
            </a:lvl2pPr>
            <a:lvl3pPr algn="ctr">
              <a:defRPr sz="3200">
                <a:solidFill>
                  <a:schemeClr val="tx2"/>
                </a:solidFill>
                <a:latin typeface="Century Gothic" pitchFamily="34" charset="0"/>
              </a:defRPr>
            </a:lvl3pPr>
            <a:lvl4pPr algn="ctr">
              <a:defRPr sz="3200">
                <a:solidFill>
                  <a:schemeClr val="tx2"/>
                </a:solidFill>
                <a:latin typeface="Century Gothic" pitchFamily="34" charset="0"/>
              </a:defRPr>
            </a:lvl4pPr>
            <a:lvl5pPr algn="ctr">
              <a:defRPr sz="3200">
                <a:solidFill>
                  <a:schemeClr val="tx2"/>
                </a:solidFill>
                <a:latin typeface="Century Gothic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r>
              <a:rPr lang="en-US" altLang="en-US" sz="8200" b="1"/>
              <a:t>FOOD</a:t>
            </a:r>
            <a:r>
              <a:rPr lang="en-US" altLang="en-US" sz="8200"/>
              <a:t> </a:t>
            </a:r>
          </a:p>
        </p:txBody>
      </p:sp>
      <p:sp>
        <p:nvSpPr>
          <p:cNvPr id="36871" name="Rectangle 7"/>
          <p:cNvSpPr>
            <a:spLocks noChangeArrowheads="1"/>
          </p:cNvSpPr>
          <p:nvPr/>
        </p:nvSpPr>
        <p:spPr bwMode="auto">
          <a:xfrm>
            <a:off x="2057400" y="2514600"/>
            <a:ext cx="50292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3200">
                <a:solidFill>
                  <a:schemeClr val="tx2"/>
                </a:solidFill>
                <a:latin typeface="Century Gothic" pitchFamily="34" charset="0"/>
              </a:defRPr>
            </a:lvl1pPr>
            <a:lvl2pPr algn="ctr">
              <a:defRPr sz="3200">
                <a:solidFill>
                  <a:schemeClr val="tx2"/>
                </a:solidFill>
                <a:latin typeface="Century Gothic" pitchFamily="34" charset="0"/>
              </a:defRPr>
            </a:lvl2pPr>
            <a:lvl3pPr algn="ctr">
              <a:defRPr sz="3200">
                <a:solidFill>
                  <a:schemeClr val="tx2"/>
                </a:solidFill>
                <a:latin typeface="Century Gothic" pitchFamily="34" charset="0"/>
              </a:defRPr>
            </a:lvl3pPr>
            <a:lvl4pPr algn="ctr">
              <a:defRPr sz="3200">
                <a:solidFill>
                  <a:schemeClr val="tx2"/>
                </a:solidFill>
                <a:latin typeface="Century Gothic" pitchFamily="34" charset="0"/>
              </a:defRPr>
            </a:lvl4pPr>
            <a:lvl5pPr algn="ctr">
              <a:defRPr sz="3200">
                <a:solidFill>
                  <a:schemeClr val="tx2"/>
                </a:solidFill>
                <a:latin typeface="Century Gothic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r>
              <a:rPr lang="en-US" altLang="en-US" sz="8200"/>
              <a:t>Pyramid</a:t>
            </a:r>
          </a:p>
        </p:txBody>
      </p:sp>
      <p:sp>
        <p:nvSpPr>
          <p:cNvPr id="36869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3124200" y="3962400"/>
            <a:ext cx="2819400" cy="317500"/>
          </a:xfrm>
        </p:spPr>
        <p:txBody>
          <a:bodyPr/>
          <a:lstStyle/>
          <a:p>
            <a:r>
              <a:rPr lang="en-US" altLang="en-US" sz="1400"/>
              <a:t>Steps to a healthier you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7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7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7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7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altLang="en-US" sz="2800"/>
              <a:t>Discretionary Calories</a:t>
            </a:r>
            <a:br>
              <a:rPr lang="en-US" altLang="en-US" sz="2800"/>
            </a:br>
            <a:r>
              <a:rPr lang="en-US" altLang="en-US" sz="1400"/>
              <a:t>Extras for luxury foods</a:t>
            </a:r>
          </a:p>
        </p:txBody>
      </p:sp>
      <p:sp>
        <p:nvSpPr>
          <p:cNvPr id="22538" name="Rectangle 10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What are discretionary calories?</a:t>
            </a:r>
          </a:p>
          <a:p>
            <a:r>
              <a:rPr lang="en-US" altLang="en-US"/>
              <a:t>Discuss how many discretionary calories children should eat every day.</a:t>
            </a:r>
          </a:p>
          <a:p>
            <a:r>
              <a:rPr lang="en-US" altLang="en-US"/>
              <a:t>Solicit class feedback for examples of ways to use discretionary calories.</a:t>
            </a:r>
          </a:p>
        </p:txBody>
      </p:sp>
      <p:pic>
        <p:nvPicPr>
          <p:cNvPr id="22540" name="Picture 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4799013"/>
            <a:ext cx="3429000" cy="1319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800"/>
              <a:t>Physical Activity</a:t>
            </a:r>
            <a:r>
              <a:rPr lang="en-US" altLang="en-US"/>
              <a:t/>
            </a:r>
            <a:br>
              <a:rPr lang="en-US" altLang="en-US"/>
            </a:br>
            <a:r>
              <a:rPr lang="en-US" altLang="en-US" sz="1400"/>
              <a:t>Strive for 60 minutes or more per day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What is physical activity?</a:t>
            </a:r>
          </a:p>
          <a:p>
            <a:r>
              <a:rPr lang="en-US" altLang="en-US"/>
              <a:t>Discuss moderate vs. vigorous activity.</a:t>
            </a:r>
          </a:p>
          <a:p>
            <a:r>
              <a:rPr lang="en-US" altLang="en-US"/>
              <a:t>Solicit class feedback for examples of moderate and vigorous activities.</a:t>
            </a:r>
          </a:p>
          <a:p>
            <a:endParaRPr lang="en-US" altLang="en-US"/>
          </a:p>
        </p:txBody>
      </p:sp>
      <p:pic>
        <p:nvPicPr>
          <p:cNvPr id="8806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4799013"/>
            <a:ext cx="3429000" cy="1319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9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800"/>
              <a:t>Eat Well and Stay Healthy!</a:t>
            </a:r>
          </a:p>
        </p:txBody>
      </p:sp>
      <p:sp>
        <p:nvSpPr>
          <p:cNvPr id="25618" name="Rectangle 1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Encourage children to use the MyPyramid Worksheet, for a week, and to eat their favorite foods in each group to meet their daily requirements.</a:t>
            </a:r>
          </a:p>
          <a:p>
            <a:r>
              <a:rPr lang="en-US" altLang="en-US"/>
              <a:t>Download the worksheet here: </a:t>
            </a:r>
            <a:r>
              <a:rPr lang="en-US" altLang="en-US">
                <a:hlinkClick r:id="rId3"/>
              </a:rPr>
              <a:t>MyPyramid Worksheet</a:t>
            </a:r>
            <a:r>
              <a:rPr lang="en-US" altLang="en-US"/>
              <a:t>.</a:t>
            </a:r>
          </a:p>
          <a:p>
            <a:r>
              <a:rPr lang="en-US" altLang="en-US"/>
              <a:t>Discuss their findings at the end of the week.</a:t>
            </a:r>
          </a:p>
          <a:p>
            <a:r>
              <a:rPr lang="en-US" altLang="en-US"/>
              <a:t>How might each child eat more healthfully? </a:t>
            </a:r>
          </a:p>
        </p:txBody>
      </p:sp>
      <p:pic>
        <p:nvPicPr>
          <p:cNvPr id="25620" name="Picture 2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4800600"/>
            <a:ext cx="3429000" cy="1319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800"/>
              <a:t>Conclusion</a:t>
            </a:r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Summarize the health benefits of each food group.</a:t>
            </a:r>
          </a:p>
          <a:p>
            <a:r>
              <a:rPr lang="en-US" altLang="en-US"/>
              <a:t>Encourage children to do research on any new finding about food and health.</a:t>
            </a:r>
          </a:p>
          <a:p>
            <a:r>
              <a:rPr lang="en-US" altLang="en-US"/>
              <a:t>Encourage children to continue keeping a food diary. </a:t>
            </a:r>
          </a:p>
          <a:p>
            <a:r>
              <a:rPr lang="en-US" altLang="en-US"/>
              <a:t>Encourage children to strive for 60 minutes or more of physical activity every day.</a:t>
            </a:r>
          </a:p>
          <a:p>
            <a:r>
              <a:rPr lang="en-US" altLang="en-US"/>
              <a:t>Ask your school nurse or doctor to visit the class to share facts about food and health on an ongoing basis. </a:t>
            </a:r>
          </a:p>
          <a:p>
            <a:endParaRPr lang="en-US" altLang="en-US"/>
          </a:p>
        </p:txBody>
      </p:sp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4799013"/>
            <a:ext cx="3429000" cy="1319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4000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4000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0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4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Eating Right Every Day</a:t>
            </a:r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Briefly describe the point of this lesson, which is that the class will be learning about the relationship between good nutrition and health.</a:t>
            </a:r>
          </a:p>
        </p:txBody>
      </p:sp>
      <p:pic>
        <p:nvPicPr>
          <p:cNvPr id="16394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4391025"/>
            <a:ext cx="3429000" cy="1319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6" name="Picture 108" descr="foodpyramid_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676400"/>
            <a:ext cx="4605338" cy="3627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43" name="Rectangle 95"/>
          <p:cNvSpPr>
            <a:spLocks noGrp="1" noChangeArrowheads="1"/>
          </p:cNvSpPr>
          <p:nvPr>
            <p:ph type="title"/>
          </p:nvPr>
        </p:nvSpPr>
        <p:spPr>
          <a:xfrm>
            <a:off x="1219200" y="762000"/>
            <a:ext cx="3733800" cy="1143000"/>
          </a:xfrm>
        </p:spPr>
        <p:txBody>
          <a:bodyPr/>
          <a:lstStyle/>
          <a:p>
            <a:pPr algn="l"/>
            <a:r>
              <a:rPr lang="en-US" altLang="en-US"/>
              <a:t>The Food Pyramid</a:t>
            </a:r>
            <a:br>
              <a:rPr lang="en-US" altLang="en-US"/>
            </a:br>
            <a:r>
              <a:rPr lang="en-US" altLang="en-US" sz="1400"/>
              <a:t>Steps to a healthier you</a:t>
            </a:r>
          </a:p>
        </p:txBody>
      </p:sp>
      <p:sp>
        <p:nvSpPr>
          <p:cNvPr id="2148" name="Text Box 100"/>
          <p:cNvSpPr txBox="1">
            <a:spLocks noChangeArrowheads="1"/>
          </p:cNvSpPr>
          <p:nvPr/>
        </p:nvSpPr>
        <p:spPr bwMode="auto">
          <a:xfrm>
            <a:off x="2286000" y="5410200"/>
            <a:ext cx="914400" cy="228600"/>
          </a:xfrm>
          <a:prstGeom prst="rect">
            <a:avLst/>
          </a:prstGeom>
          <a:solidFill>
            <a:srgbClr val="EB973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288" rIns="18288" anchor="ctr"/>
          <a:lstStyle/>
          <a:p>
            <a:pPr algn="ctr">
              <a:spcBef>
                <a:spcPct val="50000"/>
              </a:spcBef>
            </a:pPr>
            <a:r>
              <a:rPr lang="en-US" altLang="en-US" sz="1000" b="1">
                <a:solidFill>
                  <a:schemeClr val="bg1"/>
                </a:solidFill>
                <a:latin typeface="Trebuchet MS" pitchFamily="34" charset="0"/>
              </a:rPr>
              <a:t>GRAINS</a:t>
            </a:r>
          </a:p>
        </p:txBody>
      </p:sp>
      <p:sp>
        <p:nvSpPr>
          <p:cNvPr id="2149" name="Text Box 101"/>
          <p:cNvSpPr txBox="1">
            <a:spLocks noChangeArrowheads="1"/>
          </p:cNvSpPr>
          <p:nvPr/>
        </p:nvSpPr>
        <p:spPr bwMode="auto">
          <a:xfrm>
            <a:off x="3276600" y="5410200"/>
            <a:ext cx="914400" cy="228600"/>
          </a:xfrm>
          <a:prstGeom prst="rect">
            <a:avLst/>
          </a:prstGeom>
          <a:solidFill>
            <a:srgbClr val="33A65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288" rIns="18288" anchor="ctr"/>
          <a:lstStyle/>
          <a:p>
            <a:pPr algn="ctr">
              <a:spcBef>
                <a:spcPct val="50000"/>
              </a:spcBef>
            </a:pPr>
            <a:r>
              <a:rPr lang="en-US" altLang="en-US" sz="1000" b="1" dirty="0">
                <a:solidFill>
                  <a:schemeClr val="bg1"/>
                </a:solidFill>
                <a:latin typeface="Trebuchet MS" pitchFamily="34" charset="0"/>
              </a:rPr>
              <a:t>VEGETABLES</a:t>
            </a:r>
          </a:p>
        </p:txBody>
      </p:sp>
      <p:sp>
        <p:nvSpPr>
          <p:cNvPr id="2150" name="Text Box 102"/>
          <p:cNvSpPr txBox="1">
            <a:spLocks noChangeArrowheads="1"/>
          </p:cNvSpPr>
          <p:nvPr/>
        </p:nvSpPr>
        <p:spPr bwMode="auto">
          <a:xfrm>
            <a:off x="4267200" y="5410200"/>
            <a:ext cx="914400" cy="228600"/>
          </a:xfrm>
          <a:prstGeom prst="rect">
            <a:avLst/>
          </a:prstGeom>
          <a:solidFill>
            <a:srgbClr val="B7273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288" rIns="18288" anchor="ctr"/>
          <a:lstStyle/>
          <a:p>
            <a:pPr algn="ctr">
              <a:spcBef>
                <a:spcPct val="50000"/>
              </a:spcBef>
            </a:pPr>
            <a:r>
              <a:rPr lang="en-US" altLang="en-US" sz="1000" b="1" dirty="0">
                <a:solidFill>
                  <a:schemeClr val="bg1"/>
                </a:solidFill>
                <a:latin typeface="Trebuchet MS" pitchFamily="34" charset="0"/>
              </a:rPr>
              <a:t>FRUITS</a:t>
            </a:r>
          </a:p>
        </p:txBody>
      </p:sp>
      <p:sp>
        <p:nvSpPr>
          <p:cNvPr id="2151" name="Text Box 103"/>
          <p:cNvSpPr txBox="1">
            <a:spLocks noChangeArrowheads="1"/>
          </p:cNvSpPr>
          <p:nvPr/>
        </p:nvSpPr>
        <p:spPr bwMode="auto">
          <a:xfrm>
            <a:off x="5257800" y="5410200"/>
            <a:ext cx="914400" cy="228600"/>
          </a:xfrm>
          <a:prstGeom prst="rect">
            <a:avLst/>
          </a:prstGeom>
          <a:solidFill>
            <a:srgbClr val="F9D7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288" rIns="18288" anchor="ctr"/>
          <a:lstStyle/>
          <a:p>
            <a:pPr algn="ctr">
              <a:spcBef>
                <a:spcPct val="50000"/>
              </a:spcBef>
            </a:pPr>
            <a:r>
              <a:rPr lang="en-US" altLang="en-US" sz="1000" b="1" dirty="0">
                <a:solidFill>
                  <a:schemeClr val="bg1"/>
                </a:solidFill>
                <a:latin typeface="Trebuchet MS" pitchFamily="34" charset="0"/>
              </a:rPr>
              <a:t>OILS</a:t>
            </a:r>
          </a:p>
        </p:txBody>
      </p:sp>
      <p:sp>
        <p:nvSpPr>
          <p:cNvPr id="2152" name="Text Box 104"/>
          <p:cNvSpPr txBox="1">
            <a:spLocks noChangeArrowheads="1"/>
          </p:cNvSpPr>
          <p:nvPr/>
        </p:nvSpPr>
        <p:spPr bwMode="auto">
          <a:xfrm>
            <a:off x="6248400" y="5410200"/>
            <a:ext cx="914400" cy="228600"/>
          </a:xfrm>
          <a:prstGeom prst="rect">
            <a:avLst/>
          </a:prstGeom>
          <a:solidFill>
            <a:srgbClr val="60C3E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288" rIns="18288" anchor="ctr"/>
          <a:lstStyle/>
          <a:p>
            <a:pPr algn="ctr">
              <a:spcBef>
                <a:spcPct val="50000"/>
              </a:spcBef>
            </a:pPr>
            <a:r>
              <a:rPr lang="en-US" altLang="en-US" sz="1000" b="1">
                <a:solidFill>
                  <a:schemeClr val="bg1"/>
                </a:solidFill>
                <a:latin typeface="Trebuchet MS" pitchFamily="34" charset="0"/>
              </a:rPr>
              <a:t>MILK</a:t>
            </a:r>
          </a:p>
        </p:txBody>
      </p:sp>
      <p:sp>
        <p:nvSpPr>
          <p:cNvPr id="2153" name="Text Box 105"/>
          <p:cNvSpPr txBox="1">
            <a:spLocks noChangeArrowheads="1"/>
          </p:cNvSpPr>
          <p:nvPr/>
        </p:nvSpPr>
        <p:spPr bwMode="auto">
          <a:xfrm>
            <a:off x="7239000" y="5410200"/>
            <a:ext cx="914400" cy="228600"/>
          </a:xfrm>
          <a:prstGeom prst="rect">
            <a:avLst/>
          </a:prstGeom>
          <a:solidFill>
            <a:srgbClr val="79689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288" rIns="18288" anchor="ctr"/>
          <a:lstStyle/>
          <a:p>
            <a:pPr algn="ctr">
              <a:spcBef>
                <a:spcPct val="50000"/>
              </a:spcBef>
            </a:pPr>
            <a:r>
              <a:rPr lang="en-US" altLang="en-US" sz="1000" b="1" dirty="0">
                <a:solidFill>
                  <a:schemeClr val="bg1"/>
                </a:solidFill>
                <a:latin typeface="Trebuchet MS" pitchFamily="34" charset="0"/>
              </a:rPr>
              <a:t>MEAT &amp; BEANS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8" grpId="0" animBg="1"/>
      <p:bldP spid="2149" grpId="0" animBg="1"/>
      <p:bldP spid="2150" grpId="0" animBg="1"/>
      <p:bldP spid="2151" grpId="0" animBg="1"/>
      <p:bldP spid="2152" grpId="0" animBg="1"/>
      <p:bldP spid="215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9" name="Picture 27" descr="foodpyramid_brea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800"/>
              <a:t>Grains</a:t>
            </a:r>
            <a:br>
              <a:rPr lang="en-US" altLang="en-US" sz="2800"/>
            </a:br>
            <a:r>
              <a:rPr lang="en-US" altLang="en-US" sz="1400"/>
              <a:t>Make half of your grains whole</a:t>
            </a:r>
          </a:p>
        </p:txBody>
      </p:sp>
      <p:sp>
        <p:nvSpPr>
          <p:cNvPr id="3093" name="Rectangle 21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List a few examples of grains that are plentiful in your area.</a:t>
            </a:r>
          </a:p>
          <a:p>
            <a:r>
              <a:rPr lang="en-US" altLang="en-US"/>
              <a:t>Discuss how much children should eat every day and when they might have them.</a:t>
            </a:r>
          </a:p>
          <a:p>
            <a:r>
              <a:rPr lang="en-US" altLang="en-US"/>
              <a:t>Together, research and discuss the health benefits of grains.</a:t>
            </a:r>
          </a:p>
          <a:p>
            <a:r>
              <a:rPr lang="en-US" altLang="en-US"/>
              <a:t>Encourage children to list foods that they like from this food group.</a:t>
            </a:r>
          </a:p>
          <a:p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5" name="Picture 19" descr="foodpyramid_veggi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800"/>
              <a:t>Vegetables</a:t>
            </a:r>
            <a:br>
              <a:rPr lang="en-US" altLang="en-US" sz="2800"/>
            </a:br>
            <a:r>
              <a:rPr lang="en-US" altLang="en-US" sz="1400"/>
              <a:t>Vary your veggies</a:t>
            </a:r>
          </a:p>
        </p:txBody>
      </p:sp>
      <p:sp>
        <p:nvSpPr>
          <p:cNvPr id="4106" name="Rectangle 10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List a few examples of vegetables that are plentiful in your area.</a:t>
            </a:r>
          </a:p>
          <a:p>
            <a:r>
              <a:rPr lang="en-US" altLang="en-US"/>
              <a:t>Discuss how much children should eat every day and when they might have them.</a:t>
            </a:r>
          </a:p>
          <a:p>
            <a:r>
              <a:rPr lang="en-US" altLang="en-US"/>
              <a:t>Together, research and discuss the health benefits of vegetables.</a:t>
            </a:r>
          </a:p>
          <a:p>
            <a:r>
              <a:rPr lang="en-US" altLang="en-US"/>
              <a:t>Encourage children to list foods that they like from this food group.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40" name="Picture 20" descr="foodpyramid_frui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36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Fruits</a:t>
            </a:r>
            <a:br>
              <a:rPr lang="en-US" altLang="en-US"/>
            </a:br>
            <a:r>
              <a:rPr lang="en-US" altLang="en-US" sz="1400"/>
              <a:t>Focus on fruits</a:t>
            </a:r>
          </a:p>
        </p:txBody>
      </p:sp>
      <p:sp>
        <p:nvSpPr>
          <p:cNvPr id="5137" name="Rectangle 1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List a few examples of fruits that are plentiful in your area.</a:t>
            </a:r>
          </a:p>
          <a:p>
            <a:r>
              <a:rPr lang="en-US" altLang="en-US"/>
              <a:t>Discuss how much children should eat every day and when they might have them.</a:t>
            </a:r>
          </a:p>
          <a:p>
            <a:r>
              <a:rPr lang="en-US" altLang="en-US"/>
              <a:t>Together, research and discuss the health benefits of fruits.</a:t>
            </a:r>
          </a:p>
          <a:p>
            <a:r>
              <a:rPr lang="en-US" altLang="en-US"/>
              <a:t>Encourage children to list foods that they like from this food group.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61" name="Picture 17" descr="foodpyramid_oi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altLang="en-US"/>
              <a:t>Oils</a:t>
            </a:r>
            <a:br>
              <a:rPr lang="en-US" altLang="en-US"/>
            </a:br>
            <a:r>
              <a:rPr lang="en-US" altLang="en-US" sz="1400"/>
              <a:t>Know your fats</a:t>
            </a:r>
          </a:p>
        </p:txBody>
      </p:sp>
      <p:sp>
        <p:nvSpPr>
          <p:cNvPr id="6155" name="Rectangle 11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List a few examples of oils and fats.</a:t>
            </a:r>
          </a:p>
          <a:p>
            <a:r>
              <a:rPr lang="en-US" altLang="en-US"/>
              <a:t>Discuss how much children should eat daily and what foods contain oils and fats.</a:t>
            </a:r>
          </a:p>
          <a:p>
            <a:r>
              <a:rPr lang="en-US" altLang="en-US"/>
              <a:t>Together, research and discuss the health benefits associated with the different kinds of oils and fats.</a:t>
            </a:r>
          </a:p>
          <a:p>
            <a:r>
              <a:rPr lang="en-US" altLang="en-US"/>
              <a:t>Encourage children to list foods that they like from this food group.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96" name="Picture 12" descr="foodpyramid_mil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800"/>
              <a:t>Milk</a:t>
            </a:r>
            <a:br>
              <a:rPr lang="en-US" altLang="en-US" sz="2800"/>
            </a:br>
            <a:r>
              <a:rPr lang="en-US" altLang="en-US" sz="1400"/>
              <a:t>Get your calcium rich foods</a:t>
            </a:r>
          </a:p>
        </p:txBody>
      </p:sp>
      <p:sp>
        <p:nvSpPr>
          <p:cNvPr id="67592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List a few examples of milk products.</a:t>
            </a:r>
          </a:p>
          <a:p>
            <a:r>
              <a:rPr lang="en-US" altLang="en-US"/>
              <a:t>Discuss how much children should eat daily and when they might have them.</a:t>
            </a:r>
          </a:p>
          <a:p>
            <a:r>
              <a:rPr lang="en-US" altLang="en-US"/>
              <a:t>Together, research and discuss the health benefits of milk products.</a:t>
            </a:r>
          </a:p>
          <a:p>
            <a:r>
              <a:rPr lang="en-US" altLang="en-US"/>
              <a:t>Encourage children to list foods that they like from this food group.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1" name="Picture 11" descr="foodpyramid_protie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800"/>
              <a:t>Meat and Beans</a:t>
            </a:r>
            <a:br>
              <a:rPr lang="en-US" altLang="en-US" sz="2800"/>
            </a:br>
            <a:r>
              <a:rPr lang="en-US" altLang="en-US" sz="1400"/>
              <a:t>Go lean on protein</a:t>
            </a:r>
          </a:p>
        </p:txBody>
      </p:sp>
      <p:sp>
        <p:nvSpPr>
          <p:cNvPr id="20488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List a few examples of meat and bean products that are plentiful in your area.</a:t>
            </a:r>
          </a:p>
          <a:p>
            <a:r>
              <a:rPr lang="en-US" altLang="en-US"/>
              <a:t>Discuss how much children should eat daily and when they might have them.</a:t>
            </a:r>
          </a:p>
          <a:p>
            <a:r>
              <a:rPr lang="en-US" altLang="en-US"/>
              <a:t>Together, research and discuss the health benefits of meat and beans.</a:t>
            </a:r>
          </a:p>
          <a:p>
            <a:r>
              <a:rPr lang="en-US" altLang="en-US"/>
              <a:t>Encourage children to list foods that they like from this food group.</a:t>
            </a:r>
          </a:p>
          <a:p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ood pyramid presentation">
  <a:themeElements>
    <a:clrScheme name="FoodPyrPres_ally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FoodPyrPres_ally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oodPyrPres_ally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odPyrPres_ally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odPyrPres_ally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odPyrPres_ally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odPyrPres_ally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odPyrPres_ally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odPyrPres_ally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odPyrPres_ally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odPyrPres_ally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odPyrPres_ally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odPyrPres_ally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odPyrPres_ally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Food pyramid presentation</Template>
  <TotalTime>4</TotalTime>
  <Words>554</Words>
  <Application>Microsoft Office PowerPoint</Application>
  <PresentationFormat>On-screen Show (4:3)</PresentationFormat>
  <Paragraphs>62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Century Gothic</vt:lpstr>
      <vt:lpstr>Trebuchet MS</vt:lpstr>
      <vt:lpstr>Wingdings</vt:lpstr>
      <vt:lpstr>Food pyramid presentation</vt:lpstr>
      <vt:lpstr>the </vt:lpstr>
      <vt:lpstr>Eating Right Every Day</vt:lpstr>
      <vt:lpstr>The Food Pyramid Steps to a healthier you</vt:lpstr>
      <vt:lpstr>Grains Make half of your grains whole</vt:lpstr>
      <vt:lpstr>Vegetables Vary your veggies</vt:lpstr>
      <vt:lpstr>Fruits Focus on fruits</vt:lpstr>
      <vt:lpstr>Oils Know your fats</vt:lpstr>
      <vt:lpstr>Milk Get your calcium rich foods</vt:lpstr>
      <vt:lpstr>Meat and Beans Go lean on protein</vt:lpstr>
      <vt:lpstr>Discretionary Calories Extras for luxury foods</vt:lpstr>
      <vt:lpstr>Physical Activity Strive for 60 minutes or more per day</vt:lpstr>
      <vt:lpstr>Eat Well and Stay Healthy!</vt:lpstr>
      <vt:lpstr>Conclusion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</dc:title>
  <dc:creator>Faithe Wempen</dc:creator>
  <cp:lastModifiedBy>Faithe Wempen</cp:lastModifiedBy>
  <cp:revision>3</cp:revision>
  <dcterms:created xsi:type="dcterms:W3CDTF">2014-04-23T01:57:57Z</dcterms:created>
  <dcterms:modified xsi:type="dcterms:W3CDTF">2014-09-25T22:32:18Z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TC010188041033</vt:lpwstr>
  </property>
</Properties>
</file>