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56" r:id="rId4"/>
    <p:sldId id="257" r:id="rId5"/>
    <p:sldId id="258" r:id="rId6"/>
    <p:sldId id="259" r:id="rId7"/>
    <p:sldId id="260" r:id="rId8"/>
    <p:sldId id="268" r:id="rId9"/>
    <p:sldId id="263" r:id="rId10"/>
    <p:sldId id="264" r:id="rId11"/>
    <p:sldId id="269" r:id="rId12"/>
    <p:sldId id="266" r:id="rId13"/>
    <p:sldId id="265" r:id="rId14"/>
  </p:sldIdLst>
  <p:sldSz cx="9144000" cy="6858000" type="screen4x3"/>
  <p:notesSz cx="9283700" cy="6946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5050"/>
    <a:srgbClr val="79689E"/>
    <a:srgbClr val="60C3E5"/>
    <a:srgbClr val="F9D729"/>
    <a:srgbClr val="B72730"/>
    <a:srgbClr val="EB973C"/>
    <a:srgbClr val="33A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46" autoAdjust="0"/>
  </p:normalViewPr>
  <p:slideViewPr>
    <p:cSldViewPr>
      <p:cViewPr>
        <p:scale>
          <a:sx n="100" d="100"/>
          <a:sy n="100" d="100"/>
        </p:scale>
        <p:origin x="-1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foodpyramid_cove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71756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0" y="914400"/>
            <a:ext cx="1524000" cy="472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914400"/>
            <a:ext cx="4419600" cy="472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5656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914400"/>
            <a:ext cx="6096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524000" y="1752600"/>
            <a:ext cx="6096000" cy="3886200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5250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689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20771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3957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3721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22337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27241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9494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414729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Picture 119" descr="foodpyramid_bkgrn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14400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752600"/>
            <a:ext cx="6096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Ø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ypyramid.gov/professionals/food_tracking_wksht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00400" y="762000"/>
            <a:ext cx="2743200" cy="1676400"/>
          </a:xfrm>
        </p:spPr>
        <p:txBody>
          <a:bodyPr/>
          <a:lstStyle/>
          <a:p>
            <a:r>
              <a:rPr lang="en-US" altLang="en-US" sz="8200"/>
              <a:t>the 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14600" y="1905000"/>
            <a:ext cx="411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 b="1"/>
              <a:t>FOOD</a:t>
            </a:r>
            <a:r>
              <a:rPr lang="en-US" altLang="en-US" sz="8200"/>
              <a:t> 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057400" y="2514600"/>
            <a:ext cx="5029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/>
              <a:t>Pyramid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962400"/>
            <a:ext cx="2819400" cy="317500"/>
          </a:xfrm>
        </p:spPr>
        <p:txBody>
          <a:bodyPr/>
          <a:lstStyle/>
          <a:p>
            <a:r>
              <a:rPr lang="en-US" altLang="en-US" sz="1400"/>
              <a:t>Steps to a healthier you</a:t>
            </a:r>
          </a:p>
        </p:txBody>
      </p:sp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sz="2800"/>
              <a:t>Discretionary Calories</a:t>
            </a:r>
            <a:br>
              <a:rPr lang="en-US" altLang="en-US" sz="2800"/>
            </a:br>
            <a:r>
              <a:rPr lang="en-US" altLang="en-US" sz="1400"/>
              <a:t>Extras for luxury foods</a:t>
            </a:r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What are discretionary calories?</a:t>
            </a:r>
          </a:p>
          <a:p>
            <a:r>
              <a:rPr lang="en-US" altLang="en-US"/>
              <a:t>Discuss how many discretionary calories children should eat every day.</a:t>
            </a:r>
          </a:p>
          <a:p>
            <a:r>
              <a:rPr lang="en-US" altLang="en-US"/>
              <a:t>Solicit class feedback for examples of ways to use discretionary calories.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Physical Activity</a:t>
            </a:r>
            <a:r>
              <a:rPr lang="en-US" altLang="en-US"/>
              <a:t/>
            </a:r>
            <a:br>
              <a:rPr lang="en-US" altLang="en-US"/>
            </a:br>
            <a:r>
              <a:rPr lang="en-US" altLang="en-US" sz="1400"/>
              <a:t>Strive for 60 minutes or more per day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What is physical activity?</a:t>
            </a:r>
          </a:p>
          <a:p>
            <a:r>
              <a:rPr lang="en-US" altLang="en-US"/>
              <a:t>Discuss moderate vs. vigorous activity.</a:t>
            </a:r>
          </a:p>
          <a:p>
            <a:r>
              <a:rPr lang="en-US" altLang="en-US"/>
              <a:t>Solicit class feedback for examples of moderate and vigorous activities.</a:t>
            </a:r>
          </a:p>
          <a:p>
            <a:endParaRPr lang="en-US" altLang="en-US"/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Eat Well and Stay Healthy!</a:t>
            </a:r>
          </a:p>
        </p:txBody>
      </p:sp>
      <p:sp>
        <p:nvSpPr>
          <p:cNvPr id="25618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Encourage children to use the MyPyramid Worksheet, for a week, and to eat their favorite foods in each group to meet their daily requirements.</a:t>
            </a:r>
          </a:p>
          <a:p>
            <a:r>
              <a:rPr lang="en-US" altLang="en-US"/>
              <a:t>Download the worksheet here: </a:t>
            </a:r>
            <a:r>
              <a:rPr lang="en-US" altLang="en-US">
                <a:hlinkClick r:id="rId2"/>
              </a:rPr>
              <a:t>MyPyramid Worksheet</a:t>
            </a:r>
            <a:r>
              <a:rPr lang="en-US" altLang="en-US"/>
              <a:t>.</a:t>
            </a:r>
          </a:p>
          <a:p>
            <a:r>
              <a:rPr lang="en-US" altLang="en-US"/>
              <a:t>Discuss their findings at the end of the week.</a:t>
            </a:r>
          </a:p>
          <a:p>
            <a:r>
              <a:rPr lang="en-US" altLang="en-US"/>
              <a:t>How might each child eat more healthfully? </a:t>
            </a:r>
          </a:p>
        </p:txBody>
      </p:sp>
      <p:pic>
        <p:nvPicPr>
          <p:cNvPr id="25620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00600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Conclusion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Summarize the health benefits of each food group.</a:t>
            </a:r>
          </a:p>
          <a:p>
            <a:r>
              <a:rPr lang="en-US" altLang="en-US"/>
              <a:t>Encourage children to do research on any new finding about food and health.</a:t>
            </a:r>
          </a:p>
          <a:p>
            <a:r>
              <a:rPr lang="en-US" altLang="en-US"/>
              <a:t>Encourage children to continue keeping a food diary. </a:t>
            </a:r>
          </a:p>
          <a:p>
            <a:r>
              <a:rPr lang="en-US" altLang="en-US"/>
              <a:t>Encourage children to strive for 60 minutes or more of physical activity every day.</a:t>
            </a:r>
          </a:p>
          <a:p>
            <a:r>
              <a:rPr lang="en-US" altLang="en-US"/>
              <a:t>Ask your school nurse or doctor to visit the class to share facts about food and health on an ongoing basis. </a:t>
            </a:r>
          </a:p>
          <a:p>
            <a:endParaRPr lang="en-US" altLang="en-US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Eating Right Every Day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Briefly describe the point of this lesson, which is that the class will be learning about the relationship between good nutrition and health.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1025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6" name="Picture 108" descr="foodpyramid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6400"/>
            <a:ext cx="4605338" cy="362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3" name="Rectangle 95"/>
          <p:cNvSpPr>
            <a:spLocks noGrp="1" noChangeArrowheads="1"/>
          </p:cNvSpPr>
          <p:nvPr>
            <p:ph type="title"/>
          </p:nvPr>
        </p:nvSpPr>
        <p:spPr>
          <a:xfrm>
            <a:off x="1219200" y="762000"/>
            <a:ext cx="3733800" cy="1143000"/>
          </a:xfrm>
        </p:spPr>
        <p:txBody>
          <a:bodyPr/>
          <a:lstStyle/>
          <a:p>
            <a:pPr algn="l"/>
            <a:r>
              <a:rPr lang="en-US" altLang="en-US"/>
              <a:t>The Food Pyramid</a:t>
            </a:r>
            <a:br>
              <a:rPr lang="en-US" altLang="en-US"/>
            </a:br>
            <a:r>
              <a:rPr lang="en-US" altLang="en-US" sz="1400"/>
              <a:t>Steps to a healthier you</a:t>
            </a:r>
          </a:p>
        </p:txBody>
      </p:sp>
      <p:sp>
        <p:nvSpPr>
          <p:cNvPr id="2148" name="Text Box 100"/>
          <p:cNvSpPr txBox="1">
            <a:spLocks noChangeArrowheads="1"/>
          </p:cNvSpPr>
          <p:nvPr/>
        </p:nvSpPr>
        <p:spPr bwMode="auto">
          <a:xfrm>
            <a:off x="2286000" y="5410200"/>
            <a:ext cx="914400" cy="228600"/>
          </a:xfrm>
          <a:prstGeom prst="rect">
            <a:avLst/>
          </a:prstGeom>
          <a:solidFill>
            <a:srgbClr val="EB973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GRAINS</a:t>
            </a:r>
          </a:p>
        </p:txBody>
      </p:sp>
      <p:sp>
        <p:nvSpPr>
          <p:cNvPr id="2149" name="Text Box 101"/>
          <p:cNvSpPr txBox="1">
            <a:spLocks noChangeArrowheads="1"/>
          </p:cNvSpPr>
          <p:nvPr/>
        </p:nvSpPr>
        <p:spPr bwMode="auto">
          <a:xfrm>
            <a:off x="3276600" y="5410200"/>
            <a:ext cx="914400" cy="228600"/>
          </a:xfrm>
          <a:prstGeom prst="rect">
            <a:avLst/>
          </a:prstGeom>
          <a:solidFill>
            <a:srgbClr val="33A65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VEGETABLES</a:t>
            </a:r>
          </a:p>
        </p:txBody>
      </p:sp>
      <p:sp>
        <p:nvSpPr>
          <p:cNvPr id="2150" name="Text Box 102"/>
          <p:cNvSpPr txBox="1">
            <a:spLocks noChangeArrowheads="1"/>
          </p:cNvSpPr>
          <p:nvPr/>
        </p:nvSpPr>
        <p:spPr bwMode="auto">
          <a:xfrm>
            <a:off x="4267200" y="5410200"/>
            <a:ext cx="914400" cy="228600"/>
          </a:xfrm>
          <a:prstGeom prst="rect">
            <a:avLst/>
          </a:prstGeom>
          <a:solidFill>
            <a:srgbClr val="B727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FRUITS</a:t>
            </a:r>
          </a:p>
        </p:txBody>
      </p:sp>
      <p:sp>
        <p:nvSpPr>
          <p:cNvPr id="2151" name="Text Box 103"/>
          <p:cNvSpPr txBox="1">
            <a:spLocks noChangeArrowheads="1"/>
          </p:cNvSpPr>
          <p:nvPr/>
        </p:nvSpPr>
        <p:spPr bwMode="auto">
          <a:xfrm>
            <a:off x="5257800" y="5410200"/>
            <a:ext cx="914400" cy="228600"/>
          </a:xfrm>
          <a:prstGeom prst="rect">
            <a:avLst/>
          </a:prstGeom>
          <a:solidFill>
            <a:srgbClr val="F9D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OILS</a:t>
            </a:r>
          </a:p>
        </p:txBody>
      </p:sp>
      <p:sp>
        <p:nvSpPr>
          <p:cNvPr id="2152" name="Text Box 104"/>
          <p:cNvSpPr txBox="1">
            <a:spLocks noChangeArrowheads="1"/>
          </p:cNvSpPr>
          <p:nvPr/>
        </p:nvSpPr>
        <p:spPr bwMode="auto">
          <a:xfrm>
            <a:off x="6248400" y="5410200"/>
            <a:ext cx="914400" cy="228600"/>
          </a:xfrm>
          <a:prstGeom prst="rect">
            <a:avLst/>
          </a:prstGeom>
          <a:solidFill>
            <a:srgbClr val="60C3E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MILK</a:t>
            </a:r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7239000" y="5410200"/>
            <a:ext cx="914400" cy="228600"/>
          </a:xfrm>
          <a:prstGeom prst="rect">
            <a:avLst/>
          </a:prstGeom>
          <a:solidFill>
            <a:srgbClr val="79689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MEAT &amp; BEANS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9" name="Picture 27" descr="foodpyramid_br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Grains</a:t>
            </a:r>
            <a:br>
              <a:rPr lang="en-US" altLang="en-US" sz="2800"/>
            </a:br>
            <a:r>
              <a:rPr lang="en-US" altLang="en-US" sz="1400"/>
              <a:t>Make half of your grains whole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grains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grains.</a:t>
            </a:r>
          </a:p>
          <a:p>
            <a:r>
              <a:rPr lang="en-US" altLang="en-US"/>
              <a:t>Encourage children to list foods that they like from this food group.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Picture 19" descr="foodpyramid_vegg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Vegetables</a:t>
            </a:r>
            <a:br>
              <a:rPr lang="en-US" altLang="en-US" sz="2800"/>
            </a:br>
            <a:r>
              <a:rPr lang="en-US" altLang="en-US" sz="1400"/>
              <a:t>Vary your veggies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vegetables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vegetables.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20" descr="foodpyramid_fru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Fruits</a:t>
            </a:r>
            <a:br>
              <a:rPr lang="en-US" altLang="en-US"/>
            </a:br>
            <a:r>
              <a:rPr lang="en-US" altLang="en-US" sz="1400"/>
              <a:t>Focus on fruits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fruits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fruits.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" name="Picture 17" descr="foodpyramid_o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/>
              <a:t>Oils</a:t>
            </a:r>
            <a:br>
              <a:rPr lang="en-US" altLang="en-US"/>
            </a:br>
            <a:r>
              <a:rPr lang="en-US" altLang="en-US" sz="1400"/>
              <a:t>Know your fats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oils and fats.</a:t>
            </a:r>
          </a:p>
          <a:p>
            <a:r>
              <a:rPr lang="en-US" altLang="en-US"/>
              <a:t>Discuss how much children should eat daily and what foods contain oils and fats.</a:t>
            </a:r>
          </a:p>
          <a:p>
            <a:r>
              <a:rPr lang="en-US" altLang="en-US"/>
              <a:t>Together, research and discuss the health benefits associated with the different kinds of oils and fats.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6" name="Picture 12" descr="foodpyramid_mi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Milk</a:t>
            </a:r>
            <a:br>
              <a:rPr lang="en-US" altLang="en-US" sz="2800"/>
            </a:br>
            <a:r>
              <a:rPr lang="en-US" altLang="en-US" sz="1400"/>
              <a:t>Get your calcium rich foods</a:t>
            </a:r>
          </a:p>
        </p:txBody>
      </p:sp>
      <p:sp>
        <p:nvSpPr>
          <p:cNvPr id="675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milk products.</a:t>
            </a:r>
          </a:p>
          <a:p>
            <a:r>
              <a:rPr lang="en-US" altLang="en-US"/>
              <a:t>Discuss how much children should eat daily and when they might have them.</a:t>
            </a:r>
          </a:p>
          <a:p>
            <a:r>
              <a:rPr lang="en-US" altLang="en-US"/>
              <a:t>Together, research and discuss the health benefits of milk products.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foodpyramid_proti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Meat and Beans</a:t>
            </a:r>
            <a:br>
              <a:rPr lang="en-US" altLang="en-US" sz="2800"/>
            </a:br>
            <a:r>
              <a:rPr lang="en-US" altLang="en-US" sz="1400"/>
              <a:t>Go lean on protein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meat and bean products that are plentiful in your area.</a:t>
            </a:r>
          </a:p>
          <a:p>
            <a:r>
              <a:rPr lang="en-US" altLang="en-US"/>
              <a:t>Discuss how much children should eat daily and when they might have them.</a:t>
            </a:r>
          </a:p>
          <a:p>
            <a:r>
              <a:rPr lang="en-US" altLang="en-US"/>
              <a:t>Together, research and discuss the health benefits of meat and beans.</a:t>
            </a:r>
          </a:p>
          <a:p>
            <a:r>
              <a:rPr lang="en-US" altLang="en-US"/>
              <a:t>Encourage children to list foods that they like from this food group.</a:t>
            </a:r>
          </a:p>
          <a:p>
            <a:endParaRPr lang="en-US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od pyramid presentation">
  <a:themeElements>
    <a:clrScheme name="FoodPyrPres_all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odPyrPres_ally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oodPyrPres_al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Food pyramid presentation</Template>
  <TotalTime>0</TotalTime>
  <Words>554</Words>
  <Application>Microsoft Office PowerPoint</Application>
  <PresentationFormat>On-screen Show (4:3)</PresentationFormat>
  <Paragraphs>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Wingdings</vt:lpstr>
      <vt:lpstr>Trebuchet MS</vt:lpstr>
      <vt:lpstr>Food pyramid presentation</vt:lpstr>
      <vt:lpstr>the </vt:lpstr>
      <vt:lpstr>Eating Right Every Day</vt:lpstr>
      <vt:lpstr>The Food Pyramid Steps to a healthier you</vt:lpstr>
      <vt:lpstr>Grains Make half of your grains whole</vt:lpstr>
      <vt:lpstr>Vegetables Vary your veggies</vt:lpstr>
      <vt:lpstr>Fruits Focus on fruits</vt:lpstr>
      <vt:lpstr>Oils Know your fats</vt:lpstr>
      <vt:lpstr>Milk Get your calcium rich foods</vt:lpstr>
      <vt:lpstr>Meat and Beans Go lean on protein</vt:lpstr>
      <vt:lpstr>Discretionary Calories Extras for luxury foods</vt:lpstr>
      <vt:lpstr>Physical Activity Strive for 60 minutes or more per day</vt:lpstr>
      <vt:lpstr>Eat Well and Stay Healthy!</vt:lpstr>
      <vt:lpstr>Conclusion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</dc:title>
  <dc:creator>Faithe Wempen</dc:creator>
  <cp:lastModifiedBy>Faithe Wempen</cp:lastModifiedBy>
  <cp:revision>1</cp:revision>
  <dcterms:created xsi:type="dcterms:W3CDTF">2014-04-23T01:57:57Z</dcterms:created>
  <dcterms:modified xsi:type="dcterms:W3CDTF">2014-04-23T01:58:23Z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TC010188041033</vt:lpwstr>
  </property>
</Properties>
</file>