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701" autoAdjust="0"/>
  </p:normalViewPr>
  <p:slideViewPr>
    <p:cSldViewPr>
      <p:cViewPr varScale="1">
        <p:scale>
          <a:sx n="69" d="100"/>
          <a:sy n="69" d="100"/>
        </p:scale>
        <p:origin x="-10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line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Costs</c:v>
                </c:pt>
              </c:strCache>
            </c:strRef>
          </c:tx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ROI</c:v>
                </c:pt>
              </c:strCache>
            </c:strRef>
          </c:tx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7640064"/>
        <c:axId val="207641600"/>
        <c:axId val="65086784"/>
      </c:line3DChart>
      <c:catAx>
        <c:axId val="207640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7641600"/>
        <c:crosses val="autoZero"/>
        <c:auto val="1"/>
        <c:lblAlgn val="ctr"/>
        <c:lblOffset val="100"/>
        <c:noMultiLvlLbl val="0"/>
      </c:catAx>
      <c:valAx>
        <c:axId val="2076416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7640064"/>
        <c:crosses val="autoZero"/>
        <c:crossBetween val="between"/>
      </c:valAx>
      <c:serAx>
        <c:axId val="65086784"/>
        <c:scaling>
          <c:orientation val="minMax"/>
        </c:scaling>
        <c:delete val="0"/>
        <c:axPos val="b"/>
        <c:majorTickMark val="out"/>
        <c:minorTickMark val="none"/>
        <c:tickLblPos val="nextTo"/>
        <c:crossAx val="207641600"/>
        <c:crosses val="autoZero"/>
      </c:ser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7B4DFB-67FC-4DF7-832F-55CCF897D9C1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</dgm:pt>
    <dgm:pt modelId="{E1FB5D76-FBB6-4A58-9A69-517AF500D05A}">
      <dgm:prSet phldrT="[Text]"/>
      <dgm:spPr/>
      <dgm:t>
        <a:bodyPr/>
        <a:lstStyle/>
        <a:p>
          <a:r>
            <a:rPr lang="en-US" dirty="0" smtClean="0"/>
            <a:t>Adopt plan 3Q15</a:t>
          </a:r>
          <a:endParaRPr lang="en-US" dirty="0"/>
        </a:p>
      </dgm:t>
    </dgm:pt>
    <dgm:pt modelId="{17CB2123-48DD-4C71-B2D2-018172F5778B}" type="parTrans" cxnId="{1BB60B89-6499-4A66-BC74-67686E269CCE}">
      <dgm:prSet/>
      <dgm:spPr/>
      <dgm:t>
        <a:bodyPr/>
        <a:lstStyle/>
        <a:p>
          <a:endParaRPr lang="en-US"/>
        </a:p>
      </dgm:t>
    </dgm:pt>
    <dgm:pt modelId="{2ED48579-2925-450B-A053-00984BCF4EEC}" type="sibTrans" cxnId="{1BB60B89-6499-4A66-BC74-67686E269CCE}">
      <dgm:prSet/>
      <dgm:spPr/>
      <dgm:t>
        <a:bodyPr/>
        <a:lstStyle/>
        <a:p>
          <a:endParaRPr lang="en-US"/>
        </a:p>
      </dgm:t>
    </dgm:pt>
    <dgm:pt modelId="{98377E3E-83B0-4C13-9AB8-82A03CC895CF}">
      <dgm:prSet phldrT="[Text]"/>
      <dgm:spPr/>
      <dgm:t>
        <a:bodyPr/>
        <a:lstStyle/>
        <a:p>
          <a:r>
            <a:rPr lang="en-US" dirty="0" smtClean="0"/>
            <a:t>Implement 4Q15</a:t>
          </a:r>
          <a:endParaRPr lang="en-US" dirty="0"/>
        </a:p>
      </dgm:t>
    </dgm:pt>
    <dgm:pt modelId="{A9A802D5-19E9-47BA-AAA7-CE7E3540AFD4}" type="parTrans" cxnId="{6A8A5B01-719C-46E3-9090-D38DDC80538A}">
      <dgm:prSet/>
      <dgm:spPr/>
      <dgm:t>
        <a:bodyPr/>
        <a:lstStyle/>
        <a:p>
          <a:endParaRPr lang="en-US"/>
        </a:p>
      </dgm:t>
    </dgm:pt>
    <dgm:pt modelId="{7A2DB50F-43F5-4473-89CF-EEEFF8C1CC02}" type="sibTrans" cxnId="{6A8A5B01-719C-46E3-9090-D38DDC80538A}">
      <dgm:prSet/>
      <dgm:spPr/>
      <dgm:t>
        <a:bodyPr/>
        <a:lstStyle/>
        <a:p>
          <a:endParaRPr lang="en-US"/>
        </a:p>
      </dgm:t>
    </dgm:pt>
    <dgm:pt modelId="{AE5F182D-84C1-4E57-95CC-C2C33392D918}">
      <dgm:prSet phldrT="[Text]"/>
      <dgm:spPr/>
      <dgm:t>
        <a:bodyPr/>
        <a:lstStyle/>
        <a:p>
          <a:r>
            <a:rPr lang="en-US" dirty="0" smtClean="0"/>
            <a:t>Evaluate 1Q16</a:t>
          </a:r>
          <a:endParaRPr lang="en-US" dirty="0"/>
        </a:p>
      </dgm:t>
    </dgm:pt>
    <dgm:pt modelId="{76D5D2DB-9782-4EB0-AA09-F338AEDE397A}" type="parTrans" cxnId="{2269B8D1-6026-4F9E-99E6-7DC72B74E871}">
      <dgm:prSet/>
      <dgm:spPr/>
      <dgm:t>
        <a:bodyPr/>
        <a:lstStyle/>
        <a:p>
          <a:endParaRPr lang="en-US"/>
        </a:p>
      </dgm:t>
    </dgm:pt>
    <dgm:pt modelId="{E3684A45-88B6-4AEE-A7D2-9F8FDE9A5922}" type="sibTrans" cxnId="{2269B8D1-6026-4F9E-99E6-7DC72B74E871}">
      <dgm:prSet/>
      <dgm:spPr/>
      <dgm:t>
        <a:bodyPr/>
        <a:lstStyle/>
        <a:p>
          <a:endParaRPr lang="en-US"/>
        </a:p>
      </dgm:t>
    </dgm:pt>
    <dgm:pt modelId="{71A49469-059D-4681-A139-8231C7FA4F77}">
      <dgm:prSet phldrT="[Text]"/>
      <dgm:spPr/>
      <dgm:t>
        <a:bodyPr/>
        <a:lstStyle/>
        <a:p>
          <a:r>
            <a:rPr lang="en-US" dirty="0" smtClean="0"/>
            <a:t>Adjust 2Q16</a:t>
          </a:r>
          <a:endParaRPr lang="en-US" dirty="0"/>
        </a:p>
      </dgm:t>
    </dgm:pt>
    <dgm:pt modelId="{5BCA6A7B-7426-4B5D-844A-19BADA082EEF}" type="parTrans" cxnId="{C71DF406-CD4E-40E7-AFAE-0BBA139771AC}">
      <dgm:prSet/>
      <dgm:spPr/>
      <dgm:t>
        <a:bodyPr/>
        <a:lstStyle/>
        <a:p>
          <a:endParaRPr lang="en-US"/>
        </a:p>
      </dgm:t>
    </dgm:pt>
    <dgm:pt modelId="{27E8BEEE-0612-4B7C-A570-8F78C352B5B0}" type="sibTrans" cxnId="{C71DF406-CD4E-40E7-AFAE-0BBA139771AC}">
      <dgm:prSet/>
      <dgm:spPr/>
      <dgm:t>
        <a:bodyPr/>
        <a:lstStyle/>
        <a:p>
          <a:endParaRPr lang="en-US"/>
        </a:p>
      </dgm:t>
    </dgm:pt>
    <dgm:pt modelId="{040E8880-F900-4E5D-957C-0F8AFCFE4585}" type="pres">
      <dgm:prSet presAssocID="{177B4DFB-67FC-4DF7-832F-55CCF897D9C1}" presName="CompostProcess" presStyleCnt="0">
        <dgm:presLayoutVars>
          <dgm:dir/>
          <dgm:resizeHandles val="exact"/>
        </dgm:presLayoutVars>
      </dgm:prSet>
      <dgm:spPr/>
    </dgm:pt>
    <dgm:pt modelId="{5263EB06-7634-4EF3-ADD9-E380AC78EBD4}" type="pres">
      <dgm:prSet presAssocID="{177B4DFB-67FC-4DF7-832F-55CCF897D9C1}" presName="arrow" presStyleLbl="bgShp" presStyleIdx="0" presStyleCnt="1"/>
      <dgm:spPr/>
    </dgm:pt>
    <dgm:pt modelId="{479541B0-E654-4ABF-9105-05FC22C1066E}" type="pres">
      <dgm:prSet presAssocID="{177B4DFB-67FC-4DF7-832F-55CCF897D9C1}" presName="linearProcess" presStyleCnt="0"/>
      <dgm:spPr/>
    </dgm:pt>
    <dgm:pt modelId="{6AE956F3-3A10-4D73-B84A-BA268DE4BD31}" type="pres">
      <dgm:prSet presAssocID="{E1FB5D76-FBB6-4A58-9A69-517AF500D05A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9B62FA-AB94-4BC8-9897-B34EA0AFD384}" type="pres">
      <dgm:prSet presAssocID="{2ED48579-2925-450B-A053-00984BCF4EEC}" presName="sibTrans" presStyleCnt="0"/>
      <dgm:spPr/>
    </dgm:pt>
    <dgm:pt modelId="{B94A5A5A-E7E9-49DD-99C6-F64F74DC8B95}" type="pres">
      <dgm:prSet presAssocID="{98377E3E-83B0-4C13-9AB8-82A03CC895CF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2F7931-AF76-4ECC-88A3-B0971DE6961E}" type="pres">
      <dgm:prSet presAssocID="{7A2DB50F-43F5-4473-89CF-EEEFF8C1CC02}" presName="sibTrans" presStyleCnt="0"/>
      <dgm:spPr/>
    </dgm:pt>
    <dgm:pt modelId="{2FAECB9C-7A92-41B0-AC6D-99C9BA6806CA}" type="pres">
      <dgm:prSet presAssocID="{AE5F182D-84C1-4E57-95CC-C2C33392D918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F27F43-49BA-4D55-8C91-636368CB3C84}" type="pres">
      <dgm:prSet presAssocID="{E3684A45-88B6-4AEE-A7D2-9F8FDE9A5922}" presName="sibTrans" presStyleCnt="0"/>
      <dgm:spPr/>
    </dgm:pt>
    <dgm:pt modelId="{1AED8D05-0371-4E06-A1C8-163D8CE9DA34}" type="pres">
      <dgm:prSet presAssocID="{71A49469-059D-4681-A139-8231C7FA4F77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BB5EB9-E946-4439-AB75-CA66B8EAAFD2}" type="presOf" srcId="{98377E3E-83B0-4C13-9AB8-82A03CC895CF}" destId="{B94A5A5A-E7E9-49DD-99C6-F64F74DC8B95}" srcOrd="0" destOrd="0" presId="urn:microsoft.com/office/officeart/2005/8/layout/hProcess9"/>
    <dgm:cxn modelId="{6A8A5B01-719C-46E3-9090-D38DDC80538A}" srcId="{177B4DFB-67FC-4DF7-832F-55CCF897D9C1}" destId="{98377E3E-83B0-4C13-9AB8-82A03CC895CF}" srcOrd="1" destOrd="0" parTransId="{A9A802D5-19E9-47BA-AAA7-CE7E3540AFD4}" sibTransId="{7A2DB50F-43F5-4473-89CF-EEEFF8C1CC02}"/>
    <dgm:cxn modelId="{1BB60B89-6499-4A66-BC74-67686E269CCE}" srcId="{177B4DFB-67FC-4DF7-832F-55CCF897D9C1}" destId="{E1FB5D76-FBB6-4A58-9A69-517AF500D05A}" srcOrd="0" destOrd="0" parTransId="{17CB2123-48DD-4C71-B2D2-018172F5778B}" sibTransId="{2ED48579-2925-450B-A053-00984BCF4EEC}"/>
    <dgm:cxn modelId="{2269B8D1-6026-4F9E-99E6-7DC72B74E871}" srcId="{177B4DFB-67FC-4DF7-832F-55CCF897D9C1}" destId="{AE5F182D-84C1-4E57-95CC-C2C33392D918}" srcOrd="2" destOrd="0" parTransId="{76D5D2DB-9782-4EB0-AA09-F338AEDE397A}" sibTransId="{E3684A45-88B6-4AEE-A7D2-9F8FDE9A5922}"/>
    <dgm:cxn modelId="{894A8D67-856C-4313-8B69-8BF2093C4C4C}" type="presOf" srcId="{177B4DFB-67FC-4DF7-832F-55CCF897D9C1}" destId="{040E8880-F900-4E5D-957C-0F8AFCFE4585}" srcOrd="0" destOrd="0" presId="urn:microsoft.com/office/officeart/2005/8/layout/hProcess9"/>
    <dgm:cxn modelId="{C71DF406-CD4E-40E7-AFAE-0BBA139771AC}" srcId="{177B4DFB-67FC-4DF7-832F-55CCF897D9C1}" destId="{71A49469-059D-4681-A139-8231C7FA4F77}" srcOrd="3" destOrd="0" parTransId="{5BCA6A7B-7426-4B5D-844A-19BADA082EEF}" sibTransId="{27E8BEEE-0612-4B7C-A570-8F78C352B5B0}"/>
    <dgm:cxn modelId="{F463B8D2-C50D-46DF-95AA-C5342781A547}" type="presOf" srcId="{71A49469-059D-4681-A139-8231C7FA4F77}" destId="{1AED8D05-0371-4E06-A1C8-163D8CE9DA34}" srcOrd="0" destOrd="0" presId="urn:microsoft.com/office/officeart/2005/8/layout/hProcess9"/>
    <dgm:cxn modelId="{61D122EB-522D-4195-9209-0E59B23DB1A7}" type="presOf" srcId="{E1FB5D76-FBB6-4A58-9A69-517AF500D05A}" destId="{6AE956F3-3A10-4D73-B84A-BA268DE4BD31}" srcOrd="0" destOrd="0" presId="urn:microsoft.com/office/officeart/2005/8/layout/hProcess9"/>
    <dgm:cxn modelId="{D0932551-5308-4EED-9FE4-3E263CCDE660}" type="presOf" srcId="{AE5F182D-84C1-4E57-95CC-C2C33392D918}" destId="{2FAECB9C-7A92-41B0-AC6D-99C9BA6806CA}" srcOrd="0" destOrd="0" presId="urn:microsoft.com/office/officeart/2005/8/layout/hProcess9"/>
    <dgm:cxn modelId="{4C9C4D5B-B367-4908-B3CC-367F03123A20}" type="presParOf" srcId="{040E8880-F900-4E5D-957C-0F8AFCFE4585}" destId="{5263EB06-7634-4EF3-ADD9-E380AC78EBD4}" srcOrd="0" destOrd="0" presId="urn:microsoft.com/office/officeart/2005/8/layout/hProcess9"/>
    <dgm:cxn modelId="{A6F7801D-77C6-4197-B6D9-95B5EF743D59}" type="presParOf" srcId="{040E8880-F900-4E5D-957C-0F8AFCFE4585}" destId="{479541B0-E654-4ABF-9105-05FC22C1066E}" srcOrd="1" destOrd="0" presId="urn:microsoft.com/office/officeart/2005/8/layout/hProcess9"/>
    <dgm:cxn modelId="{9386B2D4-07CF-4861-A3C5-5B1DCEE4C32D}" type="presParOf" srcId="{479541B0-E654-4ABF-9105-05FC22C1066E}" destId="{6AE956F3-3A10-4D73-B84A-BA268DE4BD31}" srcOrd="0" destOrd="0" presId="urn:microsoft.com/office/officeart/2005/8/layout/hProcess9"/>
    <dgm:cxn modelId="{E8968574-FF4B-4C6B-AF0E-3365B6A26B3D}" type="presParOf" srcId="{479541B0-E654-4ABF-9105-05FC22C1066E}" destId="{579B62FA-AB94-4BC8-9897-B34EA0AFD384}" srcOrd="1" destOrd="0" presId="urn:microsoft.com/office/officeart/2005/8/layout/hProcess9"/>
    <dgm:cxn modelId="{14EFF039-FB07-49EB-8F62-B49A17A33276}" type="presParOf" srcId="{479541B0-E654-4ABF-9105-05FC22C1066E}" destId="{B94A5A5A-E7E9-49DD-99C6-F64F74DC8B95}" srcOrd="2" destOrd="0" presId="urn:microsoft.com/office/officeart/2005/8/layout/hProcess9"/>
    <dgm:cxn modelId="{5285192D-AF17-4A32-93BA-5E75A20C457A}" type="presParOf" srcId="{479541B0-E654-4ABF-9105-05FC22C1066E}" destId="{D92F7931-AF76-4ECC-88A3-B0971DE6961E}" srcOrd="3" destOrd="0" presId="urn:microsoft.com/office/officeart/2005/8/layout/hProcess9"/>
    <dgm:cxn modelId="{4FE8A9A8-CE98-4C17-8365-C9FD6C8B2594}" type="presParOf" srcId="{479541B0-E654-4ABF-9105-05FC22C1066E}" destId="{2FAECB9C-7A92-41B0-AC6D-99C9BA6806CA}" srcOrd="4" destOrd="0" presId="urn:microsoft.com/office/officeart/2005/8/layout/hProcess9"/>
    <dgm:cxn modelId="{4FE5D109-B64E-46AB-8780-046300E30A67}" type="presParOf" srcId="{479541B0-E654-4ABF-9105-05FC22C1066E}" destId="{72F27F43-49BA-4D55-8C91-636368CB3C84}" srcOrd="5" destOrd="0" presId="urn:microsoft.com/office/officeart/2005/8/layout/hProcess9"/>
    <dgm:cxn modelId="{EF80B5F4-8F2C-474C-8507-0FC66932FBE6}" type="presParOf" srcId="{479541B0-E654-4ABF-9105-05FC22C1066E}" destId="{1AED8D05-0371-4E06-A1C8-163D8CE9DA34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63EB06-7634-4EF3-ADD9-E380AC78EBD4}">
      <dsp:nvSpPr>
        <dsp:cNvPr id="0" name=""/>
        <dsp:cNvSpPr/>
      </dsp:nvSpPr>
      <dsp:spPr>
        <a:xfrm>
          <a:off x="560069" y="0"/>
          <a:ext cx="6347460" cy="447422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AE956F3-3A10-4D73-B84A-BA268DE4BD31}">
      <dsp:nvSpPr>
        <dsp:cNvPr id="0" name=""/>
        <dsp:cNvSpPr/>
      </dsp:nvSpPr>
      <dsp:spPr>
        <a:xfrm>
          <a:off x="6381" y="1342266"/>
          <a:ext cx="1786590" cy="17896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Adopt plan 3Q15</a:t>
          </a:r>
          <a:endParaRPr lang="en-US" sz="2500" kern="1200" dirty="0"/>
        </a:p>
      </dsp:txBody>
      <dsp:txXfrm>
        <a:off x="93595" y="1429480"/>
        <a:ext cx="1612162" cy="1615260"/>
      </dsp:txXfrm>
    </dsp:sp>
    <dsp:sp modelId="{B94A5A5A-E7E9-49DD-99C6-F64F74DC8B95}">
      <dsp:nvSpPr>
        <dsp:cNvPr id="0" name=""/>
        <dsp:cNvSpPr/>
      </dsp:nvSpPr>
      <dsp:spPr>
        <a:xfrm>
          <a:off x="1895796" y="1342266"/>
          <a:ext cx="1786590" cy="17896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Implement 4Q15</a:t>
          </a:r>
          <a:endParaRPr lang="en-US" sz="2500" kern="1200" dirty="0"/>
        </a:p>
      </dsp:txBody>
      <dsp:txXfrm>
        <a:off x="1983010" y="1429480"/>
        <a:ext cx="1612162" cy="1615260"/>
      </dsp:txXfrm>
    </dsp:sp>
    <dsp:sp modelId="{2FAECB9C-7A92-41B0-AC6D-99C9BA6806CA}">
      <dsp:nvSpPr>
        <dsp:cNvPr id="0" name=""/>
        <dsp:cNvSpPr/>
      </dsp:nvSpPr>
      <dsp:spPr>
        <a:xfrm>
          <a:off x="3785212" y="1342266"/>
          <a:ext cx="1786590" cy="17896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Evaluate 1Q16</a:t>
          </a:r>
          <a:endParaRPr lang="en-US" sz="2500" kern="1200" dirty="0"/>
        </a:p>
      </dsp:txBody>
      <dsp:txXfrm>
        <a:off x="3872426" y="1429480"/>
        <a:ext cx="1612162" cy="1615260"/>
      </dsp:txXfrm>
    </dsp:sp>
    <dsp:sp modelId="{1AED8D05-0371-4E06-A1C8-163D8CE9DA34}">
      <dsp:nvSpPr>
        <dsp:cNvPr id="0" name=""/>
        <dsp:cNvSpPr/>
      </dsp:nvSpPr>
      <dsp:spPr>
        <a:xfrm>
          <a:off x="5674628" y="1342266"/>
          <a:ext cx="1786590" cy="17896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Adjust 2Q16</a:t>
          </a:r>
          <a:endParaRPr lang="en-US" sz="2500" kern="1200" dirty="0"/>
        </a:p>
      </dsp:txBody>
      <dsp:txXfrm>
        <a:off x="5761842" y="1429480"/>
        <a:ext cx="1612162" cy="16152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C9987-AE10-4685-9B5B-4577F1D5BB4C}" type="datetimeFigureOut">
              <a:rPr lang="en-US" smtClean="0"/>
              <a:pPr/>
              <a:t>4/22/2014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D8454A-404F-4DF1-8F43-7DDF83BF3B6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25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8454A-404F-4DF1-8F43-7DDF83BF3B6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F1CCF-7666-4D44-83CF-B1D9081B196F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366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C977-30FA-477C-9A84-AFCB3E072BCA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17439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1B317-6CCF-44A4-B99C-75730E0DA706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806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48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1"/>
            <a:ext cx="40386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1"/>
            <a:ext cx="4038600" cy="472440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514FD-1763-45C1-AED0-FF855CD2E095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A6BE-7F97-411F-9CC5-5AB35133F2B3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842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E4E52-550E-4B84-9D4F-14979F5A0D6E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218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1A9FF-1E9C-4B66-B4A0-EADB765782FB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005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6A02F-3A95-4944-9ABC-E1DA10A11467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177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27A8D-4D3E-4B4C-B199-3FF96543B789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515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67121-7AB3-44A9-B455-30D9FB40A79E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687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7799-E3A9-4516-B428-D2DCE16620CD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775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6688B-20E5-4279-9389-143F269CFCDC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234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AC977-30FA-477C-9A84-AFCB3E072BCA}" type="datetime1">
              <a:rPr lang="en-US" smtClean="0"/>
              <a:pPr/>
              <a:t>4/22/2014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FD205-8D79-439C-A802-2377436AEC8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62" r:id="rId12"/>
    <p:sldLayoutId id="2147483664" r:id="rId13"/>
    <p:sldLayoutId id="2147483670" r:id="rId14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Adventure Works</a:t>
            </a:r>
            <a:br>
              <a:rPr lang="en-US" dirty="0" smtClean="0"/>
            </a:br>
            <a:r>
              <a:rPr lang="en-US" dirty="0" smtClean="0"/>
              <a:t>2015 Sales Proposal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Linda Martin</a:t>
            </a:r>
          </a:p>
          <a:p>
            <a:r>
              <a:rPr lang="en-US" dirty="0" smtClean="0"/>
              <a:t>Senior Vice President</a:t>
            </a:r>
          </a:p>
          <a:p>
            <a:r>
              <a:rPr lang="en-US" dirty="0" smtClean="0"/>
              <a:t>Worldwide Sales</a:t>
            </a:r>
          </a:p>
          <a:p>
            <a:r>
              <a:rPr lang="en-US" dirty="0" smtClean="0"/>
              <a:t>March 24, 2015</a:t>
            </a:r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Sales and Marketing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Close sales faster</a:t>
            </a:r>
          </a:p>
          <a:p>
            <a:r>
              <a:rPr lang="en-US" smtClean="0"/>
              <a:t>Present complex concepts quickly and clearly</a:t>
            </a:r>
          </a:p>
          <a:p>
            <a:r>
              <a:rPr lang="en-US" smtClean="0"/>
              <a:t>Leverage database information (sales numbers, customer locations, etc.)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Executive Summary</a:t>
            </a:r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The Concept</a:t>
            </a:r>
            <a:endParaRPr lang="en-US" dirty="0"/>
          </a:p>
          <a:p>
            <a:pPr lvl="1"/>
            <a:r>
              <a:rPr lang="en-US" dirty="0" smtClean="0"/>
              <a:t>Just-in-time retail inventory</a:t>
            </a:r>
            <a:endParaRPr lang="en-US" dirty="0"/>
          </a:p>
          <a:p>
            <a:pPr lvl="0"/>
            <a:r>
              <a:rPr lang="en-US" dirty="0" smtClean="0"/>
              <a:t>The Opportunity</a:t>
            </a:r>
            <a:endParaRPr lang="en-US" dirty="0"/>
          </a:p>
          <a:p>
            <a:pPr lvl="1"/>
            <a:r>
              <a:rPr lang="en-US" dirty="0" smtClean="0"/>
              <a:t>Reduced overhead costs</a:t>
            </a:r>
            <a:endParaRPr lang="en-US" dirty="0"/>
          </a:p>
          <a:p>
            <a:pPr lvl="1"/>
            <a:r>
              <a:rPr lang="en-US" dirty="0" smtClean="0"/>
              <a:t>Increased customer satisfaction</a:t>
            </a:r>
            <a:endParaRPr lang="en-US" dirty="0"/>
          </a:p>
          <a:p>
            <a:pPr lvl="0"/>
            <a:r>
              <a:rPr lang="en-US" dirty="0" smtClean="0"/>
              <a:t>The Potential</a:t>
            </a:r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We’ll Cover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review of our current products and profits</a:t>
            </a:r>
          </a:p>
          <a:p>
            <a:r>
              <a:rPr lang="en-US" dirty="0" smtClean="0"/>
              <a:t>2014 sales research</a:t>
            </a:r>
          </a:p>
          <a:p>
            <a:r>
              <a:rPr lang="en-US" dirty="0" smtClean="0"/>
              <a:t>Proposed new products</a:t>
            </a:r>
          </a:p>
          <a:p>
            <a:r>
              <a:rPr lang="en-US" dirty="0" smtClean="0"/>
              <a:t>Costs on return and investment projections</a:t>
            </a:r>
          </a:p>
          <a:p>
            <a:r>
              <a:rPr lang="en-US" dirty="0" smtClean="0"/>
              <a:t>Terms and conditions</a:t>
            </a:r>
          </a:p>
          <a:p>
            <a:r>
              <a:rPr lang="en-US" dirty="0" smtClean="0"/>
              <a:t>Strategy and schedule</a:t>
            </a:r>
          </a:p>
          <a:p>
            <a:r>
              <a:rPr lang="en-US" dirty="0" smtClean="0"/>
              <a:t>Sales and marketing needs</a:t>
            </a:r>
          </a:p>
          <a:p>
            <a:r>
              <a:rPr lang="en-US" dirty="0" smtClean="0"/>
              <a:t>Questions and answers</a:t>
            </a:r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Our Current Products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dirty="0" smtClean="0"/>
              <a:t>Camping</a:t>
            </a:r>
            <a:endParaRPr lang="en-US" dirty="0"/>
          </a:p>
          <a:p>
            <a:pPr lvl="1"/>
            <a:r>
              <a:rPr lang="en-US" dirty="0" smtClean="0"/>
              <a:t>Duffel bags</a:t>
            </a:r>
            <a:endParaRPr lang="en-US" dirty="0"/>
          </a:p>
          <a:p>
            <a:pPr lvl="1"/>
            <a:r>
              <a:rPr lang="en-US" dirty="0" smtClean="0"/>
              <a:t>Daypacks</a:t>
            </a:r>
            <a:endParaRPr lang="en-US" dirty="0"/>
          </a:p>
          <a:p>
            <a:pPr lvl="1"/>
            <a:r>
              <a:rPr lang="en-US" dirty="0" smtClean="0"/>
              <a:t>Family camping tents</a:t>
            </a:r>
            <a:endParaRPr lang="en-US" dirty="0"/>
          </a:p>
          <a:p>
            <a:pPr lvl="1"/>
            <a:r>
              <a:rPr lang="en-US" dirty="0" smtClean="0"/>
              <a:t>Foam sleep pads</a:t>
            </a:r>
            <a:endParaRPr lang="en-US" dirty="0"/>
          </a:p>
          <a:p>
            <a:pPr lvl="1"/>
            <a:r>
              <a:rPr lang="en-US" dirty="0" smtClean="0"/>
              <a:t>Internal frame packs</a:t>
            </a:r>
            <a:endParaRPr lang="en-US" dirty="0"/>
          </a:p>
          <a:p>
            <a:pPr lvl="1"/>
            <a:r>
              <a:rPr lang="en-US" dirty="0" smtClean="0"/>
              <a:t>Cookware</a:t>
            </a:r>
            <a:endParaRPr lang="en-US" dirty="0"/>
          </a:p>
          <a:p>
            <a:pPr lvl="1"/>
            <a:r>
              <a:rPr lang="en-US" dirty="0" smtClean="0"/>
              <a:t>Dehydrated food packs</a:t>
            </a:r>
            <a:endParaRPr lang="en-US" dirty="0"/>
          </a:p>
          <a:p>
            <a:pPr lvl="0"/>
            <a:r>
              <a:rPr lang="en-US" dirty="0" smtClean="0"/>
              <a:t>Climbing</a:t>
            </a:r>
            <a:endParaRPr lang="en-US" dirty="0"/>
          </a:p>
          <a:p>
            <a:pPr lvl="1"/>
            <a:r>
              <a:rPr lang="en-US" dirty="0" smtClean="0"/>
              <a:t>Harnesses</a:t>
            </a:r>
            <a:endParaRPr lang="en-US" dirty="0"/>
          </a:p>
          <a:p>
            <a:pPr lvl="1"/>
            <a:r>
              <a:rPr lang="en-US" dirty="0" smtClean="0"/>
              <a:t>Climbing shoes</a:t>
            </a:r>
            <a:endParaRPr lang="en-US" dirty="0"/>
          </a:p>
          <a:p>
            <a:pPr lvl="1"/>
            <a:r>
              <a:rPr lang="en-US" dirty="0" smtClean="0"/>
              <a:t>Helmets</a:t>
            </a:r>
            <a:endParaRPr lang="en-US" dirty="0"/>
          </a:p>
          <a:p>
            <a:pPr lvl="1"/>
            <a:r>
              <a:rPr lang="en-US" dirty="0" smtClean="0"/>
              <a:t>Rappel gloves</a:t>
            </a:r>
            <a:endParaRPr lang="en-US" dirty="0"/>
          </a:p>
          <a:p>
            <a:pPr lvl="1"/>
            <a:r>
              <a:rPr lang="en-US" dirty="0" smtClean="0"/>
              <a:t>Rope bags</a:t>
            </a:r>
            <a:endParaRPr lang="en-US" dirty="0"/>
          </a:p>
          <a:p>
            <a:pPr lvl="1"/>
            <a:r>
              <a:rPr lang="en-US" dirty="0" smtClean="0"/>
              <a:t>Carabineers</a:t>
            </a:r>
            <a:endParaRPr lang="en-US" dirty="0"/>
          </a:p>
          <a:p>
            <a:pPr lvl="1"/>
            <a:r>
              <a:rPr lang="en-US" dirty="0" smtClean="0"/>
              <a:t>Gaiters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Previous Year Profits</a:t>
            </a:r>
            <a:br>
              <a:rPr lang="en-US" smtClean="0"/>
            </a:br>
            <a:r>
              <a:rPr lang="en-US" sz="3100" smtClean="0"/>
              <a:t>(in millions)</a:t>
            </a:r>
            <a:endParaRPr lang="en-US" sz="31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2015 Sales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Customers</a:t>
            </a:r>
          </a:p>
          <a:p>
            <a:pPr lvl="1"/>
            <a:r>
              <a:rPr lang="en-US" dirty="0" smtClean="0"/>
              <a:t>2015 is projected to attract 920,700 new customers</a:t>
            </a:r>
          </a:p>
          <a:p>
            <a:pPr lvl="1"/>
            <a:r>
              <a:rPr lang="en-US" dirty="0" smtClean="0"/>
              <a:t>27% of first-time customers have become repeat customers</a:t>
            </a:r>
          </a:p>
          <a:p>
            <a:r>
              <a:rPr lang="en-US" dirty="0" smtClean="0"/>
              <a:t>Transactions</a:t>
            </a:r>
          </a:p>
          <a:p>
            <a:pPr lvl="1"/>
            <a:r>
              <a:rPr lang="en-US" dirty="0" smtClean="0"/>
              <a:t>Average sales transaction = $52.17</a:t>
            </a:r>
          </a:p>
          <a:p>
            <a:pPr lvl="1"/>
            <a:r>
              <a:rPr lang="en-US" dirty="0" smtClean="0"/>
              <a:t>75% of customers have bought at least one non-sale item in addition to a sale item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Proposed New 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Survival gear</a:t>
            </a:r>
          </a:p>
          <a:p>
            <a:r>
              <a:rPr lang="en-US" smtClean="0"/>
              <a:t>Sportswear</a:t>
            </a:r>
          </a:p>
          <a:p>
            <a:r>
              <a:rPr lang="en-US" smtClean="0"/>
              <a:t>Outerwear</a:t>
            </a:r>
          </a:p>
          <a:p>
            <a:r>
              <a:rPr lang="en-US" smtClean="0"/>
              <a:t>Off-road bicycles</a:t>
            </a:r>
          </a:p>
          <a:p>
            <a:r>
              <a:rPr lang="en-US" smtClean="0"/>
              <a:t>Fishing equipment and tackle</a:t>
            </a:r>
          </a:p>
          <a:p>
            <a:r>
              <a:rPr lang="en-US" smtClean="0"/>
              <a:t>Canoes and personal rowing shells</a:t>
            </a:r>
            <a:endParaRPr lang="en-US" dirty="0" smtClean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Costs of Return on </a:t>
            </a:r>
            <a:br>
              <a:rPr lang="en-US" smtClean="0"/>
            </a:br>
            <a:r>
              <a:rPr lang="en-US" smtClean="0"/>
              <a:t>Investment Projections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1352308"/>
              </p:ext>
            </p:extLst>
          </p:nvPr>
        </p:nvGraphicFramePr>
        <p:xfrm>
          <a:off x="762000" y="1706622"/>
          <a:ext cx="7620000" cy="4565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7379607"/>
              </p:ext>
            </p:extLst>
          </p:nvPr>
        </p:nvGraphicFramePr>
        <p:xfrm>
          <a:off x="838200" y="1524000"/>
          <a:ext cx="7467600" cy="4474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Your logo here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DF76E17-4C45-4ED6-B926-849D8EB4B3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243</Words>
  <Application>Microsoft Office PowerPoint</Application>
  <PresentationFormat>On-screen Show (4:3)</PresentationFormat>
  <Paragraphs>83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Adventure Works 2015 Sales Proposal</vt:lpstr>
      <vt:lpstr>Executive Summary</vt:lpstr>
      <vt:lpstr>What We’ll Cover Today</vt:lpstr>
      <vt:lpstr>Our Current Products</vt:lpstr>
      <vt:lpstr>Previous Year Profits (in millions)</vt:lpstr>
      <vt:lpstr>2015 Sales Research</vt:lpstr>
      <vt:lpstr>Proposed New Products</vt:lpstr>
      <vt:lpstr>Costs of Return on  Investment Projections</vt:lpstr>
      <vt:lpstr>Schedule</vt:lpstr>
      <vt:lpstr>Sales and Marketing Needs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2014-04-23T00:28:01Z</dcterms:created>
  <dcterms:modified xsi:type="dcterms:W3CDTF">2014-04-23T01:04:52Z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TC102202139990</vt:lpwstr>
  </property>
</Properties>
</file>