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78"/>
  </p:notesMasterIdLst>
  <p:handoutMasterIdLst>
    <p:handoutMasterId r:id="rId79"/>
  </p:handoutMasterIdLst>
  <p:sldIdLst>
    <p:sldId id="457" r:id="rId2"/>
    <p:sldId id="460" r:id="rId3"/>
    <p:sldId id="534" r:id="rId4"/>
    <p:sldId id="466" r:id="rId5"/>
    <p:sldId id="467" r:id="rId6"/>
    <p:sldId id="468" r:id="rId7"/>
    <p:sldId id="469" r:id="rId8"/>
    <p:sldId id="470" r:id="rId9"/>
    <p:sldId id="536" r:id="rId10"/>
    <p:sldId id="472" r:id="rId11"/>
    <p:sldId id="473" r:id="rId12"/>
    <p:sldId id="474" r:id="rId13"/>
    <p:sldId id="475" r:id="rId14"/>
    <p:sldId id="476" r:id="rId15"/>
    <p:sldId id="477" r:id="rId16"/>
    <p:sldId id="478" r:id="rId17"/>
    <p:sldId id="479" r:id="rId18"/>
    <p:sldId id="463" r:id="rId19"/>
    <p:sldId id="511" r:id="rId20"/>
    <p:sldId id="484" r:id="rId21"/>
    <p:sldId id="485" r:id="rId22"/>
    <p:sldId id="486" r:id="rId23"/>
    <p:sldId id="487" r:id="rId24"/>
    <p:sldId id="464" r:id="rId25"/>
    <p:sldId id="512" r:id="rId26"/>
    <p:sldId id="483" r:id="rId27"/>
    <p:sldId id="480" r:id="rId28"/>
    <p:sldId id="481" r:id="rId29"/>
    <p:sldId id="482" r:id="rId30"/>
    <p:sldId id="465" r:id="rId31"/>
    <p:sldId id="513" r:id="rId32"/>
    <p:sldId id="461" r:id="rId33"/>
    <p:sldId id="535" r:id="rId34"/>
    <p:sldId id="488" r:id="rId35"/>
    <p:sldId id="489" r:id="rId36"/>
    <p:sldId id="490" r:id="rId37"/>
    <p:sldId id="491" r:id="rId38"/>
    <p:sldId id="492" r:id="rId39"/>
    <p:sldId id="493" r:id="rId40"/>
    <p:sldId id="515" r:id="rId41"/>
    <p:sldId id="494" r:id="rId42"/>
    <p:sldId id="495" r:id="rId43"/>
    <p:sldId id="516" r:id="rId44"/>
    <p:sldId id="514" r:id="rId45"/>
    <p:sldId id="496" r:id="rId46"/>
    <p:sldId id="497" r:id="rId47"/>
    <p:sldId id="517" r:id="rId48"/>
    <p:sldId id="518" r:id="rId49"/>
    <p:sldId id="498" r:id="rId50"/>
    <p:sldId id="499" r:id="rId51"/>
    <p:sldId id="500" r:id="rId52"/>
    <p:sldId id="519" r:id="rId53"/>
    <p:sldId id="520" r:id="rId54"/>
    <p:sldId id="501" r:id="rId55"/>
    <p:sldId id="508" r:id="rId56"/>
    <p:sldId id="509" r:id="rId57"/>
    <p:sldId id="510" r:id="rId58"/>
    <p:sldId id="521" r:id="rId59"/>
    <p:sldId id="522" r:id="rId60"/>
    <p:sldId id="462" r:id="rId61"/>
    <p:sldId id="502" r:id="rId62"/>
    <p:sldId id="503" r:id="rId63"/>
    <p:sldId id="523" r:id="rId64"/>
    <p:sldId id="524" r:id="rId65"/>
    <p:sldId id="504" r:id="rId66"/>
    <p:sldId id="525" r:id="rId67"/>
    <p:sldId id="526" r:id="rId68"/>
    <p:sldId id="506" r:id="rId69"/>
    <p:sldId id="527" r:id="rId70"/>
    <p:sldId id="528" r:id="rId71"/>
    <p:sldId id="507" r:id="rId72"/>
    <p:sldId id="531" r:id="rId73"/>
    <p:sldId id="505" r:id="rId74"/>
    <p:sldId id="529" r:id="rId75"/>
    <p:sldId id="533" r:id="rId76"/>
    <p:sldId id="459" r:id="rId7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A21"/>
    <a:srgbClr val="15A766"/>
    <a:srgbClr val="1C3863"/>
    <a:srgbClr val="898989"/>
    <a:srgbClr val="00A0DD"/>
    <a:srgbClr val="1B3764"/>
    <a:srgbClr val="01A1DD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7" autoAdjust="0"/>
    <p:restoredTop sz="86458" autoAdjust="0"/>
  </p:normalViewPr>
  <p:slideViewPr>
    <p:cSldViewPr snapToGrid="0">
      <p:cViewPr varScale="1">
        <p:scale>
          <a:sx n="142" d="100"/>
          <a:sy n="142" d="100"/>
        </p:scale>
        <p:origin x="2460" y="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7122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5/21/2021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5/21/2021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96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56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428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274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24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470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130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843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10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2688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38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8262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8111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223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492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4133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099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097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745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875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2685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10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61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49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59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207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194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41165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ata.gov/" TargetMode="External"/><Relationship Id="rId3" Type="http://schemas.openxmlformats.org/officeDocument/2006/relationships/hyperlink" Target="https://www.kaggle.com/datasets" TargetMode="External"/><Relationship Id="rId7" Type="http://schemas.openxmlformats.org/officeDocument/2006/relationships/hyperlink" Target="https://data.europa.eu/euodp/data/dataset" TargetMode="External"/><Relationship Id="rId2" Type="http://schemas.openxmlformats.org/officeDocument/2006/relationships/hyperlink" Target="https://archive.ics.uci.edu/ml/index.ph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openml.org/" TargetMode="External"/><Relationship Id="rId11" Type="http://schemas.openxmlformats.org/officeDocument/2006/relationships/hyperlink" Target="https://open.canada.ca/" TargetMode="External"/><Relationship Id="rId5" Type="http://schemas.openxmlformats.org/officeDocument/2006/relationships/hyperlink" Target="https://msropendata.com/" TargetMode="External"/><Relationship Id="rId10" Type="http://schemas.openxmlformats.org/officeDocument/2006/relationships/hyperlink" Target="https://data.gov.in/" TargetMode="External"/><Relationship Id="rId4" Type="http://schemas.openxmlformats.org/officeDocument/2006/relationships/hyperlink" Target="https://registry.opendata.aws/" TargetMode="External"/><Relationship Id="rId9" Type="http://schemas.openxmlformats.org/officeDocument/2006/relationships/hyperlink" Target="https://data.gov.uk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30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16.svg"/><Relationship Id="rId5" Type="http://schemas.openxmlformats.org/officeDocument/2006/relationships/image" Target="../media/image28.svg"/><Relationship Id="rId10" Type="http://schemas.openxmlformats.org/officeDocument/2006/relationships/image" Target="../media/image15.png"/><Relationship Id="rId4" Type="http://schemas.openxmlformats.org/officeDocument/2006/relationships/image" Target="../media/image27.png"/><Relationship Id="rId9" Type="http://schemas.openxmlformats.org/officeDocument/2006/relationships/image" Target="../media/image14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Extract Data</a:t>
            </a:r>
          </a:p>
          <a:p>
            <a:r>
              <a:rPr lang="en-US" dirty="0"/>
              <a:t>Transform Data</a:t>
            </a:r>
          </a:p>
          <a:p>
            <a:r>
              <a:rPr lang="en-US" dirty="0"/>
              <a:t>Load Data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Extracting, Transforming, and Loading Data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8C9B21-3B32-4167-85A7-E158CB5A5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B2C8CC-A577-49A7-AB99-F61344697E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Sometimes internal data isn't enough.</a:t>
            </a:r>
          </a:p>
          <a:p>
            <a:pPr lvl="1"/>
            <a:r>
              <a:rPr lang="en-US" dirty="0"/>
              <a:t>Example: You have customer transaction data, but not demographic data.</a:t>
            </a:r>
          </a:p>
          <a:p>
            <a:r>
              <a:rPr lang="en-US" dirty="0"/>
              <a:t>You may need to get data from third parties.</a:t>
            </a:r>
          </a:p>
          <a:p>
            <a:r>
              <a:rPr lang="en-US" dirty="0"/>
              <a:t>Organizations provide data services to clients.</a:t>
            </a:r>
          </a:p>
          <a:p>
            <a:pPr lvl="1"/>
            <a:r>
              <a:rPr lang="en-US" dirty="0"/>
              <a:t>Client may rely entirely on third party, or only for a portion of overall data.</a:t>
            </a:r>
          </a:p>
          <a:p>
            <a:r>
              <a:rPr lang="en-US" dirty="0"/>
              <a:t>Always research third-party data even if you haven't planned to use any.</a:t>
            </a:r>
          </a:p>
          <a:p>
            <a:pPr lvl="1"/>
            <a:r>
              <a:rPr lang="en-US" dirty="0"/>
              <a:t>Could reveal new types of data, or more of existing data.</a:t>
            </a:r>
          </a:p>
          <a:p>
            <a:r>
              <a:rPr lang="en-US" dirty="0"/>
              <a:t>Some data is harder to come by or considered best collected by experts.</a:t>
            </a:r>
          </a:p>
          <a:p>
            <a:pPr lvl="1"/>
            <a:r>
              <a:rPr lang="en-US" dirty="0"/>
              <a:t>Demographic data among large populations is difficult to obtain.</a:t>
            </a:r>
          </a:p>
          <a:p>
            <a:pPr lvl="1"/>
            <a:r>
              <a:rPr lang="en-US" dirty="0"/>
              <a:t>Census bureaus are a good source.</a:t>
            </a:r>
          </a:p>
          <a:p>
            <a:pPr lvl="1"/>
            <a:r>
              <a:rPr lang="en-US" dirty="0"/>
              <a:t>Market data usually comes from large financial/news organizations.</a:t>
            </a:r>
          </a:p>
          <a:p>
            <a:pPr lvl="1"/>
            <a:r>
              <a:rPr lang="en-US" dirty="0"/>
              <a:t>Bloomberg, Wall Street Journal, Reuters, etc.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60EA4E-F988-484D-A962-A1669FCA0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Third-Party Data</a:t>
            </a:r>
          </a:p>
        </p:txBody>
      </p:sp>
    </p:spTree>
    <p:extLst>
      <p:ext uri="{BB962C8B-B14F-4D97-AF65-F5344CB8AC3E}">
        <p14:creationId xmlns:p14="http://schemas.microsoft.com/office/powerpoint/2010/main" val="12052640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E7123C-92EB-4D07-906D-BE41A5023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D0C1E1F-FDB5-43AA-BFBA-0D8C0C11A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University of California Irvine Machine Learning Repository</a:t>
            </a:r>
          </a:p>
          <a:p>
            <a:pPr lvl="1"/>
            <a:r>
              <a:rPr lang="en-US" dirty="0">
                <a:hlinkClick r:id="rId2"/>
              </a:rPr>
              <a:t>https://archive.ics.uci.edu/ml/index.php</a:t>
            </a:r>
            <a:endParaRPr lang="en-US" dirty="0"/>
          </a:p>
          <a:p>
            <a:r>
              <a:rPr lang="en-US" dirty="0"/>
              <a:t>Kaggle</a:t>
            </a:r>
          </a:p>
          <a:p>
            <a:pPr lvl="1"/>
            <a:r>
              <a:rPr lang="en-US" dirty="0">
                <a:hlinkClick r:id="rId3"/>
              </a:rPr>
              <a:t>https://www.kaggle.com/datasets</a:t>
            </a:r>
            <a:endParaRPr lang="en-US" dirty="0"/>
          </a:p>
          <a:p>
            <a:r>
              <a:rPr lang="en-US" dirty="0"/>
              <a:t>Registry of Open Data on AWS</a:t>
            </a:r>
          </a:p>
          <a:p>
            <a:pPr lvl="1"/>
            <a:r>
              <a:rPr lang="en-US" dirty="0">
                <a:hlinkClick r:id="rId4"/>
              </a:rPr>
              <a:t>https://registry.opendata.aws/</a:t>
            </a:r>
            <a:endParaRPr lang="en-US" dirty="0"/>
          </a:p>
          <a:p>
            <a:r>
              <a:rPr lang="en-US" dirty="0"/>
              <a:t>Microsoft Research Open Data</a:t>
            </a:r>
          </a:p>
          <a:p>
            <a:pPr lvl="1"/>
            <a:r>
              <a:rPr lang="en-US" dirty="0">
                <a:hlinkClick r:id="rId5"/>
              </a:rPr>
              <a:t>https://msropendata.com/</a:t>
            </a:r>
            <a:endParaRPr lang="en-US" dirty="0"/>
          </a:p>
          <a:p>
            <a:r>
              <a:rPr lang="en-US" dirty="0"/>
              <a:t>Open Media Library (OpenML)</a:t>
            </a:r>
          </a:p>
          <a:p>
            <a:pPr lvl="1"/>
            <a:r>
              <a:rPr lang="en-US" dirty="0">
                <a:hlinkClick r:id="rId6"/>
              </a:rPr>
              <a:t>https://www.openml.org/</a:t>
            </a:r>
            <a:endParaRPr lang="en-US" dirty="0"/>
          </a:p>
          <a:p>
            <a:r>
              <a:rPr lang="en-US" dirty="0"/>
              <a:t>Government repositories</a:t>
            </a:r>
          </a:p>
          <a:p>
            <a:pPr lvl="1"/>
            <a:r>
              <a:rPr lang="en-US" dirty="0">
                <a:hlinkClick r:id="rId7"/>
              </a:rPr>
              <a:t>https://data.europa.eu/euodp/data/dataset</a:t>
            </a:r>
            <a:endParaRPr lang="en-US" dirty="0"/>
          </a:p>
          <a:p>
            <a:pPr lvl="1"/>
            <a:r>
              <a:rPr lang="en-US" dirty="0">
                <a:hlinkClick r:id="rId8"/>
              </a:rPr>
              <a:t>https://www.data.gov/</a:t>
            </a:r>
            <a:endParaRPr lang="en-US" dirty="0"/>
          </a:p>
          <a:p>
            <a:pPr lvl="1"/>
            <a:r>
              <a:rPr lang="en-US" dirty="0">
                <a:hlinkClick r:id="rId9"/>
              </a:rPr>
              <a:t>https://data.gov.uk/</a:t>
            </a:r>
            <a:endParaRPr lang="en-US" dirty="0"/>
          </a:p>
          <a:p>
            <a:pPr lvl="1"/>
            <a:r>
              <a:rPr lang="en-US" dirty="0">
                <a:hlinkClick r:id="rId10"/>
              </a:rPr>
              <a:t>https://data.gov.in/</a:t>
            </a:r>
            <a:endParaRPr lang="en-US" dirty="0"/>
          </a:p>
          <a:p>
            <a:pPr lvl="1"/>
            <a:r>
              <a:rPr lang="en-US" dirty="0">
                <a:hlinkClick r:id="rId11"/>
              </a:rPr>
              <a:t>https://open.canada.ca/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6C30558-A3F9-4D9A-95FE-162BEA5C8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Datasets</a:t>
            </a:r>
          </a:p>
        </p:txBody>
      </p:sp>
    </p:spTree>
    <p:extLst>
      <p:ext uri="{BB962C8B-B14F-4D97-AF65-F5344CB8AC3E}">
        <p14:creationId xmlns:p14="http://schemas.microsoft.com/office/powerpoint/2010/main" val="1212622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7F66DB-141F-4B51-A6D6-B533C0C05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15CBE4-41EB-4F82-9ADB-1C2740F775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Provides programmatic access to data and related functions.</a:t>
            </a:r>
          </a:p>
          <a:p>
            <a:r>
              <a:rPr lang="en-US" dirty="0"/>
              <a:t>Easier to work with data dynamically.</a:t>
            </a:r>
          </a:p>
          <a:p>
            <a:r>
              <a:rPr lang="en-US" dirty="0"/>
              <a:t>Example: Department of Agriculture has various APIs:</a:t>
            </a:r>
          </a:p>
          <a:p>
            <a:pPr lvl="1"/>
            <a:r>
              <a:rPr lang="en-US" dirty="0"/>
              <a:t>Food Data Central</a:t>
            </a:r>
          </a:p>
          <a:p>
            <a:pPr lvl="1"/>
            <a:r>
              <a:rPr lang="en-US" dirty="0"/>
              <a:t>Organic INTEGRITY Database API</a:t>
            </a:r>
          </a:p>
          <a:p>
            <a:pPr lvl="1"/>
            <a:r>
              <a:rPr lang="en-US" dirty="0"/>
              <a:t>PubAg Database</a:t>
            </a:r>
          </a:p>
          <a:p>
            <a:r>
              <a:rPr lang="en-US" dirty="0"/>
              <a:t>Many APIs available, including popular ones from Big Tech companies.</a:t>
            </a:r>
          </a:p>
          <a:p>
            <a:r>
              <a:rPr lang="en-US" dirty="0"/>
              <a:t>APIs are usually web based.</a:t>
            </a:r>
          </a:p>
          <a:p>
            <a:pPr lvl="1"/>
            <a:r>
              <a:rPr lang="en-US" dirty="0"/>
              <a:t>Connect to service endpoint, then issue requests.</a:t>
            </a:r>
          </a:p>
          <a:p>
            <a:pPr lvl="1"/>
            <a:r>
              <a:rPr lang="en-US" dirty="0"/>
              <a:t>Check provider's website for documentation.</a:t>
            </a:r>
          </a:p>
          <a:p>
            <a:r>
              <a:rPr lang="en-US" dirty="0"/>
              <a:t>Most public APIs require a key.</a:t>
            </a:r>
          </a:p>
          <a:p>
            <a:pPr lvl="1"/>
            <a:r>
              <a:rPr lang="en-US" dirty="0"/>
              <a:t>Limits how many connections/requests you can issue in a period of time.</a:t>
            </a:r>
          </a:p>
          <a:p>
            <a:pPr lvl="1"/>
            <a:r>
              <a:rPr lang="en-US" dirty="0"/>
              <a:t>Usually free to sign up for a key.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3875ED-B18B-4FC5-8F59-F413DBE81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APIs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EE8CB83-2996-451F-9916-0B520832BD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Application programming interface (API)</a:t>
            </a:r>
            <a:r>
              <a:rPr lang="en-US" dirty="0"/>
              <a:t>: A service that facilitates interaction between multiple software environments.</a:t>
            </a:r>
          </a:p>
        </p:txBody>
      </p:sp>
    </p:spTree>
    <p:extLst>
      <p:ext uri="{BB962C8B-B14F-4D97-AF65-F5344CB8AC3E}">
        <p14:creationId xmlns:p14="http://schemas.microsoft.com/office/powerpoint/2010/main" val="2578467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CE2141-D4F9-42F2-84AB-472B41915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004674-A2AF-4C01-B286-D0C9EE891F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Connect to Food Data Central API using Python:</a:t>
            </a:r>
          </a:p>
          <a:p>
            <a:pPr marL="457200" lvl="1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import requests</a:t>
            </a:r>
          </a:p>
          <a:p>
            <a:pPr marL="457200" lvl="1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foods = \ requests.get('https://api.nal.usda.gov/fdc/v1/foods/list?&amp;pageSize=1&amp;api_key=DEMO_KEY')</a:t>
            </a:r>
          </a:p>
          <a:p>
            <a:pPr marL="457200" lvl="1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print(foods.json())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Issues GET request to /foods/list endpoint.</a:t>
            </a:r>
          </a:p>
          <a:p>
            <a:pPr lvl="1"/>
            <a:r>
              <a:rPr lang="en-US" dirty="0"/>
              <a:t>Uses demo key.</a:t>
            </a:r>
          </a:p>
          <a:p>
            <a:pPr lvl="1"/>
            <a:r>
              <a:rPr lang="en-US" dirty="0"/>
              <a:t>Returns data in JSON format.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2DCF3B8-2C3A-4EB7-B718-DFA5BF204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API Example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207DB885-37CA-4302-9EA8-CC7F4770ECB5}"/>
              </a:ext>
            </a:extLst>
          </p:cNvPr>
          <p:cNvSpPr txBox="1">
            <a:spLocks/>
          </p:cNvSpPr>
          <p:nvPr/>
        </p:nvSpPr>
        <p:spPr>
          <a:xfrm>
            <a:off x="4848320" y="2516885"/>
            <a:ext cx="4201659" cy="4920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Output:</a:t>
            </a:r>
          </a:p>
          <a:p>
            <a:pPr marL="0" indent="0">
              <a:buFont typeface="Arial"/>
              <a:buNone/>
            </a:pPr>
            <a:r>
              <a:rPr lang="en-US" dirty="0"/>
              <a:t>	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{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'dataType': 'Survey (FNDDS)',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'description': '100 GRAND Bar',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'fdcId': 1104067,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'foodNutrients': [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{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'number': '203',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'name': 'Protein',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'amount': 2.5,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'unitName': 'G',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}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],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'publicationDate': '2020-10-30',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  }</a:t>
            </a:r>
          </a:p>
          <a:p>
            <a:pPr marL="0" indent="0">
              <a:buFont typeface="Arial"/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    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192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BA528C-4E57-4CFC-AFE1-F1F304619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05253B-25E7-45B4-91DC-30E419112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major phase with hands-on practice.</a:t>
            </a:r>
          </a:p>
          <a:p>
            <a:r>
              <a:rPr lang="en-US" dirty="0"/>
              <a:t>ETL takes a mess and cleans it up.</a:t>
            </a:r>
          </a:p>
          <a:p>
            <a:r>
              <a:rPr lang="en-US" dirty="0"/>
              <a:t>Without ETL, the modeling phase will run into many issues.</a:t>
            </a:r>
          </a:p>
          <a:p>
            <a:pPr lvl="1"/>
            <a:r>
              <a:rPr lang="en-US" dirty="0"/>
              <a:t>Model performance will be impaired.</a:t>
            </a:r>
          </a:p>
          <a:p>
            <a:pPr lvl="1"/>
            <a:r>
              <a:rPr lang="en-US" dirty="0"/>
              <a:t>Project will slow down.</a:t>
            </a:r>
          </a:p>
          <a:p>
            <a:pPr lvl="1"/>
            <a:r>
              <a:rPr lang="en-US" dirty="0"/>
              <a:t>Business goals will go unfulfilled.</a:t>
            </a:r>
          </a:p>
          <a:p>
            <a:r>
              <a:rPr lang="en-US" dirty="0"/>
              <a:t>One of the most time-consuming phases in data science.</a:t>
            </a:r>
          </a:p>
          <a:p>
            <a:pPr lvl="1"/>
            <a:r>
              <a:rPr lang="en-US" dirty="0"/>
              <a:t>Especially with big data.</a:t>
            </a:r>
          </a:p>
          <a:p>
            <a:pPr lvl="1"/>
            <a:r>
              <a:rPr lang="en-US" dirty="0"/>
              <a:t>Every dataset is different and requires a methodical approach.</a:t>
            </a:r>
          </a:p>
          <a:p>
            <a:r>
              <a:rPr lang="en-US" dirty="0"/>
              <a:t>High-level steps:</a:t>
            </a:r>
          </a:p>
          <a:p>
            <a:pPr lvl="1"/>
            <a:r>
              <a:rPr lang="en-US" b="1" dirty="0"/>
              <a:t>Extract</a:t>
            </a:r>
            <a:r>
              <a:rPr lang="en-US" dirty="0"/>
              <a:t> data from various sources.</a:t>
            </a:r>
          </a:p>
          <a:p>
            <a:pPr lvl="1"/>
            <a:r>
              <a:rPr lang="en-US" b="1" dirty="0"/>
              <a:t>Transform</a:t>
            </a:r>
            <a:r>
              <a:rPr lang="en-US" dirty="0"/>
              <a:t> data into proper formats.</a:t>
            </a:r>
          </a:p>
          <a:p>
            <a:pPr lvl="1"/>
            <a:r>
              <a:rPr lang="en-US" b="1" dirty="0"/>
              <a:t>Load</a:t>
            </a:r>
            <a:r>
              <a:rPr lang="en-US" dirty="0"/>
              <a:t> data into a destination.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464FD78-4C71-4D6D-9E14-CD1D803D7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Extract, Transform, and Load (ETL)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FAAB9F-287D-493B-81C5-901F8A8C6C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Extract, transform, and load (ETL)</a:t>
            </a:r>
            <a:r>
              <a:rPr lang="en-US" dirty="0"/>
              <a:t>: The process of combining data from multiple sources, preparing the data, and loading the result into a destination.</a:t>
            </a:r>
          </a:p>
        </p:txBody>
      </p:sp>
    </p:spTree>
    <p:extLst>
      <p:ext uri="{BB962C8B-B14F-4D97-AF65-F5344CB8AC3E}">
        <p14:creationId xmlns:p14="http://schemas.microsoft.com/office/powerpoint/2010/main" val="1040805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D73915-6FCB-4A75-9083-4EADA78BB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386479F-D1D3-46AF-A326-88F5D1B0B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Validation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E39BCCA-EB63-4DBC-92CA-2DA28C97D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Upfront validation can make later transformation easier.</a:t>
            </a:r>
          </a:p>
          <a:p>
            <a:r>
              <a:rPr lang="en-US" dirty="0"/>
              <a:t>At this point, correct large, prominent errors.</a:t>
            </a:r>
          </a:p>
          <a:p>
            <a:pPr lvl="1"/>
            <a:r>
              <a:rPr lang="en-US" dirty="0"/>
              <a:t>Don't bother with granular errors yet.</a:t>
            </a:r>
          </a:p>
          <a:p>
            <a:r>
              <a:rPr lang="en-US" dirty="0"/>
              <a:t>Example: One file among many is corrupt.</a:t>
            </a:r>
          </a:p>
          <a:p>
            <a:pPr lvl="1"/>
            <a:r>
              <a:rPr lang="en-US" dirty="0"/>
              <a:t>You can validate the files and pull out the corrupt one.</a:t>
            </a:r>
          </a:p>
          <a:p>
            <a:r>
              <a:rPr lang="en-US" dirty="0"/>
              <a:t>Example: Data is out of date.</a:t>
            </a:r>
          </a:p>
          <a:p>
            <a:pPr lvl="1"/>
            <a:r>
              <a:rPr lang="en-US" dirty="0"/>
              <a:t>If you can validate the age of the data, you can cull the data you don't want.</a:t>
            </a:r>
          </a:p>
          <a:p>
            <a:r>
              <a:rPr lang="en-US" dirty="0"/>
              <a:t>Quick validation at the front end of ETL can save time and effort.</a:t>
            </a:r>
          </a:p>
        </p:txBody>
      </p:sp>
    </p:spTree>
    <p:extLst>
      <p:ext uri="{BB962C8B-B14F-4D97-AF65-F5344CB8AC3E}">
        <p14:creationId xmlns:p14="http://schemas.microsoft.com/office/powerpoint/2010/main" val="1834068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A5CE3BF-355F-4D10-8E0B-A354B4390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Comma-Separated Values (CSV) Files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97EAF2-2C83-49BD-B743-BC9CE7B10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34BD9CF-072E-4A79-979A-06B35E5C544A}"/>
              </a:ext>
            </a:extLst>
          </p:cNvPr>
          <p:cNvGrpSpPr/>
          <p:nvPr/>
        </p:nvGrpSpPr>
        <p:grpSpPr>
          <a:xfrm>
            <a:off x="862218" y="1617118"/>
            <a:ext cx="6550885" cy="4210016"/>
            <a:chOff x="651103" y="1647598"/>
            <a:chExt cx="6550885" cy="4210016"/>
          </a:xfrm>
        </p:grpSpPr>
        <p:pic>
          <p:nvPicPr>
            <p:cNvPr id="7" name="Picture 6" descr="Text&#10;&#10;Description automatically generated">
              <a:extLst>
                <a:ext uri="{FF2B5EF4-FFF2-40B4-BE49-F238E27FC236}">
                  <a16:creationId xmlns:a16="http://schemas.microsoft.com/office/drawing/2014/main" id="{654A4909-5BB7-4BD1-AD66-6AA207F26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15465" y="1665920"/>
              <a:ext cx="5386523" cy="4191694"/>
            </a:xfrm>
            <a:prstGeom prst="rect">
              <a:avLst/>
            </a:prstGeom>
          </p:spPr>
        </p:pic>
        <p:sp>
          <p:nvSpPr>
            <p:cNvPr id="8" name="Line 315">
              <a:extLst>
                <a:ext uri="{FF2B5EF4-FFF2-40B4-BE49-F238E27FC236}">
                  <a16:creationId xmlns:a16="http://schemas.microsoft.com/office/drawing/2014/main" id="{A86BD77C-0BFA-4E77-BEAC-53238EC4B2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51745" y="1922236"/>
              <a:ext cx="0" cy="2059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E8705A12-D377-4CEA-90FE-B4E77EE6D3C6}"/>
                </a:ext>
              </a:extLst>
            </p:cNvPr>
            <p:cNvSpPr/>
            <p:nvPr/>
          </p:nvSpPr>
          <p:spPr>
            <a:xfrm>
              <a:off x="1745005" y="1647598"/>
              <a:ext cx="1013480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Delimiter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A7E4FDD4-9B8D-4CAD-AF8C-1331AC9A2BCC}"/>
                </a:ext>
              </a:extLst>
            </p:cNvPr>
            <p:cNvSpPr/>
            <p:nvPr/>
          </p:nvSpPr>
          <p:spPr>
            <a:xfrm>
              <a:off x="651103" y="1933375"/>
              <a:ext cx="1036295" cy="41742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Column labels</a:t>
              </a: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E011D7DF-349C-4749-A6E4-0E9D51CDA813}"/>
                </a:ext>
              </a:extLst>
            </p:cNvPr>
            <p:cNvSpPr/>
            <p:nvPr/>
          </p:nvSpPr>
          <p:spPr>
            <a:xfrm>
              <a:off x="4921069" y="2283406"/>
              <a:ext cx="906755" cy="41742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First row</a:t>
              </a: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05279DA1-427B-4D39-A0A0-41107987DC3E}"/>
                </a:ext>
              </a:extLst>
            </p:cNvPr>
            <p:cNvSpPr/>
            <p:nvPr/>
          </p:nvSpPr>
          <p:spPr>
            <a:xfrm>
              <a:off x="4630127" y="4365883"/>
              <a:ext cx="1093104" cy="486002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ourier New" panose="02070309020205020404" pitchFamily="49" charset="0"/>
                  <a:cs typeface="Courier New" panose="02070309020205020404" pitchFamily="49" charset="0"/>
                </a:rPr>
                <a:t>Dew Point</a:t>
              </a: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value</a:t>
              </a:r>
            </a:p>
          </p:txBody>
        </p:sp>
        <p:sp>
          <p:nvSpPr>
            <p:cNvPr id="14" name="Line 315">
              <a:extLst>
                <a:ext uri="{FF2B5EF4-FFF2-40B4-BE49-F238E27FC236}">
                  <a16:creationId xmlns:a16="http://schemas.microsoft.com/office/drawing/2014/main" id="{18B66D85-F727-4BF3-A2A4-3EAD09370A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08120" y="4251960"/>
              <a:ext cx="622006" cy="25656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3FEE0645-B46B-4809-9EEB-AB8D3C9B5ADC}"/>
                </a:ext>
              </a:extLst>
            </p:cNvPr>
            <p:cNvSpPr/>
            <p:nvPr/>
          </p:nvSpPr>
          <p:spPr>
            <a:xfrm>
              <a:off x="2179391" y="4430619"/>
              <a:ext cx="1036295" cy="299235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Time value</a:t>
              </a:r>
            </a:p>
          </p:txBody>
        </p:sp>
        <p:sp>
          <p:nvSpPr>
            <p:cNvPr id="16" name="AutoShape 303">
              <a:extLst>
                <a:ext uri="{FF2B5EF4-FFF2-40B4-BE49-F238E27FC236}">
                  <a16:creationId xmlns:a16="http://schemas.microsoft.com/office/drawing/2014/main" id="{F1682C03-5394-44B7-898C-EB6E10E0F822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2618506" y="3500227"/>
              <a:ext cx="174625" cy="1649514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A0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AutoShape 303">
              <a:extLst>
                <a:ext uri="{FF2B5EF4-FFF2-40B4-BE49-F238E27FC236}">
                  <a16:creationId xmlns:a16="http://schemas.microsoft.com/office/drawing/2014/main" id="{21F9D7D5-0425-4B0B-A796-944BFFA77D7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15021" y="2055322"/>
              <a:ext cx="75680" cy="17352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A0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AutoShape 303">
              <a:extLst>
                <a:ext uri="{FF2B5EF4-FFF2-40B4-BE49-F238E27FC236}">
                  <a16:creationId xmlns:a16="http://schemas.microsoft.com/office/drawing/2014/main" id="{6DB8505F-10AF-4C82-971D-EC76C8D64D70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4630126" y="2228851"/>
              <a:ext cx="75680" cy="173529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A0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Line 315">
              <a:extLst>
                <a:ext uri="{FF2B5EF4-FFF2-40B4-BE49-F238E27FC236}">
                  <a16:creationId xmlns:a16="http://schemas.microsoft.com/office/drawing/2014/main" id="{9BC8E8FE-EDF1-42C7-ABCB-45D893CDAC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719637" y="2319338"/>
              <a:ext cx="201430" cy="16876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8614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47C8CC-E9C8-46ED-9DC8-C05CB52DA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5D31ED-C300-4739-A76C-5FA6BF82F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science environments read CSV files to appear as tables.</a:t>
            </a:r>
          </a:p>
          <a:p>
            <a:pPr lvl="1"/>
            <a:r>
              <a:rPr lang="en-US" dirty="0"/>
              <a:t>Easier to understand and work with.</a:t>
            </a:r>
          </a:p>
          <a:p>
            <a:r>
              <a:rPr lang="en-US" dirty="0"/>
              <a:t>Languages like R and Python can read CSV files as objects.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data.frame</a:t>
            </a:r>
            <a:r>
              <a:rPr lang="en-US" dirty="0"/>
              <a:t> and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, respectively.</a:t>
            </a:r>
          </a:p>
          <a:p>
            <a:r>
              <a:rPr lang="en-US" dirty="0"/>
              <a:t>Common read options:</a:t>
            </a:r>
          </a:p>
          <a:p>
            <a:pPr lvl="1"/>
            <a:r>
              <a:rPr lang="en-US" dirty="0"/>
              <a:t>What data type(s) to use.</a:t>
            </a:r>
          </a:p>
          <a:p>
            <a:pPr lvl="1"/>
            <a:r>
              <a:rPr lang="en-US" dirty="0"/>
              <a:t>What row should be the column headers.</a:t>
            </a:r>
          </a:p>
          <a:p>
            <a:pPr lvl="1"/>
            <a:r>
              <a:rPr lang="en-US" dirty="0"/>
              <a:t>What column should be the row indices.</a:t>
            </a:r>
          </a:p>
          <a:p>
            <a:pPr lvl="1"/>
            <a:r>
              <a:rPr lang="en-US" dirty="0"/>
              <a:t>What character indicates a comment.</a:t>
            </a:r>
          </a:p>
          <a:p>
            <a:pPr lvl="1"/>
            <a:r>
              <a:rPr lang="en-US" dirty="0"/>
              <a:t>What character is the delimiter.</a:t>
            </a:r>
          </a:p>
          <a:p>
            <a:r>
              <a:rPr lang="en-US" dirty="0"/>
              <a:t>Most options are inferred if not specified.</a:t>
            </a:r>
          </a:p>
          <a:p>
            <a:pPr lvl="1"/>
            <a:r>
              <a:rPr lang="en-US" dirty="0"/>
              <a:t>E.g., '1.23' is parsed as a string because of the quotes.</a:t>
            </a:r>
          </a:p>
          <a:p>
            <a:pPr lvl="1"/>
            <a:r>
              <a:rPr lang="en-US" dirty="0"/>
              <a:t>First row is usually parsed as column headers.</a:t>
            </a:r>
          </a:p>
          <a:p>
            <a:pPr lvl="1"/>
            <a:r>
              <a:rPr lang="en-US" dirty="0"/>
              <a:t>Make sure you verify the file was parsed correctly.</a:t>
            </a:r>
          </a:p>
          <a:p>
            <a:r>
              <a:rPr lang="en-US" dirty="0"/>
              <a:t>CSV files are used to share open datasets.</a:t>
            </a:r>
          </a:p>
          <a:p>
            <a:r>
              <a:rPr lang="en-US" dirty="0"/>
              <a:t>Not as common for serious storage in businesses.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44F765-B68A-43E0-A482-9922ED95D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Read from CSV Files</a:t>
            </a:r>
          </a:p>
        </p:txBody>
      </p:sp>
    </p:spTree>
    <p:extLst>
      <p:ext uri="{BB962C8B-B14F-4D97-AF65-F5344CB8AC3E}">
        <p14:creationId xmlns:p14="http://schemas.microsoft.com/office/powerpoint/2010/main" val="3130019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5B9FB5-81AC-41AE-A356-852FA64E4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84E4CE9-B624-4EAB-B8FA-7DB1782BE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Reading Data from CSV Files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C4BDBD-7842-4A8B-B882-C17603ACB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Ensure records are consistently formatted.</a:t>
            </a:r>
          </a:p>
          <a:p>
            <a:r>
              <a:rPr lang="en-US" dirty="0"/>
              <a:t>Ensure delimiters are consistent.</a:t>
            </a:r>
          </a:p>
          <a:p>
            <a:r>
              <a:rPr lang="en-US" dirty="0"/>
              <a:t>Ensure column headers/row indices are parsed correctly.</a:t>
            </a:r>
          </a:p>
          <a:p>
            <a:r>
              <a:rPr lang="en-US" dirty="0"/>
              <a:t>Ensure comments or unwanted rows/columns aren't read into the data.</a:t>
            </a:r>
          </a:p>
        </p:txBody>
      </p:sp>
    </p:spTree>
    <p:extLst>
      <p:ext uri="{BB962C8B-B14F-4D97-AF65-F5344CB8AC3E}">
        <p14:creationId xmlns:p14="http://schemas.microsoft.com/office/powerpoint/2010/main" val="19813403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2CDD5D-A5A7-4F0F-B1E3-F11046754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E80726-B8FE-4F57-BF8E-E091389F04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Reading Data from CSV Files</a:t>
            </a:r>
          </a:p>
        </p:txBody>
      </p:sp>
    </p:spTree>
    <p:extLst>
      <p:ext uri="{BB962C8B-B14F-4D97-AF65-F5344CB8AC3E}">
        <p14:creationId xmlns:p14="http://schemas.microsoft.com/office/powerpoint/2010/main" val="1502326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Extract Data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2B8DDCDC-ED89-4A17-9509-B604AC4C1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893B4F-4F38-4A3C-A2EE-CFA319E76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4BF8856-7E18-4325-9DF2-DDA0B17B1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 name FROM employees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FE391A1-5A1F-4FEA-B481-4EDCF62C4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Query Example: Retrieve One Column of Data</a:t>
            </a:r>
          </a:p>
        </p:txBody>
      </p:sp>
      <p:graphicFrame>
        <p:nvGraphicFramePr>
          <p:cNvPr id="8" name="Group 23">
            <a:extLst>
              <a:ext uri="{FF2B5EF4-FFF2-40B4-BE49-F238E27FC236}">
                <a16:creationId xmlns:a16="http://schemas.microsoft.com/office/drawing/2014/main" id="{43F241E6-E11F-4EF1-89A2-B4820F89A5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27710"/>
              </p:ext>
            </p:extLst>
          </p:nvPr>
        </p:nvGraphicFramePr>
        <p:xfrm>
          <a:off x="1048225" y="2769220"/>
          <a:ext cx="4089024" cy="2743200"/>
        </p:xfrm>
        <a:graphic>
          <a:graphicData uri="http://schemas.openxmlformats.org/drawingml/2006/table">
            <a:tbl>
              <a:tblPr/>
              <a:tblGrid>
                <a:gridCol w="431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785862250"/>
                    </a:ext>
                  </a:extLst>
                </a:gridCol>
                <a:gridCol w="1384662">
                  <a:extLst>
                    <a:ext uri="{9D8B030D-6E8A-4147-A177-3AD203B41FA5}">
                      <a16:colId xmlns:a16="http://schemas.microsoft.com/office/drawing/2014/main" val="2142191968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department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yrs_service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John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Roberta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Alyssa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217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Genevieve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16598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Andrew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883201"/>
                  </a:ext>
                </a:extLst>
              </a:tr>
            </a:tbl>
          </a:graphicData>
        </a:graphic>
      </p:graphicFrame>
      <p:graphicFrame>
        <p:nvGraphicFramePr>
          <p:cNvPr id="9" name="Group 23">
            <a:extLst>
              <a:ext uri="{FF2B5EF4-FFF2-40B4-BE49-F238E27FC236}">
                <a16:creationId xmlns:a16="http://schemas.microsoft.com/office/drawing/2014/main" id="{CD2756C6-7284-4A2F-B74D-F63B318CF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324124"/>
              </p:ext>
            </p:extLst>
          </p:nvPr>
        </p:nvGraphicFramePr>
        <p:xfrm>
          <a:off x="6574971" y="2769220"/>
          <a:ext cx="966652" cy="2743200"/>
        </p:xfrm>
        <a:graphic>
          <a:graphicData uri="http://schemas.openxmlformats.org/drawingml/2006/table">
            <a:tbl>
              <a:tblPr/>
              <a:tblGrid>
                <a:gridCol w="96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John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Roberta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Alyssa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217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Genevieve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16598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Andrew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883201"/>
                  </a:ext>
                </a:extLst>
              </a:tr>
            </a:tbl>
          </a:graphicData>
        </a:graphic>
      </p:graphicFrame>
      <p:sp>
        <p:nvSpPr>
          <p:cNvPr id="10" name="AutoShape 304">
            <a:extLst>
              <a:ext uri="{FF2B5EF4-FFF2-40B4-BE49-F238E27FC236}">
                <a16:creationId xmlns:a16="http://schemas.microsoft.com/office/drawing/2014/main" id="{A30B17A1-76F9-496F-813E-ED31ECE4B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5110" y="3836020"/>
            <a:ext cx="762000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09195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3901B5-0577-4D9F-A0E9-F7F2C580F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6169B0B0-0C1E-4715-A008-1AC3AF08E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 * FROM employees</a:t>
            </a:r>
          </a:p>
          <a:p>
            <a:pPr marL="0" indent="0" algn="ctr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WHERE department = 'HR'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2CF6D99-B124-4F5D-B3CF-DB4D7B2FC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Query Example: Filter Data by a Specific Column Value </a:t>
            </a:r>
          </a:p>
        </p:txBody>
      </p:sp>
      <p:graphicFrame>
        <p:nvGraphicFramePr>
          <p:cNvPr id="8" name="Group 23">
            <a:extLst>
              <a:ext uri="{FF2B5EF4-FFF2-40B4-BE49-F238E27FC236}">
                <a16:creationId xmlns:a16="http://schemas.microsoft.com/office/drawing/2014/main" id="{35C551F6-42B8-403C-AB32-207DD71D1B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605012"/>
              </p:ext>
            </p:extLst>
          </p:nvPr>
        </p:nvGraphicFramePr>
        <p:xfrm>
          <a:off x="186073" y="2769220"/>
          <a:ext cx="4089024" cy="2743200"/>
        </p:xfrm>
        <a:graphic>
          <a:graphicData uri="http://schemas.openxmlformats.org/drawingml/2006/table">
            <a:tbl>
              <a:tblPr/>
              <a:tblGrid>
                <a:gridCol w="431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785862250"/>
                    </a:ext>
                  </a:extLst>
                </a:gridCol>
                <a:gridCol w="1384662">
                  <a:extLst>
                    <a:ext uri="{9D8B030D-6E8A-4147-A177-3AD203B41FA5}">
                      <a16:colId xmlns:a16="http://schemas.microsoft.com/office/drawing/2014/main" val="2142191968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department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yrs_service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John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Roberta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Alyssa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217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Genevieve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16598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Andrew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883201"/>
                  </a:ext>
                </a:extLst>
              </a:tr>
            </a:tbl>
          </a:graphicData>
        </a:graphic>
      </p:graphicFrame>
      <p:sp>
        <p:nvSpPr>
          <p:cNvPr id="9" name="AutoShape 304">
            <a:extLst>
              <a:ext uri="{FF2B5EF4-FFF2-40B4-BE49-F238E27FC236}">
                <a16:creationId xmlns:a16="http://schemas.microsoft.com/office/drawing/2014/main" id="{02921A9E-8980-49BB-BFA8-3221A3866D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1701" y="3836020"/>
            <a:ext cx="513459" cy="43118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0" name="Group 23">
            <a:extLst>
              <a:ext uri="{FF2B5EF4-FFF2-40B4-BE49-F238E27FC236}">
                <a16:creationId xmlns:a16="http://schemas.microsoft.com/office/drawing/2014/main" id="{FB7580DE-09E3-46A4-83F4-697D92AA5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140178"/>
              </p:ext>
            </p:extLst>
          </p:nvPr>
        </p:nvGraphicFramePr>
        <p:xfrm>
          <a:off x="4941764" y="3442010"/>
          <a:ext cx="4089024" cy="1219200"/>
        </p:xfrm>
        <a:graphic>
          <a:graphicData uri="http://schemas.openxmlformats.org/drawingml/2006/table">
            <a:tbl>
              <a:tblPr/>
              <a:tblGrid>
                <a:gridCol w="431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785862250"/>
                    </a:ext>
                  </a:extLst>
                </a:gridCol>
                <a:gridCol w="1384662">
                  <a:extLst>
                    <a:ext uri="{9D8B030D-6E8A-4147-A177-3AD203B41FA5}">
                      <a16:colId xmlns:a16="http://schemas.microsoft.com/office/drawing/2014/main" val="2142191968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department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yrs_service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John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Roberta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3172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577908-1D65-4CB8-A2C9-6144E8A4A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B424C546-C065-4A9D-8E4A-C7276663E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748" y="1286330"/>
            <a:ext cx="6832503" cy="492096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SELECT department, AVG(yrs_service) AS avg_yos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FROM employees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GROUP BY department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F6BA3BA-9175-4B2A-A7ED-22054701C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Query Example: Aggregate Data Using a Function</a:t>
            </a:r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8A600FDD-C998-4B20-9004-D915E36B7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720172"/>
              </p:ext>
            </p:extLst>
          </p:nvPr>
        </p:nvGraphicFramePr>
        <p:xfrm>
          <a:off x="186073" y="2769220"/>
          <a:ext cx="4089024" cy="2743200"/>
        </p:xfrm>
        <a:graphic>
          <a:graphicData uri="http://schemas.openxmlformats.org/drawingml/2006/table">
            <a:tbl>
              <a:tblPr/>
              <a:tblGrid>
                <a:gridCol w="431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6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6286">
                  <a:extLst>
                    <a:ext uri="{9D8B030D-6E8A-4147-A177-3AD203B41FA5}">
                      <a16:colId xmlns:a16="http://schemas.microsoft.com/office/drawing/2014/main" val="785862250"/>
                    </a:ext>
                  </a:extLst>
                </a:gridCol>
                <a:gridCol w="1384662">
                  <a:extLst>
                    <a:ext uri="{9D8B030D-6E8A-4147-A177-3AD203B41FA5}">
                      <a16:colId xmlns:a16="http://schemas.microsoft.com/office/drawing/2014/main" val="2142191968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department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yrs_service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John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Roberta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Alyssa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335217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Genevieve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16598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Andrew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883201"/>
                  </a:ext>
                </a:extLst>
              </a:tr>
            </a:tbl>
          </a:graphicData>
        </a:graphic>
      </p:graphicFrame>
      <p:graphicFrame>
        <p:nvGraphicFramePr>
          <p:cNvPr id="8" name="Group 23">
            <a:extLst>
              <a:ext uri="{FF2B5EF4-FFF2-40B4-BE49-F238E27FC236}">
                <a16:creationId xmlns:a16="http://schemas.microsoft.com/office/drawing/2014/main" id="{2B44B3CE-29E2-4239-8596-5E3B5FE34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747958"/>
              </p:ext>
            </p:extLst>
          </p:nvPr>
        </p:nvGraphicFramePr>
        <p:xfrm>
          <a:off x="5690701" y="3251510"/>
          <a:ext cx="2690948" cy="1600200"/>
        </p:xfrm>
        <a:graphic>
          <a:graphicData uri="http://schemas.openxmlformats.org/drawingml/2006/table">
            <a:tbl>
              <a:tblPr/>
              <a:tblGrid>
                <a:gridCol w="1306286">
                  <a:extLst>
                    <a:ext uri="{9D8B030D-6E8A-4147-A177-3AD203B41FA5}">
                      <a16:colId xmlns:a16="http://schemas.microsoft.com/office/drawing/2014/main" val="785862250"/>
                    </a:ext>
                  </a:extLst>
                </a:gridCol>
                <a:gridCol w="1384662">
                  <a:extLst>
                    <a:ext uri="{9D8B030D-6E8A-4147-A177-3AD203B41FA5}">
                      <a16:colId xmlns:a16="http://schemas.microsoft.com/office/drawing/2014/main" val="2142191968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department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avg_yos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3.5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8.5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6.5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165983"/>
                  </a:ext>
                </a:extLst>
              </a:tr>
            </a:tbl>
          </a:graphicData>
        </a:graphic>
      </p:graphicFrame>
      <p:sp>
        <p:nvSpPr>
          <p:cNvPr id="9" name="AutoShape 304">
            <a:extLst>
              <a:ext uri="{FF2B5EF4-FFF2-40B4-BE49-F238E27FC236}">
                <a16:creationId xmlns:a16="http://schemas.microsoft.com/office/drawing/2014/main" id="{24FE12A6-32B8-4724-8980-AE09C078B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1899" y="3746810"/>
            <a:ext cx="762000" cy="609600"/>
          </a:xfrm>
          <a:prstGeom prst="rightArrow">
            <a:avLst>
              <a:gd name="adj1" fmla="val 52602"/>
              <a:gd name="adj2" fmla="val 59572"/>
            </a:avLst>
          </a:prstGeom>
          <a:solidFill>
            <a:srgbClr val="009DDC"/>
          </a:solidFill>
          <a:ln w="9525">
            <a:noFill/>
            <a:miter lim="800000"/>
            <a:headEnd/>
            <a:tailEnd/>
          </a:ln>
          <a:effectLst>
            <a:outerShdw blurRad="38100" dist="25400" dir="2700000" sx="99000" sy="99000" algn="ctr" rotWithShape="0">
              <a:srgbClr val="000000">
                <a:alpha val="75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495743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BAB53C-81EE-455D-A6A5-C0D74DDF8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BABD4D5-2A09-46EA-86B3-49FF7910A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a specific technology, but a type of database.</a:t>
            </a:r>
          </a:p>
          <a:p>
            <a:r>
              <a:rPr lang="en-US" dirty="0"/>
              <a:t>Popular with big data.</a:t>
            </a:r>
          </a:p>
          <a:p>
            <a:pPr lvl="1"/>
            <a:r>
              <a:rPr lang="en-US" dirty="0"/>
              <a:t>Fast and efficient with large volumes of unstructured/semi-structured data.</a:t>
            </a:r>
          </a:p>
          <a:p>
            <a:r>
              <a:rPr lang="en-US" dirty="0"/>
              <a:t>Approaches:</a:t>
            </a:r>
          </a:p>
          <a:p>
            <a:pPr lvl="1"/>
            <a:r>
              <a:rPr lang="en-US" b="1" dirty="0"/>
              <a:t>Key–value</a:t>
            </a:r>
            <a:r>
              <a:rPr lang="en-US" dirty="0"/>
              <a:t>: Unique identifier (key) is associated with one or more values.</a:t>
            </a:r>
          </a:p>
          <a:p>
            <a:pPr lvl="1"/>
            <a:r>
              <a:rPr lang="en-US" b="1" dirty="0"/>
              <a:t>Document</a:t>
            </a:r>
            <a:r>
              <a:rPr lang="en-US" dirty="0"/>
              <a:t>: Data is stored in a structured document format.</a:t>
            </a:r>
          </a:p>
          <a:p>
            <a:pPr lvl="1"/>
            <a:r>
              <a:rPr lang="en-US" b="1" dirty="0"/>
              <a:t>Wide-column</a:t>
            </a:r>
            <a:r>
              <a:rPr lang="en-US" dirty="0"/>
              <a:t>: Data is stored in non-relational tables.</a:t>
            </a:r>
          </a:p>
          <a:p>
            <a:pPr lvl="1"/>
            <a:r>
              <a:rPr lang="en-US" b="1" dirty="0"/>
              <a:t>Graph</a:t>
            </a:r>
            <a:r>
              <a:rPr lang="en-US" dirty="0"/>
              <a:t>: Data is represented by nodes that connect to other nodes.</a:t>
            </a:r>
          </a:p>
          <a:p>
            <a:r>
              <a:rPr lang="en-US" dirty="0"/>
              <a:t>No universal querying standard.</a:t>
            </a:r>
          </a:p>
          <a:p>
            <a:pPr lvl="1"/>
            <a:r>
              <a:rPr lang="en-US" dirty="0"/>
              <a:t>Differs based on approach and technology.</a:t>
            </a:r>
          </a:p>
          <a:p>
            <a:pPr lvl="1"/>
            <a:r>
              <a:rPr lang="en-US" dirty="0"/>
              <a:t>Some solutions offer RESTful APIs for querying.</a:t>
            </a:r>
          </a:p>
          <a:p>
            <a:pPr lvl="1"/>
            <a:r>
              <a:rPr lang="en-US" dirty="0"/>
              <a:t>Consult your solution's documentation.</a:t>
            </a:r>
          </a:p>
          <a:p>
            <a:pPr lvl="1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38F2405-5625-4479-88AB-FD5AC414D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NoSQL Queries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DD6D51-80DE-4B57-9404-0D96117471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NoSQL</a:t>
            </a:r>
            <a:r>
              <a:rPr lang="en-US" dirty="0"/>
              <a:t>: Any non-relational database system.</a:t>
            </a:r>
          </a:p>
        </p:txBody>
      </p:sp>
    </p:spTree>
    <p:extLst>
      <p:ext uri="{BB962C8B-B14F-4D97-AF65-F5344CB8AC3E}">
        <p14:creationId xmlns:p14="http://schemas.microsoft.com/office/powerpoint/2010/main" val="4593639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8DB93A-4837-4632-B028-5F964837F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2580BA-FA3E-4A31-BE7D-B184282E4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Ask yourself:</a:t>
            </a:r>
          </a:p>
          <a:p>
            <a:pPr lvl="1"/>
            <a:r>
              <a:rPr lang="en-US" dirty="0"/>
              <a:t>How frequently will new data be available?</a:t>
            </a:r>
          </a:p>
          <a:p>
            <a:pPr lvl="1"/>
            <a:r>
              <a:rPr lang="en-US" dirty="0"/>
              <a:t>How frequently will data be refreshed from the source?</a:t>
            </a:r>
          </a:p>
          <a:p>
            <a:pPr lvl="1"/>
            <a:r>
              <a:rPr lang="en-US" dirty="0"/>
              <a:t>How available and accessible will the data be?</a:t>
            </a:r>
          </a:p>
          <a:p>
            <a:r>
              <a:rPr lang="en-US" dirty="0"/>
              <a:t>When dealing with data access:</a:t>
            </a:r>
          </a:p>
          <a:p>
            <a:pPr lvl="1"/>
            <a:r>
              <a:rPr lang="en-US" dirty="0"/>
              <a:t>Implement permissions on databases and tables.</a:t>
            </a:r>
          </a:p>
          <a:p>
            <a:pPr lvl="1"/>
            <a:r>
              <a:rPr lang="en-US" dirty="0"/>
              <a:t>Prefer read-only access.</a:t>
            </a:r>
          </a:p>
          <a:p>
            <a:pPr lvl="1"/>
            <a:r>
              <a:rPr lang="en-US" dirty="0"/>
              <a:t>Coordinate when data will be accessed.</a:t>
            </a:r>
          </a:p>
          <a:p>
            <a:r>
              <a:rPr lang="en-US" dirty="0"/>
              <a:t>When extracting data:</a:t>
            </a:r>
          </a:p>
          <a:p>
            <a:pPr lvl="1"/>
            <a:r>
              <a:rPr lang="en-US" dirty="0"/>
              <a:t>Use efficient queries for the task.</a:t>
            </a:r>
          </a:p>
          <a:p>
            <a:pPr lvl="1"/>
            <a:r>
              <a:rPr lang="en-US" dirty="0"/>
              <a:t>Use indices where possible for query criteria.</a:t>
            </a:r>
          </a:p>
          <a:p>
            <a:r>
              <a:rPr lang="en-US" dirty="0"/>
              <a:t>When dealing with large volumes of data:</a:t>
            </a:r>
          </a:p>
          <a:p>
            <a:pPr lvl="1"/>
            <a:r>
              <a:rPr lang="en-US" dirty="0"/>
              <a:t>Keep in mind queries on large data will take longer.</a:t>
            </a:r>
          </a:p>
          <a:p>
            <a:pPr lvl="1"/>
            <a:r>
              <a:rPr lang="en-US" dirty="0"/>
              <a:t>Limit number of columns in a query.</a:t>
            </a:r>
          </a:p>
          <a:p>
            <a:pPr lvl="1"/>
            <a:r>
              <a:rPr lang="en-US" dirty="0"/>
              <a:t>Consider breaking up datasets into multiple subsets.</a:t>
            </a:r>
          </a:p>
          <a:p>
            <a:pPr lvl="1"/>
            <a:r>
              <a:rPr lang="en-US" dirty="0"/>
              <a:t>Track data that has already been collected.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B5EA15-5F2F-4092-8142-09E373E18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Extracting Data with Database Queries</a:t>
            </a:r>
          </a:p>
        </p:txBody>
      </p:sp>
    </p:spTree>
    <p:extLst>
      <p:ext uri="{BB962C8B-B14F-4D97-AF65-F5344CB8AC3E}">
        <p14:creationId xmlns:p14="http://schemas.microsoft.com/office/powerpoint/2010/main" val="32202737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03209C-E0C1-4B2A-83F9-D824DF0CC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C0A1F4-B48E-43BB-92B5-AE7A4D638C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Extracting Data with Database Queries</a:t>
            </a:r>
          </a:p>
        </p:txBody>
      </p:sp>
    </p:spTree>
    <p:extLst>
      <p:ext uri="{BB962C8B-B14F-4D97-AF65-F5344CB8AC3E}">
        <p14:creationId xmlns:p14="http://schemas.microsoft.com/office/powerpoint/2010/main" val="959751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D31D60-8874-4F98-A7FB-A1E95D876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D0741-5099-48A7-A11C-45D0B510A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Storing data in cloud is popular for big data needs.</a:t>
            </a:r>
          </a:p>
          <a:p>
            <a:r>
              <a:rPr lang="en-US" dirty="0"/>
              <a:t>Extracting data differs between provider and service.</a:t>
            </a:r>
          </a:p>
          <a:p>
            <a:r>
              <a:rPr lang="en-US" dirty="0"/>
              <a:t>Major storage object storage solutions:</a:t>
            </a:r>
          </a:p>
          <a:p>
            <a:pPr lvl="1"/>
            <a:r>
              <a:rPr lang="en-US" dirty="0"/>
              <a:t>Amazon S3</a:t>
            </a:r>
          </a:p>
          <a:p>
            <a:pPr lvl="1"/>
            <a:r>
              <a:rPr lang="en-US" dirty="0"/>
              <a:t>Google Cloud Storage Buckets</a:t>
            </a:r>
          </a:p>
          <a:p>
            <a:pPr lvl="1"/>
            <a:r>
              <a:rPr lang="en-US" dirty="0"/>
              <a:t>Azure Blob Storage</a:t>
            </a:r>
          </a:p>
          <a:p>
            <a:r>
              <a:rPr lang="en-US" dirty="0"/>
              <a:t>All three provide web-based APIs for retrieving data.</a:t>
            </a:r>
          </a:p>
          <a:p>
            <a:r>
              <a:rPr lang="en-US" dirty="0"/>
              <a:t>Providers also offer data lake solutions in the cloud.</a:t>
            </a:r>
          </a:p>
          <a:p>
            <a:pPr lvl="1"/>
            <a:r>
              <a:rPr lang="en-US" dirty="0"/>
              <a:t>AWS and Google Cloud provide solutions that use existing services to create a data lake.</a:t>
            </a:r>
          </a:p>
          <a:p>
            <a:pPr lvl="1"/>
            <a:r>
              <a:rPr lang="en-US" dirty="0"/>
              <a:t>Azure Data Lake is a distinct service.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E8461F-92EC-4502-BBDC-87DB2DFD8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Read from Cloud Storage</a:t>
            </a:r>
          </a:p>
        </p:txBody>
      </p:sp>
    </p:spTree>
    <p:extLst>
      <p:ext uri="{BB962C8B-B14F-4D97-AF65-F5344CB8AC3E}">
        <p14:creationId xmlns:p14="http://schemas.microsoft.com/office/powerpoint/2010/main" val="13074145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FFF600-D0DA-413E-A0DA-A15CD00AC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82140C-7689-4F9E-A8A2-EE5C5D796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Combine similar data into a streamlined form for easier transformation/loading.</a:t>
            </a:r>
          </a:p>
          <a:p>
            <a:r>
              <a:rPr lang="en-US" dirty="0"/>
              <a:t>One way to consolidate is on the data values.</a:t>
            </a:r>
          </a:p>
          <a:p>
            <a:pPr lvl="1"/>
            <a:r>
              <a:rPr lang="en-US" dirty="0"/>
              <a:t>Example: One source tracks kitchen appliances, the other cutlery.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weight_lbs</a:t>
            </a:r>
            <a:r>
              <a:rPr lang="en-US" dirty="0"/>
              <a:t> column in first,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weight_ounces</a:t>
            </a:r>
            <a:r>
              <a:rPr lang="en-US" dirty="0"/>
              <a:t> in second.</a:t>
            </a:r>
          </a:p>
          <a:p>
            <a:pPr lvl="1"/>
            <a:r>
              <a:rPr lang="en-US" dirty="0"/>
              <a:t>Both refer to same feature.</a:t>
            </a:r>
          </a:p>
          <a:p>
            <a:pPr lvl="1"/>
            <a:r>
              <a:rPr lang="en-US" dirty="0"/>
              <a:t>You can streamline this into a single column when you combine the data.</a:t>
            </a:r>
          </a:p>
          <a:p>
            <a:pPr lvl="1"/>
            <a:r>
              <a:rPr lang="en-US" dirty="0"/>
              <a:t>Easier to manage the data this way.</a:t>
            </a:r>
          </a:p>
          <a:p>
            <a:r>
              <a:rPr lang="en-US" dirty="0"/>
              <a:t>You can also consolidate on data sources as a whole.</a:t>
            </a:r>
          </a:p>
          <a:p>
            <a:pPr lvl="1"/>
            <a:r>
              <a:rPr lang="en-US" dirty="0"/>
              <a:t>Example: Two sources, both tracking appliances.</a:t>
            </a:r>
          </a:p>
          <a:p>
            <a:pPr lvl="1"/>
            <a:r>
              <a:rPr lang="en-US" dirty="0"/>
              <a:t>First source has many columns.</a:t>
            </a:r>
          </a:p>
          <a:p>
            <a:pPr lvl="1"/>
            <a:r>
              <a:rPr lang="en-US" dirty="0"/>
              <a:t>Second source has one column that isn't in the first.</a:t>
            </a:r>
          </a:p>
          <a:p>
            <a:pPr lvl="1"/>
            <a:r>
              <a:rPr lang="en-US" dirty="0"/>
              <a:t>Second source has some rows that refer to same appliance as the first, some not.</a:t>
            </a:r>
          </a:p>
          <a:p>
            <a:pPr lvl="1"/>
            <a:r>
              <a:rPr lang="en-US" dirty="0"/>
              <a:t>You need to merge these data sources into one without losing data.</a:t>
            </a:r>
          </a:p>
          <a:p>
            <a:pPr lvl="1"/>
            <a:r>
              <a:rPr lang="en-US" dirty="0"/>
              <a:t>Done using a </a:t>
            </a:r>
            <a:r>
              <a:rPr lang="en-US" i="1" dirty="0"/>
              <a:t>join</a:t>
            </a:r>
            <a:r>
              <a:rPr lang="en-US" dirty="0"/>
              <a:t>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A7FB16-6CC5-4119-8F6A-9376A0023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Consolidation</a:t>
            </a:r>
          </a:p>
        </p:txBody>
      </p:sp>
    </p:spTree>
    <p:extLst>
      <p:ext uri="{BB962C8B-B14F-4D97-AF65-F5344CB8AC3E}">
        <p14:creationId xmlns:p14="http://schemas.microsoft.com/office/powerpoint/2010/main" val="32721537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EF22E77-C4FF-4EED-B6C3-0470712B8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Joins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A0C404-7F06-4693-A3A9-66B959C29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8871C4DF-7913-442D-995C-8C54908D6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581423"/>
              </p:ext>
            </p:extLst>
          </p:nvPr>
        </p:nvGraphicFramePr>
        <p:xfrm>
          <a:off x="139338" y="1266561"/>
          <a:ext cx="8814846" cy="4920879"/>
        </p:xfrm>
        <a:graphic>
          <a:graphicData uri="http://schemas.openxmlformats.org/drawingml/2006/table">
            <a:tbl>
              <a:tblPr/>
              <a:tblGrid>
                <a:gridCol w="1331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0261">
                  <a:extLst>
                    <a:ext uri="{9D8B030D-6E8A-4147-A177-3AD203B41FA5}">
                      <a16:colId xmlns:a16="http://schemas.microsoft.com/office/drawing/2014/main" val="2613574956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Join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Returns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Visual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611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Inner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Only rows from Table A and Table B that match.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538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Left outer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All rows from Table A, and column data from Table B for matching rows.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49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Right outer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All rows from Table B, and column data from Table A for matching rows.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Full outer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All rows from a combination of both tables.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/>
                        <a:ea typeface="+mn-ea"/>
                        <a:cs typeface="Calibri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0814460"/>
                  </a:ext>
                </a:extLst>
              </a:tr>
            </a:tbl>
          </a:graphicData>
        </a:graphic>
      </p:graphicFrame>
      <p:grpSp>
        <p:nvGrpSpPr>
          <p:cNvPr id="36" name="Group 35">
            <a:extLst>
              <a:ext uri="{FF2B5EF4-FFF2-40B4-BE49-F238E27FC236}">
                <a16:creationId xmlns:a16="http://schemas.microsoft.com/office/drawing/2014/main" id="{81C7C249-7F9A-4A22-8099-EA4B53357BEB}"/>
              </a:ext>
            </a:extLst>
          </p:cNvPr>
          <p:cNvGrpSpPr/>
          <p:nvPr/>
        </p:nvGrpSpPr>
        <p:grpSpPr>
          <a:xfrm>
            <a:off x="6182328" y="1824666"/>
            <a:ext cx="1672881" cy="936282"/>
            <a:chOff x="6182328" y="1824666"/>
            <a:chExt cx="1672881" cy="93628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9B91084-24A1-4B6B-9B6A-753187F8AE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72757" y="1824666"/>
              <a:ext cx="1492023" cy="936282"/>
              <a:chOff x="3232377" y="1042850"/>
              <a:chExt cx="2069156" cy="1298448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C1A53E3-1B16-4C6E-BCA0-D8DCA83F8658}"/>
                  </a:ext>
                </a:extLst>
              </p:cNvPr>
              <p:cNvSpPr/>
              <p:nvPr/>
            </p:nvSpPr>
            <p:spPr>
              <a:xfrm>
                <a:off x="4003085" y="1172181"/>
                <a:ext cx="527740" cy="1039786"/>
              </a:xfrm>
              <a:custGeom>
                <a:avLst/>
                <a:gdLst>
                  <a:gd name="connsiteX0" fmla="*/ 263870 w 527740"/>
                  <a:gd name="connsiteY0" fmla="*/ 0 h 1039786"/>
                  <a:gd name="connsiteX1" fmla="*/ 337587 w 527740"/>
                  <a:gd name="connsiteY1" fmla="*/ 60822 h 1039786"/>
                  <a:gd name="connsiteX2" fmla="*/ 527740 w 527740"/>
                  <a:gd name="connsiteY2" fmla="*/ 519893 h 1039786"/>
                  <a:gd name="connsiteX3" fmla="*/ 337587 w 527740"/>
                  <a:gd name="connsiteY3" fmla="*/ 978964 h 1039786"/>
                  <a:gd name="connsiteX4" fmla="*/ 263870 w 527740"/>
                  <a:gd name="connsiteY4" fmla="*/ 1039786 h 1039786"/>
                  <a:gd name="connsiteX5" fmla="*/ 190153 w 527740"/>
                  <a:gd name="connsiteY5" fmla="*/ 978964 h 1039786"/>
                  <a:gd name="connsiteX6" fmla="*/ 0 w 527740"/>
                  <a:gd name="connsiteY6" fmla="*/ 519893 h 1039786"/>
                  <a:gd name="connsiteX7" fmla="*/ 190153 w 527740"/>
                  <a:gd name="connsiteY7" fmla="*/ 60822 h 1039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7740" h="1039786">
                    <a:moveTo>
                      <a:pt x="263870" y="0"/>
                    </a:moveTo>
                    <a:lnTo>
                      <a:pt x="337587" y="60822"/>
                    </a:lnTo>
                    <a:cubicBezTo>
                      <a:pt x="455073" y="178309"/>
                      <a:pt x="527740" y="340615"/>
                      <a:pt x="527740" y="519893"/>
                    </a:cubicBezTo>
                    <a:cubicBezTo>
                      <a:pt x="527740" y="699172"/>
                      <a:pt x="455073" y="861478"/>
                      <a:pt x="337587" y="978964"/>
                    </a:cubicBezTo>
                    <a:lnTo>
                      <a:pt x="263870" y="1039786"/>
                    </a:lnTo>
                    <a:lnTo>
                      <a:pt x="190153" y="978964"/>
                    </a:lnTo>
                    <a:cubicBezTo>
                      <a:pt x="72667" y="861478"/>
                      <a:pt x="0" y="699172"/>
                      <a:pt x="0" y="519893"/>
                    </a:cubicBezTo>
                    <a:cubicBezTo>
                      <a:pt x="0" y="340615"/>
                      <a:pt x="72667" y="178309"/>
                      <a:pt x="190153" y="60822"/>
                    </a:cubicBezTo>
                    <a:close/>
                  </a:path>
                </a:pathLst>
              </a:custGeom>
              <a:solidFill>
                <a:srgbClr val="1C3863"/>
              </a:solidFill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DE86C897-A08A-415F-A9E5-4C0445A6BC87}"/>
                  </a:ext>
                </a:extLst>
              </p:cNvPr>
              <p:cNvSpPr/>
              <p:nvPr/>
            </p:nvSpPr>
            <p:spPr>
              <a:xfrm>
                <a:off x="3232377" y="1042850"/>
                <a:ext cx="1298448" cy="1298448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5825E28F-2DE2-4228-8B07-AD0EA2599702}"/>
                  </a:ext>
                </a:extLst>
              </p:cNvPr>
              <p:cNvSpPr/>
              <p:nvPr/>
            </p:nvSpPr>
            <p:spPr>
              <a:xfrm>
                <a:off x="4003085" y="1042850"/>
                <a:ext cx="1298448" cy="1298448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4F2779D-D852-4D7E-BF06-AF7A1AC85B24}"/>
                </a:ext>
              </a:extLst>
            </p:cNvPr>
            <p:cNvSpPr txBox="1"/>
            <p:nvPr/>
          </p:nvSpPr>
          <p:spPr>
            <a:xfrm>
              <a:off x="6182328" y="2104128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6B9B3CC-720B-4922-A2ED-3D43963E954B}"/>
                </a:ext>
              </a:extLst>
            </p:cNvPr>
            <p:cNvSpPr txBox="1"/>
            <p:nvPr/>
          </p:nvSpPr>
          <p:spPr>
            <a:xfrm>
              <a:off x="7118609" y="2104128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DC6EB32-0EE4-4FE5-A37A-0B915CF6F822}"/>
              </a:ext>
            </a:extLst>
          </p:cNvPr>
          <p:cNvGrpSpPr/>
          <p:nvPr/>
        </p:nvGrpSpPr>
        <p:grpSpPr>
          <a:xfrm>
            <a:off x="6182328" y="2945672"/>
            <a:ext cx="1672881" cy="932688"/>
            <a:chOff x="6182328" y="2945672"/>
            <a:chExt cx="1672881" cy="9326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CD1ECCD-C89A-41F8-92F8-9B0F7FAC91E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72757" y="2945672"/>
              <a:ext cx="1486295" cy="932688"/>
              <a:chOff x="3232377" y="1042850"/>
              <a:chExt cx="2069156" cy="1298448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CF7AF0BB-E2DC-4417-B25F-2CA78A22F0BD}"/>
                  </a:ext>
                </a:extLst>
              </p:cNvPr>
              <p:cNvSpPr/>
              <p:nvPr/>
            </p:nvSpPr>
            <p:spPr>
              <a:xfrm>
                <a:off x="3232377" y="1042850"/>
                <a:ext cx="1298448" cy="1298448"/>
              </a:xfrm>
              <a:prstGeom prst="ellipse">
                <a:avLst/>
              </a:prstGeom>
              <a:solidFill>
                <a:srgbClr val="1C3863"/>
              </a:solidFill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C491BF77-86A6-4057-A823-A2FB0FCC1374}"/>
                  </a:ext>
                </a:extLst>
              </p:cNvPr>
              <p:cNvSpPr/>
              <p:nvPr/>
            </p:nvSpPr>
            <p:spPr>
              <a:xfrm>
                <a:off x="4003085" y="1042850"/>
                <a:ext cx="1298448" cy="1298448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705FEC7-DC6B-4BCE-9093-F09300D20181}"/>
                </a:ext>
              </a:extLst>
            </p:cNvPr>
            <p:cNvSpPr txBox="1"/>
            <p:nvPr/>
          </p:nvSpPr>
          <p:spPr>
            <a:xfrm>
              <a:off x="6182328" y="3240274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6206251-CD72-4B82-AA57-260AF0B2D679}"/>
                </a:ext>
              </a:extLst>
            </p:cNvPr>
            <p:cNvSpPr txBox="1"/>
            <p:nvPr/>
          </p:nvSpPr>
          <p:spPr>
            <a:xfrm>
              <a:off x="7118609" y="3240274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B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2257B26-4807-4255-94B2-157BA2D58124}"/>
              </a:ext>
            </a:extLst>
          </p:cNvPr>
          <p:cNvGrpSpPr/>
          <p:nvPr/>
        </p:nvGrpSpPr>
        <p:grpSpPr>
          <a:xfrm>
            <a:off x="6176598" y="4053287"/>
            <a:ext cx="1672881" cy="932688"/>
            <a:chOff x="6178226" y="5154248"/>
            <a:chExt cx="1672881" cy="932688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06A762B-75DA-42AE-9ED2-13C11CB1ED4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72757" y="5154248"/>
              <a:ext cx="1486295" cy="932688"/>
              <a:chOff x="3232377" y="1042850"/>
              <a:chExt cx="2069156" cy="1298448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3463620-4DD0-4EC7-A941-CB116DCCC713}"/>
                  </a:ext>
                </a:extLst>
              </p:cNvPr>
              <p:cNvSpPr/>
              <p:nvPr/>
            </p:nvSpPr>
            <p:spPr>
              <a:xfrm>
                <a:off x="4003085" y="1042850"/>
                <a:ext cx="1298448" cy="1298448"/>
              </a:xfrm>
              <a:prstGeom prst="ellipse">
                <a:avLst/>
              </a:prstGeom>
              <a:solidFill>
                <a:srgbClr val="1C3863"/>
              </a:solidFill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B2CE5BF4-45C0-4006-A128-BEE6CF908C54}"/>
                  </a:ext>
                </a:extLst>
              </p:cNvPr>
              <p:cNvSpPr/>
              <p:nvPr/>
            </p:nvSpPr>
            <p:spPr>
              <a:xfrm>
                <a:off x="3232377" y="1042850"/>
                <a:ext cx="1298448" cy="1298448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819E164-D729-4C5D-B3A0-C0212526F4D5}"/>
                </a:ext>
              </a:extLst>
            </p:cNvPr>
            <p:cNvSpPr txBox="1"/>
            <p:nvPr/>
          </p:nvSpPr>
          <p:spPr>
            <a:xfrm>
              <a:off x="6178226" y="5437858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A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8BCCDED-0BA0-4E51-9C43-95D46ECFCD0A}"/>
                </a:ext>
              </a:extLst>
            </p:cNvPr>
            <p:cNvSpPr txBox="1"/>
            <p:nvPr/>
          </p:nvSpPr>
          <p:spPr>
            <a:xfrm>
              <a:off x="7114507" y="5437858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B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6B5559B-A6B1-40FF-894F-053784BD503F}"/>
              </a:ext>
            </a:extLst>
          </p:cNvPr>
          <p:cNvGrpSpPr/>
          <p:nvPr/>
        </p:nvGrpSpPr>
        <p:grpSpPr>
          <a:xfrm>
            <a:off x="6179463" y="5160903"/>
            <a:ext cx="1672881" cy="932688"/>
            <a:chOff x="6182328" y="4063084"/>
            <a:chExt cx="1672881" cy="932688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046EAD7-7955-4B97-A1D0-73C9270C85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72757" y="4063084"/>
              <a:ext cx="1486295" cy="932688"/>
              <a:chOff x="3232377" y="1042850"/>
              <a:chExt cx="2069156" cy="1298448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0AE99C9C-3451-4A62-A5AD-99F7AC9F5EC0}"/>
                  </a:ext>
                </a:extLst>
              </p:cNvPr>
              <p:cNvSpPr/>
              <p:nvPr/>
            </p:nvSpPr>
            <p:spPr>
              <a:xfrm>
                <a:off x="4003085" y="1042850"/>
                <a:ext cx="1298448" cy="1298448"/>
              </a:xfrm>
              <a:prstGeom prst="ellipse">
                <a:avLst/>
              </a:prstGeom>
              <a:solidFill>
                <a:srgbClr val="1B3764"/>
              </a:solidFill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41CD4E56-70D1-4CE2-AF91-BE15CA1C0D92}"/>
                  </a:ext>
                </a:extLst>
              </p:cNvPr>
              <p:cNvSpPr/>
              <p:nvPr/>
            </p:nvSpPr>
            <p:spPr>
              <a:xfrm>
                <a:off x="3232377" y="1042850"/>
                <a:ext cx="1298448" cy="1298448"/>
              </a:xfrm>
              <a:prstGeom prst="ellipse">
                <a:avLst/>
              </a:prstGeom>
              <a:solidFill>
                <a:srgbClr val="1C3863"/>
              </a:solidFill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A6EB7C92-7791-4ABD-8348-095292BD4F14}"/>
                  </a:ext>
                </a:extLst>
              </p:cNvPr>
              <p:cNvSpPr/>
              <p:nvPr/>
            </p:nvSpPr>
            <p:spPr>
              <a:xfrm>
                <a:off x="4003085" y="1172181"/>
                <a:ext cx="527740" cy="1039786"/>
              </a:xfrm>
              <a:custGeom>
                <a:avLst/>
                <a:gdLst>
                  <a:gd name="connsiteX0" fmla="*/ 263870 w 527740"/>
                  <a:gd name="connsiteY0" fmla="*/ 0 h 1039786"/>
                  <a:gd name="connsiteX1" fmla="*/ 337587 w 527740"/>
                  <a:gd name="connsiteY1" fmla="*/ 60822 h 1039786"/>
                  <a:gd name="connsiteX2" fmla="*/ 527740 w 527740"/>
                  <a:gd name="connsiteY2" fmla="*/ 519893 h 1039786"/>
                  <a:gd name="connsiteX3" fmla="*/ 337587 w 527740"/>
                  <a:gd name="connsiteY3" fmla="*/ 978964 h 1039786"/>
                  <a:gd name="connsiteX4" fmla="*/ 263870 w 527740"/>
                  <a:gd name="connsiteY4" fmla="*/ 1039786 h 1039786"/>
                  <a:gd name="connsiteX5" fmla="*/ 190153 w 527740"/>
                  <a:gd name="connsiteY5" fmla="*/ 978964 h 1039786"/>
                  <a:gd name="connsiteX6" fmla="*/ 0 w 527740"/>
                  <a:gd name="connsiteY6" fmla="*/ 519893 h 1039786"/>
                  <a:gd name="connsiteX7" fmla="*/ 190153 w 527740"/>
                  <a:gd name="connsiteY7" fmla="*/ 60822 h 1039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7740" h="1039786">
                    <a:moveTo>
                      <a:pt x="263870" y="0"/>
                    </a:moveTo>
                    <a:lnTo>
                      <a:pt x="337587" y="60822"/>
                    </a:lnTo>
                    <a:cubicBezTo>
                      <a:pt x="455073" y="178309"/>
                      <a:pt x="527740" y="340615"/>
                      <a:pt x="527740" y="519893"/>
                    </a:cubicBezTo>
                    <a:cubicBezTo>
                      <a:pt x="527740" y="699172"/>
                      <a:pt x="455073" y="861478"/>
                      <a:pt x="337587" y="978964"/>
                    </a:cubicBezTo>
                    <a:lnTo>
                      <a:pt x="263870" y="1039786"/>
                    </a:lnTo>
                    <a:lnTo>
                      <a:pt x="190153" y="978964"/>
                    </a:lnTo>
                    <a:cubicBezTo>
                      <a:pt x="72667" y="861478"/>
                      <a:pt x="0" y="699172"/>
                      <a:pt x="0" y="519893"/>
                    </a:cubicBezTo>
                    <a:cubicBezTo>
                      <a:pt x="0" y="340615"/>
                      <a:pt x="72667" y="178309"/>
                      <a:pt x="190153" y="60822"/>
                    </a:cubicBezTo>
                    <a:close/>
                  </a:path>
                </a:pathLst>
              </a:custGeom>
              <a:solidFill>
                <a:srgbClr val="1C3863"/>
              </a:solidFill>
              <a:ln w="28575" cap="flat" cmpd="sng" algn="ctr">
                <a:solidFill>
                  <a:srgbClr val="F47A2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636B04C-EB5F-4757-8B40-7FE458175D7B}"/>
                </a:ext>
              </a:extLst>
            </p:cNvPr>
            <p:cNvSpPr txBox="1"/>
            <p:nvPr/>
          </p:nvSpPr>
          <p:spPr>
            <a:xfrm>
              <a:off x="6182328" y="4339340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BAE00CB-0ED1-40CA-87FA-1F75A35BC6E0}"/>
                </a:ext>
              </a:extLst>
            </p:cNvPr>
            <p:cNvSpPr txBox="1"/>
            <p:nvPr/>
          </p:nvSpPr>
          <p:spPr>
            <a:xfrm>
              <a:off x="7118609" y="4339340"/>
              <a:ext cx="736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17285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7431CA-8E00-4B5A-9B6D-0BB46FEC1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09841" y="6456368"/>
            <a:ext cx="2133600" cy="365125"/>
          </a:xfrm>
        </p:spPr>
        <p:txBody>
          <a:bodyPr/>
          <a:lstStyle/>
          <a:p>
            <a:fld id="{A8160BDD-7155-D744-B749-9730458604AD}" type="slidenum">
              <a:rPr lang="en-US" smtClean="0"/>
              <a:t>29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4A7FF33-33DE-4ABA-9D91-C7DF3967A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945" y="4606836"/>
            <a:ext cx="5640865" cy="1918141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SELECT books.book_id, books.book_name,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orders.order_date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FROM books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INNER JOIN orders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ON orders.book_id = books.books_id</a:t>
            </a:r>
          </a:p>
          <a:p>
            <a:pPr marL="0" indent="0">
              <a:buNone/>
            </a:pP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ORDER BY books.book_id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94EF27-3553-4FDC-94E2-A31F89308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Inner Join Example</a:t>
            </a:r>
          </a:p>
        </p:txBody>
      </p:sp>
      <p:graphicFrame>
        <p:nvGraphicFramePr>
          <p:cNvPr id="4" name="Group 23">
            <a:extLst>
              <a:ext uri="{FF2B5EF4-FFF2-40B4-BE49-F238E27FC236}">
                <a16:creationId xmlns:a16="http://schemas.microsoft.com/office/drawing/2014/main" id="{2459855B-556C-4F13-B4A8-4F82A6900C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924764"/>
              </p:ext>
            </p:extLst>
          </p:nvPr>
        </p:nvGraphicFramePr>
        <p:xfrm>
          <a:off x="195594" y="1489730"/>
          <a:ext cx="4210943" cy="2362200"/>
        </p:xfrm>
        <a:graphic>
          <a:graphicData uri="http://schemas.openxmlformats.org/drawingml/2006/table">
            <a:tbl>
              <a:tblPr/>
              <a:tblGrid>
                <a:gridCol w="920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5623">
                  <a:extLst>
                    <a:ext uri="{9D8B030D-6E8A-4147-A177-3AD203B41FA5}">
                      <a16:colId xmlns:a16="http://schemas.microsoft.com/office/drawing/2014/main" val="374720308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book_id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book_name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book_format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1010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 Odyssey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Epic poetry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Othello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Play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Crime and Punishment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Novel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1040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Bartleby, the Scrivener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Short story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39332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Animal Farm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Novella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8640227"/>
                  </a:ext>
                </a:extLst>
              </a:tr>
            </a:tbl>
          </a:graphicData>
        </a:graphic>
      </p:graphicFrame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D8078710-276F-4EA3-BF9E-97D46DB03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238740"/>
              </p:ext>
            </p:extLst>
          </p:nvPr>
        </p:nvGraphicFramePr>
        <p:xfrm>
          <a:off x="4737465" y="1489730"/>
          <a:ext cx="4210943" cy="1981200"/>
        </p:xfrm>
        <a:graphic>
          <a:graphicData uri="http://schemas.openxmlformats.org/drawingml/2006/table">
            <a:tbl>
              <a:tblPr/>
              <a:tblGrid>
                <a:gridCol w="920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5623">
                  <a:extLst>
                    <a:ext uri="{9D8B030D-6E8A-4147-A177-3AD203B41FA5}">
                      <a16:colId xmlns:a16="http://schemas.microsoft.com/office/drawing/2014/main" val="374720308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order_id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book_id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order_date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1040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2021-02-18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2021-02-18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2021-02-19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1080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2021-02-19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393328"/>
                  </a:ext>
                </a:extLst>
              </a:tr>
            </a:tbl>
          </a:graphicData>
        </a:graphic>
      </p:graphicFrame>
      <p:sp>
        <p:nvSpPr>
          <p:cNvPr id="7" name="Rounded Rectangle 142">
            <a:extLst>
              <a:ext uri="{FF2B5EF4-FFF2-40B4-BE49-F238E27FC236}">
                <a16:creationId xmlns:a16="http://schemas.microsoft.com/office/drawing/2014/main" id="{8EA2BC0F-8DA7-4DFC-AAD4-BC05E848DD2D}"/>
              </a:ext>
            </a:extLst>
          </p:cNvPr>
          <p:cNvSpPr/>
          <p:nvPr/>
        </p:nvSpPr>
        <p:spPr>
          <a:xfrm>
            <a:off x="6301720" y="1114943"/>
            <a:ext cx="882852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cs typeface="Courier New" panose="02070309020205020404" pitchFamily="49" charset="0"/>
              </a:rPr>
              <a:t>orders</a:t>
            </a:r>
          </a:p>
        </p:txBody>
      </p:sp>
      <p:sp>
        <p:nvSpPr>
          <p:cNvPr id="8" name="Rounded Rectangle 142">
            <a:extLst>
              <a:ext uri="{FF2B5EF4-FFF2-40B4-BE49-F238E27FC236}">
                <a16:creationId xmlns:a16="http://schemas.microsoft.com/office/drawing/2014/main" id="{A5EEA47B-B4F1-43DD-8D5B-A1E7E84F2A50}"/>
              </a:ext>
            </a:extLst>
          </p:cNvPr>
          <p:cNvSpPr/>
          <p:nvPr/>
        </p:nvSpPr>
        <p:spPr>
          <a:xfrm>
            <a:off x="1655698" y="1113047"/>
            <a:ext cx="882852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urier New" panose="02070309020205020404" pitchFamily="49" charset="0"/>
                <a:cs typeface="Courier New" panose="02070309020205020404" pitchFamily="49" charset="0"/>
              </a:rPr>
              <a:t>books</a:t>
            </a:r>
          </a:p>
        </p:txBody>
      </p:sp>
      <p:graphicFrame>
        <p:nvGraphicFramePr>
          <p:cNvPr id="10" name="Group 23">
            <a:extLst>
              <a:ext uri="{FF2B5EF4-FFF2-40B4-BE49-F238E27FC236}">
                <a16:creationId xmlns:a16="http://schemas.microsoft.com/office/drawing/2014/main" id="{490BA3C6-C045-423A-8872-DC8AEE22C3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473293"/>
              </p:ext>
            </p:extLst>
          </p:nvPr>
        </p:nvGraphicFramePr>
        <p:xfrm>
          <a:off x="4737464" y="4606836"/>
          <a:ext cx="4210943" cy="1600200"/>
        </p:xfrm>
        <a:graphic>
          <a:graphicData uri="http://schemas.openxmlformats.org/drawingml/2006/table">
            <a:tbl>
              <a:tblPr/>
              <a:tblGrid>
                <a:gridCol w="920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5623">
                  <a:extLst>
                    <a:ext uri="{9D8B030D-6E8A-4147-A177-3AD203B41FA5}">
                      <a16:colId xmlns:a16="http://schemas.microsoft.com/office/drawing/2014/main" val="3747203082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book_id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book_name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order_date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1010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The Odyssey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2021-02-19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1040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Bartleby, the Scrivener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2021-02-18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Animal Farm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2021-02-18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Rounded Rectangle 51">
            <a:extLst>
              <a:ext uri="{FF2B5EF4-FFF2-40B4-BE49-F238E27FC236}">
                <a16:creationId xmlns:a16="http://schemas.microsoft.com/office/drawing/2014/main" id="{21FFF7D4-6BE2-499D-8BD5-2F0257FB76F7}"/>
              </a:ext>
            </a:extLst>
          </p:cNvPr>
          <p:cNvSpPr/>
          <p:nvPr/>
        </p:nvSpPr>
        <p:spPr>
          <a:xfrm>
            <a:off x="1623187" y="4235356"/>
            <a:ext cx="947874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Query</a:t>
            </a:r>
          </a:p>
        </p:txBody>
      </p:sp>
      <p:sp>
        <p:nvSpPr>
          <p:cNvPr id="12" name="Rounded Rectangle 51">
            <a:extLst>
              <a:ext uri="{FF2B5EF4-FFF2-40B4-BE49-F238E27FC236}">
                <a16:creationId xmlns:a16="http://schemas.microsoft.com/office/drawing/2014/main" id="{DA20C47C-3CB4-4E6D-80BE-032DB7147A35}"/>
              </a:ext>
            </a:extLst>
          </p:cNvPr>
          <p:cNvSpPr/>
          <p:nvPr/>
        </p:nvSpPr>
        <p:spPr>
          <a:xfrm>
            <a:off x="6271533" y="4235355"/>
            <a:ext cx="947874" cy="274637"/>
          </a:xfrm>
          <a:prstGeom prst="roundRect">
            <a:avLst/>
          </a:prstGeom>
          <a:gradFill flip="none" rotWithShape="0">
            <a:gsLst>
              <a:gs pos="0">
                <a:srgbClr val="FFFFFF">
                  <a:lumMod val="92000"/>
                </a:srgbClr>
              </a:gs>
              <a:gs pos="100000">
                <a:srgbClr val="FFFFFF"/>
              </a:gs>
            </a:gsLst>
            <a:lin ang="2700000" scaled="1"/>
            <a:tileRect/>
          </a:gradFill>
          <a:ln w="25400" cap="flat" cmpd="sng" algn="ctr">
            <a:noFill/>
            <a:prstDash val="solid"/>
          </a:ln>
          <a:effectLst>
            <a:outerShdw blurRad="38100" dist="25400" dir="2700000" sx="99000" sy="99000" algn="tl" rotWithShape="0">
              <a:prstClr val="black">
                <a:alpha val="75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Result</a:t>
            </a:r>
          </a:p>
        </p:txBody>
      </p:sp>
    </p:spTree>
    <p:extLst>
      <p:ext uri="{BB962C8B-B14F-4D97-AF65-F5344CB8AC3E}">
        <p14:creationId xmlns:p14="http://schemas.microsoft.com/office/powerpoint/2010/main" val="324770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1F892A5-707E-43D2-A392-D7331BDEA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(Identify &amp; Collect)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FB19DC-5FC5-4CBA-9688-DFC4AC454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02A1BB6-5052-4E8B-8781-F3F61B6009D2}"/>
              </a:ext>
            </a:extLst>
          </p:cNvPr>
          <p:cNvGrpSpPr/>
          <p:nvPr/>
        </p:nvGrpSpPr>
        <p:grpSpPr>
          <a:xfrm>
            <a:off x="445043" y="1954221"/>
            <a:ext cx="8253914" cy="3481907"/>
            <a:chOff x="358148" y="1958424"/>
            <a:chExt cx="8253914" cy="3481907"/>
          </a:xfrm>
        </p:grpSpPr>
        <p:pic>
          <p:nvPicPr>
            <p:cNvPr id="7" name="Graphic 14" descr="Magnifying glass">
              <a:extLst>
                <a:ext uri="{FF2B5EF4-FFF2-40B4-BE49-F238E27FC236}">
                  <a16:creationId xmlns:a16="http://schemas.microsoft.com/office/drawing/2014/main" id="{B3AED99D-31C7-4F40-A710-7EAE6DCB8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8" name="Graphic 20" descr="Gears">
              <a:extLst>
                <a:ext uri="{FF2B5EF4-FFF2-40B4-BE49-F238E27FC236}">
                  <a16:creationId xmlns:a16="http://schemas.microsoft.com/office/drawing/2014/main" id="{4C097077-A172-40B8-A2D0-A3D51403D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9" name="Graphic 24" descr="Database">
              <a:extLst>
                <a:ext uri="{FF2B5EF4-FFF2-40B4-BE49-F238E27FC236}">
                  <a16:creationId xmlns:a16="http://schemas.microsoft.com/office/drawing/2014/main" id="{D8BF768A-2B97-4710-9DF0-1F4F492AD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10" name="Graphic 30" descr="Beaker">
              <a:extLst>
                <a:ext uri="{FF2B5EF4-FFF2-40B4-BE49-F238E27FC236}">
                  <a16:creationId xmlns:a16="http://schemas.microsoft.com/office/drawing/2014/main" id="{48A958F2-9EBE-459B-B953-78F71D0FC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11" name="Graphic 32" descr="Questions">
              <a:extLst>
                <a:ext uri="{FF2B5EF4-FFF2-40B4-BE49-F238E27FC236}">
                  <a16:creationId xmlns:a16="http://schemas.microsoft.com/office/drawing/2014/main" id="{7D71FCD3-1D3D-4CE6-8A98-63FF89F08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12" name="Graphic 34" descr="Teacher">
              <a:extLst>
                <a:ext uri="{FF2B5EF4-FFF2-40B4-BE49-F238E27FC236}">
                  <a16:creationId xmlns:a16="http://schemas.microsoft.com/office/drawing/2014/main" id="{65B7864D-D4B1-4628-A7C8-0D136CE6D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B68A4F76-4BCF-41E7-A183-392AEBB64F8A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FE3991BE-F73D-4AA8-B29C-B2490385C408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2A8811A8-62EE-479B-8D7C-69C173FDCDF1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36A2DEE1-92EE-4126-B63B-0EF4B367CA0A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83BEB63D-E2B3-4E3C-981C-64949006F607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11618D20-AA59-4AC6-93DA-E1EC1BB8A27E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F0C5EA4C-8703-408E-BC71-1D36AB8676B8}"/>
                </a:ext>
              </a:extLst>
            </p:cNvPr>
            <p:cNvCxnSpPr>
              <a:stCxn id="16" idx="1"/>
              <a:endCxn id="1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0FC53E01-68B4-46DE-B3E9-C2B9CB86436E}"/>
                </a:ext>
              </a:extLst>
            </p:cNvPr>
            <p:cNvCxnSpPr>
              <a:stCxn id="16" idx="2"/>
              <a:endCxn id="1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C80B61A-3EE3-4155-8D05-E4BD49319E7E}"/>
                </a:ext>
              </a:extLst>
            </p:cNvPr>
            <p:cNvCxnSpPr>
              <a:stCxn id="17" idx="0"/>
              <a:endCxn id="1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FE344B4-93B9-446D-8078-83FECE9F7967}"/>
                </a:ext>
              </a:extLst>
            </p:cNvPr>
            <p:cNvCxnSpPr>
              <a:stCxn id="17" idx="1"/>
              <a:endCxn id="1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794AAA10-18A2-49E7-BEE7-63F3E243E948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24DCA5C-7953-4ADD-85CC-B19DCC67D6CA}"/>
                </a:ext>
              </a:extLst>
            </p:cNvPr>
            <p:cNvCxnSpPr>
              <a:stCxn id="14" idx="3"/>
              <a:endCxn id="1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E3BF773F-DAE3-469C-B04A-5E3667A1E597}"/>
                </a:ext>
              </a:extLst>
            </p:cNvPr>
            <p:cNvCxnSpPr>
              <a:cxnSpLocks/>
              <a:stCxn id="18" idx="1"/>
              <a:endCxn id="1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558913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91E05-2B94-488B-9B13-983278937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B5195-EA80-4588-B554-7BA55C61B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Ask yourself:</a:t>
            </a:r>
          </a:p>
          <a:p>
            <a:pPr lvl="1"/>
            <a:r>
              <a:rPr lang="en-US" dirty="0"/>
              <a:t>What fields are common between the datasets?</a:t>
            </a:r>
          </a:p>
          <a:p>
            <a:pPr lvl="1"/>
            <a:r>
              <a:rPr lang="en-US" dirty="0"/>
              <a:t>Will you combine datasets into existing set or a new set?</a:t>
            </a:r>
          </a:p>
          <a:p>
            <a:pPr lvl="1"/>
            <a:r>
              <a:rPr lang="en-US" dirty="0"/>
              <a:t>How will you handle joins on missing data?</a:t>
            </a:r>
          </a:p>
          <a:p>
            <a:pPr lvl="1"/>
            <a:r>
              <a:rPr lang="en-US" dirty="0"/>
              <a:t>How will you handle duplicated data?</a:t>
            </a:r>
          </a:p>
          <a:p>
            <a:r>
              <a:rPr lang="en-US" dirty="0"/>
              <a:t>Consider how data can be consolidated.</a:t>
            </a:r>
          </a:p>
          <a:p>
            <a:pPr lvl="1"/>
            <a:r>
              <a:rPr lang="en-US" dirty="0"/>
              <a:t>Identify same or similar data that can be combined.</a:t>
            </a:r>
          </a:p>
          <a:p>
            <a:pPr lvl="2"/>
            <a:r>
              <a:rPr lang="en-US" dirty="0"/>
              <a:t>String "123.45" vs. float 123.45</a:t>
            </a:r>
          </a:p>
          <a:p>
            <a:pPr lvl="2"/>
            <a:r>
              <a:rPr lang="en-US" dirty="0"/>
              <a:t>£100 to $135</a:t>
            </a:r>
          </a:p>
          <a:p>
            <a:pPr lvl="2"/>
            <a:r>
              <a:rPr lang="en-US" dirty="0"/>
              <a:t>Imperial to metric</a:t>
            </a:r>
          </a:p>
          <a:p>
            <a:pPr lvl="2"/>
            <a:r>
              <a:rPr lang="en-US" dirty="0"/>
              <a:t>Language conversion</a:t>
            </a:r>
          </a:p>
          <a:p>
            <a:pPr lvl="2"/>
            <a:r>
              <a:rPr lang="en-US" dirty="0"/>
              <a:t>Occupation code conversion</a:t>
            </a:r>
          </a:p>
          <a:p>
            <a:pPr lvl="2"/>
            <a:r>
              <a:rPr lang="en-US" dirty="0"/>
              <a:t>Date conversion</a:t>
            </a:r>
          </a:p>
          <a:p>
            <a:pPr lvl="1"/>
            <a:r>
              <a:rPr lang="en-US" dirty="0"/>
              <a:t>Identify character set conversions.</a:t>
            </a:r>
          </a:p>
          <a:p>
            <a:pPr lvl="1"/>
            <a:r>
              <a:rPr lang="en-US" dirty="0"/>
              <a:t>Identify scaling factors between data points.</a:t>
            </a:r>
          </a:p>
          <a:p>
            <a:r>
              <a:rPr lang="en-US" dirty="0"/>
              <a:t>Consider how to get data from multiple locations into one location.</a:t>
            </a:r>
          </a:p>
          <a:p>
            <a:pPr lvl="1"/>
            <a:r>
              <a:rPr lang="en-US" dirty="0"/>
              <a:t>Identify data stored on local file systems, corporate intranet, cloud providers.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924348-C8EA-4BDB-AFA5-CB0490FA2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Consolidating Data from Multiple Sources</a:t>
            </a:r>
          </a:p>
        </p:txBody>
      </p:sp>
    </p:spTree>
    <p:extLst>
      <p:ext uri="{BB962C8B-B14F-4D97-AF65-F5344CB8AC3E}">
        <p14:creationId xmlns:p14="http://schemas.microsoft.com/office/powerpoint/2010/main" val="33367267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5BA1A4-9457-4F34-9175-4BFEF8C9A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F62E38-44B2-4334-94B9-96A813978D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Consolidating Data from Multiple Sources</a:t>
            </a:r>
          </a:p>
        </p:txBody>
      </p:sp>
    </p:spTree>
    <p:extLst>
      <p:ext uri="{BB962C8B-B14F-4D97-AF65-F5344CB8AC3E}">
        <p14:creationId xmlns:p14="http://schemas.microsoft.com/office/powerpoint/2010/main" val="10022628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Transform Data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28496C97-8946-4BF7-8E8B-2D95A238D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7283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3D64A11-BE20-4F5F-8073-D32A7FAEF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(Process)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8ADC58-195D-47A2-A67C-9B9117A8F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33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A181DD3-6D22-470F-AC3E-28A3E62F5C52}"/>
              </a:ext>
            </a:extLst>
          </p:cNvPr>
          <p:cNvGrpSpPr/>
          <p:nvPr/>
        </p:nvGrpSpPr>
        <p:grpSpPr>
          <a:xfrm>
            <a:off x="445043" y="1954221"/>
            <a:ext cx="8253914" cy="3481907"/>
            <a:chOff x="358148" y="1958424"/>
            <a:chExt cx="8253914" cy="3481907"/>
          </a:xfrm>
        </p:grpSpPr>
        <p:pic>
          <p:nvPicPr>
            <p:cNvPr id="27" name="Graphic 14" descr="Magnifying glass">
              <a:extLst>
                <a:ext uri="{FF2B5EF4-FFF2-40B4-BE49-F238E27FC236}">
                  <a16:creationId xmlns:a16="http://schemas.microsoft.com/office/drawing/2014/main" id="{AB7D249B-84DE-40B5-BADA-B4DFB3685E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28" name="Graphic 20" descr="Gears">
              <a:extLst>
                <a:ext uri="{FF2B5EF4-FFF2-40B4-BE49-F238E27FC236}">
                  <a16:creationId xmlns:a16="http://schemas.microsoft.com/office/drawing/2014/main" id="{BD82CA53-D588-4126-BDAD-506AB50B37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29" name="Graphic 24" descr="Database">
              <a:extLst>
                <a:ext uri="{FF2B5EF4-FFF2-40B4-BE49-F238E27FC236}">
                  <a16:creationId xmlns:a16="http://schemas.microsoft.com/office/drawing/2014/main" id="{3E3BEF74-FFB0-43EB-83B5-B0C63431E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30" name="Graphic 30" descr="Beaker">
              <a:extLst>
                <a:ext uri="{FF2B5EF4-FFF2-40B4-BE49-F238E27FC236}">
                  <a16:creationId xmlns:a16="http://schemas.microsoft.com/office/drawing/2014/main" id="{87627624-B455-41C2-9EFD-A04487914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31" name="Graphic 32" descr="Questions">
              <a:extLst>
                <a:ext uri="{FF2B5EF4-FFF2-40B4-BE49-F238E27FC236}">
                  <a16:creationId xmlns:a16="http://schemas.microsoft.com/office/drawing/2014/main" id="{A2E49D37-F2F4-4158-A9B1-902F22971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32" name="Graphic 34" descr="Teacher">
              <a:extLst>
                <a:ext uri="{FF2B5EF4-FFF2-40B4-BE49-F238E27FC236}">
                  <a16:creationId xmlns:a16="http://schemas.microsoft.com/office/drawing/2014/main" id="{DDCC38AC-6362-45BC-9F45-9AE084008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33" name="Rounded Rectangle 143">
              <a:extLst>
                <a:ext uri="{FF2B5EF4-FFF2-40B4-BE49-F238E27FC236}">
                  <a16:creationId xmlns:a16="http://schemas.microsoft.com/office/drawing/2014/main" id="{ADB0EBA4-C683-4789-843E-3F8B87883E9A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34" name="Rounded Rectangle 143">
              <a:extLst>
                <a:ext uri="{FF2B5EF4-FFF2-40B4-BE49-F238E27FC236}">
                  <a16:creationId xmlns:a16="http://schemas.microsoft.com/office/drawing/2014/main" id="{0DD59A0C-973C-4400-B735-974613AC55F5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35" name="Rounded Rectangle 143">
              <a:extLst>
                <a:ext uri="{FF2B5EF4-FFF2-40B4-BE49-F238E27FC236}">
                  <a16:creationId xmlns:a16="http://schemas.microsoft.com/office/drawing/2014/main" id="{23FE2A9F-3EA3-4BB1-AE89-4BAC7864D850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36" name="Rounded Rectangle 143">
              <a:extLst>
                <a:ext uri="{FF2B5EF4-FFF2-40B4-BE49-F238E27FC236}">
                  <a16:creationId xmlns:a16="http://schemas.microsoft.com/office/drawing/2014/main" id="{9A7703C9-8436-40B1-ACDE-CDEBEE0BEC62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37" name="Rounded Rectangle 143">
              <a:extLst>
                <a:ext uri="{FF2B5EF4-FFF2-40B4-BE49-F238E27FC236}">
                  <a16:creationId xmlns:a16="http://schemas.microsoft.com/office/drawing/2014/main" id="{B696C383-C2B6-4833-BA22-35D051424055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38" name="Rounded Rectangle 143">
              <a:extLst>
                <a:ext uri="{FF2B5EF4-FFF2-40B4-BE49-F238E27FC236}">
                  <a16:creationId xmlns:a16="http://schemas.microsoft.com/office/drawing/2014/main" id="{C8FE7A46-C951-496D-9C50-91BA8C0058D8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12868F8-8BA0-40F0-9C12-878E49FFE28D}"/>
                </a:ext>
              </a:extLst>
            </p:cNvPr>
            <p:cNvCxnSpPr>
              <a:stCxn id="36" idx="1"/>
              <a:endCxn id="3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EF84322A-30C9-4936-8CFD-9FFD4B232A64}"/>
                </a:ext>
              </a:extLst>
            </p:cNvPr>
            <p:cNvCxnSpPr>
              <a:stCxn id="36" idx="2"/>
              <a:endCxn id="3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7E75BA57-2DFE-4945-85D4-A306F693AD8B}"/>
                </a:ext>
              </a:extLst>
            </p:cNvPr>
            <p:cNvCxnSpPr>
              <a:stCxn id="37" idx="0"/>
              <a:endCxn id="3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1ECF7F0A-6614-4267-A8C9-B32C6DBD612F}"/>
                </a:ext>
              </a:extLst>
            </p:cNvPr>
            <p:cNvCxnSpPr>
              <a:stCxn id="37" idx="1"/>
              <a:endCxn id="3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544CF3BC-871B-412F-A663-C3A19340BF62}"/>
                </a:ext>
              </a:extLst>
            </p:cNvPr>
            <p:cNvCxnSpPr>
              <a:stCxn id="33" idx="3"/>
              <a:endCxn id="3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F72E39B0-5F1A-49B8-9A48-B171C0C995DD}"/>
                </a:ext>
              </a:extLst>
            </p:cNvPr>
            <p:cNvCxnSpPr>
              <a:stCxn id="34" idx="3"/>
              <a:endCxn id="3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22FC778D-56EE-4D77-A062-8CD14423EBCF}"/>
                </a:ext>
              </a:extLst>
            </p:cNvPr>
            <p:cNvCxnSpPr>
              <a:cxnSpLocks/>
              <a:stCxn id="38" idx="1"/>
              <a:endCxn id="3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68438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E250A5-5DEB-486F-8242-420F2B0FE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BB24C86-C541-48AC-B6F1-0EFDF189A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Data Transformation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EE948-B07C-42C5-87CA-5BE621F77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Transformation comes after extraction in ETL.</a:t>
            </a:r>
          </a:p>
          <a:p>
            <a:r>
              <a:rPr lang="en-US" dirty="0"/>
              <a:t>Involves changing data in some way.</a:t>
            </a:r>
          </a:p>
          <a:p>
            <a:r>
              <a:rPr lang="en-US" dirty="0"/>
              <a:t>You can make changes early.</a:t>
            </a:r>
          </a:p>
          <a:p>
            <a:pPr lvl="1"/>
            <a:r>
              <a:rPr lang="en-US" dirty="0"/>
              <a:t>You know what to look for.</a:t>
            </a:r>
          </a:p>
          <a:p>
            <a:pPr lvl="1"/>
            <a:r>
              <a:rPr lang="en-US" dirty="0"/>
              <a:t>Your tools can help you find issues.</a:t>
            </a:r>
          </a:p>
          <a:p>
            <a:r>
              <a:rPr lang="en-US" dirty="0"/>
              <a:t>However, you won't be able to make some changes until after analysis.</a:t>
            </a:r>
          </a:p>
          <a:p>
            <a:pPr lvl="1"/>
            <a:r>
              <a:rPr lang="en-US" dirty="0"/>
              <a:t>Tells you what to transform and how.</a:t>
            </a:r>
          </a:p>
          <a:p>
            <a:r>
              <a:rPr lang="en-US" dirty="0"/>
              <a:t>Changes at this point are preliminary.</a:t>
            </a:r>
          </a:p>
          <a:p>
            <a:pPr lvl="1"/>
            <a:r>
              <a:rPr lang="en-US" dirty="0"/>
              <a:t>You can still get quite a bit done.</a:t>
            </a:r>
          </a:p>
        </p:txBody>
      </p:sp>
    </p:spTree>
    <p:extLst>
      <p:ext uri="{BB962C8B-B14F-4D97-AF65-F5344CB8AC3E}">
        <p14:creationId xmlns:p14="http://schemas.microsoft.com/office/powerpoint/2010/main" val="37726755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476283-8F25-4BE5-97A0-DD5096B17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47DBA2-9CFC-4F62-A4B5-8A81881F64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Data preparation</a:t>
            </a:r>
            <a:r>
              <a:rPr lang="en-US" dirty="0"/>
              <a:t> alters data so it more effectively supports data science tasks.</a:t>
            </a:r>
          </a:p>
          <a:p>
            <a:pPr lvl="1"/>
            <a:r>
              <a:rPr lang="en-US" dirty="0"/>
              <a:t>Tasks like analysis and modeling.</a:t>
            </a:r>
          </a:p>
          <a:p>
            <a:pPr lvl="1"/>
            <a:r>
              <a:rPr lang="en-US" dirty="0"/>
              <a:t>Necessary for achieving business goals.</a:t>
            </a:r>
          </a:p>
          <a:p>
            <a:pPr lvl="1"/>
            <a:r>
              <a:rPr lang="en-US" dirty="0"/>
              <a:t>Comprises multiple individual tasks.</a:t>
            </a:r>
          </a:p>
          <a:p>
            <a:pPr lvl="1"/>
            <a:r>
              <a:rPr lang="en-US" dirty="0"/>
              <a:t>Purpose is to identify issues before data is loaded into its destination.</a:t>
            </a:r>
          </a:p>
          <a:p>
            <a:pPr lvl="1"/>
            <a:r>
              <a:rPr lang="en-US" dirty="0"/>
              <a:t>Issues can be at a macro level or micro level.</a:t>
            </a:r>
          </a:p>
          <a:p>
            <a:r>
              <a:rPr lang="en-US" b="1" dirty="0"/>
              <a:t>Data cleaning</a:t>
            </a:r>
            <a:r>
              <a:rPr lang="en-US" dirty="0"/>
              <a:t> addresses inaccuracies and other problems with data.</a:t>
            </a:r>
          </a:p>
          <a:p>
            <a:pPr lvl="1"/>
            <a:r>
              <a:rPr lang="en-US" dirty="0"/>
              <a:t>Subset of preparation.</a:t>
            </a:r>
          </a:p>
          <a:p>
            <a:pPr lvl="1"/>
            <a:r>
              <a:rPr lang="en-US" dirty="0"/>
              <a:t>Duplicated data, poorly formatted data, corrupt data, etc.</a:t>
            </a:r>
          </a:p>
          <a:p>
            <a:pPr lvl="1"/>
            <a:r>
              <a:rPr lang="en-US" dirty="0"/>
              <a:t>You can correct data or remove it.</a:t>
            </a:r>
          </a:p>
          <a:p>
            <a:pPr lvl="1"/>
            <a:r>
              <a:rPr lang="en-US" dirty="0"/>
              <a:t>Choice of action depends on feasibility and impact on later processes.</a:t>
            </a:r>
          </a:p>
          <a:p>
            <a:r>
              <a:rPr lang="en-US" dirty="0"/>
              <a:t>Data wrangling/munging are alternative terms.</a:t>
            </a:r>
          </a:p>
          <a:p>
            <a:pPr lvl="1"/>
            <a:r>
              <a:rPr lang="en-US" dirty="0"/>
              <a:t>Often refers to manual work.</a:t>
            </a:r>
          </a:p>
          <a:p>
            <a:r>
              <a:rPr lang="en-US" dirty="0"/>
              <a:t>Preparation can be automated so cleanup can repeat.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8DC34D0-D1E8-4F38-B6FD-C421F3242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Preparation and Cleaning</a:t>
            </a:r>
          </a:p>
        </p:txBody>
      </p:sp>
    </p:spTree>
    <p:extLst>
      <p:ext uri="{BB962C8B-B14F-4D97-AF65-F5344CB8AC3E}">
        <p14:creationId xmlns:p14="http://schemas.microsoft.com/office/powerpoint/2010/main" val="20317878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A315DD-75D3-4E65-9DEC-C2A6F26B6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D808CF-2481-493E-A359-AE07328CE6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Feature types:</a:t>
            </a:r>
          </a:p>
          <a:p>
            <a:pPr lvl="1"/>
            <a:r>
              <a:rPr lang="en-US" b="1" dirty="0"/>
              <a:t>Quantitative</a:t>
            </a:r>
          </a:p>
          <a:p>
            <a:pPr lvl="2"/>
            <a:r>
              <a:rPr lang="en-US" dirty="0"/>
              <a:t>Number as a magnitude, e.g., 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Price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Qualitative</a:t>
            </a:r>
          </a:p>
          <a:p>
            <a:pPr lvl="2"/>
            <a:r>
              <a:rPr lang="en-US" dirty="0"/>
              <a:t>Non-ranking categories, e.g., 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en-US" dirty="0"/>
              <a:t>.</a:t>
            </a:r>
          </a:p>
          <a:p>
            <a:pPr lvl="1"/>
            <a:r>
              <a:rPr lang="en-US" b="1" dirty="0"/>
              <a:t>Ordinal</a:t>
            </a:r>
          </a:p>
          <a:p>
            <a:pPr lvl="2"/>
            <a:r>
              <a:rPr lang="en-US" dirty="0"/>
              <a:t>Ordered data, e.g., 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Grade</a:t>
            </a:r>
            <a:r>
              <a:rPr lang="en-US" dirty="0"/>
              <a:t>.</a:t>
            </a:r>
          </a:p>
          <a:p>
            <a:r>
              <a:rPr lang="en-US" dirty="0"/>
              <a:t>Data types:</a:t>
            </a:r>
          </a:p>
          <a:p>
            <a:pPr lvl="1"/>
            <a:r>
              <a:rPr lang="en-US" b="1" dirty="0"/>
              <a:t>Integers</a:t>
            </a:r>
            <a:r>
              <a:rPr lang="en-US" dirty="0"/>
              <a:t> (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25</a:t>
            </a:r>
            <a:r>
              <a:rPr lang="en-US" dirty="0"/>
              <a:t>)</a:t>
            </a:r>
          </a:p>
          <a:p>
            <a:pPr lvl="1"/>
            <a:r>
              <a:rPr lang="en-US" b="1" dirty="0"/>
              <a:t>Floats</a:t>
            </a:r>
            <a:r>
              <a:rPr lang="en-US" dirty="0"/>
              <a:t> (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12.78</a:t>
            </a:r>
            <a:r>
              <a:rPr lang="en-US" dirty="0"/>
              <a:t>)</a:t>
            </a:r>
          </a:p>
          <a:p>
            <a:pPr lvl="1"/>
            <a:r>
              <a:rPr lang="en-US" b="1" dirty="0"/>
              <a:t>Strings</a:t>
            </a:r>
            <a:r>
              <a:rPr lang="en-US" dirty="0"/>
              <a:t> (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'Red'</a:t>
            </a:r>
            <a:r>
              <a:rPr lang="en-US" dirty="0"/>
              <a:t>)</a:t>
            </a:r>
          </a:p>
          <a:p>
            <a:pPr lvl="1"/>
            <a:r>
              <a:rPr lang="en-US" b="1" dirty="0"/>
              <a:t>Booleans</a:t>
            </a:r>
            <a:r>
              <a:rPr lang="en-US" dirty="0"/>
              <a:t> (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dirty="0"/>
              <a:t> or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dirty="0"/>
              <a:t>)</a:t>
            </a:r>
          </a:p>
          <a:p>
            <a:pPr lvl="1"/>
            <a:r>
              <a:rPr lang="en-US" b="1" dirty="0"/>
              <a:t>Datetimes</a:t>
            </a:r>
            <a:r>
              <a:rPr lang="en-US" dirty="0"/>
              <a:t> (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2021-03-01</a:t>
            </a:r>
            <a:r>
              <a:rPr lang="en-US" dirty="0"/>
              <a:t>)</a:t>
            </a:r>
          </a:p>
          <a:p>
            <a:r>
              <a:rPr lang="en-US" dirty="0"/>
              <a:t>These types don't always match 1:1.</a:t>
            </a:r>
          </a:p>
          <a:p>
            <a:pPr lvl="1"/>
            <a:r>
              <a:rPr lang="en-US" dirty="0"/>
              <a:t>E.g., a categorical feature can be represented using integers.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8A4B7D-2C79-4A96-AF91-876396EAD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Data</a:t>
            </a:r>
          </a:p>
        </p:txBody>
      </p:sp>
    </p:spTree>
    <p:extLst>
      <p:ext uri="{BB962C8B-B14F-4D97-AF65-F5344CB8AC3E}">
        <p14:creationId xmlns:p14="http://schemas.microsoft.com/office/powerpoint/2010/main" val="17052767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F7A22A-BA92-4C4E-BDB6-242DE0930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69B3AD-04B5-4458-92D8-B6A0E7872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You Can Perform on Different Types of Features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0DEC797D-5531-47D5-BE4B-85A9219690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340641"/>
              </p:ext>
            </p:extLst>
          </p:nvPr>
        </p:nvGraphicFramePr>
        <p:xfrm>
          <a:off x="952500" y="2113263"/>
          <a:ext cx="7239000" cy="3163824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Feature Type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Quantitative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Dataset: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(13, 13, 31, 38, 72)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Mean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: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(13 + 13 + 31 + 38 +72) / 5 = 33.4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Median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: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31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Mode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: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13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Range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: </a:t>
                      </a: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72 − 13 = 59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Qualitative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Dataset: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('blue', 'red', 'black', 'black', 'black')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Mode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: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'black'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Ordinal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Dataset: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('A', 'A', 'C', 'F', 'D')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Median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: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'C'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Mode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: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'A'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90225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648139-885A-4F0C-BF41-5A0729F10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76C60-E19F-4D62-9C57-053380929B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Continuous</a:t>
            </a:r>
            <a:r>
              <a:rPr lang="en-US" dirty="0"/>
              <a:t> variables are uncountable and can extend infinitely.</a:t>
            </a:r>
          </a:p>
          <a:p>
            <a:pPr lvl="1"/>
            <a:r>
              <a:rPr lang="en-US" dirty="0"/>
              <a:t>Example: Time it takes to run a marathon.</a:t>
            </a:r>
          </a:p>
          <a:p>
            <a:pPr lvl="1"/>
            <a:r>
              <a:rPr lang="en-US" dirty="0"/>
              <a:t>Can be described as taking 3 hours, 10 minutes, 37 seconds, 845 milliseconds, etc.</a:t>
            </a:r>
          </a:p>
          <a:p>
            <a:pPr lvl="2"/>
            <a:r>
              <a:rPr lang="en-US" dirty="0"/>
              <a:t>Continues indefinitely for perfect precision.</a:t>
            </a:r>
          </a:p>
          <a:p>
            <a:pPr lvl="1"/>
            <a:r>
              <a:rPr lang="en-US" dirty="0"/>
              <a:t>More realistically, time is measured with imperfect precision.</a:t>
            </a:r>
          </a:p>
          <a:p>
            <a:pPr lvl="2"/>
            <a:r>
              <a:rPr lang="en-US" dirty="0"/>
              <a:t>E.g., 3 hours, 10 minutes, 37 seconds. </a:t>
            </a:r>
          </a:p>
          <a:p>
            <a:pPr lvl="2"/>
            <a:r>
              <a:rPr lang="en-US" dirty="0"/>
              <a:t>Can still take on all real values in a range.</a:t>
            </a:r>
          </a:p>
          <a:p>
            <a:pPr lvl="1"/>
            <a:r>
              <a:rPr lang="en-US" dirty="0"/>
              <a:t>Uses fractions and decimal values.</a:t>
            </a:r>
          </a:p>
          <a:p>
            <a:r>
              <a:rPr lang="en-US" b="1" dirty="0"/>
              <a:t>Discrete</a:t>
            </a:r>
            <a:r>
              <a:rPr lang="en-US" dirty="0"/>
              <a:t> variables are countable and limited.</a:t>
            </a:r>
          </a:p>
          <a:p>
            <a:pPr lvl="1"/>
            <a:r>
              <a:rPr lang="en-US" dirty="0"/>
              <a:t>Example: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Time in Minutes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/>
              <a:t>Is either 120, 121, 122, 123, etc.</a:t>
            </a:r>
          </a:p>
          <a:p>
            <a:pPr lvl="1"/>
            <a:r>
              <a:rPr lang="en-US" dirty="0"/>
              <a:t>There is a definite gap between each value in a range.</a:t>
            </a:r>
          </a:p>
          <a:p>
            <a:pPr lvl="1"/>
            <a:r>
              <a:rPr lang="en-US" dirty="0"/>
              <a:t>Cannot be divided into more precise values.</a:t>
            </a:r>
          </a:p>
          <a:p>
            <a:pPr lvl="1"/>
            <a:r>
              <a:rPr lang="en-US" dirty="0"/>
              <a:t>Uses whole numbers.</a:t>
            </a:r>
          </a:p>
          <a:p>
            <a:r>
              <a:rPr lang="en-US" dirty="0"/>
              <a:t>Difference can affect how data is treated in multiple phases of the process.</a:t>
            </a:r>
          </a:p>
          <a:p>
            <a:pPr lvl="1"/>
            <a:r>
              <a:rPr lang="en-US" dirty="0"/>
              <a:t>E.g., continuous variables are formatted as floats; discrete variables as integers.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F83B57-EE42-42E1-B82F-022357AE6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Continuous vs. Discrete Variables</a:t>
            </a:r>
          </a:p>
        </p:txBody>
      </p:sp>
    </p:spTree>
    <p:extLst>
      <p:ext uri="{BB962C8B-B14F-4D97-AF65-F5344CB8AC3E}">
        <p14:creationId xmlns:p14="http://schemas.microsoft.com/office/powerpoint/2010/main" val="38756060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4355B7-3926-42B9-BD5F-AE8A1D1E9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F0C10-08DC-449D-9292-4C361F33C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parse raw data into well-formatted data.</a:t>
            </a:r>
          </a:p>
          <a:p>
            <a:pPr lvl="1"/>
            <a:r>
              <a:rPr lang="en-US" dirty="0"/>
              <a:t>E.g., each line of text in CSV file becomes a row in a table.</a:t>
            </a:r>
          </a:p>
          <a:p>
            <a:r>
              <a:rPr lang="en-US" dirty="0"/>
              <a:t>You can parse data to change its form.</a:t>
            </a:r>
          </a:p>
          <a:p>
            <a:pPr lvl="1"/>
            <a:r>
              <a:rPr lang="en-US" dirty="0"/>
              <a:t>E.g., web page with HTML converted to a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Parser must be capable of separating elements and translating them into destination.</a:t>
            </a:r>
          </a:p>
          <a:p>
            <a:r>
              <a:rPr lang="en-US" dirty="0"/>
              <a:t>Most tools can parse common data formats.</a:t>
            </a:r>
          </a:p>
          <a:p>
            <a:r>
              <a:rPr lang="en-US" dirty="0"/>
              <a:t>Data in formats like HTML may require more manual work.</a:t>
            </a:r>
          </a:p>
          <a:p>
            <a:pPr lvl="1"/>
            <a:r>
              <a:rPr lang="en-US" dirty="0"/>
              <a:t>E.g., configuring a parser to interpret the data in a certain way.</a:t>
            </a:r>
          </a:p>
          <a:p>
            <a:r>
              <a:rPr lang="en-US" dirty="0"/>
              <a:t>Ensure data is parsed before doing more transformation tasks.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44D8AB-A9F7-4872-98FC-B97DDD970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Parsing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5BDAA3-9C4F-4D7E-9F60-9F0F62B07E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parsing</a:t>
            </a:r>
            <a:r>
              <a:rPr lang="en-US" dirty="0"/>
              <a:t>: The process of taking data as input, then representing it in a certain structure/syntax.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932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0AE5A3-E49A-47E2-9695-D96D73BD6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A84F92-DB71-435F-BF9A-08F5E7F81F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does not always start out in a neatly packaged form.</a:t>
            </a:r>
          </a:p>
          <a:p>
            <a:pPr lvl="1"/>
            <a:r>
              <a:rPr lang="en-US" dirty="0"/>
              <a:t>Individual pieces might span multiple repositories.</a:t>
            </a:r>
          </a:p>
          <a:p>
            <a:pPr lvl="1"/>
            <a:r>
              <a:rPr lang="en-US" dirty="0"/>
              <a:t>Data might be mixed in with irrelevant or dissimilar data.</a:t>
            </a:r>
          </a:p>
          <a:p>
            <a:r>
              <a:rPr lang="en-US" dirty="0"/>
              <a:t>You'll need to place data with one or more sets.</a:t>
            </a:r>
          </a:p>
          <a:p>
            <a:r>
              <a:rPr lang="en-US" dirty="0"/>
              <a:t>Example: Data repository with information about salespeople.</a:t>
            </a:r>
          </a:p>
          <a:p>
            <a:pPr lvl="1"/>
            <a:r>
              <a:rPr lang="en-US" dirty="0"/>
              <a:t>Data describing the same ideas is already in one place.</a:t>
            </a:r>
          </a:p>
          <a:p>
            <a:pPr lvl="1"/>
            <a:r>
              <a:rPr lang="en-US" dirty="0"/>
              <a:t>May be considered a dataset.</a:t>
            </a:r>
          </a:p>
          <a:p>
            <a:r>
              <a:rPr lang="en-US" dirty="0"/>
              <a:t>Example: Database A has customer demographics, B has actual transaction info.</a:t>
            </a:r>
          </a:p>
          <a:p>
            <a:pPr lvl="1"/>
            <a:r>
              <a:rPr lang="en-US" dirty="0"/>
              <a:t>Data is spread out and takes different forms.</a:t>
            </a:r>
          </a:p>
          <a:p>
            <a:pPr lvl="1"/>
            <a:r>
              <a:rPr lang="en-US" dirty="0"/>
              <a:t>Will be difficult to work with as is.</a:t>
            </a:r>
          </a:p>
          <a:p>
            <a:pPr lvl="1"/>
            <a:r>
              <a:rPr lang="en-US" dirty="0"/>
              <a:t>Must be placed into one or more sets.</a:t>
            </a:r>
          </a:p>
          <a:p>
            <a:r>
              <a:rPr lang="en-US" dirty="0"/>
              <a:t>Datasets can include any kind of data that's relevant to your goals.</a:t>
            </a:r>
          </a:p>
          <a:p>
            <a:pPr lvl="1"/>
            <a:r>
              <a:rPr lang="en-US" dirty="0"/>
              <a:t>Might be unique to your industry/organization.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15033B3-71CB-4A7B-9719-ED9577D48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E5FACE-0B56-4E7C-B3C7-1FA89AC376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Dataset</a:t>
            </a:r>
            <a:r>
              <a:rPr lang="en-US" dirty="0"/>
              <a:t>: A collection of data that can be used to accomplish business goals.</a:t>
            </a:r>
          </a:p>
        </p:txBody>
      </p:sp>
    </p:spTree>
    <p:extLst>
      <p:ext uri="{BB962C8B-B14F-4D97-AF65-F5344CB8AC3E}">
        <p14:creationId xmlns:p14="http://schemas.microsoft.com/office/powerpoint/2010/main" val="21457261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24EC77-EB59-4025-BE25-F9092D381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8BEA94-A0DB-4BB9-9A92-741A52B48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Parsing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46BB5-7579-4C06-8E13-8CAC1CFB6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possible, prefer to parse data from well-structured formats.</a:t>
            </a:r>
          </a:p>
          <a:p>
            <a:r>
              <a:rPr lang="en-US" dirty="0"/>
              <a:t>Consider that binary formats are faster to parse and take up less storage space, but cannot easily be read by a human.</a:t>
            </a:r>
          </a:p>
          <a:p>
            <a:r>
              <a:rPr lang="en-US" dirty="0"/>
              <a:t>Consider that binary formats may only be readable by the system or library that created it.</a:t>
            </a:r>
          </a:p>
        </p:txBody>
      </p:sp>
    </p:spTree>
    <p:extLst>
      <p:ext uri="{BB962C8B-B14F-4D97-AF65-F5344CB8AC3E}">
        <p14:creationId xmlns:p14="http://schemas.microsoft.com/office/powerpoint/2010/main" val="9941795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F94A3C5-BB73-4FA8-A965-5055DE219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28D3B85-D20F-4D7C-A231-612CFB6DE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Irregularities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E3D208-45C2-475E-A8DA-2EC5EC8D7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Any data that doesn't conform to expectations.</a:t>
            </a:r>
          </a:p>
          <a:p>
            <a:r>
              <a:rPr lang="en-US" dirty="0"/>
              <a:t>Types of problems:</a:t>
            </a:r>
          </a:p>
          <a:p>
            <a:pPr lvl="1"/>
            <a:r>
              <a:rPr lang="en-US" dirty="0"/>
              <a:t>Corrupted or unusable data</a:t>
            </a:r>
          </a:p>
          <a:p>
            <a:pPr lvl="1"/>
            <a:r>
              <a:rPr lang="en-US" dirty="0"/>
              <a:t>Incorrectly formatted data</a:t>
            </a:r>
          </a:p>
          <a:p>
            <a:pPr lvl="1"/>
            <a:r>
              <a:rPr lang="en-US" dirty="0"/>
              <a:t>Duplicated data</a:t>
            </a:r>
          </a:p>
          <a:p>
            <a:pPr lvl="1"/>
            <a:r>
              <a:rPr lang="en-US" dirty="0"/>
              <a:t>Placeholder data</a:t>
            </a:r>
          </a:p>
          <a:p>
            <a:pPr lvl="1"/>
            <a:r>
              <a:rPr lang="en-US" dirty="0"/>
              <a:t>Null or missing data</a:t>
            </a:r>
          </a:p>
          <a:p>
            <a:r>
              <a:rPr lang="en-US" dirty="0"/>
              <a:t>Identify as many instances of these problems as you can during data preparation.</a:t>
            </a:r>
          </a:p>
        </p:txBody>
      </p:sp>
    </p:spTree>
    <p:extLst>
      <p:ext uri="{BB962C8B-B14F-4D97-AF65-F5344CB8AC3E}">
        <p14:creationId xmlns:p14="http://schemas.microsoft.com/office/powerpoint/2010/main" val="24847738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760D00-6A8A-463E-8E2A-71FE88366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1487B01-E171-4FB0-AE85-9DED7462C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corrupted data is conspicuous and easy to identify.</a:t>
            </a:r>
          </a:p>
          <a:p>
            <a:pPr lvl="1"/>
            <a:r>
              <a:rPr lang="en-US" dirty="0"/>
              <a:t>Example: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en-US" dirty="0"/>
              <a:t> feature has one value of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'����'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Some encoding error is happening.</a:t>
            </a:r>
          </a:p>
          <a:p>
            <a:pPr lvl="1"/>
            <a:r>
              <a:rPr lang="en-US" dirty="0"/>
              <a:t>You can filter the data to only show valid color names.</a:t>
            </a:r>
          </a:p>
          <a:p>
            <a:pPr lvl="1"/>
            <a:r>
              <a:rPr lang="en-US" dirty="0"/>
              <a:t>You can remove the record or estimate a color that it's most likely to be.</a:t>
            </a:r>
          </a:p>
          <a:p>
            <a:r>
              <a:rPr lang="en-US" dirty="0"/>
              <a:t>Column data type can also reveal corrupted data.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 column contains one type of data.</a:t>
            </a:r>
          </a:p>
          <a:p>
            <a:pPr lvl="1"/>
            <a:r>
              <a:rPr lang="en-US" dirty="0"/>
              <a:t>Just one deviation will change data type; e.g.,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'blue'</a:t>
            </a:r>
            <a:r>
              <a:rPr lang="en-US" dirty="0"/>
              <a:t> changes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Price</a:t>
            </a:r>
            <a:r>
              <a:rPr lang="en-US" dirty="0"/>
              <a:t> column to a string.</a:t>
            </a:r>
          </a:p>
          <a:p>
            <a:pPr lvl="1"/>
            <a:r>
              <a:rPr lang="en-US" dirty="0"/>
              <a:t>You're left with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'1.23'</a:t>
            </a:r>
            <a:r>
              <a:rPr lang="en-US" dirty="0"/>
              <a:t>,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'6.34'</a:t>
            </a:r>
            <a:r>
              <a:rPr lang="en-US" dirty="0"/>
              <a:t>,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'8.91'</a:t>
            </a:r>
            <a:r>
              <a:rPr lang="en-US" dirty="0"/>
              <a:t>, and so on.</a:t>
            </a:r>
          </a:p>
          <a:p>
            <a:pPr lvl="1"/>
            <a:r>
              <a:rPr lang="en-US" dirty="0"/>
              <a:t>You identify irregular data by its context.</a:t>
            </a:r>
          </a:p>
          <a:p>
            <a:r>
              <a:rPr lang="en-US" dirty="0"/>
              <a:t>Some corrupt data isn't overt, but still identifiable through domain knowledge.</a:t>
            </a:r>
          </a:p>
          <a:p>
            <a:pPr lvl="1"/>
            <a:r>
              <a:rPr lang="en-US" dirty="0"/>
              <a:t>E.g., city with a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Population</a:t>
            </a:r>
            <a:r>
              <a:rPr lang="en-US" dirty="0"/>
              <a:t> of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Filter dataset to show values outside an acceptable range, e.g., 100,000 to 40,000,000.</a:t>
            </a:r>
          </a:p>
          <a:p>
            <a:r>
              <a:rPr lang="en-US" dirty="0"/>
              <a:t>Some corrupt data is difficult to identify.</a:t>
            </a:r>
          </a:p>
          <a:p>
            <a:pPr lvl="1"/>
            <a:r>
              <a:rPr lang="en-US" dirty="0"/>
              <a:t>E.g., population of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3,567,100</a:t>
            </a:r>
            <a:r>
              <a:rPr lang="en-US" dirty="0"/>
              <a:t> is reasonable but still incorrect for a specific city.</a:t>
            </a:r>
          </a:p>
          <a:p>
            <a:pPr lvl="1"/>
            <a:r>
              <a:rPr lang="en-US" dirty="0"/>
              <a:t>Compare data to other values to get context.</a:t>
            </a:r>
          </a:p>
          <a:p>
            <a:pPr lvl="1"/>
            <a:r>
              <a:rPr lang="en-US" dirty="0"/>
              <a:t>Look for patterns of irregular data.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D6B87F6-FD73-4FB2-A6D5-A5F399A4B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Identification of Corrupted or Unusable Data</a:t>
            </a:r>
          </a:p>
        </p:txBody>
      </p:sp>
    </p:spTree>
    <p:extLst>
      <p:ext uri="{BB962C8B-B14F-4D97-AF65-F5344CB8AC3E}">
        <p14:creationId xmlns:p14="http://schemas.microsoft.com/office/powerpoint/2010/main" val="41786651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ECF769-6730-470F-BF1E-935D6455F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68BED-2860-4644-9CBC-C4DF9680E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 in mind that irregular data is data that has inconsistencies between records.</a:t>
            </a:r>
          </a:p>
          <a:p>
            <a:r>
              <a:rPr lang="en-US" dirty="0"/>
              <a:t>Correct data with inconsistent columns between records before input.</a:t>
            </a:r>
          </a:p>
          <a:p>
            <a:r>
              <a:rPr lang="en-US" dirty="0"/>
              <a:t>Consider the different ways to handle irregular data:</a:t>
            </a:r>
          </a:p>
          <a:p>
            <a:pPr lvl="1"/>
            <a:r>
              <a:rPr lang="en-US" dirty="0"/>
              <a:t>By utilities or apps within or outside conventional data science tools.</a:t>
            </a:r>
          </a:p>
          <a:p>
            <a:pPr lvl="1"/>
            <a:r>
              <a:rPr lang="en-US" dirty="0"/>
              <a:t>On the data source itself before it is exported to a data science environment.</a:t>
            </a:r>
          </a:p>
          <a:p>
            <a:pPr lvl="1"/>
            <a:r>
              <a:rPr lang="en-US" dirty="0"/>
              <a:t>By manual processes.</a:t>
            </a:r>
          </a:p>
          <a:p>
            <a:r>
              <a:rPr lang="en-US" dirty="0"/>
              <a:t>Consider that, often, the only way to handle unusable data is to create it from source.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0D58482-0EE8-4727-B5D6-A8D23EB80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Handling Irregular and Unusable Data</a:t>
            </a:r>
          </a:p>
        </p:txBody>
      </p:sp>
    </p:spTree>
    <p:extLst>
      <p:ext uri="{BB962C8B-B14F-4D97-AF65-F5344CB8AC3E}">
        <p14:creationId xmlns:p14="http://schemas.microsoft.com/office/powerpoint/2010/main" val="24331686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AD4604-7E9C-46C4-9346-D66CCA24C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C11436-C80D-44EB-A016-D421F627345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Handling Irregular and Unusable Data</a:t>
            </a:r>
          </a:p>
        </p:txBody>
      </p:sp>
    </p:spTree>
    <p:extLst>
      <p:ext uri="{BB962C8B-B14F-4D97-AF65-F5344CB8AC3E}">
        <p14:creationId xmlns:p14="http://schemas.microsoft.com/office/powerpoint/2010/main" val="1644220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59694C-838C-4473-94D4-7695FBCD3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DC008-FCA9-47FB-9A6A-7EB9CBDDC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sources store data in different types with different precision.</a:t>
            </a:r>
          </a:p>
          <a:p>
            <a:r>
              <a:rPr lang="en-US" dirty="0"/>
              <a:t>Example: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en-US" dirty="0"/>
              <a:t> could be a string, integer, or float.</a:t>
            </a:r>
          </a:p>
          <a:p>
            <a:r>
              <a:rPr lang="en-US" dirty="0"/>
              <a:t>Data types must be consistent and in a format conducive to analysis/modeling.</a:t>
            </a:r>
          </a:p>
          <a:p>
            <a:r>
              <a:rPr lang="en-US" dirty="0"/>
              <a:t>Cleaning involves inspecting datasets for data type issues.</a:t>
            </a:r>
          </a:p>
          <a:p>
            <a:pPr lvl="1"/>
            <a:r>
              <a:rPr lang="en-US" dirty="0"/>
              <a:t>Examples:</a:t>
            </a:r>
          </a:p>
          <a:p>
            <a:pPr lvl="2"/>
            <a:r>
              <a:rPr lang="en-US" dirty="0"/>
              <a:t>Money values cast as floats instead of decimals.</a:t>
            </a:r>
          </a:p>
          <a:p>
            <a:pPr lvl="2"/>
            <a:r>
              <a:rPr lang="en-US" dirty="0"/>
              <a:t>Floats cast as integers, a loss of precision.</a:t>
            </a:r>
          </a:p>
          <a:p>
            <a:pPr lvl="2"/>
            <a:r>
              <a:rPr lang="en-US" dirty="0"/>
              <a:t>Integers cast as floats, making data harder to interpret.</a:t>
            </a:r>
          </a:p>
          <a:p>
            <a:r>
              <a:rPr lang="en-US" dirty="0"/>
              <a:t>Most tools can convert data from one type to another.</a:t>
            </a:r>
          </a:p>
          <a:p>
            <a:pPr lvl="1"/>
            <a:r>
              <a:rPr lang="en-US" dirty="0"/>
              <a:t>Conversion has to be logical for it to work.</a:t>
            </a:r>
          </a:p>
          <a:p>
            <a:pPr lvl="1"/>
            <a:r>
              <a:rPr lang="en-US" dirty="0"/>
              <a:t>Converting string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'1.34'</a:t>
            </a:r>
            <a:r>
              <a:rPr lang="en-US" dirty="0"/>
              <a:t> to float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1.34</a:t>
            </a:r>
            <a:r>
              <a:rPr lang="en-US" dirty="0"/>
              <a:t> will work.</a:t>
            </a:r>
          </a:p>
          <a:p>
            <a:pPr lvl="1"/>
            <a:r>
              <a:rPr lang="en-US" dirty="0"/>
              <a:t>Converting string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'two'</a:t>
            </a:r>
            <a:r>
              <a:rPr lang="en-US" dirty="0"/>
              <a:t> to an integer won't work.</a:t>
            </a:r>
          </a:p>
          <a:p>
            <a:pPr lvl="1"/>
            <a:r>
              <a:rPr lang="en-US" dirty="0"/>
              <a:t>Most values can be converted to strings.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CBF7276-99F6-4FAE-8C23-B17EE5460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Correction of Data Formats</a:t>
            </a:r>
          </a:p>
        </p:txBody>
      </p:sp>
    </p:spTree>
    <p:extLst>
      <p:ext uri="{BB962C8B-B14F-4D97-AF65-F5344CB8AC3E}">
        <p14:creationId xmlns:p14="http://schemas.microsoft.com/office/powerpoint/2010/main" val="14824521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01B67E5-A8AB-4E4B-8D4A-44F4456D8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530CA-3E84-4EBC-85B2-E9ACD1F5C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Date can be represented as a string, e.g.,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'2021-03-01 00:03:50'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March 1</a:t>
            </a:r>
            <a:r>
              <a:rPr lang="en-US" baseline="30000" dirty="0"/>
              <a:t>st</a:t>
            </a:r>
            <a:r>
              <a:rPr lang="en-US" dirty="0"/>
              <a:t>, 2021 at 3:50 A.M.</a:t>
            </a:r>
          </a:p>
          <a:p>
            <a:pPr lvl="1"/>
            <a:r>
              <a:rPr lang="en-US" dirty="0"/>
              <a:t>A lot of distinct information is being conveyed.</a:t>
            </a:r>
          </a:p>
          <a:p>
            <a:pPr lvl="1"/>
            <a:r>
              <a:rPr lang="en-US" dirty="0"/>
              <a:t>No easy way to extract individual portions.</a:t>
            </a:r>
          </a:p>
          <a:p>
            <a:r>
              <a:rPr lang="en-US" dirty="0"/>
              <a:t>There are many ways to format dates and times.</a:t>
            </a:r>
          </a:p>
          <a:p>
            <a:pPr lvl="1"/>
            <a:r>
              <a:rPr lang="en-US" dirty="0"/>
              <a:t>How do you retrieve just months no matter the format?</a:t>
            </a:r>
          </a:p>
          <a:p>
            <a:r>
              <a:rPr lang="en-US" dirty="0"/>
              <a:t>The datetime format stores dates/times consistently.</a:t>
            </a:r>
          </a:p>
          <a:p>
            <a:pPr lvl="1"/>
            <a:r>
              <a:rPr lang="en-US" dirty="0"/>
              <a:t>Easy to extract/query individual components.</a:t>
            </a:r>
          </a:p>
          <a:p>
            <a:pPr lvl="1"/>
            <a:r>
              <a:rPr lang="en-US" dirty="0"/>
              <a:t>E.g.,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dt.month()</a:t>
            </a:r>
            <a:r>
              <a:rPr lang="en-US" dirty="0"/>
              <a:t> can retrieve integer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lang="en-US" dirty="0"/>
              <a:t> or string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'March'</a:t>
            </a:r>
            <a:r>
              <a:rPr lang="en-US" dirty="0"/>
              <a:t>.</a:t>
            </a:r>
          </a:p>
          <a:p>
            <a:r>
              <a:rPr lang="en-US" dirty="0"/>
              <a:t>Raw dates/times may be pulled into an environment as strings.</a:t>
            </a:r>
          </a:p>
          <a:p>
            <a:r>
              <a:rPr lang="en-US" dirty="0"/>
              <a:t>You can configure environments to parse them as datetime instead.</a:t>
            </a:r>
          </a:p>
          <a:p>
            <a:pPr lvl="1"/>
            <a:r>
              <a:rPr lang="en-US" dirty="0"/>
              <a:t>Don't have to worry about making the format consistent.</a:t>
            </a:r>
          </a:p>
          <a:p>
            <a:r>
              <a:rPr lang="en-US" dirty="0"/>
              <a:t>Other libraries can also help convert strings to datetime objects.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6A4D5E6-CA9D-4787-A8EC-543B368F0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 Conversion</a:t>
            </a:r>
          </a:p>
        </p:txBody>
      </p:sp>
    </p:spTree>
    <p:extLst>
      <p:ext uri="{BB962C8B-B14F-4D97-AF65-F5344CB8AC3E}">
        <p14:creationId xmlns:p14="http://schemas.microsoft.com/office/powerpoint/2010/main" val="356705758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EC00B5-6A5A-409A-A034-8B34F7FE7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0BF30-7B23-42C8-8E1F-B5397DA0F9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Date values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Consider that dates come in many formats.</a:t>
            </a:r>
          </a:p>
          <a:p>
            <a:pPr lvl="1"/>
            <a:r>
              <a:rPr lang="en-US" dirty="0"/>
              <a:t>Consider that there are many formal and informal date formatting standards.</a:t>
            </a:r>
          </a:p>
          <a:p>
            <a:pPr lvl="1"/>
            <a:r>
              <a:rPr lang="en-US" dirty="0"/>
              <a:t>Keep in mind that dates formatted with the year at the end of the string can be ambiguous.</a:t>
            </a:r>
          </a:p>
          <a:p>
            <a:pPr lvl="1"/>
            <a:r>
              <a:rPr lang="en-US" dirty="0"/>
              <a:t>Consider your knowledge of the source data when deciding how to transform dates.</a:t>
            </a:r>
          </a:p>
          <a:p>
            <a:pPr lvl="1"/>
            <a:r>
              <a:rPr lang="en-US" dirty="0"/>
              <a:t>For easiest processing, normalize dates in all data sources.</a:t>
            </a:r>
          </a:p>
          <a:p>
            <a:r>
              <a:rPr lang="en-US" b="1" dirty="0"/>
              <a:t>Numeric values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Consider that numeric values can take many forms in data files.</a:t>
            </a:r>
          </a:p>
          <a:p>
            <a:pPr lvl="1"/>
            <a:r>
              <a:rPr lang="en-US" dirty="0"/>
              <a:t>Keep in mind that some data science tools will ignore embedded digit group separators.</a:t>
            </a:r>
          </a:p>
          <a:p>
            <a:pPr lvl="1"/>
            <a:r>
              <a:rPr lang="en-US" dirty="0"/>
              <a:t>Keep in mind that numeric values can have a leading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lang="en-US" dirty="0"/>
              <a:t> or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US" dirty="0"/>
              <a:t> to indicate sign.</a:t>
            </a:r>
          </a:p>
          <a:p>
            <a:pPr lvl="1"/>
            <a:r>
              <a:rPr lang="en-US" dirty="0"/>
              <a:t>Keep in mind that negative numbers can be surrounded by parentheses.</a:t>
            </a:r>
          </a:p>
          <a:p>
            <a:pPr lvl="1"/>
            <a:r>
              <a:rPr lang="en-US" dirty="0"/>
              <a:t>Keep in mind that binary values are not human readable.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9A23A04-65D1-4A46-907D-78A4F5595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Correcting Data Formats</a:t>
            </a:r>
          </a:p>
        </p:txBody>
      </p:sp>
    </p:spTree>
    <p:extLst>
      <p:ext uri="{BB962C8B-B14F-4D97-AF65-F5344CB8AC3E}">
        <p14:creationId xmlns:p14="http://schemas.microsoft.com/office/powerpoint/2010/main" val="13758685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CE2C0C-A4D5-48EC-BF76-219B73C96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7C8ACB-C89D-4CB5-B916-0B9A0FB83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Correcting Data Formats</a:t>
            </a:r>
          </a:p>
        </p:txBody>
      </p:sp>
    </p:spTree>
    <p:extLst>
      <p:ext uri="{BB962C8B-B14F-4D97-AF65-F5344CB8AC3E}">
        <p14:creationId xmlns:p14="http://schemas.microsoft.com/office/powerpoint/2010/main" val="410906455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97474C-489B-42AC-B872-3BA60E69E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2835F84-0CA3-42F5-8C00-FE185D069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Duplicates can lead to problems with analysis and modeling.</a:t>
            </a:r>
          </a:p>
          <a:p>
            <a:r>
              <a:rPr lang="en-US" dirty="0"/>
              <a:t>Most common example is where multiple rows have same exact values: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Most libraries can identify and remove duplicate entries like these.</a:t>
            </a:r>
          </a:p>
          <a:p>
            <a:r>
              <a:rPr lang="en-US" dirty="0"/>
              <a:t>Some duplicate rows have only one or two values in common.</a:t>
            </a:r>
          </a:p>
          <a:p>
            <a:pPr lvl="1"/>
            <a:r>
              <a:rPr lang="en-US" dirty="0"/>
              <a:t>If one of them is the primary key, it's obvious you have a duplicate.</a:t>
            </a:r>
          </a:p>
          <a:p>
            <a:pPr lvl="1"/>
            <a:r>
              <a:rPr lang="en-US" dirty="0"/>
              <a:t>May not be clear which row is correct and which should be dropped.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ACB89B1-F409-4A2A-9EE2-2C3651E7F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Deduplication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3122920-8F20-4CA3-B1EC-A4BF579866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Deduplication</a:t>
            </a:r>
            <a:r>
              <a:rPr lang="en-US" dirty="0"/>
              <a:t>: The process of identifying and removing duplicate entries.</a:t>
            </a:r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179DFCC7-BD94-4B80-BC7A-B01D623978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089516"/>
              </p:ext>
            </p:extLst>
          </p:nvPr>
        </p:nvGraphicFramePr>
        <p:xfrm>
          <a:off x="1519645" y="2781516"/>
          <a:ext cx="6104709" cy="1600200"/>
        </p:xfrm>
        <a:graphic>
          <a:graphicData uri="http://schemas.openxmlformats.org/drawingml/2006/table">
            <a:tbl>
              <a:tblPr/>
              <a:tblGrid>
                <a:gridCol w="1362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3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517">
                  <a:extLst>
                    <a:ext uri="{9D8B030D-6E8A-4147-A177-3AD203B41FA5}">
                      <a16:colId xmlns:a16="http://schemas.microsoft.com/office/drawing/2014/main" val="2057960421"/>
                    </a:ext>
                  </a:extLst>
                </a:gridCol>
                <a:gridCol w="1133403">
                  <a:extLst>
                    <a:ext uri="{9D8B030D-6E8A-4147-A177-3AD203B41FA5}">
                      <a16:colId xmlns:a16="http://schemas.microsoft.com/office/drawing/2014/main" val="802772705"/>
                    </a:ext>
                  </a:extLst>
                </a:gridCol>
                <a:gridCol w="934823">
                  <a:extLst>
                    <a:ext uri="{9D8B030D-6E8A-4147-A177-3AD203B41FA5}">
                      <a16:colId xmlns:a16="http://schemas.microsoft.com/office/drawing/2014/main" val="575367208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Customer 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Last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First 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Country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Gender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1056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Williams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Emily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1056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Williams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Emily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1056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Williams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Emily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572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3E3485-C071-4056-A65A-33226EA26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FC3E855-F552-4490-8E92-3A31623BC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Structured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Facilitates searching, filtering, or extracting data.</a:t>
            </a:r>
          </a:p>
          <a:p>
            <a:pPr lvl="1"/>
            <a:r>
              <a:rPr lang="en-US" dirty="0"/>
              <a:t>E.g., spreadsheet or database.</a:t>
            </a:r>
          </a:p>
          <a:p>
            <a:pPr lvl="1"/>
            <a:r>
              <a:rPr lang="en-US" dirty="0"/>
              <a:t>Chunks of data can be retrieved using a programming or querying language.</a:t>
            </a:r>
          </a:p>
          <a:p>
            <a:r>
              <a:rPr lang="en-US" b="1" dirty="0"/>
              <a:t>Unstructured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Not easy to query.</a:t>
            </a:r>
          </a:p>
          <a:p>
            <a:pPr lvl="1"/>
            <a:r>
              <a:rPr lang="en-US" dirty="0"/>
              <a:t>E.g., images, video, textual contents, etc.</a:t>
            </a:r>
          </a:p>
          <a:p>
            <a:pPr lvl="1"/>
            <a:r>
              <a:rPr lang="en-US" dirty="0"/>
              <a:t>Usually a larger proportion of data than structured data.</a:t>
            </a:r>
          </a:p>
          <a:p>
            <a:r>
              <a:rPr lang="en-US" b="1" dirty="0"/>
              <a:t>Semi-structured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Aspects of both structured and unstructured.</a:t>
            </a:r>
          </a:p>
          <a:p>
            <a:pPr lvl="1"/>
            <a:r>
              <a:rPr lang="en-US" dirty="0"/>
              <a:t>E.g., email content is unstructured, but email fields are structured.</a:t>
            </a:r>
          </a:p>
          <a:p>
            <a:r>
              <a:rPr lang="en-US" dirty="0"/>
              <a:t>Some formats (like XML and JSON documents) can be in different forms.</a:t>
            </a:r>
          </a:p>
          <a:p>
            <a:pPr lvl="1"/>
            <a:r>
              <a:rPr lang="en-US" dirty="0"/>
              <a:t>Server log output could be structured.</a:t>
            </a:r>
          </a:p>
          <a:p>
            <a:pPr lvl="1"/>
            <a:r>
              <a:rPr lang="en-US" dirty="0"/>
              <a:t>Human-authored documents may not be structured.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1C4C9E-025D-4D9D-8D56-89EEB8343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of Data</a:t>
            </a:r>
          </a:p>
        </p:txBody>
      </p:sp>
    </p:spTree>
    <p:extLst>
      <p:ext uri="{BB962C8B-B14F-4D97-AF65-F5344CB8AC3E}">
        <p14:creationId xmlns:p14="http://schemas.microsoft.com/office/powerpoint/2010/main" val="11269187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544BDC-41DC-437F-B572-EA0D8879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6CB9BC5-14FE-4D44-A794-0E6E892E0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evidence of duplication can be deceptive.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Customer ID</a:t>
            </a:r>
            <a:r>
              <a:rPr lang="en-US" dirty="0"/>
              <a:t> is </a:t>
            </a:r>
            <a:r>
              <a:rPr lang="en-US" i="1" dirty="0"/>
              <a:t>not</a:t>
            </a:r>
            <a:r>
              <a:rPr lang="en-US" dirty="0"/>
              <a:t> the primary key.</a:t>
            </a:r>
          </a:p>
          <a:p>
            <a:r>
              <a:rPr lang="en-US" dirty="0"/>
              <a:t>This dataset is transactional.</a:t>
            </a:r>
          </a:p>
          <a:p>
            <a:pPr lvl="1"/>
            <a:r>
              <a:rPr lang="en-US" dirty="0"/>
              <a:t>One customer can have multiple transactions.</a:t>
            </a:r>
          </a:p>
          <a:p>
            <a:pPr lvl="1"/>
            <a:r>
              <a:rPr lang="en-US" dirty="0"/>
              <a:t>So, these are not duplicates.</a:t>
            </a:r>
          </a:p>
          <a:p>
            <a:r>
              <a:rPr lang="en-US" dirty="0"/>
              <a:t>In the absence of common key, it may be unclear what is correct and what is an error.</a:t>
            </a:r>
          </a:p>
          <a:p>
            <a:r>
              <a:rPr lang="en-US" dirty="0"/>
              <a:t>You must have a deep understanding of your dataset to identify and address issues.</a:t>
            </a:r>
          </a:p>
          <a:p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36EF4EA-0230-49E1-843F-3099F8089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Deduplication Without a Key</a:t>
            </a:r>
          </a:p>
        </p:txBody>
      </p:sp>
      <p:graphicFrame>
        <p:nvGraphicFramePr>
          <p:cNvPr id="10" name="Group 23">
            <a:extLst>
              <a:ext uri="{FF2B5EF4-FFF2-40B4-BE49-F238E27FC236}">
                <a16:creationId xmlns:a16="http://schemas.microsoft.com/office/drawing/2014/main" id="{92F30D88-9240-4D8B-A9AB-CF48E2C89C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270843"/>
              </p:ext>
            </p:extLst>
          </p:nvPr>
        </p:nvGraphicFramePr>
        <p:xfrm>
          <a:off x="1439091" y="1828800"/>
          <a:ext cx="6265818" cy="1600200"/>
        </p:xfrm>
        <a:graphic>
          <a:graphicData uri="http://schemas.openxmlformats.org/drawingml/2006/table">
            <a:tbl>
              <a:tblPr/>
              <a:tblGrid>
                <a:gridCol w="1362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2471">
                  <a:extLst>
                    <a:ext uri="{9D8B030D-6E8A-4147-A177-3AD203B41FA5}">
                      <a16:colId xmlns:a16="http://schemas.microsoft.com/office/drawing/2014/main" val="2057960421"/>
                    </a:ext>
                  </a:extLst>
                </a:gridCol>
                <a:gridCol w="1133403">
                  <a:extLst>
                    <a:ext uri="{9D8B030D-6E8A-4147-A177-3AD203B41FA5}">
                      <a16:colId xmlns:a16="http://schemas.microsoft.com/office/drawing/2014/main" val="802772705"/>
                    </a:ext>
                  </a:extLst>
                </a:gridCol>
                <a:gridCol w="1095932">
                  <a:extLst>
                    <a:ext uri="{9D8B030D-6E8A-4147-A177-3AD203B41FA5}">
                      <a16:colId xmlns:a16="http://schemas.microsoft.com/office/drawing/2014/main" val="575367208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Customer ID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Sale Price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Tax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Quantity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Product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1056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799.99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63.99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TV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1056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78.99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6.32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Speakers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1056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199.99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15.99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Subwoofer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796303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A71FC6-E3B5-48E7-8477-BBC71BE0A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D851A-1CB7-493D-9ECE-578476791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column could appear twice and hold the same values for each row.</a:t>
            </a:r>
          </a:p>
          <a:p>
            <a:r>
              <a:rPr lang="en-US" dirty="0"/>
              <a:t>Or, two columns might hold different raw values but still be redundant.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Time in Hours</a:t>
            </a:r>
            <a:r>
              <a:rPr lang="en-US" dirty="0"/>
              <a:t> is redundant with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Time in Minutes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Both measure same thing, but on different scales.</a:t>
            </a:r>
          </a:p>
          <a:p>
            <a:pPr lvl="1"/>
            <a:r>
              <a:rPr lang="en-US" dirty="0"/>
              <a:t>One of these columns could be removed.</a:t>
            </a:r>
          </a:p>
          <a:p>
            <a:r>
              <a:rPr lang="en-US" dirty="0"/>
              <a:t>Knowledge of the data is once again important.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1318311-8519-4C43-81D6-845512AA7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Deduplication of Columns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6D314558-677D-46E5-A80D-763A89399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378333"/>
              </p:ext>
            </p:extLst>
          </p:nvPr>
        </p:nvGraphicFramePr>
        <p:xfrm>
          <a:off x="1249416" y="2162320"/>
          <a:ext cx="6068786" cy="1600200"/>
        </p:xfrm>
        <a:graphic>
          <a:graphicData uri="http://schemas.openxmlformats.org/drawingml/2006/table">
            <a:tbl>
              <a:tblPr/>
              <a:tblGrid>
                <a:gridCol w="1234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9492">
                  <a:extLst>
                    <a:ext uri="{9D8B030D-6E8A-4147-A177-3AD203B41FA5}">
                      <a16:colId xmlns:a16="http://schemas.microsoft.com/office/drawing/2014/main" val="2057960421"/>
                    </a:ext>
                  </a:extLst>
                </a:gridCol>
                <a:gridCol w="1601703">
                  <a:extLst>
                    <a:ext uri="{9D8B030D-6E8A-4147-A177-3AD203B41FA5}">
                      <a16:colId xmlns:a16="http://schemas.microsoft.com/office/drawing/2014/main" val="802772705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Name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Place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Time in Minutes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Time in Hours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Romano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176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2.93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Alvarez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3.35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Matthews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168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2.80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49183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EB3C2E-E8CB-45A6-B1ED-D234D697E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6A674A-BDB1-4301-A20F-94ADAD43D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Deduplicating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BE8DD-C7FA-486A-A47E-5C2A682EB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 in mind that data that has been duplicated between different files can be difficult to discover and correct after it has been transformed.</a:t>
            </a:r>
          </a:p>
          <a:p>
            <a:r>
              <a:rPr lang="en-US" dirty="0"/>
              <a:t>Be systematic when collecting data.</a:t>
            </a:r>
          </a:p>
          <a:p>
            <a:r>
              <a:rPr lang="en-US" dirty="0"/>
              <a:t>Deduplicate data if there is a value that is guaranteed to be unique within a data record.</a:t>
            </a:r>
          </a:p>
          <a:p>
            <a:r>
              <a:rPr lang="en-US" dirty="0"/>
              <a:t>Deduplicate records by using ad hoc scripts, third-party libraries, or applications.</a:t>
            </a:r>
          </a:p>
          <a:p>
            <a:r>
              <a:rPr lang="en-US" dirty="0"/>
              <a:t>Deduplicate data as early as possible in the data pipeline.</a:t>
            </a:r>
          </a:p>
          <a:p>
            <a:r>
              <a:rPr lang="en-US" dirty="0"/>
              <a:t>Perform checks to ensure that no duplicate records exist.</a:t>
            </a:r>
          </a:p>
        </p:txBody>
      </p:sp>
    </p:spTree>
    <p:extLst>
      <p:ext uri="{BB962C8B-B14F-4D97-AF65-F5344CB8AC3E}">
        <p14:creationId xmlns:p14="http://schemas.microsoft.com/office/powerpoint/2010/main" val="8723914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111266-0E89-44CF-AF0E-C2573044F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E8D790-1439-4896-BF5E-289DD01F33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Deduplicating Data</a:t>
            </a:r>
          </a:p>
        </p:txBody>
      </p:sp>
    </p:spTree>
    <p:extLst>
      <p:ext uri="{BB962C8B-B14F-4D97-AF65-F5344CB8AC3E}">
        <p14:creationId xmlns:p14="http://schemas.microsoft.com/office/powerpoint/2010/main" val="20769351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286E74-3938-48A8-8604-06FC2FFF8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5C1DE-0E65-4B02-ABA1-215A9E2AD4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Review</a:t>
            </a:r>
            <a:r>
              <a:rPr lang="en-US" dirty="0"/>
              <a:t> feature includes written text.</a:t>
            </a:r>
          </a:p>
          <a:p>
            <a:pPr lvl="1"/>
            <a:r>
              <a:rPr lang="en-US" dirty="0"/>
              <a:t>Not quite categorical, not quite ordinal.</a:t>
            </a:r>
          </a:p>
          <a:p>
            <a:pPr lvl="1"/>
            <a:r>
              <a:rPr lang="en-US" dirty="0"/>
              <a:t>You need to transform this data somehow.</a:t>
            </a:r>
          </a:p>
          <a:p>
            <a:r>
              <a:rPr lang="en-US" i="1" dirty="0"/>
              <a:t>Embedding</a:t>
            </a:r>
            <a:r>
              <a:rPr lang="en-US" dirty="0"/>
              <a:t> condenses language vocabulary into vectors of small dimensions.</a:t>
            </a:r>
          </a:p>
          <a:p>
            <a:pPr lvl="1"/>
            <a:r>
              <a:rPr lang="en-US" dirty="0"/>
              <a:t>Average adult knows 40,000 words.</a:t>
            </a:r>
          </a:p>
          <a:p>
            <a:pPr lvl="1"/>
            <a:r>
              <a:rPr lang="en-US" dirty="0"/>
              <a:t>Each word has its own vector.</a:t>
            </a:r>
          </a:p>
          <a:p>
            <a:pPr lvl="1"/>
            <a:r>
              <a:rPr lang="en-US" dirty="0"/>
              <a:t>All vectors together form embedded space.</a:t>
            </a:r>
          </a:p>
          <a:p>
            <a:pPr lvl="1"/>
            <a:r>
              <a:rPr lang="en-US" dirty="0"/>
              <a:t>A word's vector occupies a point within this space.</a:t>
            </a:r>
          </a:p>
          <a:p>
            <a:r>
              <a:rPr lang="en-US" dirty="0"/>
              <a:t>When trained on neural networks, similar words are placed close by in embedded space.</a:t>
            </a:r>
          </a:p>
          <a:p>
            <a:r>
              <a:rPr lang="en-US" dirty="0"/>
              <a:t>Many word embeddings already exist that you can use.</a:t>
            </a:r>
          </a:p>
          <a:p>
            <a:r>
              <a:rPr lang="en-US" dirty="0"/>
              <a:t>You can also train your own using tools like:</a:t>
            </a:r>
          </a:p>
          <a:p>
            <a:pPr lvl="1"/>
            <a:r>
              <a:rPr lang="en-US" dirty="0"/>
              <a:t>Word2vec</a:t>
            </a:r>
          </a:p>
          <a:p>
            <a:pPr lvl="1"/>
            <a:r>
              <a:rPr lang="en-US" dirty="0"/>
              <a:t>fastText</a:t>
            </a:r>
          </a:p>
          <a:p>
            <a:pPr lvl="1"/>
            <a:r>
              <a:rPr lang="en-US" dirty="0"/>
              <a:t>TF-IDF</a:t>
            </a:r>
          </a:p>
          <a:p>
            <a:pPr lvl="1"/>
            <a:r>
              <a:rPr lang="en-US" dirty="0"/>
              <a:t>GloVe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35EDBFD-DF96-4847-90A8-B0AD37562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Embedding</a:t>
            </a:r>
          </a:p>
        </p:txBody>
      </p:sp>
    </p:spTree>
    <p:extLst>
      <p:ext uri="{BB962C8B-B14F-4D97-AF65-F5344CB8AC3E}">
        <p14:creationId xmlns:p14="http://schemas.microsoft.com/office/powerpoint/2010/main" val="22643505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4E9CA3-4344-4D5B-B8C3-DA3286691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243884-DB94-4E91-BE16-B708E06B7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'The shadows, gleams, up under the leaves of the old sycamore-trees'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9D02B25-0791-465E-934E-73381A4A4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Data Transformation Techniques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D155275F-E437-42C9-923F-B4519D1A71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668592"/>
              </p:ext>
            </p:extLst>
          </p:nvPr>
        </p:nvGraphicFramePr>
        <p:xfrm>
          <a:off x="341926" y="2133600"/>
          <a:ext cx="8460149" cy="3590544"/>
        </p:xfrm>
        <a:graphic>
          <a:graphicData uri="http://schemas.openxmlformats.org/drawingml/2006/table">
            <a:tbl>
              <a:tblPr/>
              <a:tblGrid>
                <a:gridCol w="1539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1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Technique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Bag-of-words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Puts all words in a list without grammar or punctuation.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{'the': 3, 'shadows': 1, 'gleams': 1, 'up': 1, 'under': 1, 'leaves': 1, 'of': 1, 'old': 1, 'sycamore': 1, 'trees': 1}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Tokenization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Partitions text into smaller units.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it-IT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['g', 'l', 'e', 'a', 'm', 's']</a:t>
                      </a:r>
                      <a:endParaRPr kumimoji="0" lang="en-US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Stop words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Removes common words that add no value.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['the', 'up', 'under', 'of']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Stemming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Removes affix to get base form of word.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'shadows'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→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'shadow'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'leaves'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→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'leav'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43988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Lemmatization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Analyzes word structure to intelligently derive base dictionary form of word.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'leaves'</a:t>
                      </a: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Calibri"/>
                        </a:rPr>
                        <a:t> → </a:t>
                      </a: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ea typeface="+mn-ea"/>
                          <a:cs typeface="Courier New" panose="02070309020205020404" pitchFamily="49" charset="0"/>
                        </a:rPr>
                        <a:t>'leaf'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970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32210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D84830-DCC9-458B-BCD3-EEF6D2076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DEEDCE-7977-4946-A2FD-49D6E5F7D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Raw image can be represented as array of numeric values.</a:t>
            </a:r>
          </a:p>
          <a:p>
            <a:pPr lvl="1"/>
            <a:r>
              <a:rPr lang="en-US" dirty="0"/>
              <a:t>Each cell represents a pixel</a:t>
            </a:r>
          </a:p>
          <a:p>
            <a:pPr lvl="1"/>
            <a:r>
              <a:rPr lang="en-US" dirty="0"/>
              <a:t>Greyscale: 0 is black, 255 </a:t>
            </a:r>
            <a:r>
              <a:rPr lang="en-US"/>
              <a:t>is white, </a:t>
            </a:r>
            <a:r>
              <a:rPr lang="en-US" dirty="0"/>
              <a:t>and shades of grey in between.</a:t>
            </a:r>
          </a:p>
          <a:p>
            <a:pPr lvl="1"/>
            <a:r>
              <a:rPr lang="en-US" dirty="0"/>
              <a:t>Color: RGB value.</a:t>
            </a:r>
          </a:p>
          <a:p>
            <a:r>
              <a:rPr lang="en-US" dirty="0"/>
              <a:t>Convolutional neural networks (CNN) compress images to eliminate noise.</a:t>
            </a:r>
          </a:p>
          <a:p>
            <a:pPr lvl="1"/>
            <a:r>
              <a:rPr lang="en-US" dirty="0"/>
              <a:t>Derive features from image that are most useful in detecting patterns.</a:t>
            </a:r>
          </a:p>
          <a:p>
            <a:pPr lvl="1"/>
            <a:r>
              <a:rPr lang="en-US" dirty="0"/>
              <a:t>Latent representations are "hidden" in network.</a:t>
            </a:r>
          </a:p>
          <a:p>
            <a:r>
              <a:rPr lang="en-US" dirty="0"/>
              <a:t>You can extract latent representations as vectors.</a:t>
            </a:r>
          </a:p>
          <a:p>
            <a:pPr lvl="1"/>
            <a:r>
              <a:rPr lang="en-US" dirty="0"/>
              <a:t>Use them as input to another model.</a:t>
            </a:r>
          </a:p>
          <a:p>
            <a:pPr lvl="2"/>
            <a:r>
              <a:rPr lang="en-US" dirty="0"/>
              <a:t>Speeds up process and improves results.</a:t>
            </a:r>
          </a:p>
          <a:p>
            <a:pPr lvl="1"/>
            <a:r>
              <a:rPr lang="en-US" dirty="0"/>
              <a:t>Use them to determine similarities, e.g. using cosine similarity.</a:t>
            </a:r>
          </a:p>
          <a:p>
            <a:pPr lvl="2"/>
            <a:r>
              <a:rPr lang="en-US" dirty="0"/>
              <a:t>Remove too-similar images to streamline data.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BE07A2C-C2C7-4422-BAC2-543121E49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Data Representation (Slide 1 of 2)</a:t>
            </a:r>
          </a:p>
        </p:txBody>
      </p:sp>
    </p:spTree>
    <p:extLst>
      <p:ext uri="{BB962C8B-B14F-4D97-AF65-F5344CB8AC3E}">
        <p14:creationId xmlns:p14="http://schemas.microsoft.com/office/powerpoint/2010/main" val="8701700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8B1415-BF67-4C19-8934-73644DD32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D926C2-B8D3-4CBB-AB28-4BF02D73B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Data Representation (Slide 2 of 2)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14DE80F7-84F9-46F2-89FD-F0AF06DD0FF7}"/>
              </a:ext>
            </a:extLst>
          </p:cNvPr>
          <p:cNvGrpSpPr/>
          <p:nvPr/>
        </p:nvGrpSpPr>
        <p:grpSpPr>
          <a:xfrm>
            <a:off x="507294" y="1976671"/>
            <a:ext cx="8129413" cy="3262836"/>
            <a:chOff x="341925" y="1760880"/>
            <a:chExt cx="8129413" cy="326283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B454318-5A09-42B4-9F41-35FC63E38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925" y="2596591"/>
              <a:ext cx="2255701" cy="2255701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73FCDF3-22CD-492C-BC6C-709921F39446}"/>
                </a:ext>
              </a:extLst>
            </p:cNvPr>
            <p:cNvSpPr/>
            <p:nvPr/>
          </p:nvSpPr>
          <p:spPr>
            <a:xfrm>
              <a:off x="3628628" y="2438526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1B6A13-4D90-4F0B-B475-D6A2CE5004D2}"/>
                </a:ext>
              </a:extLst>
            </p:cNvPr>
            <p:cNvSpPr/>
            <p:nvPr/>
          </p:nvSpPr>
          <p:spPr>
            <a:xfrm>
              <a:off x="4166587" y="2438526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C85F976-A5EC-4ECC-AF0B-E9FC920C10AD}"/>
                </a:ext>
              </a:extLst>
            </p:cNvPr>
            <p:cNvSpPr/>
            <p:nvPr/>
          </p:nvSpPr>
          <p:spPr>
            <a:xfrm>
              <a:off x="3628628" y="2952892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E78D56E-4603-443D-8020-F88B67774D87}"/>
                </a:ext>
              </a:extLst>
            </p:cNvPr>
            <p:cNvSpPr/>
            <p:nvPr/>
          </p:nvSpPr>
          <p:spPr>
            <a:xfrm>
              <a:off x="4166587" y="2952892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1A2A45E-5363-4B8B-85D1-86FDDD5C03E7}"/>
                </a:ext>
              </a:extLst>
            </p:cNvPr>
            <p:cNvSpPr/>
            <p:nvPr/>
          </p:nvSpPr>
          <p:spPr>
            <a:xfrm>
              <a:off x="3628628" y="3988304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C8480D4-8D0B-4650-B7AA-F8050A719F0B}"/>
                </a:ext>
              </a:extLst>
            </p:cNvPr>
            <p:cNvSpPr/>
            <p:nvPr/>
          </p:nvSpPr>
          <p:spPr>
            <a:xfrm>
              <a:off x="4166587" y="3988304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ACED325-4CF7-46BF-BCAE-9402967D51E3}"/>
                </a:ext>
              </a:extLst>
            </p:cNvPr>
            <p:cNvSpPr/>
            <p:nvPr/>
          </p:nvSpPr>
          <p:spPr>
            <a:xfrm>
              <a:off x="3628628" y="4502670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1ECCFB7-B61F-4C4A-8737-7690738630F8}"/>
                </a:ext>
              </a:extLst>
            </p:cNvPr>
            <p:cNvSpPr/>
            <p:nvPr/>
          </p:nvSpPr>
          <p:spPr>
            <a:xfrm>
              <a:off x="4166587" y="4502670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498188B-0659-4F93-838B-4D3E668DA024}"/>
                </a:ext>
              </a:extLst>
            </p:cNvPr>
            <p:cNvSpPr/>
            <p:nvPr/>
          </p:nvSpPr>
          <p:spPr>
            <a:xfrm>
              <a:off x="5242504" y="2431846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FB2A855-ED52-45F2-8FE1-6094A9D231A1}"/>
                </a:ext>
              </a:extLst>
            </p:cNvPr>
            <p:cNvSpPr/>
            <p:nvPr/>
          </p:nvSpPr>
          <p:spPr>
            <a:xfrm>
              <a:off x="5780463" y="2431846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0102B96-1F0D-4D2A-B7A6-5D3E36711D84}"/>
                </a:ext>
              </a:extLst>
            </p:cNvPr>
            <p:cNvSpPr/>
            <p:nvPr/>
          </p:nvSpPr>
          <p:spPr>
            <a:xfrm>
              <a:off x="5242504" y="2946212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3E7BBA-DE56-4560-B9BE-E5FEB1E39B4D}"/>
                </a:ext>
              </a:extLst>
            </p:cNvPr>
            <p:cNvSpPr/>
            <p:nvPr/>
          </p:nvSpPr>
          <p:spPr>
            <a:xfrm>
              <a:off x="5780463" y="2946212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E4CE3E-5A6F-49E1-A1A4-A6A39B99DF5D}"/>
                </a:ext>
              </a:extLst>
            </p:cNvPr>
            <p:cNvSpPr/>
            <p:nvPr/>
          </p:nvSpPr>
          <p:spPr>
            <a:xfrm>
              <a:off x="5242504" y="3981624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2D99212-D9E4-4C3F-B428-72A3B2435028}"/>
                </a:ext>
              </a:extLst>
            </p:cNvPr>
            <p:cNvSpPr/>
            <p:nvPr/>
          </p:nvSpPr>
          <p:spPr>
            <a:xfrm>
              <a:off x="5780463" y="3981624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0E65C88-55FE-4684-ABF9-50F92E8D2C4E}"/>
                </a:ext>
              </a:extLst>
            </p:cNvPr>
            <p:cNvSpPr/>
            <p:nvPr/>
          </p:nvSpPr>
          <p:spPr>
            <a:xfrm>
              <a:off x="5242504" y="4495991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3F79587-D39D-42D2-B615-ABD6AE46D5BD}"/>
                </a:ext>
              </a:extLst>
            </p:cNvPr>
            <p:cNvSpPr/>
            <p:nvPr/>
          </p:nvSpPr>
          <p:spPr>
            <a:xfrm>
              <a:off x="5780463" y="4495991"/>
              <a:ext cx="537959" cy="521046"/>
            </a:xfrm>
            <a:prstGeom prst="rect">
              <a:avLst/>
            </a:prstGeom>
            <a:solidFill>
              <a:srgbClr val="00A0DD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97CED69-2D67-4E03-A848-1104A51A1D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49425" y="2431846"/>
              <a:ext cx="537959" cy="521045"/>
            </a:xfrm>
            <a:prstGeom prst="rect">
              <a:avLst/>
            </a:prstGeom>
            <a:solidFill>
              <a:srgbClr val="1C3863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D636D82-5339-4ABE-8342-D4A5E5CB8B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49425" y="2946212"/>
              <a:ext cx="537959" cy="521045"/>
            </a:xfrm>
            <a:prstGeom prst="rect">
              <a:avLst/>
            </a:prstGeom>
            <a:solidFill>
              <a:srgbClr val="1C3863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D5002C19-9A6F-4500-80CA-CF85F10275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49425" y="3981624"/>
              <a:ext cx="537959" cy="521045"/>
            </a:xfrm>
            <a:prstGeom prst="rect">
              <a:avLst/>
            </a:prstGeom>
            <a:solidFill>
              <a:srgbClr val="1C3863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66C33C3-F59F-4A11-A9FB-AA12A0394E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49425" y="4495990"/>
              <a:ext cx="537959" cy="521045"/>
            </a:xfrm>
            <a:prstGeom prst="rect">
              <a:avLst/>
            </a:prstGeom>
            <a:solidFill>
              <a:srgbClr val="1C3863"/>
            </a:solidFill>
            <a:ln w="28575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4F24C504-333E-44FD-9F46-83028C8044BB}"/>
                </a:ext>
              </a:extLst>
            </p:cNvPr>
            <p:cNvSpPr txBox="1"/>
            <p:nvPr/>
          </p:nvSpPr>
          <p:spPr>
            <a:xfrm>
              <a:off x="3673044" y="2503771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21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545F977-5ACB-4086-B065-CED71704DC0C}"/>
                </a:ext>
              </a:extLst>
            </p:cNvPr>
            <p:cNvSpPr txBox="1"/>
            <p:nvPr/>
          </p:nvSpPr>
          <p:spPr>
            <a:xfrm>
              <a:off x="4211002" y="2511057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7EA4EDA-01C4-42A2-913F-C75FED1B6163}"/>
                </a:ext>
              </a:extLst>
            </p:cNvPr>
            <p:cNvSpPr txBox="1"/>
            <p:nvPr/>
          </p:nvSpPr>
          <p:spPr>
            <a:xfrm>
              <a:off x="3671488" y="3022068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27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EB1BE9D-966A-4EB5-902E-AA2801CEC3A6}"/>
                </a:ext>
              </a:extLst>
            </p:cNvPr>
            <p:cNvSpPr txBox="1"/>
            <p:nvPr/>
          </p:nvSpPr>
          <p:spPr>
            <a:xfrm>
              <a:off x="4207640" y="3028749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25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F7DF622E-4852-4B17-A538-5323937D5B7D}"/>
                </a:ext>
              </a:extLst>
            </p:cNvPr>
            <p:cNvSpPr txBox="1"/>
            <p:nvPr/>
          </p:nvSpPr>
          <p:spPr>
            <a:xfrm>
              <a:off x="3671082" y="4064847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22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ABE9246-FF3A-4CAD-B408-F8C1816DC365}"/>
                </a:ext>
              </a:extLst>
            </p:cNvPr>
            <p:cNvSpPr txBox="1"/>
            <p:nvPr/>
          </p:nvSpPr>
          <p:spPr>
            <a:xfrm>
              <a:off x="4209040" y="4072133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20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BDABE4CF-A517-4007-AD14-0BFE3589C337}"/>
                </a:ext>
              </a:extLst>
            </p:cNvPr>
            <p:cNvSpPr txBox="1"/>
            <p:nvPr/>
          </p:nvSpPr>
          <p:spPr>
            <a:xfrm>
              <a:off x="3669526" y="4583144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25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A2EDAB7E-8AE3-4D2D-8ACB-AA28F8838913}"/>
                </a:ext>
              </a:extLst>
            </p:cNvPr>
            <p:cNvSpPr txBox="1"/>
            <p:nvPr/>
          </p:nvSpPr>
          <p:spPr>
            <a:xfrm>
              <a:off x="4205678" y="4589825"/>
              <a:ext cx="449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19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01776403-F352-4B85-990E-8A76199DFA8D}"/>
                </a:ext>
              </a:extLst>
            </p:cNvPr>
            <p:cNvSpPr txBox="1"/>
            <p:nvPr/>
          </p:nvSpPr>
          <p:spPr>
            <a:xfrm>
              <a:off x="5242503" y="2511057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187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92294DC-F630-4E87-B0EB-B901B6F9ADA9}"/>
                </a:ext>
              </a:extLst>
            </p:cNvPr>
            <p:cNvSpPr txBox="1"/>
            <p:nvPr/>
          </p:nvSpPr>
          <p:spPr>
            <a:xfrm>
              <a:off x="5784964" y="2503771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179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EF6FE31F-2B0B-44D9-AB7B-A679C68623E6}"/>
                </a:ext>
              </a:extLst>
            </p:cNvPr>
            <p:cNvSpPr txBox="1"/>
            <p:nvPr/>
          </p:nvSpPr>
          <p:spPr>
            <a:xfrm>
              <a:off x="5242936" y="3025423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185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7F240FAE-6A8B-4C6A-A921-B52942B1E246}"/>
                </a:ext>
              </a:extLst>
            </p:cNvPr>
            <p:cNvSpPr txBox="1"/>
            <p:nvPr/>
          </p:nvSpPr>
          <p:spPr>
            <a:xfrm>
              <a:off x="5785397" y="3018137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182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A0CB15AB-8989-4E09-964E-8261034F4EB7}"/>
                </a:ext>
              </a:extLst>
            </p:cNvPr>
            <p:cNvSpPr txBox="1"/>
            <p:nvPr/>
          </p:nvSpPr>
          <p:spPr>
            <a:xfrm>
              <a:off x="5242503" y="4072133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210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13BA4F2-1E26-4C06-9013-C7D741E51561}"/>
                </a:ext>
              </a:extLst>
            </p:cNvPr>
            <p:cNvSpPr txBox="1"/>
            <p:nvPr/>
          </p:nvSpPr>
          <p:spPr>
            <a:xfrm>
              <a:off x="5784964" y="4064847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205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0EAC21CD-C3AB-4416-8280-75B223CF2EB0}"/>
                </a:ext>
              </a:extLst>
            </p:cNvPr>
            <p:cNvSpPr txBox="1"/>
            <p:nvPr/>
          </p:nvSpPr>
          <p:spPr>
            <a:xfrm>
              <a:off x="5242936" y="4586499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210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0391399B-B655-4D7E-88FE-FF98A929DB63}"/>
                </a:ext>
              </a:extLst>
            </p:cNvPr>
            <p:cNvSpPr txBox="1"/>
            <p:nvPr/>
          </p:nvSpPr>
          <p:spPr>
            <a:xfrm>
              <a:off x="5785397" y="4579213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204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071712B9-577A-4B3E-AEB2-E6AE93B59997}"/>
                </a:ext>
              </a:extLst>
            </p:cNvPr>
            <p:cNvSpPr txBox="1"/>
            <p:nvPr/>
          </p:nvSpPr>
          <p:spPr>
            <a:xfrm>
              <a:off x="7353926" y="2503771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21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019D8D3-1AE2-4AE3-98C7-E27C3624DF1D}"/>
                </a:ext>
              </a:extLst>
            </p:cNvPr>
            <p:cNvSpPr txBox="1"/>
            <p:nvPr/>
          </p:nvSpPr>
          <p:spPr>
            <a:xfrm>
              <a:off x="7353926" y="3018137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21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CE174B61-7B39-4CB6-A7B6-E34EE1104527}"/>
                </a:ext>
              </a:extLst>
            </p:cNvPr>
            <p:cNvSpPr txBox="1"/>
            <p:nvPr/>
          </p:nvSpPr>
          <p:spPr>
            <a:xfrm>
              <a:off x="7346063" y="4062662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210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916CE389-0962-4F2C-A632-CCE651654DBF}"/>
                </a:ext>
              </a:extLst>
            </p:cNvPr>
            <p:cNvSpPr txBox="1"/>
            <p:nvPr/>
          </p:nvSpPr>
          <p:spPr>
            <a:xfrm>
              <a:off x="7364208" y="4587949"/>
              <a:ext cx="53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</a:rPr>
                <a:t>204</a:t>
              </a:r>
            </a:p>
          </p:txBody>
        </p:sp>
        <p:sp>
          <p:nvSpPr>
            <p:cNvPr id="104" name="AutoShape 304">
              <a:extLst>
                <a:ext uri="{FF2B5EF4-FFF2-40B4-BE49-F238E27FC236}">
                  <a16:creationId xmlns:a16="http://schemas.microsoft.com/office/drawing/2014/main" id="{3355C199-6669-4B65-AEAF-251A6ED05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3074" y="3534978"/>
              <a:ext cx="537959" cy="377876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AutoShape 304">
              <a:extLst>
                <a:ext uri="{FF2B5EF4-FFF2-40B4-BE49-F238E27FC236}">
                  <a16:creationId xmlns:a16="http://schemas.microsoft.com/office/drawing/2014/main" id="{46EA2371-329B-4BD4-ACF2-59214F6E3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4680" y="3535333"/>
              <a:ext cx="537959" cy="377876"/>
            </a:xfrm>
            <a:prstGeom prst="rightArrow">
              <a:avLst>
                <a:gd name="adj1" fmla="val 52602"/>
                <a:gd name="adj2" fmla="val 59572"/>
              </a:avLst>
            </a:prstGeom>
            <a:solidFill>
              <a:srgbClr val="009DDC"/>
            </a:solidFill>
            <a:ln w="9525">
              <a:noFill/>
              <a:miter lim="800000"/>
              <a:headEnd/>
              <a:tailEnd/>
            </a:ln>
            <a:effectLst>
              <a:outerShdw blurRad="38100" dist="25400" dir="2700000" sx="99000" sy="99000" algn="ctr" rotWithShape="0">
                <a:srgbClr val="000000">
                  <a:alpha val="7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CB5176DB-689D-4CAD-9B1C-991BC701714A}"/>
                </a:ext>
              </a:extLst>
            </p:cNvPr>
            <p:cNvSpPr txBox="1"/>
            <p:nvPr/>
          </p:nvSpPr>
          <p:spPr>
            <a:xfrm>
              <a:off x="4759328" y="2649556"/>
              <a:ext cx="433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…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342F6FE-EC70-45AC-87CA-850B22FD81BA}"/>
                </a:ext>
              </a:extLst>
            </p:cNvPr>
            <p:cNvSpPr txBox="1"/>
            <p:nvPr/>
          </p:nvSpPr>
          <p:spPr>
            <a:xfrm>
              <a:off x="4759328" y="4201161"/>
              <a:ext cx="433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…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EE7DBBF-0C87-47E6-9F5B-7B3D80F6B5DD}"/>
                </a:ext>
              </a:extLst>
            </p:cNvPr>
            <p:cNvSpPr txBox="1"/>
            <p:nvPr/>
          </p:nvSpPr>
          <p:spPr>
            <a:xfrm rot="5400000">
              <a:off x="4020188" y="3500122"/>
              <a:ext cx="433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…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523ADD58-CD07-4614-A344-5CDD96EA028E}"/>
                </a:ext>
              </a:extLst>
            </p:cNvPr>
            <p:cNvSpPr txBox="1"/>
            <p:nvPr/>
          </p:nvSpPr>
          <p:spPr>
            <a:xfrm rot="5400000">
              <a:off x="5643248" y="3500123"/>
              <a:ext cx="433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…</a:t>
              </a:r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BC478910-A21D-4EF4-8A9C-E6BAB5A6006A}"/>
                </a:ext>
              </a:extLst>
            </p:cNvPr>
            <p:cNvSpPr txBox="1"/>
            <p:nvPr/>
          </p:nvSpPr>
          <p:spPr>
            <a:xfrm rot="5400000">
              <a:off x="7454670" y="3500123"/>
              <a:ext cx="433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…</a:t>
              </a:r>
            </a:p>
          </p:txBody>
        </p:sp>
        <p:sp>
          <p:nvSpPr>
            <p:cNvPr id="111" name="Text Box 307">
              <a:extLst>
                <a:ext uri="{FF2B5EF4-FFF2-40B4-BE49-F238E27FC236}">
                  <a16:creationId xmlns:a16="http://schemas.microsoft.com/office/drawing/2014/main" id="{D9A4FDB9-04D4-456F-98A1-ED796AB459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548" y="1760880"/>
              <a:ext cx="171259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Original Image</a:t>
              </a:r>
            </a:p>
          </p:txBody>
        </p:sp>
        <p:sp>
          <p:nvSpPr>
            <p:cNvPr id="112" name="Text Box 307">
              <a:extLst>
                <a:ext uri="{FF2B5EF4-FFF2-40B4-BE49-F238E27FC236}">
                  <a16:creationId xmlns:a16="http://schemas.microsoft.com/office/drawing/2014/main" id="{2F2D81BC-3EF9-4029-9D25-51125BE5DB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8652" y="1766757"/>
              <a:ext cx="171259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Pixel Array</a:t>
              </a:r>
            </a:p>
          </p:txBody>
        </p:sp>
        <p:sp>
          <p:nvSpPr>
            <p:cNvPr id="113" name="Text Box 307">
              <a:extLst>
                <a:ext uri="{FF2B5EF4-FFF2-40B4-BE49-F238E27FC236}">
                  <a16:creationId xmlns:a16="http://schemas.microsoft.com/office/drawing/2014/main" id="{0FF83B5F-2FD4-436D-85A8-5F0E3DF8B0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58746" y="1764709"/>
              <a:ext cx="171259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b="1" kern="0" dirty="0">
                  <a:solidFill>
                    <a:srgbClr val="000000"/>
                  </a:solidFill>
                  <a:latin typeface="Calibri"/>
                  <a:cs typeface="Calibri"/>
                </a:rPr>
                <a:t>Feature Vector</a:t>
              </a:r>
              <a:endPara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536137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5FFCE5-BBCD-430F-97FC-9582029D6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AC2A-0A89-44EF-BD6F-1538F016D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Keep in mind that the goal of transforming tabular data is to make data formats uniform between columns and cells in a given column.</a:t>
            </a:r>
          </a:p>
          <a:p>
            <a:r>
              <a:rPr lang="en-US" sz="1600" dirty="0"/>
              <a:t>Keep in mind that most transformations can be done with third-party tools.</a:t>
            </a:r>
          </a:p>
          <a:p>
            <a:r>
              <a:rPr lang="en-US" sz="1600" dirty="0"/>
              <a:t>Including documentation, tests, and versioning for conversion scripts.</a:t>
            </a:r>
          </a:p>
          <a:p>
            <a:r>
              <a:rPr lang="en-US" sz="1600" dirty="0"/>
              <a:t>Maintain and update conversion scripts as needed.</a:t>
            </a:r>
          </a:p>
          <a:p>
            <a:r>
              <a:rPr lang="en-US" sz="1600" dirty="0"/>
              <a:t>Ensure that dates have a common representation.</a:t>
            </a:r>
          </a:p>
          <a:p>
            <a:r>
              <a:rPr lang="en-US" sz="1600" dirty="0"/>
              <a:t>Determine whether or not currency should have leading or trailing symbols.</a:t>
            </a:r>
          </a:p>
          <a:p>
            <a:r>
              <a:rPr lang="en-US" sz="1600" dirty="0"/>
              <a:t>Add a column that indicates a currency code using a standard like ISO 4217.</a:t>
            </a:r>
          </a:p>
          <a:p>
            <a:r>
              <a:rPr lang="en-US" sz="1600" dirty="0"/>
              <a:t>Remove symbols for grouping digits by thousands, millions, etc.</a:t>
            </a:r>
          </a:p>
          <a:p>
            <a:r>
              <a:rPr lang="en-US" sz="1600" dirty="0"/>
              <a:t>Consider expanding scientific notation to use a floating point representation.</a:t>
            </a:r>
          </a:p>
          <a:p>
            <a:r>
              <a:rPr lang="en-US" sz="1600" dirty="0"/>
              <a:t>Keep in mind that some numbers have a prefix or suffix indicating magnitude.</a:t>
            </a:r>
          </a:p>
          <a:p>
            <a:r>
              <a:rPr lang="en-US" sz="1600" dirty="0"/>
              <a:t>Consider that most data science tools assume an ASCII character set.</a:t>
            </a:r>
          </a:p>
          <a:p>
            <a:r>
              <a:rPr lang="en-US" sz="1600" dirty="0"/>
              <a:t>Consider that strings can be surrounded by:</a:t>
            </a:r>
          </a:p>
          <a:p>
            <a:pPr lvl="1"/>
            <a:r>
              <a:rPr lang="en-US" sz="1400" dirty="0"/>
              <a:t>Straight quotes (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'</a:t>
            </a:r>
            <a:r>
              <a:rPr lang="en-US" sz="1400" dirty="0"/>
              <a:t> and 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en-US" sz="1400" dirty="0"/>
              <a:t>)</a:t>
            </a:r>
          </a:p>
          <a:p>
            <a:pPr lvl="1"/>
            <a:r>
              <a:rPr lang="en-US" sz="1400" dirty="0"/>
              <a:t>Guillemets (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«</a:t>
            </a:r>
            <a:r>
              <a:rPr lang="en-US" sz="1400" dirty="0"/>
              <a:t> and 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»</a:t>
            </a:r>
            <a:r>
              <a:rPr lang="en-US" sz="1400" dirty="0"/>
              <a:t>)</a:t>
            </a:r>
          </a:p>
          <a:p>
            <a:pPr lvl="1"/>
            <a:r>
              <a:rPr lang="en-US" sz="1400" dirty="0"/>
              <a:t>Smart quotes (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‘ ’</a:t>
            </a:r>
            <a:r>
              <a:rPr lang="en-US" sz="1400" dirty="0"/>
              <a:t> and 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“ ”</a:t>
            </a:r>
            <a:r>
              <a:rPr lang="en-US" sz="1400" dirty="0"/>
              <a:t>).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42D6CE-2E37-4A0B-B0C7-2B276E24D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Transforming Data</a:t>
            </a:r>
          </a:p>
        </p:txBody>
      </p:sp>
    </p:spTree>
    <p:extLst>
      <p:ext uri="{BB962C8B-B14F-4D97-AF65-F5344CB8AC3E}">
        <p14:creationId xmlns:p14="http://schemas.microsoft.com/office/powerpoint/2010/main" val="215442353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1CD8BF-7580-4BF5-973E-BD95713C8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B602F-FF9C-4FAE-B303-B81BC4AAEB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Handling Textual Data</a:t>
            </a:r>
          </a:p>
        </p:txBody>
      </p:sp>
    </p:spTree>
    <p:extLst>
      <p:ext uri="{BB962C8B-B14F-4D97-AF65-F5344CB8AC3E}">
        <p14:creationId xmlns:p14="http://schemas.microsoft.com/office/powerpoint/2010/main" val="1904501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CB90697-BBBB-4358-A146-1C4817B7A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Terms Describing Portions of Data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7FEFF3-B664-44A2-B48C-707003104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4692170-C0CB-4684-A8C6-41F280686086}"/>
              </a:ext>
            </a:extLst>
          </p:cNvPr>
          <p:cNvGrpSpPr/>
          <p:nvPr/>
        </p:nvGrpSpPr>
        <p:grpSpPr>
          <a:xfrm>
            <a:off x="1158462" y="1306020"/>
            <a:ext cx="6827076" cy="4654269"/>
            <a:chOff x="1260442" y="1306020"/>
            <a:chExt cx="6827076" cy="465426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7CE30CF-0D97-415C-B3B9-BE30D511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432436" y="1743132"/>
              <a:ext cx="5655082" cy="4217157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C71E22AD-A1CD-43B3-8B2C-6A2ECB3E1A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2777" y="1612686"/>
              <a:ext cx="0" cy="45339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138E15A1-C64C-4910-AB02-E41B0BD9C6FB}"/>
                </a:ext>
              </a:extLst>
            </p:cNvPr>
            <p:cNvSpPr/>
            <p:nvPr/>
          </p:nvSpPr>
          <p:spPr>
            <a:xfrm>
              <a:off x="1260442" y="2306617"/>
              <a:ext cx="1046446" cy="452841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Data example</a:t>
              </a: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69B787DB-DE3B-47E9-AE06-D42E94358C4A}"/>
                </a:ext>
              </a:extLst>
            </p:cNvPr>
            <p:cNvSpPr/>
            <p:nvPr/>
          </p:nvSpPr>
          <p:spPr>
            <a:xfrm>
              <a:off x="4385700" y="1306020"/>
              <a:ext cx="834154" cy="306666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Feature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80D246F2-E9D3-4FF8-B896-0AFE399AEDF5}"/>
                </a:ext>
              </a:extLst>
            </p:cNvPr>
            <p:cNvSpPr/>
            <p:nvPr/>
          </p:nvSpPr>
          <p:spPr>
            <a:xfrm>
              <a:off x="6914687" y="4048967"/>
              <a:ext cx="834154" cy="306666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Value</a:t>
              </a:r>
            </a:p>
          </p:txBody>
        </p:sp>
        <p:sp>
          <p:nvSpPr>
            <p:cNvPr id="11" name="Line 315">
              <a:extLst>
                <a:ext uri="{FF2B5EF4-FFF2-40B4-BE49-F238E27FC236}">
                  <a16:creationId xmlns:a16="http://schemas.microsoft.com/office/drawing/2014/main" id="{D90518EF-6E39-4B26-A849-8531F7096C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529251" y="3786051"/>
              <a:ext cx="419100" cy="2629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AutoShape 303">
              <a:extLst>
                <a:ext uri="{FF2B5EF4-FFF2-40B4-BE49-F238E27FC236}">
                  <a16:creationId xmlns:a16="http://schemas.microsoft.com/office/drawing/2014/main" id="{8A4F2BBF-583F-4D40-80C5-EA046936AF9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327643" y="2467045"/>
              <a:ext cx="85742" cy="17183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463609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Load Data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7E838ED-9C2E-48B5-BF2A-41F223A4C1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2558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23EB33-BE5C-47B7-9AFF-D323CAA17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61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588D65-0D08-4E49-94EE-137C143CD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Refers to putting cleaned data into an ultimate destination.</a:t>
            </a:r>
          </a:p>
          <a:p>
            <a:pPr lvl="1"/>
            <a:r>
              <a:rPr lang="en-US" dirty="0"/>
              <a:t>The prepared dataset.</a:t>
            </a:r>
          </a:p>
          <a:p>
            <a:pPr lvl="1"/>
            <a:r>
              <a:rPr lang="en-US" dirty="0"/>
              <a:t>Used to analyze and model domain problems.</a:t>
            </a:r>
          </a:p>
          <a:p>
            <a:r>
              <a:rPr lang="en-US" dirty="0"/>
              <a:t>Consider:</a:t>
            </a:r>
          </a:p>
          <a:p>
            <a:pPr lvl="1"/>
            <a:r>
              <a:rPr lang="en-US" b="1" dirty="0"/>
              <a:t>Choice of data format</a:t>
            </a:r>
          </a:p>
          <a:p>
            <a:pPr lvl="2"/>
            <a:r>
              <a:rPr lang="en-US" dirty="0"/>
              <a:t>Depends on available tools, comfort level, and business decisions.</a:t>
            </a:r>
          </a:p>
          <a:p>
            <a:pPr lvl="1"/>
            <a:r>
              <a:rPr lang="en-US" b="1" dirty="0"/>
              <a:t>Storage capacity</a:t>
            </a:r>
          </a:p>
          <a:p>
            <a:pPr lvl="2"/>
            <a:r>
              <a:rPr lang="en-US" dirty="0"/>
              <a:t>More data requires more storage.</a:t>
            </a:r>
          </a:p>
          <a:p>
            <a:pPr lvl="1"/>
            <a:r>
              <a:rPr lang="en-US" b="1" dirty="0"/>
              <a:t>Memory capacity</a:t>
            </a:r>
          </a:p>
          <a:p>
            <a:pPr lvl="2"/>
            <a:r>
              <a:rPr lang="en-US" dirty="0"/>
              <a:t>Data must be stored temporarily in memory to be operated on.</a:t>
            </a:r>
          </a:p>
          <a:p>
            <a:pPr lvl="1"/>
            <a:r>
              <a:rPr lang="en-US" b="1" dirty="0"/>
              <a:t>Pipeline integration</a:t>
            </a:r>
          </a:p>
          <a:p>
            <a:pPr lvl="2"/>
            <a:r>
              <a:rPr lang="en-US" dirty="0"/>
              <a:t>Pipelines should be able to load data into the desired formats.</a:t>
            </a:r>
          </a:p>
          <a:p>
            <a:pPr lvl="1"/>
            <a:r>
              <a:rPr lang="en-US" b="1" dirty="0"/>
              <a:t>Collaboration</a:t>
            </a:r>
          </a:p>
          <a:p>
            <a:pPr lvl="2"/>
            <a:r>
              <a:rPr lang="en-US" dirty="0"/>
              <a:t>Loaded data must be in a form that all team members can access.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00A69FE-58BB-47A4-AB1C-56C485457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Loading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15826598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4D903D-9ABA-478C-846D-864A11AF1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28925-EEC7-41DB-8B55-600F10A625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be SQL or NoSQL depending on data structure needs.</a:t>
            </a:r>
          </a:p>
          <a:p>
            <a:r>
              <a:rPr lang="en-US" dirty="0"/>
              <a:t>Preferred option for larger organizations and complex data science projects.</a:t>
            </a:r>
          </a:p>
          <a:p>
            <a:r>
              <a:rPr lang="en-US" dirty="0"/>
              <a:t>Databases are designed to handle data storage and manipulating efficiently.</a:t>
            </a:r>
          </a:p>
          <a:p>
            <a:r>
              <a:rPr lang="en-US" dirty="0"/>
              <a:t>Querying data can move it from the workspace to a database.</a:t>
            </a:r>
          </a:p>
          <a:p>
            <a:pPr lvl="1"/>
            <a:r>
              <a:rPr lang="en-US" dirty="0"/>
              <a:t>Easier if data is well prepared.</a:t>
            </a:r>
          </a:p>
          <a:p>
            <a:r>
              <a:rPr lang="en-US" dirty="0"/>
              <a:t>Most databases run on servers.</a:t>
            </a:r>
          </a:p>
          <a:p>
            <a:pPr lvl="1"/>
            <a:r>
              <a:rPr lang="en-US" dirty="0"/>
              <a:t>Ensures availability and reliability.</a:t>
            </a:r>
          </a:p>
          <a:p>
            <a:pPr lvl="1"/>
            <a:r>
              <a:rPr lang="en-US" dirty="0"/>
              <a:t>Continuously monitored.</a:t>
            </a:r>
          </a:p>
          <a:p>
            <a:pPr lvl="1"/>
            <a:r>
              <a:rPr lang="en-US" dirty="0"/>
              <a:t>Supports authentication and authorization.</a:t>
            </a:r>
          </a:p>
          <a:p>
            <a:pPr lvl="1"/>
            <a:r>
              <a:rPr lang="en-US" dirty="0"/>
              <a:t>Supports data integrity.</a:t>
            </a:r>
          </a:p>
          <a:p>
            <a:pPr lvl="1"/>
            <a:r>
              <a:rPr lang="en-US" dirty="0"/>
              <a:t>Supports data confidentiality.</a:t>
            </a:r>
          </a:p>
          <a:p>
            <a:r>
              <a:rPr lang="en-US" dirty="0"/>
              <a:t>Work with your IT team to help set up databases.</a:t>
            </a:r>
          </a:p>
          <a:p>
            <a:pPr lvl="1"/>
            <a:r>
              <a:rPr lang="en-US" dirty="0"/>
              <a:t>Explain needs for capacity, access rights, and data structure/technology.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C5EEB7-1B97-4582-B591-DD66BE0AD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Loading: Databases</a:t>
            </a:r>
          </a:p>
        </p:txBody>
      </p:sp>
    </p:spTree>
    <p:extLst>
      <p:ext uri="{BB962C8B-B14F-4D97-AF65-F5344CB8AC3E}">
        <p14:creationId xmlns:p14="http://schemas.microsoft.com/office/powerpoint/2010/main" val="20776692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DE2D74-910A-4945-BC72-531E52340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05C5578-776C-49AA-AA37-88336C8D6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Loading Data into Databases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21215-D1F7-4033-AAFF-FC40696D4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Look at data files and the targeted database's schema to determine which database tables and columns the data will be loaded to.</a:t>
            </a:r>
          </a:p>
          <a:p>
            <a:r>
              <a:rPr lang="en-US" dirty="0"/>
              <a:t>Decide where every piece of data in your data file will be loaded to.</a:t>
            </a:r>
          </a:p>
          <a:p>
            <a:r>
              <a:rPr lang="en-US" dirty="0"/>
              <a:t>Load data with a custom-written program, data science tool, or a bulk-loading program.</a:t>
            </a:r>
          </a:p>
          <a:p>
            <a:r>
              <a:rPr lang="en-US" dirty="0"/>
              <a:t>Consider writing a small program to load data if it will be loaded regularly.</a:t>
            </a:r>
          </a:p>
          <a:p>
            <a:r>
              <a:rPr lang="en-US" dirty="0"/>
              <a:t>Collect and analyze missing data or erroneous data and decide if this will violate any data integrity rules and make data inconsistent.</a:t>
            </a:r>
          </a:p>
        </p:txBody>
      </p:sp>
    </p:spTree>
    <p:extLst>
      <p:ext uri="{BB962C8B-B14F-4D97-AF65-F5344CB8AC3E}">
        <p14:creationId xmlns:p14="http://schemas.microsoft.com/office/powerpoint/2010/main" val="24026773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54E560-0435-4960-9542-F240BE529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A2DB3-4208-453B-AE6F-F9191D5DF8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Loading Data into a Database</a:t>
            </a:r>
          </a:p>
        </p:txBody>
      </p:sp>
    </p:spTree>
    <p:extLst>
      <p:ext uri="{BB962C8B-B14F-4D97-AF65-F5344CB8AC3E}">
        <p14:creationId xmlns:p14="http://schemas.microsoft.com/office/powerpoint/2010/main" val="27425856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3AA0C3-C8B1-4A36-BD73-4AC0DEE03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BA32D-1223-4FA4-9B8A-024244458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Might want to keep your data in a format that closely integrates with your programming environment.</a:t>
            </a:r>
          </a:p>
          <a:p>
            <a:pPr lvl="1"/>
            <a:r>
              <a:rPr lang="en-US" dirty="0"/>
              <a:t>E.g., keeping data in a pandas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 if you're using that data science stack.</a:t>
            </a:r>
          </a:p>
          <a:p>
            <a:pPr lvl="1"/>
            <a:r>
              <a:rPr lang="en-US" dirty="0"/>
              <a:t>No need to issue queries or send data to a server.</a:t>
            </a:r>
          </a:p>
          <a:p>
            <a:r>
              <a:rPr lang="en-US" dirty="0"/>
              <a:t>You can save a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 to a binary file so it isn't as volatile.</a:t>
            </a:r>
          </a:p>
          <a:p>
            <a:pPr lvl="1"/>
            <a:r>
              <a:rPr lang="en-US" dirty="0"/>
              <a:t>Python has a </a:t>
            </a:r>
            <a:r>
              <a:rPr lang="en-US" i="1" dirty="0"/>
              <a:t>pickle</a:t>
            </a:r>
            <a:r>
              <a:rPr lang="en-US" dirty="0"/>
              <a:t> file format for this.</a:t>
            </a:r>
          </a:p>
          <a:p>
            <a:pPr lvl="1"/>
            <a:r>
              <a:rPr lang="en-US" dirty="0"/>
              <a:t>You can just load the data back into your environment when needed.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 will appear exactly as you left it.</a:t>
            </a:r>
          </a:p>
          <a:p>
            <a:pPr lvl="1"/>
            <a:r>
              <a:rPr lang="en-US" dirty="0"/>
              <a:t>No additional parsing needed.</a:t>
            </a:r>
          </a:p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Data is fractured and difficult to manage.</a:t>
            </a:r>
          </a:p>
          <a:p>
            <a:pPr lvl="1"/>
            <a:r>
              <a:rPr lang="en-US" dirty="0"/>
              <a:t>Untrusted binaries can contain malware.</a:t>
            </a:r>
          </a:p>
          <a:p>
            <a:pPr lvl="1"/>
            <a:r>
              <a:rPr lang="en-US" dirty="0"/>
              <a:t>No centralized authentication/authorization.</a:t>
            </a:r>
          </a:p>
          <a:p>
            <a:pPr lvl="1"/>
            <a:r>
              <a:rPr lang="en-US" dirty="0"/>
              <a:t>Compatibility issues with different programming environments.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9F5D46-994A-42B9-BEB4-57F08FF8C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Loading: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DataFrames</a:t>
            </a:r>
          </a:p>
        </p:txBody>
      </p:sp>
    </p:spTree>
    <p:extLst>
      <p:ext uri="{BB962C8B-B14F-4D97-AF65-F5344CB8AC3E}">
        <p14:creationId xmlns:p14="http://schemas.microsoft.com/office/powerpoint/2010/main" val="847789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AF74C4-499F-4760-8E33-0768E0AF6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D2558-30DA-4842-95BF-B17420CEC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one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  <a:r>
              <a:rPr lang="en-US" dirty="0"/>
              <a:t> for each dataset being loaded.</a:t>
            </a:r>
          </a:p>
          <a:p>
            <a:r>
              <a:rPr lang="en-US" dirty="0"/>
              <a:t>Decide which columns are in common between datasets so data from different datasets can be combined.</a:t>
            </a:r>
          </a:p>
          <a:p>
            <a:r>
              <a:rPr lang="en-US" dirty="0"/>
              <a:t>Combine 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DataFrames</a:t>
            </a:r>
            <a:r>
              <a:rPr lang="en-US" dirty="0"/>
              <a:t> after loading based on joined columns.</a:t>
            </a:r>
          </a:p>
          <a:p>
            <a:r>
              <a:rPr lang="en-US" dirty="0"/>
              <a:t>Keep in mind that most data science tools read all data from a file into memory at once, potentially causing slowness or errors when files are very large.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8DFD6C-D446-465A-B27A-C9F8A6CE3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Loading Data into </a:t>
            </a:r>
            <a: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818910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BA0429-8870-43C0-9F0F-1D1EB085E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6A1DCB-D7B7-4A95-9AC9-91CF44CA3A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Loading Data into a </a:t>
            </a:r>
            <a:r>
              <a:rPr lang="en-US" sz="2600" dirty="0">
                <a:latin typeface="Courier New" panose="02070309020205020404" pitchFamily="49" charset="0"/>
                <a:cs typeface="Courier New" panose="02070309020205020404" pitchFamily="49" charset="0"/>
              </a:rPr>
              <a:t>DataFrame</a:t>
            </a:r>
          </a:p>
        </p:txBody>
      </p:sp>
    </p:spTree>
    <p:extLst>
      <p:ext uri="{BB962C8B-B14F-4D97-AF65-F5344CB8AC3E}">
        <p14:creationId xmlns:p14="http://schemas.microsoft.com/office/powerpoint/2010/main" val="47698891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ED8F76-67E8-4C46-AB60-2FB2B586D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42993D-16CD-4CDF-94B5-F3BFE255E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Alternative to loading data into databases or binary files.</a:t>
            </a:r>
          </a:p>
          <a:p>
            <a:r>
              <a:rPr lang="en-US" dirty="0"/>
              <a:t>Not common when dealing with a lot of complex data.</a:t>
            </a:r>
          </a:p>
          <a:p>
            <a:r>
              <a:rPr lang="en-US" dirty="0"/>
              <a:t>Text files don't accommodate any specific structure.</a:t>
            </a:r>
          </a:p>
          <a:p>
            <a:pPr lvl="1"/>
            <a:r>
              <a:rPr lang="en-US" dirty="0"/>
              <a:t>They can take on an ostensible structure through delimiters like CSV files.</a:t>
            </a:r>
          </a:p>
          <a:p>
            <a:r>
              <a:rPr lang="en-US" dirty="0"/>
              <a:t>Just about any person or program can read a text file.</a:t>
            </a:r>
          </a:p>
          <a:p>
            <a:r>
              <a:rPr lang="en-US" dirty="0"/>
              <a:t>Disadvantages:</a:t>
            </a:r>
          </a:p>
          <a:p>
            <a:pPr lvl="1"/>
            <a:r>
              <a:rPr lang="en-US" dirty="0"/>
              <a:t>Can be searched but not queried.</a:t>
            </a:r>
          </a:p>
          <a:p>
            <a:pPr lvl="1"/>
            <a:r>
              <a:rPr lang="en-US" dirty="0"/>
              <a:t>No inherent data typing.</a:t>
            </a:r>
          </a:p>
          <a:p>
            <a:pPr lvl="1"/>
            <a:r>
              <a:rPr lang="en-US" dirty="0"/>
              <a:t>Can't store large volumes of data as efficiently.</a:t>
            </a:r>
          </a:p>
          <a:p>
            <a:pPr lvl="1"/>
            <a:r>
              <a:rPr lang="en-US" dirty="0"/>
              <a:t>No inherent security mechanisms.</a:t>
            </a:r>
          </a:p>
          <a:p>
            <a:pPr lvl="1"/>
            <a:r>
              <a:rPr lang="en-US" dirty="0"/>
              <a:t>Decentralized and difficult to manage.</a:t>
            </a:r>
          </a:p>
          <a:p>
            <a:r>
              <a:rPr lang="en-US" dirty="0"/>
              <a:t>Avoid loading data into flat text files unless data is:</a:t>
            </a:r>
          </a:p>
          <a:p>
            <a:pPr lvl="1"/>
            <a:r>
              <a:rPr lang="en-US" dirty="0"/>
              <a:t>Simple.</a:t>
            </a:r>
          </a:p>
          <a:p>
            <a:pPr lvl="1"/>
            <a:r>
              <a:rPr lang="en-US" dirty="0"/>
              <a:t>Low in volume.</a:t>
            </a:r>
          </a:p>
          <a:p>
            <a:pPr lvl="1"/>
            <a:r>
              <a:rPr lang="en-US" dirty="0"/>
              <a:t>Not sensitive.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E67D8C2-3697-4FFC-9D8B-F163D091A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Loading: Text Files</a:t>
            </a:r>
          </a:p>
        </p:txBody>
      </p:sp>
    </p:spTree>
    <p:extLst>
      <p:ext uri="{BB962C8B-B14F-4D97-AF65-F5344CB8AC3E}">
        <p14:creationId xmlns:p14="http://schemas.microsoft.com/office/powerpoint/2010/main" val="258769233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9A077A-71E0-40CE-8A00-BD72663F3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C8238-10A1-4F1B-A30F-9D9E68184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Choose the file format that is best for your needs.</a:t>
            </a:r>
          </a:p>
          <a:p>
            <a:r>
              <a:rPr lang="en-US" sz="1600" dirty="0"/>
              <a:t>Prefer CSV for the widest compatibility with all applications.</a:t>
            </a:r>
          </a:p>
          <a:p>
            <a:r>
              <a:rPr lang="en-US" sz="1600" dirty="0"/>
              <a:t>CSV files:</a:t>
            </a:r>
          </a:p>
          <a:p>
            <a:pPr lvl="1"/>
            <a:r>
              <a:rPr lang="en-US" sz="1400" b="1" dirty="0"/>
              <a:t>Advantages</a:t>
            </a:r>
            <a:r>
              <a:rPr lang="en-US" sz="1400" dirty="0"/>
              <a:t>: compatibility, language support, parsable, readable, editable, forgiving.</a:t>
            </a:r>
          </a:p>
          <a:p>
            <a:pPr lvl="1"/>
            <a:r>
              <a:rPr lang="en-US" sz="1400" b="1" dirty="0"/>
              <a:t>Disadvantages</a:t>
            </a:r>
            <a:r>
              <a:rPr lang="en-US" sz="1400" dirty="0"/>
              <a:t>: inefficient, one dataset per file, limited supported for delimiters.</a:t>
            </a:r>
          </a:p>
          <a:p>
            <a:r>
              <a:rPr lang="en-US" sz="1600" dirty="0"/>
              <a:t>JSON files:</a:t>
            </a:r>
          </a:p>
          <a:p>
            <a:pPr lvl="1"/>
            <a:r>
              <a:rPr lang="en-US" sz="1400" b="1" dirty="0"/>
              <a:t>Advantages</a:t>
            </a:r>
            <a:r>
              <a:rPr lang="en-US" sz="1400" dirty="0"/>
              <a:t>: readable, editable, language support, multiple datasets, querying.</a:t>
            </a:r>
          </a:p>
          <a:p>
            <a:pPr lvl="1"/>
            <a:r>
              <a:rPr lang="en-US" sz="1400" b="1" dirty="0"/>
              <a:t>Disadvantages</a:t>
            </a:r>
            <a:r>
              <a:rPr lang="en-US" sz="1400" dirty="0"/>
              <a:t>: inefficient, less supported than CSV, limited binary support.</a:t>
            </a:r>
          </a:p>
          <a:p>
            <a:r>
              <a:rPr lang="en-US" sz="1600" dirty="0"/>
              <a:t>XLS/X files:</a:t>
            </a:r>
          </a:p>
          <a:p>
            <a:pPr lvl="1"/>
            <a:r>
              <a:rPr lang="en-US" sz="1400" b="1" dirty="0"/>
              <a:t>Advantages</a:t>
            </a:r>
            <a:r>
              <a:rPr lang="en-US" sz="1400" dirty="0"/>
              <a:t>: binary support, efficient, compression support.</a:t>
            </a:r>
          </a:p>
          <a:p>
            <a:pPr lvl="1"/>
            <a:r>
              <a:rPr lang="en-US" sz="1400" b="1" dirty="0"/>
              <a:t>Disadvantages</a:t>
            </a:r>
            <a:r>
              <a:rPr lang="en-US" sz="1400" dirty="0"/>
              <a:t>: not readable, support per format varies.</a:t>
            </a:r>
          </a:p>
          <a:p>
            <a:r>
              <a:rPr lang="en-US" sz="1600" dirty="0"/>
              <a:t>Store binary data for textual file formats (JSON, CSV) in Base64.</a:t>
            </a:r>
          </a:p>
          <a:p>
            <a:r>
              <a:rPr lang="en-US" sz="1600" dirty="0"/>
              <a:t>Keep in mind that smaller files are read from and written to faster, but add the complexity of maintaining multiple files.</a:t>
            </a:r>
          </a:p>
          <a:p>
            <a:r>
              <a:rPr lang="en-US" sz="1600" dirty="0"/>
              <a:t>When writing CSV files, store less than 1,048,576 rows and 16,384 columns, and keep each column to less than 255 characters to maintain compatibility with Excel.</a:t>
            </a:r>
          </a:p>
          <a:p>
            <a:r>
              <a:rPr lang="en-US" sz="1600" dirty="0"/>
              <a:t>Select the proper options when exporting data if the data includes Unicode/UTF-8 characters.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E999F59-5D41-4306-A701-01FFA8CA0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Loading Data into Text Files</a:t>
            </a:r>
          </a:p>
        </p:txBody>
      </p:sp>
    </p:spTree>
    <p:extLst>
      <p:ext uri="{BB962C8B-B14F-4D97-AF65-F5344CB8AC3E}">
        <p14:creationId xmlns:p14="http://schemas.microsoft.com/office/powerpoint/2010/main" val="31313423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8B46CD-1EC5-480A-B1BA-34B4859FA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60911A-9C76-494C-8AB3-663429686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Refers to number of examples, number of features, or both.</a:t>
            </a:r>
          </a:p>
          <a:p>
            <a:pPr lvl="1"/>
            <a:r>
              <a:rPr lang="en-US" dirty="0"/>
              <a:t>Table can have many rows, many columns, or both.</a:t>
            </a:r>
          </a:p>
          <a:p>
            <a:pPr lvl="1"/>
            <a:r>
              <a:rPr lang="en-US" dirty="0"/>
              <a:t>Document can have many total words and many different types of words.</a:t>
            </a:r>
          </a:p>
          <a:p>
            <a:r>
              <a:rPr lang="en-US" dirty="0"/>
              <a:t>Different types of quantity can impact tasks like machine learning differently.</a:t>
            </a:r>
          </a:p>
          <a:p>
            <a:r>
              <a:rPr lang="en-US" dirty="0"/>
              <a:t>Generally, the more features you have, the better the model.</a:t>
            </a:r>
          </a:p>
          <a:p>
            <a:pPr lvl="1"/>
            <a:r>
              <a:rPr lang="en-US" dirty="0"/>
              <a:t>With only 2 features, model will struggle to find meaningful differences between examples.</a:t>
            </a:r>
          </a:p>
          <a:p>
            <a:r>
              <a:rPr lang="en-US" dirty="0"/>
              <a:t>Even if you have a lot of features, a low number of examples can be a problem.</a:t>
            </a:r>
          </a:p>
          <a:p>
            <a:pPr lvl="1"/>
            <a:r>
              <a:rPr lang="en-US" dirty="0"/>
              <a:t>E.g., 80 columns but only 10 rows.</a:t>
            </a:r>
          </a:p>
          <a:p>
            <a:pPr lvl="1"/>
            <a:r>
              <a:rPr lang="en-US" dirty="0"/>
              <a:t>Model may not be able to make a good estimation.</a:t>
            </a:r>
          </a:p>
          <a:p>
            <a:pPr lvl="1"/>
            <a:r>
              <a:rPr lang="en-US" dirty="0"/>
              <a:t>Large number of examples can minimize effects of bad data.</a:t>
            </a:r>
          </a:p>
          <a:p>
            <a:r>
              <a:rPr lang="en-US" dirty="0"/>
              <a:t>Not always feasible to have a high-quantity dataset.</a:t>
            </a:r>
          </a:p>
          <a:p>
            <a:r>
              <a:rPr lang="en-US" dirty="0"/>
              <a:t>Rule of thumb: At least 10 times as many records as features.</a:t>
            </a:r>
          </a:p>
          <a:p>
            <a:pPr lvl="1"/>
            <a:r>
              <a:rPr lang="en-US" dirty="0"/>
              <a:t>More would be even better.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D2F048-5174-4CAF-8E87-EA654B272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Quantity</a:t>
            </a:r>
          </a:p>
        </p:txBody>
      </p:sp>
    </p:spTree>
    <p:extLst>
      <p:ext uri="{BB962C8B-B14F-4D97-AF65-F5344CB8AC3E}">
        <p14:creationId xmlns:p14="http://schemas.microsoft.com/office/powerpoint/2010/main" val="227772427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689E7E-2BE6-49C0-BE07-123B0FF30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7CE386-8DBD-432B-BAA4-1B4312C1E8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Exporting Data to a CSV File</a:t>
            </a:r>
          </a:p>
        </p:txBody>
      </p:sp>
    </p:spTree>
    <p:extLst>
      <p:ext uri="{BB962C8B-B14F-4D97-AF65-F5344CB8AC3E}">
        <p14:creationId xmlns:p14="http://schemas.microsoft.com/office/powerpoint/2010/main" val="23928423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95B40F-6FFC-4DD5-81C8-F7E9CE0C6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A396B-F0F3-4D4B-9F97-D868B3919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Maintaining an authoritative source of data can be a challenge.</a:t>
            </a:r>
          </a:p>
          <a:p>
            <a:r>
              <a:rPr lang="en-US" dirty="0"/>
              <a:t>The ETL process isn't usually a straight line.</a:t>
            </a:r>
          </a:p>
          <a:p>
            <a:pPr lvl="1"/>
            <a:r>
              <a:rPr lang="en-US" dirty="0"/>
              <a:t>You might make mistakes or want to experiment.</a:t>
            </a:r>
          </a:p>
          <a:p>
            <a:r>
              <a:rPr lang="en-US" dirty="0"/>
              <a:t>Common to test ETL tasks in a development environment.</a:t>
            </a:r>
          </a:p>
          <a:p>
            <a:pPr lvl="1"/>
            <a:r>
              <a:rPr lang="en-US" dirty="0"/>
              <a:t>Especially through the use of scripts.</a:t>
            </a:r>
          </a:p>
          <a:p>
            <a:r>
              <a:rPr lang="en-US" dirty="0"/>
              <a:t>Directly reading from and writing to a database isn't the best option for this.</a:t>
            </a:r>
          </a:p>
          <a:p>
            <a:r>
              <a:rPr lang="en-US" dirty="0"/>
              <a:t>Endpoints are dev environments that can be configured and provisioned as needed.</a:t>
            </a:r>
          </a:p>
          <a:p>
            <a:pPr lvl="1"/>
            <a:r>
              <a:rPr lang="en-US" dirty="0"/>
              <a:t>Acts as an intermediary between your workspace and the database.</a:t>
            </a:r>
          </a:p>
          <a:p>
            <a:pPr lvl="1"/>
            <a:r>
              <a:rPr lang="en-US" dirty="0"/>
              <a:t>Feeds you the data so you can run scripts against it iteratively.</a:t>
            </a:r>
          </a:p>
          <a:p>
            <a:pPr lvl="1"/>
            <a:r>
              <a:rPr lang="en-US" dirty="0"/>
              <a:t>No need to directly access backend server.</a:t>
            </a:r>
          </a:p>
          <a:p>
            <a:pPr lvl="1"/>
            <a:r>
              <a:rPr lang="en-US" dirty="0"/>
              <a:t>You can fine tune your ETL tasks in many different scenarios.</a:t>
            </a:r>
          </a:p>
          <a:p>
            <a:r>
              <a:rPr lang="en-US" dirty="0"/>
              <a:t>Most endpoints are implemented as RESTful web services.</a:t>
            </a:r>
          </a:p>
          <a:p>
            <a:pPr lvl="1"/>
            <a:r>
              <a:rPr lang="en-US" dirty="0"/>
              <a:t>Retrieve data in XML/JSON/etc.</a:t>
            </a:r>
          </a:p>
          <a:p>
            <a:pPr lvl="1"/>
            <a:r>
              <a:rPr lang="en-US" dirty="0"/>
              <a:t>Common in major cloud services like AWS and Azure.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C7A9E82-D46E-4BA3-BEC5-D9ECF9C46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ETL Endpoints</a:t>
            </a:r>
          </a:p>
        </p:txBody>
      </p:sp>
    </p:spTree>
    <p:extLst>
      <p:ext uri="{BB962C8B-B14F-4D97-AF65-F5344CB8AC3E}">
        <p14:creationId xmlns:p14="http://schemas.microsoft.com/office/powerpoint/2010/main" val="18771896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A35DC-38BD-4569-9C93-EF10DE995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0FF2C-A44A-4BFE-A6C0-0D322899F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Consider how data will be used when deciding on output formats.</a:t>
            </a:r>
          </a:p>
          <a:p>
            <a:r>
              <a:rPr lang="en-US" dirty="0"/>
              <a:t>Find out how to send data to the ETL tool.</a:t>
            </a:r>
          </a:p>
          <a:p>
            <a:r>
              <a:rPr lang="en-US" dirty="0"/>
              <a:t>Obtain permissions to use endpoints and tools.</a:t>
            </a:r>
          </a:p>
          <a:p>
            <a:r>
              <a:rPr lang="en-US" dirty="0"/>
              <a:t>Write custom application for help with the automation of regular loads.</a:t>
            </a:r>
          </a:p>
          <a:p>
            <a:r>
              <a:rPr lang="en-US" dirty="0"/>
              <a:t>Consider how often data needs to be sent.</a:t>
            </a:r>
          </a:p>
          <a:p>
            <a:r>
              <a:rPr lang="en-US" dirty="0"/>
              <a:t>Determine how long a data load will take to complete.</a:t>
            </a:r>
          </a:p>
          <a:p>
            <a:r>
              <a:rPr lang="en-US" dirty="0"/>
              <a:t>Work with the ETL provider or team to determine what data transformations will occur before data is sent to the ETL and what will be done by the ETL system.</a:t>
            </a:r>
          </a:p>
          <a:p>
            <a:r>
              <a:rPr lang="en-US" dirty="0"/>
              <a:t>Keep in mind that working with ETL systems often requires a dedicated team to support them.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32821FA-E56F-45A6-A0A3-D08432509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Configuring ETL Endpoints</a:t>
            </a:r>
          </a:p>
        </p:txBody>
      </p:sp>
    </p:spTree>
    <p:extLst>
      <p:ext uri="{BB962C8B-B14F-4D97-AF65-F5344CB8AC3E}">
        <p14:creationId xmlns:p14="http://schemas.microsoft.com/office/powerpoint/2010/main" val="41575158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AEC0C4-DEDA-40F7-AF4C-53A1889F1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885E84-95C7-415D-835C-71F03081E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Loading: Visualization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F60F2-EA04-4D10-9AAF-1DDF8BBBB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load data directly into a visualization tool.</a:t>
            </a:r>
          </a:p>
          <a:p>
            <a:pPr lvl="1"/>
            <a:r>
              <a:rPr lang="en-US" dirty="0"/>
              <a:t>Useful if your goal is to analyze data or do some simple modeling.</a:t>
            </a:r>
          </a:p>
          <a:p>
            <a:pPr lvl="1"/>
            <a:r>
              <a:rPr lang="en-US" dirty="0"/>
              <a:t>Also useful for presenting results to a non-practitioner audience.</a:t>
            </a:r>
          </a:p>
          <a:p>
            <a:r>
              <a:rPr lang="en-US" dirty="0"/>
              <a:t>Each tool supports different file formats.</a:t>
            </a:r>
          </a:p>
          <a:p>
            <a:pPr lvl="1"/>
            <a:r>
              <a:rPr lang="en-US" dirty="0"/>
              <a:t>Some open, some proprietary</a:t>
            </a:r>
          </a:p>
          <a:p>
            <a:r>
              <a:rPr lang="en-US" dirty="0"/>
              <a:t>Tableau is the most popular suite of data visualization tools.</a:t>
            </a:r>
          </a:p>
          <a:p>
            <a:pPr lvl="1"/>
            <a:r>
              <a:rPr lang="en-US" dirty="0"/>
              <a:t>Can read relational databases, spreadsheets, and more.</a:t>
            </a:r>
          </a:p>
          <a:p>
            <a:r>
              <a:rPr lang="en-US" dirty="0"/>
              <a:t>You don't need to write code to visualize data using these tools.</a:t>
            </a:r>
          </a:p>
          <a:p>
            <a:r>
              <a:rPr lang="en-US" dirty="0"/>
              <a:t>But, they're not optimized for advanced tasks like machine learning.</a:t>
            </a:r>
          </a:p>
        </p:txBody>
      </p:sp>
    </p:spTree>
    <p:extLst>
      <p:ext uri="{BB962C8B-B14F-4D97-AF65-F5344CB8AC3E}">
        <p14:creationId xmlns:p14="http://schemas.microsoft.com/office/powerpoint/2010/main" val="139559124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DF9079-060E-42FD-9EBA-2C4836356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60371C-5B1E-46BF-9871-F3EC0944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Loading Data into Visualization Tools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6114F5B-3704-468B-8901-0B16F9D5E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Keep in mind that some visualization tools are their own data science platforms, and may integrate with other data science tools.</a:t>
            </a:r>
          </a:p>
          <a:p>
            <a:r>
              <a:rPr lang="en-US" dirty="0"/>
              <a:t>Only load the data to be visualized and any supporting data, as the volume of data can affect rendering or animation times.</a:t>
            </a:r>
          </a:p>
          <a:p>
            <a:r>
              <a:rPr lang="en-US" dirty="0"/>
              <a:t>Consider what data needs to be aggregated before visualization.</a:t>
            </a:r>
          </a:p>
          <a:p>
            <a:r>
              <a:rPr lang="en-US" dirty="0"/>
              <a:t>Look at the data formats required by the visualization tool and format appropriately.</a:t>
            </a:r>
          </a:p>
          <a:p>
            <a:r>
              <a:rPr lang="en-US" dirty="0"/>
              <a:t>Format data as much as possible before sending it to the visualization tool.</a:t>
            </a:r>
          </a:p>
        </p:txBody>
      </p:sp>
    </p:spTree>
    <p:extLst>
      <p:ext uri="{BB962C8B-B14F-4D97-AF65-F5344CB8AC3E}">
        <p14:creationId xmlns:p14="http://schemas.microsoft.com/office/powerpoint/2010/main" val="42862324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18AE1F-6952-4096-A014-697482CA7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03CA02-1FD1-41FE-9EEC-BDD5E88E24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Exploring Data Visualization Tools</a:t>
            </a:r>
          </a:p>
        </p:txBody>
      </p:sp>
    </p:spTree>
    <p:extLst>
      <p:ext uri="{BB962C8B-B14F-4D97-AF65-F5344CB8AC3E}">
        <p14:creationId xmlns:p14="http://schemas.microsoft.com/office/powerpoint/2010/main" val="170878808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76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kind of transformation tasks would be most applicable to the type of data you work with?</a:t>
            </a:r>
          </a:p>
          <a:p>
            <a:r>
              <a:rPr lang="en-US" dirty="0"/>
              <a:t>What format do you currently use or plan to use to load prepared data into?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4795840-E84C-4483-82EA-E219D6D7E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Data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123014-E611-4296-8137-48589905F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B4570BF-4A1F-486E-9B38-7BA8B2BF019D}"/>
              </a:ext>
            </a:extLst>
          </p:cNvPr>
          <p:cNvGrpSpPr/>
          <p:nvPr/>
        </p:nvGrpSpPr>
        <p:grpSpPr>
          <a:xfrm>
            <a:off x="301905" y="1129999"/>
            <a:ext cx="8540190" cy="5341929"/>
            <a:chOff x="301905" y="1129999"/>
            <a:chExt cx="8540190" cy="5341929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6703DF46-778F-4E94-A4AA-387D71BF4D4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01905" y="1187264"/>
              <a:ext cx="4270098" cy="4558146"/>
            </a:xfrm>
            <a:prstGeom prst="straightConnector1">
              <a:avLst/>
            </a:prstGeom>
            <a:ln w="254000" cap="rnd">
              <a:solidFill>
                <a:schemeClr val="bg1">
                  <a:lumMod val="6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AA9FF024-8008-4973-B77F-D3D03F857F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71997" y="1187264"/>
              <a:ext cx="4270098" cy="4558146"/>
            </a:xfrm>
            <a:prstGeom prst="straightConnector1">
              <a:avLst/>
            </a:prstGeom>
            <a:ln w="254000" cap="rnd">
              <a:solidFill>
                <a:schemeClr val="bg1">
                  <a:lumMod val="6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69EE0209-5626-4EFD-A6E4-2EC10F737E09}"/>
                </a:ext>
              </a:extLst>
            </p:cNvPr>
            <p:cNvSpPr/>
            <p:nvPr/>
          </p:nvSpPr>
          <p:spPr>
            <a:xfrm>
              <a:off x="6119875" y="2085472"/>
              <a:ext cx="1915046" cy="2182053"/>
            </a:xfrm>
            <a:prstGeom prst="roundRect">
              <a:avLst>
                <a:gd name="adj" fmla="val 6543"/>
              </a:avLst>
            </a:prstGeom>
            <a:solidFill>
              <a:schemeClr val="bg1">
                <a:lumMod val="95000"/>
                <a:alpha val="94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FF21AF0-5280-49F5-99F6-D4679DF261AB}"/>
                </a:ext>
              </a:extLst>
            </p:cNvPr>
            <p:cNvSpPr/>
            <p:nvPr/>
          </p:nvSpPr>
          <p:spPr>
            <a:xfrm>
              <a:off x="1109073" y="2085472"/>
              <a:ext cx="1915046" cy="2182053"/>
            </a:xfrm>
            <a:prstGeom prst="roundRect">
              <a:avLst>
                <a:gd name="adj" fmla="val 6543"/>
              </a:avLst>
            </a:prstGeom>
            <a:solidFill>
              <a:schemeClr val="bg1">
                <a:lumMod val="95000"/>
                <a:alpha val="94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A37595B-5506-45C5-ACAC-A1B22CA2CD9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72001" y="1129999"/>
              <a:ext cx="0" cy="4615411"/>
            </a:xfrm>
            <a:prstGeom prst="straightConnector1">
              <a:avLst/>
            </a:prstGeom>
            <a:ln w="254000" cap="rnd">
              <a:solidFill>
                <a:schemeClr val="bg1">
                  <a:lumMod val="6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8A596A6-5120-45C0-9E56-66D882D2841F}"/>
                </a:ext>
              </a:extLst>
            </p:cNvPr>
            <p:cNvSpPr/>
            <p:nvPr/>
          </p:nvSpPr>
          <p:spPr>
            <a:xfrm>
              <a:off x="3614474" y="2085472"/>
              <a:ext cx="1915046" cy="2182053"/>
            </a:xfrm>
            <a:prstGeom prst="roundRect">
              <a:avLst>
                <a:gd name="adj" fmla="val 6543"/>
              </a:avLst>
            </a:prstGeom>
            <a:solidFill>
              <a:schemeClr val="bg1">
                <a:lumMod val="95000"/>
                <a:alpha val="94000"/>
              </a:schemeClr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12" name="Picture 11" descr="Image result">
              <a:extLst>
                <a:ext uri="{FF2B5EF4-FFF2-40B4-BE49-F238E27FC236}">
                  <a16:creationId xmlns:a16="http://schemas.microsoft.com/office/drawing/2014/main" id="{FA147610-659D-49D8-8F15-A932729368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1375" y="4501530"/>
              <a:ext cx="1784304" cy="19703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25">
              <a:extLst>
                <a:ext uri="{FF2B5EF4-FFF2-40B4-BE49-F238E27FC236}">
                  <a16:creationId xmlns:a16="http://schemas.microsoft.com/office/drawing/2014/main" id="{06D0EEAC-2BD2-47D2-B625-A04726032B62}"/>
                </a:ext>
              </a:extLst>
            </p:cNvPr>
            <p:cNvSpPr txBox="1"/>
            <p:nvPr/>
          </p:nvSpPr>
          <p:spPr>
            <a:xfrm>
              <a:off x="1419144" y="2187052"/>
              <a:ext cx="1463552" cy="19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spcBef>
                  <a:spcPct val="50000"/>
                </a:spcBef>
                <a:defRPr/>
              </a:pPr>
              <a:r>
                <a:rPr lang="en-US" b="1" dirty="0">
                  <a:solidFill>
                    <a:srgbClr val="00A0DD"/>
                  </a:solidFill>
                </a:rPr>
                <a:t>Volume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Petabytes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Terabytes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Gigabytes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Megabytes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Kilobytes</a:t>
              </a:r>
            </a:p>
          </p:txBody>
        </p:sp>
        <p:sp>
          <p:nvSpPr>
            <p:cNvPr id="14" name="TextBox 34">
              <a:extLst>
                <a:ext uri="{FF2B5EF4-FFF2-40B4-BE49-F238E27FC236}">
                  <a16:creationId xmlns:a16="http://schemas.microsoft.com/office/drawing/2014/main" id="{25F6AA66-3008-42C7-B0BC-6AEBBB13665E}"/>
                </a:ext>
              </a:extLst>
            </p:cNvPr>
            <p:cNvSpPr txBox="1"/>
            <p:nvPr/>
          </p:nvSpPr>
          <p:spPr>
            <a:xfrm>
              <a:off x="3630170" y="2187052"/>
              <a:ext cx="191504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11125" lvl="0" indent="65088" defTabSz="914400">
                <a:spcBef>
                  <a:spcPct val="50000"/>
                </a:spcBef>
                <a:defRPr/>
              </a:pPr>
              <a:r>
                <a:rPr lang="en-US" b="1" dirty="0">
                  <a:solidFill>
                    <a:srgbClr val="00A0DD"/>
                  </a:solidFill>
                </a:rPr>
                <a:t>Variety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Unstructured data</a:t>
              </a:r>
            </a:p>
            <a:p>
              <a:pPr marL="174625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Audio, video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Images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Structured tables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Simple data values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endParaRPr lang="en-US" sz="1400" b="1" kern="0" dirty="0">
                <a:solidFill>
                  <a:srgbClr val="000000"/>
                </a:solidFill>
                <a:cs typeface="Calibri"/>
              </a:endParaRPr>
            </a:p>
          </p:txBody>
        </p:sp>
        <p:sp>
          <p:nvSpPr>
            <p:cNvPr id="15" name="TextBox 35">
              <a:extLst>
                <a:ext uri="{FF2B5EF4-FFF2-40B4-BE49-F238E27FC236}">
                  <a16:creationId xmlns:a16="http://schemas.microsoft.com/office/drawing/2014/main" id="{0513149A-9557-42C9-941C-0D94D5A59EB8}"/>
                </a:ext>
              </a:extLst>
            </p:cNvPr>
            <p:cNvSpPr txBox="1"/>
            <p:nvPr/>
          </p:nvSpPr>
          <p:spPr>
            <a:xfrm>
              <a:off x="6365454" y="2187052"/>
              <a:ext cx="1455280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spcBef>
                  <a:spcPct val="50000"/>
                </a:spcBef>
                <a:defRPr/>
              </a:pPr>
              <a:r>
                <a:rPr lang="en-US" b="1" dirty="0">
                  <a:solidFill>
                    <a:srgbClr val="00A0DD"/>
                  </a:solidFill>
                </a:rPr>
                <a:t>Velocity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Batch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Periodic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Near real time</a:t>
              </a:r>
            </a:p>
            <a:p>
              <a:pPr marL="174625" lvl="0" indent="-174625" defTabSz="914400">
                <a:spcBef>
                  <a:spcPct val="500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sz="1400" b="1" kern="0" dirty="0">
                  <a:solidFill>
                    <a:srgbClr val="000000"/>
                  </a:solidFill>
                  <a:cs typeface="Calibri"/>
                </a:rPr>
                <a:t>Real time</a:t>
              </a:r>
            </a:p>
          </p:txBody>
        </p:sp>
        <p:sp>
          <p:nvSpPr>
            <p:cNvPr id="16" name="Text Box 307">
              <a:extLst>
                <a:ext uri="{FF2B5EF4-FFF2-40B4-BE49-F238E27FC236}">
                  <a16:creationId xmlns:a16="http://schemas.microsoft.com/office/drawing/2014/main" id="{F276A8DE-62BC-4AE2-A53A-8492F6EB54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9095" y="4473967"/>
              <a:ext cx="1490662" cy="523220"/>
            </a:xfrm>
            <a:prstGeom prst="rect">
              <a:avLst/>
            </a:prstGeom>
            <a:noFill/>
            <a:ln>
              <a:noFill/>
            </a:ln>
            <a:scene3d>
              <a:camera prst="isometricBottomDown">
                <a:rot lat="3421331" lon="19627662" rev="19719319"/>
              </a:camera>
              <a:lightRig rig="threePt" dir="t"/>
            </a:scene3d>
            <a:extLst>
              <a:ext uri="{909E8E84-426E-40dd-AFC4-6F175D3DCCD1}">
                <a14:hiddenFill xmlns:lc="http://schemas.openxmlformats.org/drawingml/2006/lockedCanvas"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lc="http://schemas.openxmlformats.org/drawingml/2006/lockedCanvas"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alpha val="30000"/>
                    </a:srgbClr>
                  </a:solidFill>
                  <a:effectLst/>
                  <a:uLnTx/>
                  <a:uFillTx/>
                  <a:latin typeface="Calibri"/>
                  <a:cs typeface="Calibri"/>
                </a:rPr>
                <a:t>Big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508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E4882-5A41-47EA-836A-C9D56C9E3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60051C-EC9B-4B32-9CA9-A3B38EA23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9</a:t>
            </a:fld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5367529-0EF3-4673-B317-87FD2C97DF4A}"/>
              </a:ext>
            </a:extLst>
          </p:cNvPr>
          <p:cNvGrpSpPr/>
          <p:nvPr/>
        </p:nvGrpSpPr>
        <p:grpSpPr>
          <a:xfrm>
            <a:off x="639809" y="1683091"/>
            <a:ext cx="7869267" cy="4343240"/>
            <a:chOff x="639809" y="1683091"/>
            <a:chExt cx="7869267" cy="4343240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25E6E84B-1CD3-4B04-8235-BF04382797B9}"/>
                </a:ext>
              </a:extLst>
            </p:cNvPr>
            <p:cNvSpPr/>
            <p:nvPr/>
          </p:nvSpPr>
          <p:spPr>
            <a:xfrm>
              <a:off x="639809" y="2281645"/>
              <a:ext cx="2523195" cy="374468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CD8FA781-0D6A-4526-AAFB-26F4C7F8F6A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09594" y="2629988"/>
              <a:ext cx="2523195" cy="304799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9B837BF-9D22-4D0C-B9DC-FC77FC9FEDA7}"/>
                </a:ext>
              </a:extLst>
            </p:cNvPr>
            <p:cNvSpPr/>
            <p:nvPr/>
          </p:nvSpPr>
          <p:spPr>
            <a:xfrm>
              <a:off x="5985881" y="3129188"/>
              <a:ext cx="2523195" cy="2169803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28575" cap="flat" cmpd="sng" algn="ctr">
              <a:solidFill>
                <a:srgbClr val="1C3863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BE1D421E-8AF7-4308-A72E-5D2543721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200782" y="3376084"/>
              <a:ext cx="906791" cy="795528"/>
            </a:xfrm>
            <a:prstGeom prst="rect">
              <a:avLst/>
            </a:prstGeom>
          </p:spPr>
        </p:pic>
        <p:pic>
          <p:nvPicPr>
            <p:cNvPr id="55" name="Graphic 54">
              <a:extLst>
                <a:ext uri="{FF2B5EF4-FFF2-40B4-BE49-F238E27FC236}">
                  <a16:creationId xmlns:a16="http://schemas.microsoft.com/office/drawing/2014/main" id="{100B125B-6D03-45EE-A8B0-C6EA7FC79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411936" y="3383568"/>
              <a:ext cx="903230" cy="792404"/>
            </a:xfrm>
            <a:prstGeom prst="rect">
              <a:avLst/>
            </a:prstGeom>
          </p:spPr>
        </p:pic>
        <p:pic>
          <p:nvPicPr>
            <p:cNvPr id="56" name="Graphic 55">
              <a:extLst>
                <a:ext uri="{FF2B5EF4-FFF2-40B4-BE49-F238E27FC236}">
                  <a16:creationId xmlns:a16="http://schemas.microsoft.com/office/drawing/2014/main" id="{7FA2B0F5-622C-4277-9EAF-98B93DFD3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98088" y="4330337"/>
              <a:ext cx="906791" cy="795528"/>
            </a:xfrm>
            <a:prstGeom prst="rect">
              <a:avLst/>
            </a:prstGeom>
          </p:spPr>
        </p:pic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448A380A-372A-4047-B1FE-1AFB72138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411936" y="4325126"/>
              <a:ext cx="906791" cy="795528"/>
            </a:xfrm>
            <a:prstGeom prst="rect">
              <a:avLst/>
            </a:prstGeom>
          </p:spPr>
        </p:pic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22BB4E53-583E-4753-B24B-3ABFE186A8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54773" y="3629299"/>
              <a:ext cx="716418" cy="855216"/>
              <a:chOff x="5484012" y="1021733"/>
              <a:chExt cx="456321" cy="544728"/>
            </a:xfrm>
          </p:grpSpPr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347A96A2-8890-4CBF-8110-15B28570A4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2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484012" y="1309781"/>
                <a:ext cx="456321" cy="256680"/>
              </a:xfrm>
              <a:prstGeom prst="rect">
                <a:avLst/>
              </a:prstGeom>
            </p:spPr>
          </p:pic>
          <p:pic>
            <p:nvPicPr>
              <p:cNvPr id="59" name="Picture 58">
                <a:extLst>
                  <a:ext uri="{FF2B5EF4-FFF2-40B4-BE49-F238E27FC236}">
                    <a16:creationId xmlns:a16="http://schemas.microsoft.com/office/drawing/2014/main" id="{2B7185AD-CA39-4441-8A2A-EA736DD617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2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484012" y="1165757"/>
                <a:ext cx="456321" cy="256680"/>
              </a:xfrm>
              <a:prstGeom prst="rect">
                <a:avLst/>
              </a:prstGeom>
            </p:spPr>
          </p:pic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F35267D3-F3BD-41F7-9D94-4056D77C59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2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484012" y="1021733"/>
                <a:ext cx="456321" cy="256680"/>
              </a:xfrm>
              <a:prstGeom prst="rect">
                <a:avLst/>
              </a:prstGeom>
            </p:spPr>
          </p:pic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518158A-C046-4CAC-9963-AFB652318A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03436" y="3629299"/>
              <a:ext cx="716418" cy="855216"/>
              <a:chOff x="5484012" y="1021733"/>
              <a:chExt cx="456321" cy="544728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EA824B1C-1C61-48D2-869B-C9CA68FD6F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6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484012" y="1309781"/>
                <a:ext cx="456321" cy="256680"/>
              </a:xfrm>
              <a:prstGeom prst="rect">
                <a:avLst/>
              </a:prstGeom>
            </p:spPr>
          </p:pic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01CF95B7-FC1C-463F-A93A-FD1FE23D39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6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484012" y="1165757"/>
                <a:ext cx="456321" cy="256680"/>
              </a:xfrm>
              <a:prstGeom prst="rect">
                <a:avLst/>
              </a:prstGeom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2CADBD4D-F948-4334-B522-529859D31F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6">
                    <a:lumMod val="60000"/>
                    <a:lumOff val="40000"/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5484012" y="1021733"/>
                <a:ext cx="456321" cy="256680"/>
              </a:xfrm>
              <a:prstGeom prst="rect">
                <a:avLst/>
              </a:prstGeom>
            </p:spPr>
          </p:pic>
        </p:grp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6E626797-19E3-4DB4-AA89-BA5D4BCD2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977131" y="3923939"/>
              <a:ext cx="510108" cy="447518"/>
            </a:xfrm>
            <a:prstGeom prst="rect">
              <a:avLst/>
            </a:prstGeom>
          </p:spPr>
        </p:pic>
        <p:pic>
          <p:nvPicPr>
            <p:cNvPr id="72" name="Graphic 71">
              <a:extLst>
                <a:ext uri="{FF2B5EF4-FFF2-40B4-BE49-F238E27FC236}">
                  <a16:creationId xmlns:a16="http://schemas.microsoft.com/office/drawing/2014/main" id="{0A9D6240-FB8D-430B-B2E7-AEFEFD8EC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703937" y="3937632"/>
              <a:ext cx="510108" cy="447518"/>
            </a:xfrm>
            <a:prstGeom prst="rect">
              <a:avLst/>
            </a:prstGeom>
          </p:spPr>
        </p:pic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81B6A68C-F1E1-4DA8-AED0-8A059F9A1E0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29105" y="3830791"/>
              <a:ext cx="716418" cy="855216"/>
              <a:chOff x="5484012" y="1021733"/>
              <a:chExt cx="456321" cy="544728"/>
            </a:xfrm>
          </p:grpSpPr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B3C6686B-50B8-4A6B-82A3-E8C27F229A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84012" y="1309781"/>
                <a:ext cx="456321" cy="256680"/>
              </a:xfrm>
              <a:prstGeom prst="rect">
                <a:avLst/>
              </a:prstGeom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E26F6388-CF10-4740-8533-45436AC034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84012" y="1165757"/>
                <a:ext cx="456321" cy="256680"/>
              </a:xfrm>
              <a:prstGeom prst="rect">
                <a:avLst/>
              </a:prstGeom>
            </p:spPr>
          </p:pic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FC0355DB-B77D-4994-A150-568A1FF623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84012" y="1021733"/>
                <a:ext cx="456321" cy="256680"/>
              </a:xfrm>
              <a:prstGeom prst="rect">
                <a:avLst/>
              </a:prstGeom>
            </p:spPr>
          </p:pic>
        </p:grp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B4912673-130D-4A95-B5FE-459BFC2ED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20715" y="4102943"/>
              <a:ext cx="510108" cy="447518"/>
            </a:xfrm>
            <a:prstGeom prst="rect">
              <a:avLst/>
            </a:prstGeom>
          </p:spPr>
        </p:pic>
        <p:pic>
          <p:nvPicPr>
            <p:cNvPr id="81" name="Graphic 80" descr="Single gear">
              <a:extLst>
                <a:ext uri="{FF2B5EF4-FFF2-40B4-BE49-F238E27FC236}">
                  <a16:creationId xmlns:a16="http://schemas.microsoft.com/office/drawing/2014/main" id="{3F35D370-A4A7-40D2-8F47-8DC56292B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30983" y="3184470"/>
              <a:ext cx="914400" cy="914400"/>
            </a:xfrm>
            <a:prstGeom prst="rect">
              <a:avLst/>
            </a:prstGeom>
          </p:spPr>
        </p:pic>
        <p:sp>
          <p:nvSpPr>
            <p:cNvPr id="83" name="Text Box 307">
              <a:extLst>
                <a:ext uri="{FF2B5EF4-FFF2-40B4-BE49-F238E27FC236}">
                  <a16:creationId xmlns:a16="http://schemas.microsoft.com/office/drawing/2014/main" id="{9805B51F-EB5B-4007-A0F6-261747890F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1032" y="1751546"/>
              <a:ext cx="14906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Data Lake</a:t>
              </a:r>
            </a:p>
          </p:txBody>
        </p:sp>
        <p:sp>
          <p:nvSpPr>
            <p:cNvPr id="84" name="Text Box 307">
              <a:extLst>
                <a:ext uri="{FF2B5EF4-FFF2-40B4-BE49-F238E27FC236}">
                  <a16:creationId xmlns:a16="http://schemas.microsoft.com/office/drawing/2014/main" id="{1D318ED6-8B5C-484A-85B5-CA061CFB79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3081" y="1683091"/>
              <a:ext cx="14906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Data Warehouse</a:t>
              </a:r>
            </a:p>
          </p:txBody>
        </p:sp>
        <p:sp>
          <p:nvSpPr>
            <p:cNvPr id="85" name="Text Box 307">
              <a:extLst>
                <a:ext uri="{FF2B5EF4-FFF2-40B4-BE49-F238E27FC236}">
                  <a16:creationId xmlns:a16="http://schemas.microsoft.com/office/drawing/2014/main" id="{C05D6D65-2A5F-4DB5-92E7-F827B9D38F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02147" y="1836979"/>
              <a:ext cx="14906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</a:rPr>
                <a:t>Data Mart</a:t>
              </a:r>
            </a:p>
          </p:txBody>
        </p:sp>
        <p:sp>
          <p:nvSpPr>
            <p:cNvPr id="86" name="Rounded Rectangle 149">
              <a:extLst>
                <a:ext uri="{FF2B5EF4-FFF2-40B4-BE49-F238E27FC236}">
                  <a16:creationId xmlns:a16="http://schemas.microsoft.com/office/drawing/2014/main" id="{CE450D28-0828-4C40-BE42-AC7490DAECAC}"/>
                </a:ext>
              </a:extLst>
            </p:cNvPr>
            <p:cNvSpPr/>
            <p:nvPr/>
          </p:nvSpPr>
          <p:spPr>
            <a:xfrm>
              <a:off x="2801335" y="5102446"/>
              <a:ext cx="1175796" cy="400110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Operational Data Store</a:t>
              </a:r>
            </a:p>
          </p:txBody>
        </p:sp>
        <p:cxnSp>
          <p:nvCxnSpPr>
            <p:cNvPr id="88" name="Connector: Elbow 87">
              <a:extLst>
                <a:ext uri="{FF2B5EF4-FFF2-40B4-BE49-F238E27FC236}">
                  <a16:creationId xmlns:a16="http://schemas.microsoft.com/office/drawing/2014/main" id="{26291E86-4B7E-427E-9AF5-2A3A6BA8B21B}"/>
                </a:ext>
              </a:extLst>
            </p:cNvPr>
            <p:cNvCxnSpPr>
              <a:stCxn id="86" idx="0"/>
            </p:cNvCxnSpPr>
            <p:nvPr/>
          </p:nvCxnSpPr>
          <p:spPr>
            <a:xfrm rot="5400000" flipH="1" flipV="1">
              <a:off x="3374217" y="4499532"/>
              <a:ext cx="617931" cy="587898"/>
            </a:xfrm>
            <a:prstGeom prst="bentConnector3">
              <a:avLst/>
            </a:prstGeom>
            <a:ln w="28575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Rounded Rectangle 149">
              <a:extLst>
                <a:ext uri="{FF2B5EF4-FFF2-40B4-BE49-F238E27FC236}">
                  <a16:creationId xmlns:a16="http://schemas.microsoft.com/office/drawing/2014/main" id="{7DFCD34C-AE66-4B8D-BAA0-65D9DBF7875A}"/>
                </a:ext>
              </a:extLst>
            </p:cNvPr>
            <p:cNvSpPr/>
            <p:nvPr/>
          </p:nvSpPr>
          <p:spPr>
            <a:xfrm>
              <a:off x="6461374" y="4595763"/>
              <a:ext cx="380217" cy="18048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HR</a:t>
              </a:r>
            </a:p>
          </p:txBody>
        </p:sp>
        <p:sp>
          <p:nvSpPr>
            <p:cNvPr id="91" name="Rounded Rectangle 149">
              <a:extLst>
                <a:ext uri="{FF2B5EF4-FFF2-40B4-BE49-F238E27FC236}">
                  <a16:creationId xmlns:a16="http://schemas.microsoft.com/office/drawing/2014/main" id="{FB4513B7-62EB-4CFB-8EA6-831C83C78DD6}"/>
                </a:ext>
              </a:extLst>
            </p:cNvPr>
            <p:cNvSpPr/>
            <p:nvPr/>
          </p:nvSpPr>
          <p:spPr>
            <a:xfrm>
              <a:off x="7697275" y="4595763"/>
              <a:ext cx="380217" cy="18048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IT</a:t>
              </a:r>
            </a:p>
          </p:txBody>
        </p:sp>
        <p:sp>
          <p:nvSpPr>
            <p:cNvPr id="92" name="Rounded Rectangle 149">
              <a:extLst>
                <a:ext uri="{FF2B5EF4-FFF2-40B4-BE49-F238E27FC236}">
                  <a16:creationId xmlns:a16="http://schemas.microsoft.com/office/drawing/2014/main" id="{3E74063E-4988-4129-9C65-FEB21ECA50BA}"/>
                </a:ext>
              </a:extLst>
            </p:cNvPr>
            <p:cNvSpPr/>
            <p:nvPr/>
          </p:nvSpPr>
          <p:spPr>
            <a:xfrm>
              <a:off x="6424946" y="3644453"/>
              <a:ext cx="491384" cy="15508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DEV</a:t>
              </a:r>
            </a:p>
          </p:txBody>
        </p:sp>
        <p:sp>
          <p:nvSpPr>
            <p:cNvPr id="93" name="Rounded Rectangle 149">
              <a:extLst>
                <a:ext uri="{FF2B5EF4-FFF2-40B4-BE49-F238E27FC236}">
                  <a16:creationId xmlns:a16="http://schemas.microsoft.com/office/drawing/2014/main" id="{F9EF8638-D4E2-4369-877D-AF933E595341}"/>
                </a:ext>
              </a:extLst>
            </p:cNvPr>
            <p:cNvSpPr/>
            <p:nvPr/>
          </p:nvSpPr>
          <p:spPr>
            <a:xfrm>
              <a:off x="7566016" y="3663730"/>
              <a:ext cx="595070" cy="155088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1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SALES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D188A57-EE25-4A18-A0E7-83DCEBB1D4C6}"/>
                </a:ext>
              </a:extLst>
            </p:cNvPr>
            <p:cNvGrpSpPr/>
            <p:nvPr/>
          </p:nvGrpSpPr>
          <p:grpSpPr>
            <a:xfrm>
              <a:off x="724031" y="3663730"/>
              <a:ext cx="2365834" cy="1352227"/>
              <a:chOff x="724031" y="3663730"/>
              <a:chExt cx="2365834" cy="1352227"/>
            </a:xfrm>
          </p:grpSpPr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5EC42B2D-F5C7-4E29-9DD8-3243073D795B}"/>
                  </a:ext>
                </a:extLst>
              </p:cNvPr>
              <p:cNvSpPr/>
              <p:nvPr/>
            </p:nvSpPr>
            <p:spPr>
              <a:xfrm>
                <a:off x="724031" y="3981529"/>
                <a:ext cx="2361421" cy="1034428"/>
              </a:xfrm>
              <a:custGeom>
                <a:avLst/>
                <a:gdLst>
                  <a:gd name="connsiteX0" fmla="*/ 0 w 2072899"/>
                  <a:gd name="connsiteY0" fmla="*/ 0 h 908040"/>
                  <a:gd name="connsiteX1" fmla="*/ 89115 w 2072899"/>
                  <a:gd name="connsiteY1" fmla="*/ 290593 h 908040"/>
                  <a:gd name="connsiteX2" fmla="*/ 499821 w 2072899"/>
                  <a:gd name="connsiteY2" fmla="*/ 519193 h 908040"/>
                  <a:gd name="connsiteX3" fmla="*/ 554065 w 2072899"/>
                  <a:gd name="connsiteY3" fmla="*/ 743918 h 908040"/>
                  <a:gd name="connsiteX4" fmla="*/ 755543 w 2072899"/>
                  <a:gd name="connsiteY4" fmla="*/ 906650 h 908040"/>
                  <a:gd name="connsiteX5" fmla="*/ 1247614 w 2072899"/>
                  <a:gd name="connsiteY5" fmla="*/ 813661 h 908040"/>
                  <a:gd name="connsiteX6" fmla="*/ 1650570 w 2072899"/>
                  <a:gd name="connsiteY6" fmla="*/ 662552 h 908040"/>
                  <a:gd name="connsiteX7" fmla="*/ 1720312 w 2072899"/>
                  <a:gd name="connsiteY7" fmla="*/ 426203 h 908040"/>
                  <a:gd name="connsiteX8" fmla="*/ 1952787 w 2072899"/>
                  <a:gd name="connsiteY8" fmla="*/ 267345 h 908040"/>
                  <a:gd name="connsiteX9" fmla="*/ 2072899 w 2072899"/>
                  <a:gd name="connsiteY9" fmla="*/ 19372 h 908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2899" h="908040">
                    <a:moveTo>
                      <a:pt x="0" y="0"/>
                    </a:moveTo>
                    <a:cubicBezTo>
                      <a:pt x="2905" y="102030"/>
                      <a:pt x="5811" y="204061"/>
                      <a:pt x="89115" y="290593"/>
                    </a:cubicBezTo>
                    <a:cubicBezTo>
                      <a:pt x="172419" y="377125"/>
                      <a:pt x="422329" y="443639"/>
                      <a:pt x="499821" y="519193"/>
                    </a:cubicBezTo>
                    <a:cubicBezTo>
                      <a:pt x="577313" y="594747"/>
                      <a:pt x="511445" y="679342"/>
                      <a:pt x="554065" y="743918"/>
                    </a:cubicBezTo>
                    <a:cubicBezTo>
                      <a:pt x="596685" y="808494"/>
                      <a:pt x="639951" y="895026"/>
                      <a:pt x="755543" y="906650"/>
                    </a:cubicBezTo>
                    <a:cubicBezTo>
                      <a:pt x="871135" y="918274"/>
                      <a:pt x="1098443" y="854344"/>
                      <a:pt x="1247614" y="813661"/>
                    </a:cubicBezTo>
                    <a:cubicBezTo>
                      <a:pt x="1396785" y="772978"/>
                      <a:pt x="1571787" y="727128"/>
                      <a:pt x="1650570" y="662552"/>
                    </a:cubicBezTo>
                    <a:cubicBezTo>
                      <a:pt x="1729353" y="597976"/>
                      <a:pt x="1669943" y="492071"/>
                      <a:pt x="1720312" y="426203"/>
                    </a:cubicBezTo>
                    <a:cubicBezTo>
                      <a:pt x="1770681" y="360335"/>
                      <a:pt x="1894023" y="335150"/>
                      <a:pt x="1952787" y="267345"/>
                    </a:cubicBezTo>
                    <a:cubicBezTo>
                      <a:pt x="2011552" y="199540"/>
                      <a:pt x="2055464" y="52306"/>
                      <a:pt x="2072899" y="19372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28575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11B19CB5-A0C0-41B0-877E-53CEE89EC43B}"/>
                  </a:ext>
                </a:extLst>
              </p:cNvPr>
              <p:cNvSpPr/>
              <p:nvPr/>
            </p:nvSpPr>
            <p:spPr>
              <a:xfrm>
                <a:off x="732859" y="3663730"/>
                <a:ext cx="2357006" cy="61794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0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9E4B83E-79BF-4851-AA60-231468696091}"/>
                </a:ext>
              </a:extLst>
            </p:cNvPr>
            <p:cNvSpPr txBox="1"/>
            <p:nvPr/>
          </p:nvSpPr>
          <p:spPr>
            <a:xfrm>
              <a:off x="852405" y="4233775"/>
              <a:ext cx="20641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11101100101101010100110101010011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CCE434E-78D0-417E-A36F-B60C3E209E61}"/>
                </a:ext>
              </a:extLst>
            </p:cNvPr>
            <p:cNvSpPr txBox="1"/>
            <p:nvPr/>
          </p:nvSpPr>
          <p:spPr>
            <a:xfrm>
              <a:off x="953877" y="4341066"/>
              <a:ext cx="20641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      0110010110101010011010101</a:t>
              </a:r>
            </a:p>
            <a:p>
              <a:r>
                <a:rPr lang="en-US" sz="900" dirty="0">
                  <a:solidFill>
                    <a:schemeClr val="bg1"/>
                  </a:solidFill>
                </a:rPr>
                <a:t>            10101001010010010101010</a:t>
              </a:r>
            </a:p>
            <a:p>
              <a:r>
                <a:rPr lang="en-US" sz="900" dirty="0">
                  <a:solidFill>
                    <a:schemeClr val="bg1"/>
                  </a:solidFill>
                </a:rPr>
                <a:t>            111100100100101010101</a:t>
              </a:r>
            </a:p>
            <a:p>
              <a:r>
                <a:rPr lang="en-US" sz="900" dirty="0">
                  <a:solidFill>
                    <a:schemeClr val="bg1"/>
                  </a:solidFill>
                </a:rPr>
                <a:t>             0000101010101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0B23B43-7DA2-4423-9D5B-83A59080FF37}"/>
                </a:ext>
              </a:extLst>
            </p:cNvPr>
            <p:cNvSpPr txBox="1"/>
            <p:nvPr/>
          </p:nvSpPr>
          <p:spPr>
            <a:xfrm>
              <a:off x="719618" y="4118359"/>
              <a:ext cx="20641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1110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87D87BB-54BA-4FAA-AC7A-DFC4C9789936}"/>
                </a:ext>
              </a:extLst>
            </p:cNvPr>
            <p:cNvSpPr txBox="1"/>
            <p:nvPr/>
          </p:nvSpPr>
          <p:spPr>
            <a:xfrm>
              <a:off x="2639824" y="4131091"/>
              <a:ext cx="20641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0010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F370A78-F16F-4FD1-970A-3D867BA278FC}"/>
                </a:ext>
              </a:extLst>
            </p:cNvPr>
            <p:cNvSpPr txBox="1"/>
            <p:nvPr/>
          </p:nvSpPr>
          <p:spPr>
            <a:xfrm>
              <a:off x="1448929" y="4862615"/>
              <a:ext cx="206411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bg1"/>
                  </a:solidFill>
                </a:rPr>
                <a:t>001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0938684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4193</TotalTime>
  <Words>6341</Words>
  <Application>Microsoft Office PowerPoint</Application>
  <PresentationFormat>On-screen Show (4:3)</PresentationFormat>
  <Paragraphs>1076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0" baseType="lpstr">
      <vt:lpstr>Arial</vt:lpstr>
      <vt:lpstr>Calibri</vt:lpstr>
      <vt:lpstr>Courier New</vt:lpstr>
      <vt:lpstr>1_CNX</vt:lpstr>
      <vt:lpstr>Extracting, Transforming, and Loading Data</vt:lpstr>
      <vt:lpstr>PowerPoint Presentation</vt:lpstr>
      <vt:lpstr>You Are Here (Identify &amp; Collect)</vt:lpstr>
      <vt:lpstr>Datasets</vt:lpstr>
      <vt:lpstr>Structure of Data</vt:lpstr>
      <vt:lpstr>Terms Describing Portions of Data</vt:lpstr>
      <vt:lpstr>Data Quantity</vt:lpstr>
      <vt:lpstr>Big Data</vt:lpstr>
      <vt:lpstr>Data Sources</vt:lpstr>
      <vt:lpstr>Third-Party Data</vt:lpstr>
      <vt:lpstr>Open Datasets</vt:lpstr>
      <vt:lpstr>Public APIs</vt:lpstr>
      <vt:lpstr>Public API Example</vt:lpstr>
      <vt:lpstr>Extract, Transform, and Load (ETL)</vt:lpstr>
      <vt:lpstr>Data Validation</vt:lpstr>
      <vt:lpstr>Comma-Separated Values (CSV) Files</vt:lpstr>
      <vt:lpstr>Data Read from CSV Files</vt:lpstr>
      <vt:lpstr>Guidelines for Reading Data from CSV Files</vt:lpstr>
      <vt:lpstr>PowerPoint Presentation</vt:lpstr>
      <vt:lpstr>SQL Query Example: Retrieve One Column of Data</vt:lpstr>
      <vt:lpstr>SQL Query Example: Filter Data by a Specific Column Value </vt:lpstr>
      <vt:lpstr>SQL Query Example: Aggregate Data Using a Function</vt:lpstr>
      <vt:lpstr>NoSQL Queries</vt:lpstr>
      <vt:lpstr>Guidelines for Extracting Data with Database Queries</vt:lpstr>
      <vt:lpstr>PowerPoint Presentation</vt:lpstr>
      <vt:lpstr>Data Read from Cloud Storage</vt:lpstr>
      <vt:lpstr>Data Consolidation</vt:lpstr>
      <vt:lpstr>Data Joins</vt:lpstr>
      <vt:lpstr>Inner Join Example</vt:lpstr>
      <vt:lpstr>Guidelines for Consolidating Data from Multiple Sources</vt:lpstr>
      <vt:lpstr>PowerPoint Presentation</vt:lpstr>
      <vt:lpstr>PowerPoint Presentation</vt:lpstr>
      <vt:lpstr>You Are Here (Process)</vt:lpstr>
      <vt:lpstr>Preliminary Data Transformation</vt:lpstr>
      <vt:lpstr>Data Preparation and Cleaning</vt:lpstr>
      <vt:lpstr>Types of Data</vt:lpstr>
      <vt:lpstr>Operations You Can Perform on Different Types of Features</vt:lpstr>
      <vt:lpstr>Continuous vs. Discrete Variables</vt:lpstr>
      <vt:lpstr>Data Parsing</vt:lpstr>
      <vt:lpstr>Guidelines for Parsing Data</vt:lpstr>
      <vt:lpstr>Data Irregularities</vt:lpstr>
      <vt:lpstr>Identification of Corrupted or Unusable Data</vt:lpstr>
      <vt:lpstr>Guidelines for Handling Irregular and Unusable Data</vt:lpstr>
      <vt:lpstr>PowerPoint Presentation</vt:lpstr>
      <vt:lpstr>Correction of Data Formats</vt:lpstr>
      <vt:lpstr>Date Conversion</vt:lpstr>
      <vt:lpstr>Guidelines for Correcting Data Formats</vt:lpstr>
      <vt:lpstr>PowerPoint Presentation</vt:lpstr>
      <vt:lpstr>Deduplication</vt:lpstr>
      <vt:lpstr>Deduplication Without a Key</vt:lpstr>
      <vt:lpstr>Deduplication of Columns</vt:lpstr>
      <vt:lpstr>Guidelines for Deduplicating Data</vt:lpstr>
      <vt:lpstr>PowerPoint Presentation</vt:lpstr>
      <vt:lpstr>Word Embedding</vt:lpstr>
      <vt:lpstr>Text Data Transformation Techniques</vt:lpstr>
      <vt:lpstr>Image Data Representation (Slide 1 of 2)</vt:lpstr>
      <vt:lpstr>Image Data Representation (Slide 2 of 2)</vt:lpstr>
      <vt:lpstr>Guidelines for Transforming Data</vt:lpstr>
      <vt:lpstr>PowerPoint Presentation</vt:lpstr>
      <vt:lpstr>PowerPoint Presentation</vt:lpstr>
      <vt:lpstr>Data Loading Considerations</vt:lpstr>
      <vt:lpstr>Data Loading: Databases</vt:lpstr>
      <vt:lpstr>Guidelines for Loading Data into Databases</vt:lpstr>
      <vt:lpstr>PowerPoint Presentation</vt:lpstr>
      <vt:lpstr>Data Loading: DataFrames</vt:lpstr>
      <vt:lpstr>Guidelines for Loading Data into DataFrames </vt:lpstr>
      <vt:lpstr>PowerPoint Presentation</vt:lpstr>
      <vt:lpstr>Data Loading: Text Files</vt:lpstr>
      <vt:lpstr>Guidelines for Loading Data into Text Files</vt:lpstr>
      <vt:lpstr>PowerPoint Presentation</vt:lpstr>
      <vt:lpstr>ETL Endpoints</vt:lpstr>
      <vt:lpstr>Guidelines for Configuring ETL Endpoints</vt:lpstr>
      <vt:lpstr>Data Loading: Visualization Tools</vt:lpstr>
      <vt:lpstr>Guidelines for Loading Data into Visualization Tools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Extracting, Transforming, and Loading Data</dc:title>
  <dc:creator>Jason P Nufryk</dc:creator>
  <cp:lastModifiedBy>Jason Nufryk</cp:lastModifiedBy>
  <cp:revision>146</cp:revision>
  <dcterms:created xsi:type="dcterms:W3CDTF">2021-01-14T14:00:32Z</dcterms:created>
  <dcterms:modified xsi:type="dcterms:W3CDTF">2021-05-21T19:38:35Z</dcterms:modified>
</cp:coreProperties>
</file>