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53" r:id="rId1"/>
  </p:sldMasterIdLst>
  <p:notesMasterIdLst>
    <p:notesMasterId r:id="rId104"/>
  </p:notesMasterIdLst>
  <p:handoutMasterIdLst>
    <p:handoutMasterId r:id="rId105"/>
  </p:handoutMasterIdLst>
  <p:sldIdLst>
    <p:sldId id="457" r:id="rId2"/>
    <p:sldId id="460" r:id="rId3"/>
    <p:sldId id="558" r:id="rId4"/>
    <p:sldId id="491" r:id="rId5"/>
    <p:sldId id="492" r:id="rId6"/>
    <p:sldId id="493" r:id="rId7"/>
    <p:sldId id="494" r:id="rId8"/>
    <p:sldId id="495" r:id="rId9"/>
    <p:sldId id="496" r:id="rId10"/>
    <p:sldId id="560" r:id="rId11"/>
    <p:sldId id="497" r:id="rId12"/>
    <p:sldId id="498" r:id="rId13"/>
    <p:sldId id="490" r:id="rId14"/>
    <p:sldId id="488" r:id="rId15"/>
    <p:sldId id="489" r:id="rId16"/>
    <p:sldId id="528" r:id="rId17"/>
    <p:sldId id="529" r:id="rId18"/>
    <p:sldId id="461" r:id="rId19"/>
    <p:sldId id="466" r:id="rId20"/>
    <p:sldId id="467" r:id="rId21"/>
    <p:sldId id="465" r:id="rId22"/>
    <p:sldId id="468" r:id="rId23"/>
    <p:sldId id="469" r:id="rId24"/>
    <p:sldId id="470" r:id="rId25"/>
    <p:sldId id="471" r:id="rId26"/>
    <p:sldId id="472" r:id="rId27"/>
    <p:sldId id="473" r:id="rId28"/>
    <p:sldId id="474" r:id="rId29"/>
    <p:sldId id="475" r:id="rId30"/>
    <p:sldId id="476" r:id="rId31"/>
    <p:sldId id="477" r:id="rId32"/>
    <p:sldId id="478" r:id="rId33"/>
    <p:sldId id="479" r:id="rId34"/>
    <p:sldId id="480" r:id="rId35"/>
    <p:sldId id="481" r:id="rId36"/>
    <p:sldId id="482" r:id="rId37"/>
    <p:sldId id="483" r:id="rId38"/>
    <p:sldId id="484" r:id="rId39"/>
    <p:sldId id="485" r:id="rId40"/>
    <p:sldId id="486" r:id="rId41"/>
    <p:sldId id="487" r:id="rId42"/>
    <p:sldId id="530" r:id="rId43"/>
    <p:sldId id="531" r:id="rId44"/>
    <p:sldId id="462" r:id="rId45"/>
    <p:sldId id="499" r:id="rId46"/>
    <p:sldId id="500" r:id="rId47"/>
    <p:sldId id="532" r:id="rId48"/>
    <p:sldId id="538" r:id="rId49"/>
    <p:sldId id="501" r:id="rId50"/>
    <p:sldId id="502" r:id="rId51"/>
    <p:sldId id="533" r:id="rId52"/>
    <p:sldId id="539" r:id="rId53"/>
    <p:sldId id="503" r:id="rId54"/>
    <p:sldId id="504" r:id="rId55"/>
    <p:sldId id="505" r:id="rId56"/>
    <p:sldId id="534" r:id="rId57"/>
    <p:sldId id="540" r:id="rId58"/>
    <p:sldId id="506" r:id="rId59"/>
    <p:sldId id="535" r:id="rId60"/>
    <p:sldId id="541" r:id="rId61"/>
    <p:sldId id="507" r:id="rId62"/>
    <p:sldId id="508" r:id="rId63"/>
    <p:sldId id="536" r:id="rId64"/>
    <p:sldId id="542" r:id="rId65"/>
    <p:sldId id="509" r:id="rId66"/>
    <p:sldId id="514" r:id="rId67"/>
    <p:sldId id="537" r:id="rId68"/>
    <p:sldId id="555" r:id="rId69"/>
    <p:sldId id="463" r:id="rId70"/>
    <p:sldId id="559" r:id="rId71"/>
    <p:sldId id="510" r:id="rId72"/>
    <p:sldId id="511" r:id="rId73"/>
    <p:sldId id="512" r:id="rId74"/>
    <p:sldId id="513" r:id="rId75"/>
    <p:sldId id="543" r:id="rId76"/>
    <p:sldId id="544" r:id="rId77"/>
    <p:sldId id="515" r:id="rId78"/>
    <p:sldId id="516" r:id="rId79"/>
    <p:sldId id="517" r:id="rId80"/>
    <p:sldId id="545" r:id="rId81"/>
    <p:sldId id="546" r:id="rId82"/>
    <p:sldId id="518" r:id="rId83"/>
    <p:sldId id="519" r:id="rId84"/>
    <p:sldId id="520" r:id="rId85"/>
    <p:sldId id="521" r:id="rId86"/>
    <p:sldId id="547" r:id="rId87"/>
    <p:sldId id="548" r:id="rId88"/>
    <p:sldId id="522" r:id="rId89"/>
    <p:sldId id="523" r:id="rId90"/>
    <p:sldId id="549" r:id="rId91"/>
    <p:sldId id="550" r:id="rId92"/>
    <p:sldId id="524" r:id="rId93"/>
    <p:sldId id="551" r:id="rId94"/>
    <p:sldId id="552" r:id="rId95"/>
    <p:sldId id="525" r:id="rId96"/>
    <p:sldId id="526" r:id="rId97"/>
    <p:sldId id="527" r:id="rId98"/>
    <p:sldId id="553" r:id="rId99"/>
    <p:sldId id="554" r:id="rId100"/>
    <p:sldId id="557" r:id="rId101"/>
    <p:sldId id="556" r:id="rId102"/>
    <p:sldId id="459" r:id="rId10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ter Vorenkamp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3863"/>
    <a:srgbClr val="F47A21"/>
    <a:srgbClr val="ADADAD"/>
    <a:srgbClr val="000000"/>
    <a:srgbClr val="00A0DD"/>
    <a:srgbClr val="D9D9D9"/>
    <a:srgbClr val="009DDC"/>
    <a:srgbClr val="1B3764"/>
    <a:srgbClr val="01A1DD"/>
    <a:srgbClr val="C4C4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78" autoAdjust="0"/>
    <p:restoredTop sz="86458" autoAdjust="0"/>
  </p:normalViewPr>
  <p:slideViewPr>
    <p:cSldViewPr snapToGrid="0">
      <p:cViewPr varScale="1">
        <p:scale>
          <a:sx n="142" d="100"/>
          <a:sy n="142" d="100"/>
        </p:scale>
        <p:origin x="2264" y="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41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6327"/>
    </p:cViewPr>
  </p:sorterViewPr>
  <p:notesViewPr>
    <p:cSldViewPr snapToGrid="0"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commentAuthors" Target="comment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ason\Desktop\distribution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ason\Desktop\distribution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ason\Desktop\distribution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ason\Desktop\distribution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ason\Desktop\distribution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aseline="0" dirty="0"/>
              <a:t>Fruit Frequency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frequency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Apples</c:v>
                </c:pt>
                <c:pt idx="1">
                  <c:v>Bananas</c:v>
                </c:pt>
                <c:pt idx="2">
                  <c:v>Grapes</c:v>
                </c:pt>
                <c:pt idx="3">
                  <c:v>Oranges</c:v>
                </c:pt>
                <c:pt idx="4">
                  <c:v>Pears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91</c:v>
                </c:pt>
                <c:pt idx="1">
                  <c:v>70</c:v>
                </c:pt>
                <c:pt idx="2">
                  <c:v>45</c:v>
                </c:pt>
                <c:pt idx="3">
                  <c:v>53</c:v>
                </c:pt>
                <c:pt idx="4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7C-4DB4-A1FA-013DCC31B4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8"/>
        <c:overlap val="-27"/>
        <c:axId val="1520297119"/>
        <c:axId val="1510913183"/>
      </c:barChart>
      <c:catAx>
        <c:axId val="15202971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0913183"/>
        <c:crosses val="autoZero"/>
        <c:auto val="1"/>
        <c:lblAlgn val="ctr"/>
        <c:lblOffset val="100"/>
        <c:noMultiLvlLbl val="0"/>
      </c:catAx>
      <c:valAx>
        <c:axId val="15109131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0297119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aseline="0" dirty="0"/>
              <a:t>Height (Inches) Frequency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Sheet1!$B$8</c:f>
              <c:strCache>
                <c:ptCount val="1"/>
                <c:pt idx="0">
                  <c:v>frequency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Sheet1!$A$9:$A$20</c:f>
              <c:strCache>
                <c:ptCount val="12"/>
                <c:pt idx="0">
                  <c:v>40–45</c:v>
                </c:pt>
                <c:pt idx="1">
                  <c:v>45–50</c:v>
                </c:pt>
                <c:pt idx="2">
                  <c:v>50–55</c:v>
                </c:pt>
                <c:pt idx="3">
                  <c:v>55–60</c:v>
                </c:pt>
                <c:pt idx="4">
                  <c:v>60–65</c:v>
                </c:pt>
                <c:pt idx="5">
                  <c:v>65–70</c:v>
                </c:pt>
                <c:pt idx="6">
                  <c:v>70–75</c:v>
                </c:pt>
                <c:pt idx="7">
                  <c:v>75–80</c:v>
                </c:pt>
                <c:pt idx="8">
                  <c:v>80–85</c:v>
                </c:pt>
                <c:pt idx="9">
                  <c:v>85–90</c:v>
                </c:pt>
                <c:pt idx="10">
                  <c:v>90–95</c:v>
                </c:pt>
                <c:pt idx="11">
                  <c:v>95–100</c:v>
                </c:pt>
              </c:strCache>
            </c:strRef>
          </c:cat>
          <c:val>
            <c:numRef>
              <c:f>Sheet1!$B$9:$B$20</c:f>
              <c:numCache>
                <c:formatCode>General</c:formatCode>
                <c:ptCount val="12"/>
                <c:pt idx="0">
                  <c:v>4</c:v>
                </c:pt>
                <c:pt idx="1">
                  <c:v>24</c:v>
                </c:pt>
                <c:pt idx="2">
                  <c:v>35</c:v>
                </c:pt>
                <c:pt idx="3">
                  <c:v>52</c:v>
                </c:pt>
                <c:pt idx="4">
                  <c:v>69</c:v>
                </c:pt>
                <c:pt idx="5">
                  <c:v>97</c:v>
                </c:pt>
                <c:pt idx="6">
                  <c:v>82</c:v>
                </c:pt>
                <c:pt idx="7">
                  <c:v>70</c:v>
                </c:pt>
                <c:pt idx="8">
                  <c:v>53</c:v>
                </c:pt>
                <c:pt idx="9">
                  <c:v>40</c:v>
                </c:pt>
                <c:pt idx="10">
                  <c:v>23</c:v>
                </c:pt>
                <c:pt idx="1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4B-45EE-8C86-E58DA42F45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"/>
        <c:overlap val="-27"/>
        <c:axId val="1761106623"/>
        <c:axId val="1370770559"/>
      </c:barChart>
      <c:catAx>
        <c:axId val="17611066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70770559"/>
        <c:crosses val="autoZero"/>
        <c:auto val="1"/>
        <c:lblAlgn val="ctr"/>
        <c:lblOffset val="100"/>
        <c:noMultiLvlLbl val="0"/>
      </c:catAx>
      <c:valAx>
        <c:axId val="1370770559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1106623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aseline="0" dirty="0"/>
              <a:t>Fruit Probability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Sheet1!$B$22</c:f>
              <c:strCache>
                <c:ptCount val="1"/>
                <c:pt idx="0">
                  <c:v>probability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Sheet1!$A$23:$A$27</c:f>
              <c:strCache>
                <c:ptCount val="5"/>
                <c:pt idx="0">
                  <c:v>Apples</c:v>
                </c:pt>
                <c:pt idx="1">
                  <c:v>Bananas</c:v>
                </c:pt>
                <c:pt idx="2">
                  <c:v>Grapes</c:v>
                </c:pt>
                <c:pt idx="3">
                  <c:v>Oranges</c:v>
                </c:pt>
                <c:pt idx="4">
                  <c:v>Pears</c:v>
                </c:pt>
              </c:strCache>
            </c:strRef>
          </c:cat>
          <c:val>
            <c:numRef>
              <c:f>Sheet1!$B$23:$B$27</c:f>
              <c:numCache>
                <c:formatCode>General</c:formatCode>
                <c:ptCount val="5"/>
                <c:pt idx="0">
                  <c:v>0.3</c:v>
                </c:pt>
                <c:pt idx="1">
                  <c:v>0.25</c:v>
                </c:pt>
                <c:pt idx="2">
                  <c:v>0.17499999999999999</c:v>
                </c:pt>
                <c:pt idx="3">
                  <c:v>0.2</c:v>
                </c:pt>
                <c:pt idx="4">
                  <c:v>7.4999999999999997E-2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EE-46B9-9DD3-21EC1CFCEA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8"/>
        <c:overlap val="-27"/>
        <c:axId val="1775511535"/>
        <c:axId val="1518726047"/>
      </c:barChart>
      <c:catAx>
        <c:axId val="1775511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8726047"/>
        <c:crosses val="autoZero"/>
        <c:auto val="1"/>
        <c:lblAlgn val="ctr"/>
        <c:lblOffset val="100"/>
        <c:noMultiLvlLbl val="0"/>
      </c:catAx>
      <c:valAx>
        <c:axId val="1518726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5511535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aseline="0" dirty="0"/>
              <a:t>Height (Inches) Probability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Sheet1!$B$29</c:f>
              <c:strCache>
                <c:ptCount val="1"/>
                <c:pt idx="0">
                  <c:v>frequency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Sheet1!$A$30:$A$41</c:f>
              <c:strCache>
                <c:ptCount val="12"/>
                <c:pt idx="0">
                  <c:v>40–45</c:v>
                </c:pt>
                <c:pt idx="1">
                  <c:v>45–50</c:v>
                </c:pt>
                <c:pt idx="2">
                  <c:v>50–55</c:v>
                </c:pt>
                <c:pt idx="3">
                  <c:v>55–60</c:v>
                </c:pt>
                <c:pt idx="4">
                  <c:v>60–65</c:v>
                </c:pt>
                <c:pt idx="5">
                  <c:v>65–70</c:v>
                </c:pt>
                <c:pt idx="6">
                  <c:v>70–75</c:v>
                </c:pt>
                <c:pt idx="7">
                  <c:v>75–80</c:v>
                </c:pt>
                <c:pt idx="8">
                  <c:v>80–85</c:v>
                </c:pt>
                <c:pt idx="9">
                  <c:v>85–90</c:v>
                </c:pt>
                <c:pt idx="10">
                  <c:v>90–95</c:v>
                </c:pt>
                <c:pt idx="11">
                  <c:v>95–100</c:v>
                </c:pt>
              </c:strCache>
            </c:strRef>
          </c:cat>
          <c:val>
            <c:numRef>
              <c:f>Sheet1!$B$30:$B$41</c:f>
              <c:numCache>
                <c:formatCode>General</c:formatCode>
                <c:ptCount val="12"/>
                <c:pt idx="0">
                  <c:v>7.0000000000000001E-3</c:v>
                </c:pt>
                <c:pt idx="1">
                  <c:v>3.5000000000000003E-2</c:v>
                </c:pt>
                <c:pt idx="2">
                  <c:v>0.06</c:v>
                </c:pt>
                <c:pt idx="3">
                  <c:v>0.113</c:v>
                </c:pt>
                <c:pt idx="4">
                  <c:v>0.124</c:v>
                </c:pt>
                <c:pt idx="5">
                  <c:v>0.17399999999999999</c:v>
                </c:pt>
                <c:pt idx="6">
                  <c:v>0.16</c:v>
                </c:pt>
                <c:pt idx="7">
                  <c:v>0.125</c:v>
                </c:pt>
                <c:pt idx="8">
                  <c:v>0.08</c:v>
                </c:pt>
                <c:pt idx="9">
                  <c:v>6.5000000000000002E-2</c:v>
                </c:pt>
                <c:pt idx="10">
                  <c:v>4.1000000000000002E-2</c:v>
                </c:pt>
                <c:pt idx="11">
                  <c:v>1.7000000000000001E-2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30B-4E81-AB4F-ACA8F947CC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"/>
        <c:overlap val="-27"/>
        <c:axId val="1518306351"/>
        <c:axId val="1773827455"/>
      </c:barChart>
      <c:catAx>
        <c:axId val="15183063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3827455"/>
        <c:crosses val="autoZero"/>
        <c:auto val="1"/>
        <c:lblAlgn val="ctr"/>
        <c:lblOffset val="100"/>
        <c:noMultiLvlLbl val="0"/>
      </c:catAx>
      <c:valAx>
        <c:axId val="17738274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8306351"/>
        <c:crosses val="autoZero"/>
        <c:crossBetween val="between"/>
        <c:majorUnit val="4.0000000000000008E-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aseline="0" dirty="0"/>
              <a:t>Height (Inches) Probability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Sheet1!$B$29</c:f>
              <c:strCache>
                <c:ptCount val="1"/>
                <c:pt idx="0">
                  <c:v>frequency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Sheet1!$A$30:$A$41</c:f>
              <c:strCache>
                <c:ptCount val="12"/>
                <c:pt idx="0">
                  <c:v>40–45</c:v>
                </c:pt>
                <c:pt idx="1">
                  <c:v>45–50</c:v>
                </c:pt>
                <c:pt idx="2">
                  <c:v>50–55</c:v>
                </c:pt>
                <c:pt idx="3">
                  <c:v>55–60</c:v>
                </c:pt>
                <c:pt idx="4">
                  <c:v>60–65</c:v>
                </c:pt>
                <c:pt idx="5">
                  <c:v>65–70</c:v>
                </c:pt>
                <c:pt idx="6">
                  <c:v>70–75</c:v>
                </c:pt>
                <c:pt idx="7">
                  <c:v>75–80</c:v>
                </c:pt>
                <c:pt idx="8">
                  <c:v>80–85</c:v>
                </c:pt>
                <c:pt idx="9">
                  <c:v>85–90</c:v>
                </c:pt>
                <c:pt idx="10">
                  <c:v>90–95</c:v>
                </c:pt>
                <c:pt idx="11">
                  <c:v>95–100</c:v>
                </c:pt>
              </c:strCache>
            </c:strRef>
          </c:cat>
          <c:val>
            <c:numRef>
              <c:f>Sheet1!$B$30:$B$41</c:f>
              <c:numCache>
                <c:formatCode>General</c:formatCode>
                <c:ptCount val="12"/>
                <c:pt idx="0">
                  <c:v>7.0000000000000001E-3</c:v>
                </c:pt>
                <c:pt idx="1">
                  <c:v>3.5000000000000003E-2</c:v>
                </c:pt>
                <c:pt idx="2">
                  <c:v>0.06</c:v>
                </c:pt>
                <c:pt idx="3">
                  <c:v>0.113</c:v>
                </c:pt>
                <c:pt idx="4">
                  <c:v>0.124</c:v>
                </c:pt>
                <c:pt idx="5">
                  <c:v>0.17399999999999999</c:v>
                </c:pt>
                <c:pt idx="6">
                  <c:v>0.16</c:v>
                </c:pt>
                <c:pt idx="7">
                  <c:v>0.125</c:v>
                </c:pt>
                <c:pt idx="8">
                  <c:v>0.08</c:v>
                </c:pt>
                <c:pt idx="9">
                  <c:v>6.5000000000000002E-2</c:v>
                </c:pt>
                <c:pt idx="10">
                  <c:v>4.1000000000000002E-2</c:v>
                </c:pt>
                <c:pt idx="11">
                  <c:v>1.7000000000000001E-2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A9-40C4-9B46-05858BA02A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"/>
        <c:overlap val="-27"/>
        <c:axId val="1518306351"/>
        <c:axId val="1773827455"/>
      </c:barChart>
      <c:catAx>
        <c:axId val="15183063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73827455"/>
        <c:crosses val="autoZero"/>
        <c:auto val="1"/>
        <c:lblAlgn val="ctr"/>
        <c:lblOffset val="100"/>
        <c:noMultiLvlLbl val="0"/>
      </c:catAx>
      <c:valAx>
        <c:axId val="17738274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8306351"/>
        <c:crosses val="autoZero"/>
        <c:crossBetween val="between"/>
        <c:majorUnit val="4.0000000000000008E-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7/13/2021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7/13/2021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41FCA484-90F5-4C80-A5AF-6095AFAFD8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980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C11A1732-E019-4B7E-8DB8-A1B97165E6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260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1408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2" name="Picture 100" descr="book">
            <a:extLst>
              <a:ext uri="{FF2B5EF4-FFF2-40B4-BE49-F238E27FC236}">
                <a16:creationId xmlns:a16="http://schemas.microsoft.com/office/drawing/2014/main" id="{ED50CB8A-6B60-044F-87D5-5441D94268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AB6CC00F-6FB1-49C5-85F6-9A9DF972F51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315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F919B9C0-6064-40CC-A66B-EC7BD9BEFE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176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12B6BB9-2A3D-DF4A-9060-5A45A706EC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8352" y="5340096"/>
            <a:ext cx="1411636" cy="87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2909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F42795-A8F6-F84B-8E22-F8D65AD9D2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B28057-63C9-9D40-BE6D-F4769F21FF68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647D7577-F081-4B08-ABEF-CE8F1F8AA2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9220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2133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53F9B4B-4A9B-A240-A5BF-BAF1522CD42D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0A24C80-8B44-0248-B261-01FD44A26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067BA05B-1CFA-4307-8AAD-4B8F6F469A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49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7773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793877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F057AC0A-1609-477A-9A99-D36B0A2CCC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467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93D57EB6-E166-43CD-BC52-18BDC7A9C6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856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4802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94C81C2-694D-4D7D-A77E-22E73EEB4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3352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F0D55ED0-191B-4BA1-8528-2328CD4D31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0817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A2A8D8C1-DE20-4D91-979A-11122A90A8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8513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31FEB7CC-137A-4C5B-8F39-14D07259D9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4528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EF2C6B86-13F5-4C36-9B79-F57E92D450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6003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354B8F8A-79DB-433A-9067-F18F39587E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6028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06CA71C-EF28-4536-B2C7-C011582E7E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9740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</p:spTree>
    <p:extLst>
      <p:ext uri="{BB962C8B-B14F-4D97-AF65-F5344CB8AC3E}">
        <p14:creationId xmlns:p14="http://schemas.microsoft.com/office/powerpoint/2010/main" val="18380867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13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D455180-5821-4BCF-BC5B-696BECC6CE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599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35868926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393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2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9684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6880241-CC2C-4B05-A31C-B6047777B3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016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838350D3-45BC-4BEE-AAE7-B1F307232D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388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BA05DDA4-54B2-4BF1-9DB5-2F786958A8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670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9571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C938678-C96C-46F0-B747-1024A3A87F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232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69768C-8B2A-48B2-B74C-906E19461848}"/>
              </a:ext>
            </a:extLst>
          </p:cNvPr>
          <p:cNvSpPr/>
          <p:nvPr userDrawn="1"/>
        </p:nvSpPr>
        <p:spPr>
          <a:xfrm>
            <a:off x="0" y="-1"/>
            <a:ext cx="9144000" cy="948583"/>
          </a:xfrm>
          <a:prstGeom prst="rect">
            <a:avLst/>
          </a:prstGeom>
          <a:solidFill>
            <a:srgbClr val="28426C"/>
          </a:solidFill>
          <a:ln>
            <a:solidFill>
              <a:srgbClr val="284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2806" y="645563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CertNexus,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14749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  <p:sldLayoutId id="2147483965" r:id="rId12"/>
    <p:sldLayoutId id="2147483966" r:id="rId13"/>
    <p:sldLayoutId id="2147483967" r:id="rId14"/>
    <p:sldLayoutId id="2147483968" r:id="rId15"/>
    <p:sldLayoutId id="2147483969" r:id="rId16"/>
    <p:sldLayoutId id="2147483970" r:id="rId17"/>
    <p:sldLayoutId id="2147483971" r:id="rId18"/>
    <p:sldLayoutId id="2147483972" r:id="rId19"/>
    <p:sldLayoutId id="2147483973" r:id="rId20"/>
    <p:sldLayoutId id="2147483974" r:id="rId21"/>
    <p:sldLayoutId id="2147483975" r:id="rId22"/>
    <p:sldLayoutId id="2147483976" r:id="rId23"/>
    <p:sldLayoutId id="2147483977" r:id="rId24"/>
    <p:sldLayoutId id="2147483978" r:id="rId25"/>
    <p:sldLayoutId id="2147483979" r:id="rId26"/>
    <p:sldLayoutId id="2147483980" r:id="rId27"/>
    <p:sldLayoutId id="2147483948" r:id="rId28"/>
    <p:sldLayoutId id="2147483949" r:id="rId29"/>
    <p:sldLayoutId id="2147483951" r:id="rId30"/>
    <p:sldLayoutId id="2147483936" r:id="rId31"/>
    <p:sldLayoutId id="2147483939" r:id="rId3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0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42.svg"/><Relationship Id="rId10" Type="http://schemas.openxmlformats.org/officeDocument/2006/relationships/image" Target="../media/image15.png"/><Relationship Id="rId4" Type="http://schemas.openxmlformats.org/officeDocument/2006/relationships/image" Target="../media/image41.png"/><Relationship Id="rId9" Type="http://schemas.openxmlformats.org/officeDocument/2006/relationships/image" Target="../media/image14.sv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4AC283-F536-42B1-A1E3-F76FF8BA1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A0546D-9B02-42D7-8969-2E87BD060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Examine Data</a:t>
            </a:r>
          </a:p>
          <a:p>
            <a:r>
              <a:rPr lang="en-US" dirty="0"/>
              <a:t>Explore the Underlying Distribution of Data</a:t>
            </a:r>
          </a:p>
          <a:p>
            <a:r>
              <a:rPr lang="en-US" dirty="0"/>
              <a:t>Use Visualizations to Analyze Data</a:t>
            </a:r>
          </a:p>
          <a:p>
            <a:r>
              <a:rPr lang="en-US" dirty="0"/>
              <a:t>Preprocess Data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6112236-7F32-4E9B-8EE0-F1C71B8CB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Analyzing Data</a:t>
            </a:r>
          </a:p>
        </p:txBody>
      </p:sp>
    </p:spTree>
    <p:extLst>
      <p:ext uri="{BB962C8B-B14F-4D97-AF65-F5344CB8AC3E}">
        <p14:creationId xmlns:p14="http://schemas.microsoft.com/office/powerpoint/2010/main" val="3615331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8ECCE5-CE94-48BC-9A17-D14DB16F1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D19F7-EF32-4F7D-8EC3-10B0D870F3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Random oversampling</a:t>
            </a:r>
          </a:p>
          <a:p>
            <a:pPr lvl="1"/>
            <a:r>
              <a:rPr lang="en-US" dirty="0"/>
              <a:t>Values selected at random </a:t>
            </a:r>
            <a:r>
              <a:rPr lang="en-US" i="1" dirty="0"/>
              <a:t>with replacement</a:t>
            </a:r>
            <a:r>
              <a:rPr lang="en-US" dirty="0"/>
              <a:t> to add to new dataset.</a:t>
            </a:r>
          </a:p>
          <a:p>
            <a:pPr lvl="1"/>
            <a:r>
              <a:rPr lang="en-US" dirty="0"/>
              <a:t>Data from minority class can be duplicated multiple times.</a:t>
            </a:r>
          </a:p>
          <a:p>
            <a:pPr lvl="1"/>
            <a:r>
              <a:rPr lang="en-US" dirty="0"/>
              <a:t>No new information.</a:t>
            </a:r>
          </a:p>
          <a:p>
            <a:r>
              <a:rPr lang="en-US" b="1" dirty="0"/>
              <a:t>Random undersampling</a:t>
            </a:r>
          </a:p>
          <a:p>
            <a:pPr lvl="1"/>
            <a:r>
              <a:rPr lang="en-US" dirty="0"/>
              <a:t>Data examples from majority class are removed to achieve balance.</a:t>
            </a:r>
          </a:p>
          <a:p>
            <a:pPr lvl="1"/>
            <a:r>
              <a:rPr lang="en-US" dirty="0"/>
              <a:t>Might remove useful examples.</a:t>
            </a:r>
          </a:p>
          <a:p>
            <a:r>
              <a:rPr lang="en-US" b="1" dirty="0"/>
              <a:t>Synthetic minority oversampling technique (SMOTE)</a:t>
            </a:r>
          </a:p>
          <a:p>
            <a:pPr lvl="1"/>
            <a:r>
              <a:rPr lang="en-US" dirty="0"/>
              <a:t>Creates non-naturally observed data examples.</a:t>
            </a:r>
          </a:p>
          <a:p>
            <a:pPr lvl="1"/>
            <a:r>
              <a:rPr lang="en-US" dirty="0"/>
              <a:t>Synthetic data generated by selecting location close by in feature space to existing data.</a:t>
            </a:r>
          </a:p>
          <a:p>
            <a:pPr lvl="1"/>
            <a:r>
              <a:rPr lang="en-US" dirty="0"/>
              <a:t>Addresses problem of lack of new data in random oversampling.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5DD66BC-CC1D-49A9-B0C9-75DBFC890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Sampling Techniques</a:t>
            </a:r>
          </a:p>
        </p:txBody>
      </p:sp>
    </p:spTree>
    <p:extLst>
      <p:ext uri="{BB962C8B-B14F-4D97-AF65-F5344CB8AC3E}">
        <p14:creationId xmlns:p14="http://schemas.microsoft.com/office/powerpoint/2010/main" val="176317578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F3C051-7CF5-4141-86CC-454DD1270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BF32446-E89B-4102-A5E4-94E0344620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Automate as much of the process as possible.</a:t>
            </a:r>
          </a:p>
          <a:p>
            <a:r>
              <a:rPr lang="en-US" dirty="0"/>
              <a:t>Create scripts early in the process to verify the design decisions made.</a:t>
            </a:r>
          </a:p>
          <a:p>
            <a:r>
              <a:rPr lang="en-US" dirty="0"/>
              <a:t>Rerun models and compare with prior executions of the same data.</a:t>
            </a:r>
          </a:p>
          <a:p>
            <a:r>
              <a:rPr lang="en-US" dirty="0"/>
              <a:t>Consider using a single integrated platform for initial investigations.</a:t>
            </a:r>
          </a:p>
          <a:p>
            <a:r>
              <a:rPr lang="en-US" dirty="0"/>
              <a:t>Allocate a generous amount of time when automating a manual process.</a:t>
            </a:r>
          </a:p>
          <a:p>
            <a:r>
              <a:rPr lang="en-US" dirty="0"/>
              <a:t>Consider implementing diagnostic and error reporting for automated processes.</a:t>
            </a:r>
          </a:p>
          <a:p>
            <a:r>
              <a:rPr lang="en-US" dirty="0"/>
              <a:t>Recognize that feature engineering decisions will need to be revisited when results are analyzed or new data is received.</a:t>
            </a:r>
          </a:p>
          <a:p>
            <a:r>
              <a:rPr lang="en-US" dirty="0"/>
              <a:t>Review data retention policies and identify how long data will need to be stored for verification or modeling.</a:t>
            </a:r>
          </a:p>
          <a:p>
            <a:r>
              <a:rPr lang="en-US" dirty="0"/>
              <a:t>Store versions or snapshots of code, programs, workbooks, or workbenches used in modeling.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5734E54-74E4-41C6-B8FA-470FCEBF4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Preprocessing Data</a:t>
            </a:r>
          </a:p>
        </p:txBody>
      </p:sp>
    </p:spTree>
    <p:extLst>
      <p:ext uri="{BB962C8B-B14F-4D97-AF65-F5344CB8AC3E}">
        <p14:creationId xmlns:p14="http://schemas.microsoft.com/office/powerpoint/2010/main" val="88627057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1E73D3-E1AD-432E-BDDA-D9C6FEF27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101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341AF5-790D-4BF9-ADEF-46405EB823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Comparing Data Preprocessing Techniques</a:t>
            </a:r>
          </a:p>
        </p:txBody>
      </p:sp>
    </p:spTree>
    <p:extLst>
      <p:ext uri="{BB962C8B-B14F-4D97-AF65-F5344CB8AC3E}">
        <p14:creationId xmlns:p14="http://schemas.microsoft.com/office/powerpoint/2010/main" val="344557445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E3A3F-B1FE-4F57-9349-94AB84360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102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3674A6-CA34-42AF-A958-76CA1FE487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types of target variables do you think you'll be most interested in exploring in your own projects?</a:t>
            </a:r>
          </a:p>
          <a:p>
            <a:r>
              <a:rPr lang="en-US" dirty="0"/>
              <a:t>What kinds of data visualizations do you think you'll create most often on the job?</a:t>
            </a:r>
          </a:p>
        </p:txBody>
      </p:sp>
    </p:spTree>
    <p:extLst>
      <p:ext uri="{BB962C8B-B14F-4D97-AF65-F5344CB8AC3E}">
        <p14:creationId xmlns:p14="http://schemas.microsoft.com/office/powerpoint/2010/main" val="4210355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09C7AA-250E-4111-B096-C2D8253B0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F70E6-EC11-4134-9A58-805E1A1F76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dataset that has a disproportional frequency of each value in a categorical variable.</a:t>
            </a:r>
          </a:p>
          <a:p>
            <a:pPr lvl="1"/>
            <a:r>
              <a:rPr lang="en-US" dirty="0"/>
              <a:t>Usually the target variable.</a:t>
            </a:r>
          </a:p>
          <a:p>
            <a:r>
              <a:rPr lang="en-US" dirty="0"/>
              <a:t>Example: Dataset of people and their handedness.</a:t>
            </a:r>
          </a:p>
          <a:p>
            <a:pPr lvl="1"/>
            <a:r>
              <a:rPr lang="en-US" dirty="0"/>
              <a:t>90% of the world is right handed, 10% is left.</a:t>
            </a:r>
          </a:p>
          <a:p>
            <a:pPr lvl="1"/>
            <a:r>
              <a:rPr lang="en-US" dirty="0"/>
              <a:t>Even though sample might be representative, there's still an imbalance.</a:t>
            </a:r>
          </a:p>
          <a:p>
            <a:r>
              <a:rPr lang="en-US" dirty="0"/>
              <a:t>Imbalance can make it hard for a model to learn patterns.</a:t>
            </a:r>
          </a:p>
          <a:p>
            <a:pPr lvl="1"/>
            <a:r>
              <a:rPr lang="en-US" dirty="0"/>
              <a:t>Less of a problem when there is a natural imbalance in a population.</a:t>
            </a:r>
          </a:p>
          <a:p>
            <a:r>
              <a:rPr lang="en-US" dirty="0"/>
              <a:t>Example: Redundant storage being written to.</a:t>
            </a:r>
          </a:p>
          <a:p>
            <a:pPr lvl="1"/>
            <a:r>
              <a:rPr lang="en-US" dirty="0"/>
              <a:t>Timestamps classified as either 0 (yes) or 1 (no).</a:t>
            </a:r>
          </a:p>
          <a:p>
            <a:pPr lvl="1"/>
            <a:r>
              <a:rPr lang="en-US" dirty="0"/>
              <a:t>Most in your sample are labeled class 0.</a:t>
            </a:r>
          </a:p>
          <a:p>
            <a:pPr lvl="1"/>
            <a:r>
              <a:rPr lang="en-US" dirty="0"/>
              <a:t>You might have no idea what the population is like.</a:t>
            </a:r>
          </a:p>
          <a:p>
            <a:pPr lvl="1"/>
            <a:r>
              <a:rPr lang="en-US" dirty="0"/>
              <a:t>Model might not perform well with future data.</a:t>
            </a:r>
          </a:p>
          <a:p>
            <a:r>
              <a:rPr lang="en-US" dirty="0"/>
              <a:t>Some evaluation metrics are better for imbalanced datasets.</a:t>
            </a:r>
          </a:p>
          <a:p>
            <a:r>
              <a:rPr lang="en-US" dirty="0"/>
              <a:t>You should identify the frequency of all data examples that belong to each class.</a:t>
            </a:r>
          </a:p>
          <a:p>
            <a:pPr lvl="1"/>
            <a:r>
              <a:rPr lang="en-US" dirty="0"/>
              <a:t>Easy to do numerically or visually.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7BF774D-3325-474F-B634-C8B060076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Imbalanced Datasets</a:t>
            </a:r>
          </a:p>
        </p:txBody>
      </p:sp>
    </p:spTree>
    <p:extLst>
      <p:ext uri="{BB962C8B-B14F-4D97-AF65-F5344CB8AC3E}">
        <p14:creationId xmlns:p14="http://schemas.microsoft.com/office/powerpoint/2010/main" val="305325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2FD8C3-3281-4473-82A4-7FEA274C4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F008558-D984-468D-A0D1-A2E5140B5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Errors, Outliers, and Noise</a:t>
            </a:r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068FF57F-507D-4AD5-85CE-90BCA03E20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900414"/>
              </p:ext>
            </p:extLst>
          </p:nvPr>
        </p:nvGraphicFramePr>
        <p:xfrm>
          <a:off x="173286" y="2009502"/>
          <a:ext cx="8797429" cy="3249168"/>
        </p:xfrm>
        <a:graphic>
          <a:graphicData uri="http://schemas.openxmlformats.org/drawingml/2006/table">
            <a:tbl>
              <a:tblPr/>
              <a:tblGrid>
                <a:gridCol w="958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4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4611">
                  <a:extLst>
                    <a:ext uri="{9D8B030D-6E8A-4147-A177-3AD203B41FA5}">
                      <a16:colId xmlns:a16="http://schemas.microsoft.com/office/drawing/2014/main" val="1232607552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Issue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How to Identify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Errors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Incorrect or missing values.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Model can fail to learn patterns or learn wrong patterns.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Incorrect values can be difficult to identify, unless obvious.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Missing values are easier to spot.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Outliers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Values outside dataset's main distribution.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Result of mistakes in observation or can occur naturally.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Cause problems with pattern recognition.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Graphs can visually depict outliers.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They will fall outside the main group.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Noise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Makes it difficult for model to "hear" patterns.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Unnecessary for estimation, or hinders estimation.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Adds to complexity of analysis and model creation.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Several techniques for identifying unnecessary complexities in datasets.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 some cases you can see the lack of a pattern using a graph.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477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00D830-D0CB-49FD-BD77-379AA512E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AAC2BA9-415D-4BB6-83D0-38B26AF4C4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Suggests variables have an effect on each other.</a:t>
            </a:r>
          </a:p>
          <a:p>
            <a:pPr lvl="1"/>
            <a:r>
              <a:rPr lang="en-US" dirty="0"/>
              <a:t>Nature of effect can vary.</a:t>
            </a:r>
          </a:p>
          <a:p>
            <a:r>
              <a:rPr lang="en-US" dirty="0"/>
              <a:t>Data analysis/machine learning approaches look for correlations.</a:t>
            </a:r>
          </a:p>
          <a:p>
            <a:pPr lvl="1"/>
            <a:r>
              <a:rPr lang="en-US" dirty="0"/>
              <a:t>Can enhance predictive and decision-making abilities.</a:t>
            </a:r>
          </a:p>
          <a:p>
            <a:r>
              <a:rPr lang="en-US" dirty="0"/>
              <a:t>Example: Predicting the rise and fall of city population.</a:t>
            </a:r>
          </a:p>
          <a:p>
            <a:pPr lvl="1"/>
            <a:r>
              <a:rPr lang="en-US" dirty="0"/>
              <a:t>Potential correlation between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job_availability</a:t>
            </a:r>
            <a:r>
              <a:rPr lang="en-US" dirty="0"/>
              <a:t> and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total_population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More jobs may lead to larger populations.</a:t>
            </a:r>
          </a:p>
          <a:p>
            <a:pPr lvl="1"/>
            <a:r>
              <a:rPr lang="en-US" dirty="0"/>
              <a:t>Correlation isn't always perfect.</a:t>
            </a:r>
          </a:p>
          <a:p>
            <a:pPr lvl="1"/>
            <a:r>
              <a:rPr lang="en-US" dirty="0"/>
              <a:t>Model does a better job of predicting future population based on job availability.</a:t>
            </a:r>
          </a:p>
          <a:p>
            <a:r>
              <a:rPr lang="en-US" dirty="0"/>
              <a:t>Correlation does not necessarily imply causation.</a:t>
            </a:r>
          </a:p>
          <a:p>
            <a:pPr lvl="1"/>
            <a:r>
              <a:rPr lang="en-US" dirty="0"/>
              <a:t>Other variables/factors can have an effect.</a:t>
            </a:r>
          </a:p>
          <a:p>
            <a:pPr lvl="1"/>
            <a:r>
              <a:rPr lang="en-US" dirty="0"/>
              <a:t>Cause/effect may be reversed.</a:t>
            </a:r>
          </a:p>
          <a:p>
            <a:pPr lvl="1"/>
            <a:r>
              <a:rPr lang="en-US" dirty="0"/>
              <a:t>Does increase in jobs lead to larger populations, or vice versa?</a:t>
            </a:r>
          </a:p>
          <a:p>
            <a:r>
              <a:rPr lang="en-US" dirty="0"/>
              <a:t>Think critically when it comes to correlations and don't jump to conclusions.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41FCA53-420E-4624-9808-80ABE8AB7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Correlations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42A827E-E9D6-45D4-BB08-C27927CF45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Correlation</a:t>
            </a:r>
            <a:r>
              <a:rPr lang="en-US" dirty="0"/>
              <a:t>: A mathematical association between two variables.</a:t>
            </a:r>
          </a:p>
        </p:txBody>
      </p:sp>
    </p:spTree>
    <p:extLst>
      <p:ext uri="{BB962C8B-B14F-4D97-AF65-F5344CB8AC3E}">
        <p14:creationId xmlns:p14="http://schemas.microsoft.com/office/powerpoint/2010/main" val="902431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AE9AEA-F6FF-469E-8308-39DC97DFB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DF9198C0-C8DB-4E39-840C-C289AFBF05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Produces a value between </a:t>
            </a:r>
            <a:r>
              <a:rPr lang="en-US" b="1" dirty="0"/>
              <a:t>+1</a:t>
            </a:r>
            <a:r>
              <a:rPr lang="en-US" dirty="0"/>
              <a:t> (positive correlation) and </a:t>
            </a:r>
            <a:r>
              <a:rPr lang="en-US" b="1" dirty="0"/>
              <a:t>−1</a:t>
            </a:r>
            <a:r>
              <a:rPr lang="en-US" dirty="0"/>
              <a:t> (negative correlation).</a:t>
            </a:r>
          </a:p>
          <a:p>
            <a:r>
              <a:rPr lang="en-US" dirty="0"/>
              <a:t>Shows the strength of their dependence on each other.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DC969EF-3DC6-48A6-BA6D-89C1CFE23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Correlation Coefficient</a:t>
            </a:r>
          </a:p>
        </p:txBody>
      </p:sp>
      <p:sp>
        <p:nvSpPr>
          <p:cNvPr id="120" name="Text Placeholder 119">
            <a:extLst>
              <a:ext uri="{FF2B5EF4-FFF2-40B4-BE49-F238E27FC236}">
                <a16:creationId xmlns:a16="http://schemas.microsoft.com/office/drawing/2014/main" id="{7ADA27ED-080E-4835-B3A1-DC426BB1B9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Pearson correlation coefficient</a:t>
            </a:r>
            <a:r>
              <a:rPr lang="en-US" dirty="0"/>
              <a:t>: A measurement of the linear correlation between two variables commonly called </a:t>
            </a:r>
            <a:r>
              <a:rPr lang="en-US" i="1" dirty="0"/>
              <a:t>x</a:t>
            </a:r>
            <a:r>
              <a:rPr lang="en-US" dirty="0"/>
              <a:t> and </a:t>
            </a:r>
            <a:r>
              <a:rPr lang="en-US" i="1" dirty="0"/>
              <a:t>y</a:t>
            </a:r>
            <a:r>
              <a:rPr lang="en-US" dirty="0"/>
              <a:t>.</a:t>
            </a:r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BA71F362-B93B-4C3D-8CFB-76E1E4FCF29C}"/>
              </a:ext>
            </a:extLst>
          </p:cNvPr>
          <p:cNvGrpSpPr/>
          <p:nvPr/>
        </p:nvGrpSpPr>
        <p:grpSpPr>
          <a:xfrm>
            <a:off x="971376" y="3239588"/>
            <a:ext cx="7201248" cy="2871059"/>
            <a:chOff x="971376" y="3239588"/>
            <a:chExt cx="7201248" cy="2871059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0AFA1D1-8918-45FF-AA54-95BB7C76D2C2}"/>
                </a:ext>
              </a:extLst>
            </p:cNvPr>
            <p:cNvGrpSpPr/>
            <p:nvPr/>
          </p:nvGrpSpPr>
          <p:grpSpPr>
            <a:xfrm>
              <a:off x="977302" y="3239588"/>
              <a:ext cx="2101822" cy="2101822"/>
              <a:chOff x="1373861" y="4693691"/>
              <a:chExt cx="1171115" cy="1171115"/>
            </a:xfrm>
          </p:grpSpPr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id="{BD05C8F4-6EBE-4F40-BB9A-D88945E28755}"/>
                  </a:ext>
                </a:extLst>
              </p:cNvPr>
              <p:cNvGrpSpPr/>
              <p:nvPr/>
            </p:nvGrpSpPr>
            <p:grpSpPr>
              <a:xfrm>
                <a:off x="1373861" y="4693691"/>
                <a:ext cx="1171115" cy="1171114"/>
                <a:chOff x="1373861" y="4693690"/>
                <a:chExt cx="1171115" cy="1341359"/>
              </a:xfrm>
            </p:grpSpPr>
            <p:cxnSp>
              <p:nvCxnSpPr>
                <p:cNvPr id="109" name="Straight Connector 108">
                  <a:extLst>
                    <a:ext uri="{FF2B5EF4-FFF2-40B4-BE49-F238E27FC236}">
                      <a16:creationId xmlns:a16="http://schemas.microsoft.com/office/drawing/2014/main" id="{27C43A55-D38B-480F-96C2-61C6D31E5C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7386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>
                  <a:extLst>
                    <a:ext uri="{FF2B5EF4-FFF2-40B4-BE49-F238E27FC236}">
                      <a16:creationId xmlns:a16="http://schemas.microsoft.com/office/drawing/2014/main" id="{533F99C5-12C4-4768-BFE6-E524AD18C4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91229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Straight Connector 110">
                  <a:extLst>
                    <a:ext uri="{FF2B5EF4-FFF2-40B4-BE49-F238E27FC236}">
                      <a16:creationId xmlns:a16="http://schemas.microsoft.com/office/drawing/2014/main" id="{98460F5E-F7C1-4F29-8BFA-3DDC082599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08596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Straight Connector 111">
                  <a:extLst>
                    <a:ext uri="{FF2B5EF4-FFF2-40B4-BE49-F238E27FC236}">
                      <a16:creationId xmlns:a16="http://schemas.microsoft.com/office/drawing/2014/main" id="{B0D4EC88-C6E1-461C-8489-F2228510D9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72340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Straight Connector 112">
                  <a:extLst>
                    <a:ext uri="{FF2B5EF4-FFF2-40B4-BE49-F238E27FC236}">
                      <a16:creationId xmlns:a16="http://schemas.microsoft.com/office/drawing/2014/main" id="{A8B1404F-9528-4ADD-92B2-FB8BD090AB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4077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Straight Connector 113">
                  <a:extLst>
                    <a:ext uri="{FF2B5EF4-FFF2-40B4-BE49-F238E27FC236}">
                      <a16:creationId xmlns:a16="http://schemas.microsoft.com/office/drawing/2014/main" id="{E9574D2D-DE4E-4D0C-A34F-7BF7D866C2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58138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Straight Connector 114">
                  <a:extLst>
                    <a:ext uri="{FF2B5EF4-FFF2-40B4-BE49-F238E27FC236}">
                      <a16:creationId xmlns:a16="http://schemas.microsoft.com/office/drawing/2014/main" id="{49BB4FE0-325E-458D-B816-A505D4AF15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7550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Connector 115">
                  <a:extLst>
                    <a:ext uri="{FF2B5EF4-FFF2-40B4-BE49-F238E27FC236}">
                      <a16:creationId xmlns:a16="http://schemas.microsoft.com/office/drawing/2014/main" id="{A2EC4DC8-1542-4FB1-8BA8-4C9D0F883F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9287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Connector 116">
                  <a:extLst>
                    <a:ext uri="{FF2B5EF4-FFF2-40B4-BE49-F238E27FC236}">
                      <a16:creationId xmlns:a16="http://schemas.microsoft.com/office/drawing/2014/main" id="{1F7F9CE0-6244-4747-9417-8B6C3A995F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310240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Connector 117">
                  <a:extLst>
                    <a:ext uri="{FF2B5EF4-FFF2-40B4-BE49-F238E27FC236}">
                      <a16:creationId xmlns:a16="http://schemas.microsoft.com/office/drawing/2014/main" id="{B26F3548-0B31-43FC-8D59-CC2D1B4E2A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7607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Straight Connector 118">
                  <a:extLst>
                    <a:ext uri="{FF2B5EF4-FFF2-40B4-BE49-F238E27FC236}">
                      <a16:creationId xmlns:a16="http://schemas.microsoft.com/office/drawing/2014/main" id="{2F1775F7-16BA-4242-B59A-E1ACA2FB07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4497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922DE0FA-91FE-4C03-801D-D2CD88C37945}"/>
                  </a:ext>
                </a:extLst>
              </p:cNvPr>
              <p:cNvGrpSpPr/>
              <p:nvPr/>
            </p:nvGrpSpPr>
            <p:grpSpPr>
              <a:xfrm rot="5400000">
                <a:off x="1373854" y="4693698"/>
                <a:ext cx="1171115" cy="1171102"/>
                <a:chOff x="1373861" y="4693690"/>
                <a:chExt cx="1171115" cy="1341359"/>
              </a:xfrm>
            </p:grpSpPr>
            <p:cxnSp>
              <p:nvCxnSpPr>
                <p:cNvPr id="98" name="Straight Connector 97">
                  <a:extLst>
                    <a:ext uri="{FF2B5EF4-FFF2-40B4-BE49-F238E27FC236}">
                      <a16:creationId xmlns:a16="http://schemas.microsoft.com/office/drawing/2014/main" id="{5109F913-DDE9-4B23-B382-026DAE8EED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7386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Straight Connector 98">
                  <a:extLst>
                    <a:ext uri="{FF2B5EF4-FFF2-40B4-BE49-F238E27FC236}">
                      <a16:creationId xmlns:a16="http://schemas.microsoft.com/office/drawing/2014/main" id="{B5C2F3E9-1EE0-44B3-91C5-DE1A3895E4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91229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Connector 99">
                  <a:extLst>
                    <a:ext uri="{FF2B5EF4-FFF2-40B4-BE49-F238E27FC236}">
                      <a16:creationId xmlns:a16="http://schemas.microsoft.com/office/drawing/2014/main" id="{6BA7A0DB-08D6-4734-B5FD-C62B0BFFC8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08596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Connector 100">
                  <a:extLst>
                    <a:ext uri="{FF2B5EF4-FFF2-40B4-BE49-F238E27FC236}">
                      <a16:creationId xmlns:a16="http://schemas.microsoft.com/office/drawing/2014/main" id="{0FA5706E-539B-42DC-ABEB-2E3161B0F5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72340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Straight Connector 101">
                  <a:extLst>
                    <a:ext uri="{FF2B5EF4-FFF2-40B4-BE49-F238E27FC236}">
                      <a16:creationId xmlns:a16="http://schemas.microsoft.com/office/drawing/2014/main" id="{E7AC33EA-4877-4ABE-9BB0-6428B6B49B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4077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Connector 102">
                  <a:extLst>
                    <a:ext uri="{FF2B5EF4-FFF2-40B4-BE49-F238E27FC236}">
                      <a16:creationId xmlns:a16="http://schemas.microsoft.com/office/drawing/2014/main" id="{8A5F710E-050B-4571-9A0D-27372397E7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58138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Connector 103">
                  <a:extLst>
                    <a:ext uri="{FF2B5EF4-FFF2-40B4-BE49-F238E27FC236}">
                      <a16:creationId xmlns:a16="http://schemas.microsoft.com/office/drawing/2014/main" id="{47726143-E517-4A16-A066-40E181B8BC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7550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Straight Connector 104">
                  <a:extLst>
                    <a:ext uri="{FF2B5EF4-FFF2-40B4-BE49-F238E27FC236}">
                      <a16:creationId xmlns:a16="http://schemas.microsoft.com/office/drawing/2014/main" id="{05D532BE-6D6C-4A8E-B247-F21A14A40E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9287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Straight Connector 105">
                  <a:extLst>
                    <a:ext uri="{FF2B5EF4-FFF2-40B4-BE49-F238E27FC236}">
                      <a16:creationId xmlns:a16="http://schemas.microsoft.com/office/drawing/2014/main" id="{9D00468C-EE42-4A53-8557-DBEC594815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310240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Straight Connector 106">
                  <a:extLst>
                    <a:ext uri="{FF2B5EF4-FFF2-40B4-BE49-F238E27FC236}">
                      <a16:creationId xmlns:a16="http://schemas.microsoft.com/office/drawing/2014/main" id="{0235BD9B-D38D-444E-B50D-AF302A47B8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7607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Straight Connector 107">
                  <a:extLst>
                    <a:ext uri="{FF2B5EF4-FFF2-40B4-BE49-F238E27FC236}">
                      <a16:creationId xmlns:a16="http://schemas.microsoft.com/office/drawing/2014/main" id="{0DFB8804-4016-41A1-B016-D27939A218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4497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82DF1CB2-BA12-4F41-8CE3-0DFFD05DCF6E}"/>
                </a:ext>
              </a:extLst>
            </p:cNvPr>
            <p:cNvCxnSpPr/>
            <p:nvPr/>
          </p:nvCxnSpPr>
          <p:spPr>
            <a:xfrm flipV="1">
              <a:off x="1081104" y="3753028"/>
              <a:ext cx="1919047" cy="10937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ED9E907-C12E-4096-8220-3EEDEB070621}"/>
                </a:ext>
              </a:extLst>
            </p:cNvPr>
            <p:cNvSpPr/>
            <p:nvPr/>
          </p:nvSpPr>
          <p:spPr>
            <a:xfrm>
              <a:off x="1143872" y="4876702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785B1BC-17BE-4685-BAE2-5211C7C2497A}"/>
                </a:ext>
              </a:extLst>
            </p:cNvPr>
            <p:cNvSpPr/>
            <p:nvPr/>
          </p:nvSpPr>
          <p:spPr>
            <a:xfrm>
              <a:off x="1354740" y="4458079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216A2F5-AB95-44BE-995E-C9D4DB47F138}"/>
                </a:ext>
              </a:extLst>
            </p:cNvPr>
            <p:cNvSpPr/>
            <p:nvPr/>
          </p:nvSpPr>
          <p:spPr>
            <a:xfrm>
              <a:off x="1557258" y="4737789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BC29107-A5F7-438B-B6ED-7CCDE4C73FBE}"/>
                </a:ext>
              </a:extLst>
            </p:cNvPr>
            <p:cNvSpPr/>
            <p:nvPr/>
          </p:nvSpPr>
          <p:spPr>
            <a:xfrm>
              <a:off x="1771624" y="4201355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07EB501-39BF-4146-BB6B-1F69ED910265}"/>
                </a:ext>
              </a:extLst>
            </p:cNvPr>
            <p:cNvSpPr/>
            <p:nvPr/>
          </p:nvSpPr>
          <p:spPr>
            <a:xfrm>
              <a:off x="2043153" y="3885466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89AD6FC-3DE4-406B-90F2-75210A09E227}"/>
                </a:ext>
              </a:extLst>
            </p:cNvPr>
            <p:cNvSpPr/>
            <p:nvPr/>
          </p:nvSpPr>
          <p:spPr>
            <a:xfrm>
              <a:off x="2108583" y="4454717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A70683F-2ACD-4E6C-8B7C-79ED3DF331EC}"/>
                </a:ext>
              </a:extLst>
            </p:cNvPr>
            <p:cNvSpPr/>
            <p:nvPr/>
          </p:nvSpPr>
          <p:spPr>
            <a:xfrm>
              <a:off x="2401099" y="4185578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BDF53530-54DF-4D93-873B-E07119E04A7B}"/>
                </a:ext>
              </a:extLst>
            </p:cNvPr>
            <p:cNvSpPr/>
            <p:nvPr/>
          </p:nvSpPr>
          <p:spPr>
            <a:xfrm>
              <a:off x="2611968" y="3776799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B5A9552C-508A-4BE7-90A3-DC6D9FF82830}"/>
                </a:ext>
              </a:extLst>
            </p:cNvPr>
            <p:cNvSpPr/>
            <p:nvPr/>
          </p:nvSpPr>
          <p:spPr>
            <a:xfrm>
              <a:off x="2814486" y="4071674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59CE0D2-BE96-4236-90E1-A6ECE82031F1}"/>
                </a:ext>
              </a:extLst>
            </p:cNvPr>
            <p:cNvGrpSpPr/>
            <p:nvPr/>
          </p:nvGrpSpPr>
          <p:grpSpPr>
            <a:xfrm>
              <a:off x="3567679" y="3239588"/>
              <a:ext cx="2101822" cy="2101822"/>
              <a:chOff x="1373861" y="4693691"/>
              <a:chExt cx="1171115" cy="1171115"/>
            </a:xfrm>
          </p:grpSpPr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32D05225-3CC4-4838-8779-2DCA327A098A}"/>
                  </a:ext>
                </a:extLst>
              </p:cNvPr>
              <p:cNvGrpSpPr/>
              <p:nvPr/>
            </p:nvGrpSpPr>
            <p:grpSpPr>
              <a:xfrm>
                <a:off x="1373861" y="4693691"/>
                <a:ext cx="1171115" cy="1171114"/>
                <a:chOff x="1373861" y="4693690"/>
                <a:chExt cx="1171115" cy="1341359"/>
              </a:xfrm>
            </p:grpSpPr>
            <p:cxnSp>
              <p:nvCxnSpPr>
                <p:cNvPr id="85" name="Straight Connector 84">
                  <a:extLst>
                    <a:ext uri="{FF2B5EF4-FFF2-40B4-BE49-F238E27FC236}">
                      <a16:creationId xmlns:a16="http://schemas.microsoft.com/office/drawing/2014/main" id="{145E2EC9-5EFD-4311-818D-0BB2A29FE8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7386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Connector 85">
                  <a:extLst>
                    <a:ext uri="{FF2B5EF4-FFF2-40B4-BE49-F238E27FC236}">
                      <a16:creationId xmlns:a16="http://schemas.microsoft.com/office/drawing/2014/main" id="{D92102EE-1916-4E9C-BFC0-2519AC3A9D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91229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Connector 86">
                  <a:extLst>
                    <a:ext uri="{FF2B5EF4-FFF2-40B4-BE49-F238E27FC236}">
                      <a16:creationId xmlns:a16="http://schemas.microsoft.com/office/drawing/2014/main" id="{348158F2-4C2F-479B-B80D-14619F3180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08596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BF9988F2-0599-47C9-A84F-959E6C4DE3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72340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D3B9C497-047D-49F3-B23B-306C6D8293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4077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>
                  <a:extLst>
                    <a:ext uri="{FF2B5EF4-FFF2-40B4-BE49-F238E27FC236}">
                      <a16:creationId xmlns:a16="http://schemas.microsoft.com/office/drawing/2014/main" id="{3DBF071D-BBAE-455B-AC06-6B5F57FB91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58138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Connector 90">
                  <a:extLst>
                    <a:ext uri="{FF2B5EF4-FFF2-40B4-BE49-F238E27FC236}">
                      <a16:creationId xmlns:a16="http://schemas.microsoft.com/office/drawing/2014/main" id="{4C8EBAC4-740E-4DA7-A1EB-A016769C02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7550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Connector 91">
                  <a:extLst>
                    <a:ext uri="{FF2B5EF4-FFF2-40B4-BE49-F238E27FC236}">
                      <a16:creationId xmlns:a16="http://schemas.microsoft.com/office/drawing/2014/main" id="{6EC02F36-6B6B-4FAA-ACDE-F5EFA70BC9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9287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Connector 92">
                  <a:extLst>
                    <a:ext uri="{FF2B5EF4-FFF2-40B4-BE49-F238E27FC236}">
                      <a16:creationId xmlns:a16="http://schemas.microsoft.com/office/drawing/2014/main" id="{3F1EBBEA-AAF7-4D7C-9CF7-38EBF194BD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310240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93">
                  <a:extLst>
                    <a:ext uri="{FF2B5EF4-FFF2-40B4-BE49-F238E27FC236}">
                      <a16:creationId xmlns:a16="http://schemas.microsoft.com/office/drawing/2014/main" id="{2C6FE37D-49D6-4CFA-9EF6-932539927D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7607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Connector 94">
                  <a:extLst>
                    <a:ext uri="{FF2B5EF4-FFF2-40B4-BE49-F238E27FC236}">
                      <a16:creationId xmlns:a16="http://schemas.microsoft.com/office/drawing/2014/main" id="{8D279C6D-93FD-42A7-B411-844B4FCC6C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4497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8223704C-3F64-4572-B0CC-915011AFC0B1}"/>
                  </a:ext>
                </a:extLst>
              </p:cNvPr>
              <p:cNvGrpSpPr/>
              <p:nvPr/>
            </p:nvGrpSpPr>
            <p:grpSpPr>
              <a:xfrm rot="5400000">
                <a:off x="1373854" y="4693698"/>
                <a:ext cx="1171115" cy="1171102"/>
                <a:chOff x="1373861" y="4693690"/>
                <a:chExt cx="1171115" cy="1341359"/>
              </a:xfrm>
            </p:grpSpPr>
            <p:cxnSp>
              <p:nvCxnSpPr>
                <p:cNvPr id="74" name="Straight Connector 73">
                  <a:extLst>
                    <a:ext uri="{FF2B5EF4-FFF2-40B4-BE49-F238E27FC236}">
                      <a16:creationId xmlns:a16="http://schemas.microsoft.com/office/drawing/2014/main" id="{E4918033-83ED-485F-AC69-68A9E2E169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7386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4">
                  <a:extLst>
                    <a:ext uri="{FF2B5EF4-FFF2-40B4-BE49-F238E27FC236}">
                      <a16:creationId xmlns:a16="http://schemas.microsoft.com/office/drawing/2014/main" id="{47FD6AC4-5901-4C0D-BBC0-75944229FE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91229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Straight Connector 75">
                  <a:extLst>
                    <a:ext uri="{FF2B5EF4-FFF2-40B4-BE49-F238E27FC236}">
                      <a16:creationId xmlns:a16="http://schemas.microsoft.com/office/drawing/2014/main" id="{9CA6EE33-75D5-4D3D-8B15-6C184B61F7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08596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id="{ECBA5C75-1CB9-4796-9EED-A090377882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72340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78312196-3C02-40BE-B884-67AED9B18D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4077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6D970115-65EA-45AC-8B79-06E74EC55D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58138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46E035C6-8613-469D-B81A-BD640D33BA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7550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1CC14AD1-6F07-4BAF-BBE2-A39E9FB9FB6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9287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Connector 81">
                  <a:extLst>
                    <a:ext uri="{FF2B5EF4-FFF2-40B4-BE49-F238E27FC236}">
                      <a16:creationId xmlns:a16="http://schemas.microsoft.com/office/drawing/2014/main" id="{38C6C2D1-9515-4CB7-BEFF-DD8776CF7D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310240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>
                  <a:extLst>
                    <a:ext uri="{FF2B5EF4-FFF2-40B4-BE49-F238E27FC236}">
                      <a16:creationId xmlns:a16="http://schemas.microsoft.com/office/drawing/2014/main" id="{FE27A1D9-6162-4838-95CE-17B5D1C4F9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7607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Connector 83">
                  <a:extLst>
                    <a:ext uri="{FF2B5EF4-FFF2-40B4-BE49-F238E27FC236}">
                      <a16:creationId xmlns:a16="http://schemas.microsoft.com/office/drawing/2014/main" id="{48386204-C759-46D1-A17C-1E9CAC40D4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4497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7267DBD7-CAD7-4E96-9C61-F0F911E37C1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71481" y="4299916"/>
              <a:ext cx="1912045" cy="1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991A46F-4674-4B10-B33B-A2FAD5580FB2}"/>
                </a:ext>
              </a:extLst>
            </p:cNvPr>
            <p:cNvSpPr/>
            <p:nvPr/>
          </p:nvSpPr>
          <p:spPr>
            <a:xfrm>
              <a:off x="3734249" y="3739887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AA1F1F55-188D-4183-89D2-F8DE8D97FD8C}"/>
                </a:ext>
              </a:extLst>
            </p:cNvPr>
            <p:cNvSpPr/>
            <p:nvPr/>
          </p:nvSpPr>
          <p:spPr>
            <a:xfrm>
              <a:off x="3945117" y="4517315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8F80B78-9017-47EF-8419-C7F11C2034A1}"/>
                </a:ext>
              </a:extLst>
            </p:cNvPr>
            <p:cNvSpPr/>
            <p:nvPr/>
          </p:nvSpPr>
          <p:spPr>
            <a:xfrm>
              <a:off x="4147636" y="5014021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BCF6909B-0564-4FEF-8530-A20C7D958BAA}"/>
                </a:ext>
              </a:extLst>
            </p:cNvPr>
            <p:cNvSpPr/>
            <p:nvPr/>
          </p:nvSpPr>
          <p:spPr>
            <a:xfrm>
              <a:off x="4362001" y="3952520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6355DF4-10B8-4AF1-9147-38CBD2B0FC1F}"/>
                </a:ext>
              </a:extLst>
            </p:cNvPr>
            <p:cNvSpPr/>
            <p:nvPr/>
          </p:nvSpPr>
          <p:spPr>
            <a:xfrm>
              <a:off x="4572869" y="4560086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ECCA72A-F2E1-423C-B6DD-04C1C592C364}"/>
                </a:ext>
              </a:extLst>
            </p:cNvPr>
            <p:cNvSpPr/>
            <p:nvPr/>
          </p:nvSpPr>
          <p:spPr>
            <a:xfrm>
              <a:off x="4775388" y="3791058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C8C9963B-1910-4F41-AA17-DEC72AA460B6}"/>
                </a:ext>
              </a:extLst>
            </p:cNvPr>
            <p:cNvSpPr/>
            <p:nvPr/>
          </p:nvSpPr>
          <p:spPr>
            <a:xfrm>
              <a:off x="4991477" y="4876425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E9DCE195-C004-41C3-B67B-55E4F694652F}"/>
                </a:ext>
              </a:extLst>
            </p:cNvPr>
            <p:cNvSpPr/>
            <p:nvPr/>
          </p:nvSpPr>
          <p:spPr>
            <a:xfrm>
              <a:off x="5202345" y="3723121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530A0E1D-99F7-42AE-BD78-47A4E324C970}"/>
                </a:ext>
              </a:extLst>
            </p:cNvPr>
            <p:cNvSpPr/>
            <p:nvPr/>
          </p:nvSpPr>
          <p:spPr>
            <a:xfrm>
              <a:off x="5404863" y="5100869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CA522CEC-00CA-4EDC-BF97-F4016F651B55}"/>
                </a:ext>
              </a:extLst>
            </p:cNvPr>
            <p:cNvGrpSpPr/>
            <p:nvPr/>
          </p:nvGrpSpPr>
          <p:grpSpPr>
            <a:xfrm>
              <a:off x="6070802" y="3239588"/>
              <a:ext cx="2101822" cy="2101822"/>
              <a:chOff x="1373861" y="4693691"/>
              <a:chExt cx="1171115" cy="1171115"/>
            </a:xfrm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40B733ED-D2A5-4BB7-B989-5421CE3CCCA4}"/>
                  </a:ext>
                </a:extLst>
              </p:cNvPr>
              <p:cNvGrpSpPr/>
              <p:nvPr/>
            </p:nvGrpSpPr>
            <p:grpSpPr>
              <a:xfrm>
                <a:off x="1373861" y="4693691"/>
                <a:ext cx="1171115" cy="1171114"/>
                <a:chOff x="1373861" y="4693690"/>
                <a:chExt cx="1171115" cy="1341359"/>
              </a:xfrm>
            </p:grpSpPr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73FB2A91-F4DA-468F-88E2-973621BADE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7386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DF8118B0-9CF5-4173-AC88-29F4118E18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91229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078100D5-1A54-4576-95F4-107369FF3E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08596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1DF7C7B1-9335-48F2-B0D7-C777EF5377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72340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5FBC3382-C632-4549-B962-B267A46A59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4077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CA12B19B-F721-45E8-8E8A-A89AEEB19C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58138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5C68801E-94BB-4A88-B986-87C3123CE1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7550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>
                  <a:extLst>
                    <a:ext uri="{FF2B5EF4-FFF2-40B4-BE49-F238E27FC236}">
                      <a16:creationId xmlns:a16="http://schemas.microsoft.com/office/drawing/2014/main" id="{50142D50-EDE7-489A-97CE-2742FDBC44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9287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>
                  <a:extLst>
                    <a:ext uri="{FF2B5EF4-FFF2-40B4-BE49-F238E27FC236}">
                      <a16:creationId xmlns:a16="http://schemas.microsoft.com/office/drawing/2014/main" id="{6583D685-E9C2-4AD9-AEE3-1C01FF986D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310240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Connector 69">
                  <a:extLst>
                    <a:ext uri="{FF2B5EF4-FFF2-40B4-BE49-F238E27FC236}">
                      <a16:creationId xmlns:a16="http://schemas.microsoft.com/office/drawing/2014/main" id="{C6D9C39D-D7EE-486F-8472-D7F930C21D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7607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Connector 70">
                  <a:extLst>
                    <a:ext uri="{FF2B5EF4-FFF2-40B4-BE49-F238E27FC236}">
                      <a16:creationId xmlns:a16="http://schemas.microsoft.com/office/drawing/2014/main" id="{83BC9435-E707-4184-BA26-3637070BDC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4497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FC222427-E13B-4594-8D82-D37A6A0BCA7D}"/>
                  </a:ext>
                </a:extLst>
              </p:cNvPr>
              <p:cNvGrpSpPr/>
              <p:nvPr/>
            </p:nvGrpSpPr>
            <p:grpSpPr>
              <a:xfrm rot="5400000">
                <a:off x="1373854" y="4693698"/>
                <a:ext cx="1171115" cy="1171102"/>
                <a:chOff x="1373861" y="4693690"/>
                <a:chExt cx="1171115" cy="1341359"/>
              </a:xfrm>
            </p:grpSpPr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F4CE7192-4E85-4CA7-8862-F73F79C32A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7386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6F6B3D0C-9219-4539-9D6B-814D346F0B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91229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153CC242-F52C-416D-A711-1F40619ED4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08596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94CF9AA8-38BC-499E-B178-767C9B88B0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72340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4081D635-051D-412B-B070-08F7E736E8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4077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3F1CBAF3-E1D6-49B5-8D93-FA7843B6D9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58138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A5B587D7-E9C5-42C3-8873-938715A331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7550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F0AB8C90-9B43-458B-9AA9-F167610780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9287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Connector 57">
                  <a:extLst>
                    <a:ext uri="{FF2B5EF4-FFF2-40B4-BE49-F238E27FC236}">
                      <a16:creationId xmlns:a16="http://schemas.microsoft.com/office/drawing/2014/main" id="{D993947B-1799-4BDE-A806-9B6AC81FEF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310240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Connector 58">
                  <a:extLst>
                    <a:ext uri="{FF2B5EF4-FFF2-40B4-BE49-F238E27FC236}">
                      <a16:creationId xmlns:a16="http://schemas.microsoft.com/office/drawing/2014/main" id="{A61AB71E-35DA-4617-A966-7B8CF47778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7607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1BD906C5-1EAF-4169-A64C-AA4D21EC3A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4497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1296A770-0ED8-4E78-A81E-37668EF2CEDD}"/>
                </a:ext>
              </a:extLst>
            </p:cNvPr>
            <p:cNvCxnSpPr>
              <a:cxnSpLocks/>
            </p:cNvCxnSpPr>
            <p:nvPr/>
          </p:nvCxnSpPr>
          <p:spPr>
            <a:xfrm>
              <a:off x="6174604" y="3753028"/>
              <a:ext cx="1919047" cy="10937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5F638E1D-7EA8-4652-95D7-299BDDE03058}"/>
                </a:ext>
              </a:extLst>
            </p:cNvPr>
            <p:cNvSpPr/>
            <p:nvPr/>
          </p:nvSpPr>
          <p:spPr>
            <a:xfrm>
              <a:off x="6237372" y="3913864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A2BC28F-EE90-4E58-8F3F-34B1F2D8FF64}"/>
                </a:ext>
              </a:extLst>
            </p:cNvPr>
            <p:cNvSpPr/>
            <p:nvPr/>
          </p:nvSpPr>
          <p:spPr>
            <a:xfrm>
              <a:off x="6448240" y="4007347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4080F1DD-BF4F-4C98-A228-07DFFA2CBCDD}"/>
                </a:ext>
              </a:extLst>
            </p:cNvPr>
            <p:cNvSpPr/>
            <p:nvPr/>
          </p:nvSpPr>
          <p:spPr>
            <a:xfrm>
              <a:off x="6650758" y="3885391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D8DA674E-DCBD-480B-A5FD-81773A500354}"/>
                </a:ext>
              </a:extLst>
            </p:cNvPr>
            <p:cNvSpPr/>
            <p:nvPr/>
          </p:nvSpPr>
          <p:spPr>
            <a:xfrm>
              <a:off x="6865124" y="4304376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C0CDEB40-96CB-4493-934D-42920F64016F}"/>
                </a:ext>
              </a:extLst>
            </p:cNvPr>
            <p:cNvSpPr/>
            <p:nvPr/>
          </p:nvSpPr>
          <p:spPr>
            <a:xfrm>
              <a:off x="7075992" y="4080644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D239389F-A36C-4D5F-8608-92C084C9090D}"/>
                </a:ext>
              </a:extLst>
            </p:cNvPr>
            <p:cNvSpPr/>
            <p:nvPr/>
          </p:nvSpPr>
          <p:spPr>
            <a:xfrm>
              <a:off x="7278510" y="4192117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39688BB0-FFC6-43A9-9E2E-FB2A5ED5AD5A}"/>
                </a:ext>
              </a:extLst>
            </p:cNvPr>
            <p:cNvSpPr/>
            <p:nvPr/>
          </p:nvSpPr>
          <p:spPr>
            <a:xfrm>
              <a:off x="7494599" y="4388738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B4DD5655-3432-4C04-A891-6BDFE24866A9}"/>
                </a:ext>
              </a:extLst>
            </p:cNvPr>
            <p:cNvSpPr/>
            <p:nvPr/>
          </p:nvSpPr>
          <p:spPr>
            <a:xfrm>
              <a:off x="7705467" y="4746551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1B06E26E-9CEE-48E8-85A3-D7C0B9071F1E}"/>
                </a:ext>
              </a:extLst>
            </p:cNvPr>
            <p:cNvSpPr/>
            <p:nvPr/>
          </p:nvSpPr>
          <p:spPr>
            <a:xfrm>
              <a:off x="7907986" y="4890229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2" name="Rounded Rectangle 143">
              <a:extLst>
                <a:ext uri="{FF2B5EF4-FFF2-40B4-BE49-F238E27FC236}">
                  <a16:creationId xmlns:a16="http://schemas.microsoft.com/office/drawing/2014/main" id="{B69A4E8E-2C77-482F-B618-44C9848FD652}"/>
                </a:ext>
              </a:extLst>
            </p:cNvPr>
            <p:cNvSpPr/>
            <p:nvPr/>
          </p:nvSpPr>
          <p:spPr>
            <a:xfrm>
              <a:off x="971377" y="5432254"/>
              <a:ext cx="2101786" cy="341559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Positive Correlation</a:t>
              </a:r>
            </a:p>
          </p:txBody>
        </p:sp>
        <p:sp>
          <p:nvSpPr>
            <p:cNvPr id="43" name="Rounded Rectangle 143">
              <a:extLst>
                <a:ext uri="{FF2B5EF4-FFF2-40B4-BE49-F238E27FC236}">
                  <a16:creationId xmlns:a16="http://schemas.microsoft.com/office/drawing/2014/main" id="{2056FC30-2B84-46BE-A1E8-6798E0B636DE}"/>
                </a:ext>
              </a:extLst>
            </p:cNvPr>
            <p:cNvSpPr/>
            <p:nvPr/>
          </p:nvSpPr>
          <p:spPr>
            <a:xfrm>
              <a:off x="3565398" y="5432254"/>
              <a:ext cx="2101786" cy="341559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No Correlation</a:t>
              </a:r>
            </a:p>
          </p:txBody>
        </p:sp>
        <p:sp>
          <p:nvSpPr>
            <p:cNvPr id="44" name="Rounded Rectangle 143">
              <a:extLst>
                <a:ext uri="{FF2B5EF4-FFF2-40B4-BE49-F238E27FC236}">
                  <a16:creationId xmlns:a16="http://schemas.microsoft.com/office/drawing/2014/main" id="{3B02A45D-5A4A-4410-B4D9-0C6BEAD73A15}"/>
                </a:ext>
              </a:extLst>
            </p:cNvPr>
            <p:cNvSpPr/>
            <p:nvPr/>
          </p:nvSpPr>
          <p:spPr>
            <a:xfrm>
              <a:off x="6070801" y="5432254"/>
              <a:ext cx="2101786" cy="341559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Negative Correlation</a:t>
              </a:r>
            </a:p>
          </p:txBody>
        </p:sp>
        <p:sp>
          <p:nvSpPr>
            <p:cNvPr id="45" name="Text Box 307">
              <a:extLst>
                <a:ext uri="{FF2B5EF4-FFF2-40B4-BE49-F238E27FC236}">
                  <a16:creationId xmlns:a16="http://schemas.microsoft.com/office/drawing/2014/main" id="{4F45F537-D72F-4882-BF0F-B40CE6F844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376" y="5772094"/>
              <a:ext cx="2101756" cy="30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r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 = 0.6</a:t>
              </a:r>
            </a:p>
          </p:txBody>
        </p:sp>
        <p:sp>
          <p:nvSpPr>
            <p:cNvPr id="46" name="Text Box 307">
              <a:extLst>
                <a:ext uri="{FF2B5EF4-FFF2-40B4-BE49-F238E27FC236}">
                  <a16:creationId xmlns:a16="http://schemas.microsoft.com/office/drawing/2014/main" id="{5E301400-4633-4B55-AF00-B9E7FD16DB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65428" y="5772094"/>
              <a:ext cx="2101756" cy="30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r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 = 0</a:t>
              </a:r>
            </a:p>
          </p:txBody>
        </p:sp>
        <p:sp>
          <p:nvSpPr>
            <p:cNvPr id="47" name="Text Box 307">
              <a:extLst>
                <a:ext uri="{FF2B5EF4-FFF2-40B4-BE49-F238E27FC236}">
                  <a16:creationId xmlns:a16="http://schemas.microsoft.com/office/drawing/2014/main" id="{F05BA268-A380-4B8E-B3FF-B63262B44A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70831" y="5772094"/>
              <a:ext cx="2101756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lvl="0" algn="ctr" defTabSz="914400" eaLnBrk="1" hangingPunct="1">
                <a:spcBef>
                  <a:spcPct val="50000"/>
                </a:spcBef>
                <a:defRPr/>
              </a:pPr>
              <a:r>
                <a:rPr kumimoji="0" lang="en-US" sz="14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r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 = </a:t>
              </a:r>
              <a:r>
                <a:rPr lang="en-US" sz="1600" dirty="0"/>
                <a:t>−</a:t>
              </a: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0.8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2427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B5208FA-50E1-4BC7-B1F4-28D450927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Correlation Strength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F7D84FF-6EDC-443E-9B81-23D1B603B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grpSp>
        <p:nvGrpSpPr>
          <p:cNvPr id="255" name="Group 254">
            <a:extLst>
              <a:ext uri="{FF2B5EF4-FFF2-40B4-BE49-F238E27FC236}">
                <a16:creationId xmlns:a16="http://schemas.microsoft.com/office/drawing/2014/main" id="{B34F1DF1-D078-4EC7-B6CA-ACA9008D9932}"/>
              </a:ext>
            </a:extLst>
          </p:cNvPr>
          <p:cNvGrpSpPr/>
          <p:nvPr/>
        </p:nvGrpSpPr>
        <p:grpSpPr>
          <a:xfrm>
            <a:off x="207532" y="1324881"/>
            <a:ext cx="8746652" cy="4914228"/>
            <a:chOff x="207532" y="1324881"/>
            <a:chExt cx="8746652" cy="4914228"/>
          </a:xfrm>
        </p:grpSpPr>
        <p:sp>
          <p:nvSpPr>
            <p:cNvPr id="7" name="Text Box 306">
              <a:extLst>
                <a:ext uri="{FF2B5EF4-FFF2-40B4-BE49-F238E27FC236}">
                  <a16:creationId xmlns:a16="http://schemas.microsoft.com/office/drawing/2014/main" id="{13F16BF9-7D0E-412E-B43B-02D3F3BC56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620" y="2094605"/>
              <a:ext cx="149066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cs typeface="Calibri"/>
                </a:rPr>
                <a:t>Strong Positive Correlation</a:t>
              </a:r>
            </a:p>
          </p:txBody>
        </p:sp>
        <p:sp>
          <p:nvSpPr>
            <p:cNvPr id="8" name="Text Box 306">
              <a:extLst>
                <a:ext uri="{FF2B5EF4-FFF2-40B4-BE49-F238E27FC236}">
                  <a16:creationId xmlns:a16="http://schemas.microsoft.com/office/drawing/2014/main" id="{4B396F58-590A-4EE4-949F-8AFAFAF037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03595" y="2094605"/>
              <a:ext cx="155058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cs typeface="Calibri"/>
                </a:rPr>
                <a:t>Strong Negative Correlation</a:t>
              </a:r>
            </a:p>
          </p:txBody>
        </p:sp>
        <p:sp>
          <p:nvSpPr>
            <p:cNvPr id="9" name="Text Box 306">
              <a:extLst>
                <a:ext uri="{FF2B5EF4-FFF2-40B4-BE49-F238E27FC236}">
                  <a16:creationId xmlns:a16="http://schemas.microsoft.com/office/drawing/2014/main" id="{CEB70F60-351D-423B-92DD-652E8BCE7E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7532" y="4918764"/>
              <a:ext cx="149066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cs typeface="Calibri"/>
                </a:rPr>
                <a:t>Weak Positive Correlation</a:t>
              </a: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9A5127A1-6DF3-4E78-B465-1F47907ED82E}"/>
                </a:ext>
              </a:extLst>
            </p:cNvPr>
            <p:cNvGrpSpPr/>
            <p:nvPr/>
          </p:nvGrpSpPr>
          <p:grpSpPr>
            <a:xfrm>
              <a:off x="2065873" y="1327178"/>
              <a:ext cx="2101822" cy="2101822"/>
              <a:chOff x="1373861" y="4693691"/>
              <a:chExt cx="1171115" cy="1171115"/>
            </a:xfrm>
          </p:grpSpPr>
          <p:grpSp>
            <p:nvGrpSpPr>
              <p:cNvPr id="99" name="Group 98">
                <a:extLst>
                  <a:ext uri="{FF2B5EF4-FFF2-40B4-BE49-F238E27FC236}">
                    <a16:creationId xmlns:a16="http://schemas.microsoft.com/office/drawing/2014/main" id="{B79F49F1-06C5-442F-8080-2D0547FD459F}"/>
                  </a:ext>
                </a:extLst>
              </p:cNvPr>
              <p:cNvGrpSpPr/>
              <p:nvPr/>
            </p:nvGrpSpPr>
            <p:grpSpPr>
              <a:xfrm>
                <a:off x="1373861" y="4693691"/>
                <a:ext cx="1171115" cy="1171114"/>
                <a:chOff x="1373861" y="4693690"/>
                <a:chExt cx="1171115" cy="1341359"/>
              </a:xfrm>
            </p:grpSpPr>
            <p:cxnSp>
              <p:nvCxnSpPr>
                <p:cNvPr id="112" name="Straight Connector 111">
                  <a:extLst>
                    <a:ext uri="{FF2B5EF4-FFF2-40B4-BE49-F238E27FC236}">
                      <a16:creationId xmlns:a16="http://schemas.microsoft.com/office/drawing/2014/main" id="{59B7642F-2F41-4431-A407-23CC124732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7386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Straight Connector 112">
                  <a:extLst>
                    <a:ext uri="{FF2B5EF4-FFF2-40B4-BE49-F238E27FC236}">
                      <a16:creationId xmlns:a16="http://schemas.microsoft.com/office/drawing/2014/main" id="{7735C424-AB1F-4C42-B7E7-4DCC1B76B3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91229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Straight Connector 113">
                  <a:extLst>
                    <a:ext uri="{FF2B5EF4-FFF2-40B4-BE49-F238E27FC236}">
                      <a16:creationId xmlns:a16="http://schemas.microsoft.com/office/drawing/2014/main" id="{4704FE68-D660-4A70-AC1E-FCA6261818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08596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Straight Connector 114">
                  <a:extLst>
                    <a:ext uri="{FF2B5EF4-FFF2-40B4-BE49-F238E27FC236}">
                      <a16:creationId xmlns:a16="http://schemas.microsoft.com/office/drawing/2014/main" id="{A96E94E0-0929-4984-917E-9E0AA3A462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72340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Connector 115">
                  <a:extLst>
                    <a:ext uri="{FF2B5EF4-FFF2-40B4-BE49-F238E27FC236}">
                      <a16:creationId xmlns:a16="http://schemas.microsoft.com/office/drawing/2014/main" id="{118ED542-B30B-4B43-8942-8521972F76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4077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Connector 116">
                  <a:extLst>
                    <a:ext uri="{FF2B5EF4-FFF2-40B4-BE49-F238E27FC236}">
                      <a16:creationId xmlns:a16="http://schemas.microsoft.com/office/drawing/2014/main" id="{6CCA9F15-664C-4806-89C0-971D8D6511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58138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Connector 117">
                  <a:extLst>
                    <a:ext uri="{FF2B5EF4-FFF2-40B4-BE49-F238E27FC236}">
                      <a16:creationId xmlns:a16="http://schemas.microsoft.com/office/drawing/2014/main" id="{FD657895-FE6D-4C6D-91B2-957D495F88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7550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Straight Connector 118">
                  <a:extLst>
                    <a:ext uri="{FF2B5EF4-FFF2-40B4-BE49-F238E27FC236}">
                      <a16:creationId xmlns:a16="http://schemas.microsoft.com/office/drawing/2014/main" id="{4972F730-4231-4F7F-9D0C-2EF70BF730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9287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Straight Connector 119">
                  <a:extLst>
                    <a:ext uri="{FF2B5EF4-FFF2-40B4-BE49-F238E27FC236}">
                      <a16:creationId xmlns:a16="http://schemas.microsoft.com/office/drawing/2014/main" id="{B8DAC7C6-2AC4-408E-9D08-7334D23610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310240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Straight Connector 120">
                  <a:extLst>
                    <a:ext uri="{FF2B5EF4-FFF2-40B4-BE49-F238E27FC236}">
                      <a16:creationId xmlns:a16="http://schemas.microsoft.com/office/drawing/2014/main" id="{BC651BE0-ABA4-4B67-A186-51696D824D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7607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Straight Connector 121">
                  <a:extLst>
                    <a:ext uri="{FF2B5EF4-FFF2-40B4-BE49-F238E27FC236}">
                      <a16:creationId xmlns:a16="http://schemas.microsoft.com/office/drawing/2014/main" id="{D3FDACC1-1B82-458B-904F-B580E829E9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4497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C992F6F1-40D1-4310-8C74-2B414DC82B31}"/>
                  </a:ext>
                </a:extLst>
              </p:cNvPr>
              <p:cNvGrpSpPr/>
              <p:nvPr/>
            </p:nvGrpSpPr>
            <p:grpSpPr>
              <a:xfrm rot="5400000">
                <a:off x="1373854" y="4693698"/>
                <a:ext cx="1171115" cy="1171102"/>
                <a:chOff x="1373861" y="4693690"/>
                <a:chExt cx="1171115" cy="1341359"/>
              </a:xfrm>
            </p:grpSpPr>
            <p:cxnSp>
              <p:nvCxnSpPr>
                <p:cNvPr id="101" name="Straight Connector 100">
                  <a:extLst>
                    <a:ext uri="{FF2B5EF4-FFF2-40B4-BE49-F238E27FC236}">
                      <a16:creationId xmlns:a16="http://schemas.microsoft.com/office/drawing/2014/main" id="{EC44C4CD-6F23-4CFE-AF80-68CDD7EB31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7386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Straight Connector 101">
                  <a:extLst>
                    <a:ext uri="{FF2B5EF4-FFF2-40B4-BE49-F238E27FC236}">
                      <a16:creationId xmlns:a16="http://schemas.microsoft.com/office/drawing/2014/main" id="{5D3BA008-C0E1-400F-BE84-C9ECFCC9EA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91229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Connector 102">
                  <a:extLst>
                    <a:ext uri="{FF2B5EF4-FFF2-40B4-BE49-F238E27FC236}">
                      <a16:creationId xmlns:a16="http://schemas.microsoft.com/office/drawing/2014/main" id="{F9F0E108-59B0-4501-BF3D-3C47364FE8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08596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Connector 103">
                  <a:extLst>
                    <a:ext uri="{FF2B5EF4-FFF2-40B4-BE49-F238E27FC236}">
                      <a16:creationId xmlns:a16="http://schemas.microsoft.com/office/drawing/2014/main" id="{A510A85A-3138-4D8A-8AFE-97846DAD70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72340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Straight Connector 104">
                  <a:extLst>
                    <a:ext uri="{FF2B5EF4-FFF2-40B4-BE49-F238E27FC236}">
                      <a16:creationId xmlns:a16="http://schemas.microsoft.com/office/drawing/2014/main" id="{ACFA7ED6-D21A-4159-8145-5EAC797EE9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4077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Straight Connector 105">
                  <a:extLst>
                    <a:ext uri="{FF2B5EF4-FFF2-40B4-BE49-F238E27FC236}">
                      <a16:creationId xmlns:a16="http://schemas.microsoft.com/office/drawing/2014/main" id="{41F7175C-EB90-4996-921F-0E03AB592C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58138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Straight Connector 106">
                  <a:extLst>
                    <a:ext uri="{FF2B5EF4-FFF2-40B4-BE49-F238E27FC236}">
                      <a16:creationId xmlns:a16="http://schemas.microsoft.com/office/drawing/2014/main" id="{77BE3418-8565-4400-83B8-EDD7BF9BD1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7550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Straight Connector 107">
                  <a:extLst>
                    <a:ext uri="{FF2B5EF4-FFF2-40B4-BE49-F238E27FC236}">
                      <a16:creationId xmlns:a16="http://schemas.microsoft.com/office/drawing/2014/main" id="{5E4F7164-C617-4C45-9036-620ABF9B51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9287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Straight Connector 108">
                  <a:extLst>
                    <a:ext uri="{FF2B5EF4-FFF2-40B4-BE49-F238E27FC236}">
                      <a16:creationId xmlns:a16="http://schemas.microsoft.com/office/drawing/2014/main" id="{C2C40BBF-51C9-4DB9-AD96-183AE76152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310240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>
                  <a:extLst>
                    <a:ext uri="{FF2B5EF4-FFF2-40B4-BE49-F238E27FC236}">
                      <a16:creationId xmlns:a16="http://schemas.microsoft.com/office/drawing/2014/main" id="{1906DE47-B6E6-4978-8954-DEFD3A3A55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7607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Straight Connector 110">
                  <a:extLst>
                    <a:ext uri="{FF2B5EF4-FFF2-40B4-BE49-F238E27FC236}">
                      <a16:creationId xmlns:a16="http://schemas.microsoft.com/office/drawing/2014/main" id="{8697DE97-F7FA-4454-A3F8-402E799076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4497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8975E186-383A-4B4D-B544-B6DF1C43EF88}"/>
                </a:ext>
              </a:extLst>
            </p:cNvPr>
            <p:cNvCxnSpPr/>
            <p:nvPr/>
          </p:nvCxnSpPr>
          <p:spPr>
            <a:xfrm flipV="1">
              <a:off x="2169675" y="1840618"/>
              <a:ext cx="1919047" cy="10937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AAD7285-E498-4F56-92B1-73E17A50ED14}"/>
                </a:ext>
              </a:extLst>
            </p:cNvPr>
            <p:cNvSpPr/>
            <p:nvPr/>
          </p:nvSpPr>
          <p:spPr>
            <a:xfrm>
              <a:off x="2232443" y="2964292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3197AAA-EEA7-41F4-BF41-81661822E9F9}"/>
                </a:ext>
              </a:extLst>
            </p:cNvPr>
            <p:cNvSpPr/>
            <p:nvPr/>
          </p:nvSpPr>
          <p:spPr>
            <a:xfrm>
              <a:off x="2600107" y="2527891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03C3EFF0-8FB5-46B5-B0A3-B395F7AA97EE}"/>
                </a:ext>
              </a:extLst>
            </p:cNvPr>
            <p:cNvSpPr/>
            <p:nvPr/>
          </p:nvSpPr>
          <p:spPr>
            <a:xfrm>
              <a:off x="2556683" y="2753650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F33D8723-417E-44EA-9C92-87494C5D4EC6}"/>
                </a:ext>
              </a:extLst>
            </p:cNvPr>
            <p:cNvSpPr/>
            <p:nvPr/>
          </p:nvSpPr>
          <p:spPr>
            <a:xfrm>
              <a:off x="2919644" y="2341786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A4D680E7-F1DD-462F-A771-E4EE341A13A4}"/>
                </a:ext>
              </a:extLst>
            </p:cNvPr>
            <p:cNvSpPr/>
            <p:nvPr/>
          </p:nvSpPr>
          <p:spPr>
            <a:xfrm>
              <a:off x="3298027" y="2061738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386B600-61E6-4071-AA67-706B0A0B64E7}"/>
                </a:ext>
              </a:extLst>
            </p:cNvPr>
            <p:cNvSpPr/>
            <p:nvPr/>
          </p:nvSpPr>
          <p:spPr>
            <a:xfrm>
              <a:off x="3053024" y="2477524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45C000D-A6F3-4114-9D34-3EA9F882D717}"/>
                </a:ext>
              </a:extLst>
            </p:cNvPr>
            <p:cNvSpPr/>
            <p:nvPr/>
          </p:nvSpPr>
          <p:spPr>
            <a:xfrm>
              <a:off x="3489670" y="2273168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A3F2E319-CFD9-41C4-9B1F-18E3B96D5830}"/>
                </a:ext>
              </a:extLst>
            </p:cNvPr>
            <p:cNvSpPr/>
            <p:nvPr/>
          </p:nvSpPr>
          <p:spPr>
            <a:xfrm>
              <a:off x="3700539" y="1864389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E0DEC52-ACC0-47D2-96B3-137442C73C35}"/>
                </a:ext>
              </a:extLst>
            </p:cNvPr>
            <p:cNvSpPr/>
            <p:nvPr/>
          </p:nvSpPr>
          <p:spPr>
            <a:xfrm>
              <a:off x="3756982" y="2159262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7D877CA7-14A0-48A3-BE4B-7B93243F086A}"/>
                </a:ext>
              </a:extLst>
            </p:cNvPr>
            <p:cNvGrpSpPr/>
            <p:nvPr/>
          </p:nvGrpSpPr>
          <p:grpSpPr>
            <a:xfrm>
              <a:off x="4959465" y="1324881"/>
              <a:ext cx="2101822" cy="2101822"/>
              <a:chOff x="1373861" y="4693691"/>
              <a:chExt cx="1171115" cy="1171115"/>
            </a:xfrm>
          </p:grpSpPr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8A4FB776-DD56-45F9-8075-116BCC3739BB}"/>
                  </a:ext>
                </a:extLst>
              </p:cNvPr>
              <p:cNvGrpSpPr/>
              <p:nvPr/>
            </p:nvGrpSpPr>
            <p:grpSpPr>
              <a:xfrm>
                <a:off x="1373861" y="4693691"/>
                <a:ext cx="1171115" cy="1171114"/>
                <a:chOff x="1373861" y="4693690"/>
                <a:chExt cx="1171115" cy="1341359"/>
              </a:xfrm>
            </p:grpSpPr>
            <p:cxnSp>
              <p:nvCxnSpPr>
                <p:cNvPr id="137" name="Straight Connector 136">
                  <a:extLst>
                    <a:ext uri="{FF2B5EF4-FFF2-40B4-BE49-F238E27FC236}">
                      <a16:creationId xmlns:a16="http://schemas.microsoft.com/office/drawing/2014/main" id="{522D8F9A-5B8A-47E4-88B8-EBF8DF76DC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7386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Straight Connector 137">
                  <a:extLst>
                    <a:ext uri="{FF2B5EF4-FFF2-40B4-BE49-F238E27FC236}">
                      <a16:creationId xmlns:a16="http://schemas.microsoft.com/office/drawing/2014/main" id="{F45B9E02-C31F-482C-8360-CAB32835A6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91229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Straight Connector 138">
                  <a:extLst>
                    <a:ext uri="{FF2B5EF4-FFF2-40B4-BE49-F238E27FC236}">
                      <a16:creationId xmlns:a16="http://schemas.microsoft.com/office/drawing/2014/main" id="{F0172C7F-A314-475C-9CE3-D744C52E39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08596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Straight Connector 139">
                  <a:extLst>
                    <a:ext uri="{FF2B5EF4-FFF2-40B4-BE49-F238E27FC236}">
                      <a16:creationId xmlns:a16="http://schemas.microsoft.com/office/drawing/2014/main" id="{B6819ED7-2827-49F2-B75F-14A5A6CFD4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72340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Straight Connector 140">
                  <a:extLst>
                    <a:ext uri="{FF2B5EF4-FFF2-40B4-BE49-F238E27FC236}">
                      <a16:creationId xmlns:a16="http://schemas.microsoft.com/office/drawing/2014/main" id="{1FB8BC49-82CF-45ED-B10E-10DD5D63F2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4077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Straight Connector 141">
                  <a:extLst>
                    <a:ext uri="{FF2B5EF4-FFF2-40B4-BE49-F238E27FC236}">
                      <a16:creationId xmlns:a16="http://schemas.microsoft.com/office/drawing/2014/main" id="{F1F7B7CF-3863-4AF6-ADD6-17709335A0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58138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Straight Connector 142">
                  <a:extLst>
                    <a:ext uri="{FF2B5EF4-FFF2-40B4-BE49-F238E27FC236}">
                      <a16:creationId xmlns:a16="http://schemas.microsoft.com/office/drawing/2014/main" id="{BE5FEF11-3734-49B2-87E5-EC381116BA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7550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Straight Connector 143">
                  <a:extLst>
                    <a:ext uri="{FF2B5EF4-FFF2-40B4-BE49-F238E27FC236}">
                      <a16:creationId xmlns:a16="http://schemas.microsoft.com/office/drawing/2014/main" id="{FEFB96D7-0D74-4726-82E2-2BB98917EA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9287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Straight Connector 144">
                  <a:extLst>
                    <a:ext uri="{FF2B5EF4-FFF2-40B4-BE49-F238E27FC236}">
                      <a16:creationId xmlns:a16="http://schemas.microsoft.com/office/drawing/2014/main" id="{F00C28DC-CD1F-4069-A64B-11A3749CC4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310240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Straight Connector 145">
                  <a:extLst>
                    <a:ext uri="{FF2B5EF4-FFF2-40B4-BE49-F238E27FC236}">
                      <a16:creationId xmlns:a16="http://schemas.microsoft.com/office/drawing/2014/main" id="{26C7F37A-0B2D-4943-8DC8-8E121C40D0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7607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Straight Connector 146">
                  <a:extLst>
                    <a:ext uri="{FF2B5EF4-FFF2-40B4-BE49-F238E27FC236}">
                      <a16:creationId xmlns:a16="http://schemas.microsoft.com/office/drawing/2014/main" id="{5EF7CC70-E512-4EAA-8A9D-569D41298A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4497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5" name="Group 124">
                <a:extLst>
                  <a:ext uri="{FF2B5EF4-FFF2-40B4-BE49-F238E27FC236}">
                    <a16:creationId xmlns:a16="http://schemas.microsoft.com/office/drawing/2014/main" id="{6D8C512D-6379-4501-A7D0-667E82CA63C2}"/>
                  </a:ext>
                </a:extLst>
              </p:cNvPr>
              <p:cNvGrpSpPr/>
              <p:nvPr/>
            </p:nvGrpSpPr>
            <p:grpSpPr>
              <a:xfrm rot="5400000">
                <a:off x="1373854" y="4693698"/>
                <a:ext cx="1171115" cy="1171102"/>
                <a:chOff x="1373861" y="4693690"/>
                <a:chExt cx="1171115" cy="1341359"/>
              </a:xfrm>
            </p:grpSpPr>
            <p:cxnSp>
              <p:nvCxnSpPr>
                <p:cNvPr id="126" name="Straight Connector 125">
                  <a:extLst>
                    <a:ext uri="{FF2B5EF4-FFF2-40B4-BE49-F238E27FC236}">
                      <a16:creationId xmlns:a16="http://schemas.microsoft.com/office/drawing/2014/main" id="{55ABA4AD-4FD8-4EB8-A37B-CB416DEA42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7386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Straight Connector 126">
                  <a:extLst>
                    <a:ext uri="{FF2B5EF4-FFF2-40B4-BE49-F238E27FC236}">
                      <a16:creationId xmlns:a16="http://schemas.microsoft.com/office/drawing/2014/main" id="{5F5CAFD9-7D9B-41A3-9C0E-332B340BC3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91229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Straight Connector 127">
                  <a:extLst>
                    <a:ext uri="{FF2B5EF4-FFF2-40B4-BE49-F238E27FC236}">
                      <a16:creationId xmlns:a16="http://schemas.microsoft.com/office/drawing/2014/main" id="{D873B6CF-90A1-4958-9B3C-A32B3D27CB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08596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Straight Connector 128">
                  <a:extLst>
                    <a:ext uri="{FF2B5EF4-FFF2-40B4-BE49-F238E27FC236}">
                      <a16:creationId xmlns:a16="http://schemas.microsoft.com/office/drawing/2014/main" id="{0766A95C-55C7-4052-9199-F03C047BA7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72340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Straight Connector 129">
                  <a:extLst>
                    <a:ext uri="{FF2B5EF4-FFF2-40B4-BE49-F238E27FC236}">
                      <a16:creationId xmlns:a16="http://schemas.microsoft.com/office/drawing/2014/main" id="{21EAC6DF-CC85-4B69-83C9-42072E314E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4077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Straight Connector 130">
                  <a:extLst>
                    <a:ext uri="{FF2B5EF4-FFF2-40B4-BE49-F238E27FC236}">
                      <a16:creationId xmlns:a16="http://schemas.microsoft.com/office/drawing/2014/main" id="{C3C2E2A9-0AB8-41C9-8661-3ED1EA8232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58138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Straight Connector 131">
                  <a:extLst>
                    <a:ext uri="{FF2B5EF4-FFF2-40B4-BE49-F238E27FC236}">
                      <a16:creationId xmlns:a16="http://schemas.microsoft.com/office/drawing/2014/main" id="{505458F7-789F-4BE0-A46D-DC47A153C4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7550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Straight Connector 132">
                  <a:extLst>
                    <a:ext uri="{FF2B5EF4-FFF2-40B4-BE49-F238E27FC236}">
                      <a16:creationId xmlns:a16="http://schemas.microsoft.com/office/drawing/2014/main" id="{1997493D-4EFE-47A0-BE07-350835282E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9287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Straight Connector 133">
                  <a:extLst>
                    <a:ext uri="{FF2B5EF4-FFF2-40B4-BE49-F238E27FC236}">
                      <a16:creationId xmlns:a16="http://schemas.microsoft.com/office/drawing/2014/main" id="{27C8494C-7FE1-4F8C-BE92-68593A2B90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310240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Straight Connector 134">
                  <a:extLst>
                    <a:ext uri="{FF2B5EF4-FFF2-40B4-BE49-F238E27FC236}">
                      <a16:creationId xmlns:a16="http://schemas.microsoft.com/office/drawing/2014/main" id="{E9FC13E5-1554-4263-B9E6-21B73CA5BE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7607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Straight Connector 135">
                  <a:extLst>
                    <a:ext uri="{FF2B5EF4-FFF2-40B4-BE49-F238E27FC236}">
                      <a16:creationId xmlns:a16="http://schemas.microsoft.com/office/drawing/2014/main" id="{20BF278C-D279-4393-8660-B9019EEBBC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4497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48" name="Straight Arrow Connector 147">
              <a:extLst>
                <a:ext uri="{FF2B5EF4-FFF2-40B4-BE49-F238E27FC236}">
                  <a16:creationId xmlns:a16="http://schemas.microsoft.com/office/drawing/2014/main" id="{B11443FC-CF77-440E-A5BB-28B4EE47EC0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063267" y="1838321"/>
              <a:ext cx="1919047" cy="10937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2B5348AE-0862-4E00-9FEE-4B6987B533A5}"/>
                </a:ext>
              </a:extLst>
            </p:cNvPr>
            <p:cNvSpPr/>
            <p:nvPr/>
          </p:nvSpPr>
          <p:spPr>
            <a:xfrm>
              <a:off x="5512966" y="2018314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4B0846CA-5936-4F92-AC30-A1C565B7FF8A}"/>
                </a:ext>
              </a:extLst>
            </p:cNvPr>
            <p:cNvSpPr/>
            <p:nvPr/>
          </p:nvSpPr>
          <p:spPr>
            <a:xfrm>
              <a:off x="5343302" y="2073348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4F6E1A22-6E40-4747-A1C9-1A2E821923C6}"/>
                </a:ext>
              </a:extLst>
            </p:cNvPr>
            <p:cNvSpPr/>
            <p:nvPr/>
          </p:nvSpPr>
          <p:spPr>
            <a:xfrm>
              <a:off x="5851431" y="2156965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5487DAB3-1D6F-4C53-B445-000420D26166}"/>
                </a:ext>
              </a:extLst>
            </p:cNvPr>
            <p:cNvSpPr/>
            <p:nvPr/>
          </p:nvSpPr>
          <p:spPr>
            <a:xfrm>
              <a:off x="5621067" y="2253056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C1E179F8-8836-4833-A609-4B43BB3C57BB}"/>
                </a:ext>
              </a:extLst>
            </p:cNvPr>
            <p:cNvSpPr/>
            <p:nvPr/>
          </p:nvSpPr>
          <p:spPr>
            <a:xfrm>
              <a:off x="5813005" y="2349060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AA1F8DCB-3783-41B0-BB2A-748D10B36E4A}"/>
                </a:ext>
              </a:extLst>
            </p:cNvPr>
            <p:cNvSpPr/>
            <p:nvPr/>
          </p:nvSpPr>
          <p:spPr>
            <a:xfrm>
              <a:off x="6090746" y="2540010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DDDF85E6-FA2A-49AA-AFB3-97C762A528A3}"/>
                </a:ext>
              </a:extLst>
            </p:cNvPr>
            <p:cNvSpPr/>
            <p:nvPr/>
          </p:nvSpPr>
          <p:spPr>
            <a:xfrm>
              <a:off x="6396509" y="2461755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61907025-C29F-402A-85A5-DAD0190AA733}"/>
                </a:ext>
              </a:extLst>
            </p:cNvPr>
            <p:cNvSpPr/>
            <p:nvPr/>
          </p:nvSpPr>
          <p:spPr>
            <a:xfrm>
              <a:off x="6650453" y="2802404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ACF5AB24-1375-42E4-9CA1-5D8E2ED40D65}"/>
                </a:ext>
              </a:extLst>
            </p:cNvPr>
            <p:cNvSpPr/>
            <p:nvPr/>
          </p:nvSpPr>
          <p:spPr>
            <a:xfrm>
              <a:off x="6518256" y="2558408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2AADB272-474B-44BA-A700-F175180B2472}"/>
                </a:ext>
              </a:extLst>
            </p:cNvPr>
            <p:cNvGrpSpPr/>
            <p:nvPr/>
          </p:nvGrpSpPr>
          <p:grpSpPr>
            <a:xfrm>
              <a:off x="2063575" y="4137287"/>
              <a:ext cx="2101822" cy="2101822"/>
              <a:chOff x="1373861" y="4693691"/>
              <a:chExt cx="1171115" cy="1171115"/>
            </a:xfrm>
          </p:grpSpPr>
          <p:grpSp>
            <p:nvGrpSpPr>
              <p:cNvPr id="159" name="Group 158">
                <a:extLst>
                  <a:ext uri="{FF2B5EF4-FFF2-40B4-BE49-F238E27FC236}">
                    <a16:creationId xmlns:a16="http://schemas.microsoft.com/office/drawing/2014/main" id="{FABB9775-3CCA-4B2B-A367-E3550BDAA6DD}"/>
                  </a:ext>
                </a:extLst>
              </p:cNvPr>
              <p:cNvGrpSpPr/>
              <p:nvPr/>
            </p:nvGrpSpPr>
            <p:grpSpPr>
              <a:xfrm>
                <a:off x="1373861" y="4693691"/>
                <a:ext cx="1171115" cy="1171114"/>
                <a:chOff x="1373861" y="4693690"/>
                <a:chExt cx="1171115" cy="1341359"/>
              </a:xfrm>
            </p:grpSpPr>
            <p:cxnSp>
              <p:nvCxnSpPr>
                <p:cNvPr id="172" name="Straight Connector 171">
                  <a:extLst>
                    <a:ext uri="{FF2B5EF4-FFF2-40B4-BE49-F238E27FC236}">
                      <a16:creationId xmlns:a16="http://schemas.microsoft.com/office/drawing/2014/main" id="{F3803EF6-6148-4DBD-A776-6381A38894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7386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3" name="Straight Connector 172">
                  <a:extLst>
                    <a:ext uri="{FF2B5EF4-FFF2-40B4-BE49-F238E27FC236}">
                      <a16:creationId xmlns:a16="http://schemas.microsoft.com/office/drawing/2014/main" id="{5F8C17EB-D909-49EF-931B-543399B2F1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91229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Straight Connector 173">
                  <a:extLst>
                    <a:ext uri="{FF2B5EF4-FFF2-40B4-BE49-F238E27FC236}">
                      <a16:creationId xmlns:a16="http://schemas.microsoft.com/office/drawing/2014/main" id="{43664146-528F-438E-802B-970DC981C3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08596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Straight Connector 174">
                  <a:extLst>
                    <a:ext uri="{FF2B5EF4-FFF2-40B4-BE49-F238E27FC236}">
                      <a16:creationId xmlns:a16="http://schemas.microsoft.com/office/drawing/2014/main" id="{5DE03092-63A9-44F5-A338-9B55E0440C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72340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Straight Connector 175">
                  <a:extLst>
                    <a:ext uri="{FF2B5EF4-FFF2-40B4-BE49-F238E27FC236}">
                      <a16:creationId xmlns:a16="http://schemas.microsoft.com/office/drawing/2014/main" id="{67180FCA-6B9C-4747-8429-3169E74074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4077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Straight Connector 176">
                  <a:extLst>
                    <a:ext uri="{FF2B5EF4-FFF2-40B4-BE49-F238E27FC236}">
                      <a16:creationId xmlns:a16="http://schemas.microsoft.com/office/drawing/2014/main" id="{4A09C37D-51F6-4AE9-ABFD-F3D88C3E6B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58138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Straight Connector 177">
                  <a:extLst>
                    <a:ext uri="{FF2B5EF4-FFF2-40B4-BE49-F238E27FC236}">
                      <a16:creationId xmlns:a16="http://schemas.microsoft.com/office/drawing/2014/main" id="{022AC11A-A522-43C1-8F1A-6BE50377F4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7550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Straight Connector 178">
                  <a:extLst>
                    <a:ext uri="{FF2B5EF4-FFF2-40B4-BE49-F238E27FC236}">
                      <a16:creationId xmlns:a16="http://schemas.microsoft.com/office/drawing/2014/main" id="{F831E6EA-7DD9-4FFF-857C-4F07A6A0A5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9287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Straight Connector 179">
                  <a:extLst>
                    <a:ext uri="{FF2B5EF4-FFF2-40B4-BE49-F238E27FC236}">
                      <a16:creationId xmlns:a16="http://schemas.microsoft.com/office/drawing/2014/main" id="{96DB22F6-F570-4BDD-BFFF-3E264FB6E0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310240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Straight Connector 180">
                  <a:extLst>
                    <a:ext uri="{FF2B5EF4-FFF2-40B4-BE49-F238E27FC236}">
                      <a16:creationId xmlns:a16="http://schemas.microsoft.com/office/drawing/2014/main" id="{93509778-FE41-49B5-B398-1683987420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7607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Straight Connector 181">
                  <a:extLst>
                    <a:ext uri="{FF2B5EF4-FFF2-40B4-BE49-F238E27FC236}">
                      <a16:creationId xmlns:a16="http://schemas.microsoft.com/office/drawing/2014/main" id="{BFB7F9C6-1394-4C3D-8A16-C1A192CF13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4497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0" name="Group 159">
                <a:extLst>
                  <a:ext uri="{FF2B5EF4-FFF2-40B4-BE49-F238E27FC236}">
                    <a16:creationId xmlns:a16="http://schemas.microsoft.com/office/drawing/2014/main" id="{F24C2473-17AD-4245-9C9A-E30B5ABD4458}"/>
                  </a:ext>
                </a:extLst>
              </p:cNvPr>
              <p:cNvGrpSpPr/>
              <p:nvPr/>
            </p:nvGrpSpPr>
            <p:grpSpPr>
              <a:xfrm rot="5400000">
                <a:off x="1373854" y="4693698"/>
                <a:ext cx="1171115" cy="1171102"/>
                <a:chOff x="1373861" y="4693690"/>
                <a:chExt cx="1171115" cy="1341359"/>
              </a:xfrm>
            </p:grpSpPr>
            <p:cxnSp>
              <p:nvCxnSpPr>
                <p:cNvPr id="161" name="Straight Connector 160">
                  <a:extLst>
                    <a:ext uri="{FF2B5EF4-FFF2-40B4-BE49-F238E27FC236}">
                      <a16:creationId xmlns:a16="http://schemas.microsoft.com/office/drawing/2014/main" id="{906501D6-DB1F-406B-9EC6-D91009D3E0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7386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Straight Connector 161">
                  <a:extLst>
                    <a:ext uri="{FF2B5EF4-FFF2-40B4-BE49-F238E27FC236}">
                      <a16:creationId xmlns:a16="http://schemas.microsoft.com/office/drawing/2014/main" id="{B7442900-A824-4B99-A0F6-A50A130AEC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91229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Straight Connector 162">
                  <a:extLst>
                    <a:ext uri="{FF2B5EF4-FFF2-40B4-BE49-F238E27FC236}">
                      <a16:creationId xmlns:a16="http://schemas.microsoft.com/office/drawing/2014/main" id="{AB7584F5-30D7-4AB7-AABD-1829E8D107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08596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Straight Connector 163">
                  <a:extLst>
                    <a:ext uri="{FF2B5EF4-FFF2-40B4-BE49-F238E27FC236}">
                      <a16:creationId xmlns:a16="http://schemas.microsoft.com/office/drawing/2014/main" id="{FC3BFF94-4D2E-4963-8711-34BFC7D2AB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72340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Straight Connector 164">
                  <a:extLst>
                    <a:ext uri="{FF2B5EF4-FFF2-40B4-BE49-F238E27FC236}">
                      <a16:creationId xmlns:a16="http://schemas.microsoft.com/office/drawing/2014/main" id="{43728223-9D5E-4068-9634-1DAE83153E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4077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Straight Connector 165">
                  <a:extLst>
                    <a:ext uri="{FF2B5EF4-FFF2-40B4-BE49-F238E27FC236}">
                      <a16:creationId xmlns:a16="http://schemas.microsoft.com/office/drawing/2014/main" id="{00EADB1F-ED5D-4629-A700-A352EA8AA8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58138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Straight Connector 166">
                  <a:extLst>
                    <a:ext uri="{FF2B5EF4-FFF2-40B4-BE49-F238E27FC236}">
                      <a16:creationId xmlns:a16="http://schemas.microsoft.com/office/drawing/2014/main" id="{F7234C37-D6CA-4D7A-B99D-1C2AE8F5D2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7550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Straight Connector 167">
                  <a:extLst>
                    <a:ext uri="{FF2B5EF4-FFF2-40B4-BE49-F238E27FC236}">
                      <a16:creationId xmlns:a16="http://schemas.microsoft.com/office/drawing/2014/main" id="{9F820988-FD1D-42C8-B3CD-6108898DFC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9287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Straight Connector 168">
                  <a:extLst>
                    <a:ext uri="{FF2B5EF4-FFF2-40B4-BE49-F238E27FC236}">
                      <a16:creationId xmlns:a16="http://schemas.microsoft.com/office/drawing/2014/main" id="{26311BEC-4DF5-4A4A-AF87-F9398E825E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310240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Straight Connector 169">
                  <a:extLst>
                    <a:ext uri="{FF2B5EF4-FFF2-40B4-BE49-F238E27FC236}">
                      <a16:creationId xmlns:a16="http://schemas.microsoft.com/office/drawing/2014/main" id="{1748738C-8DE9-44C2-A151-F07BF7F897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7607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Straight Connector 170">
                  <a:extLst>
                    <a:ext uri="{FF2B5EF4-FFF2-40B4-BE49-F238E27FC236}">
                      <a16:creationId xmlns:a16="http://schemas.microsoft.com/office/drawing/2014/main" id="{F37F289E-1C20-4FBA-AEEE-1607294F9F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4497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83" name="Straight Arrow Connector 182">
              <a:extLst>
                <a:ext uri="{FF2B5EF4-FFF2-40B4-BE49-F238E27FC236}">
                  <a16:creationId xmlns:a16="http://schemas.microsoft.com/office/drawing/2014/main" id="{DD256137-7F21-44AC-B3E9-F9BD27FA429F}"/>
                </a:ext>
              </a:extLst>
            </p:cNvPr>
            <p:cNvCxnSpPr/>
            <p:nvPr/>
          </p:nvCxnSpPr>
          <p:spPr>
            <a:xfrm flipV="1">
              <a:off x="2167377" y="4650727"/>
              <a:ext cx="1919047" cy="10937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01CAED02-B099-407F-905D-EA159CE40708}"/>
                </a:ext>
              </a:extLst>
            </p:cNvPr>
            <p:cNvSpPr/>
            <p:nvPr/>
          </p:nvSpPr>
          <p:spPr>
            <a:xfrm>
              <a:off x="2416037" y="5683585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7C36F2A0-E007-4CDF-BA76-F6123D496D75}"/>
                </a:ext>
              </a:extLst>
            </p:cNvPr>
            <p:cNvSpPr/>
            <p:nvPr/>
          </p:nvSpPr>
          <p:spPr>
            <a:xfrm>
              <a:off x="2441013" y="5355778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DBE550ED-D5A9-4E0B-8C92-4584F46C2DC7}"/>
                </a:ext>
              </a:extLst>
            </p:cNvPr>
            <p:cNvSpPr/>
            <p:nvPr/>
          </p:nvSpPr>
          <p:spPr>
            <a:xfrm>
              <a:off x="2868695" y="5584367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7C786680-0DB1-4247-B5C5-2C11D1004189}"/>
                </a:ext>
              </a:extLst>
            </p:cNvPr>
            <p:cNvSpPr/>
            <p:nvPr/>
          </p:nvSpPr>
          <p:spPr>
            <a:xfrm>
              <a:off x="2785603" y="5008014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E452D180-FD1F-49F6-865B-480612BDA8AA}"/>
                </a:ext>
              </a:extLst>
            </p:cNvPr>
            <p:cNvSpPr/>
            <p:nvPr/>
          </p:nvSpPr>
          <p:spPr>
            <a:xfrm>
              <a:off x="3225985" y="4643384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774D636D-6E30-4769-8BAC-CB1DC659A412}"/>
                </a:ext>
              </a:extLst>
            </p:cNvPr>
            <p:cNvSpPr/>
            <p:nvPr/>
          </p:nvSpPr>
          <p:spPr>
            <a:xfrm>
              <a:off x="3314954" y="5478608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50F8C08A-89CF-4C15-8667-68A35B683542}"/>
                </a:ext>
              </a:extLst>
            </p:cNvPr>
            <p:cNvSpPr/>
            <p:nvPr/>
          </p:nvSpPr>
          <p:spPr>
            <a:xfrm>
              <a:off x="3515432" y="5045634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854BB073-829F-41F3-B007-A11211A83157}"/>
                </a:ext>
              </a:extLst>
            </p:cNvPr>
            <p:cNvSpPr/>
            <p:nvPr/>
          </p:nvSpPr>
          <p:spPr>
            <a:xfrm>
              <a:off x="3746724" y="4540451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68EA30A9-348C-4CA2-A5CF-25EF9DBFA2FB}"/>
                </a:ext>
              </a:extLst>
            </p:cNvPr>
            <p:cNvSpPr/>
            <p:nvPr/>
          </p:nvSpPr>
          <p:spPr>
            <a:xfrm>
              <a:off x="3890766" y="5008014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grpSp>
          <p:nvGrpSpPr>
            <p:cNvPr id="193" name="Group 192">
              <a:extLst>
                <a:ext uri="{FF2B5EF4-FFF2-40B4-BE49-F238E27FC236}">
                  <a16:creationId xmlns:a16="http://schemas.microsoft.com/office/drawing/2014/main" id="{5B4928C4-CD58-461D-84D2-9AA703DD16C0}"/>
                </a:ext>
              </a:extLst>
            </p:cNvPr>
            <p:cNvGrpSpPr/>
            <p:nvPr/>
          </p:nvGrpSpPr>
          <p:grpSpPr>
            <a:xfrm>
              <a:off x="4957167" y="4134990"/>
              <a:ext cx="2101822" cy="2101822"/>
              <a:chOff x="1373861" y="4693691"/>
              <a:chExt cx="1171115" cy="1171115"/>
            </a:xfrm>
          </p:grpSpPr>
          <p:grpSp>
            <p:nvGrpSpPr>
              <p:cNvPr id="194" name="Group 193">
                <a:extLst>
                  <a:ext uri="{FF2B5EF4-FFF2-40B4-BE49-F238E27FC236}">
                    <a16:creationId xmlns:a16="http://schemas.microsoft.com/office/drawing/2014/main" id="{F38B2F77-22AB-4002-93A7-06A324AE02A8}"/>
                  </a:ext>
                </a:extLst>
              </p:cNvPr>
              <p:cNvGrpSpPr/>
              <p:nvPr/>
            </p:nvGrpSpPr>
            <p:grpSpPr>
              <a:xfrm>
                <a:off x="1373861" y="4693691"/>
                <a:ext cx="1171115" cy="1171114"/>
                <a:chOff x="1373861" y="4693690"/>
                <a:chExt cx="1171115" cy="1341359"/>
              </a:xfrm>
            </p:grpSpPr>
            <p:cxnSp>
              <p:nvCxnSpPr>
                <p:cNvPr id="207" name="Straight Connector 206">
                  <a:extLst>
                    <a:ext uri="{FF2B5EF4-FFF2-40B4-BE49-F238E27FC236}">
                      <a16:creationId xmlns:a16="http://schemas.microsoft.com/office/drawing/2014/main" id="{2A781133-9088-43BA-B8EB-DDCB3EA242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7386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Straight Connector 207">
                  <a:extLst>
                    <a:ext uri="{FF2B5EF4-FFF2-40B4-BE49-F238E27FC236}">
                      <a16:creationId xmlns:a16="http://schemas.microsoft.com/office/drawing/2014/main" id="{7C40AA9D-61D5-4DDA-864A-BBC17FB324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91229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Straight Connector 208">
                  <a:extLst>
                    <a:ext uri="{FF2B5EF4-FFF2-40B4-BE49-F238E27FC236}">
                      <a16:creationId xmlns:a16="http://schemas.microsoft.com/office/drawing/2014/main" id="{C9BE44D4-589E-4452-AE75-B841BC7839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08596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Straight Connector 209">
                  <a:extLst>
                    <a:ext uri="{FF2B5EF4-FFF2-40B4-BE49-F238E27FC236}">
                      <a16:creationId xmlns:a16="http://schemas.microsoft.com/office/drawing/2014/main" id="{AF5F066F-DF28-4C28-8858-074334B621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72340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Straight Connector 210">
                  <a:extLst>
                    <a:ext uri="{FF2B5EF4-FFF2-40B4-BE49-F238E27FC236}">
                      <a16:creationId xmlns:a16="http://schemas.microsoft.com/office/drawing/2014/main" id="{457AC2C2-1236-4CBC-842F-E0EA714EFB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4077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2" name="Straight Connector 211">
                  <a:extLst>
                    <a:ext uri="{FF2B5EF4-FFF2-40B4-BE49-F238E27FC236}">
                      <a16:creationId xmlns:a16="http://schemas.microsoft.com/office/drawing/2014/main" id="{75A49792-0786-42F3-964F-421A3A17CD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58138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3" name="Straight Connector 212">
                  <a:extLst>
                    <a:ext uri="{FF2B5EF4-FFF2-40B4-BE49-F238E27FC236}">
                      <a16:creationId xmlns:a16="http://schemas.microsoft.com/office/drawing/2014/main" id="{290E5B23-0BB4-4BF4-877A-B1688DAE09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7550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Straight Connector 213">
                  <a:extLst>
                    <a:ext uri="{FF2B5EF4-FFF2-40B4-BE49-F238E27FC236}">
                      <a16:creationId xmlns:a16="http://schemas.microsoft.com/office/drawing/2014/main" id="{AC0B907A-9AA6-4FB7-83D1-96C7974B38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9287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Straight Connector 214">
                  <a:extLst>
                    <a:ext uri="{FF2B5EF4-FFF2-40B4-BE49-F238E27FC236}">
                      <a16:creationId xmlns:a16="http://schemas.microsoft.com/office/drawing/2014/main" id="{9E4D10E6-0816-4756-A613-41A99CD855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310240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6" name="Straight Connector 215">
                  <a:extLst>
                    <a:ext uri="{FF2B5EF4-FFF2-40B4-BE49-F238E27FC236}">
                      <a16:creationId xmlns:a16="http://schemas.microsoft.com/office/drawing/2014/main" id="{63D99A64-F1CC-4DDC-BBB8-60E497F1ED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7607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7" name="Straight Connector 216">
                  <a:extLst>
                    <a:ext uri="{FF2B5EF4-FFF2-40B4-BE49-F238E27FC236}">
                      <a16:creationId xmlns:a16="http://schemas.microsoft.com/office/drawing/2014/main" id="{5D561E81-F611-4E4A-98D5-D51260854E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4497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5" name="Group 194">
                <a:extLst>
                  <a:ext uri="{FF2B5EF4-FFF2-40B4-BE49-F238E27FC236}">
                    <a16:creationId xmlns:a16="http://schemas.microsoft.com/office/drawing/2014/main" id="{D655F847-2CA0-4032-8DF7-4E5600CD9683}"/>
                  </a:ext>
                </a:extLst>
              </p:cNvPr>
              <p:cNvGrpSpPr/>
              <p:nvPr/>
            </p:nvGrpSpPr>
            <p:grpSpPr>
              <a:xfrm rot="5400000">
                <a:off x="1373854" y="4693698"/>
                <a:ext cx="1171115" cy="1171102"/>
                <a:chOff x="1373861" y="4693690"/>
                <a:chExt cx="1171115" cy="1341359"/>
              </a:xfrm>
            </p:grpSpPr>
            <p:cxnSp>
              <p:nvCxnSpPr>
                <p:cNvPr id="196" name="Straight Connector 195">
                  <a:extLst>
                    <a:ext uri="{FF2B5EF4-FFF2-40B4-BE49-F238E27FC236}">
                      <a16:creationId xmlns:a16="http://schemas.microsoft.com/office/drawing/2014/main" id="{88EE0292-7A6F-456B-8DF3-B4A8CBFF30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37386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Straight Connector 196">
                  <a:extLst>
                    <a:ext uri="{FF2B5EF4-FFF2-40B4-BE49-F238E27FC236}">
                      <a16:creationId xmlns:a16="http://schemas.microsoft.com/office/drawing/2014/main" id="{B06DC70F-A1B0-4D5F-8115-475A5BFE8C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491229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Straight Connector 197">
                  <a:extLst>
                    <a:ext uri="{FF2B5EF4-FFF2-40B4-BE49-F238E27FC236}">
                      <a16:creationId xmlns:a16="http://schemas.microsoft.com/office/drawing/2014/main" id="{990CF1ED-1941-4BBD-897E-DD721E2A64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08596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Straight Connector 198">
                  <a:extLst>
                    <a:ext uri="{FF2B5EF4-FFF2-40B4-BE49-F238E27FC236}">
                      <a16:creationId xmlns:a16="http://schemas.microsoft.com/office/drawing/2014/main" id="{2692FE7C-7281-4CAC-BB65-46CC0BA9B9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72340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0" name="Straight Connector 199">
                  <a:extLst>
                    <a:ext uri="{FF2B5EF4-FFF2-40B4-BE49-F238E27FC236}">
                      <a16:creationId xmlns:a16="http://schemas.microsoft.com/office/drawing/2014/main" id="{46221DF6-EBD0-4D42-A6CD-51577CC20F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840771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Straight Connector 200">
                  <a:extLst>
                    <a:ext uri="{FF2B5EF4-FFF2-40B4-BE49-F238E27FC236}">
                      <a16:creationId xmlns:a16="http://schemas.microsoft.com/office/drawing/2014/main" id="{83EBDB97-162B-4DE8-8AFA-339F430E35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58138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Straight Connector 201">
                  <a:extLst>
                    <a:ext uri="{FF2B5EF4-FFF2-40B4-BE49-F238E27FC236}">
                      <a16:creationId xmlns:a16="http://schemas.microsoft.com/office/drawing/2014/main" id="{22B477DF-EF52-4620-B9A3-91CF5036E7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7550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Straight Connector 202">
                  <a:extLst>
                    <a:ext uri="{FF2B5EF4-FFF2-40B4-BE49-F238E27FC236}">
                      <a16:creationId xmlns:a16="http://schemas.microsoft.com/office/drawing/2014/main" id="{5FA7FF3F-C87D-485D-A687-1E5797A859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192873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Straight Connector 203">
                  <a:extLst>
                    <a:ext uri="{FF2B5EF4-FFF2-40B4-BE49-F238E27FC236}">
                      <a16:creationId xmlns:a16="http://schemas.microsoft.com/office/drawing/2014/main" id="{703D3F6E-5462-4EAF-BEAD-42BCD6FE63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310240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Straight Connector 204">
                  <a:extLst>
                    <a:ext uri="{FF2B5EF4-FFF2-40B4-BE49-F238E27FC236}">
                      <a16:creationId xmlns:a16="http://schemas.microsoft.com/office/drawing/2014/main" id="{BB443D54-D3FF-41C3-A51E-7A93FFC99A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7607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Straight Connector 205">
                  <a:extLst>
                    <a:ext uri="{FF2B5EF4-FFF2-40B4-BE49-F238E27FC236}">
                      <a16:creationId xmlns:a16="http://schemas.microsoft.com/office/drawing/2014/main" id="{FAA01232-AA1B-454E-8F6D-79188AD9B4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44975" y="4693690"/>
                  <a:ext cx="1" cy="1341359"/>
                </a:xfrm>
                <a:prstGeom prst="line">
                  <a:avLst/>
                </a:prstGeom>
                <a:ln w="6350">
                  <a:solidFill>
                    <a:srgbClr val="ADADAD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218" name="Straight Arrow Connector 217">
              <a:extLst>
                <a:ext uri="{FF2B5EF4-FFF2-40B4-BE49-F238E27FC236}">
                  <a16:creationId xmlns:a16="http://schemas.microsoft.com/office/drawing/2014/main" id="{FE1CDC2A-8E6F-47D7-933C-0061BECFE20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060969" y="4648430"/>
              <a:ext cx="1919047" cy="109377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Oval 218">
              <a:extLst>
                <a:ext uri="{FF2B5EF4-FFF2-40B4-BE49-F238E27FC236}">
                  <a16:creationId xmlns:a16="http://schemas.microsoft.com/office/drawing/2014/main" id="{BAAAA272-9A79-497F-AF34-7847FFC26F9B}"/>
                </a:ext>
              </a:extLst>
            </p:cNvPr>
            <p:cNvSpPr/>
            <p:nvPr/>
          </p:nvSpPr>
          <p:spPr>
            <a:xfrm>
              <a:off x="6296602" y="5671068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75914124-BE38-430B-86DA-F95CE431FF05}"/>
                </a:ext>
              </a:extLst>
            </p:cNvPr>
            <p:cNvSpPr/>
            <p:nvPr/>
          </p:nvSpPr>
          <p:spPr>
            <a:xfrm>
              <a:off x="5469542" y="4643384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91688308-F0DA-49D5-A311-C234AF726C5B}"/>
                </a:ext>
              </a:extLst>
            </p:cNvPr>
            <p:cNvSpPr/>
            <p:nvPr/>
          </p:nvSpPr>
          <p:spPr>
            <a:xfrm>
              <a:off x="5747120" y="5414025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57358CEE-90D9-4D60-BA8A-6A70E28EB74D}"/>
                </a:ext>
              </a:extLst>
            </p:cNvPr>
            <p:cNvSpPr/>
            <p:nvPr/>
          </p:nvSpPr>
          <p:spPr>
            <a:xfrm>
              <a:off x="5497273" y="5121637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3" name="Oval 222">
              <a:extLst>
                <a:ext uri="{FF2B5EF4-FFF2-40B4-BE49-F238E27FC236}">
                  <a16:creationId xmlns:a16="http://schemas.microsoft.com/office/drawing/2014/main" id="{E53D920E-F84C-4C73-8A62-C2C9ABCA3043}"/>
                </a:ext>
              </a:extLst>
            </p:cNvPr>
            <p:cNvSpPr/>
            <p:nvPr/>
          </p:nvSpPr>
          <p:spPr>
            <a:xfrm>
              <a:off x="5931401" y="4812636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0556B8A6-8C64-4F67-8312-BA061B15D961}"/>
                </a:ext>
              </a:extLst>
            </p:cNvPr>
            <p:cNvSpPr/>
            <p:nvPr/>
          </p:nvSpPr>
          <p:spPr>
            <a:xfrm>
              <a:off x="6001184" y="5267355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33525236-65D8-410D-A8BF-32B2DA714B66}"/>
                </a:ext>
              </a:extLst>
            </p:cNvPr>
            <p:cNvSpPr/>
            <p:nvPr/>
          </p:nvSpPr>
          <p:spPr>
            <a:xfrm>
              <a:off x="6380964" y="5186104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079DAB4B-456B-41D3-BF72-7B4152EF14EF}"/>
                </a:ext>
              </a:extLst>
            </p:cNvPr>
            <p:cNvSpPr/>
            <p:nvPr/>
          </p:nvSpPr>
          <p:spPr>
            <a:xfrm>
              <a:off x="6331739" y="4792219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75CC7B1F-4592-446D-86E4-681D5F8F304C}"/>
                </a:ext>
              </a:extLst>
            </p:cNvPr>
            <p:cNvSpPr/>
            <p:nvPr/>
          </p:nvSpPr>
          <p:spPr>
            <a:xfrm>
              <a:off x="6737301" y="5270737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8" name="Text Box 306">
              <a:extLst>
                <a:ext uri="{FF2B5EF4-FFF2-40B4-BE49-F238E27FC236}">
                  <a16:creationId xmlns:a16="http://schemas.microsoft.com/office/drawing/2014/main" id="{19058121-07A8-48BE-AF57-6E8E4EFB76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39142" y="4916098"/>
              <a:ext cx="149066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cs typeface="Calibri"/>
                </a:rPr>
                <a:t>Weak Negative Correlation</a:t>
              </a:r>
            </a:p>
          </p:txBody>
        </p:sp>
        <p:sp>
          <p:nvSpPr>
            <p:cNvPr id="231" name="Oval 230">
              <a:extLst>
                <a:ext uri="{FF2B5EF4-FFF2-40B4-BE49-F238E27FC236}">
                  <a16:creationId xmlns:a16="http://schemas.microsoft.com/office/drawing/2014/main" id="{CDEDD5FE-166F-422A-92D7-7D0574E932F6}"/>
                </a:ext>
              </a:extLst>
            </p:cNvPr>
            <p:cNvSpPr/>
            <p:nvPr/>
          </p:nvSpPr>
          <p:spPr>
            <a:xfrm>
              <a:off x="2998344" y="4769212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2" name="Oval 231">
              <a:extLst>
                <a:ext uri="{FF2B5EF4-FFF2-40B4-BE49-F238E27FC236}">
                  <a16:creationId xmlns:a16="http://schemas.microsoft.com/office/drawing/2014/main" id="{C9559825-F3E2-4DB4-A305-453F3BF3D424}"/>
                </a:ext>
              </a:extLst>
            </p:cNvPr>
            <p:cNvSpPr/>
            <p:nvPr/>
          </p:nvSpPr>
          <p:spPr>
            <a:xfrm>
              <a:off x="3144601" y="5314288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3" name="Oval 232">
              <a:extLst>
                <a:ext uri="{FF2B5EF4-FFF2-40B4-BE49-F238E27FC236}">
                  <a16:creationId xmlns:a16="http://schemas.microsoft.com/office/drawing/2014/main" id="{C1B9F5BC-2CF7-488C-AFD2-087F89885951}"/>
                </a:ext>
              </a:extLst>
            </p:cNvPr>
            <p:cNvSpPr/>
            <p:nvPr/>
          </p:nvSpPr>
          <p:spPr>
            <a:xfrm>
              <a:off x="3923457" y="5284827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4" name="Oval 233">
              <a:extLst>
                <a:ext uri="{FF2B5EF4-FFF2-40B4-BE49-F238E27FC236}">
                  <a16:creationId xmlns:a16="http://schemas.microsoft.com/office/drawing/2014/main" id="{681CC4B0-43D5-4D46-9BD9-2FE5FF5F74E9}"/>
                </a:ext>
              </a:extLst>
            </p:cNvPr>
            <p:cNvSpPr/>
            <p:nvPr/>
          </p:nvSpPr>
          <p:spPr>
            <a:xfrm>
              <a:off x="2761279" y="5894001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8C1D323D-F548-4BBE-930D-3FE1F8B7AF83}"/>
                </a:ext>
              </a:extLst>
            </p:cNvPr>
            <p:cNvSpPr/>
            <p:nvPr/>
          </p:nvSpPr>
          <p:spPr>
            <a:xfrm>
              <a:off x="2370518" y="5212891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805E22F7-8682-49A6-A304-FC2E735039E9}"/>
                </a:ext>
              </a:extLst>
            </p:cNvPr>
            <p:cNvSpPr/>
            <p:nvPr/>
          </p:nvSpPr>
          <p:spPr>
            <a:xfrm>
              <a:off x="3515432" y="4497883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7" name="Oval 236">
              <a:extLst>
                <a:ext uri="{FF2B5EF4-FFF2-40B4-BE49-F238E27FC236}">
                  <a16:creationId xmlns:a16="http://schemas.microsoft.com/office/drawing/2014/main" id="{3EE5F24E-5D3C-4831-A807-83334167CA34}"/>
                </a:ext>
              </a:extLst>
            </p:cNvPr>
            <p:cNvSpPr/>
            <p:nvPr/>
          </p:nvSpPr>
          <p:spPr>
            <a:xfrm>
              <a:off x="3225985" y="2377262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8" name="Oval 237">
              <a:extLst>
                <a:ext uri="{FF2B5EF4-FFF2-40B4-BE49-F238E27FC236}">
                  <a16:creationId xmlns:a16="http://schemas.microsoft.com/office/drawing/2014/main" id="{CE5D69AD-2D24-4478-BE61-EE13FDE0254F}"/>
                </a:ext>
              </a:extLst>
            </p:cNvPr>
            <p:cNvSpPr/>
            <p:nvPr/>
          </p:nvSpPr>
          <p:spPr>
            <a:xfrm>
              <a:off x="2782027" y="2592473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9" name="Oval 238">
              <a:extLst>
                <a:ext uri="{FF2B5EF4-FFF2-40B4-BE49-F238E27FC236}">
                  <a16:creationId xmlns:a16="http://schemas.microsoft.com/office/drawing/2014/main" id="{37F83EA3-5C84-4048-BC5C-03B95713DF90}"/>
                </a:ext>
              </a:extLst>
            </p:cNvPr>
            <p:cNvSpPr/>
            <p:nvPr/>
          </p:nvSpPr>
          <p:spPr>
            <a:xfrm>
              <a:off x="2311754" y="2700811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0" name="Oval 239">
              <a:extLst>
                <a:ext uri="{FF2B5EF4-FFF2-40B4-BE49-F238E27FC236}">
                  <a16:creationId xmlns:a16="http://schemas.microsoft.com/office/drawing/2014/main" id="{A029E728-1BD0-45FF-B13C-CE169E6566F1}"/>
                </a:ext>
              </a:extLst>
            </p:cNvPr>
            <p:cNvSpPr/>
            <p:nvPr/>
          </p:nvSpPr>
          <p:spPr>
            <a:xfrm>
              <a:off x="3531121" y="2085516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A1C2D75C-AD76-4312-8714-CDA0C752CB76}"/>
                </a:ext>
              </a:extLst>
            </p:cNvPr>
            <p:cNvSpPr/>
            <p:nvPr/>
          </p:nvSpPr>
          <p:spPr>
            <a:xfrm>
              <a:off x="3874142" y="1825256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8FE174BA-8C2B-4C33-9AE1-78B2BAA2129E}"/>
                </a:ext>
              </a:extLst>
            </p:cNvPr>
            <p:cNvSpPr/>
            <p:nvPr/>
          </p:nvSpPr>
          <p:spPr>
            <a:xfrm>
              <a:off x="3107562" y="2268353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3" name="Oval 242">
              <a:extLst>
                <a:ext uri="{FF2B5EF4-FFF2-40B4-BE49-F238E27FC236}">
                  <a16:creationId xmlns:a16="http://schemas.microsoft.com/office/drawing/2014/main" id="{DC56FBD6-CFCD-4D04-BBFA-D18958C898E8}"/>
                </a:ext>
              </a:extLst>
            </p:cNvPr>
            <p:cNvSpPr/>
            <p:nvPr/>
          </p:nvSpPr>
          <p:spPr>
            <a:xfrm>
              <a:off x="5936473" y="2332056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20511E14-DBB1-4232-9822-4D16381E6FE3}"/>
                </a:ext>
              </a:extLst>
            </p:cNvPr>
            <p:cNvSpPr/>
            <p:nvPr/>
          </p:nvSpPr>
          <p:spPr>
            <a:xfrm>
              <a:off x="5467596" y="2123336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800186CD-0BE3-4895-9626-5CED710FB7CC}"/>
                </a:ext>
              </a:extLst>
            </p:cNvPr>
            <p:cNvSpPr/>
            <p:nvPr/>
          </p:nvSpPr>
          <p:spPr>
            <a:xfrm>
              <a:off x="5283330" y="1850229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71075CA8-9E6D-4389-AE09-1667DDE871DF}"/>
                </a:ext>
              </a:extLst>
            </p:cNvPr>
            <p:cNvSpPr/>
            <p:nvPr/>
          </p:nvSpPr>
          <p:spPr>
            <a:xfrm>
              <a:off x="6821607" y="2840498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9921ED07-432F-4E69-A0F9-215299F296C4}"/>
                </a:ext>
              </a:extLst>
            </p:cNvPr>
            <p:cNvSpPr/>
            <p:nvPr/>
          </p:nvSpPr>
          <p:spPr>
            <a:xfrm>
              <a:off x="6337540" y="2700307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63C930C6-5BB3-40BD-8F3F-AF86B65A56F7}"/>
                </a:ext>
              </a:extLst>
            </p:cNvPr>
            <p:cNvSpPr/>
            <p:nvPr/>
          </p:nvSpPr>
          <p:spPr>
            <a:xfrm>
              <a:off x="6230690" y="2420686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8282A4D8-7FB2-4E4A-B621-3F02F25D00C8}"/>
                </a:ext>
              </a:extLst>
            </p:cNvPr>
            <p:cNvSpPr/>
            <p:nvPr/>
          </p:nvSpPr>
          <p:spPr>
            <a:xfrm>
              <a:off x="5111917" y="4892877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E27B2E60-0361-44E6-8960-D4B6AF5FC064}"/>
                </a:ext>
              </a:extLst>
            </p:cNvPr>
            <p:cNvSpPr/>
            <p:nvPr/>
          </p:nvSpPr>
          <p:spPr>
            <a:xfrm>
              <a:off x="6673252" y="5790578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15282D18-7F38-40AF-B504-D80DE72A046D}"/>
                </a:ext>
              </a:extLst>
            </p:cNvPr>
            <p:cNvSpPr/>
            <p:nvPr/>
          </p:nvSpPr>
          <p:spPr>
            <a:xfrm>
              <a:off x="6596578" y="5046286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4ADC67CC-4164-4533-9F1D-ED4A393A38A5}"/>
                </a:ext>
              </a:extLst>
            </p:cNvPr>
            <p:cNvSpPr/>
            <p:nvPr/>
          </p:nvSpPr>
          <p:spPr>
            <a:xfrm>
              <a:off x="6045436" y="5542991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1BFBC304-39C7-42CC-B90C-F17B02A96A4C}"/>
                </a:ext>
              </a:extLst>
            </p:cNvPr>
            <p:cNvSpPr/>
            <p:nvPr/>
          </p:nvSpPr>
          <p:spPr>
            <a:xfrm>
              <a:off x="5764827" y="4596026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9BEC44CA-2D0B-458E-B26E-C9F7A2EB795C}"/>
                </a:ext>
              </a:extLst>
            </p:cNvPr>
            <p:cNvSpPr/>
            <p:nvPr/>
          </p:nvSpPr>
          <p:spPr>
            <a:xfrm>
              <a:off x="5244582" y="5227313"/>
              <a:ext cx="86848" cy="86848"/>
            </a:xfrm>
            <a:prstGeom prst="ellipse">
              <a:avLst/>
            </a:prstGeom>
            <a:solidFill>
              <a:srgbClr val="00A0D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22679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FBC39E-3E9C-4A25-95B5-AFFB29437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019DEB-19FD-4C6E-B2D3-9AA6BD4CB7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Spend a fair bit of time interacting with the data you will be working with.</a:t>
            </a:r>
          </a:p>
          <a:p>
            <a:r>
              <a:rPr lang="en-US" dirty="0"/>
              <a:t>Use charts to begin to understand the data, but don't rely too heavily on them.</a:t>
            </a:r>
          </a:p>
          <a:p>
            <a:r>
              <a:rPr lang="en-US" dirty="0"/>
              <a:t>Use multiple charts of different fields to determine correlation between these fields.</a:t>
            </a:r>
          </a:p>
          <a:p>
            <a:r>
              <a:rPr lang="en-US" dirty="0"/>
              <a:t>Examine a number of small portions of a dataset to understand relationships.</a:t>
            </a:r>
          </a:p>
          <a:p>
            <a:r>
              <a:rPr lang="en-US" dirty="0"/>
              <a:t>Resist the urge to start drawing conclusions from the data without a thorough manual review.</a:t>
            </a:r>
          </a:p>
          <a:p>
            <a:r>
              <a:rPr lang="en-US" dirty="0"/>
              <a:t>Bring the data into a data science tool or even Excel for ad hoc searching and plotting.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CAD623B-E5A3-47CB-9806-91F33D6C5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Examining Data</a:t>
            </a:r>
          </a:p>
        </p:txBody>
      </p:sp>
    </p:spTree>
    <p:extLst>
      <p:ext uri="{BB962C8B-B14F-4D97-AF65-F5344CB8AC3E}">
        <p14:creationId xmlns:p14="http://schemas.microsoft.com/office/powerpoint/2010/main" val="18496892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2B5940-00BF-470E-9815-1EE46870E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FDA30D-91CC-493A-B830-5D8863DF30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Examining Data</a:t>
            </a:r>
          </a:p>
        </p:txBody>
      </p:sp>
    </p:spTree>
    <p:extLst>
      <p:ext uri="{BB962C8B-B14F-4D97-AF65-F5344CB8AC3E}">
        <p14:creationId xmlns:p14="http://schemas.microsoft.com/office/powerpoint/2010/main" val="38740711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Explore the Underlying Distribution of Data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09E8B0DC-B7E8-45BA-84A8-B7AC4E062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2565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34835C1-A75D-4DD6-A3AD-25D65EEAA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Frequency Distribution (Fruit Example)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9F9E99-AFB4-4185-9A27-C5AB0BA0D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87B1EAF-EEE0-4A36-A3BA-F76E0C2706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5830136"/>
              </p:ext>
            </p:extLst>
          </p:nvPr>
        </p:nvGraphicFramePr>
        <p:xfrm>
          <a:off x="496888" y="1129775"/>
          <a:ext cx="8150225" cy="513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25656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Examine Data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8BF4B09D-81A4-4C78-B70C-8154E87374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719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34835C1-A75D-4DD6-A3AD-25D65EEAA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Frequency Distribution (Height Example)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9F9E99-AFB4-4185-9A27-C5AB0BA0D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7EDE3968-78A5-41A5-BE35-1CB91E91E9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911200"/>
              </p:ext>
            </p:extLst>
          </p:nvPr>
        </p:nvGraphicFramePr>
        <p:xfrm>
          <a:off x="654050" y="1139299"/>
          <a:ext cx="7835900" cy="5111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312509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34835C1-A75D-4DD6-A3AD-25D65EEAA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Probability Distribution (Fruit Example)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9F9E99-AFB4-4185-9A27-C5AB0BA0D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21</a:t>
            </a:fld>
            <a:endParaRPr lang="en-US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548084D3-0811-4DD5-8EF6-CD3A3B83BA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8059865"/>
              </p:ext>
            </p:extLst>
          </p:nvPr>
        </p:nvGraphicFramePr>
        <p:xfrm>
          <a:off x="500062" y="1120250"/>
          <a:ext cx="8143875" cy="5149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861442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34835C1-A75D-4DD6-A3AD-25D65EEAA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Probability Distribution (Height Example)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9F9E99-AFB4-4185-9A27-C5AB0BA0D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22</a:t>
            </a:fld>
            <a:endParaRPr lang="en-US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6493B21-47BA-4F43-BCE8-50C607FBE9B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0824171"/>
              </p:ext>
            </p:extLst>
          </p:nvPr>
        </p:nvGraphicFramePr>
        <p:xfrm>
          <a:off x="654050" y="1120250"/>
          <a:ext cx="7835900" cy="5149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367802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41394F-912B-4EE2-B485-8F5E0C7A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 dirty="0"/>
          </a:p>
        </p:txBody>
      </p:sp>
      <p:sp>
        <p:nvSpPr>
          <p:cNvPr id="58" name="Content Placeholder 57">
            <a:extLst>
              <a:ext uri="{FF2B5EF4-FFF2-40B4-BE49-F238E27FC236}">
                <a16:creationId xmlns:a16="http://schemas.microsoft.com/office/drawing/2014/main" id="{730F6DD8-008D-4B0C-B1DB-BBE54C024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Bell shaped</a:t>
            </a:r>
          </a:p>
          <a:p>
            <a:r>
              <a:rPr lang="en-US" dirty="0"/>
              <a:t>Symmetrical</a:t>
            </a:r>
          </a:p>
          <a:p>
            <a:r>
              <a:rPr lang="en-US" dirty="0"/>
              <a:t>Centered</a:t>
            </a:r>
          </a:p>
          <a:p>
            <a:r>
              <a:rPr lang="en-US" dirty="0"/>
              <a:t>Unimodal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6D5735-01E6-4657-B74E-A932707F3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 Distribution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A4292EEF-18A0-4C79-B645-BF1FA91FF8C7}"/>
              </a:ext>
            </a:extLst>
          </p:cNvPr>
          <p:cNvGrpSpPr/>
          <p:nvPr/>
        </p:nvGrpSpPr>
        <p:grpSpPr>
          <a:xfrm>
            <a:off x="687198" y="1282377"/>
            <a:ext cx="6506549" cy="3052801"/>
            <a:chOff x="725268" y="1212708"/>
            <a:chExt cx="6506549" cy="305280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989B63B-58E2-4B61-A764-13F75229C58E}"/>
                </a:ext>
              </a:extLst>
            </p:cNvPr>
            <p:cNvSpPr/>
            <p:nvPr/>
          </p:nvSpPr>
          <p:spPr>
            <a:xfrm>
              <a:off x="1911248" y="1212708"/>
              <a:ext cx="5319635" cy="2570661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050" b="1" kern="0" dirty="0">
                <a:solidFill>
                  <a:srgbClr val="FF0000"/>
                </a:solidFill>
                <a:latin typeface="Arial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67D46B9-74EF-4A28-9F59-00245796CAAD}"/>
                </a:ext>
              </a:extLst>
            </p:cNvPr>
            <p:cNvGrpSpPr/>
            <p:nvPr/>
          </p:nvGrpSpPr>
          <p:grpSpPr>
            <a:xfrm>
              <a:off x="1912182" y="1213053"/>
              <a:ext cx="5319635" cy="2581823"/>
              <a:chOff x="1794559" y="1528649"/>
              <a:chExt cx="6259782" cy="3038112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B0F23315-82E5-45EA-92CE-F5BC9D4A4553}"/>
                  </a:ext>
                </a:extLst>
              </p:cNvPr>
              <p:cNvSpPr/>
              <p:nvPr/>
            </p:nvSpPr>
            <p:spPr>
              <a:xfrm>
                <a:off x="1794559" y="4290061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B45D91C6-5300-41EC-89EF-7FCC3CE73874}"/>
                  </a:ext>
                </a:extLst>
              </p:cNvPr>
              <p:cNvSpPr/>
              <p:nvPr/>
            </p:nvSpPr>
            <p:spPr>
              <a:xfrm>
                <a:off x="1794559" y="4014110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53FB23F0-5F73-4AD5-92D0-A1E8DB860EFC}"/>
                  </a:ext>
                </a:extLst>
              </p:cNvPr>
              <p:cNvSpPr/>
              <p:nvPr/>
            </p:nvSpPr>
            <p:spPr>
              <a:xfrm>
                <a:off x="1794559" y="3737004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39AB1EF8-25F3-43A7-9718-909A7B25CB81}"/>
                  </a:ext>
                </a:extLst>
              </p:cNvPr>
              <p:cNvSpPr/>
              <p:nvPr/>
            </p:nvSpPr>
            <p:spPr>
              <a:xfrm>
                <a:off x="1794559" y="3461053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C49FE5AB-F322-4972-824A-6F0D1C9E67F7}"/>
                  </a:ext>
                </a:extLst>
              </p:cNvPr>
              <p:cNvSpPr/>
              <p:nvPr/>
            </p:nvSpPr>
            <p:spPr>
              <a:xfrm>
                <a:off x="1794559" y="3182555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057FDB39-1D43-4E91-AF51-AFCA94678C7B}"/>
                  </a:ext>
                </a:extLst>
              </p:cNvPr>
              <p:cNvSpPr/>
              <p:nvPr/>
            </p:nvSpPr>
            <p:spPr>
              <a:xfrm>
                <a:off x="1794559" y="2906604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F87FE1A2-D742-44F4-BECF-92B607F77DDD}"/>
                  </a:ext>
                </a:extLst>
              </p:cNvPr>
              <p:cNvSpPr/>
              <p:nvPr/>
            </p:nvSpPr>
            <p:spPr>
              <a:xfrm>
                <a:off x="1794559" y="2629498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E7C68DFF-6E95-4B63-AB64-2B7340D1D1CD}"/>
                  </a:ext>
                </a:extLst>
              </p:cNvPr>
              <p:cNvSpPr/>
              <p:nvPr/>
            </p:nvSpPr>
            <p:spPr>
              <a:xfrm>
                <a:off x="1794559" y="2353547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EA25AD61-8EB7-413A-A8EF-9494DEDD54D6}"/>
                  </a:ext>
                </a:extLst>
              </p:cNvPr>
              <p:cNvSpPr/>
              <p:nvPr/>
            </p:nvSpPr>
            <p:spPr>
              <a:xfrm>
                <a:off x="1794559" y="2081706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8ABC919A-7372-453D-B581-85F0BDA5E9DC}"/>
                  </a:ext>
                </a:extLst>
              </p:cNvPr>
              <p:cNvSpPr/>
              <p:nvPr/>
            </p:nvSpPr>
            <p:spPr>
              <a:xfrm>
                <a:off x="1794559" y="1805755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E07BDE9C-944E-4767-89D0-755FB6BE00FA}"/>
                  </a:ext>
                </a:extLst>
              </p:cNvPr>
              <p:cNvSpPr/>
              <p:nvPr/>
            </p:nvSpPr>
            <p:spPr>
              <a:xfrm>
                <a:off x="1794559" y="1528649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9E4E96A-02FE-40F0-8C33-4C73A50213B1}"/>
                </a:ext>
              </a:extLst>
            </p:cNvPr>
            <p:cNvGrpSpPr/>
            <p:nvPr/>
          </p:nvGrpSpPr>
          <p:grpSpPr>
            <a:xfrm>
              <a:off x="1956769" y="1581188"/>
              <a:ext cx="5229283" cy="2146490"/>
              <a:chOff x="1543987" y="1847538"/>
              <a:chExt cx="6153462" cy="2525842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A17710F-6CC4-496F-B789-B98AE06D011A}"/>
                  </a:ext>
                </a:extLst>
              </p:cNvPr>
              <p:cNvSpPr/>
              <p:nvPr/>
            </p:nvSpPr>
            <p:spPr>
              <a:xfrm>
                <a:off x="1543987" y="1847538"/>
                <a:ext cx="3076731" cy="2525842"/>
              </a:xfrm>
              <a:custGeom>
                <a:avLst/>
                <a:gdLst>
                  <a:gd name="connsiteX0" fmla="*/ 0 w 3076731"/>
                  <a:gd name="connsiteY0" fmla="*/ 2525842 h 2525842"/>
                  <a:gd name="connsiteX1" fmla="*/ 1585210 w 3076731"/>
                  <a:gd name="connsiteY1" fmla="*/ 2076137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85210 w 3076731"/>
                  <a:gd name="connsiteY1" fmla="*/ 2076137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21502 w 3076731"/>
                  <a:gd name="connsiteY1" fmla="*/ 209487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6731" h="2525842">
                    <a:moveTo>
                      <a:pt x="0" y="2525842"/>
                    </a:moveTo>
                    <a:cubicBezTo>
                      <a:pt x="397552" y="2505230"/>
                      <a:pt x="1034945" y="2570813"/>
                      <a:pt x="1536492" y="2109865"/>
                    </a:cubicBezTo>
                    <a:cubicBezTo>
                      <a:pt x="2038039" y="1648917"/>
                      <a:pt x="2279130" y="900659"/>
                      <a:pt x="2492115" y="569626"/>
                    </a:cubicBezTo>
                    <a:cubicBezTo>
                      <a:pt x="2705100" y="238593"/>
                      <a:pt x="2716967" y="218607"/>
                      <a:pt x="2814403" y="123669"/>
                    </a:cubicBezTo>
                    <a:cubicBezTo>
                      <a:pt x="2911839" y="28731"/>
                      <a:pt x="2994285" y="14365"/>
                      <a:pt x="3076731" y="0"/>
                    </a:cubicBezTo>
                  </a:path>
                </a:pathLst>
              </a:custGeom>
              <a:noFill/>
              <a:ln w="28575" cap="rnd" cmpd="sng" algn="ctr">
                <a:solidFill>
                  <a:srgbClr val="00A0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7F8A47A3-CCA7-4740-AF3A-7209E755D0E0}"/>
                  </a:ext>
                </a:extLst>
              </p:cNvPr>
              <p:cNvSpPr/>
              <p:nvPr/>
            </p:nvSpPr>
            <p:spPr>
              <a:xfrm flipH="1">
                <a:off x="4620718" y="1847538"/>
                <a:ext cx="3076731" cy="2525842"/>
              </a:xfrm>
              <a:custGeom>
                <a:avLst/>
                <a:gdLst>
                  <a:gd name="connsiteX0" fmla="*/ 0 w 3076731"/>
                  <a:gd name="connsiteY0" fmla="*/ 2525842 h 2525842"/>
                  <a:gd name="connsiteX1" fmla="*/ 1585210 w 3076731"/>
                  <a:gd name="connsiteY1" fmla="*/ 2076137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85210 w 3076731"/>
                  <a:gd name="connsiteY1" fmla="*/ 2076137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21502 w 3076731"/>
                  <a:gd name="connsiteY1" fmla="*/ 209487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6731" h="2525842">
                    <a:moveTo>
                      <a:pt x="0" y="2525842"/>
                    </a:moveTo>
                    <a:cubicBezTo>
                      <a:pt x="397552" y="2505230"/>
                      <a:pt x="1034945" y="2570813"/>
                      <a:pt x="1536492" y="2109865"/>
                    </a:cubicBezTo>
                    <a:cubicBezTo>
                      <a:pt x="2038039" y="1648917"/>
                      <a:pt x="2279130" y="900659"/>
                      <a:pt x="2492115" y="569626"/>
                    </a:cubicBezTo>
                    <a:cubicBezTo>
                      <a:pt x="2705100" y="238593"/>
                      <a:pt x="2716967" y="218607"/>
                      <a:pt x="2814403" y="123669"/>
                    </a:cubicBezTo>
                    <a:cubicBezTo>
                      <a:pt x="2911839" y="28731"/>
                      <a:pt x="2994285" y="14365"/>
                      <a:pt x="3076731" y="0"/>
                    </a:cubicBezTo>
                  </a:path>
                </a:pathLst>
              </a:custGeom>
              <a:noFill/>
              <a:ln w="28575" cap="rnd" cmpd="sng" algn="ctr">
                <a:solidFill>
                  <a:srgbClr val="00A0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</p:grp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0D21AF7-F3C2-427D-B9A3-82D592DCCA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11248" y="1212708"/>
              <a:ext cx="6725" cy="2582168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8A00CF4-9143-4E79-906C-411CA0370BF3}"/>
                </a:ext>
              </a:extLst>
            </p:cNvPr>
            <p:cNvCxnSpPr>
              <a:cxnSpLocks/>
            </p:cNvCxnSpPr>
            <p:nvPr/>
          </p:nvCxnSpPr>
          <p:spPr>
            <a:xfrm>
              <a:off x="1911248" y="3790424"/>
              <a:ext cx="5320569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 Box 307">
              <a:extLst>
                <a:ext uri="{FF2B5EF4-FFF2-40B4-BE49-F238E27FC236}">
                  <a16:creationId xmlns:a16="http://schemas.microsoft.com/office/drawing/2014/main" id="{4564B6B3-AB5C-4B51-AE88-9223F684BD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268" y="2138590"/>
              <a:ext cx="1069422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kern="0" dirty="0">
                  <a:solidFill>
                    <a:srgbClr val="009DDC"/>
                  </a:solidFill>
                  <a:latin typeface="Calibri"/>
                  <a:cs typeface="Calibri"/>
                </a:rPr>
                <a:t>Frequency or Probability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9DDC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11" name="Text Box 307">
              <a:extLst>
                <a:ext uri="{FF2B5EF4-FFF2-40B4-BE49-F238E27FC236}">
                  <a16:creationId xmlns:a16="http://schemas.microsoft.com/office/drawing/2014/main" id="{36E48F9A-078B-42BC-A8A3-8C4B30CB9C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40850" y="3957732"/>
              <a:ext cx="165899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kern="0" dirty="0">
                  <a:solidFill>
                    <a:srgbClr val="009DDC"/>
                  </a:solidFill>
                  <a:latin typeface="Calibri"/>
                  <a:cs typeface="Calibri"/>
                </a:rPr>
                <a:t>Variable Values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9DDC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710F0DE-19C4-4440-8D68-75E9040B8151}"/>
                </a:ext>
              </a:extLst>
            </p:cNvPr>
            <p:cNvSpPr/>
            <p:nvPr/>
          </p:nvSpPr>
          <p:spPr>
            <a:xfrm>
              <a:off x="4453787" y="1681824"/>
              <a:ext cx="233117" cy="2030656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05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F170B8E-DF2E-4A37-8C60-C75EC9DDCF99}"/>
                </a:ext>
              </a:extLst>
            </p:cNvPr>
            <p:cNvSpPr/>
            <p:nvPr/>
          </p:nvSpPr>
          <p:spPr>
            <a:xfrm>
              <a:off x="4804527" y="2081762"/>
              <a:ext cx="233117" cy="1630719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05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C6B13D7-E35B-41E3-877E-1326BE7C7418}"/>
                </a:ext>
              </a:extLst>
            </p:cNvPr>
            <p:cNvSpPr/>
            <p:nvPr/>
          </p:nvSpPr>
          <p:spPr>
            <a:xfrm>
              <a:off x="4131725" y="2081762"/>
              <a:ext cx="233117" cy="1630719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05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2D1AAA9-055B-422B-B265-2D694E696BDF}"/>
                </a:ext>
              </a:extLst>
            </p:cNvPr>
            <p:cNvSpPr/>
            <p:nvPr/>
          </p:nvSpPr>
          <p:spPr>
            <a:xfrm>
              <a:off x="3795325" y="2679246"/>
              <a:ext cx="233117" cy="1033234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05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E45C1DC-9A2E-41B4-A0A7-472665CD01AA}"/>
                </a:ext>
              </a:extLst>
            </p:cNvPr>
            <p:cNvSpPr/>
            <p:nvPr/>
          </p:nvSpPr>
          <p:spPr>
            <a:xfrm>
              <a:off x="5113313" y="2679246"/>
              <a:ext cx="233117" cy="1033234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05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FF9E08-686F-4371-A2E9-59DE4C7224AD}"/>
                </a:ext>
              </a:extLst>
            </p:cNvPr>
            <p:cNvSpPr/>
            <p:nvPr/>
          </p:nvSpPr>
          <p:spPr>
            <a:xfrm>
              <a:off x="3472378" y="3248911"/>
              <a:ext cx="233117" cy="463569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05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652F252-4585-4857-A3BD-8B9293DD4F63}"/>
                </a:ext>
              </a:extLst>
            </p:cNvPr>
            <p:cNvSpPr/>
            <p:nvPr/>
          </p:nvSpPr>
          <p:spPr>
            <a:xfrm>
              <a:off x="5437325" y="3248911"/>
              <a:ext cx="233117" cy="463569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05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036451C-2C2E-4B7F-B43D-935117AFAF44}"/>
                </a:ext>
              </a:extLst>
            </p:cNvPr>
            <p:cNvSpPr/>
            <p:nvPr/>
          </p:nvSpPr>
          <p:spPr>
            <a:xfrm>
              <a:off x="3148366" y="3513399"/>
              <a:ext cx="233117" cy="199079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05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2C80736-6007-44D0-A5D1-50FC297761F1}"/>
                </a:ext>
              </a:extLst>
            </p:cNvPr>
            <p:cNvSpPr/>
            <p:nvPr/>
          </p:nvSpPr>
          <p:spPr>
            <a:xfrm>
              <a:off x="5750439" y="3513399"/>
              <a:ext cx="233117" cy="199079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05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B1287A2-544A-4473-ACA5-A4C7BB0C9BBB}"/>
                </a:ext>
              </a:extLst>
            </p:cNvPr>
            <p:cNvSpPr/>
            <p:nvPr/>
          </p:nvSpPr>
          <p:spPr>
            <a:xfrm>
              <a:off x="2818692" y="3656871"/>
              <a:ext cx="233117" cy="55607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05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95F20D0-0570-4926-8718-6C9A21A269D5}"/>
                </a:ext>
              </a:extLst>
            </p:cNvPr>
            <p:cNvSpPr/>
            <p:nvPr/>
          </p:nvSpPr>
          <p:spPr>
            <a:xfrm>
              <a:off x="6085954" y="3656871"/>
              <a:ext cx="233117" cy="55607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05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77361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801054-3B4C-4F1E-B697-26020D5C5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0A6A8BE-0D9F-449D-9547-222312E64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 Distribution (Height Example)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F0218E7-4688-4D14-A304-1FF362334275}"/>
              </a:ext>
            </a:extLst>
          </p:cNvPr>
          <p:cNvGrpSpPr/>
          <p:nvPr/>
        </p:nvGrpSpPr>
        <p:grpSpPr>
          <a:xfrm>
            <a:off x="654050" y="1120250"/>
            <a:ext cx="7835900" cy="5149850"/>
            <a:chOff x="654050" y="1120250"/>
            <a:chExt cx="7835900" cy="5149850"/>
          </a:xfrm>
        </p:grpSpPr>
        <p:graphicFrame>
          <p:nvGraphicFramePr>
            <p:cNvPr id="5" name="Chart 4">
              <a:extLst>
                <a:ext uri="{FF2B5EF4-FFF2-40B4-BE49-F238E27FC236}">
                  <a16:creationId xmlns:a16="http://schemas.microsoft.com/office/drawing/2014/main" id="{5EA0CEC4-30D3-4B3D-B99E-544538CBD45F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021648007"/>
                </p:ext>
              </p:extLst>
            </p:nvPr>
          </p:nvGraphicFramePr>
          <p:xfrm>
            <a:off x="654050" y="1120250"/>
            <a:ext cx="7835900" cy="51498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90EB149-4A24-4244-B33B-1203EE5B2561}"/>
                </a:ext>
              </a:extLst>
            </p:cNvPr>
            <p:cNvSpPr/>
            <p:nvPr/>
          </p:nvSpPr>
          <p:spPr>
            <a:xfrm>
              <a:off x="1323703" y="2293546"/>
              <a:ext cx="7019774" cy="3027392"/>
            </a:xfrm>
            <a:custGeom>
              <a:avLst/>
              <a:gdLst>
                <a:gd name="connsiteX0" fmla="*/ 0 w 7022122"/>
                <a:gd name="connsiteY0" fmla="*/ 3283471 h 3283471"/>
                <a:gd name="connsiteX1" fmla="*/ 1358537 w 7022122"/>
                <a:gd name="connsiteY1" fmla="*/ 2560660 h 3283471"/>
                <a:gd name="connsiteX2" fmla="*/ 2751908 w 7022122"/>
                <a:gd name="connsiteY2" fmla="*/ 130968 h 3283471"/>
                <a:gd name="connsiteX3" fmla="*/ 4127863 w 7022122"/>
                <a:gd name="connsiteY3" fmla="*/ 548980 h 3283471"/>
                <a:gd name="connsiteX4" fmla="*/ 5947954 w 7022122"/>
                <a:gd name="connsiteY4" fmla="*/ 2430031 h 3283471"/>
                <a:gd name="connsiteX5" fmla="*/ 7010400 w 7022122"/>
                <a:gd name="connsiteY5" fmla="*/ 3239928 h 3283471"/>
                <a:gd name="connsiteX0" fmla="*/ 0 w 7022122"/>
                <a:gd name="connsiteY0" fmla="*/ 3163147 h 3163147"/>
                <a:gd name="connsiteX1" fmla="*/ 1358537 w 7022122"/>
                <a:gd name="connsiteY1" fmla="*/ 2440336 h 3163147"/>
                <a:gd name="connsiteX2" fmla="*/ 2804160 w 7022122"/>
                <a:gd name="connsiteY2" fmla="*/ 158690 h 3163147"/>
                <a:gd name="connsiteX3" fmla="*/ 4127863 w 7022122"/>
                <a:gd name="connsiteY3" fmla="*/ 428656 h 3163147"/>
                <a:gd name="connsiteX4" fmla="*/ 5947954 w 7022122"/>
                <a:gd name="connsiteY4" fmla="*/ 2309707 h 3163147"/>
                <a:gd name="connsiteX5" fmla="*/ 7010400 w 7022122"/>
                <a:gd name="connsiteY5" fmla="*/ 3119604 h 3163147"/>
                <a:gd name="connsiteX0" fmla="*/ 0 w 7019667"/>
                <a:gd name="connsiteY0" fmla="*/ 3166405 h 3166405"/>
                <a:gd name="connsiteX1" fmla="*/ 1358537 w 7019667"/>
                <a:gd name="connsiteY1" fmla="*/ 2443594 h 3166405"/>
                <a:gd name="connsiteX2" fmla="*/ 2804160 w 7019667"/>
                <a:gd name="connsiteY2" fmla="*/ 161948 h 3166405"/>
                <a:gd name="connsiteX3" fmla="*/ 4127863 w 7019667"/>
                <a:gd name="connsiteY3" fmla="*/ 431914 h 3166405"/>
                <a:gd name="connsiteX4" fmla="*/ 5738949 w 7019667"/>
                <a:gd name="connsiteY4" fmla="*/ 2400051 h 3166405"/>
                <a:gd name="connsiteX5" fmla="*/ 7010400 w 7019667"/>
                <a:gd name="connsiteY5" fmla="*/ 3122862 h 3166405"/>
                <a:gd name="connsiteX0" fmla="*/ 0 w 7019667"/>
                <a:gd name="connsiteY0" fmla="*/ 3179928 h 3179928"/>
                <a:gd name="connsiteX1" fmla="*/ 1358537 w 7019667"/>
                <a:gd name="connsiteY1" fmla="*/ 2457117 h 3179928"/>
                <a:gd name="connsiteX2" fmla="*/ 2743200 w 7019667"/>
                <a:gd name="connsiteY2" fmla="*/ 158054 h 3179928"/>
                <a:gd name="connsiteX3" fmla="*/ 4127863 w 7019667"/>
                <a:gd name="connsiteY3" fmla="*/ 445437 h 3179928"/>
                <a:gd name="connsiteX4" fmla="*/ 5738949 w 7019667"/>
                <a:gd name="connsiteY4" fmla="*/ 2413574 h 3179928"/>
                <a:gd name="connsiteX5" fmla="*/ 7010400 w 7019667"/>
                <a:gd name="connsiteY5" fmla="*/ 3136385 h 3179928"/>
                <a:gd name="connsiteX0" fmla="*/ 0 w 7019575"/>
                <a:gd name="connsiteY0" fmla="*/ 3221886 h 3221886"/>
                <a:gd name="connsiteX1" fmla="*/ 1358537 w 7019575"/>
                <a:gd name="connsiteY1" fmla="*/ 2499075 h 3221886"/>
                <a:gd name="connsiteX2" fmla="*/ 2743200 w 7019575"/>
                <a:gd name="connsiteY2" fmla="*/ 200012 h 3221886"/>
                <a:gd name="connsiteX3" fmla="*/ 4188823 w 7019575"/>
                <a:gd name="connsiteY3" fmla="*/ 374184 h 3221886"/>
                <a:gd name="connsiteX4" fmla="*/ 5738949 w 7019575"/>
                <a:gd name="connsiteY4" fmla="*/ 2455532 h 3221886"/>
                <a:gd name="connsiteX5" fmla="*/ 7010400 w 7019575"/>
                <a:gd name="connsiteY5" fmla="*/ 3178343 h 3221886"/>
                <a:gd name="connsiteX0" fmla="*/ 0 w 7019575"/>
                <a:gd name="connsiteY0" fmla="*/ 3073371 h 3073371"/>
                <a:gd name="connsiteX1" fmla="*/ 1358537 w 7019575"/>
                <a:gd name="connsiteY1" fmla="*/ 2350560 h 3073371"/>
                <a:gd name="connsiteX2" fmla="*/ 2664823 w 7019575"/>
                <a:gd name="connsiteY2" fmla="*/ 295337 h 3073371"/>
                <a:gd name="connsiteX3" fmla="*/ 4188823 w 7019575"/>
                <a:gd name="connsiteY3" fmla="*/ 225669 h 3073371"/>
                <a:gd name="connsiteX4" fmla="*/ 5738949 w 7019575"/>
                <a:gd name="connsiteY4" fmla="*/ 2307017 h 3073371"/>
                <a:gd name="connsiteX5" fmla="*/ 7010400 w 7019575"/>
                <a:gd name="connsiteY5" fmla="*/ 3029828 h 3073371"/>
                <a:gd name="connsiteX0" fmla="*/ 0 w 7019774"/>
                <a:gd name="connsiteY0" fmla="*/ 3027392 h 3027392"/>
                <a:gd name="connsiteX1" fmla="*/ 1358537 w 7019774"/>
                <a:gd name="connsiteY1" fmla="*/ 2304581 h 3027392"/>
                <a:gd name="connsiteX2" fmla="*/ 2664823 w 7019774"/>
                <a:gd name="connsiteY2" fmla="*/ 249358 h 3027392"/>
                <a:gd name="connsiteX3" fmla="*/ 4058195 w 7019774"/>
                <a:gd name="connsiteY3" fmla="*/ 258067 h 3027392"/>
                <a:gd name="connsiteX4" fmla="*/ 5738949 w 7019774"/>
                <a:gd name="connsiteY4" fmla="*/ 2261038 h 3027392"/>
                <a:gd name="connsiteX5" fmla="*/ 7010400 w 7019774"/>
                <a:gd name="connsiteY5" fmla="*/ 2983849 h 3027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19774" h="3027392">
                  <a:moveTo>
                    <a:pt x="0" y="3027392"/>
                  </a:moveTo>
                  <a:cubicBezTo>
                    <a:pt x="449943" y="2928695"/>
                    <a:pt x="914400" y="2767587"/>
                    <a:pt x="1358537" y="2304581"/>
                  </a:cubicBezTo>
                  <a:cubicBezTo>
                    <a:pt x="1802674" y="1841575"/>
                    <a:pt x="2214880" y="590444"/>
                    <a:pt x="2664823" y="249358"/>
                  </a:cubicBezTo>
                  <a:cubicBezTo>
                    <a:pt x="3114766" y="-91728"/>
                    <a:pt x="3545841" y="-77213"/>
                    <a:pt x="4058195" y="258067"/>
                  </a:cubicBezTo>
                  <a:cubicBezTo>
                    <a:pt x="4570549" y="593347"/>
                    <a:pt x="5246915" y="1806741"/>
                    <a:pt x="5738949" y="2261038"/>
                  </a:cubicBezTo>
                  <a:cubicBezTo>
                    <a:pt x="6230983" y="2715335"/>
                    <a:pt x="7120709" y="3162375"/>
                    <a:pt x="7010400" y="2983849"/>
                  </a:cubicBezTo>
                </a:path>
              </a:pathLst>
            </a:custGeom>
            <a:noFill/>
            <a:ln w="41275" cap="flat" cmpd="sng" algn="ctr">
              <a:solidFill>
                <a:srgbClr val="F47A2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696479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9338ED-7DB7-4361-9E39-CD097DE0D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117D703-508A-4AE0-BCFC-6E7EBB080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Non-Normal Distributions</a:t>
            </a:r>
          </a:p>
        </p:txBody>
      </p: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68A37F6D-4DB2-4125-BD73-5C4465A9AD77}"/>
              </a:ext>
            </a:extLst>
          </p:cNvPr>
          <p:cNvGrpSpPr/>
          <p:nvPr/>
        </p:nvGrpSpPr>
        <p:grpSpPr>
          <a:xfrm>
            <a:off x="-46010" y="1774180"/>
            <a:ext cx="8538186" cy="4135140"/>
            <a:chOff x="-98264" y="1774180"/>
            <a:chExt cx="8538186" cy="413514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FFF9D0A-4B60-47D2-95D7-56C4740F9E1C}"/>
                </a:ext>
              </a:extLst>
            </p:cNvPr>
            <p:cNvSpPr/>
            <p:nvPr/>
          </p:nvSpPr>
          <p:spPr>
            <a:xfrm>
              <a:off x="5329288" y="1780715"/>
              <a:ext cx="3110085" cy="1504433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kern="0" dirty="0">
                <a:solidFill>
                  <a:srgbClr val="FF0000"/>
                </a:solidFill>
                <a:latin typeface="Arial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B5D6D8-C8B1-4795-8D7E-96E6A0A7C0A0}"/>
                </a:ext>
              </a:extLst>
            </p:cNvPr>
            <p:cNvGrpSpPr/>
            <p:nvPr/>
          </p:nvGrpSpPr>
          <p:grpSpPr>
            <a:xfrm>
              <a:off x="5323244" y="1789803"/>
              <a:ext cx="3110085" cy="1509444"/>
              <a:chOff x="1794559" y="1528649"/>
              <a:chExt cx="6259782" cy="3038112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F6E3FEA8-8189-4367-A819-BF781CDBA029}"/>
                  </a:ext>
                </a:extLst>
              </p:cNvPr>
              <p:cNvSpPr/>
              <p:nvPr/>
            </p:nvSpPr>
            <p:spPr>
              <a:xfrm>
                <a:off x="1794559" y="4290061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A3B5C193-CEC9-4E47-A440-706BE41ADB14}"/>
                  </a:ext>
                </a:extLst>
              </p:cNvPr>
              <p:cNvSpPr/>
              <p:nvPr/>
            </p:nvSpPr>
            <p:spPr>
              <a:xfrm>
                <a:off x="1794559" y="4014110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C53DCC7A-C0A1-4435-86B0-A4339E0F8781}"/>
                  </a:ext>
                </a:extLst>
              </p:cNvPr>
              <p:cNvSpPr/>
              <p:nvPr/>
            </p:nvSpPr>
            <p:spPr>
              <a:xfrm>
                <a:off x="1794559" y="3737004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A7FCDFCF-407C-4147-994C-9C08B0BCD5BD}"/>
                  </a:ext>
                </a:extLst>
              </p:cNvPr>
              <p:cNvSpPr/>
              <p:nvPr/>
            </p:nvSpPr>
            <p:spPr>
              <a:xfrm>
                <a:off x="1794559" y="3461053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98CADCE1-0A5B-452A-81E5-24FB1F64F146}"/>
                  </a:ext>
                </a:extLst>
              </p:cNvPr>
              <p:cNvSpPr/>
              <p:nvPr/>
            </p:nvSpPr>
            <p:spPr>
              <a:xfrm>
                <a:off x="1794559" y="3182555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64A0C040-1B75-47FB-93FD-ED12E8AE27FA}"/>
                  </a:ext>
                </a:extLst>
              </p:cNvPr>
              <p:cNvSpPr/>
              <p:nvPr/>
            </p:nvSpPr>
            <p:spPr>
              <a:xfrm>
                <a:off x="1794559" y="2906604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61F80609-2A46-488C-BD67-CFFAA32D018A}"/>
                  </a:ext>
                </a:extLst>
              </p:cNvPr>
              <p:cNvSpPr/>
              <p:nvPr/>
            </p:nvSpPr>
            <p:spPr>
              <a:xfrm>
                <a:off x="1794559" y="2629498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8F49CA88-3036-4335-803B-A25E682961E7}"/>
                  </a:ext>
                </a:extLst>
              </p:cNvPr>
              <p:cNvSpPr/>
              <p:nvPr/>
            </p:nvSpPr>
            <p:spPr>
              <a:xfrm>
                <a:off x="1794559" y="2353547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A7CD195E-DE23-4E2A-AEB2-AF81680026B7}"/>
                  </a:ext>
                </a:extLst>
              </p:cNvPr>
              <p:cNvSpPr/>
              <p:nvPr/>
            </p:nvSpPr>
            <p:spPr>
              <a:xfrm>
                <a:off x="1794559" y="2081706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96BB3E6D-E047-4017-A8BA-1353707AD2A9}"/>
                  </a:ext>
                </a:extLst>
              </p:cNvPr>
              <p:cNvSpPr/>
              <p:nvPr/>
            </p:nvSpPr>
            <p:spPr>
              <a:xfrm>
                <a:off x="1794559" y="1805755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F2005712-33EF-48F3-A669-36B5A4836CA6}"/>
                  </a:ext>
                </a:extLst>
              </p:cNvPr>
              <p:cNvSpPr/>
              <p:nvPr/>
            </p:nvSpPr>
            <p:spPr>
              <a:xfrm>
                <a:off x="1794559" y="1528649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373AC82-7D6D-4289-84D9-04934EB480D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22697" y="1789601"/>
              <a:ext cx="3931" cy="1509646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A88671D-FD36-4E95-9069-77D36FF43C6B}"/>
                </a:ext>
              </a:extLst>
            </p:cNvPr>
            <p:cNvCxnSpPr>
              <a:cxnSpLocks/>
            </p:cNvCxnSpPr>
            <p:nvPr/>
          </p:nvCxnSpPr>
          <p:spPr>
            <a:xfrm>
              <a:off x="5322697" y="3296644"/>
              <a:ext cx="3110632" cy="0"/>
            </a:xfrm>
            <a:prstGeom prst="line">
              <a:avLst/>
            </a:prstGeom>
            <a:ln w="19050" cap="rnd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CB541FD-317B-4263-A2FC-332C7FFDA5AE}"/>
                </a:ext>
              </a:extLst>
            </p:cNvPr>
            <p:cNvSpPr/>
            <p:nvPr/>
          </p:nvSpPr>
          <p:spPr>
            <a:xfrm>
              <a:off x="6809173" y="2658082"/>
              <a:ext cx="136290" cy="592993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3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76EBD71-7A7D-482B-A8D0-03B056361B65}"/>
                </a:ext>
              </a:extLst>
            </p:cNvPr>
            <p:cNvSpPr/>
            <p:nvPr/>
          </p:nvSpPr>
          <p:spPr>
            <a:xfrm>
              <a:off x="7014232" y="2861959"/>
              <a:ext cx="136290" cy="389116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3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8E29AEC-89BE-4A0F-BFEB-85DF05846B33}"/>
                </a:ext>
              </a:extLst>
            </p:cNvPr>
            <p:cNvSpPr/>
            <p:nvPr/>
          </p:nvSpPr>
          <p:spPr>
            <a:xfrm>
              <a:off x="6620883" y="2440183"/>
              <a:ext cx="136290" cy="810892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3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C0AF148-77D8-4F3E-890C-D71F4E41FE13}"/>
                </a:ext>
              </a:extLst>
            </p:cNvPr>
            <p:cNvSpPr/>
            <p:nvPr/>
          </p:nvSpPr>
          <p:spPr>
            <a:xfrm>
              <a:off x="6424209" y="2279607"/>
              <a:ext cx="136290" cy="971468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3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B0AB697-C28E-4E6D-BCD8-0071F7B0EA55}"/>
                </a:ext>
              </a:extLst>
            </p:cNvPr>
            <p:cNvSpPr/>
            <p:nvPr/>
          </p:nvSpPr>
          <p:spPr>
            <a:xfrm>
              <a:off x="7194762" y="2985233"/>
              <a:ext cx="136290" cy="265842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3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68E0715-09ED-4E9E-A890-7034454C3649}"/>
                </a:ext>
              </a:extLst>
            </p:cNvPr>
            <p:cNvSpPr/>
            <p:nvPr/>
          </p:nvSpPr>
          <p:spPr>
            <a:xfrm>
              <a:off x="6235400" y="2440183"/>
              <a:ext cx="136290" cy="810892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3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0470079-79C6-4AF7-AE9B-F9EF4DAC2EC9}"/>
                </a:ext>
              </a:extLst>
            </p:cNvPr>
            <p:cNvSpPr/>
            <p:nvPr/>
          </p:nvSpPr>
          <p:spPr>
            <a:xfrm>
              <a:off x="7384193" y="3087921"/>
              <a:ext cx="136290" cy="163153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3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B6CB711-F66B-4DA6-BF70-0D394C79007F}"/>
                </a:ext>
              </a:extLst>
            </p:cNvPr>
            <p:cNvSpPr/>
            <p:nvPr/>
          </p:nvSpPr>
          <p:spPr>
            <a:xfrm>
              <a:off x="6045969" y="2916115"/>
              <a:ext cx="136290" cy="334959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3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2EF1BCE-A0D8-42AD-ACC5-375C17349598}"/>
                </a:ext>
              </a:extLst>
            </p:cNvPr>
            <p:cNvSpPr/>
            <p:nvPr/>
          </p:nvSpPr>
          <p:spPr>
            <a:xfrm>
              <a:off x="7567252" y="3193416"/>
              <a:ext cx="136290" cy="57658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3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501ED96-5A2E-42DA-B76F-CC1176E93384}"/>
                </a:ext>
              </a:extLst>
            </p:cNvPr>
            <p:cNvSpPr/>
            <p:nvPr/>
          </p:nvSpPr>
          <p:spPr>
            <a:xfrm>
              <a:off x="5853228" y="3218563"/>
              <a:ext cx="136290" cy="32510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3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F50EFC2-4937-47EE-A3FE-795B2E76EB3B}"/>
                </a:ext>
              </a:extLst>
            </p:cNvPr>
            <p:cNvSpPr/>
            <p:nvPr/>
          </p:nvSpPr>
          <p:spPr>
            <a:xfrm>
              <a:off x="7763409" y="3218563"/>
              <a:ext cx="136290" cy="32510"/>
            </a:xfrm>
            <a:prstGeom prst="rect">
              <a:avLst/>
            </a:prstGeom>
            <a:solidFill>
              <a:srgbClr val="ADADAD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3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41B39E2-4255-4BC8-A9B0-4EB73EAFCBF3}"/>
                </a:ext>
              </a:extLst>
            </p:cNvPr>
            <p:cNvSpPr/>
            <p:nvPr/>
          </p:nvSpPr>
          <p:spPr>
            <a:xfrm>
              <a:off x="5349311" y="2233409"/>
              <a:ext cx="1133929" cy="1026551"/>
            </a:xfrm>
            <a:custGeom>
              <a:avLst/>
              <a:gdLst>
                <a:gd name="connsiteX0" fmla="*/ 0 w 3076731"/>
                <a:gd name="connsiteY0" fmla="*/ 2525842 h 2525842"/>
                <a:gd name="connsiteX1" fmla="*/ 1585210 w 3076731"/>
                <a:gd name="connsiteY1" fmla="*/ 2076137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85210 w 3076731"/>
                <a:gd name="connsiteY1" fmla="*/ 2076137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21502 w 3076731"/>
                <a:gd name="connsiteY1" fmla="*/ 209487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30379"/>
                <a:gd name="connsiteX1" fmla="*/ 1541907 w 3076731"/>
                <a:gd name="connsiteY1" fmla="*/ 2183512 h 2530379"/>
                <a:gd name="connsiteX2" fmla="*/ 2492115 w 3076731"/>
                <a:gd name="connsiteY2" fmla="*/ 569626 h 2530379"/>
                <a:gd name="connsiteX3" fmla="*/ 2814403 w 3076731"/>
                <a:gd name="connsiteY3" fmla="*/ 123669 h 2530379"/>
                <a:gd name="connsiteX4" fmla="*/ 3076731 w 3076731"/>
                <a:gd name="connsiteY4" fmla="*/ 0 h 2530379"/>
                <a:gd name="connsiteX0" fmla="*/ 0 w 3076731"/>
                <a:gd name="connsiteY0" fmla="*/ 2525842 h 2525842"/>
                <a:gd name="connsiteX1" fmla="*/ 1541907 w 3076731"/>
                <a:gd name="connsiteY1" fmla="*/ 2183512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47323 w 3076731"/>
                <a:gd name="connsiteY1" fmla="*/ 224897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47323 w 3076731"/>
                <a:gd name="connsiteY1" fmla="*/ 2248975 h 2525842"/>
                <a:gd name="connsiteX2" fmla="*/ 2237821 w 3076731"/>
                <a:gd name="connsiteY2" fmla="*/ 854464 h 2525842"/>
                <a:gd name="connsiteX3" fmla="*/ 2492115 w 3076731"/>
                <a:gd name="connsiteY3" fmla="*/ 569626 h 2525842"/>
                <a:gd name="connsiteX4" fmla="*/ 2814403 w 3076731"/>
                <a:gd name="connsiteY4" fmla="*/ 123669 h 2525842"/>
                <a:gd name="connsiteX5" fmla="*/ 3076731 w 3076731"/>
                <a:gd name="connsiteY5" fmla="*/ 0 h 2525842"/>
                <a:gd name="connsiteX0" fmla="*/ 0 w 3076731"/>
                <a:gd name="connsiteY0" fmla="*/ 2525842 h 2525842"/>
                <a:gd name="connsiteX1" fmla="*/ 1547323 w 3076731"/>
                <a:gd name="connsiteY1" fmla="*/ 2248975 h 2525842"/>
                <a:gd name="connsiteX2" fmla="*/ 2264905 w 3076731"/>
                <a:gd name="connsiteY2" fmla="*/ 850373 h 2525842"/>
                <a:gd name="connsiteX3" fmla="*/ 2492115 w 3076731"/>
                <a:gd name="connsiteY3" fmla="*/ 569626 h 2525842"/>
                <a:gd name="connsiteX4" fmla="*/ 2814403 w 3076731"/>
                <a:gd name="connsiteY4" fmla="*/ 123669 h 2525842"/>
                <a:gd name="connsiteX5" fmla="*/ 3076731 w 3076731"/>
                <a:gd name="connsiteY5" fmla="*/ 0 h 2525842"/>
                <a:gd name="connsiteX0" fmla="*/ 0 w 3076731"/>
                <a:gd name="connsiteY0" fmla="*/ 2525842 h 2525842"/>
                <a:gd name="connsiteX1" fmla="*/ 1547323 w 3076731"/>
                <a:gd name="connsiteY1" fmla="*/ 224897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47323 w 3076731"/>
                <a:gd name="connsiteY1" fmla="*/ 2248975 h 2525842"/>
                <a:gd name="connsiteX2" fmla="*/ 2318783 w 3076731"/>
                <a:gd name="connsiteY2" fmla="*/ 721011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136314"/>
                <a:gd name="connsiteY0" fmla="*/ 2489019 h 2489019"/>
                <a:gd name="connsiteX1" fmla="*/ 1547323 w 3136314"/>
                <a:gd name="connsiteY1" fmla="*/ 2212152 h 2489019"/>
                <a:gd name="connsiteX2" fmla="*/ 2318783 w 3136314"/>
                <a:gd name="connsiteY2" fmla="*/ 684188 h 2489019"/>
                <a:gd name="connsiteX3" fmla="*/ 2814403 w 3136314"/>
                <a:gd name="connsiteY3" fmla="*/ 86846 h 2489019"/>
                <a:gd name="connsiteX4" fmla="*/ 3136314 w 3136314"/>
                <a:gd name="connsiteY4" fmla="*/ 0 h 2489019"/>
                <a:gd name="connsiteX0" fmla="*/ 0 w 3136314"/>
                <a:gd name="connsiteY0" fmla="*/ 2489019 h 2489019"/>
                <a:gd name="connsiteX1" fmla="*/ 1547323 w 3136314"/>
                <a:gd name="connsiteY1" fmla="*/ 2212152 h 2489019"/>
                <a:gd name="connsiteX2" fmla="*/ 2318783 w 3136314"/>
                <a:gd name="connsiteY2" fmla="*/ 684188 h 2489019"/>
                <a:gd name="connsiteX3" fmla="*/ 3136314 w 3136314"/>
                <a:gd name="connsiteY3" fmla="*/ 0 h 2489019"/>
                <a:gd name="connsiteX0" fmla="*/ 0 w 3136314"/>
                <a:gd name="connsiteY0" fmla="*/ 2489019 h 2489019"/>
                <a:gd name="connsiteX1" fmla="*/ 1547323 w 3136314"/>
                <a:gd name="connsiteY1" fmla="*/ 2212152 h 2489019"/>
                <a:gd name="connsiteX2" fmla="*/ 2318783 w 3136314"/>
                <a:gd name="connsiteY2" fmla="*/ 684188 h 2489019"/>
                <a:gd name="connsiteX3" fmla="*/ 3136314 w 3136314"/>
                <a:gd name="connsiteY3" fmla="*/ 0 h 2489019"/>
                <a:gd name="connsiteX0" fmla="*/ 0 w 3298813"/>
                <a:gd name="connsiteY0" fmla="*/ 2255804 h 2255804"/>
                <a:gd name="connsiteX1" fmla="*/ 1547323 w 3298813"/>
                <a:gd name="connsiteY1" fmla="*/ 1978937 h 2255804"/>
                <a:gd name="connsiteX2" fmla="*/ 2318783 w 3298813"/>
                <a:gd name="connsiteY2" fmla="*/ 450973 h 2255804"/>
                <a:gd name="connsiteX3" fmla="*/ 3298813 w 3298813"/>
                <a:gd name="connsiteY3" fmla="*/ 0 h 2255804"/>
                <a:gd name="connsiteX0" fmla="*/ 0 w 3298813"/>
                <a:gd name="connsiteY0" fmla="*/ 2255804 h 2255804"/>
                <a:gd name="connsiteX1" fmla="*/ 1547323 w 3298813"/>
                <a:gd name="connsiteY1" fmla="*/ 1978937 h 2255804"/>
                <a:gd name="connsiteX2" fmla="*/ 2324200 w 3298813"/>
                <a:gd name="connsiteY2" fmla="*/ 520528 h 2255804"/>
                <a:gd name="connsiteX3" fmla="*/ 3298813 w 3298813"/>
                <a:gd name="connsiteY3" fmla="*/ 0 h 2255804"/>
                <a:gd name="connsiteX0" fmla="*/ 0 w 3298813"/>
                <a:gd name="connsiteY0" fmla="*/ 2255804 h 2255804"/>
                <a:gd name="connsiteX1" fmla="*/ 1547323 w 3298813"/>
                <a:gd name="connsiteY1" fmla="*/ 1978937 h 2255804"/>
                <a:gd name="connsiteX2" fmla="*/ 2324200 w 3298813"/>
                <a:gd name="connsiteY2" fmla="*/ 520528 h 2255804"/>
                <a:gd name="connsiteX3" fmla="*/ 3298813 w 3298813"/>
                <a:gd name="connsiteY3" fmla="*/ 0 h 2255804"/>
                <a:gd name="connsiteX0" fmla="*/ 0 w 3298813"/>
                <a:gd name="connsiteY0" fmla="*/ 2255804 h 2255804"/>
                <a:gd name="connsiteX1" fmla="*/ 1547323 w 3298813"/>
                <a:gd name="connsiteY1" fmla="*/ 1978937 h 2255804"/>
                <a:gd name="connsiteX2" fmla="*/ 2324200 w 3298813"/>
                <a:gd name="connsiteY2" fmla="*/ 520528 h 2255804"/>
                <a:gd name="connsiteX3" fmla="*/ 3298813 w 3298813"/>
                <a:gd name="connsiteY3" fmla="*/ 0 h 2255804"/>
                <a:gd name="connsiteX0" fmla="*/ 0 w 3298813"/>
                <a:gd name="connsiteY0" fmla="*/ 2255804 h 2255804"/>
                <a:gd name="connsiteX1" fmla="*/ 1547323 w 3298813"/>
                <a:gd name="connsiteY1" fmla="*/ 1978937 h 2255804"/>
                <a:gd name="connsiteX2" fmla="*/ 2232115 w 3298813"/>
                <a:gd name="connsiteY2" fmla="*/ 573717 h 2255804"/>
                <a:gd name="connsiteX3" fmla="*/ 3298813 w 3298813"/>
                <a:gd name="connsiteY3" fmla="*/ 0 h 2255804"/>
                <a:gd name="connsiteX0" fmla="*/ 0 w 3298813"/>
                <a:gd name="connsiteY0" fmla="*/ 2255804 h 2255804"/>
                <a:gd name="connsiteX1" fmla="*/ 1547323 w 3298813"/>
                <a:gd name="connsiteY1" fmla="*/ 1978937 h 2255804"/>
                <a:gd name="connsiteX2" fmla="*/ 2232115 w 3298813"/>
                <a:gd name="connsiteY2" fmla="*/ 573717 h 2255804"/>
                <a:gd name="connsiteX3" fmla="*/ 3298813 w 3298813"/>
                <a:gd name="connsiteY3" fmla="*/ 0 h 2255804"/>
                <a:gd name="connsiteX0" fmla="*/ 0 w 3298813"/>
                <a:gd name="connsiteY0" fmla="*/ 2255804 h 2255804"/>
                <a:gd name="connsiteX1" fmla="*/ 1547323 w 3298813"/>
                <a:gd name="connsiteY1" fmla="*/ 1978937 h 2255804"/>
                <a:gd name="connsiteX2" fmla="*/ 2232115 w 3298813"/>
                <a:gd name="connsiteY2" fmla="*/ 573717 h 2255804"/>
                <a:gd name="connsiteX3" fmla="*/ 3298813 w 3298813"/>
                <a:gd name="connsiteY3" fmla="*/ 0 h 2255804"/>
                <a:gd name="connsiteX0" fmla="*/ 0 w 3298813"/>
                <a:gd name="connsiteY0" fmla="*/ 2255804 h 2255804"/>
                <a:gd name="connsiteX1" fmla="*/ 1547323 w 3298813"/>
                <a:gd name="connsiteY1" fmla="*/ 1978937 h 2255804"/>
                <a:gd name="connsiteX2" fmla="*/ 2282596 w 3298813"/>
                <a:gd name="connsiteY2" fmla="*/ 698507 h 2255804"/>
                <a:gd name="connsiteX3" fmla="*/ 3298813 w 3298813"/>
                <a:gd name="connsiteY3" fmla="*/ 0 h 2255804"/>
                <a:gd name="connsiteX0" fmla="*/ 0 w 3298813"/>
                <a:gd name="connsiteY0" fmla="*/ 2255804 h 2255804"/>
                <a:gd name="connsiteX1" fmla="*/ 1547323 w 3298813"/>
                <a:gd name="connsiteY1" fmla="*/ 1978937 h 2255804"/>
                <a:gd name="connsiteX2" fmla="*/ 2282596 w 3298813"/>
                <a:gd name="connsiteY2" fmla="*/ 698507 h 2255804"/>
                <a:gd name="connsiteX3" fmla="*/ 3298813 w 3298813"/>
                <a:gd name="connsiteY3" fmla="*/ 0 h 225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8813" h="2255804">
                  <a:moveTo>
                    <a:pt x="0" y="2255804"/>
                  </a:moveTo>
                  <a:cubicBezTo>
                    <a:pt x="397552" y="2235192"/>
                    <a:pt x="1166890" y="2238486"/>
                    <a:pt x="1547323" y="1978937"/>
                  </a:cubicBezTo>
                  <a:cubicBezTo>
                    <a:pt x="1927756" y="1719388"/>
                    <a:pt x="2121884" y="957696"/>
                    <a:pt x="2282596" y="698507"/>
                  </a:cubicBezTo>
                  <a:cubicBezTo>
                    <a:pt x="2443308" y="439318"/>
                    <a:pt x="2776412" y="19795"/>
                    <a:pt x="3298813" y="0"/>
                  </a:cubicBezTo>
                </a:path>
              </a:pathLst>
            </a:custGeom>
            <a:noFill/>
            <a:ln w="28575" cap="rnd" cmpd="sng" algn="ctr">
              <a:solidFill>
                <a:srgbClr val="00A0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700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068B5B1-AA32-4853-8CD8-73DD892B8DF7}"/>
                </a:ext>
              </a:extLst>
            </p:cNvPr>
            <p:cNvSpPr/>
            <p:nvPr/>
          </p:nvSpPr>
          <p:spPr>
            <a:xfrm flipH="1">
              <a:off x="6481377" y="2233678"/>
              <a:ext cx="1712984" cy="1020696"/>
            </a:xfrm>
            <a:custGeom>
              <a:avLst/>
              <a:gdLst>
                <a:gd name="connsiteX0" fmla="*/ 0 w 3076731"/>
                <a:gd name="connsiteY0" fmla="*/ 2525842 h 2525842"/>
                <a:gd name="connsiteX1" fmla="*/ 1585210 w 3076731"/>
                <a:gd name="connsiteY1" fmla="*/ 2076137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85210 w 3076731"/>
                <a:gd name="connsiteY1" fmla="*/ 2076137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21502 w 3076731"/>
                <a:gd name="connsiteY1" fmla="*/ 209487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2492115 w 3076731"/>
                <a:gd name="connsiteY2" fmla="*/ 569626 h 2525842"/>
                <a:gd name="connsiteX3" fmla="*/ 3076731 w 3076731"/>
                <a:gd name="connsiteY3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2492115 w 3076731"/>
                <a:gd name="connsiteY2" fmla="*/ 569626 h 2525842"/>
                <a:gd name="connsiteX3" fmla="*/ 3076731 w 3076731"/>
                <a:gd name="connsiteY3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1575539 w 3076731"/>
                <a:gd name="connsiteY2" fmla="*/ 738705 h 2525842"/>
                <a:gd name="connsiteX3" fmla="*/ 3076731 w 3076731"/>
                <a:gd name="connsiteY3" fmla="*/ 0 h 2525842"/>
                <a:gd name="connsiteX0" fmla="*/ 0 w 3076731"/>
                <a:gd name="connsiteY0" fmla="*/ 2525842 h 2525842"/>
                <a:gd name="connsiteX1" fmla="*/ 345527 w 3076731"/>
                <a:gd name="connsiteY1" fmla="*/ 1488388 h 2525842"/>
                <a:gd name="connsiteX2" fmla="*/ 1575539 w 3076731"/>
                <a:gd name="connsiteY2" fmla="*/ 738705 h 2525842"/>
                <a:gd name="connsiteX3" fmla="*/ 3076731 w 3076731"/>
                <a:gd name="connsiteY3" fmla="*/ 0 h 2525842"/>
                <a:gd name="connsiteX0" fmla="*/ 0 w 5365251"/>
                <a:gd name="connsiteY0" fmla="*/ 2512134 h 2512134"/>
                <a:gd name="connsiteX1" fmla="*/ 2634047 w 5365251"/>
                <a:gd name="connsiteY1" fmla="*/ 1488388 h 2512134"/>
                <a:gd name="connsiteX2" fmla="*/ 3864059 w 5365251"/>
                <a:gd name="connsiteY2" fmla="*/ 738705 h 2512134"/>
                <a:gd name="connsiteX3" fmla="*/ 5365251 w 5365251"/>
                <a:gd name="connsiteY3" fmla="*/ 0 h 2512134"/>
                <a:gd name="connsiteX0" fmla="*/ 0 w 5365251"/>
                <a:gd name="connsiteY0" fmla="*/ 2512134 h 2512134"/>
                <a:gd name="connsiteX1" fmla="*/ 2634047 w 5365251"/>
                <a:gd name="connsiteY1" fmla="*/ 1488388 h 2512134"/>
                <a:gd name="connsiteX2" fmla="*/ 3864059 w 5365251"/>
                <a:gd name="connsiteY2" fmla="*/ 738705 h 2512134"/>
                <a:gd name="connsiteX3" fmla="*/ 5365251 w 5365251"/>
                <a:gd name="connsiteY3" fmla="*/ 0 h 2512134"/>
                <a:gd name="connsiteX0" fmla="*/ 0 w 5365251"/>
                <a:gd name="connsiteY0" fmla="*/ 2512134 h 2512134"/>
                <a:gd name="connsiteX1" fmla="*/ 2937626 w 5365251"/>
                <a:gd name="connsiteY1" fmla="*/ 1474680 h 2512134"/>
                <a:gd name="connsiteX2" fmla="*/ 3864059 w 5365251"/>
                <a:gd name="connsiteY2" fmla="*/ 738705 h 2512134"/>
                <a:gd name="connsiteX3" fmla="*/ 5365251 w 5365251"/>
                <a:gd name="connsiteY3" fmla="*/ 0 h 2512134"/>
                <a:gd name="connsiteX0" fmla="*/ 0 w 5365251"/>
                <a:gd name="connsiteY0" fmla="*/ 2512134 h 2512134"/>
                <a:gd name="connsiteX1" fmla="*/ 2937626 w 5365251"/>
                <a:gd name="connsiteY1" fmla="*/ 1474680 h 2512134"/>
                <a:gd name="connsiteX2" fmla="*/ 3864059 w 5365251"/>
                <a:gd name="connsiteY2" fmla="*/ 738705 h 2512134"/>
                <a:gd name="connsiteX3" fmla="*/ 5365251 w 5365251"/>
                <a:gd name="connsiteY3" fmla="*/ 0 h 2512134"/>
                <a:gd name="connsiteX0" fmla="*/ 0 w 5365251"/>
                <a:gd name="connsiteY0" fmla="*/ 2512134 h 2512134"/>
                <a:gd name="connsiteX1" fmla="*/ 3200338 w 5365251"/>
                <a:gd name="connsiteY1" fmla="*/ 1031421 h 2512134"/>
                <a:gd name="connsiteX2" fmla="*/ 3864059 w 5365251"/>
                <a:gd name="connsiteY2" fmla="*/ 738705 h 2512134"/>
                <a:gd name="connsiteX3" fmla="*/ 5365251 w 5365251"/>
                <a:gd name="connsiteY3" fmla="*/ 0 h 2512134"/>
                <a:gd name="connsiteX0" fmla="*/ 0 w 5365251"/>
                <a:gd name="connsiteY0" fmla="*/ 2512134 h 2512134"/>
                <a:gd name="connsiteX1" fmla="*/ 3200338 w 5365251"/>
                <a:gd name="connsiteY1" fmla="*/ 1031421 h 2512134"/>
                <a:gd name="connsiteX2" fmla="*/ 3969145 w 5365251"/>
                <a:gd name="connsiteY2" fmla="*/ 542208 h 2512134"/>
                <a:gd name="connsiteX3" fmla="*/ 5365251 w 5365251"/>
                <a:gd name="connsiteY3" fmla="*/ 0 h 2512134"/>
                <a:gd name="connsiteX0" fmla="*/ 0 w 5365251"/>
                <a:gd name="connsiteY0" fmla="*/ 2512134 h 2512134"/>
                <a:gd name="connsiteX1" fmla="*/ 3200338 w 5365251"/>
                <a:gd name="connsiteY1" fmla="*/ 1031421 h 2512134"/>
                <a:gd name="connsiteX2" fmla="*/ 3992498 w 5365251"/>
                <a:gd name="connsiteY2" fmla="*/ 533068 h 2512134"/>
                <a:gd name="connsiteX3" fmla="*/ 5365251 w 5365251"/>
                <a:gd name="connsiteY3" fmla="*/ 0 h 2512134"/>
                <a:gd name="connsiteX0" fmla="*/ 0 w 5365251"/>
                <a:gd name="connsiteY0" fmla="*/ 2512134 h 2512134"/>
                <a:gd name="connsiteX1" fmla="*/ 3200338 w 5365251"/>
                <a:gd name="connsiteY1" fmla="*/ 1031421 h 2512134"/>
                <a:gd name="connsiteX2" fmla="*/ 5365251 w 5365251"/>
                <a:gd name="connsiteY2" fmla="*/ 0 h 2512134"/>
                <a:gd name="connsiteX0" fmla="*/ 0 w 5365251"/>
                <a:gd name="connsiteY0" fmla="*/ 2512134 h 2512134"/>
                <a:gd name="connsiteX1" fmla="*/ 3200338 w 5365251"/>
                <a:gd name="connsiteY1" fmla="*/ 1031421 h 2512134"/>
                <a:gd name="connsiteX2" fmla="*/ 5365251 w 5365251"/>
                <a:gd name="connsiteY2" fmla="*/ 0 h 2512134"/>
                <a:gd name="connsiteX0" fmla="*/ 0 w 5365251"/>
                <a:gd name="connsiteY0" fmla="*/ 2512134 h 2512134"/>
                <a:gd name="connsiteX1" fmla="*/ 3200338 w 5365251"/>
                <a:gd name="connsiteY1" fmla="*/ 1031421 h 2512134"/>
                <a:gd name="connsiteX2" fmla="*/ 5365251 w 5365251"/>
                <a:gd name="connsiteY2" fmla="*/ 0 h 2512134"/>
                <a:gd name="connsiteX0" fmla="*/ 0 w 5365251"/>
                <a:gd name="connsiteY0" fmla="*/ 2512134 h 2512134"/>
                <a:gd name="connsiteX1" fmla="*/ 3200338 w 5365251"/>
                <a:gd name="connsiteY1" fmla="*/ 1031421 h 2512134"/>
                <a:gd name="connsiteX2" fmla="*/ 5365251 w 5365251"/>
                <a:gd name="connsiteY2" fmla="*/ 0 h 2512134"/>
                <a:gd name="connsiteX0" fmla="*/ 0 w 5365251"/>
                <a:gd name="connsiteY0" fmla="*/ 2512134 h 2512134"/>
                <a:gd name="connsiteX1" fmla="*/ 3200338 w 5365251"/>
                <a:gd name="connsiteY1" fmla="*/ 1031421 h 2512134"/>
                <a:gd name="connsiteX2" fmla="*/ 5365251 w 5365251"/>
                <a:gd name="connsiteY2" fmla="*/ 0 h 2512134"/>
                <a:gd name="connsiteX0" fmla="*/ 0 w 5365251"/>
                <a:gd name="connsiteY0" fmla="*/ 2512134 h 2512134"/>
                <a:gd name="connsiteX1" fmla="*/ 3200338 w 5365251"/>
                <a:gd name="connsiteY1" fmla="*/ 1031421 h 2512134"/>
                <a:gd name="connsiteX2" fmla="*/ 5365251 w 5365251"/>
                <a:gd name="connsiteY2" fmla="*/ 0 h 2512134"/>
                <a:gd name="connsiteX0" fmla="*/ 0 w 5365251"/>
                <a:gd name="connsiteY0" fmla="*/ 2512134 h 2512134"/>
                <a:gd name="connsiteX1" fmla="*/ 3200338 w 5365251"/>
                <a:gd name="connsiteY1" fmla="*/ 1031421 h 2512134"/>
                <a:gd name="connsiteX2" fmla="*/ 5365251 w 5365251"/>
                <a:gd name="connsiteY2" fmla="*/ 0 h 2512134"/>
                <a:gd name="connsiteX0" fmla="*/ 0 w 5190110"/>
                <a:gd name="connsiteY0" fmla="*/ 2484716 h 2484716"/>
                <a:gd name="connsiteX1" fmla="*/ 3200338 w 5190110"/>
                <a:gd name="connsiteY1" fmla="*/ 1004003 h 2484716"/>
                <a:gd name="connsiteX2" fmla="*/ 5190110 w 5190110"/>
                <a:gd name="connsiteY2" fmla="*/ 0 h 2484716"/>
                <a:gd name="connsiteX0" fmla="*/ 0 w 5371090"/>
                <a:gd name="connsiteY0" fmla="*/ 2516703 h 2516703"/>
                <a:gd name="connsiteX1" fmla="*/ 3200338 w 5371090"/>
                <a:gd name="connsiteY1" fmla="*/ 1035990 h 2516703"/>
                <a:gd name="connsiteX2" fmla="*/ 5371090 w 5371090"/>
                <a:gd name="connsiteY2" fmla="*/ 0 h 2516703"/>
                <a:gd name="connsiteX0" fmla="*/ 0 w 5371090"/>
                <a:gd name="connsiteY0" fmla="*/ 2496377 h 2496377"/>
                <a:gd name="connsiteX1" fmla="*/ 3200338 w 5371090"/>
                <a:gd name="connsiteY1" fmla="*/ 1015664 h 2496377"/>
                <a:gd name="connsiteX2" fmla="*/ 5371090 w 5371090"/>
                <a:gd name="connsiteY2" fmla="*/ 0 h 2496377"/>
                <a:gd name="connsiteX0" fmla="*/ 0 w 5371090"/>
                <a:gd name="connsiteY0" fmla="*/ 2505088 h 2505088"/>
                <a:gd name="connsiteX1" fmla="*/ 3200338 w 5371090"/>
                <a:gd name="connsiteY1" fmla="*/ 1024375 h 2505088"/>
                <a:gd name="connsiteX2" fmla="*/ 5371090 w 5371090"/>
                <a:gd name="connsiteY2" fmla="*/ 0 h 2505088"/>
                <a:gd name="connsiteX0" fmla="*/ 0 w 5371090"/>
                <a:gd name="connsiteY0" fmla="*/ 2505088 h 2505088"/>
                <a:gd name="connsiteX1" fmla="*/ 3200338 w 5371090"/>
                <a:gd name="connsiteY1" fmla="*/ 1024375 h 2505088"/>
                <a:gd name="connsiteX2" fmla="*/ 5371090 w 5371090"/>
                <a:gd name="connsiteY2" fmla="*/ 0 h 2505088"/>
                <a:gd name="connsiteX0" fmla="*/ 0 w 5371090"/>
                <a:gd name="connsiteY0" fmla="*/ 2505088 h 2505088"/>
                <a:gd name="connsiteX1" fmla="*/ 3200338 w 5371090"/>
                <a:gd name="connsiteY1" fmla="*/ 1024375 h 2505088"/>
                <a:gd name="connsiteX2" fmla="*/ 5371090 w 5371090"/>
                <a:gd name="connsiteY2" fmla="*/ 0 h 2505088"/>
                <a:gd name="connsiteX0" fmla="*/ 0 w 5371090"/>
                <a:gd name="connsiteY0" fmla="*/ 2505088 h 2505088"/>
                <a:gd name="connsiteX1" fmla="*/ 3452982 w 5371090"/>
                <a:gd name="connsiteY1" fmla="*/ 1118046 h 2505088"/>
                <a:gd name="connsiteX2" fmla="*/ 5371090 w 5371090"/>
                <a:gd name="connsiteY2" fmla="*/ 0 h 2505088"/>
                <a:gd name="connsiteX0" fmla="*/ 0 w 5371090"/>
                <a:gd name="connsiteY0" fmla="*/ 2505088 h 2505088"/>
                <a:gd name="connsiteX1" fmla="*/ 3452982 w 5371090"/>
                <a:gd name="connsiteY1" fmla="*/ 1118046 h 2505088"/>
                <a:gd name="connsiteX2" fmla="*/ 5371090 w 5371090"/>
                <a:gd name="connsiteY2" fmla="*/ 0 h 2505088"/>
                <a:gd name="connsiteX0" fmla="*/ 0 w 5371090"/>
                <a:gd name="connsiteY0" fmla="*/ 2505088 h 2505088"/>
                <a:gd name="connsiteX1" fmla="*/ 3452982 w 5371090"/>
                <a:gd name="connsiteY1" fmla="*/ 1118046 h 2505088"/>
                <a:gd name="connsiteX2" fmla="*/ 5371090 w 5371090"/>
                <a:gd name="connsiteY2" fmla="*/ 0 h 2505088"/>
                <a:gd name="connsiteX0" fmla="*/ 0 w 5371090"/>
                <a:gd name="connsiteY0" fmla="*/ 2505088 h 2505088"/>
                <a:gd name="connsiteX1" fmla="*/ 3891782 w 5371090"/>
                <a:gd name="connsiteY1" fmla="*/ 795394 h 2505088"/>
                <a:gd name="connsiteX2" fmla="*/ 5371090 w 5371090"/>
                <a:gd name="connsiteY2" fmla="*/ 0 h 2505088"/>
                <a:gd name="connsiteX0" fmla="*/ 0 w 5371090"/>
                <a:gd name="connsiteY0" fmla="*/ 2505088 h 2505088"/>
                <a:gd name="connsiteX1" fmla="*/ 3951621 w 5371090"/>
                <a:gd name="connsiteY1" fmla="*/ 873456 h 2505088"/>
                <a:gd name="connsiteX2" fmla="*/ 5371090 w 5371090"/>
                <a:gd name="connsiteY2" fmla="*/ 0 h 2505088"/>
                <a:gd name="connsiteX0" fmla="*/ 0 w 5371090"/>
                <a:gd name="connsiteY0" fmla="*/ 2505088 h 2505088"/>
                <a:gd name="connsiteX1" fmla="*/ 3951621 w 5371090"/>
                <a:gd name="connsiteY1" fmla="*/ 873456 h 2505088"/>
                <a:gd name="connsiteX2" fmla="*/ 5371090 w 5371090"/>
                <a:gd name="connsiteY2" fmla="*/ 0 h 2505088"/>
                <a:gd name="connsiteX0" fmla="*/ 0 w 5371090"/>
                <a:gd name="connsiteY0" fmla="*/ 2505088 h 2505088"/>
                <a:gd name="connsiteX1" fmla="*/ 3951621 w 5371090"/>
                <a:gd name="connsiteY1" fmla="*/ 873456 h 2505088"/>
                <a:gd name="connsiteX2" fmla="*/ 5371090 w 5371090"/>
                <a:gd name="connsiteY2" fmla="*/ 0 h 2505088"/>
                <a:gd name="connsiteX0" fmla="*/ 0 w 5371090"/>
                <a:gd name="connsiteY0" fmla="*/ 2505088 h 2505088"/>
                <a:gd name="connsiteX1" fmla="*/ 3951621 w 5371090"/>
                <a:gd name="connsiteY1" fmla="*/ 873456 h 2505088"/>
                <a:gd name="connsiteX2" fmla="*/ 5371090 w 5371090"/>
                <a:gd name="connsiteY2" fmla="*/ 0 h 2505088"/>
                <a:gd name="connsiteX0" fmla="*/ 0 w 5371090"/>
                <a:gd name="connsiteY0" fmla="*/ 2505088 h 2505088"/>
                <a:gd name="connsiteX1" fmla="*/ 3951621 w 5371090"/>
                <a:gd name="connsiteY1" fmla="*/ 873456 h 2505088"/>
                <a:gd name="connsiteX2" fmla="*/ 5371090 w 5371090"/>
                <a:gd name="connsiteY2" fmla="*/ 0 h 2505088"/>
                <a:gd name="connsiteX0" fmla="*/ 0 w 5371090"/>
                <a:gd name="connsiteY0" fmla="*/ 2505088 h 2505088"/>
                <a:gd name="connsiteX1" fmla="*/ 3951621 w 5371090"/>
                <a:gd name="connsiteY1" fmla="*/ 873456 h 2505088"/>
                <a:gd name="connsiteX2" fmla="*/ 5371090 w 5371090"/>
                <a:gd name="connsiteY2" fmla="*/ 0 h 250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71090" h="2505088">
                  <a:moveTo>
                    <a:pt x="0" y="2505088"/>
                  </a:moveTo>
                  <a:cubicBezTo>
                    <a:pt x="2697748" y="2182877"/>
                    <a:pt x="3604562" y="1146593"/>
                    <a:pt x="3951621" y="873456"/>
                  </a:cubicBezTo>
                  <a:cubicBezTo>
                    <a:pt x="4298680" y="600319"/>
                    <a:pt x="4747366" y="32305"/>
                    <a:pt x="5371090" y="0"/>
                  </a:cubicBezTo>
                </a:path>
              </a:pathLst>
            </a:custGeom>
            <a:noFill/>
            <a:ln w="28575" cap="rnd" cmpd="sng" algn="ctr">
              <a:solidFill>
                <a:srgbClr val="00A0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700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8137E21F-00E8-4197-BFFE-EEC35F843B63}"/>
                </a:ext>
              </a:extLst>
            </p:cNvPr>
            <p:cNvSpPr/>
            <p:nvPr/>
          </p:nvSpPr>
          <p:spPr>
            <a:xfrm>
              <a:off x="1692889" y="1774180"/>
              <a:ext cx="3110085" cy="1504433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DD71DAC6-19DE-448A-9BD5-381737975F1B}"/>
                </a:ext>
              </a:extLst>
            </p:cNvPr>
            <p:cNvGrpSpPr/>
            <p:nvPr/>
          </p:nvGrpSpPr>
          <p:grpSpPr>
            <a:xfrm>
              <a:off x="1681620" y="1782095"/>
              <a:ext cx="3110632" cy="1509646"/>
              <a:chOff x="5700848" y="1273802"/>
              <a:chExt cx="3110632" cy="1509646"/>
            </a:xfrm>
          </p:grpSpPr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D8A9A1B6-D979-42CF-88B5-E0ADC758EC69}"/>
                  </a:ext>
                </a:extLst>
              </p:cNvPr>
              <p:cNvGrpSpPr/>
              <p:nvPr/>
            </p:nvGrpSpPr>
            <p:grpSpPr>
              <a:xfrm>
                <a:off x="5701395" y="1274004"/>
                <a:ext cx="3110085" cy="1509444"/>
                <a:chOff x="1794559" y="1528649"/>
                <a:chExt cx="6259782" cy="3038112"/>
              </a:xfrm>
            </p:grpSpPr>
            <p:sp>
              <p:nvSpPr>
                <p:cNvPr id="100" name="Rectangle 99">
                  <a:extLst>
                    <a:ext uri="{FF2B5EF4-FFF2-40B4-BE49-F238E27FC236}">
                      <a16:creationId xmlns:a16="http://schemas.microsoft.com/office/drawing/2014/main" id="{4B978A95-2823-400B-A5E2-6A0D82F91B38}"/>
                    </a:ext>
                  </a:extLst>
                </p:cNvPr>
                <p:cNvSpPr/>
                <p:nvPr/>
              </p:nvSpPr>
              <p:spPr>
                <a:xfrm>
                  <a:off x="1794559" y="4290061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01" name="Rectangle 100">
                  <a:extLst>
                    <a:ext uri="{FF2B5EF4-FFF2-40B4-BE49-F238E27FC236}">
                      <a16:creationId xmlns:a16="http://schemas.microsoft.com/office/drawing/2014/main" id="{C3628328-154D-4D1D-A136-6D6D1B6CB228}"/>
                    </a:ext>
                  </a:extLst>
                </p:cNvPr>
                <p:cNvSpPr/>
                <p:nvPr/>
              </p:nvSpPr>
              <p:spPr>
                <a:xfrm>
                  <a:off x="1794559" y="4014110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02" name="Rectangle 101">
                  <a:extLst>
                    <a:ext uri="{FF2B5EF4-FFF2-40B4-BE49-F238E27FC236}">
                      <a16:creationId xmlns:a16="http://schemas.microsoft.com/office/drawing/2014/main" id="{5F640F58-40FC-4F32-9786-245B35528E19}"/>
                    </a:ext>
                  </a:extLst>
                </p:cNvPr>
                <p:cNvSpPr/>
                <p:nvPr/>
              </p:nvSpPr>
              <p:spPr>
                <a:xfrm>
                  <a:off x="1794559" y="3737004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03" name="Rectangle 102">
                  <a:extLst>
                    <a:ext uri="{FF2B5EF4-FFF2-40B4-BE49-F238E27FC236}">
                      <a16:creationId xmlns:a16="http://schemas.microsoft.com/office/drawing/2014/main" id="{3AF84165-6249-4F72-9481-2DFFE91FD7A8}"/>
                    </a:ext>
                  </a:extLst>
                </p:cNvPr>
                <p:cNvSpPr/>
                <p:nvPr/>
              </p:nvSpPr>
              <p:spPr>
                <a:xfrm>
                  <a:off x="1794559" y="3461053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04" name="Rectangle 103">
                  <a:extLst>
                    <a:ext uri="{FF2B5EF4-FFF2-40B4-BE49-F238E27FC236}">
                      <a16:creationId xmlns:a16="http://schemas.microsoft.com/office/drawing/2014/main" id="{78EE95B2-992C-45B2-8E32-9EBAFD6E3F75}"/>
                    </a:ext>
                  </a:extLst>
                </p:cNvPr>
                <p:cNvSpPr/>
                <p:nvPr/>
              </p:nvSpPr>
              <p:spPr>
                <a:xfrm>
                  <a:off x="1794559" y="3182555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05" name="Rectangle 104">
                  <a:extLst>
                    <a:ext uri="{FF2B5EF4-FFF2-40B4-BE49-F238E27FC236}">
                      <a16:creationId xmlns:a16="http://schemas.microsoft.com/office/drawing/2014/main" id="{46191FEA-B568-4B44-8890-E324707F3D28}"/>
                    </a:ext>
                  </a:extLst>
                </p:cNvPr>
                <p:cNvSpPr/>
                <p:nvPr/>
              </p:nvSpPr>
              <p:spPr>
                <a:xfrm>
                  <a:off x="1794559" y="2906604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06" name="Rectangle 105">
                  <a:extLst>
                    <a:ext uri="{FF2B5EF4-FFF2-40B4-BE49-F238E27FC236}">
                      <a16:creationId xmlns:a16="http://schemas.microsoft.com/office/drawing/2014/main" id="{3A09D737-3CE1-47E0-A003-FA92A09CD8E9}"/>
                    </a:ext>
                  </a:extLst>
                </p:cNvPr>
                <p:cNvSpPr/>
                <p:nvPr/>
              </p:nvSpPr>
              <p:spPr>
                <a:xfrm>
                  <a:off x="1794559" y="2629498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CB3E1FE4-EF62-42DA-8513-ADEA9969BC2E}"/>
                    </a:ext>
                  </a:extLst>
                </p:cNvPr>
                <p:cNvSpPr/>
                <p:nvPr/>
              </p:nvSpPr>
              <p:spPr>
                <a:xfrm>
                  <a:off x="1794559" y="2353547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026FCFF8-15BA-4BA0-BDC7-DFCC0CB2FE11}"/>
                    </a:ext>
                  </a:extLst>
                </p:cNvPr>
                <p:cNvSpPr/>
                <p:nvPr/>
              </p:nvSpPr>
              <p:spPr>
                <a:xfrm>
                  <a:off x="1794559" y="2081706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C80FD6E3-2EC6-4D81-8821-428DB6A32911}"/>
                    </a:ext>
                  </a:extLst>
                </p:cNvPr>
                <p:cNvSpPr/>
                <p:nvPr/>
              </p:nvSpPr>
              <p:spPr>
                <a:xfrm>
                  <a:off x="1794559" y="1805755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10" name="Rectangle 109">
                  <a:extLst>
                    <a:ext uri="{FF2B5EF4-FFF2-40B4-BE49-F238E27FC236}">
                      <a16:creationId xmlns:a16="http://schemas.microsoft.com/office/drawing/2014/main" id="{7F60438D-D2EF-4A9A-A2FD-F329C3572986}"/>
                    </a:ext>
                  </a:extLst>
                </p:cNvPr>
                <p:cNvSpPr/>
                <p:nvPr/>
              </p:nvSpPr>
              <p:spPr>
                <a:xfrm>
                  <a:off x="1794559" y="1528649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06BF1A17-FE4C-4F4D-9E60-13E20FEE53E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00848" y="1273802"/>
                <a:ext cx="3931" cy="1509646"/>
              </a:xfrm>
              <a:prstGeom prst="line">
                <a:avLst/>
              </a:prstGeom>
              <a:ln w="19050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85CC1627-033D-431B-A0C4-F84F395883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00848" y="2780845"/>
                <a:ext cx="3110632" cy="0"/>
              </a:xfrm>
              <a:prstGeom prst="line">
                <a:avLst/>
              </a:prstGeom>
              <a:ln w="19050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77C443E1-30D2-4ECA-ABA4-E638092F242F}"/>
                  </a:ext>
                </a:extLst>
              </p:cNvPr>
              <p:cNvGrpSpPr/>
              <p:nvPr/>
            </p:nvGrpSpPr>
            <p:grpSpPr>
              <a:xfrm flipH="1">
                <a:off x="5943421" y="1717610"/>
                <a:ext cx="2845050" cy="1026551"/>
                <a:chOff x="5727462" y="1717610"/>
                <a:chExt cx="2845050" cy="1026551"/>
              </a:xfrm>
            </p:grpSpPr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1CCCA041-029B-4313-9755-88498A4C85A2}"/>
                    </a:ext>
                  </a:extLst>
                </p:cNvPr>
                <p:cNvSpPr/>
                <p:nvPr/>
              </p:nvSpPr>
              <p:spPr>
                <a:xfrm>
                  <a:off x="7187324" y="2142283"/>
                  <a:ext cx="136290" cy="592993"/>
                </a:xfrm>
                <a:prstGeom prst="rect">
                  <a:avLst/>
                </a:prstGeom>
                <a:solidFill>
                  <a:srgbClr val="ADADA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3074F3D5-A601-4BE0-8C73-CF86CF1C77EB}"/>
                    </a:ext>
                  </a:extLst>
                </p:cNvPr>
                <p:cNvSpPr/>
                <p:nvPr/>
              </p:nvSpPr>
              <p:spPr>
                <a:xfrm>
                  <a:off x="7392383" y="2346160"/>
                  <a:ext cx="136290" cy="389116"/>
                </a:xfrm>
                <a:prstGeom prst="rect">
                  <a:avLst/>
                </a:prstGeom>
                <a:solidFill>
                  <a:srgbClr val="ADADA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D616E367-3E69-4E33-A11D-C292D5DE4476}"/>
                    </a:ext>
                  </a:extLst>
                </p:cNvPr>
                <p:cNvSpPr/>
                <p:nvPr/>
              </p:nvSpPr>
              <p:spPr>
                <a:xfrm>
                  <a:off x="6999034" y="1924384"/>
                  <a:ext cx="136290" cy="810892"/>
                </a:xfrm>
                <a:prstGeom prst="rect">
                  <a:avLst/>
                </a:prstGeom>
                <a:solidFill>
                  <a:srgbClr val="ADADA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90" name="Rectangle 89">
                  <a:extLst>
                    <a:ext uri="{FF2B5EF4-FFF2-40B4-BE49-F238E27FC236}">
                      <a16:creationId xmlns:a16="http://schemas.microsoft.com/office/drawing/2014/main" id="{B9ACF764-020D-47F5-B0DA-DF064FDF1819}"/>
                    </a:ext>
                  </a:extLst>
                </p:cNvPr>
                <p:cNvSpPr/>
                <p:nvPr/>
              </p:nvSpPr>
              <p:spPr>
                <a:xfrm>
                  <a:off x="6802360" y="1763808"/>
                  <a:ext cx="136290" cy="971468"/>
                </a:xfrm>
                <a:prstGeom prst="rect">
                  <a:avLst/>
                </a:prstGeom>
                <a:solidFill>
                  <a:srgbClr val="ADADA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9F9423CA-5951-4549-AE71-5BA8F4359C2E}"/>
                    </a:ext>
                  </a:extLst>
                </p:cNvPr>
                <p:cNvSpPr/>
                <p:nvPr/>
              </p:nvSpPr>
              <p:spPr>
                <a:xfrm>
                  <a:off x="7572913" y="2469434"/>
                  <a:ext cx="136290" cy="265842"/>
                </a:xfrm>
                <a:prstGeom prst="rect">
                  <a:avLst/>
                </a:prstGeom>
                <a:solidFill>
                  <a:srgbClr val="ADADA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4C409BF3-42AD-4683-833A-8C6A18E9D0AD}"/>
                    </a:ext>
                  </a:extLst>
                </p:cNvPr>
                <p:cNvSpPr/>
                <p:nvPr/>
              </p:nvSpPr>
              <p:spPr>
                <a:xfrm>
                  <a:off x="6613551" y="1924384"/>
                  <a:ext cx="136290" cy="810892"/>
                </a:xfrm>
                <a:prstGeom prst="rect">
                  <a:avLst/>
                </a:prstGeom>
                <a:solidFill>
                  <a:srgbClr val="ADADA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93" name="Rectangle 92">
                  <a:extLst>
                    <a:ext uri="{FF2B5EF4-FFF2-40B4-BE49-F238E27FC236}">
                      <a16:creationId xmlns:a16="http://schemas.microsoft.com/office/drawing/2014/main" id="{A9927723-9006-496F-B284-712EFC446CE1}"/>
                    </a:ext>
                  </a:extLst>
                </p:cNvPr>
                <p:cNvSpPr/>
                <p:nvPr/>
              </p:nvSpPr>
              <p:spPr>
                <a:xfrm>
                  <a:off x="7762344" y="2572122"/>
                  <a:ext cx="136290" cy="163153"/>
                </a:xfrm>
                <a:prstGeom prst="rect">
                  <a:avLst/>
                </a:prstGeom>
                <a:solidFill>
                  <a:srgbClr val="ADADA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94" name="Rectangle 93">
                  <a:extLst>
                    <a:ext uri="{FF2B5EF4-FFF2-40B4-BE49-F238E27FC236}">
                      <a16:creationId xmlns:a16="http://schemas.microsoft.com/office/drawing/2014/main" id="{3E39422F-FAD4-4DCE-8B76-A916473E0E8B}"/>
                    </a:ext>
                  </a:extLst>
                </p:cNvPr>
                <p:cNvSpPr/>
                <p:nvPr/>
              </p:nvSpPr>
              <p:spPr>
                <a:xfrm>
                  <a:off x="6424120" y="2400316"/>
                  <a:ext cx="136290" cy="334959"/>
                </a:xfrm>
                <a:prstGeom prst="rect">
                  <a:avLst/>
                </a:prstGeom>
                <a:solidFill>
                  <a:srgbClr val="ADADA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95" name="Rectangle 94">
                  <a:extLst>
                    <a:ext uri="{FF2B5EF4-FFF2-40B4-BE49-F238E27FC236}">
                      <a16:creationId xmlns:a16="http://schemas.microsoft.com/office/drawing/2014/main" id="{2BBAB859-6415-4F68-9834-AF8580A16BD1}"/>
                    </a:ext>
                  </a:extLst>
                </p:cNvPr>
                <p:cNvSpPr/>
                <p:nvPr/>
              </p:nvSpPr>
              <p:spPr>
                <a:xfrm>
                  <a:off x="7945403" y="2677617"/>
                  <a:ext cx="136290" cy="57658"/>
                </a:xfrm>
                <a:prstGeom prst="rect">
                  <a:avLst/>
                </a:prstGeom>
                <a:solidFill>
                  <a:srgbClr val="ADADA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96" name="Rectangle 95">
                  <a:extLst>
                    <a:ext uri="{FF2B5EF4-FFF2-40B4-BE49-F238E27FC236}">
                      <a16:creationId xmlns:a16="http://schemas.microsoft.com/office/drawing/2014/main" id="{33BCCECC-EE71-4913-AE36-0F2F0B4D3803}"/>
                    </a:ext>
                  </a:extLst>
                </p:cNvPr>
                <p:cNvSpPr/>
                <p:nvPr/>
              </p:nvSpPr>
              <p:spPr>
                <a:xfrm>
                  <a:off x="6231379" y="2702764"/>
                  <a:ext cx="136290" cy="32510"/>
                </a:xfrm>
                <a:prstGeom prst="rect">
                  <a:avLst/>
                </a:prstGeom>
                <a:solidFill>
                  <a:srgbClr val="ADADA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97" name="Rectangle 96">
                  <a:extLst>
                    <a:ext uri="{FF2B5EF4-FFF2-40B4-BE49-F238E27FC236}">
                      <a16:creationId xmlns:a16="http://schemas.microsoft.com/office/drawing/2014/main" id="{69985EF9-2227-49B7-B7D9-23174DE38523}"/>
                    </a:ext>
                  </a:extLst>
                </p:cNvPr>
                <p:cNvSpPr/>
                <p:nvPr/>
              </p:nvSpPr>
              <p:spPr>
                <a:xfrm>
                  <a:off x="8141560" y="2702764"/>
                  <a:ext cx="136290" cy="32510"/>
                </a:xfrm>
                <a:prstGeom prst="rect">
                  <a:avLst/>
                </a:prstGeom>
                <a:solidFill>
                  <a:srgbClr val="ADADAD"/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EEF16C87-B909-4A61-BDDA-9D1690C6EF18}"/>
                    </a:ext>
                  </a:extLst>
                </p:cNvPr>
                <p:cNvSpPr/>
                <p:nvPr/>
              </p:nvSpPr>
              <p:spPr>
                <a:xfrm>
                  <a:off x="5727462" y="1717610"/>
                  <a:ext cx="1133929" cy="1026551"/>
                </a:xfrm>
                <a:custGeom>
                  <a:avLst/>
                  <a:gdLst>
                    <a:gd name="connsiteX0" fmla="*/ 0 w 3076731"/>
                    <a:gd name="connsiteY0" fmla="*/ 2525842 h 2525842"/>
                    <a:gd name="connsiteX1" fmla="*/ 1585210 w 3076731"/>
                    <a:gd name="connsiteY1" fmla="*/ 2076137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85210 w 3076731"/>
                    <a:gd name="connsiteY1" fmla="*/ 2076137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21502 w 3076731"/>
                    <a:gd name="connsiteY1" fmla="*/ 209487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36492 w 3076731"/>
                    <a:gd name="connsiteY1" fmla="*/ 210986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36492 w 3076731"/>
                    <a:gd name="connsiteY1" fmla="*/ 210986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36492 w 3076731"/>
                    <a:gd name="connsiteY1" fmla="*/ 210986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30379"/>
                    <a:gd name="connsiteX1" fmla="*/ 1541907 w 3076731"/>
                    <a:gd name="connsiteY1" fmla="*/ 2183512 h 2530379"/>
                    <a:gd name="connsiteX2" fmla="*/ 2492115 w 3076731"/>
                    <a:gd name="connsiteY2" fmla="*/ 569626 h 2530379"/>
                    <a:gd name="connsiteX3" fmla="*/ 2814403 w 3076731"/>
                    <a:gd name="connsiteY3" fmla="*/ 123669 h 2530379"/>
                    <a:gd name="connsiteX4" fmla="*/ 3076731 w 3076731"/>
                    <a:gd name="connsiteY4" fmla="*/ 0 h 2530379"/>
                    <a:gd name="connsiteX0" fmla="*/ 0 w 3076731"/>
                    <a:gd name="connsiteY0" fmla="*/ 2525842 h 2525842"/>
                    <a:gd name="connsiteX1" fmla="*/ 1541907 w 3076731"/>
                    <a:gd name="connsiteY1" fmla="*/ 2183512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47323 w 3076731"/>
                    <a:gd name="connsiteY1" fmla="*/ 224897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47323 w 3076731"/>
                    <a:gd name="connsiteY1" fmla="*/ 2248975 h 2525842"/>
                    <a:gd name="connsiteX2" fmla="*/ 2237821 w 3076731"/>
                    <a:gd name="connsiteY2" fmla="*/ 854464 h 2525842"/>
                    <a:gd name="connsiteX3" fmla="*/ 2492115 w 3076731"/>
                    <a:gd name="connsiteY3" fmla="*/ 569626 h 2525842"/>
                    <a:gd name="connsiteX4" fmla="*/ 2814403 w 3076731"/>
                    <a:gd name="connsiteY4" fmla="*/ 123669 h 2525842"/>
                    <a:gd name="connsiteX5" fmla="*/ 3076731 w 3076731"/>
                    <a:gd name="connsiteY5" fmla="*/ 0 h 2525842"/>
                    <a:gd name="connsiteX0" fmla="*/ 0 w 3076731"/>
                    <a:gd name="connsiteY0" fmla="*/ 2525842 h 2525842"/>
                    <a:gd name="connsiteX1" fmla="*/ 1547323 w 3076731"/>
                    <a:gd name="connsiteY1" fmla="*/ 2248975 h 2525842"/>
                    <a:gd name="connsiteX2" fmla="*/ 2264905 w 3076731"/>
                    <a:gd name="connsiteY2" fmla="*/ 850373 h 2525842"/>
                    <a:gd name="connsiteX3" fmla="*/ 2492115 w 3076731"/>
                    <a:gd name="connsiteY3" fmla="*/ 569626 h 2525842"/>
                    <a:gd name="connsiteX4" fmla="*/ 2814403 w 3076731"/>
                    <a:gd name="connsiteY4" fmla="*/ 123669 h 2525842"/>
                    <a:gd name="connsiteX5" fmla="*/ 3076731 w 3076731"/>
                    <a:gd name="connsiteY5" fmla="*/ 0 h 2525842"/>
                    <a:gd name="connsiteX0" fmla="*/ 0 w 3076731"/>
                    <a:gd name="connsiteY0" fmla="*/ 2525842 h 2525842"/>
                    <a:gd name="connsiteX1" fmla="*/ 1547323 w 3076731"/>
                    <a:gd name="connsiteY1" fmla="*/ 224897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47323 w 3076731"/>
                    <a:gd name="connsiteY1" fmla="*/ 2248975 h 2525842"/>
                    <a:gd name="connsiteX2" fmla="*/ 2318783 w 3076731"/>
                    <a:gd name="connsiteY2" fmla="*/ 721011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136314"/>
                    <a:gd name="connsiteY0" fmla="*/ 2489019 h 2489019"/>
                    <a:gd name="connsiteX1" fmla="*/ 1547323 w 3136314"/>
                    <a:gd name="connsiteY1" fmla="*/ 2212152 h 2489019"/>
                    <a:gd name="connsiteX2" fmla="*/ 2318783 w 3136314"/>
                    <a:gd name="connsiteY2" fmla="*/ 684188 h 2489019"/>
                    <a:gd name="connsiteX3" fmla="*/ 2814403 w 3136314"/>
                    <a:gd name="connsiteY3" fmla="*/ 86846 h 2489019"/>
                    <a:gd name="connsiteX4" fmla="*/ 3136314 w 3136314"/>
                    <a:gd name="connsiteY4" fmla="*/ 0 h 2489019"/>
                    <a:gd name="connsiteX0" fmla="*/ 0 w 3136314"/>
                    <a:gd name="connsiteY0" fmla="*/ 2489019 h 2489019"/>
                    <a:gd name="connsiteX1" fmla="*/ 1547323 w 3136314"/>
                    <a:gd name="connsiteY1" fmla="*/ 2212152 h 2489019"/>
                    <a:gd name="connsiteX2" fmla="*/ 2318783 w 3136314"/>
                    <a:gd name="connsiteY2" fmla="*/ 684188 h 2489019"/>
                    <a:gd name="connsiteX3" fmla="*/ 3136314 w 3136314"/>
                    <a:gd name="connsiteY3" fmla="*/ 0 h 2489019"/>
                    <a:gd name="connsiteX0" fmla="*/ 0 w 3136314"/>
                    <a:gd name="connsiteY0" fmla="*/ 2489019 h 2489019"/>
                    <a:gd name="connsiteX1" fmla="*/ 1547323 w 3136314"/>
                    <a:gd name="connsiteY1" fmla="*/ 2212152 h 2489019"/>
                    <a:gd name="connsiteX2" fmla="*/ 2318783 w 3136314"/>
                    <a:gd name="connsiteY2" fmla="*/ 684188 h 2489019"/>
                    <a:gd name="connsiteX3" fmla="*/ 3136314 w 3136314"/>
                    <a:gd name="connsiteY3" fmla="*/ 0 h 2489019"/>
                    <a:gd name="connsiteX0" fmla="*/ 0 w 3298813"/>
                    <a:gd name="connsiteY0" fmla="*/ 2255804 h 2255804"/>
                    <a:gd name="connsiteX1" fmla="*/ 1547323 w 3298813"/>
                    <a:gd name="connsiteY1" fmla="*/ 1978937 h 2255804"/>
                    <a:gd name="connsiteX2" fmla="*/ 2318783 w 3298813"/>
                    <a:gd name="connsiteY2" fmla="*/ 450973 h 2255804"/>
                    <a:gd name="connsiteX3" fmla="*/ 3298813 w 3298813"/>
                    <a:gd name="connsiteY3" fmla="*/ 0 h 2255804"/>
                    <a:gd name="connsiteX0" fmla="*/ 0 w 3298813"/>
                    <a:gd name="connsiteY0" fmla="*/ 2255804 h 2255804"/>
                    <a:gd name="connsiteX1" fmla="*/ 1547323 w 3298813"/>
                    <a:gd name="connsiteY1" fmla="*/ 1978937 h 2255804"/>
                    <a:gd name="connsiteX2" fmla="*/ 2324200 w 3298813"/>
                    <a:gd name="connsiteY2" fmla="*/ 520528 h 2255804"/>
                    <a:gd name="connsiteX3" fmla="*/ 3298813 w 3298813"/>
                    <a:gd name="connsiteY3" fmla="*/ 0 h 2255804"/>
                    <a:gd name="connsiteX0" fmla="*/ 0 w 3298813"/>
                    <a:gd name="connsiteY0" fmla="*/ 2255804 h 2255804"/>
                    <a:gd name="connsiteX1" fmla="*/ 1547323 w 3298813"/>
                    <a:gd name="connsiteY1" fmla="*/ 1978937 h 2255804"/>
                    <a:gd name="connsiteX2" fmla="*/ 2324200 w 3298813"/>
                    <a:gd name="connsiteY2" fmla="*/ 520528 h 2255804"/>
                    <a:gd name="connsiteX3" fmla="*/ 3298813 w 3298813"/>
                    <a:gd name="connsiteY3" fmla="*/ 0 h 2255804"/>
                    <a:gd name="connsiteX0" fmla="*/ 0 w 3298813"/>
                    <a:gd name="connsiteY0" fmla="*/ 2255804 h 2255804"/>
                    <a:gd name="connsiteX1" fmla="*/ 1547323 w 3298813"/>
                    <a:gd name="connsiteY1" fmla="*/ 1978937 h 2255804"/>
                    <a:gd name="connsiteX2" fmla="*/ 2324200 w 3298813"/>
                    <a:gd name="connsiteY2" fmla="*/ 520528 h 2255804"/>
                    <a:gd name="connsiteX3" fmla="*/ 3298813 w 3298813"/>
                    <a:gd name="connsiteY3" fmla="*/ 0 h 2255804"/>
                    <a:gd name="connsiteX0" fmla="*/ 0 w 3298813"/>
                    <a:gd name="connsiteY0" fmla="*/ 2255804 h 2255804"/>
                    <a:gd name="connsiteX1" fmla="*/ 1547323 w 3298813"/>
                    <a:gd name="connsiteY1" fmla="*/ 1978937 h 2255804"/>
                    <a:gd name="connsiteX2" fmla="*/ 2232115 w 3298813"/>
                    <a:gd name="connsiteY2" fmla="*/ 573717 h 2255804"/>
                    <a:gd name="connsiteX3" fmla="*/ 3298813 w 3298813"/>
                    <a:gd name="connsiteY3" fmla="*/ 0 h 2255804"/>
                    <a:gd name="connsiteX0" fmla="*/ 0 w 3298813"/>
                    <a:gd name="connsiteY0" fmla="*/ 2255804 h 2255804"/>
                    <a:gd name="connsiteX1" fmla="*/ 1547323 w 3298813"/>
                    <a:gd name="connsiteY1" fmla="*/ 1978937 h 2255804"/>
                    <a:gd name="connsiteX2" fmla="*/ 2232115 w 3298813"/>
                    <a:gd name="connsiteY2" fmla="*/ 573717 h 2255804"/>
                    <a:gd name="connsiteX3" fmla="*/ 3298813 w 3298813"/>
                    <a:gd name="connsiteY3" fmla="*/ 0 h 2255804"/>
                    <a:gd name="connsiteX0" fmla="*/ 0 w 3298813"/>
                    <a:gd name="connsiteY0" fmla="*/ 2255804 h 2255804"/>
                    <a:gd name="connsiteX1" fmla="*/ 1547323 w 3298813"/>
                    <a:gd name="connsiteY1" fmla="*/ 1978937 h 2255804"/>
                    <a:gd name="connsiteX2" fmla="*/ 2232115 w 3298813"/>
                    <a:gd name="connsiteY2" fmla="*/ 573717 h 2255804"/>
                    <a:gd name="connsiteX3" fmla="*/ 3298813 w 3298813"/>
                    <a:gd name="connsiteY3" fmla="*/ 0 h 2255804"/>
                    <a:gd name="connsiteX0" fmla="*/ 0 w 3298813"/>
                    <a:gd name="connsiteY0" fmla="*/ 2255804 h 2255804"/>
                    <a:gd name="connsiteX1" fmla="*/ 1547323 w 3298813"/>
                    <a:gd name="connsiteY1" fmla="*/ 1978937 h 2255804"/>
                    <a:gd name="connsiteX2" fmla="*/ 2282596 w 3298813"/>
                    <a:gd name="connsiteY2" fmla="*/ 698507 h 2255804"/>
                    <a:gd name="connsiteX3" fmla="*/ 3298813 w 3298813"/>
                    <a:gd name="connsiteY3" fmla="*/ 0 h 2255804"/>
                    <a:gd name="connsiteX0" fmla="*/ 0 w 3298813"/>
                    <a:gd name="connsiteY0" fmla="*/ 2255804 h 2255804"/>
                    <a:gd name="connsiteX1" fmla="*/ 1547323 w 3298813"/>
                    <a:gd name="connsiteY1" fmla="*/ 1978937 h 2255804"/>
                    <a:gd name="connsiteX2" fmla="*/ 2282596 w 3298813"/>
                    <a:gd name="connsiteY2" fmla="*/ 698507 h 2255804"/>
                    <a:gd name="connsiteX3" fmla="*/ 3298813 w 3298813"/>
                    <a:gd name="connsiteY3" fmla="*/ 0 h 2255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98813" h="2255804">
                      <a:moveTo>
                        <a:pt x="0" y="2255804"/>
                      </a:moveTo>
                      <a:cubicBezTo>
                        <a:pt x="397552" y="2235192"/>
                        <a:pt x="1166890" y="2238486"/>
                        <a:pt x="1547323" y="1978937"/>
                      </a:cubicBezTo>
                      <a:cubicBezTo>
                        <a:pt x="1927756" y="1719388"/>
                        <a:pt x="2121884" y="957696"/>
                        <a:pt x="2282596" y="698507"/>
                      </a:cubicBezTo>
                      <a:cubicBezTo>
                        <a:pt x="2443308" y="439318"/>
                        <a:pt x="2776412" y="19795"/>
                        <a:pt x="3298813" y="0"/>
                      </a:cubicBezTo>
                    </a:path>
                  </a:pathLst>
                </a:custGeom>
                <a:noFill/>
                <a:ln w="28575" cap="rnd" cmpd="sng" algn="ctr">
                  <a:solidFill>
                    <a:srgbClr val="00A0DD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en-US" sz="700" dirty="0"/>
                </a:p>
              </p:txBody>
            </p:sp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158D9F29-BCA2-4385-966A-D860996A9E0E}"/>
                    </a:ext>
                  </a:extLst>
                </p:cNvPr>
                <p:cNvSpPr/>
                <p:nvPr/>
              </p:nvSpPr>
              <p:spPr>
                <a:xfrm flipH="1">
                  <a:off x="6859528" y="1717879"/>
                  <a:ext cx="1712984" cy="1020696"/>
                </a:xfrm>
                <a:custGeom>
                  <a:avLst/>
                  <a:gdLst>
                    <a:gd name="connsiteX0" fmla="*/ 0 w 3076731"/>
                    <a:gd name="connsiteY0" fmla="*/ 2525842 h 2525842"/>
                    <a:gd name="connsiteX1" fmla="*/ 1585210 w 3076731"/>
                    <a:gd name="connsiteY1" fmla="*/ 2076137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85210 w 3076731"/>
                    <a:gd name="connsiteY1" fmla="*/ 2076137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21502 w 3076731"/>
                    <a:gd name="connsiteY1" fmla="*/ 209487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36492 w 3076731"/>
                    <a:gd name="connsiteY1" fmla="*/ 210986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36492 w 3076731"/>
                    <a:gd name="connsiteY1" fmla="*/ 210986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36492 w 3076731"/>
                    <a:gd name="connsiteY1" fmla="*/ 210986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36492 w 3076731"/>
                    <a:gd name="connsiteY1" fmla="*/ 2109865 h 2525842"/>
                    <a:gd name="connsiteX2" fmla="*/ 2492115 w 3076731"/>
                    <a:gd name="connsiteY2" fmla="*/ 569626 h 2525842"/>
                    <a:gd name="connsiteX3" fmla="*/ 3076731 w 3076731"/>
                    <a:gd name="connsiteY3" fmla="*/ 0 h 2525842"/>
                    <a:gd name="connsiteX0" fmla="*/ 0 w 3076731"/>
                    <a:gd name="connsiteY0" fmla="*/ 2525842 h 2525842"/>
                    <a:gd name="connsiteX1" fmla="*/ 1536492 w 3076731"/>
                    <a:gd name="connsiteY1" fmla="*/ 2109865 h 2525842"/>
                    <a:gd name="connsiteX2" fmla="*/ 2492115 w 3076731"/>
                    <a:gd name="connsiteY2" fmla="*/ 569626 h 2525842"/>
                    <a:gd name="connsiteX3" fmla="*/ 3076731 w 3076731"/>
                    <a:gd name="connsiteY3" fmla="*/ 0 h 2525842"/>
                    <a:gd name="connsiteX0" fmla="*/ 0 w 3076731"/>
                    <a:gd name="connsiteY0" fmla="*/ 2525842 h 2525842"/>
                    <a:gd name="connsiteX1" fmla="*/ 1536492 w 3076731"/>
                    <a:gd name="connsiteY1" fmla="*/ 2109865 h 2525842"/>
                    <a:gd name="connsiteX2" fmla="*/ 1575539 w 3076731"/>
                    <a:gd name="connsiteY2" fmla="*/ 738705 h 2525842"/>
                    <a:gd name="connsiteX3" fmla="*/ 3076731 w 3076731"/>
                    <a:gd name="connsiteY3" fmla="*/ 0 h 2525842"/>
                    <a:gd name="connsiteX0" fmla="*/ 0 w 3076731"/>
                    <a:gd name="connsiteY0" fmla="*/ 2525842 h 2525842"/>
                    <a:gd name="connsiteX1" fmla="*/ 345527 w 3076731"/>
                    <a:gd name="connsiteY1" fmla="*/ 1488388 h 2525842"/>
                    <a:gd name="connsiteX2" fmla="*/ 1575539 w 3076731"/>
                    <a:gd name="connsiteY2" fmla="*/ 738705 h 2525842"/>
                    <a:gd name="connsiteX3" fmla="*/ 3076731 w 3076731"/>
                    <a:gd name="connsiteY3" fmla="*/ 0 h 2525842"/>
                    <a:gd name="connsiteX0" fmla="*/ 0 w 5365251"/>
                    <a:gd name="connsiteY0" fmla="*/ 2512134 h 2512134"/>
                    <a:gd name="connsiteX1" fmla="*/ 2634047 w 5365251"/>
                    <a:gd name="connsiteY1" fmla="*/ 1488388 h 2512134"/>
                    <a:gd name="connsiteX2" fmla="*/ 3864059 w 5365251"/>
                    <a:gd name="connsiteY2" fmla="*/ 738705 h 2512134"/>
                    <a:gd name="connsiteX3" fmla="*/ 5365251 w 5365251"/>
                    <a:gd name="connsiteY3" fmla="*/ 0 h 2512134"/>
                    <a:gd name="connsiteX0" fmla="*/ 0 w 5365251"/>
                    <a:gd name="connsiteY0" fmla="*/ 2512134 h 2512134"/>
                    <a:gd name="connsiteX1" fmla="*/ 2634047 w 5365251"/>
                    <a:gd name="connsiteY1" fmla="*/ 1488388 h 2512134"/>
                    <a:gd name="connsiteX2" fmla="*/ 3864059 w 5365251"/>
                    <a:gd name="connsiteY2" fmla="*/ 738705 h 2512134"/>
                    <a:gd name="connsiteX3" fmla="*/ 5365251 w 5365251"/>
                    <a:gd name="connsiteY3" fmla="*/ 0 h 2512134"/>
                    <a:gd name="connsiteX0" fmla="*/ 0 w 5365251"/>
                    <a:gd name="connsiteY0" fmla="*/ 2512134 h 2512134"/>
                    <a:gd name="connsiteX1" fmla="*/ 2937626 w 5365251"/>
                    <a:gd name="connsiteY1" fmla="*/ 1474680 h 2512134"/>
                    <a:gd name="connsiteX2" fmla="*/ 3864059 w 5365251"/>
                    <a:gd name="connsiteY2" fmla="*/ 738705 h 2512134"/>
                    <a:gd name="connsiteX3" fmla="*/ 5365251 w 5365251"/>
                    <a:gd name="connsiteY3" fmla="*/ 0 h 2512134"/>
                    <a:gd name="connsiteX0" fmla="*/ 0 w 5365251"/>
                    <a:gd name="connsiteY0" fmla="*/ 2512134 h 2512134"/>
                    <a:gd name="connsiteX1" fmla="*/ 2937626 w 5365251"/>
                    <a:gd name="connsiteY1" fmla="*/ 1474680 h 2512134"/>
                    <a:gd name="connsiteX2" fmla="*/ 3864059 w 5365251"/>
                    <a:gd name="connsiteY2" fmla="*/ 738705 h 2512134"/>
                    <a:gd name="connsiteX3" fmla="*/ 5365251 w 5365251"/>
                    <a:gd name="connsiteY3" fmla="*/ 0 h 2512134"/>
                    <a:gd name="connsiteX0" fmla="*/ 0 w 5365251"/>
                    <a:gd name="connsiteY0" fmla="*/ 2512134 h 2512134"/>
                    <a:gd name="connsiteX1" fmla="*/ 3200338 w 5365251"/>
                    <a:gd name="connsiteY1" fmla="*/ 1031421 h 2512134"/>
                    <a:gd name="connsiteX2" fmla="*/ 3864059 w 5365251"/>
                    <a:gd name="connsiteY2" fmla="*/ 738705 h 2512134"/>
                    <a:gd name="connsiteX3" fmla="*/ 5365251 w 5365251"/>
                    <a:gd name="connsiteY3" fmla="*/ 0 h 2512134"/>
                    <a:gd name="connsiteX0" fmla="*/ 0 w 5365251"/>
                    <a:gd name="connsiteY0" fmla="*/ 2512134 h 2512134"/>
                    <a:gd name="connsiteX1" fmla="*/ 3200338 w 5365251"/>
                    <a:gd name="connsiteY1" fmla="*/ 1031421 h 2512134"/>
                    <a:gd name="connsiteX2" fmla="*/ 3969145 w 5365251"/>
                    <a:gd name="connsiteY2" fmla="*/ 542208 h 2512134"/>
                    <a:gd name="connsiteX3" fmla="*/ 5365251 w 5365251"/>
                    <a:gd name="connsiteY3" fmla="*/ 0 h 2512134"/>
                    <a:gd name="connsiteX0" fmla="*/ 0 w 5365251"/>
                    <a:gd name="connsiteY0" fmla="*/ 2512134 h 2512134"/>
                    <a:gd name="connsiteX1" fmla="*/ 3200338 w 5365251"/>
                    <a:gd name="connsiteY1" fmla="*/ 1031421 h 2512134"/>
                    <a:gd name="connsiteX2" fmla="*/ 3992498 w 5365251"/>
                    <a:gd name="connsiteY2" fmla="*/ 533068 h 2512134"/>
                    <a:gd name="connsiteX3" fmla="*/ 5365251 w 5365251"/>
                    <a:gd name="connsiteY3" fmla="*/ 0 h 2512134"/>
                    <a:gd name="connsiteX0" fmla="*/ 0 w 5365251"/>
                    <a:gd name="connsiteY0" fmla="*/ 2512134 h 2512134"/>
                    <a:gd name="connsiteX1" fmla="*/ 3200338 w 5365251"/>
                    <a:gd name="connsiteY1" fmla="*/ 1031421 h 2512134"/>
                    <a:gd name="connsiteX2" fmla="*/ 5365251 w 5365251"/>
                    <a:gd name="connsiteY2" fmla="*/ 0 h 2512134"/>
                    <a:gd name="connsiteX0" fmla="*/ 0 w 5365251"/>
                    <a:gd name="connsiteY0" fmla="*/ 2512134 h 2512134"/>
                    <a:gd name="connsiteX1" fmla="*/ 3200338 w 5365251"/>
                    <a:gd name="connsiteY1" fmla="*/ 1031421 h 2512134"/>
                    <a:gd name="connsiteX2" fmla="*/ 5365251 w 5365251"/>
                    <a:gd name="connsiteY2" fmla="*/ 0 h 2512134"/>
                    <a:gd name="connsiteX0" fmla="*/ 0 w 5365251"/>
                    <a:gd name="connsiteY0" fmla="*/ 2512134 h 2512134"/>
                    <a:gd name="connsiteX1" fmla="*/ 3200338 w 5365251"/>
                    <a:gd name="connsiteY1" fmla="*/ 1031421 h 2512134"/>
                    <a:gd name="connsiteX2" fmla="*/ 5365251 w 5365251"/>
                    <a:gd name="connsiteY2" fmla="*/ 0 h 2512134"/>
                    <a:gd name="connsiteX0" fmla="*/ 0 w 5365251"/>
                    <a:gd name="connsiteY0" fmla="*/ 2512134 h 2512134"/>
                    <a:gd name="connsiteX1" fmla="*/ 3200338 w 5365251"/>
                    <a:gd name="connsiteY1" fmla="*/ 1031421 h 2512134"/>
                    <a:gd name="connsiteX2" fmla="*/ 5365251 w 5365251"/>
                    <a:gd name="connsiteY2" fmla="*/ 0 h 2512134"/>
                    <a:gd name="connsiteX0" fmla="*/ 0 w 5365251"/>
                    <a:gd name="connsiteY0" fmla="*/ 2512134 h 2512134"/>
                    <a:gd name="connsiteX1" fmla="*/ 3200338 w 5365251"/>
                    <a:gd name="connsiteY1" fmla="*/ 1031421 h 2512134"/>
                    <a:gd name="connsiteX2" fmla="*/ 5365251 w 5365251"/>
                    <a:gd name="connsiteY2" fmla="*/ 0 h 2512134"/>
                    <a:gd name="connsiteX0" fmla="*/ 0 w 5365251"/>
                    <a:gd name="connsiteY0" fmla="*/ 2512134 h 2512134"/>
                    <a:gd name="connsiteX1" fmla="*/ 3200338 w 5365251"/>
                    <a:gd name="connsiteY1" fmla="*/ 1031421 h 2512134"/>
                    <a:gd name="connsiteX2" fmla="*/ 5365251 w 5365251"/>
                    <a:gd name="connsiteY2" fmla="*/ 0 h 2512134"/>
                    <a:gd name="connsiteX0" fmla="*/ 0 w 5365251"/>
                    <a:gd name="connsiteY0" fmla="*/ 2512134 h 2512134"/>
                    <a:gd name="connsiteX1" fmla="*/ 3200338 w 5365251"/>
                    <a:gd name="connsiteY1" fmla="*/ 1031421 h 2512134"/>
                    <a:gd name="connsiteX2" fmla="*/ 5365251 w 5365251"/>
                    <a:gd name="connsiteY2" fmla="*/ 0 h 2512134"/>
                    <a:gd name="connsiteX0" fmla="*/ 0 w 5190110"/>
                    <a:gd name="connsiteY0" fmla="*/ 2484716 h 2484716"/>
                    <a:gd name="connsiteX1" fmla="*/ 3200338 w 5190110"/>
                    <a:gd name="connsiteY1" fmla="*/ 1004003 h 2484716"/>
                    <a:gd name="connsiteX2" fmla="*/ 5190110 w 5190110"/>
                    <a:gd name="connsiteY2" fmla="*/ 0 h 2484716"/>
                    <a:gd name="connsiteX0" fmla="*/ 0 w 5371090"/>
                    <a:gd name="connsiteY0" fmla="*/ 2516703 h 2516703"/>
                    <a:gd name="connsiteX1" fmla="*/ 3200338 w 5371090"/>
                    <a:gd name="connsiteY1" fmla="*/ 1035990 h 2516703"/>
                    <a:gd name="connsiteX2" fmla="*/ 5371090 w 5371090"/>
                    <a:gd name="connsiteY2" fmla="*/ 0 h 2516703"/>
                    <a:gd name="connsiteX0" fmla="*/ 0 w 5371090"/>
                    <a:gd name="connsiteY0" fmla="*/ 2496377 h 2496377"/>
                    <a:gd name="connsiteX1" fmla="*/ 3200338 w 5371090"/>
                    <a:gd name="connsiteY1" fmla="*/ 1015664 h 2496377"/>
                    <a:gd name="connsiteX2" fmla="*/ 5371090 w 5371090"/>
                    <a:gd name="connsiteY2" fmla="*/ 0 h 2496377"/>
                    <a:gd name="connsiteX0" fmla="*/ 0 w 5371090"/>
                    <a:gd name="connsiteY0" fmla="*/ 2505088 h 2505088"/>
                    <a:gd name="connsiteX1" fmla="*/ 3200338 w 5371090"/>
                    <a:gd name="connsiteY1" fmla="*/ 1024375 h 2505088"/>
                    <a:gd name="connsiteX2" fmla="*/ 5371090 w 5371090"/>
                    <a:gd name="connsiteY2" fmla="*/ 0 h 2505088"/>
                    <a:gd name="connsiteX0" fmla="*/ 0 w 5371090"/>
                    <a:gd name="connsiteY0" fmla="*/ 2505088 h 2505088"/>
                    <a:gd name="connsiteX1" fmla="*/ 3200338 w 5371090"/>
                    <a:gd name="connsiteY1" fmla="*/ 1024375 h 2505088"/>
                    <a:gd name="connsiteX2" fmla="*/ 5371090 w 5371090"/>
                    <a:gd name="connsiteY2" fmla="*/ 0 h 2505088"/>
                    <a:gd name="connsiteX0" fmla="*/ 0 w 5371090"/>
                    <a:gd name="connsiteY0" fmla="*/ 2505088 h 2505088"/>
                    <a:gd name="connsiteX1" fmla="*/ 3200338 w 5371090"/>
                    <a:gd name="connsiteY1" fmla="*/ 1024375 h 2505088"/>
                    <a:gd name="connsiteX2" fmla="*/ 5371090 w 5371090"/>
                    <a:gd name="connsiteY2" fmla="*/ 0 h 2505088"/>
                    <a:gd name="connsiteX0" fmla="*/ 0 w 5371090"/>
                    <a:gd name="connsiteY0" fmla="*/ 2505088 h 2505088"/>
                    <a:gd name="connsiteX1" fmla="*/ 3452982 w 5371090"/>
                    <a:gd name="connsiteY1" fmla="*/ 1118046 h 2505088"/>
                    <a:gd name="connsiteX2" fmla="*/ 5371090 w 5371090"/>
                    <a:gd name="connsiteY2" fmla="*/ 0 h 2505088"/>
                    <a:gd name="connsiteX0" fmla="*/ 0 w 5371090"/>
                    <a:gd name="connsiteY0" fmla="*/ 2505088 h 2505088"/>
                    <a:gd name="connsiteX1" fmla="*/ 3452982 w 5371090"/>
                    <a:gd name="connsiteY1" fmla="*/ 1118046 h 2505088"/>
                    <a:gd name="connsiteX2" fmla="*/ 5371090 w 5371090"/>
                    <a:gd name="connsiteY2" fmla="*/ 0 h 2505088"/>
                    <a:gd name="connsiteX0" fmla="*/ 0 w 5371090"/>
                    <a:gd name="connsiteY0" fmla="*/ 2505088 h 2505088"/>
                    <a:gd name="connsiteX1" fmla="*/ 3452982 w 5371090"/>
                    <a:gd name="connsiteY1" fmla="*/ 1118046 h 2505088"/>
                    <a:gd name="connsiteX2" fmla="*/ 5371090 w 5371090"/>
                    <a:gd name="connsiteY2" fmla="*/ 0 h 2505088"/>
                    <a:gd name="connsiteX0" fmla="*/ 0 w 5371090"/>
                    <a:gd name="connsiteY0" fmla="*/ 2505088 h 2505088"/>
                    <a:gd name="connsiteX1" fmla="*/ 3891782 w 5371090"/>
                    <a:gd name="connsiteY1" fmla="*/ 795394 h 2505088"/>
                    <a:gd name="connsiteX2" fmla="*/ 5371090 w 5371090"/>
                    <a:gd name="connsiteY2" fmla="*/ 0 h 2505088"/>
                    <a:gd name="connsiteX0" fmla="*/ 0 w 5371090"/>
                    <a:gd name="connsiteY0" fmla="*/ 2505088 h 2505088"/>
                    <a:gd name="connsiteX1" fmla="*/ 3951621 w 5371090"/>
                    <a:gd name="connsiteY1" fmla="*/ 873456 h 2505088"/>
                    <a:gd name="connsiteX2" fmla="*/ 5371090 w 5371090"/>
                    <a:gd name="connsiteY2" fmla="*/ 0 h 2505088"/>
                    <a:gd name="connsiteX0" fmla="*/ 0 w 5371090"/>
                    <a:gd name="connsiteY0" fmla="*/ 2505088 h 2505088"/>
                    <a:gd name="connsiteX1" fmla="*/ 3951621 w 5371090"/>
                    <a:gd name="connsiteY1" fmla="*/ 873456 h 2505088"/>
                    <a:gd name="connsiteX2" fmla="*/ 5371090 w 5371090"/>
                    <a:gd name="connsiteY2" fmla="*/ 0 h 2505088"/>
                    <a:gd name="connsiteX0" fmla="*/ 0 w 5371090"/>
                    <a:gd name="connsiteY0" fmla="*/ 2505088 h 2505088"/>
                    <a:gd name="connsiteX1" fmla="*/ 3951621 w 5371090"/>
                    <a:gd name="connsiteY1" fmla="*/ 873456 h 2505088"/>
                    <a:gd name="connsiteX2" fmla="*/ 5371090 w 5371090"/>
                    <a:gd name="connsiteY2" fmla="*/ 0 h 2505088"/>
                    <a:gd name="connsiteX0" fmla="*/ 0 w 5371090"/>
                    <a:gd name="connsiteY0" fmla="*/ 2505088 h 2505088"/>
                    <a:gd name="connsiteX1" fmla="*/ 3951621 w 5371090"/>
                    <a:gd name="connsiteY1" fmla="*/ 873456 h 2505088"/>
                    <a:gd name="connsiteX2" fmla="*/ 5371090 w 5371090"/>
                    <a:gd name="connsiteY2" fmla="*/ 0 h 2505088"/>
                    <a:gd name="connsiteX0" fmla="*/ 0 w 5371090"/>
                    <a:gd name="connsiteY0" fmla="*/ 2505088 h 2505088"/>
                    <a:gd name="connsiteX1" fmla="*/ 3951621 w 5371090"/>
                    <a:gd name="connsiteY1" fmla="*/ 873456 h 2505088"/>
                    <a:gd name="connsiteX2" fmla="*/ 5371090 w 5371090"/>
                    <a:gd name="connsiteY2" fmla="*/ 0 h 2505088"/>
                    <a:gd name="connsiteX0" fmla="*/ 0 w 5371090"/>
                    <a:gd name="connsiteY0" fmla="*/ 2505088 h 2505088"/>
                    <a:gd name="connsiteX1" fmla="*/ 3951621 w 5371090"/>
                    <a:gd name="connsiteY1" fmla="*/ 873456 h 2505088"/>
                    <a:gd name="connsiteX2" fmla="*/ 5371090 w 5371090"/>
                    <a:gd name="connsiteY2" fmla="*/ 0 h 2505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371090" h="2505088">
                      <a:moveTo>
                        <a:pt x="0" y="2505088"/>
                      </a:moveTo>
                      <a:cubicBezTo>
                        <a:pt x="2697748" y="2182877"/>
                        <a:pt x="3604562" y="1146593"/>
                        <a:pt x="3951621" y="873456"/>
                      </a:cubicBezTo>
                      <a:cubicBezTo>
                        <a:pt x="4298680" y="600319"/>
                        <a:pt x="4747366" y="32305"/>
                        <a:pt x="5371090" y="0"/>
                      </a:cubicBezTo>
                    </a:path>
                  </a:pathLst>
                </a:custGeom>
                <a:noFill/>
                <a:ln w="28575" cap="rnd" cmpd="sng" algn="ctr">
                  <a:solidFill>
                    <a:srgbClr val="00A0DD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en-US" sz="700" dirty="0"/>
                </a:p>
              </p:txBody>
            </p:sp>
          </p:grp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B60BCCF8-AEDD-47C0-A463-54B1FD040614}"/>
                </a:ext>
              </a:extLst>
            </p:cNvPr>
            <p:cNvGrpSpPr/>
            <p:nvPr/>
          </p:nvGrpSpPr>
          <p:grpSpPr>
            <a:xfrm>
              <a:off x="1692889" y="4363779"/>
              <a:ext cx="3110634" cy="1509646"/>
              <a:chOff x="2904300" y="3772526"/>
              <a:chExt cx="3493325" cy="1695374"/>
            </a:xfrm>
          </p:grpSpPr>
          <p:grpSp>
            <p:nvGrpSpPr>
              <p:cNvPr id="114" name="Group 113">
                <a:extLst>
                  <a:ext uri="{FF2B5EF4-FFF2-40B4-BE49-F238E27FC236}">
                    <a16:creationId xmlns:a16="http://schemas.microsoft.com/office/drawing/2014/main" id="{B48E9B9E-6D13-4764-BFA5-97AF73BA02A9}"/>
                  </a:ext>
                </a:extLst>
              </p:cNvPr>
              <p:cNvGrpSpPr/>
              <p:nvPr/>
            </p:nvGrpSpPr>
            <p:grpSpPr>
              <a:xfrm>
                <a:off x="2904914" y="3772753"/>
                <a:ext cx="3492711" cy="1695147"/>
                <a:chOff x="1794559" y="1528649"/>
                <a:chExt cx="6259782" cy="3038112"/>
              </a:xfrm>
            </p:grpSpPr>
            <p:sp>
              <p:nvSpPr>
                <p:cNvPr id="151" name="Rectangle 150">
                  <a:extLst>
                    <a:ext uri="{FF2B5EF4-FFF2-40B4-BE49-F238E27FC236}">
                      <a16:creationId xmlns:a16="http://schemas.microsoft.com/office/drawing/2014/main" id="{DF331DD5-F80E-475D-91A4-C7FB8C8A2C6B}"/>
                    </a:ext>
                  </a:extLst>
                </p:cNvPr>
                <p:cNvSpPr/>
                <p:nvPr/>
              </p:nvSpPr>
              <p:spPr>
                <a:xfrm>
                  <a:off x="1794559" y="4290061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52" name="Rectangle 151">
                  <a:extLst>
                    <a:ext uri="{FF2B5EF4-FFF2-40B4-BE49-F238E27FC236}">
                      <a16:creationId xmlns:a16="http://schemas.microsoft.com/office/drawing/2014/main" id="{892427DE-88C0-4FF1-8ACF-54380DF9A2E4}"/>
                    </a:ext>
                  </a:extLst>
                </p:cNvPr>
                <p:cNvSpPr/>
                <p:nvPr/>
              </p:nvSpPr>
              <p:spPr>
                <a:xfrm>
                  <a:off x="1794559" y="4014110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53" name="Rectangle 152">
                  <a:extLst>
                    <a:ext uri="{FF2B5EF4-FFF2-40B4-BE49-F238E27FC236}">
                      <a16:creationId xmlns:a16="http://schemas.microsoft.com/office/drawing/2014/main" id="{F75F1A8F-21C9-4471-8352-C3B09D7B854C}"/>
                    </a:ext>
                  </a:extLst>
                </p:cNvPr>
                <p:cNvSpPr/>
                <p:nvPr/>
              </p:nvSpPr>
              <p:spPr>
                <a:xfrm>
                  <a:off x="1794559" y="3737004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54" name="Rectangle 153">
                  <a:extLst>
                    <a:ext uri="{FF2B5EF4-FFF2-40B4-BE49-F238E27FC236}">
                      <a16:creationId xmlns:a16="http://schemas.microsoft.com/office/drawing/2014/main" id="{0398ED76-CCA6-403A-B7EB-63D91E186FCA}"/>
                    </a:ext>
                  </a:extLst>
                </p:cNvPr>
                <p:cNvSpPr/>
                <p:nvPr/>
              </p:nvSpPr>
              <p:spPr>
                <a:xfrm>
                  <a:off x="1794559" y="3461053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55" name="Rectangle 154">
                  <a:extLst>
                    <a:ext uri="{FF2B5EF4-FFF2-40B4-BE49-F238E27FC236}">
                      <a16:creationId xmlns:a16="http://schemas.microsoft.com/office/drawing/2014/main" id="{D79F11ED-2518-432A-AE0A-064244AC06A0}"/>
                    </a:ext>
                  </a:extLst>
                </p:cNvPr>
                <p:cNvSpPr/>
                <p:nvPr/>
              </p:nvSpPr>
              <p:spPr>
                <a:xfrm>
                  <a:off x="1794559" y="3182555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56" name="Rectangle 155">
                  <a:extLst>
                    <a:ext uri="{FF2B5EF4-FFF2-40B4-BE49-F238E27FC236}">
                      <a16:creationId xmlns:a16="http://schemas.microsoft.com/office/drawing/2014/main" id="{9C2A4CD5-9C46-46AF-9E60-46BDBDC86EEC}"/>
                    </a:ext>
                  </a:extLst>
                </p:cNvPr>
                <p:cNvSpPr/>
                <p:nvPr/>
              </p:nvSpPr>
              <p:spPr>
                <a:xfrm>
                  <a:off x="1794559" y="2906604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57" name="Rectangle 156">
                  <a:extLst>
                    <a:ext uri="{FF2B5EF4-FFF2-40B4-BE49-F238E27FC236}">
                      <a16:creationId xmlns:a16="http://schemas.microsoft.com/office/drawing/2014/main" id="{08000844-7FBD-4D86-A33C-C38FAB0331A7}"/>
                    </a:ext>
                  </a:extLst>
                </p:cNvPr>
                <p:cNvSpPr/>
                <p:nvPr/>
              </p:nvSpPr>
              <p:spPr>
                <a:xfrm>
                  <a:off x="1794559" y="2629498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58" name="Rectangle 157">
                  <a:extLst>
                    <a:ext uri="{FF2B5EF4-FFF2-40B4-BE49-F238E27FC236}">
                      <a16:creationId xmlns:a16="http://schemas.microsoft.com/office/drawing/2014/main" id="{8DEF1A61-F8E0-4630-850A-AF4A112B10EE}"/>
                    </a:ext>
                  </a:extLst>
                </p:cNvPr>
                <p:cNvSpPr/>
                <p:nvPr/>
              </p:nvSpPr>
              <p:spPr>
                <a:xfrm>
                  <a:off x="1794559" y="2353547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59" name="Rectangle 158">
                  <a:extLst>
                    <a:ext uri="{FF2B5EF4-FFF2-40B4-BE49-F238E27FC236}">
                      <a16:creationId xmlns:a16="http://schemas.microsoft.com/office/drawing/2014/main" id="{0F28DA33-EB23-48D6-95E8-316124E7207B}"/>
                    </a:ext>
                  </a:extLst>
                </p:cNvPr>
                <p:cNvSpPr/>
                <p:nvPr/>
              </p:nvSpPr>
              <p:spPr>
                <a:xfrm>
                  <a:off x="1794559" y="2081706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60" name="Rectangle 159">
                  <a:extLst>
                    <a:ext uri="{FF2B5EF4-FFF2-40B4-BE49-F238E27FC236}">
                      <a16:creationId xmlns:a16="http://schemas.microsoft.com/office/drawing/2014/main" id="{3942FAA8-314E-4B57-AFC2-262E46115056}"/>
                    </a:ext>
                  </a:extLst>
                </p:cNvPr>
                <p:cNvSpPr/>
                <p:nvPr/>
              </p:nvSpPr>
              <p:spPr>
                <a:xfrm>
                  <a:off x="1794559" y="1805755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61" name="Rectangle 160">
                  <a:extLst>
                    <a:ext uri="{FF2B5EF4-FFF2-40B4-BE49-F238E27FC236}">
                      <a16:creationId xmlns:a16="http://schemas.microsoft.com/office/drawing/2014/main" id="{A2112700-4B5D-43F8-8CB3-FD3EB30BC657}"/>
                    </a:ext>
                  </a:extLst>
                </p:cNvPr>
                <p:cNvSpPr/>
                <p:nvPr/>
              </p:nvSpPr>
              <p:spPr>
                <a:xfrm>
                  <a:off x="1794559" y="1528649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44618CC5-E3EB-4186-B325-BDFC9AFA055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904300" y="3772526"/>
                <a:ext cx="4415" cy="1695373"/>
              </a:xfrm>
              <a:prstGeom prst="line">
                <a:avLst/>
              </a:prstGeom>
              <a:ln w="19050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949BC8A4-A463-4F6D-AF16-9D99DC416D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04300" y="5464976"/>
                <a:ext cx="3493325" cy="0"/>
              </a:xfrm>
              <a:prstGeom prst="line">
                <a:avLst/>
              </a:prstGeom>
              <a:ln w="19050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C8019C77-128F-40D0-8AE1-09B500A706E0}"/>
                  </a:ext>
                </a:extLst>
              </p:cNvPr>
              <p:cNvSpPr/>
              <p:nvPr/>
            </p:nvSpPr>
            <p:spPr>
              <a:xfrm>
                <a:off x="4573654" y="4800856"/>
                <a:ext cx="153057" cy="612945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48D7F7B3-CFB1-4355-A636-F1E161EDA50F}"/>
                  </a:ext>
                </a:extLst>
              </p:cNvPr>
              <p:cNvSpPr/>
              <p:nvPr/>
            </p:nvSpPr>
            <p:spPr>
              <a:xfrm>
                <a:off x="4803940" y="4932892"/>
                <a:ext cx="153057" cy="480909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0E698BC3-9361-4BE7-B015-48BFDC20D7F5}"/>
                  </a:ext>
                </a:extLst>
              </p:cNvPr>
              <p:cNvSpPr/>
              <p:nvPr/>
            </p:nvSpPr>
            <p:spPr>
              <a:xfrm>
                <a:off x="4362198" y="4503147"/>
                <a:ext cx="153057" cy="910654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64C8F992-C3F6-4401-9B9B-85ADE8AB1777}"/>
                  </a:ext>
                </a:extLst>
              </p:cNvPr>
              <p:cNvSpPr/>
              <p:nvPr/>
            </p:nvSpPr>
            <p:spPr>
              <a:xfrm>
                <a:off x="4141328" y="4322816"/>
                <a:ext cx="153057" cy="1090985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6BD512AC-6C3C-459A-92C2-5704B94A9C9F}"/>
                  </a:ext>
                </a:extLst>
              </p:cNvPr>
              <p:cNvSpPr/>
              <p:nvPr/>
            </p:nvSpPr>
            <p:spPr>
              <a:xfrm>
                <a:off x="5006680" y="4842231"/>
                <a:ext cx="153057" cy="571570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C8D82D83-91FF-4698-BDFD-1A169B52D52C}"/>
                  </a:ext>
                </a:extLst>
              </p:cNvPr>
              <p:cNvSpPr/>
              <p:nvPr/>
            </p:nvSpPr>
            <p:spPr>
              <a:xfrm>
                <a:off x="3929291" y="4503148"/>
                <a:ext cx="153057" cy="910654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8107C3E6-A7AE-4585-BA8B-411E6130881E}"/>
                  </a:ext>
                </a:extLst>
              </p:cNvPr>
              <p:cNvSpPr/>
              <p:nvPr/>
            </p:nvSpPr>
            <p:spPr>
              <a:xfrm>
                <a:off x="5219416" y="4730719"/>
                <a:ext cx="153057" cy="683081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0DAF42CE-5DC5-45E6-A969-9500CABB4CDC}"/>
                  </a:ext>
                </a:extLst>
              </p:cNvPr>
              <p:cNvSpPr/>
              <p:nvPr/>
            </p:nvSpPr>
            <p:spPr>
              <a:xfrm>
                <a:off x="3716554" y="5037633"/>
                <a:ext cx="153057" cy="376168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8B572112-32FC-4C97-A8EB-71FBCA77C2BE}"/>
                  </a:ext>
                </a:extLst>
              </p:cNvPr>
              <p:cNvSpPr/>
              <p:nvPr/>
            </p:nvSpPr>
            <p:spPr>
              <a:xfrm>
                <a:off x="5424997" y="4932892"/>
                <a:ext cx="153057" cy="480908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6953AC6E-25B5-49C0-928A-24A33913137C}"/>
                  </a:ext>
                </a:extLst>
              </p:cNvPr>
              <p:cNvSpPr/>
              <p:nvPr/>
            </p:nvSpPr>
            <p:spPr>
              <a:xfrm>
                <a:off x="3500101" y="5377290"/>
                <a:ext cx="153057" cy="36510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3205B2F2-7FD2-4D7C-BCA2-3755F8D34DCE}"/>
                  </a:ext>
                </a:extLst>
              </p:cNvPr>
              <p:cNvSpPr/>
              <p:nvPr/>
            </p:nvSpPr>
            <p:spPr>
              <a:xfrm>
                <a:off x="5645286" y="5156392"/>
                <a:ext cx="153057" cy="257408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8ACE1877-D47F-4394-8E69-521AD7C32597}"/>
                  </a:ext>
                </a:extLst>
              </p:cNvPr>
              <p:cNvSpPr/>
              <p:nvPr/>
            </p:nvSpPr>
            <p:spPr>
              <a:xfrm>
                <a:off x="2934188" y="4270934"/>
                <a:ext cx="1273433" cy="1152845"/>
              </a:xfrm>
              <a:custGeom>
                <a:avLst/>
                <a:gdLst>
                  <a:gd name="connsiteX0" fmla="*/ 0 w 3076731"/>
                  <a:gd name="connsiteY0" fmla="*/ 2525842 h 2525842"/>
                  <a:gd name="connsiteX1" fmla="*/ 1585210 w 3076731"/>
                  <a:gd name="connsiteY1" fmla="*/ 2076137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85210 w 3076731"/>
                  <a:gd name="connsiteY1" fmla="*/ 2076137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21502 w 3076731"/>
                  <a:gd name="connsiteY1" fmla="*/ 209487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30379"/>
                  <a:gd name="connsiteX1" fmla="*/ 1541907 w 3076731"/>
                  <a:gd name="connsiteY1" fmla="*/ 2183512 h 2530379"/>
                  <a:gd name="connsiteX2" fmla="*/ 2492115 w 3076731"/>
                  <a:gd name="connsiteY2" fmla="*/ 569626 h 2530379"/>
                  <a:gd name="connsiteX3" fmla="*/ 2814403 w 3076731"/>
                  <a:gd name="connsiteY3" fmla="*/ 123669 h 2530379"/>
                  <a:gd name="connsiteX4" fmla="*/ 3076731 w 3076731"/>
                  <a:gd name="connsiteY4" fmla="*/ 0 h 2530379"/>
                  <a:gd name="connsiteX0" fmla="*/ 0 w 3076731"/>
                  <a:gd name="connsiteY0" fmla="*/ 2525842 h 2525842"/>
                  <a:gd name="connsiteX1" fmla="*/ 1541907 w 3076731"/>
                  <a:gd name="connsiteY1" fmla="*/ 2183512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47323 w 3076731"/>
                  <a:gd name="connsiteY1" fmla="*/ 224897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47323 w 3076731"/>
                  <a:gd name="connsiteY1" fmla="*/ 2248975 h 2525842"/>
                  <a:gd name="connsiteX2" fmla="*/ 2237821 w 3076731"/>
                  <a:gd name="connsiteY2" fmla="*/ 854464 h 2525842"/>
                  <a:gd name="connsiteX3" fmla="*/ 2492115 w 3076731"/>
                  <a:gd name="connsiteY3" fmla="*/ 569626 h 2525842"/>
                  <a:gd name="connsiteX4" fmla="*/ 2814403 w 3076731"/>
                  <a:gd name="connsiteY4" fmla="*/ 123669 h 2525842"/>
                  <a:gd name="connsiteX5" fmla="*/ 3076731 w 3076731"/>
                  <a:gd name="connsiteY5" fmla="*/ 0 h 2525842"/>
                  <a:gd name="connsiteX0" fmla="*/ 0 w 3076731"/>
                  <a:gd name="connsiteY0" fmla="*/ 2525842 h 2525842"/>
                  <a:gd name="connsiteX1" fmla="*/ 1547323 w 3076731"/>
                  <a:gd name="connsiteY1" fmla="*/ 2248975 h 2525842"/>
                  <a:gd name="connsiteX2" fmla="*/ 2264905 w 3076731"/>
                  <a:gd name="connsiteY2" fmla="*/ 850373 h 2525842"/>
                  <a:gd name="connsiteX3" fmla="*/ 2492115 w 3076731"/>
                  <a:gd name="connsiteY3" fmla="*/ 569626 h 2525842"/>
                  <a:gd name="connsiteX4" fmla="*/ 2814403 w 3076731"/>
                  <a:gd name="connsiteY4" fmla="*/ 123669 h 2525842"/>
                  <a:gd name="connsiteX5" fmla="*/ 3076731 w 3076731"/>
                  <a:gd name="connsiteY5" fmla="*/ 0 h 2525842"/>
                  <a:gd name="connsiteX0" fmla="*/ 0 w 3076731"/>
                  <a:gd name="connsiteY0" fmla="*/ 2525842 h 2525842"/>
                  <a:gd name="connsiteX1" fmla="*/ 1547323 w 3076731"/>
                  <a:gd name="connsiteY1" fmla="*/ 224897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47323 w 3076731"/>
                  <a:gd name="connsiteY1" fmla="*/ 2248975 h 2525842"/>
                  <a:gd name="connsiteX2" fmla="*/ 2318783 w 3076731"/>
                  <a:gd name="connsiteY2" fmla="*/ 721011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136314"/>
                  <a:gd name="connsiteY0" fmla="*/ 2489019 h 2489019"/>
                  <a:gd name="connsiteX1" fmla="*/ 1547323 w 3136314"/>
                  <a:gd name="connsiteY1" fmla="*/ 2212152 h 2489019"/>
                  <a:gd name="connsiteX2" fmla="*/ 2318783 w 3136314"/>
                  <a:gd name="connsiteY2" fmla="*/ 684188 h 2489019"/>
                  <a:gd name="connsiteX3" fmla="*/ 2814403 w 3136314"/>
                  <a:gd name="connsiteY3" fmla="*/ 86846 h 2489019"/>
                  <a:gd name="connsiteX4" fmla="*/ 3136314 w 3136314"/>
                  <a:gd name="connsiteY4" fmla="*/ 0 h 2489019"/>
                  <a:gd name="connsiteX0" fmla="*/ 0 w 3136314"/>
                  <a:gd name="connsiteY0" fmla="*/ 2489019 h 2489019"/>
                  <a:gd name="connsiteX1" fmla="*/ 1547323 w 3136314"/>
                  <a:gd name="connsiteY1" fmla="*/ 2212152 h 2489019"/>
                  <a:gd name="connsiteX2" fmla="*/ 2318783 w 3136314"/>
                  <a:gd name="connsiteY2" fmla="*/ 684188 h 2489019"/>
                  <a:gd name="connsiteX3" fmla="*/ 3136314 w 3136314"/>
                  <a:gd name="connsiteY3" fmla="*/ 0 h 2489019"/>
                  <a:gd name="connsiteX0" fmla="*/ 0 w 3136314"/>
                  <a:gd name="connsiteY0" fmla="*/ 2489019 h 2489019"/>
                  <a:gd name="connsiteX1" fmla="*/ 1547323 w 3136314"/>
                  <a:gd name="connsiteY1" fmla="*/ 2212152 h 2489019"/>
                  <a:gd name="connsiteX2" fmla="*/ 2318783 w 3136314"/>
                  <a:gd name="connsiteY2" fmla="*/ 684188 h 2489019"/>
                  <a:gd name="connsiteX3" fmla="*/ 3136314 w 3136314"/>
                  <a:gd name="connsiteY3" fmla="*/ 0 h 2489019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318783 w 3298813"/>
                  <a:gd name="connsiteY2" fmla="*/ 450973 h 2255804"/>
                  <a:gd name="connsiteX3" fmla="*/ 3298813 w 3298813"/>
                  <a:gd name="connsiteY3" fmla="*/ 0 h 2255804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324200 w 3298813"/>
                  <a:gd name="connsiteY2" fmla="*/ 520528 h 2255804"/>
                  <a:gd name="connsiteX3" fmla="*/ 3298813 w 3298813"/>
                  <a:gd name="connsiteY3" fmla="*/ 0 h 2255804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324200 w 3298813"/>
                  <a:gd name="connsiteY2" fmla="*/ 520528 h 2255804"/>
                  <a:gd name="connsiteX3" fmla="*/ 3298813 w 3298813"/>
                  <a:gd name="connsiteY3" fmla="*/ 0 h 2255804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324200 w 3298813"/>
                  <a:gd name="connsiteY2" fmla="*/ 520528 h 2255804"/>
                  <a:gd name="connsiteX3" fmla="*/ 3298813 w 3298813"/>
                  <a:gd name="connsiteY3" fmla="*/ 0 h 2255804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232115 w 3298813"/>
                  <a:gd name="connsiteY2" fmla="*/ 573717 h 2255804"/>
                  <a:gd name="connsiteX3" fmla="*/ 3298813 w 3298813"/>
                  <a:gd name="connsiteY3" fmla="*/ 0 h 2255804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232115 w 3298813"/>
                  <a:gd name="connsiteY2" fmla="*/ 573717 h 2255804"/>
                  <a:gd name="connsiteX3" fmla="*/ 3298813 w 3298813"/>
                  <a:gd name="connsiteY3" fmla="*/ 0 h 2255804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232115 w 3298813"/>
                  <a:gd name="connsiteY2" fmla="*/ 573717 h 2255804"/>
                  <a:gd name="connsiteX3" fmla="*/ 3298813 w 3298813"/>
                  <a:gd name="connsiteY3" fmla="*/ 0 h 2255804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282596 w 3298813"/>
                  <a:gd name="connsiteY2" fmla="*/ 698507 h 2255804"/>
                  <a:gd name="connsiteX3" fmla="*/ 3298813 w 3298813"/>
                  <a:gd name="connsiteY3" fmla="*/ 0 h 2255804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282596 w 3298813"/>
                  <a:gd name="connsiteY2" fmla="*/ 698507 h 2255804"/>
                  <a:gd name="connsiteX3" fmla="*/ 3298813 w 3298813"/>
                  <a:gd name="connsiteY3" fmla="*/ 0 h 2255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8813" h="2255804">
                    <a:moveTo>
                      <a:pt x="0" y="2255804"/>
                    </a:moveTo>
                    <a:cubicBezTo>
                      <a:pt x="397552" y="2235192"/>
                      <a:pt x="1166890" y="2238486"/>
                      <a:pt x="1547323" y="1978937"/>
                    </a:cubicBezTo>
                    <a:cubicBezTo>
                      <a:pt x="1927756" y="1719388"/>
                      <a:pt x="2121884" y="957696"/>
                      <a:pt x="2282596" y="698507"/>
                    </a:cubicBezTo>
                    <a:cubicBezTo>
                      <a:pt x="2443308" y="439318"/>
                      <a:pt x="2776412" y="19795"/>
                      <a:pt x="3298813" y="0"/>
                    </a:cubicBezTo>
                  </a:path>
                </a:pathLst>
              </a:custGeom>
              <a:noFill/>
              <a:ln w="28575" cap="rnd" cmpd="sng" algn="ctr">
                <a:solidFill>
                  <a:srgbClr val="00A0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700" dirty="0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FECE5B74-2B15-4AED-A911-368AD484356D}"/>
                  </a:ext>
                </a:extLst>
              </p:cNvPr>
              <p:cNvSpPr/>
              <p:nvPr/>
            </p:nvSpPr>
            <p:spPr>
              <a:xfrm flipH="1">
                <a:off x="4205530" y="4271236"/>
                <a:ext cx="1923728" cy="1146270"/>
              </a:xfrm>
              <a:custGeom>
                <a:avLst/>
                <a:gdLst>
                  <a:gd name="connsiteX0" fmla="*/ 0 w 3076731"/>
                  <a:gd name="connsiteY0" fmla="*/ 2525842 h 2525842"/>
                  <a:gd name="connsiteX1" fmla="*/ 1585210 w 3076731"/>
                  <a:gd name="connsiteY1" fmla="*/ 2076137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85210 w 3076731"/>
                  <a:gd name="connsiteY1" fmla="*/ 2076137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21502 w 3076731"/>
                  <a:gd name="connsiteY1" fmla="*/ 209487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3076731 w 3076731"/>
                  <a:gd name="connsiteY3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3076731 w 3076731"/>
                  <a:gd name="connsiteY3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1575539 w 3076731"/>
                  <a:gd name="connsiteY2" fmla="*/ 738705 h 2525842"/>
                  <a:gd name="connsiteX3" fmla="*/ 3076731 w 3076731"/>
                  <a:gd name="connsiteY3" fmla="*/ 0 h 2525842"/>
                  <a:gd name="connsiteX0" fmla="*/ 0 w 3076731"/>
                  <a:gd name="connsiteY0" fmla="*/ 2525842 h 2525842"/>
                  <a:gd name="connsiteX1" fmla="*/ 345527 w 3076731"/>
                  <a:gd name="connsiteY1" fmla="*/ 1488388 h 2525842"/>
                  <a:gd name="connsiteX2" fmla="*/ 1575539 w 3076731"/>
                  <a:gd name="connsiteY2" fmla="*/ 738705 h 2525842"/>
                  <a:gd name="connsiteX3" fmla="*/ 3076731 w 3076731"/>
                  <a:gd name="connsiteY3" fmla="*/ 0 h 2525842"/>
                  <a:gd name="connsiteX0" fmla="*/ 0 w 5365251"/>
                  <a:gd name="connsiteY0" fmla="*/ 2512134 h 2512134"/>
                  <a:gd name="connsiteX1" fmla="*/ 2634047 w 5365251"/>
                  <a:gd name="connsiteY1" fmla="*/ 1488388 h 2512134"/>
                  <a:gd name="connsiteX2" fmla="*/ 3864059 w 5365251"/>
                  <a:gd name="connsiteY2" fmla="*/ 738705 h 2512134"/>
                  <a:gd name="connsiteX3" fmla="*/ 5365251 w 5365251"/>
                  <a:gd name="connsiteY3" fmla="*/ 0 h 2512134"/>
                  <a:gd name="connsiteX0" fmla="*/ 0 w 5365251"/>
                  <a:gd name="connsiteY0" fmla="*/ 2512134 h 2512134"/>
                  <a:gd name="connsiteX1" fmla="*/ 2634047 w 5365251"/>
                  <a:gd name="connsiteY1" fmla="*/ 1488388 h 2512134"/>
                  <a:gd name="connsiteX2" fmla="*/ 3864059 w 5365251"/>
                  <a:gd name="connsiteY2" fmla="*/ 738705 h 2512134"/>
                  <a:gd name="connsiteX3" fmla="*/ 5365251 w 5365251"/>
                  <a:gd name="connsiteY3" fmla="*/ 0 h 2512134"/>
                  <a:gd name="connsiteX0" fmla="*/ 0 w 5365251"/>
                  <a:gd name="connsiteY0" fmla="*/ 2512134 h 2512134"/>
                  <a:gd name="connsiteX1" fmla="*/ 2937626 w 5365251"/>
                  <a:gd name="connsiteY1" fmla="*/ 1474680 h 2512134"/>
                  <a:gd name="connsiteX2" fmla="*/ 3864059 w 5365251"/>
                  <a:gd name="connsiteY2" fmla="*/ 738705 h 2512134"/>
                  <a:gd name="connsiteX3" fmla="*/ 5365251 w 5365251"/>
                  <a:gd name="connsiteY3" fmla="*/ 0 h 2512134"/>
                  <a:gd name="connsiteX0" fmla="*/ 0 w 5365251"/>
                  <a:gd name="connsiteY0" fmla="*/ 2512134 h 2512134"/>
                  <a:gd name="connsiteX1" fmla="*/ 2937626 w 5365251"/>
                  <a:gd name="connsiteY1" fmla="*/ 1474680 h 2512134"/>
                  <a:gd name="connsiteX2" fmla="*/ 3864059 w 5365251"/>
                  <a:gd name="connsiteY2" fmla="*/ 738705 h 2512134"/>
                  <a:gd name="connsiteX3" fmla="*/ 5365251 w 5365251"/>
                  <a:gd name="connsiteY3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3864059 w 5365251"/>
                  <a:gd name="connsiteY2" fmla="*/ 738705 h 2512134"/>
                  <a:gd name="connsiteX3" fmla="*/ 5365251 w 5365251"/>
                  <a:gd name="connsiteY3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3969145 w 5365251"/>
                  <a:gd name="connsiteY2" fmla="*/ 542208 h 2512134"/>
                  <a:gd name="connsiteX3" fmla="*/ 5365251 w 5365251"/>
                  <a:gd name="connsiteY3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3992498 w 5365251"/>
                  <a:gd name="connsiteY2" fmla="*/ 533068 h 2512134"/>
                  <a:gd name="connsiteX3" fmla="*/ 5365251 w 5365251"/>
                  <a:gd name="connsiteY3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5365251 w 5365251"/>
                  <a:gd name="connsiteY2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5365251 w 5365251"/>
                  <a:gd name="connsiteY2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5365251 w 5365251"/>
                  <a:gd name="connsiteY2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5365251 w 5365251"/>
                  <a:gd name="connsiteY2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5365251 w 5365251"/>
                  <a:gd name="connsiteY2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5365251 w 5365251"/>
                  <a:gd name="connsiteY2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5365251 w 5365251"/>
                  <a:gd name="connsiteY2" fmla="*/ 0 h 2512134"/>
                  <a:gd name="connsiteX0" fmla="*/ 0 w 5190110"/>
                  <a:gd name="connsiteY0" fmla="*/ 2484716 h 2484716"/>
                  <a:gd name="connsiteX1" fmla="*/ 3200338 w 5190110"/>
                  <a:gd name="connsiteY1" fmla="*/ 1004003 h 2484716"/>
                  <a:gd name="connsiteX2" fmla="*/ 5190110 w 5190110"/>
                  <a:gd name="connsiteY2" fmla="*/ 0 h 2484716"/>
                  <a:gd name="connsiteX0" fmla="*/ 0 w 5371090"/>
                  <a:gd name="connsiteY0" fmla="*/ 2516703 h 2516703"/>
                  <a:gd name="connsiteX1" fmla="*/ 3200338 w 5371090"/>
                  <a:gd name="connsiteY1" fmla="*/ 1035990 h 2516703"/>
                  <a:gd name="connsiteX2" fmla="*/ 5371090 w 5371090"/>
                  <a:gd name="connsiteY2" fmla="*/ 0 h 2516703"/>
                  <a:gd name="connsiteX0" fmla="*/ 0 w 5371090"/>
                  <a:gd name="connsiteY0" fmla="*/ 2496377 h 2496377"/>
                  <a:gd name="connsiteX1" fmla="*/ 3200338 w 5371090"/>
                  <a:gd name="connsiteY1" fmla="*/ 1015664 h 2496377"/>
                  <a:gd name="connsiteX2" fmla="*/ 5371090 w 5371090"/>
                  <a:gd name="connsiteY2" fmla="*/ 0 h 2496377"/>
                  <a:gd name="connsiteX0" fmla="*/ 0 w 5371090"/>
                  <a:gd name="connsiteY0" fmla="*/ 2505088 h 2505088"/>
                  <a:gd name="connsiteX1" fmla="*/ 3200338 w 5371090"/>
                  <a:gd name="connsiteY1" fmla="*/ 1024375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200338 w 5371090"/>
                  <a:gd name="connsiteY1" fmla="*/ 1024375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200338 w 5371090"/>
                  <a:gd name="connsiteY1" fmla="*/ 1024375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452982 w 5371090"/>
                  <a:gd name="connsiteY1" fmla="*/ 111804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452982 w 5371090"/>
                  <a:gd name="connsiteY1" fmla="*/ 111804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452982 w 5371090"/>
                  <a:gd name="connsiteY1" fmla="*/ 111804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891782 w 5371090"/>
                  <a:gd name="connsiteY1" fmla="*/ 795394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951621 w 5371090"/>
                  <a:gd name="connsiteY1" fmla="*/ 87345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951621 w 5371090"/>
                  <a:gd name="connsiteY1" fmla="*/ 87345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951621 w 5371090"/>
                  <a:gd name="connsiteY1" fmla="*/ 87345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951621 w 5371090"/>
                  <a:gd name="connsiteY1" fmla="*/ 87345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951621 w 5371090"/>
                  <a:gd name="connsiteY1" fmla="*/ 87345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951621 w 5371090"/>
                  <a:gd name="connsiteY1" fmla="*/ 87345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2663611 w 5371090"/>
                  <a:gd name="connsiteY1" fmla="*/ 1781371 h 2505088"/>
                  <a:gd name="connsiteX2" fmla="*/ 3951621 w 5371090"/>
                  <a:gd name="connsiteY2" fmla="*/ 87345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2663611 w 5371090"/>
                  <a:gd name="connsiteY1" fmla="*/ 1781371 h 2505088"/>
                  <a:gd name="connsiteX2" fmla="*/ 3951621 w 5371090"/>
                  <a:gd name="connsiteY2" fmla="*/ 87345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2663611 w 5371090"/>
                  <a:gd name="connsiteY1" fmla="*/ 1781371 h 2505088"/>
                  <a:gd name="connsiteX2" fmla="*/ 3951621 w 5371090"/>
                  <a:gd name="connsiteY2" fmla="*/ 87345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2920686 w 5371090"/>
                  <a:gd name="connsiteY1" fmla="*/ 1143008 h 2505088"/>
                  <a:gd name="connsiteX2" fmla="*/ 3951621 w 5371090"/>
                  <a:gd name="connsiteY2" fmla="*/ 87345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2920686 w 5371090"/>
                  <a:gd name="connsiteY1" fmla="*/ 1143008 h 2505088"/>
                  <a:gd name="connsiteX2" fmla="*/ 3951621 w 5371090"/>
                  <a:gd name="connsiteY2" fmla="*/ 87345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2920686 w 5371090"/>
                  <a:gd name="connsiteY1" fmla="*/ 1143008 h 2505088"/>
                  <a:gd name="connsiteX2" fmla="*/ 3951621 w 5371090"/>
                  <a:gd name="connsiteY2" fmla="*/ 87345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2920686 w 5371090"/>
                  <a:gd name="connsiteY1" fmla="*/ 1143008 h 2505088"/>
                  <a:gd name="connsiteX2" fmla="*/ 4093455 w 5371090"/>
                  <a:gd name="connsiteY2" fmla="*/ 70692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3133438 w 5371090"/>
                  <a:gd name="connsiteY1" fmla="*/ 1066682 h 2505088"/>
                  <a:gd name="connsiteX2" fmla="*/ 4093455 w 5371090"/>
                  <a:gd name="connsiteY2" fmla="*/ 70692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3133438 w 5371090"/>
                  <a:gd name="connsiteY1" fmla="*/ 1066682 h 2505088"/>
                  <a:gd name="connsiteX2" fmla="*/ 4093455 w 5371090"/>
                  <a:gd name="connsiteY2" fmla="*/ 70692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3133438 w 5371090"/>
                  <a:gd name="connsiteY1" fmla="*/ 1066682 h 2505088"/>
                  <a:gd name="connsiteX2" fmla="*/ 4093455 w 5371090"/>
                  <a:gd name="connsiteY2" fmla="*/ 706926 h 2505088"/>
                  <a:gd name="connsiteX3" fmla="*/ 5371090 w 5371090"/>
                  <a:gd name="connsiteY3" fmla="*/ 0 h 2505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71090" h="2505088">
                    <a:moveTo>
                      <a:pt x="0" y="2505088"/>
                    </a:moveTo>
                    <a:cubicBezTo>
                      <a:pt x="443935" y="2384469"/>
                      <a:pt x="2182302" y="-56063"/>
                      <a:pt x="3133438" y="1066682"/>
                    </a:cubicBezTo>
                    <a:cubicBezTo>
                      <a:pt x="3712261" y="1675961"/>
                      <a:pt x="3888942" y="981848"/>
                      <a:pt x="4093455" y="706926"/>
                    </a:cubicBezTo>
                    <a:cubicBezTo>
                      <a:pt x="4297968" y="432004"/>
                      <a:pt x="4747366" y="32305"/>
                      <a:pt x="5371090" y="0"/>
                    </a:cubicBezTo>
                  </a:path>
                </a:pathLst>
              </a:custGeom>
              <a:noFill/>
              <a:ln w="28575" cap="rnd" cmpd="sng" algn="ctr">
                <a:solidFill>
                  <a:srgbClr val="00A0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700" dirty="0"/>
              </a:p>
            </p:txBody>
          </p:sp>
        </p:grpSp>
        <p:sp>
          <p:nvSpPr>
            <p:cNvPr id="162" name="Text Box 306">
              <a:extLst>
                <a:ext uri="{FF2B5EF4-FFF2-40B4-BE49-F238E27FC236}">
                  <a16:creationId xmlns:a16="http://schemas.microsoft.com/office/drawing/2014/main" id="{60446A39-450A-4231-B35F-83B2591B39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7459" y="2249159"/>
              <a:ext cx="1353689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DE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S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k</a:t>
              </a:r>
              <a:r>
                <a:rPr kumimoji="0" lang="en-DE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e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w</a:t>
              </a:r>
              <a:r>
                <a:rPr kumimoji="0" lang="en-DE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e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d</a:t>
              </a:r>
              <a:r>
                <a:rPr kumimoji="0" lang="en-DE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 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D</a:t>
              </a:r>
              <a:r>
                <a:rPr kumimoji="0" lang="en-DE" sz="13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i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s</a:t>
              </a:r>
              <a:r>
                <a:rPr kumimoji="0" lang="en-DE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t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r</a:t>
              </a:r>
              <a:r>
                <a:rPr kumimoji="0" lang="en-DE" sz="13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i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b</a:t>
              </a:r>
              <a:r>
                <a:rPr kumimoji="0" lang="en-DE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u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t</a:t>
              </a:r>
              <a:r>
                <a:rPr kumimoji="0" lang="en-DE" sz="13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i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o</a:t>
              </a:r>
              <a:r>
                <a:rPr kumimoji="0" lang="en-DE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n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s</a:t>
              </a:r>
            </a:p>
          </p:txBody>
        </p:sp>
        <p:sp>
          <p:nvSpPr>
            <p:cNvPr id="163" name="Text Box 306">
              <a:extLst>
                <a:ext uri="{FF2B5EF4-FFF2-40B4-BE49-F238E27FC236}">
                  <a16:creationId xmlns:a16="http://schemas.microsoft.com/office/drawing/2014/main" id="{86B87390-6CE0-4415-9765-E2C8EA1190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98264" y="4849210"/>
              <a:ext cx="1813316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M</a:t>
              </a:r>
              <a:r>
                <a:rPr kumimoji="0" lang="en-DE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u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l</a:t>
              </a:r>
              <a:r>
                <a:rPr kumimoji="0" lang="en-DE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t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i-Modal Distributions</a:t>
              </a:r>
            </a:p>
          </p:txBody>
        </p: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9327E7E4-05CD-46E0-8B43-F73D50728036}"/>
                </a:ext>
              </a:extLst>
            </p:cNvPr>
            <p:cNvGrpSpPr/>
            <p:nvPr/>
          </p:nvGrpSpPr>
          <p:grpSpPr>
            <a:xfrm>
              <a:off x="5329288" y="4399674"/>
              <a:ext cx="3110634" cy="1509646"/>
              <a:chOff x="2904300" y="3772526"/>
              <a:chExt cx="3493325" cy="1695374"/>
            </a:xfrm>
          </p:grpSpPr>
          <p:grpSp>
            <p:nvGrpSpPr>
              <p:cNvPr id="165" name="Group 164">
                <a:extLst>
                  <a:ext uri="{FF2B5EF4-FFF2-40B4-BE49-F238E27FC236}">
                    <a16:creationId xmlns:a16="http://schemas.microsoft.com/office/drawing/2014/main" id="{F3E64F80-F770-4E6C-BA2D-426DFA4B4DCD}"/>
                  </a:ext>
                </a:extLst>
              </p:cNvPr>
              <p:cNvGrpSpPr/>
              <p:nvPr/>
            </p:nvGrpSpPr>
            <p:grpSpPr>
              <a:xfrm>
                <a:off x="2904914" y="3772753"/>
                <a:ext cx="3492711" cy="1695147"/>
                <a:chOff x="1794559" y="1528649"/>
                <a:chExt cx="6259782" cy="3038112"/>
              </a:xfrm>
            </p:grpSpPr>
            <p:sp>
              <p:nvSpPr>
                <p:cNvPr id="181" name="Rectangle 180">
                  <a:extLst>
                    <a:ext uri="{FF2B5EF4-FFF2-40B4-BE49-F238E27FC236}">
                      <a16:creationId xmlns:a16="http://schemas.microsoft.com/office/drawing/2014/main" id="{72C81D16-66B9-4631-B9DE-993BCA168BE3}"/>
                    </a:ext>
                  </a:extLst>
                </p:cNvPr>
                <p:cNvSpPr/>
                <p:nvPr/>
              </p:nvSpPr>
              <p:spPr>
                <a:xfrm>
                  <a:off x="1794559" y="4290061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82" name="Rectangle 181">
                  <a:extLst>
                    <a:ext uri="{FF2B5EF4-FFF2-40B4-BE49-F238E27FC236}">
                      <a16:creationId xmlns:a16="http://schemas.microsoft.com/office/drawing/2014/main" id="{4CD10BA0-A6D2-4BC7-968A-F869F6106596}"/>
                    </a:ext>
                  </a:extLst>
                </p:cNvPr>
                <p:cNvSpPr/>
                <p:nvPr/>
              </p:nvSpPr>
              <p:spPr>
                <a:xfrm>
                  <a:off x="1794559" y="4014110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83" name="Rectangle 182">
                  <a:extLst>
                    <a:ext uri="{FF2B5EF4-FFF2-40B4-BE49-F238E27FC236}">
                      <a16:creationId xmlns:a16="http://schemas.microsoft.com/office/drawing/2014/main" id="{5421874B-DE88-494B-AE41-8D4B874F71C8}"/>
                    </a:ext>
                  </a:extLst>
                </p:cNvPr>
                <p:cNvSpPr/>
                <p:nvPr/>
              </p:nvSpPr>
              <p:spPr>
                <a:xfrm>
                  <a:off x="1794559" y="3737004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84" name="Rectangle 183">
                  <a:extLst>
                    <a:ext uri="{FF2B5EF4-FFF2-40B4-BE49-F238E27FC236}">
                      <a16:creationId xmlns:a16="http://schemas.microsoft.com/office/drawing/2014/main" id="{E7990760-2986-47D2-AD4D-9C5405436035}"/>
                    </a:ext>
                  </a:extLst>
                </p:cNvPr>
                <p:cNvSpPr/>
                <p:nvPr/>
              </p:nvSpPr>
              <p:spPr>
                <a:xfrm>
                  <a:off x="1794559" y="3461053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85" name="Rectangle 184">
                  <a:extLst>
                    <a:ext uri="{FF2B5EF4-FFF2-40B4-BE49-F238E27FC236}">
                      <a16:creationId xmlns:a16="http://schemas.microsoft.com/office/drawing/2014/main" id="{D724B776-40BE-4B5E-97EF-E7AA00F6FE4A}"/>
                    </a:ext>
                  </a:extLst>
                </p:cNvPr>
                <p:cNvSpPr/>
                <p:nvPr/>
              </p:nvSpPr>
              <p:spPr>
                <a:xfrm>
                  <a:off x="1794559" y="3182555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86" name="Rectangle 185">
                  <a:extLst>
                    <a:ext uri="{FF2B5EF4-FFF2-40B4-BE49-F238E27FC236}">
                      <a16:creationId xmlns:a16="http://schemas.microsoft.com/office/drawing/2014/main" id="{F02B53BF-DE21-48B4-86A9-68ABF8B525E8}"/>
                    </a:ext>
                  </a:extLst>
                </p:cNvPr>
                <p:cNvSpPr/>
                <p:nvPr/>
              </p:nvSpPr>
              <p:spPr>
                <a:xfrm>
                  <a:off x="1794559" y="2906604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87" name="Rectangle 186">
                  <a:extLst>
                    <a:ext uri="{FF2B5EF4-FFF2-40B4-BE49-F238E27FC236}">
                      <a16:creationId xmlns:a16="http://schemas.microsoft.com/office/drawing/2014/main" id="{C2DA9D16-CF76-4865-91BA-BAD3A992A585}"/>
                    </a:ext>
                  </a:extLst>
                </p:cNvPr>
                <p:cNvSpPr/>
                <p:nvPr/>
              </p:nvSpPr>
              <p:spPr>
                <a:xfrm>
                  <a:off x="1794559" y="2629498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88" name="Rectangle 187">
                  <a:extLst>
                    <a:ext uri="{FF2B5EF4-FFF2-40B4-BE49-F238E27FC236}">
                      <a16:creationId xmlns:a16="http://schemas.microsoft.com/office/drawing/2014/main" id="{3446C81A-6AD7-40FA-BF4C-D8A9A6222993}"/>
                    </a:ext>
                  </a:extLst>
                </p:cNvPr>
                <p:cNvSpPr/>
                <p:nvPr/>
              </p:nvSpPr>
              <p:spPr>
                <a:xfrm>
                  <a:off x="1794559" y="2353547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89" name="Rectangle 188">
                  <a:extLst>
                    <a:ext uri="{FF2B5EF4-FFF2-40B4-BE49-F238E27FC236}">
                      <a16:creationId xmlns:a16="http://schemas.microsoft.com/office/drawing/2014/main" id="{B94D4DC3-DDA3-4BEC-A6A5-A75AE3715AB7}"/>
                    </a:ext>
                  </a:extLst>
                </p:cNvPr>
                <p:cNvSpPr/>
                <p:nvPr/>
              </p:nvSpPr>
              <p:spPr>
                <a:xfrm>
                  <a:off x="1794559" y="2081706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90" name="Rectangle 189">
                  <a:extLst>
                    <a:ext uri="{FF2B5EF4-FFF2-40B4-BE49-F238E27FC236}">
                      <a16:creationId xmlns:a16="http://schemas.microsoft.com/office/drawing/2014/main" id="{DAD76869-5A65-4DD9-ABA9-673564554075}"/>
                    </a:ext>
                  </a:extLst>
                </p:cNvPr>
                <p:cNvSpPr/>
                <p:nvPr/>
              </p:nvSpPr>
              <p:spPr>
                <a:xfrm>
                  <a:off x="1794559" y="1805755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191" name="Rectangle 190">
                  <a:extLst>
                    <a:ext uri="{FF2B5EF4-FFF2-40B4-BE49-F238E27FC236}">
                      <a16:creationId xmlns:a16="http://schemas.microsoft.com/office/drawing/2014/main" id="{FAD0332D-6A7B-48D5-A6BE-7125CF996146}"/>
                    </a:ext>
                  </a:extLst>
                </p:cNvPr>
                <p:cNvSpPr/>
                <p:nvPr/>
              </p:nvSpPr>
              <p:spPr>
                <a:xfrm>
                  <a:off x="1794559" y="1528649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3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F2C222E5-4CFC-4FA6-B1F2-F3C55D931EA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904300" y="3772526"/>
                <a:ext cx="4415" cy="1695373"/>
              </a:xfrm>
              <a:prstGeom prst="line">
                <a:avLst/>
              </a:prstGeom>
              <a:ln w="19050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C81CE319-7A4B-429E-8106-8A87726A97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04300" y="5464976"/>
                <a:ext cx="3493325" cy="0"/>
              </a:xfrm>
              <a:prstGeom prst="line">
                <a:avLst/>
              </a:prstGeom>
              <a:ln w="19050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id="{E4B92640-628A-462B-B865-610C4E47FFE5}"/>
                  </a:ext>
                </a:extLst>
              </p:cNvPr>
              <p:cNvSpPr/>
              <p:nvPr/>
            </p:nvSpPr>
            <p:spPr>
              <a:xfrm>
                <a:off x="4573654" y="4470875"/>
                <a:ext cx="153057" cy="942928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C8F8AACF-C2D0-49C0-9F92-365C2754125D}"/>
                  </a:ext>
                </a:extLst>
              </p:cNvPr>
              <p:cNvSpPr/>
              <p:nvPr/>
            </p:nvSpPr>
            <p:spPr>
              <a:xfrm>
                <a:off x="4803940" y="4588843"/>
                <a:ext cx="153057" cy="824958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0" name="Rectangle 169">
                <a:extLst>
                  <a:ext uri="{FF2B5EF4-FFF2-40B4-BE49-F238E27FC236}">
                    <a16:creationId xmlns:a16="http://schemas.microsoft.com/office/drawing/2014/main" id="{AB80E300-0136-4A59-8B46-71D4A285EE45}"/>
                  </a:ext>
                </a:extLst>
              </p:cNvPr>
              <p:cNvSpPr/>
              <p:nvPr/>
            </p:nvSpPr>
            <p:spPr>
              <a:xfrm>
                <a:off x="4362198" y="4849954"/>
                <a:ext cx="153057" cy="56384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2E5BDCBF-2B7D-4243-AF98-7F15B0B1B0AA}"/>
                  </a:ext>
                </a:extLst>
              </p:cNvPr>
              <p:cNvSpPr/>
              <p:nvPr/>
            </p:nvSpPr>
            <p:spPr>
              <a:xfrm>
                <a:off x="4141328" y="4849954"/>
                <a:ext cx="153057" cy="563846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2" name="Rectangle 171">
                <a:extLst>
                  <a:ext uri="{FF2B5EF4-FFF2-40B4-BE49-F238E27FC236}">
                    <a16:creationId xmlns:a16="http://schemas.microsoft.com/office/drawing/2014/main" id="{EBE2475A-7D0E-4FDC-8A48-002ACC4452F4}"/>
                  </a:ext>
                </a:extLst>
              </p:cNvPr>
              <p:cNvSpPr/>
              <p:nvPr/>
            </p:nvSpPr>
            <p:spPr>
              <a:xfrm>
                <a:off x="5006680" y="4950829"/>
                <a:ext cx="153057" cy="462973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3" name="Rectangle 172">
                <a:extLst>
                  <a:ext uri="{FF2B5EF4-FFF2-40B4-BE49-F238E27FC236}">
                    <a16:creationId xmlns:a16="http://schemas.microsoft.com/office/drawing/2014/main" id="{61E2FE13-0251-424E-B8E6-1CE01382DD81}"/>
                  </a:ext>
                </a:extLst>
              </p:cNvPr>
              <p:cNvSpPr/>
              <p:nvPr/>
            </p:nvSpPr>
            <p:spPr>
              <a:xfrm>
                <a:off x="3929291" y="4503148"/>
                <a:ext cx="153057" cy="910654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4" name="Rectangle 173">
                <a:extLst>
                  <a:ext uri="{FF2B5EF4-FFF2-40B4-BE49-F238E27FC236}">
                    <a16:creationId xmlns:a16="http://schemas.microsoft.com/office/drawing/2014/main" id="{3057A31F-2158-4E42-980F-B94CC77E8626}"/>
                  </a:ext>
                </a:extLst>
              </p:cNvPr>
              <p:cNvSpPr/>
              <p:nvPr/>
            </p:nvSpPr>
            <p:spPr>
              <a:xfrm>
                <a:off x="5219416" y="4862863"/>
                <a:ext cx="153057" cy="550936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5" name="Rectangle 174">
                <a:extLst>
                  <a:ext uri="{FF2B5EF4-FFF2-40B4-BE49-F238E27FC236}">
                    <a16:creationId xmlns:a16="http://schemas.microsoft.com/office/drawing/2014/main" id="{2291117A-D14F-4BEE-A148-02ABBDB0D713}"/>
                  </a:ext>
                </a:extLst>
              </p:cNvPr>
              <p:cNvSpPr/>
              <p:nvPr/>
            </p:nvSpPr>
            <p:spPr>
              <a:xfrm>
                <a:off x="3716554" y="5037633"/>
                <a:ext cx="153057" cy="376168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6" name="Rectangle 175">
                <a:extLst>
                  <a:ext uri="{FF2B5EF4-FFF2-40B4-BE49-F238E27FC236}">
                    <a16:creationId xmlns:a16="http://schemas.microsoft.com/office/drawing/2014/main" id="{2E405E20-9A78-43FC-9D05-761B1F8B0FA9}"/>
                  </a:ext>
                </a:extLst>
              </p:cNvPr>
              <p:cNvSpPr/>
              <p:nvPr/>
            </p:nvSpPr>
            <p:spPr>
              <a:xfrm>
                <a:off x="5424997" y="4582570"/>
                <a:ext cx="153057" cy="831231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7" name="Rectangle 176">
                <a:extLst>
                  <a:ext uri="{FF2B5EF4-FFF2-40B4-BE49-F238E27FC236}">
                    <a16:creationId xmlns:a16="http://schemas.microsoft.com/office/drawing/2014/main" id="{ACACE317-EAF2-4E2B-8CB8-AD0896E5A8AE}"/>
                  </a:ext>
                </a:extLst>
              </p:cNvPr>
              <p:cNvSpPr/>
              <p:nvPr/>
            </p:nvSpPr>
            <p:spPr>
              <a:xfrm>
                <a:off x="3500101" y="5377290"/>
                <a:ext cx="153057" cy="36510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8" name="Rectangle 177">
                <a:extLst>
                  <a:ext uri="{FF2B5EF4-FFF2-40B4-BE49-F238E27FC236}">
                    <a16:creationId xmlns:a16="http://schemas.microsoft.com/office/drawing/2014/main" id="{B892CF5B-D3A5-436F-B983-4BA2BCD637A4}"/>
                  </a:ext>
                </a:extLst>
              </p:cNvPr>
              <p:cNvSpPr/>
              <p:nvPr/>
            </p:nvSpPr>
            <p:spPr>
              <a:xfrm>
                <a:off x="5645286" y="5064460"/>
                <a:ext cx="153057" cy="349340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3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3EB1D1A0-89A6-4E32-ABFD-89001D57C246}"/>
                  </a:ext>
                </a:extLst>
              </p:cNvPr>
              <p:cNvSpPr/>
              <p:nvPr/>
            </p:nvSpPr>
            <p:spPr>
              <a:xfrm>
                <a:off x="2934188" y="4434952"/>
                <a:ext cx="1020274" cy="988827"/>
              </a:xfrm>
              <a:custGeom>
                <a:avLst/>
                <a:gdLst>
                  <a:gd name="connsiteX0" fmla="*/ 0 w 3076731"/>
                  <a:gd name="connsiteY0" fmla="*/ 2525842 h 2525842"/>
                  <a:gd name="connsiteX1" fmla="*/ 1585210 w 3076731"/>
                  <a:gd name="connsiteY1" fmla="*/ 2076137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85210 w 3076731"/>
                  <a:gd name="connsiteY1" fmla="*/ 2076137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21502 w 3076731"/>
                  <a:gd name="connsiteY1" fmla="*/ 209487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30379"/>
                  <a:gd name="connsiteX1" fmla="*/ 1541907 w 3076731"/>
                  <a:gd name="connsiteY1" fmla="*/ 2183512 h 2530379"/>
                  <a:gd name="connsiteX2" fmla="*/ 2492115 w 3076731"/>
                  <a:gd name="connsiteY2" fmla="*/ 569626 h 2530379"/>
                  <a:gd name="connsiteX3" fmla="*/ 2814403 w 3076731"/>
                  <a:gd name="connsiteY3" fmla="*/ 123669 h 2530379"/>
                  <a:gd name="connsiteX4" fmla="*/ 3076731 w 3076731"/>
                  <a:gd name="connsiteY4" fmla="*/ 0 h 2530379"/>
                  <a:gd name="connsiteX0" fmla="*/ 0 w 3076731"/>
                  <a:gd name="connsiteY0" fmla="*/ 2525842 h 2525842"/>
                  <a:gd name="connsiteX1" fmla="*/ 1541907 w 3076731"/>
                  <a:gd name="connsiteY1" fmla="*/ 2183512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47323 w 3076731"/>
                  <a:gd name="connsiteY1" fmla="*/ 224897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47323 w 3076731"/>
                  <a:gd name="connsiteY1" fmla="*/ 2248975 h 2525842"/>
                  <a:gd name="connsiteX2" fmla="*/ 2237821 w 3076731"/>
                  <a:gd name="connsiteY2" fmla="*/ 854464 h 2525842"/>
                  <a:gd name="connsiteX3" fmla="*/ 2492115 w 3076731"/>
                  <a:gd name="connsiteY3" fmla="*/ 569626 h 2525842"/>
                  <a:gd name="connsiteX4" fmla="*/ 2814403 w 3076731"/>
                  <a:gd name="connsiteY4" fmla="*/ 123669 h 2525842"/>
                  <a:gd name="connsiteX5" fmla="*/ 3076731 w 3076731"/>
                  <a:gd name="connsiteY5" fmla="*/ 0 h 2525842"/>
                  <a:gd name="connsiteX0" fmla="*/ 0 w 3076731"/>
                  <a:gd name="connsiteY0" fmla="*/ 2525842 h 2525842"/>
                  <a:gd name="connsiteX1" fmla="*/ 1547323 w 3076731"/>
                  <a:gd name="connsiteY1" fmla="*/ 2248975 h 2525842"/>
                  <a:gd name="connsiteX2" fmla="*/ 2264905 w 3076731"/>
                  <a:gd name="connsiteY2" fmla="*/ 850373 h 2525842"/>
                  <a:gd name="connsiteX3" fmla="*/ 2492115 w 3076731"/>
                  <a:gd name="connsiteY3" fmla="*/ 569626 h 2525842"/>
                  <a:gd name="connsiteX4" fmla="*/ 2814403 w 3076731"/>
                  <a:gd name="connsiteY4" fmla="*/ 123669 h 2525842"/>
                  <a:gd name="connsiteX5" fmla="*/ 3076731 w 3076731"/>
                  <a:gd name="connsiteY5" fmla="*/ 0 h 2525842"/>
                  <a:gd name="connsiteX0" fmla="*/ 0 w 3076731"/>
                  <a:gd name="connsiteY0" fmla="*/ 2525842 h 2525842"/>
                  <a:gd name="connsiteX1" fmla="*/ 1547323 w 3076731"/>
                  <a:gd name="connsiteY1" fmla="*/ 224897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47323 w 3076731"/>
                  <a:gd name="connsiteY1" fmla="*/ 2248975 h 2525842"/>
                  <a:gd name="connsiteX2" fmla="*/ 2318783 w 3076731"/>
                  <a:gd name="connsiteY2" fmla="*/ 721011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136314"/>
                  <a:gd name="connsiteY0" fmla="*/ 2489019 h 2489019"/>
                  <a:gd name="connsiteX1" fmla="*/ 1547323 w 3136314"/>
                  <a:gd name="connsiteY1" fmla="*/ 2212152 h 2489019"/>
                  <a:gd name="connsiteX2" fmla="*/ 2318783 w 3136314"/>
                  <a:gd name="connsiteY2" fmla="*/ 684188 h 2489019"/>
                  <a:gd name="connsiteX3" fmla="*/ 2814403 w 3136314"/>
                  <a:gd name="connsiteY3" fmla="*/ 86846 h 2489019"/>
                  <a:gd name="connsiteX4" fmla="*/ 3136314 w 3136314"/>
                  <a:gd name="connsiteY4" fmla="*/ 0 h 2489019"/>
                  <a:gd name="connsiteX0" fmla="*/ 0 w 3136314"/>
                  <a:gd name="connsiteY0" fmla="*/ 2489019 h 2489019"/>
                  <a:gd name="connsiteX1" fmla="*/ 1547323 w 3136314"/>
                  <a:gd name="connsiteY1" fmla="*/ 2212152 h 2489019"/>
                  <a:gd name="connsiteX2" fmla="*/ 2318783 w 3136314"/>
                  <a:gd name="connsiteY2" fmla="*/ 684188 h 2489019"/>
                  <a:gd name="connsiteX3" fmla="*/ 3136314 w 3136314"/>
                  <a:gd name="connsiteY3" fmla="*/ 0 h 2489019"/>
                  <a:gd name="connsiteX0" fmla="*/ 0 w 3136314"/>
                  <a:gd name="connsiteY0" fmla="*/ 2489019 h 2489019"/>
                  <a:gd name="connsiteX1" fmla="*/ 1547323 w 3136314"/>
                  <a:gd name="connsiteY1" fmla="*/ 2212152 h 2489019"/>
                  <a:gd name="connsiteX2" fmla="*/ 2318783 w 3136314"/>
                  <a:gd name="connsiteY2" fmla="*/ 684188 h 2489019"/>
                  <a:gd name="connsiteX3" fmla="*/ 3136314 w 3136314"/>
                  <a:gd name="connsiteY3" fmla="*/ 0 h 2489019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318783 w 3298813"/>
                  <a:gd name="connsiteY2" fmla="*/ 450973 h 2255804"/>
                  <a:gd name="connsiteX3" fmla="*/ 3298813 w 3298813"/>
                  <a:gd name="connsiteY3" fmla="*/ 0 h 2255804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324200 w 3298813"/>
                  <a:gd name="connsiteY2" fmla="*/ 520528 h 2255804"/>
                  <a:gd name="connsiteX3" fmla="*/ 3298813 w 3298813"/>
                  <a:gd name="connsiteY3" fmla="*/ 0 h 2255804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324200 w 3298813"/>
                  <a:gd name="connsiteY2" fmla="*/ 520528 h 2255804"/>
                  <a:gd name="connsiteX3" fmla="*/ 3298813 w 3298813"/>
                  <a:gd name="connsiteY3" fmla="*/ 0 h 2255804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324200 w 3298813"/>
                  <a:gd name="connsiteY2" fmla="*/ 520528 h 2255804"/>
                  <a:gd name="connsiteX3" fmla="*/ 3298813 w 3298813"/>
                  <a:gd name="connsiteY3" fmla="*/ 0 h 2255804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232115 w 3298813"/>
                  <a:gd name="connsiteY2" fmla="*/ 573717 h 2255804"/>
                  <a:gd name="connsiteX3" fmla="*/ 3298813 w 3298813"/>
                  <a:gd name="connsiteY3" fmla="*/ 0 h 2255804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232115 w 3298813"/>
                  <a:gd name="connsiteY2" fmla="*/ 573717 h 2255804"/>
                  <a:gd name="connsiteX3" fmla="*/ 3298813 w 3298813"/>
                  <a:gd name="connsiteY3" fmla="*/ 0 h 2255804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232115 w 3298813"/>
                  <a:gd name="connsiteY2" fmla="*/ 573717 h 2255804"/>
                  <a:gd name="connsiteX3" fmla="*/ 3298813 w 3298813"/>
                  <a:gd name="connsiteY3" fmla="*/ 0 h 2255804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282596 w 3298813"/>
                  <a:gd name="connsiteY2" fmla="*/ 698507 h 2255804"/>
                  <a:gd name="connsiteX3" fmla="*/ 3298813 w 3298813"/>
                  <a:gd name="connsiteY3" fmla="*/ 0 h 2255804"/>
                  <a:gd name="connsiteX0" fmla="*/ 0 w 3298813"/>
                  <a:gd name="connsiteY0" fmla="*/ 2255804 h 2255804"/>
                  <a:gd name="connsiteX1" fmla="*/ 1547323 w 3298813"/>
                  <a:gd name="connsiteY1" fmla="*/ 1978937 h 2255804"/>
                  <a:gd name="connsiteX2" fmla="*/ 2282596 w 3298813"/>
                  <a:gd name="connsiteY2" fmla="*/ 698507 h 2255804"/>
                  <a:gd name="connsiteX3" fmla="*/ 3298813 w 3298813"/>
                  <a:gd name="connsiteY3" fmla="*/ 0 h 2255804"/>
                  <a:gd name="connsiteX0" fmla="*/ 0 w 2947819"/>
                  <a:gd name="connsiteY0" fmla="*/ 2018588 h 2018588"/>
                  <a:gd name="connsiteX1" fmla="*/ 1547323 w 2947819"/>
                  <a:gd name="connsiteY1" fmla="*/ 1741721 h 2018588"/>
                  <a:gd name="connsiteX2" fmla="*/ 2282596 w 2947819"/>
                  <a:gd name="connsiteY2" fmla="*/ 461291 h 2018588"/>
                  <a:gd name="connsiteX3" fmla="*/ 2947819 w 2947819"/>
                  <a:gd name="connsiteY3" fmla="*/ 0 h 2018588"/>
                  <a:gd name="connsiteX0" fmla="*/ 0 w 2643009"/>
                  <a:gd name="connsiteY0" fmla="*/ 1934865 h 1934865"/>
                  <a:gd name="connsiteX1" fmla="*/ 1547323 w 2643009"/>
                  <a:gd name="connsiteY1" fmla="*/ 1657998 h 1934865"/>
                  <a:gd name="connsiteX2" fmla="*/ 2282596 w 2643009"/>
                  <a:gd name="connsiteY2" fmla="*/ 377568 h 1934865"/>
                  <a:gd name="connsiteX3" fmla="*/ 2643009 w 2643009"/>
                  <a:gd name="connsiteY3" fmla="*/ 0 h 1934865"/>
                  <a:gd name="connsiteX0" fmla="*/ 0 w 2643009"/>
                  <a:gd name="connsiteY0" fmla="*/ 1934865 h 1934865"/>
                  <a:gd name="connsiteX1" fmla="*/ 1547323 w 2643009"/>
                  <a:gd name="connsiteY1" fmla="*/ 1657998 h 1934865"/>
                  <a:gd name="connsiteX2" fmla="*/ 2282596 w 2643009"/>
                  <a:gd name="connsiteY2" fmla="*/ 377568 h 1934865"/>
                  <a:gd name="connsiteX3" fmla="*/ 2643009 w 2643009"/>
                  <a:gd name="connsiteY3" fmla="*/ 0 h 1934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3009" h="1934865">
                    <a:moveTo>
                      <a:pt x="0" y="1934865"/>
                    </a:moveTo>
                    <a:cubicBezTo>
                      <a:pt x="397552" y="1914253"/>
                      <a:pt x="1166890" y="1917547"/>
                      <a:pt x="1547323" y="1657998"/>
                    </a:cubicBezTo>
                    <a:cubicBezTo>
                      <a:pt x="1927756" y="1398449"/>
                      <a:pt x="2121884" y="636757"/>
                      <a:pt x="2282596" y="377568"/>
                    </a:cubicBezTo>
                    <a:cubicBezTo>
                      <a:pt x="2443308" y="118379"/>
                      <a:pt x="2406946" y="26772"/>
                      <a:pt x="2643009" y="0"/>
                    </a:cubicBezTo>
                  </a:path>
                </a:pathLst>
              </a:custGeom>
              <a:noFill/>
              <a:ln w="28575" cap="rnd" cmpd="sng" algn="ctr">
                <a:solidFill>
                  <a:srgbClr val="00A0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700" dirty="0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B217BCF8-9116-4938-8BB7-CC43DE9BCA36}"/>
                  </a:ext>
                </a:extLst>
              </p:cNvPr>
              <p:cNvSpPr/>
              <p:nvPr/>
            </p:nvSpPr>
            <p:spPr>
              <a:xfrm flipH="1">
                <a:off x="3955771" y="4433167"/>
                <a:ext cx="1923895" cy="954031"/>
              </a:xfrm>
              <a:custGeom>
                <a:avLst/>
                <a:gdLst>
                  <a:gd name="connsiteX0" fmla="*/ 0 w 3076731"/>
                  <a:gd name="connsiteY0" fmla="*/ 2525842 h 2525842"/>
                  <a:gd name="connsiteX1" fmla="*/ 1585210 w 3076731"/>
                  <a:gd name="connsiteY1" fmla="*/ 2076137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85210 w 3076731"/>
                  <a:gd name="connsiteY1" fmla="*/ 2076137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21502 w 3076731"/>
                  <a:gd name="connsiteY1" fmla="*/ 209487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3076731 w 3076731"/>
                  <a:gd name="connsiteY3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3076731 w 3076731"/>
                  <a:gd name="connsiteY3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1575539 w 3076731"/>
                  <a:gd name="connsiteY2" fmla="*/ 738705 h 2525842"/>
                  <a:gd name="connsiteX3" fmla="*/ 3076731 w 3076731"/>
                  <a:gd name="connsiteY3" fmla="*/ 0 h 2525842"/>
                  <a:gd name="connsiteX0" fmla="*/ 0 w 3076731"/>
                  <a:gd name="connsiteY0" fmla="*/ 2525842 h 2525842"/>
                  <a:gd name="connsiteX1" fmla="*/ 345527 w 3076731"/>
                  <a:gd name="connsiteY1" fmla="*/ 1488388 h 2525842"/>
                  <a:gd name="connsiteX2" fmla="*/ 1575539 w 3076731"/>
                  <a:gd name="connsiteY2" fmla="*/ 738705 h 2525842"/>
                  <a:gd name="connsiteX3" fmla="*/ 3076731 w 3076731"/>
                  <a:gd name="connsiteY3" fmla="*/ 0 h 2525842"/>
                  <a:gd name="connsiteX0" fmla="*/ 0 w 5365251"/>
                  <a:gd name="connsiteY0" fmla="*/ 2512134 h 2512134"/>
                  <a:gd name="connsiteX1" fmla="*/ 2634047 w 5365251"/>
                  <a:gd name="connsiteY1" fmla="*/ 1488388 h 2512134"/>
                  <a:gd name="connsiteX2" fmla="*/ 3864059 w 5365251"/>
                  <a:gd name="connsiteY2" fmla="*/ 738705 h 2512134"/>
                  <a:gd name="connsiteX3" fmla="*/ 5365251 w 5365251"/>
                  <a:gd name="connsiteY3" fmla="*/ 0 h 2512134"/>
                  <a:gd name="connsiteX0" fmla="*/ 0 w 5365251"/>
                  <a:gd name="connsiteY0" fmla="*/ 2512134 h 2512134"/>
                  <a:gd name="connsiteX1" fmla="*/ 2634047 w 5365251"/>
                  <a:gd name="connsiteY1" fmla="*/ 1488388 h 2512134"/>
                  <a:gd name="connsiteX2" fmla="*/ 3864059 w 5365251"/>
                  <a:gd name="connsiteY2" fmla="*/ 738705 h 2512134"/>
                  <a:gd name="connsiteX3" fmla="*/ 5365251 w 5365251"/>
                  <a:gd name="connsiteY3" fmla="*/ 0 h 2512134"/>
                  <a:gd name="connsiteX0" fmla="*/ 0 w 5365251"/>
                  <a:gd name="connsiteY0" fmla="*/ 2512134 h 2512134"/>
                  <a:gd name="connsiteX1" fmla="*/ 2937626 w 5365251"/>
                  <a:gd name="connsiteY1" fmla="*/ 1474680 h 2512134"/>
                  <a:gd name="connsiteX2" fmla="*/ 3864059 w 5365251"/>
                  <a:gd name="connsiteY2" fmla="*/ 738705 h 2512134"/>
                  <a:gd name="connsiteX3" fmla="*/ 5365251 w 5365251"/>
                  <a:gd name="connsiteY3" fmla="*/ 0 h 2512134"/>
                  <a:gd name="connsiteX0" fmla="*/ 0 w 5365251"/>
                  <a:gd name="connsiteY0" fmla="*/ 2512134 h 2512134"/>
                  <a:gd name="connsiteX1" fmla="*/ 2937626 w 5365251"/>
                  <a:gd name="connsiteY1" fmla="*/ 1474680 h 2512134"/>
                  <a:gd name="connsiteX2" fmla="*/ 3864059 w 5365251"/>
                  <a:gd name="connsiteY2" fmla="*/ 738705 h 2512134"/>
                  <a:gd name="connsiteX3" fmla="*/ 5365251 w 5365251"/>
                  <a:gd name="connsiteY3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3864059 w 5365251"/>
                  <a:gd name="connsiteY2" fmla="*/ 738705 h 2512134"/>
                  <a:gd name="connsiteX3" fmla="*/ 5365251 w 5365251"/>
                  <a:gd name="connsiteY3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3969145 w 5365251"/>
                  <a:gd name="connsiteY2" fmla="*/ 542208 h 2512134"/>
                  <a:gd name="connsiteX3" fmla="*/ 5365251 w 5365251"/>
                  <a:gd name="connsiteY3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3992498 w 5365251"/>
                  <a:gd name="connsiteY2" fmla="*/ 533068 h 2512134"/>
                  <a:gd name="connsiteX3" fmla="*/ 5365251 w 5365251"/>
                  <a:gd name="connsiteY3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5365251 w 5365251"/>
                  <a:gd name="connsiteY2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5365251 w 5365251"/>
                  <a:gd name="connsiteY2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5365251 w 5365251"/>
                  <a:gd name="connsiteY2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5365251 w 5365251"/>
                  <a:gd name="connsiteY2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5365251 w 5365251"/>
                  <a:gd name="connsiteY2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5365251 w 5365251"/>
                  <a:gd name="connsiteY2" fmla="*/ 0 h 2512134"/>
                  <a:gd name="connsiteX0" fmla="*/ 0 w 5365251"/>
                  <a:gd name="connsiteY0" fmla="*/ 2512134 h 2512134"/>
                  <a:gd name="connsiteX1" fmla="*/ 3200338 w 5365251"/>
                  <a:gd name="connsiteY1" fmla="*/ 1031421 h 2512134"/>
                  <a:gd name="connsiteX2" fmla="*/ 5365251 w 5365251"/>
                  <a:gd name="connsiteY2" fmla="*/ 0 h 2512134"/>
                  <a:gd name="connsiteX0" fmla="*/ 0 w 5190110"/>
                  <a:gd name="connsiteY0" fmla="*/ 2484716 h 2484716"/>
                  <a:gd name="connsiteX1" fmla="*/ 3200338 w 5190110"/>
                  <a:gd name="connsiteY1" fmla="*/ 1004003 h 2484716"/>
                  <a:gd name="connsiteX2" fmla="*/ 5190110 w 5190110"/>
                  <a:gd name="connsiteY2" fmla="*/ 0 h 2484716"/>
                  <a:gd name="connsiteX0" fmla="*/ 0 w 5371090"/>
                  <a:gd name="connsiteY0" fmla="*/ 2516703 h 2516703"/>
                  <a:gd name="connsiteX1" fmla="*/ 3200338 w 5371090"/>
                  <a:gd name="connsiteY1" fmla="*/ 1035990 h 2516703"/>
                  <a:gd name="connsiteX2" fmla="*/ 5371090 w 5371090"/>
                  <a:gd name="connsiteY2" fmla="*/ 0 h 2516703"/>
                  <a:gd name="connsiteX0" fmla="*/ 0 w 5371090"/>
                  <a:gd name="connsiteY0" fmla="*/ 2496377 h 2496377"/>
                  <a:gd name="connsiteX1" fmla="*/ 3200338 w 5371090"/>
                  <a:gd name="connsiteY1" fmla="*/ 1015664 h 2496377"/>
                  <a:gd name="connsiteX2" fmla="*/ 5371090 w 5371090"/>
                  <a:gd name="connsiteY2" fmla="*/ 0 h 2496377"/>
                  <a:gd name="connsiteX0" fmla="*/ 0 w 5371090"/>
                  <a:gd name="connsiteY0" fmla="*/ 2505088 h 2505088"/>
                  <a:gd name="connsiteX1" fmla="*/ 3200338 w 5371090"/>
                  <a:gd name="connsiteY1" fmla="*/ 1024375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200338 w 5371090"/>
                  <a:gd name="connsiteY1" fmla="*/ 1024375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200338 w 5371090"/>
                  <a:gd name="connsiteY1" fmla="*/ 1024375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452982 w 5371090"/>
                  <a:gd name="connsiteY1" fmla="*/ 111804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452982 w 5371090"/>
                  <a:gd name="connsiteY1" fmla="*/ 111804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452982 w 5371090"/>
                  <a:gd name="connsiteY1" fmla="*/ 111804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891782 w 5371090"/>
                  <a:gd name="connsiteY1" fmla="*/ 795394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951621 w 5371090"/>
                  <a:gd name="connsiteY1" fmla="*/ 87345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951621 w 5371090"/>
                  <a:gd name="connsiteY1" fmla="*/ 87345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951621 w 5371090"/>
                  <a:gd name="connsiteY1" fmla="*/ 87345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951621 w 5371090"/>
                  <a:gd name="connsiteY1" fmla="*/ 87345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951621 w 5371090"/>
                  <a:gd name="connsiteY1" fmla="*/ 87345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3951621 w 5371090"/>
                  <a:gd name="connsiteY1" fmla="*/ 873456 h 2505088"/>
                  <a:gd name="connsiteX2" fmla="*/ 5371090 w 5371090"/>
                  <a:gd name="connsiteY2" fmla="*/ 0 h 2505088"/>
                  <a:gd name="connsiteX0" fmla="*/ 0 w 5371090"/>
                  <a:gd name="connsiteY0" fmla="*/ 2505088 h 2505088"/>
                  <a:gd name="connsiteX1" fmla="*/ 2663611 w 5371090"/>
                  <a:gd name="connsiteY1" fmla="*/ 1781371 h 2505088"/>
                  <a:gd name="connsiteX2" fmla="*/ 3951621 w 5371090"/>
                  <a:gd name="connsiteY2" fmla="*/ 87345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2663611 w 5371090"/>
                  <a:gd name="connsiteY1" fmla="*/ 1781371 h 2505088"/>
                  <a:gd name="connsiteX2" fmla="*/ 3951621 w 5371090"/>
                  <a:gd name="connsiteY2" fmla="*/ 87345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2663611 w 5371090"/>
                  <a:gd name="connsiteY1" fmla="*/ 1781371 h 2505088"/>
                  <a:gd name="connsiteX2" fmla="*/ 3951621 w 5371090"/>
                  <a:gd name="connsiteY2" fmla="*/ 87345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2920686 w 5371090"/>
                  <a:gd name="connsiteY1" fmla="*/ 1143008 h 2505088"/>
                  <a:gd name="connsiteX2" fmla="*/ 3951621 w 5371090"/>
                  <a:gd name="connsiteY2" fmla="*/ 87345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2920686 w 5371090"/>
                  <a:gd name="connsiteY1" fmla="*/ 1143008 h 2505088"/>
                  <a:gd name="connsiteX2" fmla="*/ 3951621 w 5371090"/>
                  <a:gd name="connsiteY2" fmla="*/ 87345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2920686 w 5371090"/>
                  <a:gd name="connsiteY1" fmla="*/ 1143008 h 2505088"/>
                  <a:gd name="connsiteX2" fmla="*/ 3951621 w 5371090"/>
                  <a:gd name="connsiteY2" fmla="*/ 87345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2920686 w 5371090"/>
                  <a:gd name="connsiteY1" fmla="*/ 1143008 h 2505088"/>
                  <a:gd name="connsiteX2" fmla="*/ 4093455 w 5371090"/>
                  <a:gd name="connsiteY2" fmla="*/ 70692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3133438 w 5371090"/>
                  <a:gd name="connsiteY1" fmla="*/ 1066682 h 2505088"/>
                  <a:gd name="connsiteX2" fmla="*/ 4093455 w 5371090"/>
                  <a:gd name="connsiteY2" fmla="*/ 70692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3133438 w 5371090"/>
                  <a:gd name="connsiteY1" fmla="*/ 1066682 h 2505088"/>
                  <a:gd name="connsiteX2" fmla="*/ 4093455 w 5371090"/>
                  <a:gd name="connsiteY2" fmla="*/ 70692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3133438 w 5371090"/>
                  <a:gd name="connsiteY1" fmla="*/ 1066682 h 2505088"/>
                  <a:gd name="connsiteX2" fmla="*/ 4093455 w 5371090"/>
                  <a:gd name="connsiteY2" fmla="*/ 706926 h 2505088"/>
                  <a:gd name="connsiteX3" fmla="*/ 5371090 w 5371090"/>
                  <a:gd name="connsiteY3" fmla="*/ 0 h 2505088"/>
                  <a:gd name="connsiteX0" fmla="*/ 0 w 5371090"/>
                  <a:gd name="connsiteY0" fmla="*/ 2505088 h 2505088"/>
                  <a:gd name="connsiteX1" fmla="*/ 3133438 w 5371090"/>
                  <a:gd name="connsiteY1" fmla="*/ 1066682 h 2505088"/>
                  <a:gd name="connsiteX2" fmla="*/ 5206837 w 5371090"/>
                  <a:gd name="connsiteY2" fmla="*/ 985691 h 2505088"/>
                  <a:gd name="connsiteX3" fmla="*/ 5371090 w 5371090"/>
                  <a:gd name="connsiteY3" fmla="*/ 0 h 2505088"/>
                  <a:gd name="connsiteX0" fmla="*/ 0 w 5717268"/>
                  <a:gd name="connsiteY0" fmla="*/ 2391840 h 2391840"/>
                  <a:gd name="connsiteX1" fmla="*/ 3133438 w 5717268"/>
                  <a:gd name="connsiteY1" fmla="*/ 953434 h 2391840"/>
                  <a:gd name="connsiteX2" fmla="*/ 5206837 w 5717268"/>
                  <a:gd name="connsiteY2" fmla="*/ 872443 h 2391840"/>
                  <a:gd name="connsiteX3" fmla="*/ 5717268 w 5717268"/>
                  <a:gd name="connsiteY3" fmla="*/ 0 h 2391840"/>
                  <a:gd name="connsiteX0" fmla="*/ 0 w 5717268"/>
                  <a:gd name="connsiteY0" fmla="*/ 2391840 h 2391840"/>
                  <a:gd name="connsiteX1" fmla="*/ 3872575 w 5717268"/>
                  <a:gd name="connsiteY1" fmla="*/ 317502 h 2391840"/>
                  <a:gd name="connsiteX2" fmla="*/ 5206837 w 5717268"/>
                  <a:gd name="connsiteY2" fmla="*/ 872443 h 2391840"/>
                  <a:gd name="connsiteX3" fmla="*/ 5717268 w 5717268"/>
                  <a:gd name="connsiteY3" fmla="*/ 0 h 2391840"/>
                  <a:gd name="connsiteX0" fmla="*/ 0 w 5717268"/>
                  <a:gd name="connsiteY0" fmla="*/ 2391840 h 2391840"/>
                  <a:gd name="connsiteX1" fmla="*/ 3872575 w 5717268"/>
                  <a:gd name="connsiteY1" fmla="*/ 317502 h 2391840"/>
                  <a:gd name="connsiteX2" fmla="*/ 5206837 w 5717268"/>
                  <a:gd name="connsiteY2" fmla="*/ 872443 h 2391840"/>
                  <a:gd name="connsiteX3" fmla="*/ 5717268 w 5717268"/>
                  <a:gd name="connsiteY3" fmla="*/ 0 h 2391840"/>
                  <a:gd name="connsiteX0" fmla="*/ 0 w 5717268"/>
                  <a:gd name="connsiteY0" fmla="*/ 2391840 h 2391840"/>
                  <a:gd name="connsiteX1" fmla="*/ 3872575 w 5717268"/>
                  <a:gd name="connsiteY1" fmla="*/ 317502 h 2391840"/>
                  <a:gd name="connsiteX2" fmla="*/ 4546882 w 5717268"/>
                  <a:gd name="connsiteY2" fmla="*/ 814467 h 2391840"/>
                  <a:gd name="connsiteX3" fmla="*/ 5206837 w 5717268"/>
                  <a:gd name="connsiteY3" fmla="*/ 872443 h 2391840"/>
                  <a:gd name="connsiteX4" fmla="*/ 5717268 w 5717268"/>
                  <a:gd name="connsiteY4" fmla="*/ 0 h 2391840"/>
                  <a:gd name="connsiteX0" fmla="*/ 0 w 5717268"/>
                  <a:gd name="connsiteY0" fmla="*/ 2391840 h 2391840"/>
                  <a:gd name="connsiteX1" fmla="*/ 3872575 w 5717268"/>
                  <a:gd name="connsiteY1" fmla="*/ 317502 h 2391840"/>
                  <a:gd name="connsiteX2" fmla="*/ 4546882 w 5717268"/>
                  <a:gd name="connsiteY2" fmla="*/ 814467 h 2391840"/>
                  <a:gd name="connsiteX3" fmla="*/ 5206837 w 5717268"/>
                  <a:gd name="connsiteY3" fmla="*/ 872443 h 2391840"/>
                  <a:gd name="connsiteX4" fmla="*/ 5717268 w 5717268"/>
                  <a:gd name="connsiteY4" fmla="*/ 0 h 2391840"/>
                  <a:gd name="connsiteX0" fmla="*/ 0 w 5717268"/>
                  <a:gd name="connsiteY0" fmla="*/ 2456304 h 2456304"/>
                  <a:gd name="connsiteX1" fmla="*/ 3376699 w 5717268"/>
                  <a:gd name="connsiteY1" fmla="*/ 138046 h 2456304"/>
                  <a:gd name="connsiteX2" fmla="*/ 4546882 w 5717268"/>
                  <a:gd name="connsiteY2" fmla="*/ 878931 h 2456304"/>
                  <a:gd name="connsiteX3" fmla="*/ 5206837 w 5717268"/>
                  <a:gd name="connsiteY3" fmla="*/ 936907 h 2456304"/>
                  <a:gd name="connsiteX4" fmla="*/ 5717268 w 5717268"/>
                  <a:gd name="connsiteY4" fmla="*/ 64464 h 2456304"/>
                  <a:gd name="connsiteX0" fmla="*/ 0 w 5717268"/>
                  <a:gd name="connsiteY0" fmla="*/ 2456304 h 2456304"/>
                  <a:gd name="connsiteX1" fmla="*/ 3376699 w 5717268"/>
                  <a:gd name="connsiteY1" fmla="*/ 138046 h 2456304"/>
                  <a:gd name="connsiteX2" fmla="*/ 4341046 w 5717268"/>
                  <a:gd name="connsiteY2" fmla="*/ 948623 h 2456304"/>
                  <a:gd name="connsiteX3" fmla="*/ 5206837 w 5717268"/>
                  <a:gd name="connsiteY3" fmla="*/ 936907 h 2456304"/>
                  <a:gd name="connsiteX4" fmla="*/ 5717268 w 5717268"/>
                  <a:gd name="connsiteY4" fmla="*/ 64464 h 2456304"/>
                  <a:gd name="connsiteX0" fmla="*/ 0 w 5717268"/>
                  <a:gd name="connsiteY0" fmla="*/ 2447933 h 2447933"/>
                  <a:gd name="connsiteX1" fmla="*/ 3460904 w 5717268"/>
                  <a:gd name="connsiteY1" fmla="*/ 138387 h 2447933"/>
                  <a:gd name="connsiteX2" fmla="*/ 4341046 w 5717268"/>
                  <a:gd name="connsiteY2" fmla="*/ 940252 h 2447933"/>
                  <a:gd name="connsiteX3" fmla="*/ 5206837 w 5717268"/>
                  <a:gd name="connsiteY3" fmla="*/ 928536 h 2447933"/>
                  <a:gd name="connsiteX4" fmla="*/ 5717268 w 5717268"/>
                  <a:gd name="connsiteY4" fmla="*/ 56093 h 2447933"/>
                  <a:gd name="connsiteX0" fmla="*/ 0 w 5717268"/>
                  <a:gd name="connsiteY0" fmla="*/ 2391840 h 2391840"/>
                  <a:gd name="connsiteX1" fmla="*/ 3460904 w 5717268"/>
                  <a:gd name="connsiteY1" fmla="*/ 82294 h 2391840"/>
                  <a:gd name="connsiteX2" fmla="*/ 4341046 w 5717268"/>
                  <a:gd name="connsiteY2" fmla="*/ 884159 h 2391840"/>
                  <a:gd name="connsiteX3" fmla="*/ 5206837 w 5717268"/>
                  <a:gd name="connsiteY3" fmla="*/ 872443 h 2391840"/>
                  <a:gd name="connsiteX4" fmla="*/ 5717268 w 5717268"/>
                  <a:gd name="connsiteY4" fmla="*/ 0 h 2391840"/>
                  <a:gd name="connsiteX0" fmla="*/ 0 w 5717268"/>
                  <a:gd name="connsiteY0" fmla="*/ 2391840 h 2391840"/>
                  <a:gd name="connsiteX1" fmla="*/ 3460904 w 5717268"/>
                  <a:gd name="connsiteY1" fmla="*/ 82294 h 2391840"/>
                  <a:gd name="connsiteX2" fmla="*/ 4341046 w 5717268"/>
                  <a:gd name="connsiteY2" fmla="*/ 884159 h 2391840"/>
                  <a:gd name="connsiteX3" fmla="*/ 5206837 w 5717268"/>
                  <a:gd name="connsiteY3" fmla="*/ 872443 h 2391840"/>
                  <a:gd name="connsiteX4" fmla="*/ 5717268 w 5717268"/>
                  <a:gd name="connsiteY4" fmla="*/ 0 h 2391840"/>
                  <a:gd name="connsiteX0" fmla="*/ 0 w 5717268"/>
                  <a:gd name="connsiteY0" fmla="*/ 2391840 h 2391840"/>
                  <a:gd name="connsiteX1" fmla="*/ 2872129 w 5717268"/>
                  <a:gd name="connsiteY1" fmla="*/ 1136789 h 2391840"/>
                  <a:gd name="connsiteX2" fmla="*/ 3460904 w 5717268"/>
                  <a:gd name="connsiteY2" fmla="*/ 82294 h 2391840"/>
                  <a:gd name="connsiteX3" fmla="*/ 4341046 w 5717268"/>
                  <a:gd name="connsiteY3" fmla="*/ 884159 h 2391840"/>
                  <a:gd name="connsiteX4" fmla="*/ 5206837 w 5717268"/>
                  <a:gd name="connsiteY4" fmla="*/ 872443 h 2391840"/>
                  <a:gd name="connsiteX5" fmla="*/ 5717268 w 5717268"/>
                  <a:gd name="connsiteY5" fmla="*/ 0 h 2391840"/>
                  <a:gd name="connsiteX0" fmla="*/ 0 w 5717268"/>
                  <a:gd name="connsiteY0" fmla="*/ 2391840 h 2391840"/>
                  <a:gd name="connsiteX1" fmla="*/ 1983294 w 5717268"/>
                  <a:gd name="connsiteY1" fmla="*/ 1058387 h 2391840"/>
                  <a:gd name="connsiteX2" fmla="*/ 2872129 w 5717268"/>
                  <a:gd name="connsiteY2" fmla="*/ 1136789 h 2391840"/>
                  <a:gd name="connsiteX3" fmla="*/ 3460904 w 5717268"/>
                  <a:gd name="connsiteY3" fmla="*/ 82294 h 2391840"/>
                  <a:gd name="connsiteX4" fmla="*/ 4341046 w 5717268"/>
                  <a:gd name="connsiteY4" fmla="*/ 884159 h 2391840"/>
                  <a:gd name="connsiteX5" fmla="*/ 5206837 w 5717268"/>
                  <a:gd name="connsiteY5" fmla="*/ 872443 h 2391840"/>
                  <a:gd name="connsiteX6" fmla="*/ 5717268 w 5717268"/>
                  <a:gd name="connsiteY6" fmla="*/ 0 h 2391840"/>
                  <a:gd name="connsiteX0" fmla="*/ 0 w 5717268"/>
                  <a:gd name="connsiteY0" fmla="*/ 2391840 h 2391840"/>
                  <a:gd name="connsiteX1" fmla="*/ 1693253 w 5717268"/>
                  <a:gd name="connsiteY1" fmla="*/ 1964374 h 2391840"/>
                  <a:gd name="connsiteX2" fmla="*/ 1983294 w 5717268"/>
                  <a:gd name="connsiteY2" fmla="*/ 1058387 h 2391840"/>
                  <a:gd name="connsiteX3" fmla="*/ 2872129 w 5717268"/>
                  <a:gd name="connsiteY3" fmla="*/ 1136789 h 2391840"/>
                  <a:gd name="connsiteX4" fmla="*/ 3460904 w 5717268"/>
                  <a:gd name="connsiteY4" fmla="*/ 82294 h 2391840"/>
                  <a:gd name="connsiteX5" fmla="*/ 4341046 w 5717268"/>
                  <a:gd name="connsiteY5" fmla="*/ 884159 h 2391840"/>
                  <a:gd name="connsiteX6" fmla="*/ 5206837 w 5717268"/>
                  <a:gd name="connsiteY6" fmla="*/ 872443 h 2391840"/>
                  <a:gd name="connsiteX7" fmla="*/ 5717268 w 5717268"/>
                  <a:gd name="connsiteY7" fmla="*/ 0 h 2391840"/>
                  <a:gd name="connsiteX0" fmla="*/ 0 w 5717268"/>
                  <a:gd name="connsiteY0" fmla="*/ 2391840 h 2391840"/>
                  <a:gd name="connsiteX1" fmla="*/ 1057034 w 5717268"/>
                  <a:gd name="connsiteY1" fmla="*/ 1729166 h 2391840"/>
                  <a:gd name="connsiteX2" fmla="*/ 1693253 w 5717268"/>
                  <a:gd name="connsiteY2" fmla="*/ 1964374 h 2391840"/>
                  <a:gd name="connsiteX3" fmla="*/ 1983294 w 5717268"/>
                  <a:gd name="connsiteY3" fmla="*/ 1058387 h 2391840"/>
                  <a:gd name="connsiteX4" fmla="*/ 2872129 w 5717268"/>
                  <a:gd name="connsiteY4" fmla="*/ 1136789 h 2391840"/>
                  <a:gd name="connsiteX5" fmla="*/ 3460904 w 5717268"/>
                  <a:gd name="connsiteY5" fmla="*/ 82294 h 2391840"/>
                  <a:gd name="connsiteX6" fmla="*/ 4341046 w 5717268"/>
                  <a:gd name="connsiteY6" fmla="*/ 884159 h 2391840"/>
                  <a:gd name="connsiteX7" fmla="*/ 5206837 w 5717268"/>
                  <a:gd name="connsiteY7" fmla="*/ 872443 h 2391840"/>
                  <a:gd name="connsiteX8" fmla="*/ 5717268 w 5717268"/>
                  <a:gd name="connsiteY8" fmla="*/ 0 h 2391840"/>
                  <a:gd name="connsiteX0" fmla="*/ 0 w 5717268"/>
                  <a:gd name="connsiteY0" fmla="*/ 2391840 h 2391840"/>
                  <a:gd name="connsiteX1" fmla="*/ 1057034 w 5717268"/>
                  <a:gd name="connsiteY1" fmla="*/ 1729166 h 2391840"/>
                  <a:gd name="connsiteX2" fmla="*/ 1590335 w 5717268"/>
                  <a:gd name="connsiteY2" fmla="*/ 1798857 h 2391840"/>
                  <a:gd name="connsiteX3" fmla="*/ 1983294 w 5717268"/>
                  <a:gd name="connsiteY3" fmla="*/ 1058387 h 2391840"/>
                  <a:gd name="connsiteX4" fmla="*/ 2872129 w 5717268"/>
                  <a:gd name="connsiteY4" fmla="*/ 1136789 h 2391840"/>
                  <a:gd name="connsiteX5" fmla="*/ 3460904 w 5717268"/>
                  <a:gd name="connsiteY5" fmla="*/ 82294 h 2391840"/>
                  <a:gd name="connsiteX6" fmla="*/ 4341046 w 5717268"/>
                  <a:gd name="connsiteY6" fmla="*/ 884159 h 2391840"/>
                  <a:gd name="connsiteX7" fmla="*/ 5206837 w 5717268"/>
                  <a:gd name="connsiteY7" fmla="*/ 872443 h 2391840"/>
                  <a:gd name="connsiteX8" fmla="*/ 5717268 w 5717268"/>
                  <a:gd name="connsiteY8" fmla="*/ 0 h 2391840"/>
                  <a:gd name="connsiteX0" fmla="*/ 0 w 5717268"/>
                  <a:gd name="connsiteY0" fmla="*/ 2391840 h 2391840"/>
                  <a:gd name="connsiteX1" fmla="*/ 1057034 w 5717268"/>
                  <a:gd name="connsiteY1" fmla="*/ 1729166 h 2391840"/>
                  <a:gd name="connsiteX2" fmla="*/ 1758746 w 5717268"/>
                  <a:gd name="connsiteY2" fmla="*/ 1894683 h 2391840"/>
                  <a:gd name="connsiteX3" fmla="*/ 1983294 w 5717268"/>
                  <a:gd name="connsiteY3" fmla="*/ 1058387 h 2391840"/>
                  <a:gd name="connsiteX4" fmla="*/ 2872129 w 5717268"/>
                  <a:gd name="connsiteY4" fmla="*/ 1136789 h 2391840"/>
                  <a:gd name="connsiteX5" fmla="*/ 3460904 w 5717268"/>
                  <a:gd name="connsiteY5" fmla="*/ 82294 h 2391840"/>
                  <a:gd name="connsiteX6" fmla="*/ 4341046 w 5717268"/>
                  <a:gd name="connsiteY6" fmla="*/ 884159 h 2391840"/>
                  <a:gd name="connsiteX7" fmla="*/ 5206837 w 5717268"/>
                  <a:gd name="connsiteY7" fmla="*/ 872443 h 2391840"/>
                  <a:gd name="connsiteX8" fmla="*/ 5717268 w 5717268"/>
                  <a:gd name="connsiteY8" fmla="*/ 0 h 2391840"/>
                  <a:gd name="connsiteX0" fmla="*/ 0 w 5717268"/>
                  <a:gd name="connsiteY0" fmla="*/ 2391840 h 2391840"/>
                  <a:gd name="connsiteX1" fmla="*/ 1057034 w 5717268"/>
                  <a:gd name="connsiteY1" fmla="*/ 1729166 h 2391840"/>
                  <a:gd name="connsiteX2" fmla="*/ 1758746 w 5717268"/>
                  <a:gd name="connsiteY2" fmla="*/ 265648 h 2391840"/>
                  <a:gd name="connsiteX3" fmla="*/ 1983294 w 5717268"/>
                  <a:gd name="connsiteY3" fmla="*/ 1058387 h 2391840"/>
                  <a:gd name="connsiteX4" fmla="*/ 2872129 w 5717268"/>
                  <a:gd name="connsiteY4" fmla="*/ 1136789 h 2391840"/>
                  <a:gd name="connsiteX5" fmla="*/ 3460904 w 5717268"/>
                  <a:gd name="connsiteY5" fmla="*/ 82294 h 2391840"/>
                  <a:gd name="connsiteX6" fmla="*/ 4341046 w 5717268"/>
                  <a:gd name="connsiteY6" fmla="*/ 884159 h 2391840"/>
                  <a:gd name="connsiteX7" fmla="*/ 5206837 w 5717268"/>
                  <a:gd name="connsiteY7" fmla="*/ 872443 h 2391840"/>
                  <a:gd name="connsiteX8" fmla="*/ 5717268 w 5717268"/>
                  <a:gd name="connsiteY8" fmla="*/ 0 h 2391840"/>
                  <a:gd name="connsiteX0" fmla="*/ 0 w 5717268"/>
                  <a:gd name="connsiteY0" fmla="*/ 2391840 h 2391840"/>
                  <a:gd name="connsiteX1" fmla="*/ 1057034 w 5717268"/>
                  <a:gd name="connsiteY1" fmla="*/ 1729166 h 2391840"/>
                  <a:gd name="connsiteX2" fmla="*/ 1758746 w 5717268"/>
                  <a:gd name="connsiteY2" fmla="*/ 265648 h 2391840"/>
                  <a:gd name="connsiteX3" fmla="*/ 2207842 w 5717268"/>
                  <a:gd name="connsiteY3" fmla="*/ 988695 h 2391840"/>
                  <a:gd name="connsiteX4" fmla="*/ 2872129 w 5717268"/>
                  <a:gd name="connsiteY4" fmla="*/ 1136789 h 2391840"/>
                  <a:gd name="connsiteX5" fmla="*/ 3460904 w 5717268"/>
                  <a:gd name="connsiteY5" fmla="*/ 82294 h 2391840"/>
                  <a:gd name="connsiteX6" fmla="*/ 4341046 w 5717268"/>
                  <a:gd name="connsiteY6" fmla="*/ 884159 h 2391840"/>
                  <a:gd name="connsiteX7" fmla="*/ 5206837 w 5717268"/>
                  <a:gd name="connsiteY7" fmla="*/ 872443 h 2391840"/>
                  <a:gd name="connsiteX8" fmla="*/ 5717268 w 5717268"/>
                  <a:gd name="connsiteY8" fmla="*/ 0 h 2391840"/>
                  <a:gd name="connsiteX0" fmla="*/ 0 w 5717268"/>
                  <a:gd name="connsiteY0" fmla="*/ 2446026 h 2446026"/>
                  <a:gd name="connsiteX1" fmla="*/ 916692 w 5717268"/>
                  <a:gd name="connsiteY1" fmla="*/ 6222 h 2446026"/>
                  <a:gd name="connsiteX2" fmla="*/ 1758746 w 5717268"/>
                  <a:gd name="connsiteY2" fmla="*/ 319834 h 2446026"/>
                  <a:gd name="connsiteX3" fmla="*/ 2207842 w 5717268"/>
                  <a:gd name="connsiteY3" fmla="*/ 1042881 h 2446026"/>
                  <a:gd name="connsiteX4" fmla="*/ 2872129 w 5717268"/>
                  <a:gd name="connsiteY4" fmla="*/ 1190975 h 2446026"/>
                  <a:gd name="connsiteX5" fmla="*/ 3460904 w 5717268"/>
                  <a:gd name="connsiteY5" fmla="*/ 136480 h 2446026"/>
                  <a:gd name="connsiteX6" fmla="*/ 4341046 w 5717268"/>
                  <a:gd name="connsiteY6" fmla="*/ 938345 h 2446026"/>
                  <a:gd name="connsiteX7" fmla="*/ 5206837 w 5717268"/>
                  <a:gd name="connsiteY7" fmla="*/ 926629 h 2446026"/>
                  <a:gd name="connsiteX8" fmla="*/ 5717268 w 5717268"/>
                  <a:gd name="connsiteY8" fmla="*/ 54186 h 2446026"/>
                  <a:gd name="connsiteX0" fmla="*/ 0 w 5118474"/>
                  <a:gd name="connsiteY0" fmla="*/ 276883 h 1256019"/>
                  <a:gd name="connsiteX1" fmla="*/ 317898 w 5118474"/>
                  <a:gd name="connsiteY1" fmla="*/ 6222 h 1256019"/>
                  <a:gd name="connsiteX2" fmla="*/ 1159952 w 5118474"/>
                  <a:gd name="connsiteY2" fmla="*/ 319834 h 1256019"/>
                  <a:gd name="connsiteX3" fmla="*/ 1609048 w 5118474"/>
                  <a:gd name="connsiteY3" fmla="*/ 1042881 h 1256019"/>
                  <a:gd name="connsiteX4" fmla="*/ 2273335 w 5118474"/>
                  <a:gd name="connsiteY4" fmla="*/ 1190975 h 1256019"/>
                  <a:gd name="connsiteX5" fmla="*/ 2862110 w 5118474"/>
                  <a:gd name="connsiteY5" fmla="*/ 136480 h 1256019"/>
                  <a:gd name="connsiteX6" fmla="*/ 3742252 w 5118474"/>
                  <a:gd name="connsiteY6" fmla="*/ 938345 h 1256019"/>
                  <a:gd name="connsiteX7" fmla="*/ 4608043 w 5118474"/>
                  <a:gd name="connsiteY7" fmla="*/ 926629 h 1256019"/>
                  <a:gd name="connsiteX8" fmla="*/ 5118474 w 5118474"/>
                  <a:gd name="connsiteY8" fmla="*/ 54186 h 1256019"/>
                  <a:gd name="connsiteX0" fmla="*/ 0 w 5062337"/>
                  <a:gd name="connsiteY0" fmla="*/ 285595 h 1256019"/>
                  <a:gd name="connsiteX1" fmla="*/ 261761 w 5062337"/>
                  <a:gd name="connsiteY1" fmla="*/ 6222 h 1256019"/>
                  <a:gd name="connsiteX2" fmla="*/ 1103815 w 5062337"/>
                  <a:gd name="connsiteY2" fmla="*/ 319834 h 1256019"/>
                  <a:gd name="connsiteX3" fmla="*/ 1552911 w 5062337"/>
                  <a:gd name="connsiteY3" fmla="*/ 1042881 h 1256019"/>
                  <a:gd name="connsiteX4" fmla="*/ 2217198 w 5062337"/>
                  <a:gd name="connsiteY4" fmla="*/ 1190975 h 1256019"/>
                  <a:gd name="connsiteX5" fmla="*/ 2805973 w 5062337"/>
                  <a:gd name="connsiteY5" fmla="*/ 136480 h 1256019"/>
                  <a:gd name="connsiteX6" fmla="*/ 3686115 w 5062337"/>
                  <a:gd name="connsiteY6" fmla="*/ 938345 h 1256019"/>
                  <a:gd name="connsiteX7" fmla="*/ 4551906 w 5062337"/>
                  <a:gd name="connsiteY7" fmla="*/ 926629 h 1256019"/>
                  <a:gd name="connsiteX8" fmla="*/ 5062337 w 5062337"/>
                  <a:gd name="connsiteY8" fmla="*/ 54186 h 1256019"/>
                  <a:gd name="connsiteX0" fmla="*/ 0 w 5062337"/>
                  <a:gd name="connsiteY0" fmla="*/ 285595 h 1256019"/>
                  <a:gd name="connsiteX1" fmla="*/ 261761 w 5062337"/>
                  <a:gd name="connsiteY1" fmla="*/ 6222 h 1256019"/>
                  <a:gd name="connsiteX2" fmla="*/ 1103815 w 5062337"/>
                  <a:gd name="connsiteY2" fmla="*/ 319834 h 1256019"/>
                  <a:gd name="connsiteX3" fmla="*/ 1552911 w 5062337"/>
                  <a:gd name="connsiteY3" fmla="*/ 1042881 h 1256019"/>
                  <a:gd name="connsiteX4" fmla="*/ 2217198 w 5062337"/>
                  <a:gd name="connsiteY4" fmla="*/ 1190975 h 1256019"/>
                  <a:gd name="connsiteX5" fmla="*/ 2805973 w 5062337"/>
                  <a:gd name="connsiteY5" fmla="*/ 136480 h 1256019"/>
                  <a:gd name="connsiteX6" fmla="*/ 3686115 w 5062337"/>
                  <a:gd name="connsiteY6" fmla="*/ 938345 h 1256019"/>
                  <a:gd name="connsiteX7" fmla="*/ 4551906 w 5062337"/>
                  <a:gd name="connsiteY7" fmla="*/ 926629 h 1256019"/>
                  <a:gd name="connsiteX8" fmla="*/ 5062337 w 5062337"/>
                  <a:gd name="connsiteY8" fmla="*/ 54186 h 1256019"/>
                  <a:gd name="connsiteX0" fmla="*/ 0 w 5062337"/>
                  <a:gd name="connsiteY0" fmla="*/ 285030 h 1255454"/>
                  <a:gd name="connsiteX1" fmla="*/ 261761 w 5062337"/>
                  <a:gd name="connsiteY1" fmla="*/ 5657 h 1255454"/>
                  <a:gd name="connsiteX2" fmla="*/ 1038322 w 5062337"/>
                  <a:gd name="connsiteY2" fmla="*/ 380249 h 1255454"/>
                  <a:gd name="connsiteX3" fmla="*/ 1552911 w 5062337"/>
                  <a:gd name="connsiteY3" fmla="*/ 1042316 h 1255454"/>
                  <a:gd name="connsiteX4" fmla="*/ 2217198 w 5062337"/>
                  <a:gd name="connsiteY4" fmla="*/ 1190410 h 1255454"/>
                  <a:gd name="connsiteX5" fmla="*/ 2805973 w 5062337"/>
                  <a:gd name="connsiteY5" fmla="*/ 135915 h 1255454"/>
                  <a:gd name="connsiteX6" fmla="*/ 3686115 w 5062337"/>
                  <a:gd name="connsiteY6" fmla="*/ 937780 h 1255454"/>
                  <a:gd name="connsiteX7" fmla="*/ 4551906 w 5062337"/>
                  <a:gd name="connsiteY7" fmla="*/ 926064 h 1255454"/>
                  <a:gd name="connsiteX8" fmla="*/ 5062337 w 5062337"/>
                  <a:gd name="connsiteY8" fmla="*/ 53621 h 1255454"/>
                  <a:gd name="connsiteX0" fmla="*/ 0 w 5062337"/>
                  <a:gd name="connsiteY0" fmla="*/ 285030 h 1255454"/>
                  <a:gd name="connsiteX1" fmla="*/ 261761 w 5062337"/>
                  <a:gd name="connsiteY1" fmla="*/ 5657 h 1255454"/>
                  <a:gd name="connsiteX2" fmla="*/ 1038322 w 5062337"/>
                  <a:gd name="connsiteY2" fmla="*/ 380249 h 1255454"/>
                  <a:gd name="connsiteX3" fmla="*/ 1552911 w 5062337"/>
                  <a:gd name="connsiteY3" fmla="*/ 1042316 h 1255454"/>
                  <a:gd name="connsiteX4" fmla="*/ 2217198 w 5062337"/>
                  <a:gd name="connsiteY4" fmla="*/ 1190410 h 1255454"/>
                  <a:gd name="connsiteX5" fmla="*/ 2805973 w 5062337"/>
                  <a:gd name="connsiteY5" fmla="*/ 135915 h 1255454"/>
                  <a:gd name="connsiteX6" fmla="*/ 3686115 w 5062337"/>
                  <a:gd name="connsiteY6" fmla="*/ 937780 h 1255454"/>
                  <a:gd name="connsiteX7" fmla="*/ 4551906 w 5062337"/>
                  <a:gd name="connsiteY7" fmla="*/ 926064 h 1255454"/>
                  <a:gd name="connsiteX8" fmla="*/ 5062337 w 5062337"/>
                  <a:gd name="connsiteY8" fmla="*/ 53621 h 1255454"/>
                  <a:gd name="connsiteX0" fmla="*/ 0 w 5062337"/>
                  <a:gd name="connsiteY0" fmla="*/ 290210 h 1260634"/>
                  <a:gd name="connsiteX1" fmla="*/ 261761 w 5062337"/>
                  <a:gd name="connsiteY1" fmla="*/ 10837 h 1260634"/>
                  <a:gd name="connsiteX2" fmla="*/ 1038322 w 5062337"/>
                  <a:gd name="connsiteY2" fmla="*/ 385429 h 1260634"/>
                  <a:gd name="connsiteX3" fmla="*/ 1552911 w 5062337"/>
                  <a:gd name="connsiteY3" fmla="*/ 1047496 h 1260634"/>
                  <a:gd name="connsiteX4" fmla="*/ 2217198 w 5062337"/>
                  <a:gd name="connsiteY4" fmla="*/ 1195590 h 1260634"/>
                  <a:gd name="connsiteX5" fmla="*/ 2805973 w 5062337"/>
                  <a:gd name="connsiteY5" fmla="*/ 141095 h 1260634"/>
                  <a:gd name="connsiteX6" fmla="*/ 3686115 w 5062337"/>
                  <a:gd name="connsiteY6" fmla="*/ 942960 h 1260634"/>
                  <a:gd name="connsiteX7" fmla="*/ 4551906 w 5062337"/>
                  <a:gd name="connsiteY7" fmla="*/ 931244 h 1260634"/>
                  <a:gd name="connsiteX8" fmla="*/ 5062337 w 5062337"/>
                  <a:gd name="connsiteY8" fmla="*/ 58801 h 1260634"/>
                  <a:gd name="connsiteX0" fmla="*/ 0 w 5062337"/>
                  <a:gd name="connsiteY0" fmla="*/ 290210 h 1298221"/>
                  <a:gd name="connsiteX1" fmla="*/ 261761 w 5062337"/>
                  <a:gd name="connsiteY1" fmla="*/ 10837 h 1298221"/>
                  <a:gd name="connsiteX2" fmla="*/ 1038322 w 5062337"/>
                  <a:gd name="connsiteY2" fmla="*/ 385429 h 1298221"/>
                  <a:gd name="connsiteX3" fmla="*/ 1552911 w 5062337"/>
                  <a:gd name="connsiteY3" fmla="*/ 1047496 h 1298221"/>
                  <a:gd name="connsiteX4" fmla="*/ 2217198 w 5062337"/>
                  <a:gd name="connsiteY4" fmla="*/ 1195590 h 1298221"/>
                  <a:gd name="connsiteX5" fmla="*/ 2805973 w 5062337"/>
                  <a:gd name="connsiteY5" fmla="*/ 141095 h 1298221"/>
                  <a:gd name="connsiteX6" fmla="*/ 3686115 w 5062337"/>
                  <a:gd name="connsiteY6" fmla="*/ 942960 h 1298221"/>
                  <a:gd name="connsiteX7" fmla="*/ 4551906 w 5062337"/>
                  <a:gd name="connsiteY7" fmla="*/ 931244 h 1298221"/>
                  <a:gd name="connsiteX8" fmla="*/ 5062337 w 5062337"/>
                  <a:gd name="connsiteY8" fmla="*/ 58801 h 1298221"/>
                  <a:gd name="connsiteX0" fmla="*/ 0 w 5062337"/>
                  <a:gd name="connsiteY0" fmla="*/ 290210 h 1298221"/>
                  <a:gd name="connsiteX1" fmla="*/ 261761 w 5062337"/>
                  <a:gd name="connsiteY1" fmla="*/ 10837 h 1298221"/>
                  <a:gd name="connsiteX2" fmla="*/ 1038322 w 5062337"/>
                  <a:gd name="connsiteY2" fmla="*/ 385429 h 1298221"/>
                  <a:gd name="connsiteX3" fmla="*/ 1552911 w 5062337"/>
                  <a:gd name="connsiteY3" fmla="*/ 1047496 h 1298221"/>
                  <a:gd name="connsiteX4" fmla="*/ 2217198 w 5062337"/>
                  <a:gd name="connsiteY4" fmla="*/ 1195590 h 1298221"/>
                  <a:gd name="connsiteX5" fmla="*/ 2805973 w 5062337"/>
                  <a:gd name="connsiteY5" fmla="*/ 141095 h 1298221"/>
                  <a:gd name="connsiteX6" fmla="*/ 3686115 w 5062337"/>
                  <a:gd name="connsiteY6" fmla="*/ 942960 h 1298221"/>
                  <a:gd name="connsiteX7" fmla="*/ 4551906 w 5062337"/>
                  <a:gd name="connsiteY7" fmla="*/ 931244 h 1298221"/>
                  <a:gd name="connsiteX8" fmla="*/ 5062337 w 5062337"/>
                  <a:gd name="connsiteY8" fmla="*/ 58801 h 1298221"/>
                  <a:gd name="connsiteX0" fmla="*/ 55285 w 5117622"/>
                  <a:gd name="connsiteY0" fmla="*/ 231409 h 1435612"/>
                  <a:gd name="connsiteX1" fmla="*/ 120566 w 5117622"/>
                  <a:gd name="connsiteY1" fmla="*/ 1432978 h 1435612"/>
                  <a:gd name="connsiteX2" fmla="*/ 1093607 w 5117622"/>
                  <a:gd name="connsiteY2" fmla="*/ 326628 h 1435612"/>
                  <a:gd name="connsiteX3" fmla="*/ 1608196 w 5117622"/>
                  <a:gd name="connsiteY3" fmla="*/ 988695 h 1435612"/>
                  <a:gd name="connsiteX4" fmla="*/ 2272483 w 5117622"/>
                  <a:gd name="connsiteY4" fmla="*/ 1136789 h 1435612"/>
                  <a:gd name="connsiteX5" fmla="*/ 2861258 w 5117622"/>
                  <a:gd name="connsiteY5" fmla="*/ 82294 h 1435612"/>
                  <a:gd name="connsiteX6" fmla="*/ 3741400 w 5117622"/>
                  <a:gd name="connsiteY6" fmla="*/ 884159 h 1435612"/>
                  <a:gd name="connsiteX7" fmla="*/ 4607191 w 5117622"/>
                  <a:gd name="connsiteY7" fmla="*/ 872443 h 1435612"/>
                  <a:gd name="connsiteX8" fmla="*/ 5117622 w 5117622"/>
                  <a:gd name="connsiteY8" fmla="*/ 0 h 1435612"/>
                  <a:gd name="connsiteX0" fmla="*/ 0 w 5417871"/>
                  <a:gd name="connsiteY0" fmla="*/ 2330861 h 2330861"/>
                  <a:gd name="connsiteX1" fmla="*/ 420815 w 5417871"/>
                  <a:gd name="connsiteY1" fmla="*/ 1432978 h 2330861"/>
                  <a:gd name="connsiteX2" fmla="*/ 1393856 w 5417871"/>
                  <a:gd name="connsiteY2" fmla="*/ 326628 h 2330861"/>
                  <a:gd name="connsiteX3" fmla="*/ 1908445 w 5417871"/>
                  <a:gd name="connsiteY3" fmla="*/ 988695 h 2330861"/>
                  <a:gd name="connsiteX4" fmla="*/ 2572732 w 5417871"/>
                  <a:gd name="connsiteY4" fmla="*/ 1136789 h 2330861"/>
                  <a:gd name="connsiteX5" fmla="*/ 3161507 w 5417871"/>
                  <a:gd name="connsiteY5" fmla="*/ 82294 h 2330861"/>
                  <a:gd name="connsiteX6" fmla="*/ 4041649 w 5417871"/>
                  <a:gd name="connsiteY6" fmla="*/ 884159 h 2330861"/>
                  <a:gd name="connsiteX7" fmla="*/ 4907440 w 5417871"/>
                  <a:gd name="connsiteY7" fmla="*/ 872443 h 2330861"/>
                  <a:gd name="connsiteX8" fmla="*/ 5417871 w 5417871"/>
                  <a:gd name="connsiteY8" fmla="*/ 0 h 2330861"/>
                  <a:gd name="connsiteX0" fmla="*/ 0 w 5417871"/>
                  <a:gd name="connsiteY0" fmla="*/ 2330861 h 2330861"/>
                  <a:gd name="connsiteX1" fmla="*/ 514377 w 5417871"/>
                  <a:gd name="connsiteY1" fmla="*/ 1502670 h 2330861"/>
                  <a:gd name="connsiteX2" fmla="*/ 1393856 w 5417871"/>
                  <a:gd name="connsiteY2" fmla="*/ 326628 h 2330861"/>
                  <a:gd name="connsiteX3" fmla="*/ 1908445 w 5417871"/>
                  <a:gd name="connsiteY3" fmla="*/ 988695 h 2330861"/>
                  <a:gd name="connsiteX4" fmla="*/ 2572732 w 5417871"/>
                  <a:gd name="connsiteY4" fmla="*/ 1136789 h 2330861"/>
                  <a:gd name="connsiteX5" fmla="*/ 3161507 w 5417871"/>
                  <a:gd name="connsiteY5" fmla="*/ 82294 h 2330861"/>
                  <a:gd name="connsiteX6" fmla="*/ 4041649 w 5417871"/>
                  <a:gd name="connsiteY6" fmla="*/ 884159 h 2330861"/>
                  <a:gd name="connsiteX7" fmla="*/ 4907440 w 5417871"/>
                  <a:gd name="connsiteY7" fmla="*/ 872443 h 2330861"/>
                  <a:gd name="connsiteX8" fmla="*/ 5417871 w 5417871"/>
                  <a:gd name="connsiteY8" fmla="*/ 0 h 2330861"/>
                  <a:gd name="connsiteX0" fmla="*/ 91445 w 5013440"/>
                  <a:gd name="connsiteY0" fmla="*/ 1520699 h 1520699"/>
                  <a:gd name="connsiteX1" fmla="*/ 109946 w 5013440"/>
                  <a:gd name="connsiteY1" fmla="*/ 1502670 h 1520699"/>
                  <a:gd name="connsiteX2" fmla="*/ 989425 w 5013440"/>
                  <a:gd name="connsiteY2" fmla="*/ 326628 h 1520699"/>
                  <a:gd name="connsiteX3" fmla="*/ 1504014 w 5013440"/>
                  <a:gd name="connsiteY3" fmla="*/ 988695 h 1520699"/>
                  <a:gd name="connsiteX4" fmla="*/ 2168301 w 5013440"/>
                  <a:gd name="connsiteY4" fmla="*/ 1136789 h 1520699"/>
                  <a:gd name="connsiteX5" fmla="*/ 2757076 w 5013440"/>
                  <a:gd name="connsiteY5" fmla="*/ 82294 h 1520699"/>
                  <a:gd name="connsiteX6" fmla="*/ 3637218 w 5013440"/>
                  <a:gd name="connsiteY6" fmla="*/ 884159 h 1520699"/>
                  <a:gd name="connsiteX7" fmla="*/ 4503009 w 5013440"/>
                  <a:gd name="connsiteY7" fmla="*/ 872443 h 1520699"/>
                  <a:gd name="connsiteX8" fmla="*/ 5013440 w 5013440"/>
                  <a:gd name="connsiteY8" fmla="*/ 0 h 1520699"/>
                  <a:gd name="connsiteX0" fmla="*/ -1 w 4921994"/>
                  <a:gd name="connsiteY0" fmla="*/ 1520699 h 1520699"/>
                  <a:gd name="connsiteX1" fmla="*/ 897979 w 4921994"/>
                  <a:gd name="connsiteY1" fmla="*/ 326628 h 1520699"/>
                  <a:gd name="connsiteX2" fmla="*/ 1412568 w 4921994"/>
                  <a:gd name="connsiteY2" fmla="*/ 988695 h 1520699"/>
                  <a:gd name="connsiteX3" fmla="*/ 2076855 w 4921994"/>
                  <a:gd name="connsiteY3" fmla="*/ 1136789 h 1520699"/>
                  <a:gd name="connsiteX4" fmla="*/ 2665630 w 4921994"/>
                  <a:gd name="connsiteY4" fmla="*/ 82294 h 1520699"/>
                  <a:gd name="connsiteX5" fmla="*/ 3545772 w 4921994"/>
                  <a:gd name="connsiteY5" fmla="*/ 884159 h 1520699"/>
                  <a:gd name="connsiteX6" fmla="*/ 4411563 w 4921994"/>
                  <a:gd name="connsiteY6" fmla="*/ 872443 h 1520699"/>
                  <a:gd name="connsiteX7" fmla="*/ 4921994 w 4921994"/>
                  <a:gd name="connsiteY7" fmla="*/ 0 h 1520699"/>
                  <a:gd name="connsiteX0" fmla="*/ -1 w 4921994"/>
                  <a:gd name="connsiteY0" fmla="*/ 1520699 h 1520699"/>
                  <a:gd name="connsiteX1" fmla="*/ 935404 w 4921994"/>
                  <a:gd name="connsiteY1" fmla="*/ 256936 h 1520699"/>
                  <a:gd name="connsiteX2" fmla="*/ 1412568 w 4921994"/>
                  <a:gd name="connsiteY2" fmla="*/ 988695 h 1520699"/>
                  <a:gd name="connsiteX3" fmla="*/ 2076855 w 4921994"/>
                  <a:gd name="connsiteY3" fmla="*/ 1136789 h 1520699"/>
                  <a:gd name="connsiteX4" fmla="*/ 2665630 w 4921994"/>
                  <a:gd name="connsiteY4" fmla="*/ 82294 h 1520699"/>
                  <a:gd name="connsiteX5" fmla="*/ 3545772 w 4921994"/>
                  <a:gd name="connsiteY5" fmla="*/ 884159 h 1520699"/>
                  <a:gd name="connsiteX6" fmla="*/ 4411563 w 4921994"/>
                  <a:gd name="connsiteY6" fmla="*/ 872443 h 1520699"/>
                  <a:gd name="connsiteX7" fmla="*/ 4921994 w 4921994"/>
                  <a:gd name="connsiteY7" fmla="*/ 0 h 1520699"/>
                  <a:gd name="connsiteX0" fmla="*/ -1 w 4921994"/>
                  <a:gd name="connsiteY0" fmla="*/ 1520699 h 1520699"/>
                  <a:gd name="connsiteX1" fmla="*/ 935404 w 4921994"/>
                  <a:gd name="connsiteY1" fmla="*/ 256936 h 1520699"/>
                  <a:gd name="connsiteX2" fmla="*/ 1412568 w 4921994"/>
                  <a:gd name="connsiteY2" fmla="*/ 988695 h 1520699"/>
                  <a:gd name="connsiteX3" fmla="*/ 2076855 w 4921994"/>
                  <a:gd name="connsiteY3" fmla="*/ 1136789 h 1520699"/>
                  <a:gd name="connsiteX4" fmla="*/ 2665630 w 4921994"/>
                  <a:gd name="connsiteY4" fmla="*/ 82294 h 1520699"/>
                  <a:gd name="connsiteX5" fmla="*/ 3545772 w 4921994"/>
                  <a:gd name="connsiteY5" fmla="*/ 884159 h 1520699"/>
                  <a:gd name="connsiteX6" fmla="*/ 4411563 w 4921994"/>
                  <a:gd name="connsiteY6" fmla="*/ 872443 h 1520699"/>
                  <a:gd name="connsiteX7" fmla="*/ 4921994 w 4921994"/>
                  <a:gd name="connsiteY7" fmla="*/ 0 h 1520699"/>
                  <a:gd name="connsiteX0" fmla="*/ -1 w 4921994"/>
                  <a:gd name="connsiteY0" fmla="*/ 1520699 h 1520699"/>
                  <a:gd name="connsiteX1" fmla="*/ 935404 w 4921994"/>
                  <a:gd name="connsiteY1" fmla="*/ 256936 h 1520699"/>
                  <a:gd name="connsiteX2" fmla="*/ 1412568 w 4921994"/>
                  <a:gd name="connsiteY2" fmla="*/ 988695 h 1520699"/>
                  <a:gd name="connsiteX3" fmla="*/ 2076855 w 4921994"/>
                  <a:gd name="connsiteY3" fmla="*/ 1136789 h 1520699"/>
                  <a:gd name="connsiteX4" fmla="*/ 2665630 w 4921994"/>
                  <a:gd name="connsiteY4" fmla="*/ 82294 h 1520699"/>
                  <a:gd name="connsiteX5" fmla="*/ 3545772 w 4921994"/>
                  <a:gd name="connsiteY5" fmla="*/ 884159 h 1520699"/>
                  <a:gd name="connsiteX6" fmla="*/ 4411563 w 4921994"/>
                  <a:gd name="connsiteY6" fmla="*/ 872443 h 1520699"/>
                  <a:gd name="connsiteX7" fmla="*/ 4921994 w 4921994"/>
                  <a:gd name="connsiteY7" fmla="*/ 0 h 1520699"/>
                  <a:gd name="connsiteX0" fmla="*/ -1 w 4921994"/>
                  <a:gd name="connsiteY0" fmla="*/ 1520699 h 1520699"/>
                  <a:gd name="connsiteX1" fmla="*/ 935404 w 4921994"/>
                  <a:gd name="connsiteY1" fmla="*/ 256936 h 1520699"/>
                  <a:gd name="connsiteX2" fmla="*/ 1412568 w 4921994"/>
                  <a:gd name="connsiteY2" fmla="*/ 988695 h 1520699"/>
                  <a:gd name="connsiteX3" fmla="*/ 2076855 w 4921994"/>
                  <a:gd name="connsiteY3" fmla="*/ 1136789 h 1520699"/>
                  <a:gd name="connsiteX4" fmla="*/ 2665630 w 4921994"/>
                  <a:gd name="connsiteY4" fmla="*/ 82294 h 1520699"/>
                  <a:gd name="connsiteX5" fmla="*/ 3545772 w 4921994"/>
                  <a:gd name="connsiteY5" fmla="*/ 884159 h 1520699"/>
                  <a:gd name="connsiteX6" fmla="*/ 4411563 w 4921994"/>
                  <a:gd name="connsiteY6" fmla="*/ 872443 h 1520699"/>
                  <a:gd name="connsiteX7" fmla="*/ 4921994 w 4921994"/>
                  <a:gd name="connsiteY7" fmla="*/ 0 h 1520699"/>
                  <a:gd name="connsiteX0" fmla="*/ -1 w 4921994"/>
                  <a:gd name="connsiteY0" fmla="*/ 1520699 h 1520699"/>
                  <a:gd name="connsiteX1" fmla="*/ 888623 w 4921994"/>
                  <a:gd name="connsiteY1" fmla="*/ 283071 h 1520699"/>
                  <a:gd name="connsiteX2" fmla="*/ 1412568 w 4921994"/>
                  <a:gd name="connsiteY2" fmla="*/ 988695 h 1520699"/>
                  <a:gd name="connsiteX3" fmla="*/ 2076855 w 4921994"/>
                  <a:gd name="connsiteY3" fmla="*/ 1136789 h 1520699"/>
                  <a:gd name="connsiteX4" fmla="*/ 2665630 w 4921994"/>
                  <a:gd name="connsiteY4" fmla="*/ 82294 h 1520699"/>
                  <a:gd name="connsiteX5" fmla="*/ 3545772 w 4921994"/>
                  <a:gd name="connsiteY5" fmla="*/ 884159 h 1520699"/>
                  <a:gd name="connsiteX6" fmla="*/ 4411563 w 4921994"/>
                  <a:gd name="connsiteY6" fmla="*/ 872443 h 1520699"/>
                  <a:gd name="connsiteX7" fmla="*/ 4921994 w 4921994"/>
                  <a:gd name="connsiteY7" fmla="*/ 0 h 1520699"/>
                  <a:gd name="connsiteX0" fmla="*/ -1 w 4921994"/>
                  <a:gd name="connsiteY0" fmla="*/ 1520699 h 1520699"/>
                  <a:gd name="connsiteX1" fmla="*/ 888623 w 4921994"/>
                  <a:gd name="connsiteY1" fmla="*/ 283071 h 1520699"/>
                  <a:gd name="connsiteX2" fmla="*/ 1412568 w 4921994"/>
                  <a:gd name="connsiteY2" fmla="*/ 988695 h 1520699"/>
                  <a:gd name="connsiteX3" fmla="*/ 2076855 w 4921994"/>
                  <a:gd name="connsiteY3" fmla="*/ 1136789 h 1520699"/>
                  <a:gd name="connsiteX4" fmla="*/ 2665630 w 4921994"/>
                  <a:gd name="connsiteY4" fmla="*/ 82294 h 1520699"/>
                  <a:gd name="connsiteX5" fmla="*/ 3545772 w 4921994"/>
                  <a:gd name="connsiteY5" fmla="*/ 884159 h 1520699"/>
                  <a:gd name="connsiteX6" fmla="*/ 4411563 w 4921994"/>
                  <a:gd name="connsiteY6" fmla="*/ 872443 h 1520699"/>
                  <a:gd name="connsiteX7" fmla="*/ 4921994 w 4921994"/>
                  <a:gd name="connsiteY7" fmla="*/ 0 h 1520699"/>
                  <a:gd name="connsiteX0" fmla="*/ -1 w 4921994"/>
                  <a:gd name="connsiteY0" fmla="*/ 1520699 h 1520699"/>
                  <a:gd name="connsiteX1" fmla="*/ 888623 w 4921994"/>
                  <a:gd name="connsiteY1" fmla="*/ 283071 h 1520699"/>
                  <a:gd name="connsiteX2" fmla="*/ 1412568 w 4921994"/>
                  <a:gd name="connsiteY2" fmla="*/ 988695 h 1520699"/>
                  <a:gd name="connsiteX3" fmla="*/ 2076855 w 4921994"/>
                  <a:gd name="connsiteY3" fmla="*/ 1136789 h 1520699"/>
                  <a:gd name="connsiteX4" fmla="*/ 2665630 w 4921994"/>
                  <a:gd name="connsiteY4" fmla="*/ 82294 h 1520699"/>
                  <a:gd name="connsiteX5" fmla="*/ 3545772 w 4921994"/>
                  <a:gd name="connsiteY5" fmla="*/ 884159 h 1520699"/>
                  <a:gd name="connsiteX6" fmla="*/ 4411563 w 4921994"/>
                  <a:gd name="connsiteY6" fmla="*/ 872443 h 1520699"/>
                  <a:gd name="connsiteX7" fmla="*/ 4921994 w 4921994"/>
                  <a:gd name="connsiteY7" fmla="*/ 0 h 1520699"/>
                  <a:gd name="connsiteX0" fmla="*/ -1 w 4907958"/>
                  <a:gd name="connsiteY0" fmla="*/ 1527235 h 1527235"/>
                  <a:gd name="connsiteX1" fmla="*/ 888623 w 4907958"/>
                  <a:gd name="connsiteY1" fmla="*/ 289607 h 1527235"/>
                  <a:gd name="connsiteX2" fmla="*/ 1412568 w 4907958"/>
                  <a:gd name="connsiteY2" fmla="*/ 995231 h 1527235"/>
                  <a:gd name="connsiteX3" fmla="*/ 2076855 w 4907958"/>
                  <a:gd name="connsiteY3" fmla="*/ 1143325 h 1527235"/>
                  <a:gd name="connsiteX4" fmla="*/ 2665630 w 4907958"/>
                  <a:gd name="connsiteY4" fmla="*/ 88830 h 1527235"/>
                  <a:gd name="connsiteX5" fmla="*/ 3545772 w 4907958"/>
                  <a:gd name="connsiteY5" fmla="*/ 890695 h 1527235"/>
                  <a:gd name="connsiteX6" fmla="*/ 4411563 w 4907958"/>
                  <a:gd name="connsiteY6" fmla="*/ 878979 h 1527235"/>
                  <a:gd name="connsiteX7" fmla="*/ 4907958 w 4907958"/>
                  <a:gd name="connsiteY7" fmla="*/ 0 h 1527235"/>
                  <a:gd name="connsiteX0" fmla="*/ -1 w 4907958"/>
                  <a:gd name="connsiteY0" fmla="*/ 1533771 h 1533771"/>
                  <a:gd name="connsiteX1" fmla="*/ 888623 w 4907958"/>
                  <a:gd name="connsiteY1" fmla="*/ 296143 h 1533771"/>
                  <a:gd name="connsiteX2" fmla="*/ 1412568 w 4907958"/>
                  <a:gd name="connsiteY2" fmla="*/ 1001767 h 1533771"/>
                  <a:gd name="connsiteX3" fmla="*/ 2076855 w 4907958"/>
                  <a:gd name="connsiteY3" fmla="*/ 1149861 h 1533771"/>
                  <a:gd name="connsiteX4" fmla="*/ 2665630 w 4907958"/>
                  <a:gd name="connsiteY4" fmla="*/ 95366 h 1533771"/>
                  <a:gd name="connsiteX5" fmla="*/ 3545772 w 4907958"/>
                  <a:gd name="connsiteY5" fmla="*/ 897231 h 1533771"/>
                  <a:gd name="connsiteX6" fmla="*/ 4411563 w 4907958"/>
                  <a:gd name="connsiteY6" fmla="*/ 885515 h 1533771"/>
                  <a:gd name="connsiteX7" fmla="*/ 4907958 w 4907958"/>
                  <a:gd name="connsiteY7" fmla="*/ 0 h 1533771"/>
                  <a:gd name="connsiteX0" fmla="*/ -1 w 4907958"/>
                  <a:gd name="connsiteY0" fmla="*/ 1533771 h 1533771"/>
                  <a:gd name="connsiteX1" fmla="*/ 888623 w 4907958"/>
                  <a:gd name="connsiteY1" fmla="*/ 296143 h 1533771"/>
                  <a:gd name="connsiteX2" fmla="*/ 1412568 w 4907958"/>
                  <a:gd name="connsiteY2" fmla="*/ 1001767 h 1533771"/>
                  <a:gd name="connsiteX3" fmla="*/ 2076855 w 4907958"/>
                  <a:gd name="connsiteY3" fmla="*/ 1149861 h 1533771"/>
                  <a:gd name="connsiteX4" fmla="*/ 2665630 w 4907958"/>
                  <a:gd name="connsiteY4" fmla="*/ 95366 h 1533771"/>
                  <a:gd name="connsiteX5" fmla="*/ 3545772 w 4907958"/>
                  <a:gd name="connsiteY5" fmla="*/ 897231 h 1533771"/>
                  <a:gd name="connsiteX6" fmla="*/ 4411563 w 4907958"/>
                  <a:gd name="connsiteY6" fmla="*/ 885515 h 1533771"/>
                  <a:gd name="connsiteX7" fmla="*/ 4907958 w 4907958"/>
                  <a:gd name="connsiteY7" fmla="*/ 0 h 1533771"/>
                  <a:gd name="connsiteX0" fmla="*/ 0 w 5048300"/>
                  <a:gd name="connsiteY0" fmla="*/ 2330868 h 2330868"/>
                  <a:gd name="connsiteX1" fmla="*/ 1028965 w 5048300"/>
                  <a:gd name="connsiteY1" fmla="*/ 296143 h 2330868"/>
                  <a:gd name="connsiteX2" fmla="*/ 1552910 w 5048300"/>
                  <a:gd name="connsiteY2" fmla="*/ 1001767 h 2330868"/>
                  <a:gd name="connsiteX3" fmla="*/ 2217197 w 5048300"/>
                  <a:gd name="connsiteY3" fmla="*/ 1149861 h 2330868"/>
                  <a:gd name="connsiteX4" fmla="*/ 2805972 w 5048300"/>
                  <a:gd name="connsiteY4" fmla="*/ 95366 h 2330868"/>
                  <a:gd name="connsiteX5" fmla="*/ 3686114 w 5048300"/>
                  <a:gd name="connsiteY5" fmla="*/ 897231 h 2330868"/>
                  <a:gd name="connsiteX6" fmla="*/ 4551905 w 5048300"/>
                  <a:gd name="connsiteY6" fmla="*/ 885515 h 2330868"/>
                  <a:gd name="connsiteX7" fmla="*/ 5048300 w 5048300"/>
                  <a:gd name="connsiteY7" fmla="*/ 0 h 2330868"/>
                  <a:gd name="connsiteX0" fmla="*/ 0 w 5048300"/>
                  <a:gd name="connsiteY0" fmla="*/ 2330868 h 2330868"/>
                  <a:gd name="connsiteX1" fmla="*/ 1028965 w 5048300"/>
                  <a:gd name="connsiteY1" fmla="*/ 296143 h 2330868"/>
                  <a:gd name="connsiteX2" fmla="*/ 1552910 w 5048300"/>
                  <a:gd name="connsiteY2" fmla="*/ 1001768 h 2330868"/>
                  <a:gd name="connsiteX3" fmla="*/ 2217197 w 5048300"/>
                  <a:gd name="connsiteY3" fmla="*/ 1149861 h 2330868"/>
                  <a:gd name="connsiteX4" fmla="*/ 2805972 w 5048300"/>
                  <a:gd name="connsiteY4" fmla="*/ 95366 h 2330868"/>
                  <a:gd name="connsiteX5" fmla="*/ 3686114 w 5048300"/>
                  <a:gd name="connsiteY5" fmla="*/ 897231 h 2330868"/>
                  <a:gd name="connsiteX6" fmla="*/ 4551905 w 5048300"/>
                  <a:gd name="connsiteY6" fmla="*/ 885515 h 2330868"/>
                  <a:gd name="connsiteX7" fmla="*/ 5048300 w 5048300"/>
                  <a:gd name="connsiteY7" fmla="*/ 0 h 2330868"/>
                  <a:gd name="connsiteX0" fmla="*/ 0 w 5048300"/>
                  <a:gd name="connsiteY0" fmla="*/ 2330868 h 2330868"/>
                  <a:gd name="connsiteX1" fmla="*/ 1028965 w 5048300"/>
                  <a:gd name="connsiteY1" fmla="*/ 296143 h 2330868"/>
                  <a:gd name="connsiteX2" fmla="*/ 1365398 w 5048300"/>
                  <a:gd name="connsiteY2" fmla="*/ 707758 h 2330868"/>
                  <a:gd name="connsiteX3" fmla="*/ 1552910 w 5048300"/>
                  <a:gd name="connsiteY3" fmla="*/ 1001768 h 2330868"/>
                  <a:gd name="connsiteX4" fmla="*/ 2217197 w 5048300"/>
                  <a:gd name="connsiteY4" fmla="*/ 1149861 h 2330868"/>
                  <a:gd name="connsiteX5" fmla="*/ 2805972 w 5048300"/>
                  <a:gd name="connsiteY5" fmla="*/ 95366 h 2330868"/>
                  <a:gd name="connsiteX6" fmla="*/ 3686114 w 5048300"/>
                  <a:gd name="connsiteY6" fmla="*/ 897231 h 2330868"/>
                  <a:gd name="connsiteX7" fmla="*/ 4551905 w 5048300"/>
                  <a:gd name="connsiteY7" fmla="*/ 885515 h 2330868"/>
                  <a:gd name="connsiteX8" fmla="*/ 5048300 w 5048300"/>
                  <a:gd name="connsiteY8" fmla="*/ 0 h 2330868"/>
                  <a:gd name="connsiteX0" fmla="*/ 0 w 5048300"/>
                  <a:gd name="connsiteY0" fmla="*/ 2330868 h 2330868"/>
                  <a:gd name="connsiteX1" fmla="*/ 846522 w 5048300"/>
                  <a:gd name="connsiteY1" fmla="*/ 328809 h 2330868"/>
                  <a:gd name="connsiteX2" fmla="*/ 1365398 w 5048300"/>
                  <a:gd name="connsiteY2" fmla="*/ 707758 h 2330868"/>
                  <a:gd name="connsiteX3" fmla="*/ 1552910 w 5048300"/>
                  <a:gd name="connsiteY3" fmla="*/ 1001768 h 2330868"/>
                  <a:gd name="connsiteX4" fmla="*/ 2217197 w 5048300"/>
                  <a:gd name="connsiteY4" fmla="*/ 1149861 h 2330868"/>
                  <a:gd name="connsiteX5" fmla="*/ 2805972 w 5048300"/>
                  <a:gd name="connsiteY5" fmla="*/ 95366 h 2330868"/>
                  <a:gd name="connsiteX6" fmla="*/ 3686114 w 5048300"/>
                  <a:gd name="connsiteY6" fmla="*/ 897231 h 2330868"/>
                  <a:gd name="connsiteX7" fmla="*/ 4551905 w 5048300"/>
                  <a:gd name="connsiteY7" fmla="*/ 885515 h 2330868"/>
                  <a:gd name="connsiteX8" fmla="*/ 5048300 w 5048300"/>
                  <a:gd name="connsiteY8" fmla="*/ 0 h 2330868"/>
                  <a:gd name="connsiteX0" fmla="*/ 0 w 5048300"/>
                  <a:gd name="connsiteY0" fmla="*/ 2330868 h 2330868"/>
                  <a:gd name="connsiteX1" fmla="*/ 846522 w 5048300"/>
                  <a:gd name="connsiteY1" fmla="*/ 328809 h 2330868"/>
                  <a:gd name="connsiteX2" fmla="*/ 1365398 w 5048300"/>
                  <a:gd name="connsiteY2" fmla="*/ 707758 h 2330868"/>
                  <a:gd name="connsiteX3" fmla="*/ 1552910 w 5048300"/>
                  <a:gd name="connsiteY3" fmla="*/ 1001768 h 2330868"/>
                  <a:gd name="connsiteX4" fmla="*/ 2217197 w 5048300"/>
                  <a:gd name="connsiteY4" fmla="*/ 1149861 h 2330868"/>
                  <a:gd name="connsiteX5" fmla="*/ 2805972 w 5048300"/>
                  <a:gd name="connsiteY5" fmla="*/ 95366 h 2330868"/>
                  <a:gd name="connsiteX6" fmla="*/ 3686114 w 5048300"/>
                  <a:gd name="connsiteY6" fmla="*/ 897231 h 2330868"/>
                  <a:gd name="connsiteX7" fmla="*/ 4551905 w 5048300"/>
                  <a:gd name="connsiteY7" fmla="*/ 885515 h 2330868"/>
                  <a:gd name="connsiteX8" fmla="*/ 5048300 w 5048300"/>
                  <a:gd name="connsiteY8" fmla="*/ 0 h 2330868"/>
                  <a:gd name="connsiteX0" fmla="*/ 0 w 5048300"/>
                  <a:gd name="connsiteY0" fmla="*/ 2330868 h 2330868"/>
                  <a:gd name="connsiteX1" fmla="*/ 846522 w 5048300"/>
                  <a:gd name="connsiteY1" fmla="*/ 328809 h 2330868"/>
                  <a:gd name="connsiteX2" fmla="*/ 1365398 w 5048300"/>
                  <a:gd name="connsiteY2" fmla="*/ 707758 h 2330868"/>
                  <a:gd name="connsiteX3" fmla="*/ 1552910 w 5048300"/>
                  <a:gd name="connsiteY3" fmla="*/ 1001768 h 2330868"/>
                  <a:gd name="connsiteX4" fmla="*/ 2217197 w 5048300"/>
                  <a:gd name="connsiteY4" fmla="*/ 1149861 h 2330868"/>
                  <a:gd name="connsiteX5" fmla="*/ 2805972 w 5048300"/>
                  <a:gd name="connsiteY5" fmla="*/ 95366 h 2330868"/>
                  <a:gd name="connsiteX6" fmla="*/ 3686114 w 5048300"/>
                  <a:gd name="connsiteY6" fmla="*/ 897231 h 2330868"/>
                  <a:gd name="connsiteX7" fmla="*/ 4551905 w 5048300"/>
                  <a:gd name="connsiteY7" fmla="*/ 885515 h 2330868"/>
                  <a:gd name="connsiteX8" fmla="*/ 5048300 w 5048300"/>
                  <a:gd name="connsiteY8" fmla="*/ 0 h 2330868"/>
                  <a:gd name="connsiteX0" fmla="*/ 0 w 5048300"/>
                  <a:gd name="connsiteY0" fmla="*/ 2330868 h 2330868"/>
                  <a:gd name="connsiteX1" fmla="*/ 846522 w 5048300"/>
                  <a:gd name="connsiteY1" fmla="*/ 328809 h 2330868"/>
                  <a:gd name="connsiteX2" fmla="*/ 1365398 w 5048300"/>
                  <a:gd name="connsiteY2" fmla="*/ 707758 h 2330868"/>
                  <a:gd name="connsiteX3" fmla="*/ 1552910 w 5048300"/>
                  <a:gd name="connsiteY3" fmla="*/ 1001768 h 2330868"/>
                  <a:gd name="connsiteX4" fmla="*/ 2217197 w 5048300"/>
                  <a:gd name="connsiteY4" fmla="*/ 1149861 h 2330868"/>
                  <a:gd name="connsiteX5" fmla="*/ 2805972 w 5048300"/>
                  <a:gd name="connsiteY5" fmla="*/ 95366 h 2330868"/>
                  <a:gd name="connsiteX6" fmla="*/ 3686114 w 5048300"/>
                  <a:gd name="connsiteY6" fmla="*/ 897231 h 2330868"/>
                  <a:gd name="connsiteX7" fmla="*/ 4551905 w 5048300"/>
                  <a:gd name="connsiteY7" fmla="*/ 885515 h 2330868"/>
                  <a:gd name="connsiteX8" fmla="*/ 5048300 w 5048300"/>
                  <a:gd name="connsiteY8" fmla="*/ 0 h 2330868"/>
                  <a:gd name="connsiteX0" fmla="*/ 0 w 5048300"/>
                  <a:gd name="connsiteY0" fmla="*/ 2330868 h 2330868"/>
                  <a:gd name="connsiteX1" fmla="*/ 846522 w 5048300"/>
                  <a:gd name="connsiteY1" fmla="*/ 328809 h 2330868"/>
                  <a:gd name="connsiteX2" fmla="*/ 1365398 w 5048300"/>
                  <a:gd name="connsiteY2" fmla="*/ 707758 h 2330868"/>
                  <a:gd name="connsiteX3" fmla="*/ 1552910 w 5048300"/>
                  <a:gd name="connsiteY3" fmla="*/ 1001768 h 2330868"/>
                  <a:gd name="connsiteX4" fmla="*/ 2217197 w 5048300"/>
                  <a:gd name="connsiteY4" fmla="*/ 1149861 h 2330868"/>
                  <a:gd name="connsiteX5" fmla="*/ 2805972 w 5048300"/>
                  <a:gd name="connsiteY5" fmla="*/ 95366 h 2330868"/>
                  <a:gd name="connsiteX6" fmla="*/ 3686114 w 5048300"/>
                  <a:gd name="connsiteY6" fmla="*/ 897231 h 2330868"/>
                  <a:gd name="connsiteX7" fmla="*/ 4551905 w 5048300"/>
                  <a:gd name="connsiteY7" fmla="*/ 885515 h 2330868"/>
                  <a:gd name="connsiteX8" fmla="*/ 5048300 w 5048300"/>
                  <a:gd name="connsiteY8" fmla="*/ 0 h 2330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48300" h="2330868">
                    <a:moveTo>
                      <a:pt x="0" y="2330868"/>
                    </a:moveTo>
                    <a:cubicBezTo>
                      <a:pt x="187079" y="2082103"/>
                      <a:pt x="28676" y="352141"/>
                      <a:pt x="846522" y="328809"/>
                    </a:cubicBezTo>
                    <a:cubicBezTo>
                      <a:pt x="1325533" y="237963"/>
                      <a:pt x="1313160" y="544419"/>
                      <a:pt x="1365398" y="707758"/>
                    </a:cubicBezTo>
                    <a:cubicBezTo>
                      <a:pt x="1417633" y="864566"/>
                      <a:pt x="1430826" y="924817"/>
                      <a:pt x="1552910" y="1001768"/>
                    </a:cubicBezTo>
                    <a:cubicBezTo>
                      <a:pt x="1772781" y="1200680"/>
                      <a:pt x="2034862" y="1367715"/>
                      <a:pt x="2217197" y="1149861"/>
                    </a:cubicBezTo>
                    <a:cubicBezTo>
                      <a:pt x="2399532" y="932007"/>
                      <a:pt x="2498778" y="122952"/>
                      <a:pt x="2805972" y="95366"/>
                    </a:cubicBezTo>
                    <a:cubicBezTo>
                      <a:pt x="3541954" y="-173337"/>
                      <a:pt x="3566655" y="613090"/>
                      <a:pt x="3686114" y="897231"/>
                    </a:cubicBezTo>
                    <a:cubicBezTo>
                      <a:pt x="3908491" y="989721"/>
                      <a:pt x="4335010" y="1015452"/>
                      <a:pt x="4551905" y="885515"/>
                    </a:cubicBezTo>
                    <a:cubicBezTo>
                      <a:pt x="4756418" y="610593"/>
                      <a:pt x="4424576" y="32305"/>
                      <a:pt x="5048300" y="0"/>
                    </a:cubicBezTo>
                  </a:path>
                </a:pathLst>
              </a:custGeom>
              <a:noFill/>
              <a:ln w="28575" cap="rnd" cmpd="sng" algn="ctr">
                <a:solidFill>
                  <a:srgbClr val="00A0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7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594511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B063F4-317F-43C2-967C-1A7C774F6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D176524-3395-4AE0-A22E-3262B2878A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Descriptive statistics are also called summary statistics.</a:t>
            </a:r>
          </a:p>
          <a:p>
            <a:r>
              <a:rPr lang="en-US" dirty="0"/>
              <a:t>Provides insights that will:</a:t>
            </a:r>
          </a:p>
          <a:p>
            <a:pPr lvl="1"/>
            <a:r>
              <a:rPr lang="en-US" dirty="0"/>
              <a:t>Help you improve the dataset's usefulness in various data science tasks.</a:t>
            </a:r>
          </a:p>
          <a:p>
            <a:pPr lvl="1"/>
            <a:r>
              <a:rPr lang="en-US" dirty="0"/>
              <a:t>Lead to more effective statistical models.</a:t>
            </a:r>
          </a:p>
          <a:p>
            <a:r>
              <a:rPr lang="en-US" dirty="0"/>
              <a:t>Concepts described through descriptive statistics include:</a:t>
            </a:r>
          </a:p>
          <a:p>
            <a:pPr lvl="1"/>
            <a:r>
              <a:rPr lang="en-US" dirty="0"/>
              <a:t>Central tendency</a:t>
            </a:r>
          </a:p>
          <a:p>
            <a:pPr lvl="1"/>
            <a:r>
              <a:rPr lang="en-US" dirty="0"/>
              <a:t>Variability</a:t>
            </a:r>
          </a:p>
          <a:p>
            <a:pPr lvl="1"/>
            <a:r>
              <a:rPr lang="en-US" dirty="0"/>
              <a:t>Variance</a:t>
            </a:r>
          </a:p>
          <a:p>
            <a:pPr lvl="1"/>
            <a:r>
              <a:rPr lang="en-US" dirty="0"/>
              <a:t>Standard deviation</a:t>
            </a:r>
          </a:p>
          <a:p>
            <a:pPr lvl="1"/>
            <a:r>
              <a:rPr lang="en-US" dirty="0"/>
              <a:t>Skewness</a:t>
            </a:r>
          </a:p>
          <a:p>
            <a:pPr lvl="1"/>
            <a:r>
              <a:rPr lang="en-US" dirty="0"/>
              <a:t>Kurtosis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25047EC-6F09-4E8A-8930-7A20FD5AD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Descriptive Statistical Analysis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3B7CAF2-5951-40EF-9490-176445221A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Descriptive statistical analysis</a:t>
            </a:r>
            <a:r>
              <a:rPr lang="en-US" dirty="0"/>
              <a:t>: A method of quantitively summarizing relationships in data using mathematics and visualizations.</a:t>
            </a:r>
          </a:p>
        </p:txBody>
      </p:sp>
    </p:spTree>
    <p:extLst>
      <p:ext uri="{BB962C8B-B14F-4D97-AF65-F5344CB8AC3E}">
        <p14:creationId xmlns:p14="http://schemas.microsoft.com/office/powerpoint/2010/main" val="14862134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EEEBC8B-2132-49AA-8526-20A270BEF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Central Tendency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3CE6D9-C403-43F2-9D9B-DDF6663B8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3F3098B6-DD27-4179-A836-B41D4313FF1E}"/>
              </a:ext>
            </a:extLst>
          </p:cNvPr>
          <p:cNvSpPr txBox="1">
            <a:spLocks/>
          </p:cNvSpPr>
          <p:nvPr/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Measures concerned with what's going on in the middle of the dataset.</a:t>
            </a:r>
          </a:p>
          <a:p>
            <a:r>
              <a:rPr lang="en-US" dirty="0"/>
              <a:t>Example set: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[10, 10, 10, 24, 28, 38, 62]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b="1" dirty="0"/>
              <a:t>Mean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Simple average of all numbers in the set.</a:t>
            </a:r>
          </a:p>
          <a:p>
            <a:pPr lvl="1"/>
            <a:r>
              <a:rPr lang="en-US" dirty="0"/>
              <a:t>Calculated by adding all numbers, then dividing by the total count.</a:t>
            </a:r>
          </a:p>
          <a:p>
            <a:pPr lvl="1"/>
            <a:r>
              <a:rPr lang="en-US" dirty="0"/>
              <a:t>Example: Mean is </a:t>
            </a:r>
            <a:r>
              <a:rPr lang="en-US" b="1" dirty="0"/>
              <a:t>26</a:t>
            </a:r>
            <a:r>
              <a:rPr lang="en-US" dirty="0"/>
              <a:t>.</a:t>
            </a:r>
          </a:p>
          <a:p>
            <a:r>
              <a:rPr lang="en-US" b="1" dirty="0"/>
              <a:t>Median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The number value located in the middle of a sorted set.</a:t>
            </a:r>
          </a:p>
          <a:p>
            <a:pPr lvl="1"/>
            <a:r>
              <a:rPr lang="en-US" dirty="0"/>
              <a:t>Example: Median is </a:t>
            </a:r>
            <a:r>
              <a:rPr lang="en-US" b="1" dirty="0"/>
              <a:t>24</a:t>
            </a:r>
            <a:r>
              <a:rPr lang="en-US" dirty="0"/>
              <a:t>.</a:t>
            </a:r>
          </a:p>
          <a:p>
            <a:r>
              <a:rPr lang="en-US" b="1" dirty="0"/>
              <a:t>Mode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The number that occurs most often within a set of numbers.</a:t>
            </a:r>
          </a:p>
          <a:p>
            <a:pPr lvl="1"/>
            <a:r>
              <a:rPr lang="en-US" dirty="0"/>
              <a:t>Example: Mode is </a:t>
            </a:r>
            <a:r>
              <a:rPr lang="en-US" b="1" dirty="0"/>
              <a:t>10</a:t>
            </a:r>
            <a:r>
              <a:rPr lang="en-US" dirty="0"/>
              <a:t>.</a:t>
            </a:r>
          </a:p>
          <a:p>
            <a:r>
              <a:rPr lang="en-US" dirty="0"/>
              <a:t>Perfect normal distribution has same value for mean, median, and mode.</a:t>
            </a:r>
          </a:p>
          <a:p>
            <a:pPr lvl="1"/>
            <a:r>
              <a:rPr lang="en-US" dirty="0"/>
              <a:t>Measures are still useful since many datasets do not follow perfect normal distribution.</a:t>
            </a:r>
          </a:p>
        </p:txBody>
      </p:sp>
    </p:spTree>
    <p:extLst>
      <p:ext uri="{BB962C8B-B14F-4D97-AF65-F5344CB8AC3E}">
        <p14:creationId xmlns:p14="http://schemas.microsoft.com/office/powerpoint/2010/main" val="21666589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27065-6718-4D2A-83C1-2DA40EA50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to Use Different Measures of Central Tendency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3B54A3-6251-464A-9754-6C24DD1EC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28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C2EB9440-262B-48F1-B5BC-CCB936E6D9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229697"/>
              </p:ext>
            </p:extLst>
          </p:nvPr>
        </p:nvGraphicFramePr>
        <p:xfrm>
          <a:off x="952500" y="2628900"/>
          <a:ext cx="7239000" cy="160020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Measure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Most Useful for Describing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Mean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Continuous data in a symmetrical distribution with no outliers.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Median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Distributions that are skewed or that have outliers.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Mode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Qualitative/categorical data from a limited set.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19202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90E9CB-E040-47EF-ADC8-6E13EF413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DA1EB6D-04FE-4C8E-873C-4A8CB723A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Variability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79ECA14-90D8-4D94-B9AC-6D70EC43D5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Variability</a:t>
            </a:r>
            <a:r>
              <a:rPr lang="en-US" dirty="0"/>
              <a:t>: The extent to which data varies across all values in a dataset.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77C8FF9-23A7-4F2A-85C9-1ED00A6B32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Also called dispersion, scatter, or spread.</a:t>
            </a:r>
          </a:p>
          <a:p>
            <a:r>
              <a:rPr lang="en-US" dirty="0"/>
              <a:t>Lets you know whether distribution is stretched out widely among a range of values or condensed among very similar values.</a:t>
            </a:r>
          </a:p>
          <a:p>
            <a:r>
              <a:rPr lang="en-US" dirty="0"/>
              <a:t>Common measures:</a:t>
            </a:r>
          </a:p>
          <a:p>
            <a:pPr lvl="1"/>
            <a:r>
              <a:rPr lang="en-US" dirty="0"/>
              <a:t>Interquartile range</a:t>
            </a:r>
          </a:p>
          <a:p>
            <a:pPr lvl="1"/>
            <a:r>
              <a:rPr lang="en-US" dirty="0"/>
              <a:t>Variance</a:t>
            </a:r>
          </a:p>
          <a:p>
            <a:pPr lvl="1"/>
            <a:r>
              <a:rPr lang="en-US" dirty="0"/>
              <a:t>Standard deviation</a:t>
            </a:r>
          </a:p>
        </p:txBody>
      </p:sp>
    </p:spTree>
    <p:extLst>
      <p:ext uri="{BB962C8B-B14F-4D97-AF65-F5344CB8AC3E}">
        <p14:creationId xmlns:p14="http://schemas.microsoft.com/office/powerpoint/2010/main" val="3336352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0548249-D62D-484B-9B12-03FB6AE42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Are Here (Analyze)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32FA96-3BC0-406E-B03D-88CC7C8F9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A181DD3-6D22-470F-AC3E-28A3E62F5C52}"/>
              </a:ext>
            </a:extLst>
          </p:cNvPr>
          <p:cNvGrpSpPr/>
          <p:nvPr/>
        </p:nvGrpSpPr>
        <p:grpSpPr>
          <a:xfrm>
            <a:off x="445043" y="2052257"/>
            <a:ext cx="8253914" cy="3481907"/>
            <a:chOff x="358148" y="1958424"/>
            <a:chExt cx="8253914" cy="3481907"/>
          </a:xfrm>
        </p:grpSpPr>
        <p:pic>
          <p:nvPicPr>
            <p:cNvPr id="7" name="Graphic 14" descr="Magnifying glass">
              <a:extLst>
                <a:ext uri="{FF2B5EF4-FFF2-40B4-BE49-F238E27FC236}">
                  <a16:creationId xmlns:a16="http://schemas.microsoft.com/office/drawing/2014/main" id="{AB7D249B-84DE-40B5-BADA-B4DFB3685E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231147" y="2044485"/>
              <a:ext cx="1380915" cy="1380915"/>
            </a:xfrm>
            <a:prstGeom prst="rect">
              <a:avLst/>
            </a:prstGeom>
          </p:spPr>
        </p:pic>
        <p:pic>
          <p:nvPicPr>
            <p:cNvPr id="8" name="Graphic 20" descr="Gears">
              <a:extLst>
                <a:ext uri="{FF2B5EF4-FFF2-40B4-BE49-F238E27FC236}">
                  <a16:creationId xmlns:a16="http://schemas.microsoft.com/office/drawing/2014/main" id="{BD82CA53-D588-4126-BDAD-506AB50B37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11592" y="2122451"/>
              <a:ext cx="1229393" cy="1229393"/>
            </a:xfrm>
            <a:prstGeom prst="rect">
              <a:avLst/>
            </a:prstGeom>
          </p:spPr>
        </p:pic>
        <p:pic>
          <p:nvPicPr>
            <p:cNvPr id="9" name="Graphic 24" descr="Database">
              <a:extLst>
                <a:ext uri="{FF2B5EF4-FFF2-40B4-BE49-F238E27FC236}">
                  <a16:creationId xmlns:a16="http://schemas.microsoft.com/office/drawing/2014/main" id="{3E3BEF74-FFB0-43EB-83B5-B0C63431E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312843" y="2075351"/>
              <a:ext cx="1261272" cy="1261272"/>
            </a:xfrm>
            <a:prstGeom prst="rect">
              <a:avLst/>
            </a:prstGeom>
          </p:spPr>
        </p:pic>
        <p:pic>
          <p:nvPicPr>
            <p:cNvPr id="10" name="Graphic 30" descr="Beaker">
              <a:extLst>
                <a:ext uri="{FF2B5EF4-FFF2-40B4-BE49-F238E27FC236}">
                  <a16:creationId xmlns:a16="http://schemas.microsoft.com/office/drawing/2014/main" id="{87627624-B455-41C2-9EFD-A04487914A9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6617064" y="3731074"/>
              <a:ext cx="1392683" cy="1392683"/>
            </a:xfrm>
            <a:prstGeom prst="rect">
              <a:avLst/>
            </a:prstGeom>
          </p:spPr>
        </p:pic>
        <p:pic>
          <p:nvPicPr>
            <p:cNvPr id="11" name="Graphic 32" descr="Questions">
              <a:extLst>
                <a:ext uri="{FF2B5EF4-FFF2-40B4-BE49-F238E27FC236}">
                  <a16:creationId xmlns:a16="http://schemas.microsoft.com/office/drawing/2014/main" id="{A2E49D37-F2F4-4158-A9B1-902F229715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58148" y="1958424"/>
              <a:ext cx="1390658" cy="1390658"/>
            </a:xfrm>
            <a:prstGeom prst="rect">
              <a:avLst/>
            </a:prstGeom>
          </p:spPr>
        </p:pic>
        <p:pic>
          <p:nvPicPr>
            <p:cNvPr id="12" name="Graphic 34" descr="Teacher">
              <a:extLst>
                <a:ext uri="{FF2B5EF4-FFF2-40B4-BE49-F238E27FC236}">
                  <a16:creationId xmlns:a16="http://schemas.microsoft.com/office/drawing/2014/main" id="{DDCC38AC-6362-45BC-9F45-9AE084008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587492" y="4059416"/>
              <a:ext cx="1380915" cy="1380915"/>
            </a:xfrm>
            <a:prstGeom prst="rect">
              <a:avLst/>
            </a:prstGeom>
          </p:spPr>
        </p:pic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ADB0EBA4-C683-4789-843E-3F8B87883E9A}"/>
                </a:ext>
              </a:extLst>
            </p:cNvPr>
            <p:cNvSpPr/>
            <p:nvPr/>
          </p:nvSpPr>
          <p:spPr>
            <a:xfrm>
              <a:off x="954238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Frame the Problem</a:t>
              </a: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0DD59A0C-973C-4400-B735-974613AC55F5}"/>
                </a:ext>
              </a:extLst>
            </p:cNvPr>
            <p:cNvSpPr/>
            <p:nvPr/>
          </p:nvSpPr>
          <p:spPr>
            <a:xfrm>
              <a:off x="2918585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Identify &amp; Collect Data</a:t>
              </a: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23FE2A9F-3EA3-4BB1-AE89-4BAC7864D850}"/>
                </a:ext>
              </a:extLst>
            </p:cNvPr>
            <p:cNvSpPr/>
            <p:nvPr/>
          </p:nvSpPr>
          <p:spPr>
            <a:xfrm>
              <a:off x="5026290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Process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9A7703C9-8436-40B1-ACDE-CDEBEE0BEC62}"/>
                </a:ext>
              </a:extLst>
            </p:cNvPr>
            <p:cNvSpPr/>
            <p:nvPr/>
          </p:nvSpPr>
          <p:spPr>
            <a:xfrm>
              <a:off x="6834762" y="2620784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Analyze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B696C383-C2B6-4833-BA22-35D051424055}"/>
                </a:ext>
              </a:extLst>
            </p:cNvPr>
            <p:cNvSpPr/>
            <p:nvPr/>
          </p:nvSpPr>
          <p:spPr>
            <a:xfrm>
              <a:off x="5984901" y="4427416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Train Models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C8FE7A46-C951-496D-9C50-91BA8C0058D8}"/>
                </a:ext>
              </a:extLst>
            </p:cNvPr>
            <p:cNvSpPr/>
            <p:nvPr/>
          </p:nvSpPr>
          <p:spPr>
            <a:xfrm>
              <a:off x="3574115" y="4427416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Finalize the Project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B12868F8-8BA0-40F0-9C12-878E49FFE28D}"/>
                </a:ext>
              </a:extLst>
            </p:cNvPr>
            <p:cNvCxnSpPr>
              <a:stCxn id="16" idx="1"/>
              <a:endCxn id="15" idx="3"/>
            </p:cNvCxnSpPr>
            <p:nvPr/>
          </p:nvCxnSpPr>
          <p:spPr>
            <a:xfrm flipH="1" flipV="1">
              <a:off x="6201275" y="2859617"/>
              <a:ext cx="633487" cy="0"/>
            </a:xfrm>
            <a:prstGeom prst="straightConnector1">
              <a:avLst/>
            </a:prstGeom>
            <a:ln w="3175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EF84322A-30C9-4936-8CFD-9FFD4B232A64}"/>
                </a:ext>
              </a:extLst>
            </p:cNvPr>
            <p:cNvCxnSpPr>
              <a:stCxn id="16" idx="2"/>
              <a:endCxn id="10" idx="1"/>
            </p:cNvCxnSpPr>
            <p:nvPr/>
          </p:nvCxnSpPr>
          <p:spPr>
            <a:xfrm flipH="1">
              <a:off x="6617064" y="3119727"/>
              <a:ext cx="805191" cy="1307689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7E75BA57-2DFE-4945-85D4-A306F693AD8B}"/>
                </a:ext>
              </a:extLst>
            </p:cNvPr>
            <p:cNvCxnSpPr>
              <a:stCxn id="17" idx="0"/>
              <a:endCxn id="15" idx="2"/>
            </p:cNvCxnSpPr>
            <p:nvPr/>
          </p:nvCxnSpPr>
          <p:spPr>
            <a:xfrm flipH="1" flipV="1">
              <a:off x="5613783" y="3109088"/>
              <a:ext cx="958611" cy="1318328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1ECF7F0A-6614-4267-A8C9-B32C6DBD612F}"/>
                </a:ext>
              </a:extLst>
            </p:cNvPr>
            <p:cNvCxnSpPr>
              <a:stCxn id="17" idx="1"/>
              <a:endCxn id="18" idx="3"/>
            </p:cNvCxnSpPr>
            <p:nvPr/>
          </p:nvCxnSpPr>
          <p:spPr>
            <a:xfrm flipH="1">
              <a:off x="4749100" y="4676888"/>
              <a:ext cx="1235801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544CF3BC-871B-412F-A663-C3A19340BF62}"/>
                </a:ext>
              </a:extLst>
            </p:cNvPr>
            <p:cNvCxnSpPr>
              <a:stCxn id="13" idx="3"/>
              <a:endCxn id="14" idx="1"/>
            </p:cNvCxnSpPr>
            <p:nvPr/>
          </p:nvCxnSpPr>
          <p:spPr>
            <a:xfrm>
              <a:off x="2129223" y="2859617"/>
              <a:ext cx="789362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F72E39B0-5F1A-49B8-9A48-B171C0C995DD}"/>
                </a:ext>
              </a:extLst>
            </p:cNvPr>
            <p:cNvCxnSpPr>
              <a:stCxn id="14" idx="3"/>
              <a:endCxn id="15" idx="1"/>
            </p:cNvCxnSpPr>
            <p:nvPr/>
          </p:nvCxnSpPr>
          <p:spPr>
            <a:xfrm>
              <a:off x="4093570" y="2859617"/>
              <a:ext cx="932720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22FC778D-56EE-4D77-A062-8CD14423EBCF}"/>
                </a:ext>
              </a:extLst>
            </p:cNvPr>
            <p:cNvCxnSpPr>
              <a:cxnSpLocks/>
              <a:stCxn id="18" idx="1"/>
              <a:endCxn id="13" idx="2"/>
            </p:cNvCxnSpPr>
            <p:nvPr/>
          </p:nvCxnSpPr>
          <p:spPr>
            <a:xfrm flipH="1" flipV="1">
              <a:off x="1541731" y="3109088"/>
              <a:ext cx="2032384" cy="156780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489792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CDCA399-140C-4FC1-9051-B193B9275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R</a:t>
            </a:r>
            <a:r>
              <a:rPr lang="en-US" dirty="0"/>
              <a:t>a</a:t>
            </a:r>
            <a:r>
              <a:rPr lang="en-DE" dirty="0"/>
              <a:t>n</a:t>
            </a:r>
            <a:r>
              <a:rPr lang="en-US" dirty="0"/>
              <a:t>g</a:t>
            </a:r>
            <a:r>
              <a:rPr lang="en-DE" dirty="0"/>
              <a:t>e </a:t>
            </a:r>
            <a:r>
              <a:rPr lang="en-US" dirty="0"/>
              <a:t>M</a:t>
            </a:r>
            <a:r>
              <a:rPr lang="en-DE" dirty="0"/>
              <a:t>e</a:t>
            </a:r>
            <a:r>
              <a:rPr lang="en-US" dirty="0"/>
              <a:t>a</a:t>
            </a:r>
            <a:r>
              <a:rPr lang="en-DE" dirty="0"/>
              <a:t>s</a:t>
            </a:r>
            <a:r>
              <a:rPr lang="en-US" dirty="0"/>
              <a:t>u</a:t>
            </a:r>
            <a:r>
              <a:rPr lang="en-DE" dirty="0"/>
              <a:t>r</a:t>
            </a:r>
            <a:r>
              <a:rPr lang="en-US" dirty="0"/>
              <a:t>e</a:t>
            </a:r>
            <a:r>
              <a:rPr lang="en-DE" dirty="0"/>
              <a:t>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F250FEA-575C-4E8F-BF90-ACD7BE2C4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D75C7299-7EF7-4B71-AAA2-557331B21EE9}"/>
              </a:ext>
            </a:extLst>
          </p:cNvPr>
          <p:cNvGrpSpPr>
            <a:grpSpLocks noChangeAspect="1"/>
          </p:cNvGrpSpPr>
          <p:nvPr/>
        </p:nvGrpSpPr>
        <p:grpSpPr>
          <a:xfrm>
            <a:off x="948773" y="1407023"/>
            <a:ext cx="5637936" cy="4767354"/>
            <a:chOff x="1479996" y="1450566"/>
            <a:chExt cx="4936383" cy="4174131"/>
          </a:xfrm>
        </p:grpSpPr>
        <p:sp>
          <p:nvSpPr>
            <p:cNvPr id="46" name="Trapezoid 45">
              <a:extLst>
                <a:ext uri="{FF2B5EF4-FFF2-40B4-BE49-F238E27FC236}">
                  <a16:creationId xmlns:a16="http://schemas.microsoft.com/office/drawing/2014/main" id="{3B7C43C8-CA6E-4782-B095-1764A68E224B}"/>
                </a:ext>
              </a:extLst>
            </p:cNvPr>
            <p:cNvSpPr/>
            <p:nvPr/>
          </p:nvSpPr>
          <p:spPr>
            <a:xfrm>
              <a:off x="4406900" y="4043624"/>
              <a:ext cx="1513938" cy="709592"/>
            </a:xfrm>
            <a:prstGeom prst="trapezoid">
              <a:avLst>
                <a:gd name="adj" fmla="val 47819"/>
              </a:avLst>
            </a:prstGeom>
            <a:solidFill>
              <a:schemeClr val="tx1">
                <a:alpha val="6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F1F1B5F-959A-4675-BB47-7801C0483DC9}"/>
                </a:ext>
              </a:extLst>
            </p:cNvPr>
            <p:cNvSpPr/>
            <p:nvPr/>
          </p:nvSpPr>
          <p:spPr>
            <a:xfrm>
              <a:off x="3295199" y="3484577"/>
              <a:ext cx="1376675" cy="519103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92EC8504-23BE-4F35-A26B-70BFEB74001F}"/>
                </a:ext>
              </a:extLst>
            </p:cNvPr>
            <p:cNvGrpSpPr/>
            <p:nvPr/>
          </p:nvGrpSpPr>
          <p:grpSpPr>
            <a:xfrm>
              <a:off x="3295199" y="1727523"/>
              <a:ext cx="3121180" cy="1765002"/>
              <a:chOff x="1794559" y="1805755"/>
              <a:chExt cx="6259782" cy="2761006"/>
            </a:xfrm>
          </p:grpSpPr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EF29CE98-9EB5-459A-AE49-35C2791A135F}"/>
                  </a:ext>
                </a:extLst>
              </p:cNvPr>
              <p:cNvSpPr/>
              <p:nvPr/>
            </p:nvSpPr>
            <p:spPr>
              <a:xfrm>
                <a:off x="1794559" y="4290061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AFD7CD00-D7D3-4F82-B5A1-4642FC2D9DCC}"/>
                  </a:ext>
                </a:extLst>
              </p:cNvPr>
              <p:cNvSpPr/>
              <p:nvPr/>
            </p:nvSpPr>
            <p:spPr>
              <a:xfrm>
                <a:off x="1794559" y="4014110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A28BD348-4360-412F-8B45-06279796BAA4}"/>
                  </a:ext>
                </a:extLst>
              </p:cNvPr>
              <p:cNvSpPr/>
              <p:nvPr/>
            </p:nvSpPr>
            <p:spPr>
              <a:xfrm>
                <a:off x="1794559" y="3737004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5A0BB51F-5352-40A9-8589-AA9AD6E20846}"/>
                  </a:ext>
                </a:extLst>
              </p:cNvPr>
              <p:cNvSpPr/>
              <p:nvPr/>
            </p:nvSpPr>
            <p:spPr>
              <a:xfrm>
                <a:off x="1794559" y="3461053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535A071F-26C7-48CE-AC07-BFD6C827A1FE}"/>
                  </a:ext>
                </a:extLst>
              </p:cNvPr>
              <p:cNvSpPr/>
              <p:nvPr/>
            </p:nvSpPr>
            <p:spPr>
              <a:xfrm>
                <a:off x="1794559" y="3182555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34549843-37C6-4AB6-B201-EF9D6FAB754C}"/>
                  </a:ext>
                </a:extLst>
              </p:cNvPr>
              <p:cNvSpPr/>
              <p:nvPr/>
            </p:nvSpPr>
            <p:spPr>
              <a:xfrm>
                <a:off x="1794559" y="2906604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854EBCB2-D719-4F68-85C1-161745F94ABD}"/>
                  </a:ext>
                </a:extLst>
              </p:cNvPr>
              <p:cNvSpPr/>
              <p:nvPr/>
            </p:nvSpPr>
            <p:spPr>
              <a:xfrm>
                <a:off x="1794559" y="2629498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6519FA8E-BE13-4F10-88C4-C2B78824790B}"/>
                  </a:ext>
                </a:extLst>
              </p:cNvPr>
              <p:cNvSpPr/>
              <p:nvPr/>
            </p:nvSpPr>
            <p:spPr>
              <a:xfrm>
                <a:off x="1794559" y="2353547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48AADA8B-F976-4AB0-9164-84AC8823AD64}"/>
                  </a:ext>
                </a:extLst>
              </p:cNvPr>
              <p:cNvSpPr/>
              <p:nvPr/>
            </p:nvSpPr>
            <p:spPr>
              <a:xfrm>
                <a:off x="1794559" y="2081706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21D7D9EC-C8D7-49D7-976E-8B3E021F8033}"/>
                  </a:ext>
                </a:extLst>
              </p:cNvPr>
              <p:cNvSpPr/>
              <p:nvPr/>
            </p:nvSpPr>
            <p:spPr>
              <a:xfrm>
                <a:off x="1794559" y="1805755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8A223E05-D556-40D0-A54F-8391013C240B}"/>
                </a:ext>
              </a:extLst>
            </p:cNvPr>
            <p:cNvGrpSpPr/>
            <p:nvPr/>
          </p:nvGrpSpPr>
          <p:grpSpPr>
            <a:xfrm>
              <a:off x="3295199" y="2075512"/>
              <a:ext cx="2825640" cy="1417012"/>
              <a:chOff x="3244399" y="2279972"/>
              <a:chExt cx="2825640" cy="1417012"/>
            </a:xfrm>
          </p:grpSpPr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BDDCA986-FB34-4A1D-ACA1-DDF0CAD9C4DC}"/>
                  </a:ext>
                </a:extLst>
              </p:cNvPr>
              <p:cNvSpPr/>
              <p:nvPr/>
            </p:nvSpPr>
            <p:spPr>
              <a:xfrm flipH="1">
                <a:off x="5904289" y="3338140"/>
                <a:ext cx="165750" cy="358844"/>
              </a:xfrm>
              <a:prstGeom prst="rect">
                <a:avLst/>
              </a:prstGeom>
              <a:solidFill>
                <a:srgbClr val="009DDC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8DF58284-6BE2-4F37-B658-7D1B40267D04}"/>
                  </a:ext>
                </a:extLst>
              </p:cNvPr>
              <p:cNvSpPr/>
              <p:nvPr/>
            </p:nvSpPr>
            <p:spPr>
              <a:xfrm flipH="1">
                <a:off x="5608743" y="2806559"/>
                <a:ext cx="165750" cy="885037"/>
              </a:xfrm>
              <a:prstGeom prst="rect">
                <a:avLst/>
              </a:prstGeom>
              <a:solidFill>
                <a:srgbClr val="009DDC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BFE69B00-F1A3-46B9-B351-9BA18C5BDDE9}"/>
                  </a:ext>
                </a:extLst>
              </p:cNvPr>
              <p:cNvSpPr/>
              <p:nvPr/>
            </p:nvSpPr>
            <p:spPr>
              <a:xfrm flipH="1">
                <a:off x="5313200" y="2279972"/>
                <a:ext cx="165750" cy="1411624"/>
              </a:xfrm>
              <a:prstGeom prst="rect">
                <a:avLst/>
              </a:prstGeom>
              <a:solidFill>
                <a:srgbClr val="009DDC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74774510-6D3E-45A7-823B-984683864327}"/>
                  </a:ext>
                </a:extLst>
              </p:cNvPr>
              <p:cNvSpPr/>
              <p:nvPr/>
            </p:nvSpPr>
            <p:spPr>
              <a:xfrm flipH="1">
                <a:off x="5017657" y="2806559"/>
                <a:ext cx="165750" cy="885036"/>
              </a:xfrm>
              <a:prstGeom prst="rect">
                <a:avLst/>
              </a:prstGeom>
              <a:solidFill>
                <a:srgbClr val="009DDC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8A923A91-4D5F-4950-9A4D-F5B62AFF5613}"/>
                  </a:ext>
                </a:extLst>
              </p:cNvPr>
              <p:cNvSpPr/>
              <p:nvPr/>
            </p:nvSpPr>
            <p:spPr>
              <a:xfrm flipH="1">
                <a:off x="4722114" y="3160107"/>
                <a:ext cx="165750" cy="531488"/>
              </a:xfrm>
              <a:prstGeom prst="rect">
                <a:avLst/>
              </a:prstGeom>
              <a:solidFill>
                <a:srgbClr val="009DDC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0922BD58-8105-4DD2-94C4-A56759F67D84}"/>
                  </a:ext>
                </a:extLst>
              </p:cNvPr>
              <p:cNvSpPr/>
              <p:nvPr/>
            </p:nvSpPr>
            <p:spPr>
              <a:xfrm flipH="1">
                <a:off x="4426571" y="3268335"/>
                <a:ext cx="165750" cy="423260"/>
              </a:xfrm>
              <a:prstGeom prst="rect">
                <a:avLst/>
              </a:prstGeom>
              <a:solidFill>
                <a:srgbClr val="009DDC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4EE2415C-096D-4ADC-8FCB-C0C8B0168357}"/>
                  </a:ext>
                </a:extLst>
              </p:cNvPr>
              <p:cNvSpPr/>
              <p:nvPr/>
            </p:nvSpPr>
            <p:spPr>
              <a:xfrm flipH="1">
                <a:off x="4131028" y="3338139"/>
                <a:ext cx="165750" cy="353455"/>
              </a:xfrm>
              <a:prstGeom prst="rect">
                <a:avLst/>
              </a:prstGeom>
              <a:solidFill>
                <a:srgbClr val="009DDC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0E467578-C3C6-4AFA-9DA4-9C81158E45DF}"/>
                  </a:ext>
                </a:extLst>
              </p:cNvPr>
              <p:cNvSpPr/>
              <p:nvPr/>
            </p:nvSpPr>
            <p:spPr>
              <a:xfrm flipH="1">
                <a:off x="3835485" y="3449109"/>
                <a:ext cx="165750" cy="242486"/>
              </a:xfrm>
              <a:prstGeom prst="rect">
                <a:avLst/>
              </a:prstGeom>
              <a:solidFill>
                <a:srgbClr val="009DDC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EF06FCA6-7530-4D4C-A013-8C692EFC0D41}"/>
                  </a:ext>
                </a:extLst>
              </p:cNvPr>
              <p:cNvSpPr/>
              <p:nvPr/>
            </p:nvSpPr>
            <p:spPr>
              <a:xfrm flipH="1">
                <a:off x="3539942" y="3560253"/>
                <a:ext cx="165750" cy="128785"/>
              </a:xfrm>
              <a:prstGeom prst="rect">
                <a:avLst/>
              </a:prstGeom>
              <a:solidFill>
                <a:srgbClr val="009DDC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6C2A9768-C2B3-48BD-A49B-90C31D74AC98}"/>
                  </a:ext>
                </a:extLst>
              </p:cNvPr>
              <p:cNvSpPr/>
              <p:nvPr/>
            </p:nvSpPr>
            <p:spPr>
              <a:xfrm flipH="1">
                <a:off x="3244399" y="3630284"/>
                <a:ext cx="165750" cy="58753"/>
              </a:xfrm>
              <a:prstGeom prst="rect">
                <a:avLst/>
              </a:prstGeom>
              <a:solidFill>
                <a:srgbClr val="009DDC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E12851C9-C0B5-49DD-BFE6-E6809EBB5936}"/>
                </a:ext>
              </a:extLst>
            </p:cNvPr>
            <p:cNvSpPr/>
            <p:nvPr/>
          </p:nvSpPr>
          <p:spPr>
            <a:xfrm flipH="1">
              <a:off x="6250629" y="3307694"/>
              <a:ext cx="165750" cy="179441"/>
            </a:xfrm>
            <a:prstGeom prst="rect">
              <a:avLst/>
            </a:prstGeom>
            <a:solidFill>
              <a:srgbClr val="009DDC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05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1" name="Text Box 307">
              <a:extLst>
                <a:ext uri="{FF2B5EF4-FFF2-40B4-BE49-F238E27FC236}">
                  <a16:creationId xmlns:a16="http://schemas.microsoft.com/office/drawing/2014/main" id="{B4F64451-EC1F-48AA-A806-FD0C6B80B5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6799" y="3641749"/>
              <a:ext cx="622297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Q1</a:t>
              </a:r>
            </a:p>
          </p:txBody>
        </p:sp>
        <p:sp>
          <p:nvSpPr>
            <p:cNvPr id="72" name="Text Box 307">
              <a:extLst>
                <a:ext uri="{FF2B5EF4-FFF2-40B4-BE49-F238E27FC236}">
                  <a16:creationId xmlns:a16="http://schemas.microsoft.com/office/drawing/2014/main" id="{7733965C-B707-40E6-A9F7-18F5F63A49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91689" y="3641749"/>
              <a:ext cx="622297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Q2</a:t>
              </a:r>
            </a:p>
          </p:txBody>
        </p:sp>
        <p:sp>
          <p:nvSpPr>
            <p:cNvPr id="73" name="Text Box 307">
              <a:extLst>
                <a:ext uri="{FF2B5EF4-FFF2-40B4-BE49-F238E27FC236}">
                  <a16:creationId xmlns:a16="http://schemas.microsoft.com/office/drawing/2014/main" id="{059DA648-76D4-43EE-95E6-90A6EA8FB6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0621" y="3641749"/>
              <a:ext cx="622297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Q3</a:t>
              </a:r>
            </a:p>
          </p:txBody>
        </p:sp>
        <p:sp>
          <p:nvSpPr>
            <p:cNvPr id="74" name="Text Box 307">
              <a:extLst>
                <a:ext uri="{FF2B5EF4-FFF2-40B4-BE49-F238E27FC236}">
                  <a16:creationId xmlns:a16="http://schemas.microsoft.com/office/drawing/2014/main" id="{7383C044-8F41-48FA-B53A-09690E83C2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6811" y="3641749"/>
              <a:ext cx="622297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Q4</a:t>
              </a:r>
            </a:p>
          </p:txBody>
        </p:sp>
        <p:sp>
          <p:nvSpPr>
            <p:cNvPr id="75" name="Text Box 307">
              <a:extLst>
                <a:ext uri="{FF2B5EF4-FFF2-40B4-BE49-F238E27FC236}">
                  <a16:creationId xmlns:a16="http://schemas.microsoft.com/office/drawing/2014/main" id="{6AA543D8-C744-43EB-8426-9683D97D83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9996" y="3397414"/>
              <a:ext cx="1724025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25% of the data values occur within each quartile</a:t>
              </a:r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56571DB7-E6FF-42F3-869B-09D8EF03B5D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98111" y="1727523"/>
              <a:ext cx="0" cy="1676560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 Box 307">
              <a:extLst>
                <a:ext uri="{FF2B5EF4-FFF2-40B4-BE49-F238E27FC236}">
                  <a16:creationId xmlns:a16="http://schemas.microsoft.com/office/drawing/2014/main" id="{783BD4C3-BFDB-4F98-8241-541B300198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1778" y="1450566"/>
              <a:ext cx="720879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Median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5371FFA8-17E6-4FDA-8E44-6E518D617383}"/>
                </a:ext>
              </a:extLst>
            </p:cNvPr>
            <p:cNvSpPr/>
            <p:nvPr/>
          </p:nvSpPr>
          <p:spPr>
            <a:xfrm>
              <a:off x="5619417" y="3484577"/>
              <a:ext cx="796950" cy="519103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8AE76098-3F8B-405C-9E0A-683CBF4A7D56}"/>
                </a:ext>
              </a:extLst>
            </p:cNvPr>
            <p:cNvSpPr/>
            <p:nvPr/>
          </p:nvSpPr>
          <p:spPr>
            <a:xfrm>
              <a:off x="5324348" y="3484577"/>
              <a:ext cx="255416" cy="519103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F98236CF-4E20-4F0B-9B3B-260EA8BB42C1}"/>
                </a:ext>
              </a:extLst>
            </p:cNvPr>
            <p:cNvSpPr/>
            <p:nvPr/>
          </p:nvSpPr>
          <p:spPr>
            <a:xfrm>
              <a:off x="4733262" y="3484577"/>
              <a:ext cx="536132" cy="519103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1" name="AutoShape 303">
              <a:extLst>
                <a:ext uri="{FF2B5EF4-FFF2-40B4-BE49-F238E27FC236}">
                  <a16:creationId xmlns:a16="http://schemas.microsoft.com/office/drawing/2014/main" id="{EB30DC66-E3F8-4333-A63B-AAE7779864F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56669" y="3492525"/>
              <a:ext cx="174625" cy="511156"/>
            </a:xfrm>
            <a:prstGeom prst="rightBrace">
              <a:avLst>
                <a:gd name="adj1" fmla="val 39599"/>
                <a:gd name="adj2" fmla="val 50000"/>
              </a:avLst>
            </a:prstGeom>
            <a:noFill/>
            <a:ln w="19050" cap="rnd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Text Box 307">
              <a:extLst>
                <a:ext uri="{FF2B5EF4-FFF2-40B4-BE49-F238E27FC236}">
                  <a16:creationId xmlns:a16="http://schemas.microsoft.com/office/drawing/2014/main" id="{EC30D70B-43C6-4583-9A3F-06DAC57F38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7578" y="5132254"/>
              <a:ext cx="1724025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The middle 50% of data values</a:t>
              </a:r>
            </a:p>
          </p:txBody>
        </p:sp>
        <p:sp>
          <p:nvSpPr>
            <p:cNvPr id="83" name="Rounded Rectangle 143">
              <a:extLst>
                <a:ext uri="{FF2B5EF4-FFF2-40B4-BE49-F238E27FC236}">
                  <a16:creationId xmlns:a16="http://schemas.microsoft.com/office/drawing/2014/main" id="{BDCEAC80-D19B-4201-B9BD-4563BA0EEF24}"/>
                </a:ext>
              </a:extLst>
            </p:cNvPr>
            <p:cNvSpPr/>
            <p:nvPr/>
          </p:nvSpPr>
          <p:spPr>
            <a:xfrm>
              <a:off x="4313807" y="4805416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Interquartile Range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65242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DE6E42-3516-4034-A4E5-23E0269B4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ABF3E43-1DED-43A1-AAAB-EDEB8B4F6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V</a:t>
            </a:r>
            <a:r>
              <a:rPr lang="en-US" dirty="0"/>
              <a:t>a</a:t>
            </a:r>
            <a:r>
              <a:rPr lang="en-DE" dirty="0"/>
              <a:t>r</a:t>
            </a:r>
            <a:r>
              <a:rPr lang="en-US" dirty="0"/>
              <a:t>i</a:t>
            </a:r>
            <a:r>
              <a:rPr lang="en-DE" dirty="0"/>
              <a:t>a</a:t>
            </a:r>
            <a:r>
              <a:rPr lang="en-US" dirty="0"/>
              <a:t>n</a:t>
            </a:r>
            <a:r>
              <a:rPr lang="en-DE" dirty="0"/>
              <a:t>c</a:t>
            </a:r>
            <a:r>
              <a:rPr lang="en-US" dirty="0"/>
              <a:t>e</a:t>
            </a:r>
            <a:r>
              <a:rPr lang="en-DE" dirty="0"/>
              <a:t> </a:t>
            </a:r>
            <a:r>
              <a:rPr lang="en-US" dirty="0"/>
              <a:t>a</a:t>
            </a:r>
            <a:r>
              <a:rPr lang="en-DE" dirty="0"/>
              <a:t>n</a:t>
            </a:r>
            <a:r>
              <a:rPr lang="en-US" dirty="0"/>
              <a:t>d</a:t>
            </a:r>
            <a:r>
              <a:rPr lang="en-DE" dirty="0"/>
              <a:t> </a:t>
            </a:r>
            <a:r>
              <a:rPr lang="en-US" dirty="0"/>
              <a:t>S</a:t>
            </a:r>
            <a:r>
              <a:rPr lang="en-DE" dirty="0" err="1"/>
              <a:t>tandard</a:t>
            </a:r>
            <a:r>
              <a:rPr lang="en-DE" dirty="0"/>
              <a:t> Deviation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75C09E1-ACCD-413D-9158-B845B227E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might need to compare the variability of datasets containing different numbers of samples or datasets with a different central tendency. </a:t>
            </a:r>
          </a:p>
          <a:p>
            <a:r>
              <a:rPr lang="en-US" dirty="0"/>
              <a:t>To be most useful, a measure of variability:</a:t>
            </a:r>
          </a:p>
          <a:p>
            <a:pPr lvl="1"/>
            <a:r>
              <a:rPr lang="en-US" dirty="0"/>
              <a:t>Is dependent on the amount of variability in the data</a:t>
            </a:r>
            <a:r>
              <a:rPr lang="en-DE" dirty="0"/>
              <a:t>.</a:t>
            </a:r>
            <a:endParaRPr lang="en-US" dirty="0"/>
          </a:p>
          <a:p>
            <a:pPr lvl="1"/>
            <a:r>
              <a:rPr lang="en-US" dirty="0"/>
              <a:t>Is </a:t>
            </a:r>
            <a:r>
              <a:rPr lang="en-US" i="1" dirty="0"/>
              <a:t>not </a:t>
            </a:r>
            <a:r>
              <a:rPr lang="en-US" dirty="0"/>
              <a:t>dependent on:</a:t>
            </a:r>
          </a:p>
          <a:p>
            <a:pPr lvl="2"/>
            <a:r>
              <a:rPr lang="en-US" dirty="0"/>
              <a:t>The number of samples in the data</a:t>
            </a:r>
            <a:r>
              <a:rPr lang="en-DE" dirty="0"/>
              <a:t>.</a:t>
            </a:r>
            <a:endParaRPr lang="en-US" dirty="0"/>
          </a:p>
          <a:p>
            <a:pPr lvl="2"/>
            <a:r>
              <a:rPr lang="en-US" dirty="0"/>
              <a:t>The central tendency of the data</a:t>
            </a:r>
            <a:r>
              <a:rPr lang="en-DE" dirty="0"/>
              <a:t>.</a:t>
            </a:r>
            <a:endParaRPr lang="en-US" dirty="0"/>
          </a:p>
          <a:p>
            <a:r>
              <a:rPr lang="en-US" dirty="0"/>
              <a:t>Both variance and standard deviation meet these requirements.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6207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0C60614-732C-43B5-B55D-C92612571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DE" dirty="0"/>
              <a:t>C</a:t>
            </a:r>
            <a:r>
              <a:rPr lang="en-US" dirty="0"/>
              <a:t>a</a:t>
            </a:r>
            <a:r>
              <a:rPr lang="en-DE" dirty="0"/>
              <a:t>l</a:t>
            </a:r>
            <a:r>
              <a:rPr lang="en-US" dirty="0"/>
              <a:t>c</a:t>
            </a:r>
            <a:r>
              <a:rPr lang="en-DE" dirty="0"/>
              <a:t>u</a:t>
            </a:r>
            <a:r>
              <a:rPr lang="en-US" dirty="0"/>
              <a:t>l</a:t>
            </a:r>
            <a:r>
              <a:rPr lang="en-DE" dirty="0"/>
              <a:t>a</a:t>
            </a:r>
            <a:r>
              <a:rPr lang="en-US" dirty="0"/>
              <a:t>t</a:t>
            </a:r>
            <a:r>
              <a:rPr lang="en-DE" dirty="0" err="1"/>
              <a:t>i</a:t>
            </a:r>
            <a:r>
              <a:rPr lang="en-US" dirty="0"/>
              <a:t>o</a:t>
            </a:r>
            <a:r>
              <a:rPr lang="en-DE" dirty="0"/>
              <a:t>n </a:t>
            </a:r>
            <a:r>
              <a:rPr lang="en-US" dirty="0"/>
              <a:t>o</a:t>
            </a:r>
            <a:r>
              <a:rPr lang="en-DE" dirty="0"/>
              <a:t>f </a:t>
            </a:r>
            <a:r>
              <a:rPr lang="en-US" dirty="0"/>
              <a:t>V</a:t>
            </a:r>
            <a:r>
              <a:rPr lang="en-DE" dirty="0"/>
              <a:t>a</a:t>
            </a:r>
            <a:r>
              <a:rPr lang="en-US" dirty="0"/>
              <a:t>r</a:t>
            </a:r>
            <a:r>
              <a:rPr lang="en-DE" dirty="0" err="1"/>
              <a:t>i</a:t>
            </a:r>
            <a:r>
              <a:rPr lang="en-US" dirty="0"/>
              <a:t>a</a:t>
            </a:r>
            <a:r>
              <a:rPr lang="en-DE" dirty="0"/>
              <a:t>n</a:t>
            </a:r>
            <a:r>
              <a:rPr lang="en-US" dirty="0"/>
              <a:t>c</a:t>
            </a:r>
            <a:r>
              <a:rPr lang="en-DE" dirty="0"/>
              <a:t>e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9344B7-414F-414C-A4FD-ECCAA20CC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749A2A3E-67B9-4F0D-8887-4FDBA2FA4264}"/>
              </a:ext>
            </a:extLst>
          </p:cNvPr>
          <p:cNvSpPr txBox="1">
            <a:spLocks/>
          </p:cNvSpPr>
          <p:nvPr/>
        </p:nvSpPr>
        <p:spPr>
          <a:xfrm>
            <a:off x="494034" y="3178970"/>
            <a:ext cx="8528522" cy="32603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Calculated for a column of data by: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Finding the mean (average) of all values in the set.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For each number in the set, subtracting the mean and then squaring the difference.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dirty="0"/>
              <a:t>Adding up all of the values you calculated in </a:t>
            </a:r>
            <a:r>
              <a:rPr lang="en-DE" dirty="0"/>
              <a:t>s</a:t>
            </a:r>
            <a:r>
              <a:rPr lang="en-US" dirty="0"/>
              <a:t>tep 2, and dividing by the number of values in the set to get the average.</a:t>
            </a:r>
          </a:p>
          <a:p>
            <a:r>
              <a:rPr lang="en-US" dirty="0"/>
              <a:t>Provides two benefits by squaring the difference (</a:t>
            </a:r>
            <a:r>
              <a:rPr lang="en-DE" dirty="0"/>
              <a:t>s</a:t>
            </a:r>
            <a:r>
              <a:rPr lang="en-US" dirty="0"/>
              <a:t>tep 2):</a:t>
            </a:r>
          </a:p>
          <a:p>
            <a:pPr lvl="1"/>
            <a:r>
              <a:rPr lang="en-US" dirty="0"/>
              <a:t>Gives more weight to values farther away from the mean.</a:t>
            </a:r>
          </a:p>
          <a:p>
            <a:pPr lvl="1"/>
            <a:r>
              <a:rPr lang="en-US" dirty="0"/>
              <a:t>Ensures that numbers less than the mean won't cancel out numbers greater than the mean.</a:t>
            </a:r>
          </a:p>
          <a:p>
            <a:pPr lvl="1"/>
            <a:r>
              <a:rPr lang="en-US" dirty="0"/>
              <a:t>Values that are less than the mean or greater than the mean will both have a positive influence on the measure of variance.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DAADC0E-CCD1-4EA8-A467-064ECA4A1759}"/>
              </a:ext>
            </a:extLst>
          </p:cNvPr>
          <p:cNvSpPr/>
          <p:nvPr/>
        </p:nvSpPr>
        <p:spPr>
          <a:xfrm>
            <a:off x="341925" y="1171574"/>
            <a:ext cx="2133600" cy="177165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050ABA4-F4D0-411B-B90B-747E3DB29A4C}"/>
                  </a:ext>
                </a:extLst>
              </p:cNvPr>
              <p:cNvSpPr txBox="1"/>
              <p:nvPr/>
            </p:nvSpPr>
            <p:spPr>
              <a:xfrm>
                <a:off x="547227" y="1319729"/>
                <a:ext cx="1635576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l-GR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𝑋</m:t>
                                      </m:r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𝜇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</m:num>
                        <m:den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050ABA4-F4D0-411B-B90B-747E3DB29A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227" y="1319729"/>
                <a:ext cx="1635576" cy="55399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 Box 307">
            <a:extLst>
              <a:ext uri="{FF2B5EF4-FFF2-40B4-BE49-F238E27FC236}">
                <a16:creationId xmlns:a16="http://schemas.microsoft.com/office/drawing/2014/main" id="{06B48878-C0C9-4A5F-AACE-98130269CC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5102" y="1243242"/>
            <a:ext cx="6206973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Variance of a population—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Measures how far each value in the dataset is from the mean</a:t>
            </a:r>
            <a:r>
              <a:rPr lang="en-DE" sz="1300" kern="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1300" kern="0" dirty="0">
              <a:solidFill>
                <a:srgbClr val="000000"/>
              </a:solidFill>
              <a:latin typeface="Calibri"/>
              <a:cs typeface="Calibri"/>
            </a:endParaRPr>
          </a:p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Where: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σ</a:t>
            </a:r>
            <a:r>
              <a:rPr lang="en-US" sz="1300" i="1" kern="0" baseline="30000" dirty="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represents variance of a population.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Σ is the summation operator, meaning "add the following numbers."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quantity measured in the data, such as </a:t>
            </a:r>
            <a:r>
              <a:rPr lang="en-DE" sz="1300" kern="0" dirty="0">
                <a:solidFill>
                  <a:srgbClr val="000000"/>
                </a:solidFill>
                <a:latin typeface="Calibri"/>
                <a:cs typeface="Calibri"/>
              </a:rPr>
              <a:t>sales per rep 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or the number of </a:t>
            </a:r>
            <a:r>
              <a:rPr lang="en-DE" sz="1300" kern="0" dirty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DE" sz="1300" kern="0" dirty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DE" sz="1300" kern="0" dirty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lang="en-DE" sz="1300" kern="0" dirty="0">
                <a:solidFill>
                  <a:srgbClr val="000000"/>
                </a:solidFill>
                <a:latin typeface="Calibri"/>
                <a:cs typeface="Calibri"/>
              </a:rPr>
              <a:t>c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t</a:t>
            </a:r>
            <a:r>
              <a:rPr lang="en-DE" sz="1300" kern="0" dirty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μ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mean, the average of all of the values in the set.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N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number of values included in the set.</a:t>
            </a:r>
          </a:p>
          <a:p>
            <a:pPr lvl="0" defTabSz="914400" eaLnBrk="1" hangingPunct="1">
              <a:spcBef>
                <a:spcPct val="50000"/>
              </a:spcBef>
              <a:defRPr/>
            </a:pPr>
            <a:endParaRPr lang="en-US" sz="1300" kern="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84648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7C391-FE2C-4163-B67D-E73DF723C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Variance in a Sample Set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D32D04-CD5B-49C6-8596-4F76D23A6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33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4509E2-96C8-4B38-9223-40BBB2C7FBE3}"/>
              </a:ext>
            </a:extLst>
          </p:cNvPr>
          <p:cNvSpPr txBox="1">
            <a:spLocks/>
          </p:cNvSpPr>
          <p:nvPr/>
        </p:nvSpPr>
        <p:spPr>
          <a:xfrm>
            <a:off x="494034" y="3178970"/>
            <a:ext cx="8528522" cy="32603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Different formula for working with a sample set, a smaller group than the population.</a:t>
            </a:r>
          </a:p>
          <a:p>
            <a:r>
              <a:rPr lang="en-US" dirty="0"/>
              <a:t>Performs Bessel’s correction:</a:t>
            </a:r>
          </a:p>
          <a:p>
            <a:pPr lvl="1"/>
            <a:r>
              <a:rPr lang="en-US" dirty="0"/>
              <a:t>Subtracts 1 from the total number of values in the sample.</a:t>
            </a:r>
          </a:p>
          <a:p>
            <a:pPr lvl="1"/>
            <a:r>
              <a:rPr lang="en-US" dirty="0"/>
              <a:t>Compensates for the lack of information that would be provided by the larger population.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2744EB7-B0BE-497C-B98B-11CF56D9E661}"/>
              </a:ext>
            </a:extLst>
          </p:cNvPr>
          <p:cNvSpPr/>
          <p:nvPr/>
        </p:nvSpPr>
        <p:spPr>
          <a:xfrm>
            <a:off x="341925" y="1171574"/>
            <a:ext cx="2133600" cy="177165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307">
                <a:extLst>
                  <a:ext uri="{FF2B5EF4-FFF2-40B4-BE49-F238E27FC236}">
                    <a16:creationId xmlns:a16="http://schemas.microsoft.com/office/drawing/2014/main" id="{F70DFF87-3C7E-4D33-A752-CCB64FF319E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95102" y="1243242"/>
                <a:ext cx="6548898" cy="18928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lvl="0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Variance in a sample set—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Measures how far each value in the dataset is from the mean.</a:t>
                </a:r>
              </a:p>
              <a:p>
                <a:pPr lvl="0" defTabSz="914400" eaLnBrk="1" hangingPunct="1">
                  <a:spcBef>
                    <a:spcPct val="50000"/>
                  </a:spcBef>
                  <a:defRPr/>
                </a:pP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Where: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:r>
                  <a:rPr lang="en-US" sz="1300" i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s</a:t>
                </a:r>
                <a:r>
                  <a:rPr lang="en-US" sz="1300" i="1" kern="0" baseline="30000" dirty="0">
                    <a:solidFill>
                      <a:srgbClr val="000000"/>
                    </a:solidFill>
                    <a:latin typeface="Calibri"/>
                    <a:cs typeface="Calibri"/>
                  </a:rPr>
                  <a:t>2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represents variance of a sample.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Σ is the summation operator, meaning "add the following numbers."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:r>
                  <a:rPr lang="en-US" sz="1300" i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X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is the quantity measured in the data, such as sales per rep or the number of prospects.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130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libri"/>
                          </a:rPr>
                        </m:ctrlPr>
                      </m:accPr>
                      <m:e>
                        <m:r>
                          <a:rPr lang="en-US" sz="13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libri"/>
                          </a:rPr>
                          <m:t>𝑋</m:t>
                        </m:r>
                      </m:e>
                    </m:acc>
                  </m:oMath>
                </a14:m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is the mean, the average of all of the values in the set.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:r>
                  <a:rPr lang="en-US" sz="1300" i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n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is the number of values included in the set.</a:t>
                </a:r>
              </a:p>
              <a:p>
                <a:pPr lvl="0" defTabSz="914400" eaLnBrk="1" hangingPunct="1">
                  <a:spcBef>
                    <a:spcPct val="50000"/>
                  </a:spcBef>
                  <a:defRPr/>
                </a:pPr>
                <a:endParaRPr lang="en-US" sz="1300" kern="0" dirty="0">
                  <a:solidFill>
                    <a:srgbClr val="000000"/>
                  </a:solidFill>
                  <a:latin typeface="Calibri"/>
                  <a:cs typeface="Calibri"/>
                </a:endParaRPr>
              </a:p>
            </p:txBody>
          </p:sp>
        </mc:Choice>
        <mc:Fallback xmlns="">
          <p:sp>
            <p:nvSpPr>
              <p:cNvPr id="6" name="Text Box 307">
                <a:extLst>
                  <a:ext uri="{FF2B5EF4-FFF2-40B4-BE49-F238E27FC236}">
                    <a16:creationId xmlns:a16="http://schemas.microsoft.com/office/drawing/2014/main" id="{F70DFF87-3C7E-4D33-A752-CCB64FF319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95102" y="1243242"/>
                <a:ext cx="6548898" cy="1892826"/>
              </a:xfrm>
              <a:prstGeom prst="rect">
                <a:avLst/>
              </a:prstGeom>
              <a:blipFill>
                <a:blip r:embed="rId2"/>
                <a:stretch>
                  <a:fillRect l="-186" t="-32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D8339A6-F854-43A1-9EE8-C11620ACF71A}"/>
                  </a:ext>
                </a:extLst>
              </p:cNvPr>
              <p:cNvSpPr txBox="1"/>
              <p:nvPr/>
            </p:nvSpPr>
            <p:spPr>
              <a:xfrm>
                <a:off x="572117" y="1309315"/>
                <a:ext cx="1673215" cy="64363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l-GR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𝑋</m:t>
                                      </m:r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−</m:t>
                                      </m:r>
                                      <m:bar>
                                        <m:barPr>
                                          <m:pos m:val="top"/>
                                          <m:ctrlPr>
                                            <a:rPr lang="en-US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bar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𝑋</m:t>
                                          </m:r>
                                        </m:e>
                                      </m:bar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</m:num>
                        <m:den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D8339A6-F854-43A1-9EE8-C11620ACF7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117" y="1309315"/>
                <a:ext cx="1673215" cy="64363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98938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A0E4E-D3B8-4FDB-8CD3-55F9D9FBA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Calculation of Standard Deviation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8FFEA8-DD3E-4556-A051-D6DEC6320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34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3BFB2A-B5DA-4CAA-92E2-B09C5C8A3B1E}"/>
              </a:ext>
            </a:extLst>
          </p:cNvPr>
          <p:cNvSpPr txBox="1">
            <a:spLocks/>
          </p:cNvSpPr>
          <p:nvPr/>
        </p:nvSpPr>
        <p:spPr>
          <a:xfrm>
            <a:off x="494034" y="3178970"/>
            <a:ext cx="8528522" cy="32603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If you have already obtained the variance, you can obtain the standard deviation simply by getting the square root of the variance.</a:t>
            </a:r>
          </a:p>
          <a:p>
            <a:r>
              <a:rPr lang="en-US" dirty="0"/>
              <a:t>Standard deviation is more easily interpretable than variance.</a:t>
            </a:r>
          </a:p>
          <a:p>
            <a:pPr lvl="1"/>
            <a:r>
              <a:rPr lang="en-US" dirty="0"/>
              <a:t>Puts results in the same scale as the input data.</a:t>
            </a:r>
          </a:p>
          <a:p>
            <a:pPr lvl="1"/>
            <a:r>
              <a:rPr lang="en-US" dirty="0"/>
              <a:t>Useful for reporting purposes.</a:t>
            </a:r>
          </a:p>
          <a:p>
            <a:r>
              <a:rPr lang="en-US" dirty="0"/>
              <a:t>Large standard deviation values indicate data points are spread out from mean.</a:t>
            </a:r>
          </a:p>
          <a:p>
            <a:r>
              <a:rPr lang="en-US" dirty="0"/>
              <a:t>Small standard deviation values indicate data points are grouped closer to mean.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95AE3C6-C7C4-423D-AD1B-A2F97649447C}"/>
              </a:ext>
            </a:extLst>
          </p:cNvPr>
          <p:cNvSpPr/>
          <p:nvPr/>
        </p:nvSpPr>
        <p:spPr>
          <a:xfrm>
            <a:off x="341925" y="1171574"/>
            <a:ext cx="2133600" cy="177165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6" name="Text Box 307">
            <a:extLst>
              <a:ext uri="{FF2B5EF4-FFF2-40B4-BE49-F238E27FC236}">
                <a16:creationId xmlns:a16="http://schemas.microsoft.com/office/drawing/2014/main" id="{A800BCEE-D02A-4C9F-BECF-A876CE247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5102" y="1243242"/>
            <a:ext cx="6548898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b="1" kern="0" dirty="0">
                <a:solidFill>
                  <a:srgbClr val="000000"/>
                </a:solidFill>
                <a:latin typeface="Calibri"/>
                <a:cs typeface="Calibri"/>
              </a:rPr>
              <a:t>Standard deviation for an entire population—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Measures variance in a more interpretable form.</a:t>
            </a:r>
          </a:p>
          <a:p>
            <a:pPr lvl="0" defTabSz="914400" eaLnBrk="1" hangingPunct="1">
              <a:spcBef>
                <a:spcPct val="50000"/>
              </a:spcBef>
              <a:defRPr/>
            </a:pP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Where: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l-GR" sz="1300" i="1" kern="0" dirty="0">
                <a:solidFill>
                  <a:srgbClr val="000000"/>
                </a:solidFill>
                <a:latin typeface="Calibri"/>
                <a:cs typeface="Calibri"/>
              </a:rPr>
              <a:t>σ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represents standard deviation of a population.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Σ is the summation operator, meaning "add the following numbers."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quantity measured in the data, such as sales by rep or the number of prospects.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μ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mean, the average of all the values in the set.</a:t>
            </a:r>
          </a:p>
          <a:p>
            <a:pPr marL="285750" lvl="0" indent="-285750" defTabSz="914400" eaLnBrk="1" hangingPunct="1">
              <a:buFont typeface="Arial" panose="020B0604020202020204" pitchFamily="34" charset="0"/>
              <a:buChar char="•"/>
              <a:defRPr/>
            </a:pPr>
            <a:r>
              <a:rPr lang="en-US" sz="1300" i="1" kern="0" dirty="0">
                <a:solidFill>
                  <a:srgbClr val="000000"/>
                </a:solidFill>
                <a:latin typeface="Calibri"/>
                <a:cs typeface="Calibri"/>
              </a:rPr>
              <a:t>N</a:t>
            </a:r>
            <a:r>
              <a:rPr lang="en-US" sz="1300" kern="0" dirty="0">
                <a:solidFill>
                  <a:srgbClr val="000000"/>
                </a:solidFill>
                <a:latin typeface="Calibri"/>
                <a:cs typeface="Calibri"/>
              </a:rPr>
              <a:t> is the number of values included in the set.</a:t>
            </a:r>
          </a:p>
          <a:p>
            <a:pPr lvl="0" defTabSz="914400" eaLnBrk="1" hangingPunct="1">
              <a:spcBef>
                <a:spcPct val="50000"/>
              </a:spcBef>
              <a:defRPr/>
            </a:pPr>
            <a:endParaRPr lang="en-US" sz="1300" kern="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D41466B-5BF2-496A-97A8-342059808B9C}"/>
                  </a:ext>
                </a:extLst>
              </p:cNvPr>
              <p:cNvSpPr txBox="1"/>
              <p:nvPr/>
            </p:nvSpPr>
            <p:spPr>
              <a:xfrm>
                <a:off x="147589" y="1340108"/>
                <a:ext cx="2447513" cy="8183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nary>
                                    <m:naryPr>
                                      <m:chr m:val="∑"/>
                                      <m:subHide m:val="on"/>
                                      <m:supHide m:val="on"/>
                                      <m:ctrlP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naryPr>
                                    <m:sub/>
                                    <m:sup/>
                                    <m:e>
                                      <m:d>
                                        <m:dPr>
                                          <m:ctrlPr>
                                            <a:rPr lang="el-GR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𝑋</m:t>
                                          </m:r>
                                          <m:r>
                                            <a:rPr lang="en-US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n-US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𝜇</m:t>
                                          </m:r>
                                        </m:e>
                                      </m:d>
                                    </m:e>
                                  </m:nary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en-US" i="1" dirty="0">
                  <a:solidFill>
                    <a:schemeClr val="bg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D41466B-5BF2-496A-97A8-342059808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89" y="1340108"/>
                <a:ext cx="2447513" cy="818366"/>
              </a:xfrm>
              <a:prstGeom prst="rect">
                <a:avLst/>
              </a:prstGeom>
              <a:blipFill>
                <a:blip r:embed="rId2"/>
                <a:stretch>
                  <a:fillRect b="-7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026602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1C639-B698-4FF0-B4D2-9D86F3937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 Deviation Comparison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D21C82-4E49-4017-9A86-38C581F6C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35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8C422CD-CA8C-46EB-86A4-646DAF1D4582}"/>
              </a:ext>
            </a:extLst>
          </p:cNvPr>
          <p:cNvGrpSpPr/>
          <p:nvPr/>
        </p:nvGrpSpPr>
        <p:grpSpPr>
          <a:xfrm>
            <a:off x="870419" y="1564292"/>
            <a:ext cx="7403162" cy="4109946"/>
            <a:chOff x="870419" y="1564292"/>
            <a:chExt cx="7403162" cy="410994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DBA3F79-EFDA-4E44-81C9-75C7DA67B53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70419" y="2081350"/>
              <a:ext cx="7403162" cy="3592888"/>
              <a:chOff x="1911248" y="1212708"/>
              <a:chExt cx="5320569" cy="2582168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4EC2C4AD-FD74-4C35-BDC3-54AA993CC02D}"/>
                  </a:ext>
                </a:extLst>
              </p:cNvPr>
              <p:cNvSpPr/>
              <p:nvPr/>
            </p:nvSpPr>
            <p:spPr>
              <a:xfrm>
                <a:off x="1911248" y="1212708"/>
                <a:ext cx="5319635" cy="2570661"/>
              </a:xfrm>
              <a:prstGeom prst="rect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A2627DB5-B033-4565-864F-AA75C0A31CE2}"/>
                  </a:ext>
                </a:extLst>
              </p:cNvPr>
              <p:cNvGrpSpPr/>
              <p:nvPr/>
            </p:nvGrpSpPr>
            <p:grpSpPr>
              <a:xfrm>
                <a:off x="1912182" y="1213053"/>
                <a:ext cx="5319635" cy="2581823"/>
                <a:chOff x="1794559" y="1528649"/>
                <a:chExt cx="6259782" cy="3038112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8BEDD9AA-43C5-42FD-A034-45934B0F0DA1}"/>
                    </a:ext>
                  </a:extLst>
                </p:cNvPr>
                <p:cNvSpPr/>
                <p:nvPr/>
              </p:nvSpPr>
              <p:spPr>
                <a:xfrm>
                  <a:off x="1794559" y="4290061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CB2B2D34-0E2F-4143-B175-AB71FC2384E4}"/>
                    </a:ext>
                  </a:extLst>
                </p:cNvPr>
                <p:cNvSpPr/>
                <p:nvPr/>
              </p:nvSpPr>
              <p:spPr>
                <a:xfrm>
                  <a:off x="1794559" y="4014110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7F080658-3004-43DF-9A4C-D54E25580236}"/>
                    </a:ext>
                  </a:extLst>
                </p:cNvPr>
                <p:cNvSpPr/>
                <p:nvPr/>
              </p:nvSpPr>
              <p:spPr>
                <a:xfrm>
                  <a:off x="1794559" y="3737004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2876C366-A7B1-4ED0-96BE-91BD7E71FED4}"/>
                    </a:ext>
                  </a:extLst>
                </p:cNvPr>
                <p:cNvSpPr/>
                <p:nvPr/>
              </p:nvSpPr>
              <p:spPr>
                <a:xfrm>
                  <a:off x="1794559" y="3461053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0753B3AD-65B2-4EE9-9002-F82DD88BEB3A}"/>
                    </a:ext>
                  </a:extLst>
                </p:cNvPr>
                <p:cNvSpPr/>
                <p:nvPr/>
              </p:nvSpPr>
              <p:spPr>
                <a:xfrm>
                  <a:off x="1794559" y="3182555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CB30AB7F-EDFF-425F-850D-02FA5DDEBC97}"/>
                    </a:ext>
                  </a:extLst>
                </p:cNvPr>
                <p:cNvSpPr/>
                <p:nvPr/>
              </p:nvSpPr>
              <p:spPr>
                <a:xfrm>
                  <a:off x="1794559" y="2906604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BFF5101F-F822-4CEB-8692-0C99D6C3900A}"/>
                    </a:ext>
                  </a:extLst>
                </p:cNvPr>
                <p:cNvSpPr/>
                <p:nvPr/>
              </p:nvSpPr>
              <p:spPr>
                <a:xfrm>
                  <a:off x="1794559" y="2629498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2B871037-F047-48C4-9F50-9851CB176675}"/>
                    </a:ext>
                  </a:extLst>
                </p:cNvPr>
                <p:cNvSpPr/>
                <p:nvPr/>
              </p:nvSpPr>
              <p:spPr>
                <a:xfrm>
                  <a:off x="1794559" y="2353547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DF903167-1B11-4306-8885-7AFDF9F9DFB6}"/>
                    </a:ext>
                  </a:extLst>
                </p:cNvPr>
                <p:cNvSpPr/>
                <p:nvPr/>
              </p:nvSpPr>
              <p:spPr>
                <a:xfrm>
                  <a:off x="1794559" y="2081706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EB334DEA-FAA5-452B-AD72-0A8B532C7C67}"/>
                    </a:ext>
                  </a:extLst>
                </p:cNvPr>
                <p:cNvSpPr/>
                <p:nvPr/>
              </p:nvSpPr>
              <p:spPr>
                <a:xfrm>
                  <a:off x="1794559" y="1805755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3DFC88F0-C7DC-49F2-B8EC-ACBBF1F9B42C}"/>
                    </a:ext>
                  </a:extLst>
                </p:cNvPr>
                <p:cNvSpPr/>
                <p:nvPr/>
              </p:nvSpPr>
              <p:spPr>
                <a:xfrm>
                  <a:off x="1794559" y="1528649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08DADFBE-F964-4A3B-98DE-FB8A5EBC2F6E}"/>
                  </a:ext>
                </a:extLst>
              </p:cNvPr>
              <p:cNvSpPr/>
              <p:nvPr/>
            </p:nvSpPr>
            <p:spPr>
              <a:xfrm>
                <a:off x="3515419" y="1581188"/>
                <a:ext cx="1055992" cy="2195778"/>
              </a:xfrm>
              <a:custGeom>
                <a:avLst/>
                <a:gdLst>
                  <a:gd name="connsiteX0" fmla="*/ 0 w 3076731"/>
                  <a:gd name="connsiteY0" fmla="*/ 2525842 h 2525842"/>
                  <a:gd name="connsiteX1" fmla="*/ 1585210 w 3076731"/>
                  <a:gd name="connsiteY1" fmla="*/ 2076137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85210 w 3076731"/>
                  <a:gd name="connsiteY1" fmla="*/ 2076137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21502 w 3076731"/>
                  <a:gd name="connsiteY1" fmla="*/ 209487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3076731"/>
                  <a:gd name="connsiteY0" fmla="*/ 2525842 h 2525842"/>
                  <a:gd name="connsiteX1" fmla="*/ 1536492 w 3076731"/>
                  <a:gd name="connsiteY1" fmla="*/ 2109865 h 2525842"/>
                  <a:gd name="connsiteX2" fmla="*/ 2492115 w 3076731"/>
                  <a:gd name="connsiteY2" fmla="*/ 569626 h 2525842"/>
                  <a:gd name="connsiteX3" fmla="*/ 2814403 w 3076731"/>
                  <a:gd name="connsiteY3" fmla="*/ 123669 h 2525842"/>
                  <a:gd name="connsiteX4" fmla="*/ 3076731 w 3076731"/>
                  <a:gd name="connsiteY4" fmla="*/ 0 h 2525842"/>
                  <a:gd name="connsiteX0" fmla="*/ 0 w 4029406"/>
                  <a:gd name="connsiteY0" fmla="*/ 2570952 h 2570952"/>
                  <a:gd name="connsiteX1" fmla="*/ 2489167 w 4029406"/>
                  <a:gd name="connsiteY1" fmla="*/ 2109865 h 2570952"/>
                  <a:gd name="connsiteX2" fmla="*/ 3444790 w 4029406"/>
                  <a:gd name="connsiteY2" fmla="*/ 569626 h 2570952"/>
                  <a:gd name="connsiteX3" fmla="*/ 3767078 w 4029406"/>
                  <a:gd name="connsiteY3" fmla="*/ 123669 h 2570952"/>
                  <a:gd name="connsiteX4" fmla="*/ 4029406 w 4029406"/>
                  <a:gd name="connsiteY4" fmla="*/ 0 h 2570952"/>
                  <a:gd name="connsiteX0" fmla="*/ 0 w 2683236"/>
                  <a:gd name="connsiteY0" fmla="*/ 2583841 h 2583841"/>
                  <a:gd name="connsiteX1" fmla="*/ 1142997 w 2683236"/>
                  <a:gd name="connsiteY1" fmla="*/ 2109865 h 2583841"/>
                  <a:gd name="connsiteX2" fmla="*/ 2098620 w 2683236"/>
                  <a:gd name="connsiteY2" fmla="*/ 569626 h 2583841"/>
                  <a:gd name="connsiteX3" fmla="*/ 2420908 w 2683236"/>
                  <a:gd name="connsiteY3" fmla="*/ 123669 h 2583841"/>
                  <a:gd name="connsiteX4" fmla="*/ 2683236 w 2683236"/>
                  <a:gd name="connsiteY4" fmla="*/ 0 h 2583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3236" h="2583841">
                    <a:moveTo>
                      <a:pt x="0" y="2583841"/>
                    </a:moveTo>
                    <a:cubicBezTo>
                      <a:pt x="397552" y="2563229"/>
                      <a:pt x="793227" y="2445567"/>
                      <a:pt x="1142997" y="2109865"/>
                    </a:cubicBezTo>
                    <a:cubicBezTo>
                      <a:pt x="1492767" y="1774163"/>
                      <a:pt x="1885635" y="900659"/>
                      <a:pt x="2098620" y="569626"/>
                    </a:cubicBezTo>
                    <a:cubicBezTo>
                      <a:pt x="2311605" y="238593"/>
                      <a:pt x="2323472" y="218607"/>
                      <a:pt x="2420908" y="123669"/>
                    </a:cubicBezTo>
                    <a:cubicBezTo>
                      <a:pt x="2518344" y="28731"/>
                      <a:pt x="2600790" y="14365"/>
                      <a:pt x="2683236" y="0"/>
                    </a:cubicBezTo>
                  </a:path>
                </a:pathLst>
              </a:custGeom>
              <a:noFill/>
              <a:ln w="28575" cap="rnd" cmpd="sng" algn="ctr">
                <a:solidFill>
                  <a:srgbClr val="00A0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1600" dirty="0"/>
              </a:p>
            </p:txBody>
          </p: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00246B9B-6FDE-458F-88C4-996EB65B77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11248" y="1212708"/>
                <a:ext cx="6725" cy="2582168"/>
              </a:xfrm>
              <a:prstGeom prst="line">
                <a:avLst/>
              </a:prstGeom>
              <a:ln w="19050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F8EA3AE2-EE08-4A5E-A888-2841A9CB4B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11248" y="3790424"/>
                <a:ext cx="5320569" cy="0"/>
              </a:xfrm>
              <a:prstGeom prst="line">
                <a:avLst/>
              </a:prstGeom>
              <a:ln w="19050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ECCE7D7F-E58B-42EF-8290-B86AA1054920}"/>
                </a:ext>
              </a:extLst>
            </p:cNvPr>
            <p:cNvCxnSpPr>
              <a:cxnSpLocks/>
              <a:endCxn id="47" idx="2"/>
            </p:cNvCxnSpPr>
            <p:nvPr/>
          </p:nvCxnSpPr>
          <p:spPr>
            <a:xfrm flipV="1">
              <a:off x="4570529" y="1838929"/>
              <a:ext cx="0" cy="734156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ounded Rectangle 51">
              <a:extLst>
                <a:ext uri="{FF2B5EF4-FFF2-40B4-BE49-F238E27FC236}">
                  <a16:creationId xmlns:a16="http://schemas.microsoft.com/office/drawing/2014/main" id="{7D860DAE-8593-4037-B3FB-565C043EC1AA}"/>
                </a:ext>
              </a:extLst>
            </p:cNvPr>
            <p:cNvSpPr/>
            <p:nvPr/>
          </p:nvSpPr>
          <p:spPr>
            <a:xfrm>
              <a:off x="4034636" y="1564292"/>
              <a:ext cx="1071786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Mean:</a:t>
              </a:r>
              <a:r>
                <a:rPr lang="en-US" sz="1300" b="1" kern="0" dirty="0">
                  <a:solidFill>
                    <a:srgbClr val="000000"/>
                  </a:solidFill>
                  <a:cs typeface="Calibri"/>
                </a:rPr>
                <a:t> 67″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50" name="Text Box 306">
              <a:extLst>
                <a:ext uri="{FF2B5EF4-FFF2-40B4-BE49-F238E27FC236}">
                  <a16:creationId xmlns:a16="http://schemas.microsoft.com/office/drawing/2014/main" id="{44FE7B2D-B204-4F0C-9C6B-AD7A95C207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37101" y="3365961"/>
              <a:ext cx="14906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9DDC"/>
                  </a:solidFill>
                  <a:effectLst/>
                  <a:uLnTx/>
                  <a:uFillTx/>
                  <a:latin typeface="Calibri"/>
                  <a:cs typeface="Calibri"/>
                </a:rPr>
                <a:t>STDEV: 5</a:t>
              </a:r>
            </a:p>
          </p:txBody>
        </p:sp>
        <p:sp>
          <p:nvSpPr>
            <p:cNvPr id="51" name="Text Box 306">
              <a:extLst>
                <a:ext uri="{FF2B5EF4-FFF2-40B4-BE49-F238E27FC236}">
                  <a16:creationId xmlns:a16="http://schemas.microsoft.com/office/drawing/2014/main" id="{AE23A4A6-F5BD-4C7C-BFC6-AAB2948D9F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25198" y="5020277"/>
              <a:ext cx="149066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1C3863"/>
                  </a:solidFill>
                  <a:effectLst/>
                  <a:uLnTx/>
                  <a:uFillTx/>
                  <a:latin typeface="Calibri"/>
                  <a:cs typeface="Calibri"/>
                </a:rPr>
                <a:t>STDEV: 20</a:t>
              </a: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BF82FE7-1CAD-4B0E-BD0E-3F7B6ACD0145}"/>
                </a:ext>
              </a:extLst>
            </p:cNvPr>
            <p:cNvSpPr/>
            <p:nvPr/>
          </p:nvSpPr>
          <p:spPr>
            <a:xfrm>
              <a:off x="1236764" y="4840985"/>
              <a:ext cx="3324466" cy="808334"/>
            </a:xfrm>
            <a:custGeom>
              <a:avLst/>
              <a:gdLst>
                <a:gd name="connsiteX0" fmla="*/ 0 w 3076731"/>
                <a:gd name="connsiteY0" fmla="*/ 2525842 h 2525842"/>
                <a:gd name="connsiteX1" fmla="*/ 1585210 w 3076731"/>
                <a:gd name="connsiteY1" fmla="*/ 2076137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85210 w 3076731"/>
                <a:gd name="connsiteY1" fmla="*/ 2076137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21502 w 3076731"/>
                <a:gd name="connsiteY1" fmla="*/ 209487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4029406"/>
                <a:gd name="connsiteY0" fmla="*/ 2570952 h 2570952"/>
                <a:gd name="connsiteX1" fmla="*/ 2489167 w 4029406"/>
                <a:gd name="connsiteY1" fmla="*/ 2109865 h 2570952"/>
                <a:gd name="connsiteX2" fmla="*/ 3444790 w 4029406"/>
                <a:gd name="connsiteY2" fmla="*/ 569626 h 2570952"/>
                <a:gd name="connsiteX3" fmla="*/ 3767078 w 4029406"/>
                <a:gd name="connsiteY3" fmla="*/ 123669 h 2570952"/>
                <a:gd name="connsiteX4" fmla="*/ 4029406 w 4029406"/>
                <a:gd name="connsiteY4" fmla="*/ 0 h 2570952"/>
                <a:gd name="connsiteX0" fmla="*/ 0 w 2683236"/>
                <a:gd name="connsiteY0" fmla="*/ 2583841 h 2583841"/>
                <a:gd name="connsiteX1" fmla="*/ 1142997 w 2683236"/>
                <a:gd name="connsiteY1" fmla="*/ 2109865 h 2583841"/>
                <a:gd name="connsiteX2" fmla="*/ 2098620 w 2683236"/>
                <a:gd name="connsiteY2" fmla="*/ 569626 h 2583841"/>
                <a:gd name="connsiteX3" fmla="*/ 2420908 w 2683236"/>
                <a:gd name="connsiteY3" fmla="*/ 123669 h 2583841"/>
                <a:gd name="connsiteX4" fmla="*/ 2683236 w 2683236"/>
                <a:gd name="connsiteY4" fmla="*/ 0 h 258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3236" h="2583841">
                  <a:moveTo>
                    <a:pt x="0" y="2583841"/>
                  </a:moveTo>
                  <a:cubicBezTo>
                    <a:pt x="397552" y="2563229"/>
                    <a:pt x="793227" y="2445567"/>
                    <a:pt x="1142997" y="2109865"/>
                  </a:cubicBezTo>
                  <a:cubicBezTo>
                    <a:pt x="1492767" y="1774163"/>
                    <a:pt x="1885635" y="900659"/>
                    <a:pt x="2098620" y="569626"/>
                  </a:cubicBezTo>
                  <a:cubicBezTo>
                    <a:pt x="2311605" y="238593"/>
                    <a:pt x="2323472" y="218607"/>
                    <a:pt x="2420908" y="123669"/>
                  </a:cubicBezTo>
                  <a:cubicBezTo>
                    <a:pt x="2518344" y="28731"/>
                    <a:pt x="2600790" y="14365"/>
                    <a:pt x="2683236" y="0"/>
                  </a:cubicBezTo>
                </a:path>
              </a:pathLst>
            </a:custGeom>
            <a:noFill/>
            <a:ln w="28575" cap="rnd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1600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7719D40-4EB9-4678-A3FF-22E610A0C335}"/>
                </a:ext>
              </a:extLst>
            </p:cNvPr>
            <p:cNvSpPr/>
            <p:nvPr/>
          </p:nvSpPr>
          <p:spPr>
            <a:xfrm flipH="1">
              <a:off x="4581130" y="2594062"/>
              <a:ext cx="1469332" cy="3055256"/>
            </a:xfrm>
            <a:custGeom>
              <a:avLst/>
              <a:gdLst>
                <a:gd name="connsiteX0" fmla="*/ 0 w 3076731"/>
                <a:gd name="connsiteY0" fmla="*/ 2525842 h 2525842"/>
                <a:gd name="connsiteX1" fmla="*/ 1585210 w 3076731"/>
                <a:gd name="connsiteY1" fmla="*/ 2076137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85210 w 3076731"/>
                <a:gd name="connsiteY1" fmla="*/ 2076137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21502 w 3076731"/>
                <a:gd name="connsiteY1" fmla="*/ 209487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4029406"/>
                <a:gd name="connsiteY0" fmla="*/ 2570952 h 2570952"/>
                <a:gd name="connsiteX1" fmla="*/ 2489167 w 4029406"/>
                <a:gd name="connsiteY1" fmla="*/ 2109865 h 2570952"/>
                <a:gd name="connsiteX2" fmla="*/ 3444790 w 4029406"/>
                <a:gd name="connsiteY2" fmla="*/ 569626 h 2570952"/>
                <a:gd name="connsiteX3" fmla="*/ 3767078 w 4029406"/>
                <a:gd name="connsiteY3" fmla="*/ 123669 h 2570952"/>
                <a:gd name="connsiteX4" fmla="*/ 4029406 w 4029406"/>
                <a:gd name="connsiteY4" fmla="*/ 0 h 2570952"/>
                <a:gd name="connsiteX0" fmla="*/ 0 w 2683236"/>
                <a:gd name="connsiteY0" fmla="*/ 2583841 h 2583841"/>
                <a:gd name="connsiteX1" fmla="*/ 1142997 w 2683236"/>
                <a:gd name="connsiteY1" fmla="*/ 2109865 h 2583841"/>
                <a:gd name="connsiteX2" fmla="*/ 2098620 w 2683236"/>
                <a:gd name="connsiteY2" fmla="*/ 569626 h 2583841"/>
                <a:gd name="connsiteX3" fmla="*/ 2420908 w 2683236"/>
                <a:gd name="connsiteY3" fmla="*/ 123669 h 2583841"/>
                <a:gd name="connsiteX4" fmla="*/ 2683236 w 2683236"/>
                <a:gd name="connsiteY4" fmla="*/ 0 h 258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3236" h="2583841">
                  <a:moveTo>
                    <a:pt x="0" y="2583841"/>
                  </a:moveTo>
                  <a:cubicBezTo>
                    <a:pt x="397552" y="2563229"/>
                    <a:pt x="793227" y="2445567"/>
                    <a:pt x="1142997" y="2109865"/>
                  </a:cubicBezTo>
                  <a:cubicBezTo>
                    <a:pt x="1492767" y="1774163"/>
                    <a:pt x="1885635" y="900659"/>
                    <a:pt x="2098620" y="569626"/>
                  </a:cubicBezTo>
                  <a:cubicBezTo>
                    <a:pt x="2311605" y="238593"/>
                    <a:pt x="2323472" y="218607"/>
                    <a:pt x="2420908" y="123669"/>
                  </a:cubicBezTo>
                  <a:cubicBezTo>
                    <a:pt x="2518344" y="28731"/>
                    <a:pt x="2600790" y="14365"/>
                    <a:pt x="2683236" y="0"/>
                  </a:cubicBezTo>
                </a:path>
              </a:pathLst>
            </a:custGeom>
            <a:noFill/>
            <a:ln w="28575" cap="rnd" cmpd="sng" algn="ctr">
              <a:solidFill>
                <a:srgbClr val="00A0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1600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C579F35-1174-4AC3-9FFC-73B3E2D5C5BC}"/>
                </a:ext>
              </a:extLst>
            </p:cNvPr>
            <p:cNvSpPr/>
            <p:nvPr/>
          </p:nvSpPr>
          <p:spPr>
            <a:xfrm flipH="1">
              <a:off x="4570529" y="4840985"/>
              <a:ext cx="3324466" cy="808334"/>
            </a:xfrm>
            <a:custGeom>
              <a:avLst/>
              <a:gdLst>
                <a:gd name="connsiteX0" fmla="*/ 0 w 3076731"/>
                <a:gd name="connsiteY0" fmla="*/ 2525842 h 2525842"/>
                <a:gd name="connsiteX1" fmla="*/ 1585210 w 3076731"/>
                <a:gd name="connsiteY1" fmla="*/ 2076137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85210 w 3076731"/>
                <a:gd name="connsiteY1" fmla="*/ 2076137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21502 w 3076731"/>
                <a:gd name="connsiteY1" fmla="*/ 209487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3076731"/>
                <a:gd name="connsiteY0" fmla="*/ 2525842 h 2525842"/>
                <a:gd name="connsiteX1" fmla="*/ 1536492 w 3076731"/>
                <a:gd name="connsiteY1" fmla="*/ 2109865 h 2525842"/>
                <a:gd name="connsiteX2" fmla="*/ 2492115 w 3076731"/>
                <a:gd name="connsiteY2" fmla="*/ 569626 h 2525842"/>
                <a:gd name="connsiteX3" fmla="*/ 2814403 w 3076731"/>
                <a:gd name="connsiteY3" fmla="*/ 123669 h 2525842"/>
                <a:gd name="connsiteX4" fmla="*/ 3076731 w 3076731"/>
                <a:gd name="connsiteY4" fmla="*/ 0 h 2525842"/>
                <a:gd name="connsiteX0" fmla="*/ 0 w 4029406"/>
                <a:gd name="connsiteY0" fmla="*/ 2570952 h 2570952"/>
                <a:gd name="connsiteX1" fmla="*/ 2489167 w 4029406"/>
                <a:gd name="connsiteY1" fmla="*/ 2109865 h 2570952"/>
                <a:gd name="connsiteX2" fmla="*/ 3444790 w 4029406"/>
                <a:gd name="connsiteY2" fmla="*/ 569626 h 2570952"/>
                <a:gd name="connsiteX3" fmla="*/ 3767078 w 4029406"/>
                <a:gd name="connsiteY3" fmla="*/ 123669 h 2570952"/>
                <a:gd name="connsiteX4" fmla="*/ 4029406 w 4029406"/>
                <a:gd name="connsiteY4" fmla="*/ 0 h 2570952"/>
                <a:gd name="connsiteX0" fmla="*/ 0 w 2683236"/>
                <a:gd name="connsiteY0" fmla="*/ 2583841 h 2583841"/>
                <a:gd name="connsiteX1" fmla="*/ 1142997 w 2683236"/>
                <a:gd name="connsiteY1" fmla="*/ 2109865 h 2583841"/>
                <a:gd name="connsiteX2" fmla="*/ 2098620 w 2683236"/>
                <a:gd name="connsiteY2" fmla="*/ 569626 h 2583841"/>
                <a:gd name="connsiteX3" fmla="*/ 2420908 w 2683236"/>
                <a:gd name="connsiteY3" fmla="*/ 123669 h 2583841"/>
                <a:gd name="connsiteX4" fmla="*/ 2683236 w 2683236"/>
                <a:gd name="connsiteY4" fmla="*/ 0 h 258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3236" h="2583841">
                  <a:moveTo>
                    <a:pt x="0" y="2583841"/>
                  </a:moveTo>
                  <a:cubicBezTo>
                    <a:pt x="397552" y="2563229"/>
                    <a:pt x="793227" y="2445567"/>
                    <a:pt x="1142997" y="2109865"/>
                  </a:cubicBezTo>
                  <a:cubicBezTo>
                    <a:pt x="1492767" y="1774163"/>
                    <a:pt x="1885635" y="900659"/>
                    <a:pt x="2098620" y="569626"/>
                  </a:cubicBezTo>
                  <a:cubicBezTo>
                    <a:pt x="2311605" y="238593"/>
                    <a:pt x="2323472" y="218607"/>
                    <a:pt x="2420908" y="123669"/>
                  </a:cubicBezTo>
                  <a:cubicBezTo>
                    <a:pt x="2518344" y="28731"/>
                    <a:pt x="2600790" y="14365"/>
                    <a:pt x="2683236" y="0"/>
                  </a:cubicBezTo>
                </a:path>
              </a:pathLst>
            </a:custGeom>
            <a:noFill/>
            <a:ln w="28575" cap="rnd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40648750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A295A-90FB-41F5-A804-8E452A124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 Deviations in a Normal Distribution (Height Example)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9DBB3E-2346-46F5-B034-E7A07C5AD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36</a:t>
            </a:fld>
            <a:endParaRPr lang="en-US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C201C96C-F478-4F67-B4A4-8BB435F6059F}"/>
              </a:ext>
            </a:extLst>
          </p:cNvPr>
          <p:cNvGrpSpPr/>
          <p:nvPr/>
        </p:nvGrpSpPr>
        <p:grpSpPr>
          <a:xfrm>
            <a:off x="341925" y="1733007"/>
            <a:ext cx="8493326" cy="4379226"/>
            <a:chOff x="341925" y="1733007"/>
            <a:chExt cx="8493326" cy="437922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1B722F4-5E99-481E-A38B-EF25D5712E1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87289" y="1733007"/>
              <a:ext cx="7403162" cy="3592888"/>
              <a:chOff x="1911248" y="1212708"/>
              <a:chExt cx="5320569" cy="2582168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860AC304-23B2-415B-8D31-7E555614B5DF}"/>
                  </a:ext>
                </a:extLst>
              </p:cNvPr>
              <p:cNvSpPr/>
              <p:nvPr/>
            </p:nvSpPr>
            <p:spPr>
              <a:xfrm>
                <a:off x="1911248" y="1212708"/>
                <a:ext cx="5319635" cy="2570661"/>
              </a:xfrm>
              <a:prstGeom prst="rect">
                <a:avLst/>
              </a:prstGeom>
              <a:solidFill>
                <a:schemeClr val="bg1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5F4316F9-B706-4AA0-93C1-1E167ACBCCB4}"/>
                  </a:ext>
                </a:extLst>
              </p:cNvPr>
              <p:cNvGrpSpPr/>
              <p:nvPr/>
            </p:nvGrpSpPr>
            <p:grpSpPr>
              <a:xfrm>
                <a:off x="1912182" y="1213053"/>
                <a:ext cx="5319635" cy="2581823"/>
                <a:chOff x="1794559" y="1528649"/>
                <a:chExt cx="6259782" cy="3038112"/>
              </a:xfrm>
            </p:grpSpPr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DF164DDF-DBBE-4CDB-9068-B348FF1020CB}"/>
                    </a:ext>
                  </a:extLst>
                </p:cNvPr>
                <p:cNvSpPr/>
                <p:nvPr/>
              </p:nvSpPr>
              <p:spPr>
                <a:xfrm>
                  <a:off x="1794559" y="4290061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D7039EF0-5A1F-4623-B4C7-C922963A846E}"/>
                    </a:ext>
                  </a:extLst>
                </p:cNvPr>
                <p:cNvSpPr/>
                <p:nvPr/>
              </p:nvSpPr>
              <p:spPr>
                <a:xfrm>
                  <a:off x="1794559" y="4014110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D8878F25-FFCD-44AF-9A4A-2F0CD1D8749F}"/>
                    </a:ext>
                  </a:extLst>
                </p:cNvPr>
                <p:cNvSpPr/>
                <p:nvPr/>
              </p:nvSpPr>
              <p:spPr>
                <a:xfrm>
                  <a:off x="1794559" y="3737004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DF20FCE8-A1F9-4ACA-A3AC-B35D5E24C604}"/>
                    </a:ext>
                  </a:extLst>
                </p:cNvPr>
                <p:cNvSpPr/>
                <p:nvPr/>
              </p:nvSpPr>
              <p:spPr>
                <a:xfrm>
                  <a:off x="1794559" y="3461053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02260C16-1D62-4120-B791-B91F3971C616}"/>
                    </a:ext>
                  </a:extLst>
                </p:cNvPr>
                <p:cNvSpPr/>
                <p:nvPr/>
              </p:nvSpPr>
              <p:spPr>
                <a:xfrm>
                  <a:off x="1794559" y="3182555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2FFFDD16-3629-49B9-9895-82D827192687}"/>
                    </a:ext>
                  </a:extLst>
                </p:cNvPr>
                <p:cNvSpPr/>
                <p:nvPr/>
              </p:nvSpPr>
              <p:spPr>
                <a:xfrm>
                  <a:off x="1794559" y="2906604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0A81B87B-9E22-48F1-99FC-2F7C4DA591EC}"/>
                    </a:ext>
                  </a:extLst>
                </p:cNvPr>
                <p:cNvSpPr/>
                <p:nvPr/>
              </p:nvSpPr>
              <p:spPr>
                <a:xfrm>
                  <a:off x="1794559" y="2629498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814BE412-6AE7-44EC-BEC4-BE0895EF2BC8}"/>
                    </a:ext>
                  </a:extLst>
                </p:cNvPr>
                <p:cNvSpPr/>
                <p:nvPr/>
              </p:nvSpPr>
              <p:spPr>
                <a:xfrm>
                  <a:off x="1794559" y="2353547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6E1B71C8-6DA6-4CBD-8401-53F615E02882}"/>
                    </a:ext>
                  </a:extLst>
                </p:cNvPr>
                <p:cNvSpPr/>
                <p:nvPr/>
              </p:nvSpPr>
              <p:spPr>
                <a:xfrm>
                  <a:off x="1794559" y="2081706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542C987D-2AFA-4B80-A4DB-20664EDD1D5A}"/>
                    </a:ext>
                  </a:extLst>
                </p:cNvPr>
                <p:cNvSpPr/>
                <p:nvPr/>
              </p:nvSpPr>
              <p:spPr>
                <a:xfrm>
                  <a:off x="1794559" y="1805755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5827CCA3-CE4D-4F50-A128-CC9573D2C555}"/>
                    </a:ext>
                  </a:extLst>
                </p:cNvPr>
                <p:cNvSpPr/>
                <p:nvPr/>
              </p:nvSpPr>
              <p:spPr>
                <a:xfrm>
                  <a:off x="1794559" y="1528649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E4691E2A-5E34-4E9C-8152-E817D6031544}"/>
                  </a:ext>
                </a:extLst>
              </p:cNvPr>
              <p:cNvGrpSpPr/>
              <p:nvPr/>
            </p:nvGrpSpPr>
            <p:grpSpPr>
              <a:xfrm>
                <a:off x="1956769" y="1581188"/>
                <a:ext cx="5229283" cy="2146490"/>
                <a:chOff x="1543987" y="1847538"/>
                <a:chExt cx="6153462" cy="2525842"/>
              </a:xfrm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6B831E35-B71F-4F92-9AA4-CD54C4BC3B6B}"/>
                    </a:ext>
                  </a:extLst>
                </p:cNvPr>
                <p:cNvSpPr/>
                <p:nvPr/>
              </p:nvSpPr>
              <p:spPr>
                <a:xfrm>
                  <a:off x="1543987" y="1847538"/>
                  <a:ext cx="3076731" cy="2525842"/>
                </a:xfrm>
                <a:custGeom>
                  <a:avLst/>
                  <a:gdLst>
                    <a:gd name="connsiteX0" fmla="*/ 0 w 3076731"/>
                    <a:gd name="connsiteY0" fmla="*/ 2525842 h 2525842"/>
                    <a:gd name="connsiteX1" fmla="*/ 1585210 w 3076731"/>
                    <a:gd name="connsiteY1" fmla="*/ 2076137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85210 w 3076731"/>
                    <a:gd name="connsiteY1" fmla="*/ 2076137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21502 w 3076731"/>
                    <a:gd name="connsiteY1" fmla="*/ 209487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36492 w 3076731"/>
                    <a:gd name="connsiteY1" fmla="*/ 210986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36492 w 3076731"/>
                    <a:gd name="connsiteY1" fmla="*/ 210986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36492 w 3076731"/>
                    <a:gd name="connsiteY1" fmla="*/ 210986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6731" h="2525842">
                      <a:moveTo>
                        <a:pt x="0" y="2525842"/>
                      </a:moveTo>
                      <a:cubicBezTo>
                        <a:pt x="397552" y="2505230"/>
                        <a:pt x="1034945" y="2570813"/>
                        <a:pt x="1536492" y="2109865"/>
                      </a:cubicBezTo>
                      <a:cubicBezTo>
                        <a:pt x="2038039" y="1648917"/>
                        <a:pt x="2279130" y="900659"/>
                        <a:pt x="2492115" y="569626"/>
                      </a:cubicBezTo>
                      <a:cubicBezTo>
                        <a:pt x="2705100" y="238593"/>
                        <a:pt x="2716967" y="218607"/>
                        <a:pt x="2814403" y="123669"/>
                      </a:cubicBezTo>
                      <a:cubicBezTo>
                        <a:pt x="2911839" y="28731"/>
                        <a:pt x="2994285" y="14365"/>
                        <a:pt x="3076731" y="0"/>
                      </a:cubicBezTo>
                    </a:path>
                  </a:pathLst>
                </a:custGeom>
                <a:noFill/>
                <a:ln w="28575" cap="rnd" cmpd="sng" algn="ctr">
                  <a:solidFill>
                    <a:srgbClr val="00A0DD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en-US" sz="1600" dirty="0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DB433FA4-4F88-4577-AFBD-767261E30632}"/>
                    </a:ext>
                  </a:extLst>
                </p:cNvPr>
                <p:cNvSpPr/>
                <p:nvPr/>
              </p:nvSpPr>
              <p:spPr>
                <a:xfrm flipH="1">
                  <a:off x="4620718" y="1847538"/>
                  <a:ext cx="3076731" cy="2525842"/>
                </a:xfrm>
                <a:custGeom>
                  <a:avLst/>
                  <a:gdLst>
                    <a:gd name="connsiteX0" fmla="*/ 0 w 3076731"/>
                    <a:gd name="connsiteY0" fmla="*/ 2525842 h 2525842"/>
                    <a:gd name="connsiteX1" fmla="*/ 1585210 w 3076731"/>
                    <a:gd name="connsiteY1" fmla="*/ 2076137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85210 w 3076731"/>
                    <a:gd name="connsiteY1" fmla="*/ 2076137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21502 w 3076731"/>
                    <a:gd name="connsiteY1" fmla="*/ 209487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36492 w 3076731"/>
                    <a:gd name="connsiteY1" fmla="*/ 210986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36492 w 3076731"/>
                    <a:gd name="connsiteY1" fmla="*/ 210986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  <a:gd name="connsiteX0" fmla="*/ 0 w 3076731"/>
                    <a:gd name="connsiteY0" fmla="*/ 2525842 h 2525842"/>
                    <a:gd name="connsiteX1" fmla="*/ 1536492 w 3076731"/>
                    <a:gd name="connsiteY1" fmla="*/ 2109865 h 2525842"/>
                    <a:gd name="connsiteX2" fmla="*/ 2492115 w 3076731"/>
                    <a:gd name="connsiteY2" fmla="*/ 569626 h 2525842"/>
                    <a:gd name="connsiteX3" fmla="*/ 2814403 w 3076731"/>
                    <a:gd name="connsiteY3" fmla="*/ 123669 h 2525842"/>
                    <a:gd name="connsiteX4" fmla="*/ 3076731 w 3076731"/>
                    <a:gd name="connsiteY4" fmla="*/ 0 h 2525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6731" h="2525842">
                      <a:moveTo>
                        <a:pt x="0" y="2525842"/>
                      </a:moveTo>
                      <a:cubicBezTo>
                        <a:pt x="397552" y="2505230"/>
                        <a:pt x="1034945" y="2570813"/>
                        <a:pt x="1536492" y="2109865"/>
                      </a:cubicBezTo>
                      <a:cubicBezTo>
                        <a:pt x="2038039" y="1648917"/>
                        <a:pt x="2279130" y="900659"/>
                        <a:pt x="2492115" y="569626"/>
                      </a:cubicBezTo>
                      <a:cubicBezTo>
                        <a:pt x="2705100" y="238593"/>
                        <a:pt x="2716967" y="218607"/>
                        <a:pt x="2814403" y="123669"/>
                      </a:cubicBezTo>
                      <a:cubicBezTo>
                        <a:pt x="2911839" y="28731"/>
                        <a:pt x="2994285" y="14365"/>
                        <a:pt x="3076731" y="0"/>
                      </a:cubicBezTo>
                    </a:path>
                  </a:pathLst>
                </a:custGeom>
                <a:noFill/>
                <a:ln w="28575" cap="rnd" cmpd="sng" algn="ctr">
                  <a:solidFill>
                    <a:srgbClr val="00A0DD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en-US" sz="1600" dirty="0"/>
                </a:p>
              </p:txBody>
            </p:sp>
          </p:grp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5543E2AE-FC20-42F2-BB8F-FABB350FF2F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11248" y="1212708"/>
                <a:ext cx="6725" cy="2582168"/>
              </a:xfrm>
              <a:prstGeom prst="line">
                <a:avLst/>
              </a:prstGeom>
              <a:ln w="19050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3F9B4D30-6103-4389-91FA-E1AA61A6F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11248" y="3790424"/>
                <a:ext cx="5320569" cy="0"/>
              </a:xfrm>
              <a:prstGeom prst="line">
                <a:avLst/>
              </a:prstGeom>
              <a:ln w="19050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 Box 307">
              <a:extLst>
                <a:ext uri="{FF2B5EF4-FFF2-40B4-BE49-F238E27FC236}">
                  <a16:creationId xmlns:a16="http://schemas.microsoft.com/office/drawing/2014/main" id="{8A105D73-2686-48F5-B470-900265FFE7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85448" y="5742901"/>
              <a:ext cx="22030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kern="0" dirty="0">
                  <a:solidFill>
                    <a:srgbClr val="009DDC"/>
                  </a:solidFill>
                  <a:latin typeface="Calibri"/>
                  <a:cs typeface="Calibri"/>
                </a:rPr>
                <a:t>Standard Deviations</a:t>
              </a:r>
              <a:endPara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9DDC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C9A6DBB-6557-4D9B-9F6F-8D42D5F5C5F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466638" y="3790822"/>
              <a:ext cx="0" cy="1591710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ADC61EB-6D29-4758-B187-BDC788AEDF8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688539" y="3739057"/>
              <a:ext cx="4524" cy="1657451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 Box 307">
              <a:extLst>
                <a:ext uri="{FF2B5EF4-FFF2-40B4-BE49-F238E27FC236}">
                  <a16:creationId xmlns:a16="http://schemas.microsoft.com/office/drawing/2014/main" id="{26C2C6A2-A8D4-455D-99EC-8FE9DAF5FE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9973" y="5396507"/>
              <a:ext cx="193166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b="1" kern="0" dirty="0">
                  <a:latin typeface="Calibri"/>
                  <a:cs typeface="Calibri"/>
                </a:rPr>
                <a:t>0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38" name="Text Box 307">
              <a:extLst>
                <a:ext uri="{FF2B5EF4-FFF2-40B4-BE49-F238E27FC236}">
                  <a16:creationId xmlns:a16="http://schemas.microsoft.com/office/drawing/2014/main" id="{02D4E78D-ED42-4505-B610-9EDD91A545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925" y="5396507"/>
              <a:ext cx="193166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lvl="0" algn="ctr" defTabSz="914400" eaLnBrk="1" hangingPunct="1">
                <a:spcBef>
                  <a:spcPct val="50000"/>
                </a:spcBef>
                <a:defRPr/>
              </a:pPr>
              <a:r>
                <a:rPr lang="en-US" sz="1600" dirty="0"/>
                <a:t>−</a:t>
              </a:r>
              <a:r>
                <a:rPr lang="en-US" sz="1600" b="1" kern="0" dirty="0">
                  <a:latin typeface="Calibri"/>
                  <a:cs typeface="Calibri"/>
                </a:rPr>
                <a:t>3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40" name="Text Box 307">
              <a:extLst>
                <a:ext uri="{FF2B5EF4-FFF2-40B4-BE49-F238E27FC236}">
                  <a16:creationId xmlns:a16="http://schemas.microsoft.com/office/drawing/2014/main" id="{229C54CB-B696-4CAA-91C6-3F92C98BD5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3585" y="5394644"/>
              <a:ext cx="193166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lvl="0" algn="ctr" defTabSz="914400" eaLnBrk="1" hangingPunct="1">
                <a:spcBef>
                  <a:spcPct val="50000"/>
                </a:spcBef>
                <a:defRPr/>
              </a:pPr>
              <a:r>
                <a:rPr lang="en-US" sz="1600" b="1" kern="0" dirty="0">
                  <a:latin typeface="Calibri"/>
                  <a:cs typeface="Calibri"/>
                </a:rPr>
                <a:t>3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47" name="Text Box 307">
              <a:extLst>
                <a:ext uri="{FF2B5EF4-FFF2-40B4-BE49-F238E27FC236}">
                  <a16:creationId xmlns:a16="http://schemas.microsoft.com/office/drawing/2014/main" id="{B340DDC5-049C-49DE-A2F4-3CCF9D4983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32371" y="5394861"/>
              <a:ext cx="193166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lvl="0" algn="ctr" defTabSz="914400" eaLnBrk="1" hangingPunct="1">
                <a:spcBef>
                  <a:spcPct val="50000"/>
                </a:spcBef>
                <a:defRPr/>
              </a:pPr>
              <a:r>
                <a:rPr lang="en-US" sz="1600" b="1" kern="0" dirty="0">
                  <a:latin typeface="Calibri"/>
                  <a:cs typeface="Calibri"/>
                </a:rPr>
                <a:t>2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48" name="Text Box 307">
              <a:extLst>
                <a:ext uri="{FF2B5EF4-FFF2-40B4-BE49-F238E27FC236}">
                  <a16:creationId xmlns:a16="http://schemas.microsoft.com/office/drawing/2014/main" id="{F88AA717-4865-49BB-8842-4AC361F99C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2706" y="5388667"/>
              <a:ext cx="193166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lvl="0" algn="ctr" defTabSz="914400" eaLnBrk="1" hangingPunct="1">
                <a:spcBef>
                  <a:spcPct val="50000"/>
                </a:spcBef>
                <a:defRPr/>
              </a:pPr>
              <a:r>
                <a:rPr lang="en-US" sz="1600" b="1" kern="0" dirty="0">
                  <a:latin typeface="Calibri"/>
                  <a:cs typeface="Calibri"/>
                </a:rPr>
                <a:t>1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53" name="Text Box 307">
              <a:extLst>
                <a:ext uri="{FF2B5EF4-FFF2-40B4-BE49-F238E27FC236}">
                  <a16:creationId xmlns:a16="http://schemas.microsoft.com/office/drawing/2014/main" id="{B83C3AE5-5585-4739-8B02-CB5AF8D4A8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3356" y="5392423"/>
              <a:ext cx="193166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lvl="0" algn="ctr" defTabSz="914400" eaLnBrk="1" hangingPunct="1">
                <a:spcBef>
                  <a:spcPct val="50000"/>
                </a:spcBef>
                <a:defRPr/>
              </a:pPr>
              <a:r>
                <a:rPr lang="en-US" sz="1600" dirty="0"/>
                <a:t>−</a:t>
              </a:r>
              <a:r>
                <a:rPr lang="en-US" sz="1600" b="1" kern="0" dirty="0">
                  <a:latin typeface="Calibri"/>
                  <a:cs typeface="Calibri"/>
                </a:rPr>
                <a:t>1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55" name="Text Box 307">
              <a:extLst>
                <a:ext uri="{FF2B5EF4-FFF2-40B4-BE49-F238E27FC236}">
                  <a16:creationId xmlns:a16="http://schemas.microsoft.com/office/drawing/2014/main" id="{D7FE0FB1-78E7-48B4-962E-ED90DBBA59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3092" y="5397749"/>
              <a:ext cx="193166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lvl="0" algn="ctr" defTabSz="914400" eaLnBrk="1" hangingPunct="1">
                <a:spcBef>
                  <a:spcPct val="50000"/>
                </a:spcBef>
                <a:defRPr/>
              </a:pPr>
              <a:r>
                <a:rPr lang="en-US" sz="1600" dirty="0"/>
                <a:t>−</a:t>
              </a:r>
              <a:r>
                <a:rPr lang="en-US" sz="1600" b="1" kern="0" dirty="0">
                  <a:latin typeface="Calibri"/>
                  <a:cs typeface="Calibri"/>
                </a:rPr>
                <a:t>2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cs typeface="Calibri"/>
              </a:endParaRPr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86D6BA37-807E-43D0-B8D9-0DD1BB75AB8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87502" y="5077097"/>
              <a:ext cx="0" cy="321202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4363D03F-E50A-42B0-A5B6-48F87E4D0FA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98204" y="5030317"/>
              <a:ext cx="5229" cy="341103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8F93B45C-9520-476E-A5FD-BACD031E28E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12270" y="5200869"/>
              <a:ext cx="0" cy="181028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C37E6B3D-B6DB-47EB-B593-57D2642B56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69418" y="5200869"/>
              <a:ext cx="0" cy="181028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 Box 307">
              <a:extLst>
                <a:ext uri="{FF2B5EF4-FFF2-40B4-BE49-F238E27FC236}">
                  <a16:creationId xmlns:a16="http://schemas.microsoft.com/office/drawing/2014/main" id="{13915B23-6D87-4854-A98C-3FE69354DB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1272" y="3668512"/>
              <a:ext cx="22030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cs typeface="Calibri"/>
                </a:rPr>
                <a:t>68%</a:t>
              </a:r>
            </a:p>
          </p:txBody>
        </p: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98EA9C30-99ED-4A6C-A416-61A2D233F03B}"/>
                </a:ext>
              </a:extLst>
            </p:cNvPr>
            <p:cNvCxnSpPr>
              <a:cxnSpLocks/>
            </p:cNvCxnSpPr>
            <p:nvPr/>
          </p:nvCxnSpPr>
          <p:spPr>
            <a:xfrm>
              <a:off x="4797876" y="3850142"/>
              <a:ext cx="896487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BE8F0484-02AE-4530-92F9-BE1889A254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82563" y="3852735"/>
              <a:ext cx="90375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 Box 307">
              <a:extLst>
                <a:ext uri="{FF2B5EF4-FFF2-40B4-BE49-F238E27FC236}">
                  <a16:creationId xmlns:a16="http://schemas.microsoft.com/office/drawing/2014/main" id="{A3FE6A95-8809-44BE-9CAF-527710A8D8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77844" y="4482422"/>
              <a:ext cx="22030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cs typeface="Calibri"/>
                </a:rPr>
                <a:t>95%</a:t>
              </a:r>
            </a:p>
          </p:txBody>
        </p: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D21FE3EF-419F-4E62-99F1-AD52CEB06DBC}"/>
                </a:ext>
              </a:extLst>
            </p:cNvPr>
            <p:cNvCxnSpPr>
              <a:cxnSpLocks/>
            </p:cNvCxnSpPr>
            <p:nvPr/>
          </p:nvCxnSpPr>
          <p:spPr>
            <a:xfrm>
              <a:off x="4784448" y="4664052"/>
              <a:ext cx="140734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FFBEBFD5-771D-4E5E-9B4E-1F67A8DE9CB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960914" y="4664052"/>
              <a:ext cx="1411971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 Box 307">
              <a:extLst>
                <a:ext uri="{FF2B5EF4-FFF2-40B4-BE49-F238E27FC236}">
                  <a16:creationId xmlns:a16="http://schemas.microsoft.com/office/drawing/2014/main" id="{81DA9B7E-8E7D-48BB-BA03-97A645A8E6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1272" y="5007244"/>
              <a:ext cx="22030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cs typeface="Calibri"/>
                </a:rPr>
                <a:t>99.7%</a:t>
              </a:r>
            </a:p>
          </p:txBody>
        </p:sp>
        <p:cxnSp>
          <p:nvCxnSpPr>
            <p:cNvPr id="83" name="Straight Arrow Connector 82">
              <a:extLst>
                <a:ext uri="{FF2B5EF4-FFF2-40B4-BE49-F238E27FC236}">
                  <a16:creationId xmlns:a16="http://schemas.microsoft.com/office/drawing/2014/main" id="{0133E118-FF50-4509-8DF1-B025DFD85FC2}"/>
                </a:ext>
              </a:extLst>
            </p:cNvPr>
            <p:cNvCxnSpPr>
              <a:cxnSpLocks/>
            </p:cNvCxnSpPr>
            <p:nvPr/>
          </p:nvCxnSpPr>
          <p:spPr>
            <a:xfrm>
              <a:off x="4876253" y="5197583"/>
              <a:ext cx="2325188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Arrow Connector 83">
              <a:extLst>
                <a:ext uri="{FF2B5EF4-FFF2-40B4-BE49-F238E27FC236}">
                  <a16:creationId xmlns:a16="http://schemas.microsoft.com/office/drawing/2014/main" id="{B9F6F65B-E4A5-4BC3-8113-968AC34B60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19841" y="5200175"/>
              <a:ext cx="227938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Rounded Rectangle 51">
              <a:extLst>
                <a:ext uri="{FF2B5EF4-FFF2-40B4-BE49-F238E27FC236}">
                  <a16:creationId xmlns:a16="http://schemas.microsoft.com/office/drawing/2014/main" id="{28A2966E-F0E6-4841-98FF-B42ADE5AE888}"/>
                </a:ext>
              </a:extLst>
            </p:cNvPr>
            <p:cNvSpPr/>
            <p:nvPr/>
          </p:nvSpPr>
          <p:spPr>
            <a:xfrm>
              <a:off x="4275821" y="1867859"/>
              <a:ext cx="592358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67</a:t>
              </a:r>
              <a:r>
                <a:rPr lang="en-US" sz="1300" b="1" kern="0" dirty="0">
                  <a:solidFill>
                    <a:srgbClr val="000000"/>
                  </a:solidFill>
                  <a:cs typeface="Calibri"/>
                </a:rPr>
                <a:t>″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88" name="Rounded Rectangle 51">
              <a:extLst>
                <a:ext uri="{FF2B5EF4-FFF2-40B4-BE49-F238E27FC236}">
                  <a16:creationId xmlns:a16="http://schemas.microsoft.com/office/drawing/2014/main" id="{DE1C3E8E-7917-463F-BBA1-552B39AAA49E}"/>
                </a:ext>
              </a:extLst>
            </p:cNvPr>
            <p:cNvSpPr/>
            <p:nvPr/>
          </p:nvSpPr>
          <p:spPr>
            <a:xfrm>
              <a:off x="2847607" y="3396383"/>
              <a:ext cx="592358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57</a:t>
              </a:r>
              <a:r>
                <a:rPr lang="en-US" sz="1300" b="1" kern="0" dirty="0">
                  <a:solidFill>
                    <a:srgbClr val="000000"/>
                  </a:solidFill>
                  <a:cs typeface="Calibri"/>
                </a:rPr>
                <a:t>″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89" name="Rounded Rectangle 51">
              <a:extLst>
                <a:ext uri="{FF2B5EF4-FFF2-40B4-BE49-F238E27FC236}">
                  <a16:creationId xmlns:a16="http://schemas.microsoft.com/office/drawing/2014/main" id="{EBFA18C0-3FEE-440B-8F9A-C4356684D0BB}"/>
                </a:ext>
              </a:extLst>
            </p:cNvPr>
            <p:cNvSpPr/>
            <p:nvPr/>
          </p:nvSpPr>
          <p:spPr>
            <a:xfrm>
              <a:off x="5745670" y="3392618"/>
              <a:ext cx="592358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77</a:t>
              </a:r>
              <a:r>
                <a:rPr lang="en-US" sz="1300" b="1" kern="0" dirty="0">
                  <a:solidFill>
                    <a:srgbClr val="000000"/>
                  </a:solidFill>
                  <a:cs typeface="Calibri"/>
                </a:rPr>
                <a:t>″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90" name="Rounded Rectangle 51">
              <a:extLst>
                <a:ext uri="{FF2B5EF4-FFF2-40B4-BE49-F238E27FC236}">
                  <a16:creationId xmlns:a16="http://schemas.microsoft.com/office/drawing/2014/main" id="{27F70B26-B7B1-4AAB-B87D-59AF4434B6F5}"/>
                </a:ext>
              </a:extLst>
            </p:cNvPr>
            <p:cNvSpPr/>
            <p:nvPr/>
          </p:nvSpPr>
          <p:spPr>
            <a:xfrm>
              <a:off x="1874780" y="4641694"/>
              <a:ext cx="592358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47</a:t>
              </a:r>
              <a:r>
                <a:rPr lang="en-US" sz="1300" b="1" kern="0" dirty="0">
                  <a:solidFill>
                    <a:srgbClr val="000000"/>
                  </a:solidFill>
                  <a:cs typeface="Calibri"/>
                </a:rPr>
                <a:t>″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91" name="Rounded Rectangle 51">
              <a:extLst>
                <a:ext uri="{FF2B5EF4-FFF2-40B4-BE49-F238E27FC236}">
                  <a16:creationId xmlns:a16="http://schemas.microsoft.com/office/drawing/2014/main" id="{9BEC770B-7E81-485B-A81C-590E8EB301B2}"/>
                </a:ext>
              </a:extLst>
            </p:cNvPr>
            <p:cNvSpPr/>
            <p:nvPr/>
          </p:nvSpPr>
          <p:spPr>
            <a:xfrm>
              <a:off x="6721100" y="4646048"/>
              <a:ext cx="592358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87</a:t>
              </a:r>
              <a:r>
                <a:rPr lang="en-US" sz="1300" b="1" kern="0" dirty="0">
                  <a:solidFill>
                    <a:srgbClr val="000000"/>
                  </a:solidFill>
                  <a:cs typeface="Calibri"/>
                </a:rPr>
                <a:t>″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92" name="Rounded Rectangle 51">
              <a:extLst>
                <a:ext uri="{FF2B5EF4-FFF2-40B4-BE49-F238E27FC236}">
                  <a16:creationId xmlns:a16="http://schemas.microsoft.com/office/drawing/2014/main" id="{6F002069-F54F-429C-9077-2B17B0CD032A}"/>
                </a:ext>
              </a:extLst>
            </p:cNvPr>
            <p:cNvSpPr/>
            <p:nvPr/>
          </p:nvSpPr>
          <p:spPr>
            <a:xfrm>
              <a:off x="973312" y="4852753"/>
              <a:ext cx="592358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37</a:t>
              </a:r>
              <a:r>
                <a:rPr lang="en-US" sz="1300" b="1" kern="0" dirty="0">
                  <a:solidFill>
                    <a:srgbClr val="000000"/>
                  </a:solidFill>
                  <a:cs typeface="Calibri"/>
                </a:rPr>
                <a:t>″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93" name="Rounded Rectangle 51">
              <a:extLst>
                <a:ext uri="{FF2B5EF4-FFF2-40B4-BE49-F238E27FC236}">
                  <a16:creationId xmlns:a16="http://schemas.microsoft.com/office/drawing/2014/main" id="{08097B5F-8F53-4B80-A71D-318937652B5F}"/>
                </a:ext>
              </a:extLst>
            </p:cNvPr>
            <p:cNvSpPr/>
            <p:nvPr/>
          </p:nvSpPr>
          <p:spPr>
            <a:xfrm>
              <a:off x="7611095" y="4865376"/>
              <a:ext cx="592358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97</a:t>
              </a:r>
              <a:r>
                <a:rPr lang="en-US" sz="1300" b="1" kern="0" dirty="0">
                  <a:solidFill>
                    <a:srgbClr val="000000"/>
                  </a:solidFill>
                  <a:cs typeface="Calibri"/>
                </a:rPr>
                <a:t>″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91864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B90E6-11AF-45C0-8AAD-9A5E6E8F7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Skewness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6750B4-EEBD-4931-8FD8-4167C6B81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37</a:t>
            </a:fld>
            <a:endParaRPr lang="en-US" dirty="0"/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37164998-F8AE-4E9E-8573-0303CBE3018B}"/>
              </a:ext>
            </a:extLst>
          </p:cNvPr>
          <p:cNvGrpSpPr/>
          <p:nvPr/>
        </p:nvGrpSpPr>
        <p:grpSpPr>
          <a:xfrm>
            <a:off x="641680" y="1751156"/>
            <a:ext cx="7584013" cy="3320554"/>
            <a:chOff x="641680" y="1751156"/>
            <a:chExt cx="7584013" cy="332055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250E558-384F-44D1-A9DF-E644BD08EA79}"/>
                </a:ext>
              </a:extLst>
            </p:cNvPr>
            <p:cNvGrpSpPr/>
            <p:nvPr/>
          </p:nvGrpSpPr>
          <p:grpSpPr>
            <a:xfrm>
              <a:off x="3316768" y="3159099"/>
              <a:ext cx="2301649" cy="1341620"/>
              <a:chOff x="1794559" y="1528649"/>
              <a:chExt cx="6259782" cy="3038112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1C3DDDB0-C289-4BCF-9818-530777BEE8DB}"/>
                  </a:ext>
                </a:extLst>
              </p:cNvPr>
              <p:cNvSpPr/>
              <p:nvPr/>
            </p:nvSpPr>
            <p:spPr>
              <a:xfrm>
                <a:off x="1794559" y="4290061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4764C1DA-AE4E-4B4D-92D2-5F7108E3E658}"/>
                  </a:ext>
                </a:extLst>
              </p:cNvPr>
              <p:cNvSpPr/>
              <p:nvPr/>
            </p:nvSpPr>
            <p:spPr>
              <a:xfrm>
                <a:off x="1794559" y="4014110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132981B-DBD4-486E-A75E-B27A3D19C617}"/>
                  </a:ext>
                </a:extLst>
              </p:cNvPr>
              <p:cNvSpPr/>
              <p:nvPr/>
            </p:nvSpPr>
            <p:spPr>
              <a:xfrm>
                <a:off x="1794559" y="3737004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06D71617-BB42-4DCB-BD91-AFF346487015}"/>
                  </a:ext>
                </a:extLst>
              </p:cNvPr>
              <p:cNvSpPr/>
              <p:nvPr/>
            </p:nvSpPr>
            <p:spPr>
              <a:xfrm>
                <a:off x="1794559" y="3461053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1828A076-CEC8-4FE6-B7D6-BBC162061E74}"/>
                  </a:ext>
                </a:extLst>
              </p:cNvPr>
              <p:cNvSpPr/>
              <p:nvPr/>
            </p:nvSpPr>
            <p:spPr>
              <a:xfrm>
                <a:off x="1794559" y="3182555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610D1EA-763E-4D83-9E44-837F9BC16FD7}"/>
                  </a:ext>
                </a:extLst>
              </p:cNvPr>
              <p:cNvSpPr/>
              <p:nvPr/>
            </p:nvSpPr>
            <p:spPr>
              <a:xfrm>
                <a:off x="1794559" y="2906604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4B278215-1A30-4D97-8F42-510280D92339}"/>
                  </a:ext>
                </a:extLst>
              </p:cNvPr>
              <p:cNvSpPr/>
              <p:nvPr/>
            </p:nvSpPr>
            <p:spPr>
              <a:xfrm>
                <a:off x="1794559" y="2629498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95768DCD-CDA3-474E-A952-BEEE2C5C404B}"/>
                  </a:ext>
                </a:extLst>
              </p:cNvPr>
              <p:cNvSpPr/>
              <p:nvPr/>
            </p:nvSpPr>
            <p:spPr>
              <a:xfrm>
                <a:off x="1794559" y="2353547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597DAE3-9778-46C3-843B-2D801CC70D7B}"/>
                  </a:ext>
                </a:extLst>
              </p:cNvPr>
              <p:cNvSpPr/>
              <p:nvPr/>
            </p:nvSpPr>
            <p:spPr>
              <a:xfrm>
                <a:off x="1794559" y="2081706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9C4AED5A-0DC8-436D-ACE8-7E942068BEAB}"/>
                  </a:ext>
                </a:extLst>
              </p:cNvPr>
              <p:cNvSpPr/>
              <p:nvPr/>
            </p:nvSpPr>
            <p:spPr>
              <a:xfrm>
                <a:off x="1794559" y="1805755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3C2AE525-756D-4C26-AA51-1E420D3B1A09}"/>
                  </a:ext>
                </a:extLst>
              </p:cNvPr>
              <p:cNvSpPr/>
              <p:nvPr/>
            </p:nvSpPr>
            <p:spPr>
              <a:xfrm>
                <a:off x="1794559" y="1528649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E63438A-724F-4086-B9E8-7DA83250C3EA}"/>
                </a:ext>
              </a:extLst>
            </p:cNvPr>
            <p:cNvGrpSpPr/>
            <p:nvPr/>
          </p:nvGrpSpPr>
          <p:grpSpPr>
            <a:xfrm>
              <a:off x="826392" y="3159099"/>
              <a:ext cx="2301649" cy="1341620"/>
              <a:chOff x="1794559" y="1528649"/>
              <a:chExt cx="6259782" cy="3038112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7E728773-B8AF-432C-A70F-E81F5CC9DD01}"/>
                  </a:ext>
                </a:extLst>
              </p:cNvPr>
              <p:cNvSpPr/>
              <p:nvPr/>
            </p:nvSpPr>
            <p:spPr>
              <a:xfrm>
                <a:off x="1794559" y="4290061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68FD3975-F41D-4E14-9B22-A2E3BD237DED}"/>
                  </a:ext>
                </a:extLst>
              </p:cNvPr>
              <p:cNvSpPr/>
              <p:nvPr/>
            </p:nvSpPr>
            <p:spPr>
              <a:xfrm>
                <a:off x="1794559" y="4014110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1A125E77-47B6-4192-9E6D-71378F72A9E1}"/>
                  </a:ext>
                </a:extLst>
              </p:cNvPr>
              <p:cNvSpPr/>
              <p:nvPr/>
            </p:nvSpPr>
            <p:spPr>
              <a:xfrm>
                <a:off x="1794559" y="3737004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EF910D22-AA94-4505-8484-DA8A1244A0A2}"/>
                  </a:ext>
                </a:extLst>
              </p:cNvPr>
              <p:cNvSpPr/>
              <p:nvPr/>
            </p:nvSpPr>
            <p:spPr>
              <a:xfrm>
                <a:off x="1794559" y="3461053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097D7F5-1F32-4FBA-B65E-3005449AD8FE}"/>
                  </a:ext>
                </a:extLst>
              </p:cNvPr>
              <p:cNvSpPr/>
              <p:nvPr/>
            </p:nvSpPr>
            <p:spPr>
              <a:xfrm>
                <a:off x="1794559" y="3182555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A69D077-6375-462D-A122-01F71F92C9EE}"/>
                  </a:ext>
                </a:extLst>
              </p:cNvPr>
              <p:cNvSpPr/>
              <p:nvPr/>
            </p:nvSpPr>
            <p:spPr>
              <a:xfrm>
                <a:off x="1794559" y="2906604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B90EA4B9-EAE4-4B67-8750-5F4E312501AA}"/>
                  </a:ext>
                </a:extLst>
              </p:cNvPr>
              <p:cNvSpPr/>
              <p:nvPr/>
            </p:nvSpPr>
            <p:spPr>
              <a:xfrm>
                <a:off x="1794559" y="2629498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72C7C93-38AB-4CE9-AA27-E7BE442B56E0}"/>
                  </a:ext>
                </a:extLst>
              </p:cNvPr>
              <p:cNvSpPr/>
              <p:nvPr/>
            </p:nvSpPr>
            <p:spPr>
              <a:xfrm>
                <a:off x="1794559" y="2353547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A4A1AB00-42A3-4191-BBFA-9A829FEAFC8A}"/>
                  </a:ext>
                </a:extLst>
              </p:cNvPr>
              <p:cNvSpPr/>
              <p:nvPr/>
            </p:nvSpPr>
            <p:spPr>
              <a:xfrm>
                <a:off x="1794559" y="2081706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E6A2B0F4-ACD5-4F64-BF9F-9621E54FE48C}"/>
                  </a:ext>
                </a:extLst>
              </p:cNvPr>
              <p:cNvSpPr/>
              <p:nvPr/>
            </p:nvSpPr>
            <p:spPr>
              <a:xfrm>
                <a:off x="1794559" y="1805755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4493C13B-63DB-486C-B8E6-DFBCC1D91609}"/>
                  </a:ext>
                </a:extLst>
              </p:cNvPr>
              <p:cNvSpPr/>
              <p:nvPr/>
            </p:nvSpPr>
            <p:spPr>
              <a:xfrm>
                <a:off x="1794559" y="1528649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EEF5CD74-DAC4-4956-86C0-CD393700BBE5}"/>
                </a:ext>
              </a:extLst>
            </p:cNvPr>
            <p:cNvGrpSpPr/>
            <p:nvPr/>
          </p:nvGrpSpPr>
          <p:grpSpPr>
            <a:xfrm>
              <a:off x="5778875" y="3159099"/>
              <a:ext cx="2301649" cy="1341620"/>
              <a:chOff x="1794559" y="1528649"/>
              <a:chExt cx="6259782" cy="3038112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8E7D0ED4-C1E6-4D6B-9210-5F27F376BEFC}"/>
                  </a:ext>
                </a:extLst>
              </p:cNvPr>
              <p:cNvSpPr/>
              <p:nvPr/>
            </p:nvSpPr>
            <p:spPr>
              <a:xfrm>
                <a:off x="1794559" y="4290061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9FF1249D-CDCD-4DF4-9882-1B0BFB071665}"/>
                  </a:ext>
                </a:extLst>
              </p:cNvPr>
              <p:cNvSpPr/>
              <p:nvPr/>
            </p:nvSpPr>
            <p:spPr>
              <a:xfrm>
                <a:off x="1794559" y="4014110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A0E51103-8BBF-452B-9CB1-25970AD4EA71}"/>
                  </a:ext>
                </a:extLst>
              </p:cNvPr>
              <p:cNvSpPr/>
              <p:nvPr/>
            </p:nvSpPr>
            <p:spPr>
              <a:xfrm>
                <a:off x="1794559" y="3737004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91827A5C-CEFA-4741-B09A-64B2605D8B01}"/>
                  </a:ext>
                </a:extLst>
              </p:cNvPr>
              <p:cNvSpPr/>
              <p:nvPr/>
            </p:nvSpPr>
            <p:spPr>
              <a:xfrm>
                <a:off x="1794559" y="3461053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09A39889-EF82-4CE5-A4FE-E4EC6121EBAB}"/>
                  </a:ext>
                </a:extLst>
              </p:cNvPr>
              <p:cNvSpPr/>
              <p:nvPr/>
            </p:nvSpPr>
            <p:spPr>
              <a:xfrm>
                <a:off x="1794559" y="3182555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2C6005DB-9EF4-4EFF-98FC-B53AB1D6CE5F}"/>
                  </a:ext>
                </a:extLst>
              </p:cNvPr>
              <p:cNvSpPr/>
              <p:nvPr/>
            </p:nvSpPr>
            <p:spPr>
              <a:xfrm>
                <a:off x="1794559" y="2906604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30F67140-104A-49A9-9F70-B990B3A94E2F}"/>
                  </a:ext>
                </a:extLst>
              </p:cNvPr>
              <p:cNvSpPr/>
              <p:nvPr/>
            </p:nvSpPr>
            <p:spPr>
              <a:xfrm>
                <a:off x="1794559" y="2629498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D3835E15-7A6E-47E2-A207-5DB4BAC32711}"/>
                  </a:ext>
                </a:extLst>
              </p:cNvPr>
              <p:cNvSpPr/>
              <p:nvPr/>
            </p:nvSpPr>
            <p:spPr>
              <a:xfrm>
                <a:off x="1794559" y="2353547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7F757148-B286-4AE7-98C8-632E10B25448}"/>
                  </a:ext>
                </a:extLst>
              </p:cNvPr>
              <p:cNvSpPr/>
              <p:nvPr/>
            </p:nvSpPr>
            <p:spPr>
              <a:xfrm>
                <a:off x="1794559" y="2081706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B8310FF2-C19F-48F2-AEC5-3D4D57984A2C}"/>
                  </a:ext>
                </a:extLst>
              </p:cNvPr>
              <p:cNvSpPr/>
              <p:nvPr/>
            </p:nvSpPr>
            <p:spPr>
              <a:xfrm>
                <a:off x="1794559" y="1805755"/>
                <a:ext cx="6259782" cy="276700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3D8A92A2-AC9B-48EB-80A3-585FE5ED0A4F}"/>
                  </a:ext>
                </a:extLst>
              </p:cNvPr>
              <p:cNvSpPr/>
              <p:nvPr/>
            </p:nvSpPr>
            <p:spPr>
              <a:xfrm>
                <a:off x="1794559" y="1528649"/>
                <a:ext cx="6259782" cy="276700"/>
              </a:xfrm>
              <a:prstGeom prst="rect">
                <a:avLst/>
              </a:prstGeom>
              <a:solidFill>
                <a:schemeClr val="tx1">
                  <a:alpha val="4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B32D9E6-4779-454C-BBE7-A116B79DEC37}"/>
                </a:ext>
              </a:extLst>
            </p:cNvPr>
            <p:cNvSpPr/>
            <p:nvPr/>
          </p:nvSpPr>
          <p:spPr>
            <a:xfrm>
              <a:off x="826392" y="3224417"/>
              <a:ext cx="2289748" cy="1276302"/>
            </a:xfrm>
            <a:custGeom>
              <a:avLst/>
              <a:gdLst>
                <a:gd name="connsiteX0" fmla="*/ 0 w 2289748"/>
                <a:gd name="connsiteY0" fmla="*/ 1264521 h 1283259"/>
                <a:gd name="connsiteX1" fmla="*/ 715780 w 2289748"/>
                <a:gd name="connsiteY1" fmla="*/ 5348 h 1283259"/>
                <a:gd name="connsiteX2" fmla="*/ 1367853 w 2289748"/>
                <a:gd name="connsiteY2" fmla="*/ 829807 h 1283259"/>
                <a:gd name="connsiteX3" fmla="*/ 2289748 w 2289748"/>
                <a:gd name="connsiteY3" fmla="*/ 1283259 h 1283259"/>
                <a:gd name="connsiteX0" fmla="*/ 0 w 2289748"/>
                <a:gd name="connsiteY0" fmla="*/ 1259637 h 1278375"/>
                <a:gd name="connsiteX1" fmla="*/ 715780 w 2289748"/>
                <a:gd name="connsiteY1" fmla="*/ 464 h 1278375"/>
                <a:gd name="connsiteX2" fmla="*/ 1367853 w 2289748"/>
                <a:gd name="connsiteY2" fmla="*/ 824923 h 1278375"/>
                <a:gd name="connsiteX3" fmla="*/ 2289748 w 2289748"/>
                <a:gd name="connsiteY3" fmla="*/ 1278375 h 1278375"/>
                <a:gd name="connsiteX0" fmla="*/ 0 w 2289748"/>
                <a:gd name="connsiteY0" fmla="*/ 1259175 h 1277913"/>
                <a:gd name="connsiteX1" fmla="*/ 715780 w 2289748"/>
                <a:gd name="connsiteY1" fmla="*/ 2 h 1277913"/>
                <a:gd name="connsiteX2" fmla="*/ 1367853 w 2289748"/>
                <a:gd name="connsiteY2" fmla="*/ 824461 h 1277913"/>
                <a:gd name="connsiteX3" fmla="*/ 2289748 w 2289748"/>
                <a:gd name="connsiteY3" fmla="*/ 1277913 h 1277913"/>
                <a:gd name="connsiteX0" fmla="*/ 0 w 2289748"/>
                <a:gd name="connsiteY0" fmla="*/ 1264980 h 1283718"/>
                <a:gd name="connsiteX1" fmla="*/ 715780 w 2289748"/>
                <a:gd name="connsiteY1" fmla="*/ 5807 h 1283718"/>
                <a:gd name="connsiteX2" fmla="*/ 1367853 w 2289748"/>
                <a:gd name="connsiteY2" fmla="*/ 815276 h 1283718"/>
                <a:gd name="connsiteX3" fmla="*/ 2289748 w 2289748"/>
                <a:gd name="connsiteY3" fmla="*/ 1283718 h 1283718"/>
                <a:gd name="connsiteX0" fmla="*/ 0 w 2289748"/>
                <a:gd name="connsiteY0" fmla="*/ 1266346 h 1285084"/>
                <a:gd name="connsiteX1" fmla="*/ 715780 w 2289748"/>
                <a:gd name="connsiteY1" fmla="*/ 7173 h 1285084"/>
                <a:gd name="connsiteX2" fmla="*/ 1367853 w 2289748"/>
                <a:gd name="connsiteY2" fmla="*/ 816642 h 1285084"/>
                <a:gd name="connsiteX3" fmla="*/ 2289748 w 2289748"/>
                <a:gd name="connsiteY3" fmla="*/ 1285084 h 1285084"/>
                <a:gd name="connsiteX0" fmla="*/ 0 w 2289748"/>
                <a:gd name="connsiteY0" fmla="*/ 1273558 h 1292296"/>
                <a:gd name="connsiteX1" fmla="*/ 715780 w 2289748"/>
                <a:gd name="connsiteY1" fmla="*/ 14385 h 1292296"/>
                <a:gd name="connsiteX2" fmla="*/ 1236689 w 2289748"/>
                <a:gd name="connsiteY2" fmla="*/ 688942 h 1292296"/>
                <a:gd name="connsiteX3" fmla="*/ 2289748 w 2289748"/>
                <a:gd name="connsiteY3" fmla="*/ 1292296 h 1292296"/>
                <a:gd name="connsiteX0" fmla="*/ 0 w 2289748"/>
                <a:gd name="connsiteY0" fmla="*/ 1270870 h 1289608"/>
                <a:gd name="connsiteX1" fmla="*/ 715780 w 2289748"/>
                <a:gd name="connsiteY1" fmla="*/ 11697 h 1289608"/>
                <a:gd name="connsiteX2" fmla="*/ 1236689 w 2289748"/>
                <a:gd name="connsiteY2" fmla="*/ 686254 h 1289608"/>
                <a:gd name="connsiteX3" fmla="*/ 2289748 w 2289748"/>
                <a:gd name="connsiteY3" fmla="*/ 1289608 h 1289608"/>
                <a:gd name="connsiteX0" fmla="*/ 0 w 2289748"/>
                <a:gd name="connsiteY0" fmla="*/ 1255707 h 1274445"/>
                <a:gd name="connsiteX1" fmla="*/ 667062 w 2289748"/>
                <a:gd name="connsiteY1" fmla="*/ 11524 h 1274445"/>
                <a:gd name="connsiteX2" fmla="*/ 1236689 w 2289748"/>
                <a:gd name="connsiteY2" fmla="*/ 671091 h 1274445"/>
                <a:gd name="connsiteX3" fmla="*/ 2289748 w 2289748"/>
                <a:gd name="connsiteY3" fmla="*/ 1274445 h 1274445"/>
                <a:gd name="connsiteX0" fmla="*/ 0 w 2289748"/>
                <a:gd name="connsiteY0" fmla="*/ 1257564 h 1276302"/>
                <a:gd name="connsiteX1" fmla="*/ 667062 w 2289748"/>
                <a:gd name="connsiteY1" fmla="*/ 13381 h 1276302"/>
                <a:gd name="connsiteX2" fmla="*/ 1236689 w 2289748"/>
                <a:gd name="connsiteY2" fmla="*/ 672948 h 1276302"/>
                <a:gd name="connsiteX3" fmla="*/ 2289748 w 2289748"/>
                <a:gd name="connsiteY3" fmla="*/ 1276302 h 127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9748" h="1276302">
                  <a:moveTo>
                    <a:pt x="0" y="1257564"/>
                  </a:moveTo>
                  <a:cubicBezTo>
                    <a:pt x="243902" y="664203"/>
                    <a:pt x="460947" y="110817"/>
                    <a:pt x="667062" y="13381"/>
                  </a:cubicBezTo>
                  <a:cubicBezTo>
                    <a:pt x="873177" y="-84055"/>
                    <a:pt x="984979" y="372520"/>
                    <a:pt x="1236689" y="672948"/>
                  </a:cubicBezTo>
                  <a:cubicBezTo>
                    <a:pt x="1488399" y="973376"/>
                    <a:pt x="1959964" y="1156068"/>
                    <a:pt x="2289748" y="1276302"/>
                  </a:cubicBezTo>
                </a:path>
              </a:pathLst>
            </a:custGeom>
            <a:noFill/>
            <a:ln w="28575" cap="rnd" cmpd="sng" algn="ctr">
              <a:solidFill>
                <a:srgbClr val="00A0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7A44F132-4A0B-4937-9447-DED082DA739C}"/>
                </a:ext>
              </a:extLst>
            </p:cNvPr>
            <p:cNvSpPr/>
            <p:nvPr/>
          </p:nvSpPr>
          <p:spPr>
            <a:xfrm flipH="1">
              <a:off x="5780642" y="3224417"/>
              <a:ext cx="2289748" cy="1276302"/>
            </a:xfrm>
            <a:custGeom>
              <a:avLst/>
              <a:gdLst>
                <a:gd name="connsiteX0" fmla="*/ 0 w 2289748"/>
                <a:gd name="connsiteY0" fmla="*/ 1264521 h 1283259"/>
                <a:gd name="connsiteX1" fmla="*/ 715780 w 2289748"/>
                <a:gd name="connsiteY1" fmla="*/ 5348 h 1283259"/>
                <a:gd name="connsiteX2" fmla="*/ 1367853 w 2289748"/>
                <a:gd name="connsiteY2" fmla="*/ 829807 h 1283259"/>
                <a:gd name="connsiteX3" fmla="*/ 2289748 w 2289748"/>
                <a:gd name="connsiteY3" fmla="*/ 1283259 h 1283259"/>
                <a:gd name="connsiteX0" fmla="*/ 0 w 2289748"/>
                <a:gd name="connsiteY0" fmla="*/ 1259637 h 1278375"/>
                <a:gd name="connsiteX1" fmla="*/ 715780 w 2289748"/>
                <a:gd name="connsiteY1" fmla="*/ 464 h 1278375"/>
                <a:gd name="connsiteX2" fmla="*/ 1367853 w 2289748"/>
                <a:gd name="connsiteY2" fmla="*/ 824923 h 1278375"/>
                <a:gd name="connsiteX3" fmla="*/ 2289748 w 2289748"/>
                <a:gd name="connsiteY3" fmla="*/ 1278375 h 1278375"/>
                <a:gd name="connsiteX0" fmla="*/ 0 w 2289748"/>
                <a:gd name="connsiteY0" fmla="*/ 1259175 h 1277913"/>
                <a:gd name="connsiteX1" fmla="*/ 715780 w 2289748"/>
                <a:gd name="connsiteY1" fmla="*/ 2 h 1277913"/>
                <a:gd name="connsiteX2" fmla="*/ 1367853 w 2289748"/>
                <a:gd name="connsiteY2" fmla="*/ 824461 h 1277913"/>
                <a:gd name="connsiteX3" fmla="*/ 2289748 w 2289748"/>
                <a:gd name="connsiteY3" fmla="*/ 1277913 h 1277913"/>
                <a:gd name="connsiteX0" fmla="*/ 0 w 2289748"/>
                <a:gd name="connsiteY0" fmla="*/ 1264980 h 1283718"/>
                <a:gd name="connsiteX1" fmla="*/ 715780 w 2289748"/>
                <a:gd name="connsiteY1" fmla="*/ 5807 h 1283718"/>
                <a:gd name="connsiteX2" fmla="*/ 1367853 w 2289748"/>
                <a:gd name="connsiteY2" fmla="*/ 815276 h 1283718"/>
                <a:gd name="connsiteX3" fmla="*/ 2289748 w 2289748"/>
                <a:gd name="connsiteY3" fmla="*/ 1283718 h 1283718"/>
                <a:gd name="connsiteX0" fmla="*/ 0 w 2289748"/>
                <a:gd name="connsiteY0" fmla="*/ 1266346 h 1285084"/>
                <a:gd name="connsiteX1" fmla="*/ 715780 w 2289748"/>
                <a:gd name="connsiteY1" fmla="*/ 7173 h 1285084"/>
                <a:gd name="connsiteX2" fmla="*/ 1367853 w 2289748"/>
                <a:gd name="connsiteY2" fmla="*/ 816642 h 1285084"/>
                <a:gd name="connsiteX3" fmla="*/ 2289748 w 2289748"/>
                <a:gd name="connsiteY3" fmla="*/ 1285084 h 1285084"/>
                <a:gd name="connsiteX0" fmla="*/ 0 w 2289748"/>
                <a:gd name="connsiteY0" fmla="*/ 1273558 h 1292296"/>
                <a:gd name="connsiteX1" fmla="*/ 715780 w 2289748"/>
                <a:gd name="connsiteY1" fmla="*/ 14385 h 1292296"/>
                <a:gd name="connsiteX2" fmla="*/ 1236689 w 2289748"/>
                <a:gd name="connsiteY2" fmla="*/ 688942 h 1292296"/>
                <a:gd name="connsiteX3" fmla="*/ 2289748 w 2289748"/>
                <a:gd name="connsiteY3" fmla="*/ 1292296 h 1292296"/>
                <a:gd name="connsiteX0" fmla="*/ 0 w 2289748"/>
                <a:gd name="connsiteY0" fmla="*/ 1270870 h 1289608"/>
                <a:gd name="connsiteX1" fmla="*/ 715780 w 2289748"/>
                <a:gd name="connsiteY1" fmla="*/ 11697 h 1289608"/>
                <a:gd name="connsiteX2" fmla="*/ 1236689 w 2289748"/>
                <a:gd name="connsiteY2" fmla="*/ 686254 h 1289608"/>
                <a:gd name="connsiteX3" fmla="*/ 2289748 w 2289748"/>
                <a:gd name="connsiteY3" fmla="*/ 1289608 h 1289608"/>
                <a:gd name="connsiteX0" fmla="*/ 0 w 2289748"/>
                <a:gd name="connsiteY0" fmla="*/ 1255707 h 1274445"/>
                <a:gd name="connsiteX1" fmla="*/ 667062 w 2289748"/>
                <a:gd name="connsiteY1" fmla="*/ 11524 h 1274445"/>
                <a:gd name="connsiteX2" fmla="*/ 1236689 w 2289748"/>
                <a:gd name="connsiteY2" fmla="*/ 671091 h 1274445"/>
                <a:gd name="connsiteX3" fmla="*/ 2289748 w 2289748"/>
                <a:gd name="connsiteY3" fmla="*/ 1274445 h 1274445"/>
                <a:gd name="connsiteX0" fmla="*/ 0 w 2289748"/>
                <a:gd name="connsiteY0" fmla="*/ 1257564 h 1276302"/>
                <a:gd name="connsiteX1" fmla="*/ 667062 w 2289748"/>
                <a:gd name="connsiteY1" fmla="*/ 13381 h 1276302"/>
                <a:gd name="connsiteX2" fmla="*/ 1236689 w 2289748"/>
                <a:gd name="connsiteY2" fmla="*/ 672948 h 1276302"/>
                <a:gd name="connsiteX3" fmla="*/ 2289748 w 2289748"/>
                <a:gd name="connsiteY3" fmla="*/ 1276302 h 1276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9748" h="1276302">
                  <a:moveTo>
                    <a:pt x="0" y="1257564"/>
                  </a:moveTo>
                  <a:cubicBezTo>
                    <a:pt x="243902" y="664203"/>
                    <a:pt x="460947" y="110817"/>
                    <a:pt x="667062" y="13381"/>
                  </a:cubicBezTo>
                  <a:cubicBezTo>
                    <a:pt x="873177" y="-84055"/>
                    <a:pt x="984979" y="372520"/>
                    <a:pt x="1236689" y="672948"/>
                  </a:cubicBezTo>
                  <a:cubicBezTo>
                    <a:pt x="1488399" y="973376"/>
                    <a:pt x="1959964" y="1156068"/>
                    <a:pt x="2289748" y="1276302"/>
                  </a:cubicBezTo>
                </a:path>
              </a:pathLst>
            </a:custGeom>
            <a:noFill/>
            <a:ln w="28575" cap="rnd" cmpd="sng" algn="ctr">
              <a:solidFill>
                <a:srgbClr val="00A0DD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2A089B9-95F6-4E32-B88F-2E0312B3D8A0}"/>
                </a:ext>
              </a:extLst>
            </p:cNvPr>
            <p:cNvSpPr/>
            <p:nvPr/>
          </p:nvSpPr>
          <p:spPr>
            <a:xfrm>
              <a:off x="3343446" y="3248904"/>
              <a:ext cx="2238376" cy="1257331"/>
            </a:xfrm>
            <a:custGeom>
              <a:avLst/>
              <a:gdLst>
                <a:gd name="connsiteX0" fmla="*/ 0 w 2321719"/>
                <a:gd name="connsiteY0" fmla="*/ 1364610 h 1416997"/>
                <a:gd name="connsiteX1" fmla="*/ 542925 w 2321719"/>
                <a:gd name="connsiteY1" fmla="*/ 1043141 h 1416997"/>
                <a:gd name="connsiteX2" fmla="*/ 1150144 w 2321719"/>
                <a:gd name="connsiteY2" fmla="*/ 153 h 1416997"/>
                <a:gd name="connsiteX3" fmla="*/ 1854994 w 2321719"/>
                <a:gd name="connsiteY3" fmla="*/ 1121722 h 1416997"/>
                <a:gd name="connsiteX4" fmla="*/ 2321719 w 2321719"/>
                <a:gd name="connsiteY4" fmla="*/ 1416997 h 1416997"/>
                <a:gd name="connsiteX0" fmla="*/ 0 w 2314575"/>
                <a:gd name="connsiteY0" fmla="*/ 1245544 h 1416994"/>
                <a:gd name="connsiteX1" fmla="*/ 535781 w 2314575"/>
                <a:gd name="connsiteY1" fmla="*/ 1043138 h 1416994"/>
                <a:gd name="connsiteX2" fmla="*/ 1143000 w 2314575"/>
                <a:gd name="connsiteY2" fmla="*/ 150 h 1416994"/>
                <a:gd name="connsiteX3" fmla="*/ 1847850 w 2314575"/>
                <a:gd name="connsiteY3" fmla="*/ 1121719 h 1416994"/>
                <a:gd name="connsiteX4" fmla="*/ 2314575 w 2314575"/>
                <a:gd name="connsiteY4" fmla="*/ 1416994 h 1416994"/>
                <a:gd name="connsiteX0" fmla="*/ 0 w 2314575"/>
                <a:gd name="connsiteY0" fmla="*/ 1246167 h 1417617"/>
                <a:gd name="connsiteX1" fmla="*/ 485774 w 2314575"/>
                <a:gd name="connsiteY1" fmla="*/ 950893 h 1417617"/>
                <a:gd name="connsiteX2" fmla="*/ 1143000 w 2314575"/>
                <a:gd name="connsiteY2" fmla="*/ 773 h 1417617"/>
                <a:gd name="connsiteX3" fmla="*/ 1847850 w 2314575"/>
                <a:gd name="connsiteY3" fmla="*/ 1122342 h 1417617"/>
                <a:gd name="connsiteX4" fmla="*/ 2314575 w 2314575"/>
                <a:gd name="connsiteY4" fmla="*/ 1417617 h 1417617"/>
                <a:gd name="connsiteX0" fmla="*/ 0 w 2302669"/>
                <a:gd name="connsiteY0" fmla="*/ 1258075 h 1417619"/>
                <a:gd name="connsiteX1" fmla="*/ 473868 w 2302669"/>
                <a:gd name="connsiteY1" fmla="*/ 950895 h 1417619"/>
                <a:gd name="connsiteX2" fmla="*/ 1131094 w 2302669"/>
                <a:gd name="connsiteY2" fmla="*/ 775 h 1417619"/>
                <a:gd name="connsiteX3" fmla="*/ 1835944 w 2302669"/>
                <a:gd name="connsiteY3" fmla="*/ 1122344 h 1417619"/>
                <a:gd name="connsiteX4" fmla="*/ 2302669 w 2302669"/>
                <a:gd name="connsiteY4" fmla="*/ 1417619 h 1417619"/>
                <a:gd name="connsiteX0" fmla="*/ 0 w 2238376"/>
                <a:gd name="connsiteY0" fmla="*/ 1258075 h 1258075"/>
                <a:gd name="connsiteX1" fmla="*/ 473868 w 2238376"/>
                <a:gd name="connsiteY1" fmla="*/ 950895 h 1258075"/>
                <a:gd name="connsiteX2" fmla="*/ 1131094 w 2238376"/>
                <a:gd name="connsiteY2" fmla="*/ 775 h 1258075"/>
                <a:gd name="connsiteX3" fmla="*/ 1835944 w 2238376"/>
                <a:gd name="connsiteY3" fmla="*/ 1122344 h 1258075"/>
                <a:gd name="connsiteX4" fmla="*/ 2238376 w 2238376"/>
                <a:gd name="connsiteY4" fmla="*/ 1243787 h 1258075"/>
                <a:gd name="connsiteX0" fmla="*/ 0 w 2238376"/>
                <a:gd name="connsiteY0" fmla="*/ 1257331 h 1257331"/>
                <a:gd name="connsiteX1" fmla="*/ 473868 w 2238376"/>
                <a:gd name="connsiteY1" fmla="*/ 950151 h 1257331"/>
                <a:gd name="connsiteX2" fmla="*/ 1131094 w 2238376"/>
                <a:gd name="connsiteY2" fmla="*/ 31 h 1257331"/>
                <a:gd name="connsiteX3" fmla="*/ 1781176 w 2238376"/>
                <a:gd name="connsiteY3" fmla="*/ 983488 h 1257331"/>
                <a:gd name="connsiteX4" fmla="*/ 2238376 w 2238376"/>
                <a:gd name="connsiteY4" fmla="*/ 1243043 h 1257331"/>
                <a:gd name="connsiteX0" fmla="*/ 0 w 2238376"/>
                <a:gd name="connsiteY0" fmla="*/ 1257331 h 1257331"/>
                <a:gd name="connsiteX1" fmla="*/ 473868 w 2238376"/>
                <a:gd name="connsiteY1" fmla="*/ 950151 h 1257331"/>
                <a:gd name="connsiteX2" fmla="*/ 1131094 w 2238376"/>
                <a:gd name="connsiteY2" fmla="*/ 31 h 1257331"/>
                <a:gd name="connsiteX3" fmla="*/ 1781176 w 2238376"/>
                <a:gd name="connsiteY3" fmla="*/ 983488 h 1257331"/>
                <a:gd name="connsiteX4" fmla="*/ 2238376 w 2238376"/>
                <a:gd name="connsiteY4" fmla="*/ 1243043 h 1257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8376" h="1257331">
                  <a:moveTo>
                    <a:pt x="0" y="1257331"/>
                  </a:moveTo>
                  <a:cubicBezTo>
                    <a:pt x="175617" y="1210301"/>
                    <a:pt x="285352" y="1159701"/>
                    <a:pt x="473868" y="950151"/>
                  </a:cubicBezTo>
                  <a:cubicBezTo>
                    <a:pt x="662384" y="740601"/>
                    <a:pt x="913209" y="-5525"/>
                    <a:pt x="1131094" y="31"/>
                  </a:cubicBezTo>
                  <a:cubicBezTo>
                    <a:pt x="1348979" y="5587"/>
                    <a:pt x="1596629" y="776319"/>
                    <a:pt x="1781176" y="983488"/>
                  </a:cubicBezTo>
                  <a:cubicBezTo>
                    <a:pt x="1965723" y="1190657"/>
                    <a:pt x="1931195" y="1200776"/>
                    <a:pt x="2238376" y="1243043"/>
                  </a:cubicBezTo>
                </a:path>
              </a:pathLst>
            </a:custGeom>
            <a:noFill/>
            <a:ln w="28575" cap="rnd" cmpd="sng" algn="ctr">
              <a:solidFill>
                <a:srgbClr val="00A0DD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9F107738-626C-4D82-A5ED-27DADE2CC93D}"/>
                </a:ext>
              </a:extLst>
            </p:cNvPr>
            <p:cNvGrpSpPr/>
            <p:nvPr/>
          </p:nvGrpSpPr>
          <p:grpSpPr>
            <a:xfrm>
              <a:off x="966592" y="3281289"/>
              <a:ext cx="1769958" cy="1202078"/>
              <a:chOff x="702331" y="3228901"/>
              <a:chExt cx="1769958" cy="1202078"/>
            </a:xfrm>
            <a:solidFill>
              <a:srgbClr val="009DDC">
                <a:alpha val="50000"/>
              </a:srgbClr>
            </a:solidFill>
          </p:grpSpPr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D6A54ADE-3F95-46FD-823A-3757666EA88A}"/>
                  </a:ext>
                </a:extLst>
              </p:cNvPr>
              <p:cNvSpPr/>
              <p:nvPr/>
            </p:nvSpPr>
            <p:spPr>
              <a:xfrm>
                <a:off x="702331" y="4147562"/>
                <a:ext cx="85863" cy="283416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DA0D319B-003D-4894-96AD-203D9004C740}"/>
                  </a:ext>
                </a:extLst>
              </p:cNvPr>
              <p:cNvSpPr/>
              <p:nvPr/>
            </p:nvSpPr>
            <p:spPr>
              <a:xfrm>
                <a:off x="842672" y="3869531"/>
                <a:ext cx="85863" cy="56144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D13888D4-92A5-4979-BE83-BCF1F6CB996E}"/>
                  </a:ext>
                </a:extLst>
              </p:cNvPr>
              <p:cNvSpPr/>
              <p:nvPr/>
            </p:nvSpPr>
            <p:spPr>
              <a:xfrm>
                <a:off x="983013" y="3538447"/>
                <a:ext cx="85863" cy="892531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22E39BE1-7FD8-4168-9563-40B85C7DBF2E}"/>
                  </a:ext>
                </a:extLst>
              </p:cNvPr>
              <p:cNvSpPr/>
              <p:nvPr/>
            </p:nvSpPr>
            <p:spPr>
              <a:xfrm>
                <a:off x="1123354" y="3317081"/>
                <a:ext cx="85863" cy="111389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765DAE1A-7596-4ECC-945F-3A7EDB6A6F9F}"/>
                  </a:ext>
                </a:extLst>
              </p:cNvPr>
              <p:cNvSpPr/>
              <p:nvPr/>
            </p:nvSpPr>
            <p:spPr>
              <a:xfrm>
                <a:off x="1263695" y="3228901"/>
                <a:ext cx="85863" cy="120207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CD264440-3DDF-4F6F-9205-F1A5EE329AB3}"/>
                  </a:ext>
                </a:extLst>
              </p:cNvPr>
              <p:cNvSpPr/>
              <p:nvPr/>
            </p:nvSpPr>
            <p:spPr>
              <a:xfrm>
                <a:off x="1404036" y="3429001"/>
                <a:ext cx="85863" cy="1001978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E5D7F3F8-3A4A-4E34-883A-F70CF889A74F}"/>
                  </a:ext>
                </a:extLst>
              </p:cNvPr>
              <p:cNvSpPr/>
              <p:nvPr/>
            </p:nvSpPr>
            <p:spPr>
              <a:xfrm>
                <a:off x="1544377" y="3647569"/>
                <a:ext cx="85863" cy="783410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9D6BC78F-5A59-470F-AED3-1BA911E8624B}"/>
                  </a:ext>
                </a:extLst>
              </p:cNvPr>
              <p:cNvSpPr/>
              <p:nvPr/>
            </p:nvSpPr>
            <p:spPr>
              <a:xfrm>
                <a:off x="1684718" y="3869531"/>
                <a:ext cx="85863" cy="56144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292AE57E-4128-40DD-812B-85C6C3311666}"/>
                  </a:ext>
                </a:extLst>
              </p:cNvPr>
              <p:cNvSpPr/>
              <p:nvPr/>
            </p:nvSpPr>
            <p:spPr>
              <a:xfrm>
                <a:off x="1825059" y="4024578"/>
                <a:ext cx="85863" cy="406400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00DFEDB9-2101-49BA-B6D5-29F6FABDD27D}"/>
                  </a:ext>
                </a:extLst>
              </p:cNvPr>
              <p:cNvSpPr/>
              <p:nvPr/>
            </p:nvSpPr>
            <p:spPr>
              <a:xfrm>
                <a:off x="1965400" y="4139579"/>
                <a:ext cx="85863" cy="291399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A57C7A02-37C2-4B4F-9ED8-187386ABBFBB}"/>
                  </a:ext>
                </a:extLst>
              </p:cNvPr>
              <p:cNvSpPr/>
              <p:nvPr/>
            </p:nvSpPr>
            <p:spPr>
              <a:xfrm>
                <a:off x="2105741" y="4229100"/>
                <a:ext cx="85863" cy="201878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413EA475-6A3C-4AD2-B574-6B60A2B22DDF}"/>
                  </a:ext>
                </a:extLst>
              </p:cNvPr>
              <p:cNvSpPr/>
              <p:nvPr/>
            </p:nvSpPr>
            <p:spPr>
              <a:xfrm>
                <a:off x="2246082" y="4269421"/>
                <a:ext cx="85863" cy="16155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EDA2D5B2-67FF-4AE9-A14B-315FC68BAA78}"/>
                  </a:ext>
                </a:extLst>
              </p:cNvPr>
              <p:cNvSpPr/>
              <p:nvPr/>
            </p:nvSpPr>
            <p:spPr>
              <a:xfrm>
                <a:off x="2386426" y="4345781"/>
                <a:ext cx="85863" cy="8519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1CFAD0C1-A581-45CF-B8B5-B7E3B27245AD}"/>
                </a:ext>
              </a:extLst>
            </p:cNvPr>
            <p:cNvGrpSpPr/>
            <p:nvPr/>
          </p:nvGrpSpPr>
          <p:grpSpPr>
            <a:xfrm flipH="1">
              <a:off x="6146245" y="3281289"/>
              <a:ext cx="1769958" cy="1202078"/>
              <a:chOff x="702331" y="3228901"/>
              <a:chExt cx="1769958" cy="1202078"/>
            </a:xfrm>
            <a:solidFill>
              <a:srgbClr val="009DDC">
                <a:alpha val="50000"/>
              </a:srgbClr>
            </a:solidFill>
          </p:grpSpPr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D43AE3E2-5238-4CEC-86A1-99AE6A1A9017}"/>
                  </a:ext>
                </a:extLst>
              </p:cNvPr>
              <p:cNvSpPr/>
              <p:nvPr/>
            </p:nvSpPr>
            <p:spPr>
              <a:xfrm>
                <a:off x="702331" y="4147562"/>
                <a:ext cx="85863" cy="283416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3D41128C-FA17-4008-951D-DEACCEB92C3E}"/>
                  </a:ext>
                </a:extLst>
              </p:cNvPr>
              <p:cNvSpPr/>
              <p:nvPr/>
            </p:nvSpPr>
            <p:spPr>
              <a:xfrm>
                <a:off x="842672" y="3869531"/>
                <a:ext cx="85863" cy="56144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7A6C40A4-47DF-498A-86D1-11ADC3E994E2}"/>
                  </a:ext>
                </a:extLst>
              </p:cNvPr>
              <p:cNvSpPr/>
              <p:nvPr/>
            </p:nvSpPr>
            <p:spPr>
              <a:xfrm>
                <a:off x="983013" y="3538447"/>
                <a:ext cx="85863" cy="892531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61B3225B-4BAB-460B-9BD1-BA74244A914D}"/>
                  </a:ext>
                </a:extLst>
              </p:cNvPr>
              <p:cNvSpPr/>
              <p:nvPr/>
            </p:nvSpPr>
            <p:spPr>
              <a:xfrm>
                <a:off x="1123354" y="3317081"/>
                <a:ext cx="85863" cy="111389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83C24DDB-A88C-40E7-9A12-84A72B2EC83A}"/>
                  </a:ext>
                </a:extLst>
              </p:cNvPr>
              <p:cNvSpPr/>
              <p:nvPr/>
            </p:nvSpPr>
            <p:spPr>
              <a:xfrm>
                <a:off x="1263695" y="3228901"/>
                <a:ext cx="85863" cy="120207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008E7793-F234-4A1D-BE0F-FCBEAF84368F}"/>
                  </a:ext>
                </a:extLst>
              </p:cNvPr>
              <p:cNvSpPr/>
              <p:nvPr/>
            </p:nvSpPr>
            <p:spPr>
              <a:xfrm>
                <a:off x="1404036" y="3429001"/>
                <a:ext cx="85863" cy="1001978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BED271D6-780A-43B7-841D-725A7E8CBFF3}"/>
                  </a:ext>
                </a:extLst>
              </p:cNvPr>
              <p:cNvSpPr/>
              <p:nvPr/>
            </p:nvSpPr>
            <p:spPr>
              <a:xfrm>
                <a:off x="1544377" y="3647569"/>
                <a:ext cx="85863" cy="783410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5D0EF2BD-8D22-4C1D-A00D-614A86CC7642}"/>
                  </a:ext>
                </a:extLst>
              </p:cNvPr>
              <p:cNvSpPr/>
              <p:nvPr/>
            </p:nvSpPr>
            <p:spPr>
              <a:xfrm>
                <a:off x="1684718" y="3869531"/>
                <a:ext cx="85863" cy="56144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1B82277E-8D1E-4920-936F-1ED7A530C58D}"/>
                  </a:ext>
                </a:extLst>
              </p:cNvPr>
              <p:cNvSpPr/>
              <p:nvPr/>
            </p:nvSpPr>
            <p:spPr>
              <a:xfrm>
                <a:off x="1825059" y="4024578"/>
                <a:ext cx="85863" cy="406400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EAEB891E-CBA6-4586-98D5-2D2A39DEDB37}"/>
                  </a:ext>
                </a:extLst>
              </p:cNvPr>
              <p:cNvSpPr/>
              <p:nvPr/>
            </p:nvSpPr>
            <p:spPr>
              <a:xfrm>
                <a:off x="1965400" y="4139579"/>
                <a:ext cx="85863" cy="291399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8C964E6B-E0D8-4095-9939-B24C3A2A7589}"/>
                  </a:ext>
                </a:extLst>
              </p:cNvPr>
              <p:cNvSpPr/>
              <p:nvPr/>
            </p:nvSpPr>
            <p:spPr>
              <a:xfrm>
                <a:off x="2105741" y="4229100"/>
                <a:ext cx="85863" cy="201878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32F2F4EB-DA68-4C66-A095-09AE609ACFE8}"/>
                  </a:ext>
                </a:extLst>
              </p:cNvPr>
              <p:cNvSpPr/>
              <p:nvPr/>
            </p:nvSpPr>
            <p:spPr>
              <a:xfrm>
                <a:off x="2246082" y="4269421"/>
                <a:ext cx="85863" cy="16155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12FD1948-A3BB-4DEA-A1FC-46CF024149E8}"/>
                  </a:ext>
                </a:extLst>
              </p:cNvPr>
              <p:cNvSpPr/>
              <p:nvPr/>
            </p:nvSpPr>
            <p:spPr>
              <a:xfrm>
                <a:off x="2386426" y="4345781"/>
                <a:ext cx="85863" cy="8519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07F76809-D261-43A3-98DA-183C09026DEC}"/>
                </a:ext>
              </a:extLst>
            </p:cNvPr>
            <p:cNvGrpSpPr/>
            <p:nvPr/>
          </p:nvGrpSpPr>
          <p:grpSpPr>
            <a:xfrm>
              <a:off x="3591639" y="3313113"/>
              <a:ext cx="1625524" cy="1170254"/>
              <a:chOff x="3591639" y="3313113"/>
              <a:chExt cx="1625524" cy="1170254"/>
            </a:xfrm>
            <a:solidFill>
              <a:srgbClr val="009DDC">
                <a:alpha val="50000"/>
              </a:srgbClr>
            </a:solidFill>
          </p:grpSpPr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AED38244-8DF3-4A28-AE01-4095024E058F}"/>
                  </a:ext>
                </a:extLst>
              </p:cNvPr>
              <p:cNvSpPr/>
              <p:nvPr/>
            </p:nvSpPr>
            <p:spPr>
              <a:xfrm flipH="1">
                <a:off x="4431453" y="3313113"/>
                <a:ext cx="85863" cy="1170254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19A053E5-01BA-4D59-9F5D-F7BB8C4F4B40}"/>
                  </a:ext>
                </a:extLst>
              </p:cNvPr>
              <p:cNvSpPr/>
              <p:nvPr/>
            </p:nvSpPr>
            <p:spPr>
              <a:xfrm flipH="1">
                <a:off x="4291484" y="3437517"/>
                <a:ext cx="85863" cy="1045850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F60D0941-F7F9-4CC6-B34B-0366C6B270E9}"/>
                  </a:ext>
                </a:extLst>
              </p:cNvPr>
              <p:cNvSpPr/>
              <p:nvPr/>
            </p:nvSpPr>
            <p:spPr>
              <a:xfrm flipH="1">
                <a:off x="4151515" y="3687543"/>
                <a:ext cx="85863" cy="795823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B40013D2-5A8B-4757-BE23-4AB2CB83B5B2}"/>
                  </a:ext>
                </a:extLst>
              </p:cNvPr>
              <p:cNvSpPr/>
              <p:nvPr/>
            </p:nvSpPr>
            <p:spPr>
              <a:xfrm flipH="1">
                <a:off x="4011546" y="3957369"/>
                <a:ext cx="85863" cy="52599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3C363BA0-D432-48A0-81DA-2A1C8EE29996}"/>
                  </a:ext>
                </a:extLst>
              </p:cNvPr>
              <p:cNvSpPr/>
              <p:nvPr/>
            </p:nvSpPr>
            <p:spPr>
              <a:xfrm flipH="1">
                <a:off x="3871577" y="4191352"/>
                <a:ext cx="85863" cy="292014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0F09CBDD-1ACC-4F5F-B67B-4F060F2FA56E}"/>
                  </a:ext>
                </a:extLst>
              </p:cNvPr>
              <p:cNvSpPr/>
              <p:nvPr/>
            </p:nvSpPr>
            <p:spPr>
              <a:xfrm flipH="1">
                <a:off x="3731608" y="4321809"/>
                <a:ext cx="85863" cy="16155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A66B0590-81FC-4137-A139-65E59D6220A1}"/>
                  </a:ext>
                </a:extLst>
              </p:cNvPr>
              <p:cNvSpPr/>
              <p:nvPr/>
            </p:nvSpPr>
            <p:spPr>
              <a:xfrm flipH="1">
                <a:off x="3591639" y="4435580"/>
                <a:ext cx="85863" cy="47786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19FBB46D-1E25-4FB7-A852-6D7B84205EC5}"/>
                  </a:ext>
                </a:extLst>
              </p:cNvPr>
              <p:cNvSpPr/>
              <p:nvPr/>
            </p:nvSpPr>
            <p:spPr>
              <a:xfrm flipH="1">
                <a:off x="5131300" y="4435580"/>
                <a:ext cx="85863" cy="47786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0FC29E7F-1CA9-462A-A64A-963521299671}"/>
                  </a:ext>
                </a:extLst>
              </p:cNvPr>
              <p:cNvSpPr/>
              <p:nvPr/>
            </p:nvSpPr>
            <p:spPr>
              <a:xfrm flipH="1">
                <a:off x="4571422" y="3437517"/>
                <a:ext cx="85863" cy="1045850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C1BB9E89-0A8C-422C-A1B2-CC2799EF0ED0}"/>
                  </a:ext>
                </a:extLst>
              </p:cNvPr>
              <p:cNvSpPr/>
              <p:nvPr/>
            </p:nvSpPr>
            <p:spPr>
              <a:xfrm flipH="1">
                <a:off x="4711391" y="3687543"/>
                <a:ext cx="85863" cy="795823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6162FE5F-6DCF-4065-BA1B-E90760D9E71C}"/>
                  </a:ext>
                </a:extLst>
              </p:cNvPr>
              <p:cNvSpPr/>
              <p:nvPr/>
            </p:nvSpPr>
            <p:spPr>
              <a:xfrm flipH="1">
                <a:off x="4851360" y="3957369"/>
                <a:ext cx="85863" cy="52599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FEE8B60F-2881-4D14-9AAB-AB3DB0691D93}"/>
                  </a:ext>
                </a:extLst>
              </p:cNvPr>
              <p:cNvSpPr/>
              <p:nvPr/>
            </p:nvSpPr>
            <p:spPr>
              <a:xfrm flipH="1">
                <a:off x="4991329" y="4191352"/>
                <a:ext cx="85863" cy="292014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84" name="Rounded Rectangle 143">
              <a:extLst>
                <a:ext uri="{FF2B5EF4-FFF2-40B4-BE49-F238E27FC236}">
                  <a16:creationId xmlns:a16="http://schemas.microsoft.com/office/drawing/2014/main" id="{98EC2564-C1D5-4770-940F-35E5381D0B9F}"/>
                </a:ext>
              </a:extLst>
            </p:cNvPr>
            <p:cNvSpPr/>
            <p:nvPr/>
          </p:nvSpPr>
          <p:spPr>
            <a:xfrm>
              <a:off x="3806232" y="4797072"/>
              <a:ext cx="1309523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Symmetrical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85" name="Rounded Rectangle 143">
              <a:extLst>
                <a:ext uri="{FF2B5EF4-FFF2-40B4-BE49-F238E27FC236}">
                  <a16:creationId xmlns:a16="http://schemas.microsoft.com/office/drawing/2014/main" id="{98987154-8D4A-4CF9-8CD7-A8E3B4ED41A5}"/>
                </a:ext>
              </a:extLst>
            </p:cNvPr>
            <p:cNvSpPr/>
            <p:nvPr/>
          </p:nvSpPr>
          <p:spPr>
            <a:xfrm>
              <a:off x="1060479" y="4797072"/>
              <a:ext cx="1309523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Positive </a:t>
              </a:r>
              <a:r>
                <a:rPr kumimoji="0" lang="en-US" sz="13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Ske</a:t>
              </a: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w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86" name="Rounded Rectangle 143">
              <a:extLst>
                <a:ext uri="{FF2B5EF4-FFF2-40B4-BE49-F238E27FC236}">
                  <a16:creationId xmlns:a16="http://schemas.microsoft.com/office/drawing/2014/main" id="{17967122-9609-4012-B3DA-7A25353DD476}"/>
                </a:ext>
              </a:extLst>
            </p:cNvPr>
            <p:cNvSpPr/>
            <p:nvPr/>
          </p:nvSpPr>
          <p:spPr>
            <a:xfrm>
              <a:off x="6469861" y="4797072"/>
              <a:ext cx="1309523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Negative Skew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87" name="Text Box 307">
              <a:extLst>
                <a:ext uri="{FF2B5EF4-FFF2-40B4-BE49-F238E27FC236}">
                  <a16:creationId xmlns:a16="http://schemas.microsoft.com/office/drawing/2014/main" id="{6D8FF6FA-9C8A-492E-A74A-9ABD7A8A1B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6629" y="1751156"/>
              <a:ext cx="733379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Median</a:t>
              </a:r>
            </a:p>
          </p:txBody>
        </p:sp>
        <p:sp>
          <p:nvSpPr>
            <p:cNvPr id="88" name="Text Box 307">
              <a:extLst>
                <a:ext uri="{FF2B5EF4-FFF2-40B4-BE49-F238E27FC236}">
                  <a16:creationId xmlns:a16="http://schemas.microsoft.com/office/drawing/2014/main" id="{BA97295B-1746-4976-B5CE-DE834F7F10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680" y="1982931"/>
              <a:ext cx="637407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Mode</a:t>
              </a:r>
            </a:p>
          </p:txBody>
        </p:sp>
        <p:sp>
          <p:nvSpPr>
            <p:cNvPr id="89" name="Text Box 307">
              <a:extLst>
                <a:ext uri="{FF2B5EF4-FFF2-40B4-BE49-F238E27FC236}">
                  <a16:creationId xmlns:a16="http://schemas.microsoft.com/office/drawing/2014/main" id="{90AF362B-0E35-4EF7-A969-6D015D36B1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5015" y="1996178"/>
              <a:ext cx="618255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Mean</a:t>
              </a:r>
            </a:p>
          </p:txBody>
        </p: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10EB6FF3-E622-4A2B-83B1-CCA92A4C1491}"/>
                </a:ext>
              </a:extLst>
            </p:cNvPr>
            <p:cNvCxnSpPr>
              <a:cxnSpLocks/>
            </p:cNvCxnSpPr>
            <p:nvPr/>
          </p:nvCxnSpPr>
          <p:spPr>
            <a:xfrm>
              <a:off x="1722844" y="2000433"/>
              <a:ext cx="0" cy="1248471"/>
            </a:xfrm>
            <a:prstGeom prst="straightConnector1">
              <a:avLst/>
            </a:prstGeom>
            <a:ln w="19050" cap="rnd">
              <a:solidFill>
                <a:schemeClr val="tx1"/>
              </a:solidFill>
              <a:prstDash val="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9A4B6FE3-5626-423B-8C97-D541C63DF2C7}"/>
                </a:ext>
              </a:extLst>
            </p:cNvPr>
            <p:cNvCxnSpPr>
              <a:cxnSpLocks/>
            </p:cNvCxnSpPr>
            <p:nvPr/>
          </p:nvCxnSpPr>
          <p:spPr>
            <a:xfrm>
              <a:off x="1580847" y="2147888"/>
              <a:ext cx="0" cy="1011211"/>
            </a:xfrm>
            <a:prstGeom prst="straightConnector1">
              <a:avLst/>
            </a:prstGeom>
            <a:ln w="19050" cap="rnd">
              <a:solidFill>
                <a:schemeClr val="tx1"/>
              </a:solidFill>
              <a:prstDash val="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Arrow Connector 91">
              <a:extLst>
                <a:ext uri="{FF2B5EF4-FFF2-40B4-BE49-F238E27FC236}">
                  <a16:creationId xmlns:a16="http://schemas.microsoft.com/office/drawing/2014/main" id="{F8CA8D29-D9BB-49CC-8F8C-A269A56FCB9D}"/>
                </a:ext>
              </a:extLst>
            </p:cNvPr>
            <p:cNvCxnSpPr>
              <a:cxnSpLocks/>
            </p:cNvCxnSpPr>
            <p:nvPr/>
          </p:nvCxnSpPr>
          <p:spPr>
            <a:xfrm>
              <a:off x="1863254" y="2147094"/>
              <a:ext cx="0" cy="1290423"/>
            </a:xfrm>
            <a:prstGeom prst="straightConnector1">
              <a:avLst/>
            </a:prstGeom>
            <a:ln w="19050" cap="rnd">
              <a:solidFill>
                <a:schemeClr val="tx1"/>
              </a:solidFill>
              <a:prstDash val="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212A8EF6-FC07-40D5-AA93-5F8E6F49A0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41963" y="2147094"/>
              <a:ext cx="338576" cy="1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30746A90-8D6F-44D7-AD28-434E74B222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63253" y="2147094"/>
              <a:ext cx="338576" cy="1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Text Box 307">
              <a:extLst>
                <a:ext uri="{FF2B5EF4-FFF2-40B4-BE49-F238E27FC236}">
                  <a16:creationId xmlns:a16="http://schemas.microsoft.com/office/drawing/2014/main" id="{3F40BB93-E1FA-44C9-AC34-660043857B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9052" y="1751156"/>
              <a:ext cx="733379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Median</a:t>
              </a:r>
            </a:p>
          </p:txBody>
        </p:sp>
        <p:sp>
          <p:nvSpPr>
            <p:cNvPr id="96" name="Text Box 307">
              <a:extLst>
                <a:ext uri="{FF2B5EF4-FFF2-40B4-BE49-F238E27FC236}">
                  <a16:creationId xmlns:a16="http://schemas.microsoft.com/office/drawing/2014/main" id="{93197AE1-5429-4113-B6FE-F2B797B5E1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84103" y="1982931"/>
              <a:ext cx="637407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Mean</a:t>
              </a:r>
            </a:p>
          </p:txBody>
        </p:sp>
        <p:sp>
          <p:nvSpPr>
            <p:cNvPr id="97" name="Text Box 307">
              <a:extLst>
                <a:ext uri="{FF2B5EF4-FFF2-40B4-BE49-F238E27FC236}">
                  <a16:creationId xmlns:a16="http://schemas.microsoft.com/office/drawing/2014/main" id="{65EBB7D5-ED2E-47D3-ACE9-0DA9FB999D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07438" y="1996178"/>
              <a:ext cx="618255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Mode</a:t>
              </a:r>
            </a:p>
          </p:txBody>
        </p:sp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A7AAACF7-5A3C-4A33-9D91-449DCF36408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63371" y="2000433"/>
              <a:ext cx="0" cy="1248471"/>
            </a:xfrm>
            <a:prstGeom prst="straightConnector1">
              <a:avLst/>
            </a:prstGeom>
            <a:ln w="19050" cap="rnd">
              <a:solidFill>
                <a:schemeClr val="tx1"/>
              </a:solidFill>
              <a:prstDash val="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Arrow Connector 99">
              <a:extLst>
                <a:ext uri="{FF2B5EF4-FFF2-40B4-BE49-F238E27FC236}">
                  <a16:creationId xmlns:a16="http://schemas.microsoft.com/office/drawing/2014/main" id="{BB56B2B2-C6B3-4E7C-B27E-58C64B71B8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05368" y="2147888"/>
              <a:ext cx="0" cy="1011211"/>
            </a:xfrm>
            <a:prstGeom prst="straightConnector1">
              <a:avLst/>
            </a:prstGeom>
            <a:ln w="19050" cap="rnd">
              <a:solidFill>
                <a:schemeClr val="tx1"/>
              </a:solidFill>
              <a:prstDash val="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Arrow Connector 100">
              <a:extLst>
                <a:ext uri="{FF2B5EF4-FFF2-40B4-BE49-F238E27FC236}">
                  <a16:creationId xmlns:a16="http://schemas.microsoft.com/office/drawing/2014/main" id="{90F62679-D166-4031-B338-31EAB97FF1D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22961" y="2147094"/>
              <a:ext cx="0" cy="1290423"/>
            </a:xfrm>
            <a:prstGeom prst="straightConnector1">
              <a:avLst/>
            </a:prstGeom>
            <a:ln w="19050" cap="rnd">
              <a:solidFill>
                <a:schemeClr val="tx1"/>
              </a:solidFill>
              <a:prstDash val="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BC84A150-F3EA-4D01-B3DA-36BCF9574B41}"/>
                </a:ext>
              </a:extLst>
            </p:cNvPr>
            <p:cNvCxnSpPr>
              <a:cxnSpLocks/>
            </p:cNvCxnSpPr>
            <p:nvPr/>
          </p:nvCxnSpPr>
          <p:spPr>
            <a:xfrm>
              <a:off x="7305676" y="2147094"/>
              <a:ext cx="338576" cy="1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483E8CB3-C48E-4640-9861-974941485275}"/>
                </a:ext>
              </a:extLst>
            </p:cNvPr>
            <p:cNvCxnSpPr>
              <a:cxnSpLocks/>
            </p:cNvCxnSpPr>
            <p:nvPr/>
          </p:nvCxnSpPr>
          <p:spPr>
            <a:xfrm>
              <a:off x="6684386" y="2147094"/>
              <a:ext cx="338576" cy="1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 Box 307">
              <a:extLst>
                <a:ext uri="{FF2B5EF4-FFF2-40B4-BE49-F238E27FC236}">
                  <a16:creationId xmlns:a16="http://schemas.microsoft.com/office/drawing/2014/main" id="{F807FDC0-3828-4EA6-8CC2-0E09EE256C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7964" y="1751156"/>
              <a:ext cx="939259" cy="692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Mean, Median, and Mode</a:t>
              </a:r>
            </a:p>
          </p:txBody>
        </p:sp>
        <p:cxnSp>
          <p:nvCxnSpPr>
            <p:cNvPr id="105" name="Straight Arrow Connector 104">
              <a:extLst>
                <a:ext uri="{FF2B5EF4-FFF2-40B4-BE49-F238E27FC236}">
                  <a16:creationId xmlns:a16="http://schemas.microsoft.com/office/drawing/2014/main" id="{0948BBB7-137B-420A-873D-4363BB9840AB}"/>
                </a:ext>
              </a:extLst>
            </p:cNvPr>
            <p:cNvCxnSpPr>
              <a:cxnSpLocks/>
            </p:cNvCxnSpPr>
            <p:nvPr/>
          </p:nvCxnSpPr>
          <p:spPr>
            <a:xfrm>
              <a:off x="4473624" y="2411903"/>
              <a:ext cx="0" cy="805251"/>
            </a:xfrm>
            <a:prstGeom prst="straightConnector1">
              <a:avLst/>
            </a:prstGeom>
            <a:ln w="19050" cap="rnd">
              <a:solidFill>
                <a:schemeClr val="tx1"/>
              </a:solidFill>
              <a:prstDash val="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82063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58D1C-EBC2-4D3D-9451-9D462A0B6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Calculation of Skewness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599BB9-723C-4534-90FE-69325C769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3CABC6-F582-4D09-A060-9AF495FB4E5C}"/>
              </a:ext>
            </a:extLst>
          </p:cNvPr>
          <p:cNvSpPr txBox="1">
            <a:spLocks/>
          </p:cNvSpPr>
          <p:nvPr/>
        </p:nvSpPr>
        <p:spPr>
          <a:xfrm>
            <a:off x="494034" y="3178970"/>
            <a:ext cx="8528522" cy="32603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Two formulas produce different values, but are interpreted the same way:</a:t>
            </a:r>
          </a:p>
          <a:p>
            <a:pPr lvl="1"/>
            <a:r>
              <a:rPr lang="en-US" dirty="0"/>
              <a:t>The sign of the result identifies the direction of skewness.</a:t>
            </a:r>
          </a:p>
          <a:p>
            <a:pPr lvl="2"/>
            <a:r>
              <a:rPr lang="en-US" dirty="0"/>
              <a:t>Positive value means the peak is shifted to the left.</a:t>
            </a:r>
          </a:p>
          <a:p>
            <a:pPr lvl="2"/>
            <a:r>
              <a:rPr lang="en-US" dirty="0"/>
              <a:t>Negative value means the peak is shifted to the right.</a:t>
            </a:r>
          </a:p>
          <a:p>
            <a:pPr lvl="2"/>
            <a:r>
              <a:rPr lang="en-US" dirty="0"/>
              <a:t>Zero means no skewness at all. </a:t>
            </a:r>
          </a:p>
          <a:p>
            <a:pPr lvl="1"/>
            <a:r>
              <a:rPr lang="en-US" dirty="0"/>
              <a:t>The size of the result represents the degree of skewness from a normal distribution.</a:t>
            </a:r>
          </a:p>
          <a:p>
            <a:pPr lvl="2"/>
            <a:r>
              <a:rPr lang="en-US" dirty="0"/>
              <a:t>Values farther away from zero represent more skewness.</a:t>
            </a:r>
          </a:p>
          <a:p>
            <a:r>
              <a:rPr lang="en-US" dirty="0"/>
              <a:t>Right-skewed distributions have more data at the lower end, less at the higher end.</a:t>
            </a:r>
          </a:p>
          <a:p>
            <a:r>
              <a:rPr lang="en-US" dirty="0"/>
              <a:t>Left-skewed distributions have more data at the higher end, less at the lower end.</a:t>
            </a:r>
          </a:p>
          <a:p>
            <a:r>
              <a:rPr lang="en-US" dirty="0"/>
              <a:t>Both can reveal presence of extreme values on one side compared to the other.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8D5B5AF-1C05-4AE9-AD2E-E462F41FE6A4}"/>
              </a:ext>
            </a:extLst>
          </p:cNvPr>
          <p:cNvSpPr/>
          <p:nvPr/>
        </p:nvSpPr>
        <p:spPr>
          <a:xfrm>
            <a:off x="341925" y="1171574"/>
            <a:ext cx="2133600" cy="177165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307">
                <a:extLst>
                  <a:ext uri="{FF2B5EF4-FFF2-40B4-BE49-F238E27FC236}">
                    <a16:creationId xmlns:a16="http://schemas.microsoft.com/office/drawing/2014/main" id="{2F46C03C-738D-4C2E-AC41-CCEB539F4C8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95102" y="1243242"/>
                <a:ext cx="6548898" cy="1710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lvl="0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Pearson’s skewness measures—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Measures skew different ways within a distribution.</a:t>
                </a:r>
              </a:p>
              <a:p>
                <a:pPr lvl="0" defTabSz="914400" eaLnBrk="1" hangingPunct="1">
                  <a:spcBef>
                    <a:spcPct val="50000"/>
                  </a:spcBef>
                  <a:defRPr/>
                </a:pP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Where: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130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libri"/>
                          </a:rPr>
                        </m:ctrlPr>
                      </m:accPr>
                      <m:e>
                        <m:r>
                          <a:rPr lang="en-US" sz="13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libri"/>
                          </a:rPr>
                          <m:t>𝑋</m:t>
                        </m:r>
                      </m:e>
                    </m:acc>
                  </m:oMath>
                </a14:m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is the mean.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:r>
                  <a:rPr lang="en-US" sz="1300" i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σ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is the standard deviation.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:r>
                  <a:rPr lang="en-US" sz="1300" i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Mo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is the mode.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:r>
                  <a:rPr lang="en-US" sz="1300" i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Md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is the median.</a:t>
                </a:r>
              </a:p>
              <a:p>
                <a:pPr lvl="0" defTabSz="914400" eaLnBrk="1" hangingPunct="1">
                  <a:spcBef>
                    <a:spcPct val="50000"/>
                  </a:spcBef>
                  <a:defRPr/>
                </a:pPr>
                <a:endParaRPr lang="en-US" sz="1300" kern="0" dirty="0">
                  <a:solidFill>
                    <a:srgbClr val="000000"/>
                  </a:solidFill>
                  <a:latin typeface="Calibri"/>
                  <a:cs typeface="Calibri"/>
                </a:endParaRPr>
              </a:p>
            </p:txBody>
          </p:sp>
        </mc:Choice>
        <mc:Fallback xmlns="">
          <p:sp>
            <p:nvSpPr>
              <p:cNvPr id="6" name="Text Box 307">
                <a:extLst>
                  <a:ext uri="{FF2B5EF4-FFF2-40B4-BE49-F238E27FC236}">
                    <a16:creationId xmlns:a16="http://schemas.microsoft.com/office/drawing/2014/main" id="{2F46C03C-738D-4C2E-AC41-CCEB539F4C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95102" y="1243242"/>
                <a:ext cx="6548898" cy="1710468"/>
              </a:xfrm>
              <a:prstGeom prst="rect">
                <a:avLst/>
              </a:prstGeom>
              <a:blipFill>
                <a:blip r:embed="rId2"/>
                <a:stretch>
                  <a:fillRect l="-186" t="-35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9BE0C83-7C8D-4B37-AC54-14AE1372D58B}"/>
                  </a:ext>
                </a:extLst>
              </p:cNvPr>
              <p:cNvSpPr txBox="1"/>
              <p:nvPr/>
            </p:nvSpPr>
            <p:spPr>
              <a:xfrm>
                <a:off x="515466" y="1226533"/>
                <a:ext cx="1512145" cy="5856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𝑆𝑘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bar>
                            <m:barPr>
                              <m:pos m:val="top"/>
                              <m:ctrlPr>
                                <a:rPr lang="en-US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𝑋</m:t>
                              </m:r>
                            </m:e>
                          </m:ba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−</m:t>
                          </m:r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𝑀𝑜</m:t>
                          </m:r>
                        </m:num>
                        <m:den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9BE0C83-7C8D-4B37-AC54-14AE1372D5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466" y="1226533"/>
                <a:ext cx="1512145" cy="5856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3A0FDC6-7EDC-437D-949E-DEFDEAF09A03}"/>
                  </a:ext>
                </a:extLst>
              </p:cNvPr>
              <p:cNvSpPr txBox="1"/>
              <p:nvPr/>
            </p:nvSpPr>
            <p:spPr>
              <a:xfrm>
                <a:off x="481574" y="2129710"/>
                <a:ext cx="1916229" cy="58900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𝑆𝑘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  <m:d>
                            <m:d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bar>
                                <m:barPr>
                                  <m:pos m:val="top"/>
                                  <m:ctrlP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</m:bar>
                              <m: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−</m:t>
                              </m:r>
                              <m:r>
                                <a:rPr lang="en-US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𝑀𝑑</m:t>
                              </m:r>
                            </m:e>
                          </m:d>
                        </m:num>
                        <m:den>
                          <m:r>
                            <a:rPr lang="en-US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den>
                      </m:f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3A0FDC6-7EDC-437D-949E-DEFDEAF09A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574" y="2129710"/>
                <a:ext cx="1916229" cy="58900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458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EC416-AAE2-4879-81E5-D1A82CB2C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Kurtosis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95D914-5B03-44EC-A6F6-60886712B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39</a:t>
            </a:fld>
            <a:endParaRPr lang="en-US" dirty="0"/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FF46A775-E8AF-45B6-AD45-D8AD6E99AD5B}"/>
              </a:ext>
            </a:extLst>
          </p:cNvPr>
          <p:cNvGrpSpPr/>
          <p:nvPr/>
        </p:nvGrpSpPr>
        <p:grpSpPr>
          <a:xfrm>
            <a:off x="621950" y="2037876"/>
            <a:ext cx="7701122" cy="2864420"/>
            <a:chOff x="621950" y="2037876"/>
            <a:chExt cx="7701122" cy="2864420"/>
          </a:xfrm>
        </p:grpSpPr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E7801A9F-F6B1-4CDF-AF07-142BB897E7FB}"/>
                </a:ext>
              </a:extLst>
            </p:cNvPr>
            <p:cNvGrpSpPr/>
            <p:nvPr/>
          </p:nvGrpSpPr>
          <p:grpSpPr>
            <a:xfrm>
              <a:off x="621950" y="2037876"/>
              <a:ext cx="7701122" cy="2864420"/>
              <a:chOff x="621950" y="2037876"/>
              <a:chExt cx="7701122" cy="2864420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FC2AF1D4-1AC3-4F64-A332-3AED9CB7199F}"/>
                  </a:ext>
                </a:extLst>
              </p:cNvPr>
              <p:cNvGrpSpPr/>
              <p:nvPr/>
            </p:nvGrpSpPr>
            <p:grpSpPr>
              <a:xfrm>
                <a:off x="6021423" y="3134065"/>
                <a:ext cx="2301649" cy="1341620"/>
                <a:chOff x="1794559" y="1528649"/>
                <a:chExt cx="6259782" cy="3038112"/>
              </a:xfrm>
            </p:grpSpPr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29705358-CB4A-4C33-8441-1ACF5E41E726}"/>
                    </a:ext>
                  </a:extLst>
                </p:cNvPr>
                <p:cNvSpPr/>
                <p:nvPr/>
              </p:nvSpPr>
              <p:spPr>
                <a:xfrm>
                  <a:off x="1794559" y="4290061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BC29D97D-D94D-41FB-B873-D2E27F3C7519}"/>
                    </a:ext>
                  </a:extLst>
                </p:cNvPr>
                <p:cNvSpPr/>
                <p:nvPr/>
              </p:nvSpPr>
              <p:spPr>
                <a:xfrm>
                  <a:off x="1794559" y="4014110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5F225A2A-29E1-4298-8DCD-EE63F29257E1}"/>
                    </a:ext>
                  </a:extLst>
                </p:cNvPr>
                <p:cNvSpPr/>
                <p:nvPr/>
              </p:nvSpPr>
              <p:spPr>
                <a:xfrm>
                  <a:off x="1794559" y="3737004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BB9AACF4-0E18-4226-942C-4F23093FB214}"/>
                    </a:ext>
                  </a:extLst>
                </p:cNvPr>
                <p:cNvSpPr/>
                <p:nvPr/>
              </p:nvSpPr>
              <p:spPr>
                <a:xfrm>
                  <a:off x="1794559" y="3461053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5CCA2649-681A-4991-B7E8-6740BB7CB968}"/>
                    </a:ext>
                  </a:extLst>
                </p:cNvPr>
                <p:cNvSpPr/>
                <p:nvPr/>
              </p:nvSpPr>
              <p:spPr>
                <a:xfrm>
                  <a:off x="1794559" y="3182555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2B0A77F2-4704-42E6-8A87-F44E9B078454}"/>
                    </a:ext>
                  </a:extLst>
                </p:cNvPr>
                <p:cNvSpPr/>
                <p:nvPr/>
              </p:nvSpPr>
              <p:spPr>
                <a:xfrm>
                  <a:off x="1794559" y="2906604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9E2861CB-9BF5-45B6-B299-2010DCE2FAD8}"/>
                    </a:ext>
                  </a:extLst>
                </p:cNvPr>
                <p:cNvSpPr/>
                <p:nvPr/>
              </p:nvSpPr>
              <p:spPr>
                <a:xfrm>
                  <a:off x="1794559" y="2629498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BC61302E-5E08-4B81-8366-F8110614F730}"/>
                    </a:ext>
                  </a:extLst>
                </p:cNvPr>
                <p:cNvSpPr/>
                <p:nvPr/>
              </p:nvSpPr>
              <p:spPr>
                <a:xfrm>
                  <a:off x="1794559" y="2353547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0D9F86C7-0BD7-42A9-9CF1-670B06CFD55D}"/>
                    </a:ext>
                  </a:extLst>
                </p:cNvPr>
                <p:cNvSpPr/>
                <p:nvPr/>
              </p:nvSpPr>
              <p:spPr>
                <a:xfrm>
                  <a:off x="1794559" y="2081706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A58C8935-003F-4975-85BC-3236C9B0D39F}"/>
                    </a:ext>
                  </a:extLst>
                </p:cNvPr>
                <p:cNvSpPr/>
                <p:nvPr/>
              </p:nvSpPr>
              <p:spPr>
                <a:xfrm>
                  <a:off x="1794559" y="1805755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3C2B3981-8DB3-47AB-8D5B-E6B647126A42}"/>
                    </a:ext>
                  </a:extLst>
                </p:cNvPr>
                <p:cNvSpPr/>
                <p:nvPr/>
              </p:nvSpPr>
              <p:spPr>
                <a:xfrm>
                  <a:off x="1794559" y="1528649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6" name="Rounded Rectangle 143">
                <a:extLst>
                  <a:ext uri="{FF2B5EF4-FFF2-40B4-BE49-F238E27FC236}">
                    <a16:creationId xmlns:a16="http://schemas.microsoft.com/office/drawing/2014/main" id="{48BC5F2B-65C2-490C-8792-56301CFCFF6A}"/>
                  </a:ext>
                </a:extLst>
              </p:cNvPr>
              <p:cNvSpPr/>
              <p:nvPr/>
            </p:nvSpPr>
            <p:spPr>
              <a:xfrm>
                <a:off x="6486971" y="2037876"/>
                <a:ext cx="1309523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Calibri"/>
                  </a:rPr>
                  <a:t>Platykurtic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CB1CF33-DCA1-43B3-B01D-9ACA1B7DC576}"/>
                  </a:ext>
                </a:extLst>
              </p:cNvPr>
              <p:cNvSpPr/>
              <p:nvPr/>
            </p:nvSpPr>
            <p:spPr>
              <a:xfrm flipH="1">
                <a:off x="7122412" y="3873797"/>
                <a:ext cx="85863" cy="584536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DAB6F30-2483-4564-AB80-099B25D25BBA}"/>
                  </a:ext>
                </a:extLst>
              </p:cNvPr>
              <p:cNvSpPr/>
              <p:nvPr/>
            </p:nvSpPr>
            <p:spPr>
              <a:xfrm flipH="1">
                <a:off x="6982443" y="3885845"/>
                <a:ext cx="85863" cy="57248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AC19B493-428A-4694-869B-D6C7F6579632}"/>
                  </a:ext>
                </a:extLst>
              </p:cNvPr>
              <p:cNvSpPr/>
              <p:nvPr/>
            </p:nvSpPr>
            <p:spPr>
              <a:xfrm flipH="1">
                <a:off x="6842474" y="3916880"/>
                <a:ext cx="85863" cy="541451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E209B2A-A20A-4537-A343-D40A7A3AA51A}"/>
                  </a:ext>
                </a:extLst>
              </p:cNvPr>
              <p:cNvSpPr/>
              <p:nvPr/>
            </p:nvSpPr>
            <p:spPr>
              <a:xfrm flipH="1">
                <a:off x="6702505" y="4057143"/>
                <a:ext cx="85863" cy="401190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B2837711-F5C6-4C63-BF7F-60F6EB62BDAC}"/>
                  </a:ext>
                </a:extLst>
              </p:cNvPr>
              <p:cNvSpPr/>
              <p:nvPr/>
            </p:nvSpPr>
            <p:spPr>
              <a:xfrm flipH="1">
                <a:off x="7262381" y="3885845"/>
                <a:ext cx="85863" cy="57248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31C0A318-C8CE-4F30-87EE-1ACE67E7D397}"/>
                  </a:ext>
                </a:extLst>
              </p:cNvPr>
              <p:cNvSpPr/>
              <p:nvPr/>
            </p:nvSpPr>
            <p:spPr>
              <a:xfrm flipH="1">
                <a:off x="7402350" y="3932336"/>
                <a:ext cx="85863" cy="525996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C6E96203-C2E2-44E5-8E34-7C0FA7AA74DC}"/>
                  </a:ext>
                </a:extLst>
              </p:cNvPr>
              <p:cNvSpPr/>
              <p:nvPr/>
            </p:nvSpPr>
            <p:spPr>
              <a:xfrm flipH="1">
                <a:off x="7542319" y="4057143"/>
                <a:ext cx="85863" cy="401190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" name="Text Box 307">
                <a:extLst>
                  <a:ext uri="{FF2B5EF4-FFF2-40B4-BE49-F238E27FC236}">
                    <a16:creationId xmlns:a16="http://schemas.microsoft.com/office/drawing/2014/main" id="{F6675302-7661-41DC-B9E8-355C47CED7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97118" y="2443924"/>
                <a:ext cx="1533304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Flat Peak</a:t>
                </a:r>
                <a:b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</a:b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(Kurtosis &lt; 3)</a:t>
                </a:r>
              </a:p>
            </p:txBody>
          </p: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9DE6DA78-6979-4CBC-B1CA-00C5858DBAFC}"/>
                  </a:ext>
                </a:extLst>
              </p:cNvPr>
              <p:cNvGrpSpPr/>
              <p:nvPr/>
            </p:nvGrpSpPr>
            <p:grpSpPr>
              <a:xfrm>
                <a:off x="621950" y="3132492"/>
                <a:ext cx="2301649" cy="1341620"/>
                <a:chOff x="1794559" y="1528649"/>
                <a:chExt cx="6259782" cy="3038112"/>
              </a:xfrm>
            </p:grpSpPr>
            <p:sp>
              <p:nvSpPr>
                <p:cNvPr id="46" name="Rectangle 45">
                  <a:extLst>
                    <a:ext uri="{FF2B5EF4-FFF2-40B4-BE49-F238E27FC236}">
                      <a16:creationId xmlns:a16="http://schemas.microsoft.com/office/drawing/2014/main" id="{C29EDBA6-AFF5-4592-B8AB-F3CC9BE2B3C5}"/>
                    </a:ext>
                  </a:extLst>
                </p:cNvPr>
                <p:cNvSpPr/>
                <p:nvPr/>
              </p:nvSpPr>
              <p:spPr>
                <a:xfrm>
                  <a:off x="1794559" y="4290061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472B1B12-3913-4878-8055-47ACB10425C5}"/>
                    </a:ext>
                  </a:extLst>
                </p:cNvPr>
                <p:cNvSpPr/>
                <p:nvPr/>
              </p:nvSpPr>
              <p:spPr>
                <a:xfrm>
                  <a:off x="1794559" y="4014110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7D6AB46B-0565-4F68-B957-F91AF37ADB7D}"/>
                    </a:ext>
                  </a:extLst>
                </p:cNvPr>
                <p:cNvSpPr/>
                <p:nvPr/>
              </p:nvSpPr>
              <p:spPr>
                <a:xfrm>
                  <a:off x="1794559" y="3737004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3F7AD5DE-F258-48A6-9593-A844CEA36266}"/>
                    </a:ext>
                  </a:extLst>
                </p:cNvPr>
                <p:cNvSpPr/>
                <p:nvPr/>
              </p:nvSpPr>
              <p:spPr>
                <a:xfrm>
                  <a:off x="1794559" y="3461053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86E55530-4C9D-4ACA-90ED-BF04D5390B77}"/>
                    </a:ext>
                  </a:extLst>
                </p:cNvPr>
                <p:cNvSpPr/>
                <p:nvPr/>
              </p:nvSpPr>
              <p:spPr>
                <a:xfrm>
                  <a:off x="1794559" y="3182555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50D995A6-5D3C-46CF-A6C5-4D8970CD3F0B}"/>
                    </a:ext>
                  </a:extLst>
                </p:cNvPr>
                <p:cNvSpPr/>
                <p:nvPr/>
              </p:nvSpPr>
              <p:spPr>
                <a:xfrm>
                  <a:off x="1794559" y="2906604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EC351E83-9BD7-4076-98A6-0DCCF26FD0DA}"/>
                    </a:ext>
                  </a:extLst>
                </p:cNvPr>
                <p:cNvSpPr/>
                <p:nvPr/>
              </p:nvSpPr>
              <p:spPr>
                <a:xfrm>
                  <a:off x="1794559" y="2629498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CA8D35F1-D27C-4A7F-9629-2DD1339F7B5A}"/>
                    </a:ext>
                  </a:extLst>
                </p:cNvPr>
                <p:cNvSpPr/>
                <p:nvPr/>
              </p:nvSpPr>
              <p:spPr>
                <a:xfrm>
                  <a:off x="1794559" y="2353547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7E6F37D2-1BC3-4CDB-A0F8-D9E51989D195}"/>
                    </a:ext>
                  </a:extLst>
                </p:cNvPr>
                <p:cNvSpPr/>
                <p:nvPr/>
              </p:nvSpPr>
              <p:spPr>
                <a:xfrm>
                  <a:off x="1794559" y="2081706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66C54FFB-F526-4964-8F08-0582DA895C5C}"/>
                    </a:ext>
                  </a:extLst>
                </p:cNvPr>
                <p:cNvSpPr/>
                <p:nvPr/>
              </p:nvSpPr>
              <p:spPr>
                <a:xfrm>
                  <a:off x="1794559" y="1805755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DD7BD226-A607-4064-83E2-CC269685FBCA}"/>
                    </a:ext>
                  </a:extLst>
                </p:cNvPr>
                <p:cNvSpPr/>
                <p:nvPr/>
              </p:nvSpPr>
              <p:spPr>
                <a:xfrm>
                  <a:off x="1794559" y="1528649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35" name="Rounded Rectangle 143">
                <a:extLst>
                  <a:ext uri="{FF2B5EF4-FFF2-40B4-BE49-F238E27FC236}">
                    <a16:creationId xmlns:a16="http://schemas.microsoft.com/office/drawing/2014/main" id="{B04258C5-CDA8-4EAD-9966-264EB81C07AB}"/>
                  </a:ext>
                </a:extLst>
              </p:cNvPr>
              <p:cNvSpPr/>
              <p:nvPr/>
            </p:nvSpPr>
            <p:spPr>
              <a:xfrm>
                <a:off x="1138611" y="2041882"/>
                <a:ext cx="1309523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Leptokurtic</a:t>
                </a:r>
                <a:endPara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endParaRPr>
              </a:p>
            </p:txBody>
          </p:sp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2D8D7AFC-6960-408A-87A9-B65BBDED3BFE}"/>
                  </a:ext>
                </a:extLst>
              </p:cNvPr>
              <p:cNvGrpSpPr/>
              <p:nvPr/>
            </p:nvGrpSpPr>
            <p:grpSpPr>
              <a:xfrm>
                <a:off x="1330532" y="3331592"/>
                <a:ext cx="925677" cy="1078825"/>
                <a:chOff x="4011542" y="3404542"/>
                <a:chExt cx="925677" cy="1078825"/>
              </a:xfrm>
              <a:solidFill>
                <a:srgbClr val="ADADAD"/>
              </a:solidFill>
            </p:grpSpPr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C0C2400A-72A7-469F-BD4B-44A3EF19EDE2}"/>
                    </a:ext>
                  </a:extLst>
                </p:cNvPr>
                <p:cNvSpPr/>
                <p:nvPr/>
              </p:nvSpPr>
              <p:spPr>
                <a:xfrm flipH="1">
                  <a:off x="4431449" y="3404542"/>
                  <a:ext cx="85863" cy="1078824"/>
                </a:xfrm>
                <a:prstGeom prst="rect">
                  <a:avLst/>
                </a:prstGeom>
                <a:grp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05EBCBDB-89D6-4C56-94E2-AA2A552B111E}"/>
                    </a:ext>
                  </a:extLst>
                </p:cNvPr>
                <p:cNvSpPr/>
                <p:nvPr/>
              </p:nvSpPr>
              <p:spPr>
                <a:xfrm flipH="1">
                  <a:off x="4291479" y="4121687"/>
                  <a:ext cx="85863" cy="361680"/>
                </a:xfrm>
                <a:prstGeom prst="rect">
                  <a:avLst/>
                </a:prstGeom>
                <a:grp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BE3BDFAF-10A5-4F40-93C5-06357B156EEA}"/>
                    </a:ext>
                  </a:extLst>
                </p:cNvPr>
                <p:cNvSpPr/>
                <p:nvPr/>
              </p:nvSpPr>
              <p:spPr>
                <a:xfrm flipH="1">
                  <a:off x="4151511" y="4203638"/>
                  <a:ext cx="85863" cy="279728"/>
                </a:xfrm>
                <a:prstGeom prst="rect">
                  <a:avLst/>
                </a:prstGeom>
                <a:grp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A4AAF8CE-25BF-4C02-A3EC-8425E9ADA50F}"/>
                    </a:ext>
                  </a:extLst>
                </p:cNvPr>
                <p:cNvSpPr/>
                <p:nvPr/>
              </p:nvSpPr>
              <p:spPr>
                <a:xfrm flipH="1">
                  <a:off x="4011542" y="4312385"/>
                  <a:ext cx="85863" cy="170981"/>
                </a:xfrm>
                <a:prstGeom prst="rect">
                  <a:avLst/>
                </a:prstGeom>
                <a:grp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BA6DFD0B-8095-44A4-BB52-9259B6F15E32}"/>
                    </a:ext>
                  </a:extLst>
                </p:cNvPr>
                <p:cNvSpPr/>
                <p:nvPr/>
              </p:nvSpPr>
              <p:spPr>
                <a:xfrm flipH="1">
                  <a:off x="4571417" y="4121687"/>
                  <a:ext cx="85863" cy="361680"/>
                </a:xfrm>
                <a:prstGeom prst="rect">
                  <a:avLst/>
                </a:prstGeom>
                <a:grp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74E617DE-05EF-4D24-94E6-D768995FF475}"/>
                    </a:ext>
                  </a:extLst>
                </p:cNvPr>
                <p:cNvSpPr/>
                <p:nvPr/>
              </p:nvSpPr>
              <p:spPr>
                <a:xfrm flipH="1">
                  <a:off x="4711387" y="4210491"/>
                  <a:ext cx="85863" cy="272875"/>
                </a:xfrm>
                <a:prstGeom prst="rect">
                  <a:avLst/>
                </a:prstGeom>
                <a:grp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FB3F65A5-E654-41AA-AD34-7B61F13ADD0C}"/>
                    </a:ext>
                  </a:extLst>
                </p:cNvPr>
                <p:cNvSpPr/>
                <p:nvPr/>
              </p:nvSpPr>
              <p:spPr>
                <a:xfrm flipH="1">
                  <a:off x="4851356" y="4312385"/>
                  <a:ext cx="85863" cy="170981"/>
                </a:xfrm>
                <a:prstGeom prst="rect">
                  <a:avLst/>
                </a:prstGeom>
                <a:grp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38" name="Text Box 307">
                <a:extLst>
                  <a:ext uri="{FF2B5EF4-FFF2-40B4-BE49-F238E27FC236}">
                    <a16:creationId xmlns:a16="http://schemas.microsoft.com/office/drawing/2014/main" id="{E81BF0D1-C955-40C6-8C76-FD9497976E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04516" y="2447930"/>
                <a:ext cx="1425844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Narrow Peak</a:t>
                </a:r>
                <a:b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</a:b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(Kurtosis &gt; 3)</a:t>
                </a:r>
              </a:p>
            </p:txBody>
          </p: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B9CBBB41-0D3A-44B2-830B-36E1D03325E5}"/>
                  </a:ext>
                </a:extLst>
              </p:cNvPr>
              <p:cNvGrpSpPr/>
              <p:nvPr/>
            </p:nvGrpSpPr>
            <p:grpSpPr>
              <a:xfrm>
                <a:off x="3321687" y="3134065"/>
                <a:ext cx="2301649" cy="1341620"/>
                <a:chOff x="1794559" y="1528649"/>
                <a:chExt cx="6259782" cy="3038112"/>
              </a:xfrm>
            </p:grpSpPr>
            <p:sp>
              <p:nvSpPr>
                <p:cNvPr id="75" name="Rectangle 74">
                  <a:extLst>
                    <a:ext uri="{FF2B5EF4-FFF2-40B4-BE49-F238E27FC236}">
                      <a16:creationId xmlns:a16="http://schemas.microsoft.com/office/drawing/2014/main" id="{B66BAC04-40C7-4EC3-BC2F-B786C5958819}"/>
                    </a:ext>
                  </a:extLst>
                </p:cNvPr>
                <p:cNvSpPr/>
                <p:nvPr/>
              </p:nvSpPr>
              <p:spPr>
                <a:xfrm>
                  <a:off x="1794559" y="4290061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76" name="Rectangle 75">
                  <a:extLst>
                    <a:ext uri="{FF2B5EF4-FFF2-40B4-BE49-F238E27FC236}">
                      <a16:creationId xmlns:a16="http://schemas.microsoft.com/office/drawing/2014/main" id="{AF0D0D5E-53F8-42DB-A7D2-7E83FF78F17F}"/>
                    </a:ext>
                  </a:extLst>
                </p:cNvPr>
                <p:cNvSpPr/>
                <p:nvPr/>
              </p:nvSpPr>
              <p:spPr>
                <a:xfrm>
                  <a:off x="1794559" y="4014110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E4AF6CF0-42B7-41E2-9298-9A9A78C32366}"/>
                    </a:ext>
                  </a:extLst>
                </p:cNvPr>
                <p:cNvSpPr/>
                <p:nvPr/>
              </p:nvSpPr>
              <p:spPr>
                <a:xfrm>
                  <a:off x="1794559" y="3737004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14AC3A46-640A-4382-A132-BF16898F0190}"/>
                    </a:ext>
                  </a:extLst>
                </p:cNvPr>
                <p:cNvSpPr/>
                <p:nvPr/>
              </p:nvSpPr>
              <p:spPr>
                <a:xfrm>
                  <a:off x="1794559" y="3461053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79" name="Rectangle 78">
                  <a:extLst>
                    <a:ext uri="{FF2B5EF4-FFF2-40B4-BE49-F238E27FC236}">
                      <a16:creationId xmlns:a16="http://schemas.microsoft.com/office/drawing/2014/main" id="{C514B2F2-EBDF-486C-ABF3-123C72866798}"/>
                    </a:ext>
                  </a:extLst>
                </p:cNvPr>
                <p:cNvSpPr/>
                <p:nvPr/>
              </p:nvSpPr>
              <p:spPr>
                <a:xfrm>
                  <a:off x="1794559" y="3182555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80" name="Rectangle 79">
                  <a:extLst>
                    <a:ext uri="{FF2B5EF4-FFF2-40B4-BE49-F238E27FC236}">
                      <a16:creationId xmlns:a16="http://schemas.microsoft.com/office/drawing/2014/main" id="{68B66753-4382-4AC9-9F59-C022135F874E}"/>
                    </a:ext>
                  </a:extLst>
                </p:cNvPr>
                <p:cNvSpPr/>
                <p:nvPr/>
              </p:nvSpPr>
              <p:spPr>
                <a:xfrm>
                  <a:off x="1794559" y="2906604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A9213E94-6355-435C-B426-FD10F3B16ECC}"/>
                    </a:ext>
                  </a:extLst>
                </p:cNvPr>
                <p:cNvSpPr/>
                <p:nvPr/>
              </p:nvSpPr>
              <p:spPr>
                <a:xfrm>
                  <a:off x="1794559" y="2629498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82" name="Rectangle 81">
                  <a:extLst>
                    <a:ext uri="{FF2B5EF4-FFF2-40B4-BE49-F238E27FC236}">
                      <a16:creationId xmlns:a16="http://schemas.microsoft.com/office/drawing/2014/main" id="{DC95ED93-07C7-4081-93D9-0F58675EF4CA}"/>
                    </a:ext>
                  </a:extLst>
                </p:cNvPr>
                <p:cNvSpPr/>
                <p:nvPr/>
              </p:nvSpPr>
              <p:spPr>
                <a:xfrm>
                  <a:off x="1794559" y="2353547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03C12E74-A457-47C0-89F5-C297BD740312}"/>
                    </a:ext>
                  </a:extLst>
                </p:cNvPr>
                <p:cNvSpPr/>
                <p:nvPr/>
              </p:nvSpPr>
              <p:spPr>
                <a:xfrm>
                  <a:off x="1794559" y="2081706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84" name="Rectangle 83">
                  <a:extLst>
                    <a:ext uri="{FF2B5EF4-FFF2-40B4-BE49-F238E27FC236}">
                      <a16:creationId xmlns:a16="http://schemas.microsoft.com/office/drawing/2014/main" id="{CCC5AA06-D786-4A1B-936D-BC564B56E155}"/>
                    </a:ext>
                  </a:extLst>
                </p:cNvPr>
                <p:cNvSpPr/>
                <p:nvPr/>
              </p:nvSpPr>
              <p:spPr>
                <a:xfrm>
                  <a:off x="1794559" y="1805755"/>
                  <a:ext cx="6259782" cy="276700"/>
                </a:xfrm>
                <a:prstGeom prst="rect">
                  <a:avLst/>
                </a:prstGeom>
                <a:noFill/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69FEEDF4-FCC1-4C3E-8722-0C772B6F50CA}"/>
                    </a:ext>
                  </a:extLst>
                </p:cNvPr>
                <p:cNvSpPr/>
                <p:nvPr/>
              </p:nvSpPr>
              <p:spPr>
                <a:xfrm>
                  <a:off x="1794559" y="1528649"/>
                  <a:ext cx="6259782" cy="276700"/>
                </a:xfrm>
                <a:prstGeom prst="rect">
                  <a:avLst/>
                </a:prstGeom>
                <a:solidFill>
                  <a:schemeClr val="tx1">
                    <a:alpha val="4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endParaRPr lang="en-US" sz="105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</p:grp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A53F1979-A5BE-416E-8A72-58B741C5F44C}"/>
                  </a:ext>
                </a:extLst>
              </p:cNvPr>
              <p:cNvSpPr/>
              <p:nvPr/>
            </p:nvSpPr>
            <p:spPr>
              <a:xfrm>
                <a:off x="3348365" y="3223870"/>
                <a:ext cx="2238376" cy="1257331"/>
              </a:xfrm>
              <a:custGeom>
                <a:avLst/>
                <a:gdLst>
                  <a:gd name="connsiteX0" fmla="*/ 0 w 2321719"/>
                  <a:gd name="connsiteY0" fmla="*/ 1364610 h 1416997"/>
                  <a:gd name="connsiteX1" fmla="*/ 542925 w 2321719"/>
                  <a:gd name="connsiteY1" fmla="*/ 1043141 h 1416997"/>
                  <a:gd name="connsiteX2" fmla="*/ 1150144 w 2321719"/>
                  <a:gd name="connsiteY2" fmla="*/ 153 h 1416997"/>
                  <a:gd name="connsiteX3" fmla="*/ 1854994 w 2321719"/>
                  <a:gd name="connsiteY3" fmla="*/ 1121722 h 1416997"/>
                  <a:gd name="connsiteX4" fmla="*/ 2321719 w 2321719"/>
                  <a:gd name="connsiteY4" fmla="*/ 1416997 h 1416997"/>
                  <a:gd name="connsiteX0" fmla="*/ 0 w 2314575"/>
                  <a:gd name="connsiteY0" fmla="*/ 1245544 h 1416994"/>
                  <a:gd name="connsiteX1" fmla="*/ 535781 w 2314575"/>
                  <a:gd name="connsiteY1" fmla="*/ 1043138 h 1416994"/>
                  <a:gd name="connsiteX2" fmla="*/ 1143000 w 2314575"/>
                  <a:gd name="connsiteY2" fmla="*/ 150 h 1416994"/>
                  <a:gd name="connsiteX3" fmla="*/ 1847850 w 2314575"/>
                  <a:gd name="connsiteY3" fmla="*/ 1121719 h 1416994"/>
                  <a:gd name="connsiteX4" fmla="*/ 2314575 w 2314575"/>
                  <a:gd name="connsiteY4" fmla="*/ 1416994 h 1416994"/>
                  <a:gd name="connsiteX0" fmla="*/ 0 w 2314575"/>
                  <a:gd name="connsiteY0" fmla="*/ 1246167 h 1417617"/>
                  <a:gd name="connsiteX1" fmla="*/ 485774 w 2314575"/>
                  <a:gd name="connsiteY1" fmla="*/ 950893 h 1417617"/>
                  <a:gd name="connsiteX2" fmla="*/ 1143000 w 2314575"/>
                  <a:gd name="connsiteY2" fmla="*/ 773 h 1417617"/>
                  <a:gd name="connsiteX3" fmla="*/ 1847850 w 2314575"/>
                  <a:gd name="connsiteY3" fmla="*/ 1122342 h 1417617"/>
                  <a:gd name="connsiteX4" fmla="*/ 2314575 w 2314575"/>
                  <a:gd name="connsiteY4" fmla="*/ 1417617 h 1417617"/>
                  <a:gd name="connsiteX0" fmla="*/ 0 w 2302669"/>
                  <a:gd name="connsiteY0" fmla="*/ 1258075 h 1417619"/>
                  <a:gd name="connsiteX1" fmla="*/ 473868 w 2302669"/>
                  <a:gd name="connsiteY1" fmla="*/ 950895 h 1417619"/>
                  <a:gd name="connsiteX2" fmla="*/ 1131094 w 2302669"/>
                  <a:gd name="connsiteY2" fmla="*/ 775 h 1417619"/>
                  <a:gd name="connsiteX3" fmla="*/ 1835944 w 2302669"/>
                  <a:gd name="connsiteY3" fmla="*/ 1122344 h 1417619"/>
                  <a:gd name="connsiteX4" fmla="*/ 2302669 w 2302669"/>
                  <a:gd name="connsiteY4" fmla="*/ 1417619 h 1417619"/>
                  <a:gd name="connsiteX0" fmla="*/ 0 w 2238376"/>
                  <a:gd name="connsiteY0" fmla="*/ 1258075 h 1258075"/>
                  <a:gd name="connsiteX1" fmla="*/ 473868 w 2238376"/>
                  <a:gd name="connsiteY1" fmla="*/ 950895 h 1258075"/>
                  <a:gd name="connsiteX2" fmla="*/ 1131094 w 2238376"/>
                  <a:gd name="connsiteY2" fmla="*/ 775 h 1258075"/>
                  <a:gd name="connsiteX3" fmla="*/ 1835944 w 2238376"/>
                  <a:gd name="connsiteY3" fmla="*/ 1122344 h 1258075"/>
                  <a:gd name="connsiteX4" fmla="*/ 2238376 w 2238376"/>
                  <a:gd name="connsiteY4" fmla="*/ 1243787 h 1258075"/>
                  <a:gd name="connsiteX0" fmla="*/ 0 w 2238376"/>
                  <a:gd name="connsiteY0" fmla="*/ 1257331 h 1257331"/>
                  <a:gd name="connsiteX1" fmla="*/ 473868 w 2238376"/>
                  <a:gd name="connsiteY1" fmla="*/ 950151 h 1257331"/>
                  <a:gd name="connsiteX2" fmla="*/ 1131094 w 2238376"/>
                  <a:gd name="connsiteY2" fmla="*/ 31 h 1257331"/>
                  <a:gd name="connsiteX3" fmla="*/ 1781176 w 2238376"/>
                  <a:gd name="connsiteY3" fmla="*/ 983488 h 1257331"/>
                  <a:gd name="connsiteX4" fmla="*/ 2238376 w 2238376"/>
                  <a:gd name="connsiteY4" fmla="*/ 1243043 h 1257331"/>
                  <a:gd name="connsiteX0" fmla="*/ 0 w 2238376"/>
                  <a:gd name="connsiteY0" fmla="*/ 1257331 h 1257331"/>
                  <a:gd name="connsiteX1" fmla="*/ 473868 w 2238376"/>
                  <a:gd name="connsiteY1" fmla="*/ 950151 h 1257331"/>
                  <a:gd name="connsiteX2" fmla="*/ 1131094 w 2238376"/>
                  <a:gd name="connsiteY2" fmla="*/ 31 h 1257331"/>
                  <a:gd name="connsiteX3" fmla="*/ 1781176 w 2238376"/>
                  <a:gd name="connsiteY3" fmla="*/ 983488 h 1257331"/>
                  <a:gd name="connsiteX4" fmla="*/ 2238376 w 2238376"/>
                  <a:gd name="connsiteY4" fmla="*/ 1243043 h 1257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8376" h="1257331">
                    <a:moveTo>
                      <a:pt x="0" y="1257331"/>
                    </a:moveTo>
                    <a:cubicBezTo>
                      <a:pt x="175617" y="1210301"/>
                      <a:pt x="285352" y="1159701"/>
                      <a:pt x="473868" y="950151"/>
                    </a:cubicBezTo>
                    <a:cubicBezTo>
                      <a:pt x="662384" y="740601"/>
                      <a:pt x="913209" y="-5525"/>
                      <a:pt x="1131094" y="31"/>
                    </a:cubicBezTo>
                    <a:cubicBezTo>
                      <a:pt x="1348979" y="5587"/>
                      <a:pt x="1596629" y="776319"/>
                      <a:pt x="1781176" y="983488"/>
                    </a:cubicBezTo>
                    <a:cubicBezTo>
                      <a:pt x="1965723" y="1190657"/>
                      <a:pt x="1931195" y="1200776"/>
                      <a:pt x="2238376" y="1243043"/>
                    </a:cubicBezTo>
                  </a:path>
                </a:pathLst>
              </a:custGeom>
              <a:noFill/>
              <a:ln w="28575" cap="rnd" cmpd="sng" algn="ctr">
                <a:solidFill>
                  <a:srgbClr val="00A0DD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D40CEB9F-9390-4833-98AF-BEA326331366}"/>
                  </a:ext>
                </a:extLst>
              </p:cNvPr>
              <p:cNvSpPr/>
              <p:nvPr/>
            </p:nvSpPr>
            <p:spPr>
              <a:xfrm flipH="1">
                <a:off x="4436372" y="3288079"/>
                <a:ext cx="85863" cy="1170254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0A8CFDAA-7E7E-4DB8-A609-EA2647C213AD}"/>
                  </a:ext>
                </a:extLst>
              </p:cNvPr>
              <p:cNvSpPr/>
              <p:nvPr/>
            </p:nvSpPr>
            <p:spPr>
              <a:xfrm flipH="1">
                <a:off x="4296403" y="3412483"/>
                <a:ext cx="85863" cy="1045850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61188792-E321-4432-8450-DEAEE7231609}"/>
                  </a:ext>
                </a:extLst>
              </p:cNvPr>
              <p:cNvSpPr/>
              <p:nvPr/>
            </p:nvSpPr>
            <p:spPr>
              <a:xfrm flipH="1">
                <a:off x="4156434" y="3662509"/>
                <a:ext cx="85863" cy="795823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46F97693-9DAD-4476-BE40-3A41AA60EE7E}"/>
                  </a:ext>
                </a:extLst>
              </p:cNvPr>
              <p:cNvSpPr/>
              <p:nvPr/>
            </p:nvSpPr>
            <p:spPr>
              <a:xfrm flipH="1">
                <a:off x="4016465" y="3932335"/>
                <a:ext cx="85863" cy="52599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42B4B831-4F9F-40AD-B1F9-BFD09EAB3113}"/>
                  </a:ext>
                </a:extLst>
              </p:cNvPr>
              <p:cNvSpPr/>
              <p:nvPr/>
            </p:nvSpPr>
            <p:spPr>
              <a:xfrm flipH="1">
                <a:off x="3876496" y="4166318"/>
                <a:ext cx="85863" cy="292014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EF7424D6-84A8-43CA-B1F5-4622C621ADE0}"/>
                  </a:ext>
                </a:extLst>
              </p:cNvPr>
              <p:cNvSpPr/>
              <p:nvPr/>
            </p:nvSpPr>
            <p:spPr>
              <a:xfrm flipH="1">
                <a:off x="3736527" y="4296775"/>
                <a:ext cx="85863" cy="16155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9D32FB16-9F8F-44E9-BB19-9C49E7F12563}"/>
                  </a:ext>
                </a:extLst>
              </p:cNvPr>
              <p:cNvSpPr/>
              <p:nvPr/>
            </p:nvSpPr>
            <p:spPr>
              <a:xfrm flipH="1">
                <a:off x="3596557" y="4385586"/>
                <a:ext cx="85863" cy="72746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EB88FBC1-B326-428E-8E7F-452926A135A6}"/>
                  </a:ext>
                </a:extLst>
              </p:cNvPr>
              <p:cNvSpPr/>
              <p:nvPr/>
            </p:nvSpPr>
            <p:spPr>
              <a:xfrm flipH="1">
                <a:off x="5136218" y="4347979"/>
                <a:ext cx="85863" cy="110353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1A8D41AC-AD39-49EB-B258-BB066D33755F}"/>
                  </a:ext>
                </a:extLst>
              </p:cNvPr>
              <p:cNvSpPr/>
              <p:nvPr/>
            </p:nvSpPr>
            <p:spPr>
              <a:xfrm flipH="1">
                <a:off x="4576341" y="3412483"/>
                <a:ext cx="85863" cy="1045850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80CDE85F-C8E9-44DA-866C-AD058256E648}"/>
                  </a:ext>
                </a:extLst>
              </p:cNvPr>
              <p:cNvSpPr/>
              <p:nvPr/>
            </p:nvSpPr>
            <p:spPr>
              <a:xfrm flipH="1">
                <a:off x="4716310" y="3662509"/>
                <a:ext cx="85863" cy="795823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DC955B8D-519C-4858-8D9A-59B7910C4011}"/>
                  </a:ext>
                </a:extLst>
              </p:cNvPr>
              <p:cNvSpPr/>
              <p:nvPr/>
            </p:nvSpPr>
            <p:spPr>
              <a:xfrm flipH="1">
                <a:off x="4856279" y="3932335"/>
                <a:ext cx="85863" cy="525997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6FC2403D-FE83-414D-807F-31FF6055BD76}"/>
                  </a:ext>
                </a:extLst>
              </p:cNvPr>
              <p:cNvSpPr/>
              <p:nvPr/>
            </p:nvSpPr>
            <p:spPr>
              <a:xfrm flipH="1">
                <a:off x="4996248" y="4166318"/>
                <a:ext cx="85863" cy="292014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1" name="Rounded Rectangle 143">
                <a:extLst>
                  <a:ext uri="{FF2B5EF4-FFF2-40B4-BE49-F238E27FC236}">
                    <a16:creationId xmlns:a16="http://schemas.microsoft.com/office/drawing/2014/main" id="{5DFA5DC1-B371-4CDB-8E29-6939037B2878}"/>
                  </a:ext>
                </a:extLst>
              </p:cNvPr>
              <p:cNvSpPr/>
              <p:nvPr/>
            </p:nvSpPr>
            <p:spPr>
              <a:xfrm>
                <a:off x="3812791" y="2043695"/>
                <a:ext cx="1309523" cy="274638"/>
              </a:xfrm>
              <a:prstGeom prst="roundRect">
                <a:avLst/>
              </a:prstGeom>
              <a:solidFill>
                <a:srgbClr val="009DDC"/>
              </a:soli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300" b="1" kern="0" dirty="0">
                    <a:solidFill>
                      <a:srgbClr val="FFFFFF"/>
                    </a:solidFill>
                    <a:latin typeface="Calibri"/>
                    <a:cs typeface="Calibri"/>
                  </a:rPr>
                  <a:t>Mesokurtic</a:t>
                </a:r>
                <a:endPara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endParaRPr>
              </a:p>
            </p:txBody>
          </p:sp>
          <p:sp>
            <p:nvSpPr>
              <p:cNvPr id="62" name="Text Box 307">
                <a:extLst>
                  <a:ext uri="{FF2B5EF4-FFF2-40B4-BE49-F238E27FC236}">
                    <a16:creationId xmlns:a16="http://schemas.microsoft.com/office/drawing/2014/main" id="{7BD1F3CF-745E-43A1-886F-31F859C18A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24579" y="2449743"/>
                <a:ext cx="1499144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Normal Peak</a:t>
                </a:r>
                <a:b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</a:br>
                <a:r>
                  <a:rPr kumimoji="0" lang="en-US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(</a:t>
                </a: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Kurtosis = 3)</a:t>
                </a:r>
                <a:endPara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4E984AD-50CD-4A0C-BB00-3F157511FB6B}"/>
                  </a:ext>
                </a:extLst>
              </p:cNvPr>
              <p:cNvSpPr/>
              <p:nvPr/>
            </p:nvSpPr>
            <p:spPr>
              <a:xfrm>
                <a:off x="800820" y="3175978"/>
                <a:ext cx="1991855" cy="1269214"/>
              </a:xfrm>
              <a:custGeom>
                <a:avLst/>
                <a:gdLst>
                  <a:gd name="connsiteX0" fmla="*/ 0 w 2321719"/>
                  <a:gd name="connsiteY0" fmla="*/ 1364610 h 1416997"/>
                  <a:gd name="connsiteX1" fmla="*/ 542925 w 2321719"/>
                  <a:gd name="connsiteY1" fmla="*/ 1043141 h 1416997"/>
                  <a:gd name="connsiteX2" fmla="*/ 1150144 w 2321719"/>
                  <a:gd name="connsiteY2" fmla="*/ 153 h 1416997"/>
                  <a:gd name="connsiteX3" fmla="*/ 1854994 w 2321719"/>
                  <a:gd name="connsiteY3" fmla="*/ 1121722 h 1416997"/>
                  <a:gd name="connsiteX4" fmla="*/ 2321719 w 2321719"/>
                  <a:gd name="connsiteY4" fmla="*/ 1416997 h 1416997"/>
                  <a:gd name="connsiteX0" fmla="*/ 0 w 2314575"/>
                  <a:gd name="connsiteY0" fmla="*/ 1245544 h 1416994"/>
                  <a:gd name="connsiteX1" fmla="*/ 535781 w 2314575"/>
                  <a:gd name="connsiteY1" fmla="*/ 1043138 h 1416994"/>
                  <a:gd name="connsiteX2" fmla="*/ 1143000 w 2314575"/>
                  <a:gd name="connsiteY2" fmla="*/ 150 h 1416994"/>
                  <a:gd name="connsiteX3" fmla="*/ 1847850 w 2314575"/>
                  <a:gd name="connsiteY3" fmla="*/ 1121719 h 1416994"/>
                  <a:gd name="connsiteX4" fmla="*/ 2314575 w 2314575"/>
                  <a:gd name="connsiteY4" fmla="*/ 1416994 h 1416994"/>
                  <a:gd name="connsiteX0" fmla="*/ 0 w 2314575"/>
                  <a:gd name="connsiteY0" fmla="*/ 1246167 h 1417617"/>
                  <a:gd name="connsiteX1" fmla="*/ 485774 w 2314575"/>
                  <a:gd name="connsiteY1" fmla="*/ 950893 h 1417617"/>
                  <a:gd name="connsiteX2" fmla="*/ 1143000 w 2314575"/>
                  <a:gd name="connsiteY2" fmla="*/ 773 h 1417617"/>
                  <a:gd name="connsiteX3" fmla="*/ 1847850 w 2314575"/>
                  <a:gd name="connsiteY3" fmla="*/ 1122342 h 1417617"/>
                  <a:gd name="connsiteX4" fmla="*/ 2314575 w 2314575"/>
                  <a:gd name="connsiteY4" fmla="*/ 1417617 h 1417617"/>
                  <a:gd name="connsiteX0" fmla="*/ 0 w 2302669"/>
                  <a:gd name="connsiteY0" fmla="*/ 1258075 h 1417619"/>
                  <a:gd name="connsiteX1" fmla="*/ 473868 w 2302669"/>
                  <a:gd name="connsiteY1" fmla="*/ 950895 h 1417619"/>
                  <a:gd name="connsiteX2" fmla="*/ 1131094 w 2302669"/>
                  <a:gd name="connsiteY2" fmla="*/ 775 h 1417619"/>
                  <a:gd name="connsiteX3" fmla="*/ 1835944 w 2302669"/>
                  <a:gd name="connsiteY3" fmla="*/ 1122344 h 1417619"/>
                  <a:gd name="connsiteX4" fmla="*/ 2302669 w 2302669"/>
                  <a:gd name="connsiteY4" fmla="*/ 1417619 h 1417619"/>
                  <a:gd name="connsiteX0" fmla="*/ 0 w 2238376"/>
                  <a:gd name="connsiteY0" fmla="*/ 1258075 h 1258075"/>
                  <a:gd name="connsiteX1" fmla="*/ 473868 w 2238376"/>
                  <a:gd name="connsiteY1" fmla="*/ 950895 h 1258075"/>
                  <a:gd name="connsiteX2" fmla="*/ 1131094 w 2238376"/>
                  <a:gd name="connsiteY2" fmla="*/ 775 h 1258075"/>
                  <a:gd name="connsiteX3" fmla="*/ 1835944 w 2238376"/>
                  <a:gd name="connsiteY3" fmla="*/ 1122344 h 1258075"/>
                  <a:gd name="connsiteX4" fmla="*/ 2238376 w 2238376"/>
                  <a:gd name="connsiteY4" fmla="*/ 1243787 h 1258075"/>
                  <a:gd name="connsiteX0" fmla="*/ 0 w 2238376"/>
                  <a:gd name="connsiteY0" fmla="*/ 1257331 h 1257331"/>
                  <a:gd name="connsiteX1" fmla="*/ 473868 w 2238376"/>
                  <a:gd name="connsiteY1" fmla="*/ 950151 h 1257331"/>
                  <a:gd name="connsiteX2" fmla="*/ 1131094 w 2238376"/>
                  <a:gd name="connsiteY2" fmla="*/ 31 h 1257331"/>
                  <a:gd name="connsiteX3" fmla="*/ 1781176 w 2238376"/>
                  <a:gd name="connsiteY3" fmla="*/ 983488 h 1257331"/>
                  <a:gd name="connsiteX4" fmla="*/ 2238376 w 2238376"/>
                  <a:gd name="connsiteY4" fmla="*/ 1243043 h 1257331"/>
                  <a:gd name="connsiteX0" fmla="*/ 0 w 2238376"/>
                  <a:gd name="connsiteY0" fmla="*/ 1257331 h 1257331"/>
                  <a:gd name="connsiteX1" fmla="*/ 473868 w 2238376"/>
                  <a:gd name="connsiteY1" fmla="*/ 950151 h 1257331"/>
                  <a:gd name="connsiteX2" fmla="*/ 1131094 w 2238376"/>
                  <a:gd name="connsiteY2" fmla="*/ 31 h 1257331"/>
                  <a:gd name="connsiteX3" fmla="*/ 1781176 w 2238376"/>
                  <a:gd name="connsiteY3" fmla="*/ 983488 h 1257331"/>
                  <a:gd name="connsiteX4" fmla="*/ 2238376 w 2238376"/>
                  <a:gd name="connsiteY4" fmla="*/ 1243043 h 1257331"/>
                  <a:gd name="connsiteX0" fmla="*/ 0 w 1764508"/>
                  <a:gd name="connsiteY0" fmla="*/ 950151 h 1243043"/>
                  <a:gd name="connsiteX1" fmla="*/ 657226 w 1764508"/>
                  <a:gd name="connsiteY1" fmla="*/ 31 h 1243043"/>
                  <a:gd name="connsiteX2" fmla="*/ 1307308 w 1764508"/>
                  <a:gd name="connsiteY2" fmla="*/ 983488 h 1243043"/>
                  <a:gd name="connsiteX3" fmla="*/ 1764508 w 1764508"/>
                  <a:gd name="connsiteY3" fmla="*/ 1243043 h 1243043"/>
                  <a:gd name="connsiteX0" fmla="*/ 0 w 1307308"/>
                  <a:gd name="connsiteY0" fmla="*/ 950151 h 983488"/>
                  <a:gd name="connsiteX1" fmla="*/ 657226 w 1307308"/>
                  <a:gd name="connsiteY1" fmla="*/ 31 h 983488"/>
                  <a:gd name="connsiteX2" fmla="*/ 1307308 w 1307308"/>
                  <a:gd name="connsiteY2" fmla="*/ 983488 h 983488"/>
                  <a:gd name="connsiteX0" fmla="*/ 0 w 1522112"/>
                  <a:gd name="connsiteY0" fmla="*/ 952124 h 1233111"/>
                  <a:gd name="connsiteX1" fmla="*/ 657226 w 1522112"/>
                  <a:gd name="connsiteY1" fmla="*/ 2004 h 1233111"/>
                  <a:gd name="connsiteX2" fmla="*/ 1522112 w 1522112"/>
                  <a:gd name="connsiteY2" fmla="*/ 1233111 h 1233111"/>
                  <a:gd name="connsiteX0" fmla="*/ 0 w 1712130"/>
                  <a:gd name="connsiteY0" fmla="*/ 1233490 h 1233490"/>
                  <a:gd name="connsiteX1" fmla="*/ 847244 w 1712130"/>
                  <a:gd name="connsiteY1" fmla="*/ 1 h 1233490"/>
                  <a:gd name="connsiteX2" fmla="*/ 1712130 w 1712130"/>
                  <a:gd name="connsiteY2" fmla="*/ 1231108 h 1233490"/>
                  <a:gd name="connsiteX0" fmla="*/ 0 w 1712130"/>
                  <a:gd name="connsiteY0" fmla="*/ 1233490 h 1233490"/>
                  <a:gd name="connsiteX1" fmla="*/ 847244 w 1712130"/>
                  <a:gd name="connsiteY1" fmla="*/ 1 h 1233490"/>
                  <a:gd name="connsiteX2" fmla="*/ 1712130 w 1712130"/>
                  <a:gd name="connsiteY2" fmla="*/ 1231108 h 1233490"/>
                  <a:gd name="connsiteX0" fmla="*/ 0 w 1712130"/>
                  <a:gd name="connsiteY0" fmla="*/ 1233490 h 1233490"/>
                  <a:gd name="connsiteX1" fmla="*/ 847244 w 1712130"/>
                  <a:gd name="connsiteY1" fmla="*/ 1 h 1233490"/>
                  <a:gd name="connsiteX2" fmla="*/ 1712130 w 1712130"/>
                  <a:gd name="connsiteY2" fmla="*/ 1231108 h 1233490"/>
                  <a:gd name="connsiteX0" fmla="*/ 0 w 2191308"/>
                  <a:gd name="connsiteY0" fmla="*/ 1233490 h 1233490"/>
                  <a:gd name="connsiteX1" fmla="*/ 1326422 w 2191308"/>
                  <a:gd name="connsiteY1" fmla="*/ 1 h 1233490"/>
                  <a:gd name="connsiteX2" fmla="*/ 2191308 w 2191308"/>
                  <a:gd name="connsiteY2" fmla="*/ 1231108 h 1233490"/>
                  <a:gd name="connsiteX0" fmla="*/ 0 w 2191308"/>
                  <a:gd name="connsiteY0" fmla="*/ 1233490 h 1233490"/>
                  <a:gd name="connsiteX1" fmla="*/ 1326422 w 2191308"/>
                  <a:gd name="connsiteY1" fmla="*/ 1 h 1233490"/>
                  <a:gd name="connsiteX2" fmla="*/ 2191308 w 2191308"/>
                  <a:gd name="connsiteY2" fmla="*/ 1231108 h 1233490"/>
                  <a:gd name="connsiteX0" fmla="*/ 0 w 2769626"/>
                  <a:gd name="connsiteY0" fmla="*/ 1233490 h 1233490"/>
                  <a:gd name="connsiteX1" fmla="*/ 1326422 w 2769626"/>
                  <a:gd name="connsiteY1" fmla="*/ 1 h 1233490"/>
                  <a:gd name="connsiteX2" fmla="*/ 2769626 w 2769626"/>
                  <a:gd name="connsiteY2" fmla="*/ 1231108 h 1233490"/>
                  <a:gd name="connsiteX0" fmla="*/ 0 w 2769626"/>
                  <a:gd name="connsiteY0" fmla="*/ 1233490 h 1233490"/>
                  <a:gd name="connsiteX1" fmla="*/ 1326422 w 2769626"/>
                  <a:gd name="connsiteY1" fmla="*/ 1 h 1233490"/>
                  <a:gd name="connsiteX2" fmla="*/ 2769626 w 2769626"/>
                  <a:gd name="connsiteY2" fmla="*/ 1231108 h 1233490"/>
                  <a:gd name="connsiteX0" fmla="*/ 0 w 2769626"/>
                  <a:gd name="connsiteY0" fmla="*/ 1246428 h 1246428"/>
                  <a:gd name="connsiteX1" fmla="*/ 1052118 w 2769626"/>
                  <a:gd name="connsiteY1" fmla="*/ 636753 h 1246428"/>
                  <a:gd name="connsiteX2" fmla="*/ 1326422 w 2769626"/>
                  <a:gd name="connsiteY2" fmla="*/ 12939 h 1246428"/>
                  <a:gd name="connsiteX3" fmla="*/ 2769626 w 2769626"/>
                  <a:gd name="connsiteY3" fmla="*/ 1244046 h 1246428"/>
                  <a:gd name="connsiteX0" fmla="*/ 0 w 2769626"/>
                  <a:gd name="connsiteY0" fmla="*/ 1243368 h 1243368"/>
                  <a:gd name="connsiteX1" fmla="*/ 1093427 w 2769626"/>
                  <a:gd name="connsiteY1" fmla="*/ 819431 h 1243368"/>
                  <a:gd name="connsiteX2" fmla="*/ 1326422 w 2769626"/>
                  <a:gd name="connsiteY2" fmla="*/ 9879 h 1243368"/>
                  <a:gd name="connsiteX3" fmla="*/ 2769626 w 2769626"/>
                  <a:gd name="connsiteY3" fmla="*/ 1240986 h 1243368"/>
                  <a:gd name="connsiteX0" fmla="*/ 0 w 2769626"/>
                  <a:gd name="connsiteY0" fmla="*/ 1233496 h 1233496"/>
                  <a:gd name="connsiteX1" fmla="*/ 1093427 w 2769626"/>
                  <a:gd name="connsiteY1" fmla="*/ 809559 h 1233496"/>
                  <a:gd name="connsiteX2" fmla="*/ 1326422 w 2769626"/>
                  <a:gd name="connsiteY2" fmla="*/ 7 h 1233496"/>
                  <a:gd name="connsiteX3" fmla="*/ 1576734 w 2769626"/>
                  <a:gd name="connsiteY3" fmla="*/ 819083 h 1233496"/>
                  <a:gd name="connsiteX4" fmla="*/ 2769626 w 2769626"/>
                  <a:gd name="connsiteY4" fmla="*/ 1231114 h 1233496"/>
                  <a:gd name="connsiteX0" fmla="*/ 0 w 3162055"/>
                  <a:gd name="connsiteY0" fmla="*/ 1264452 h 1264452"/>
                  <a:gd name="connsiteX1" fmla="*/ 1485856 w 3162055"/>
                  <a:gd name="connsiteY1" fmla="*/ 809559 h 1264452"/>
                  <a:gd name="connsiteX2" fmla="*/ 1718851 w 3162055"/>
                  <a:gd name="connsiteY2" fmla="*/ 7 h 1264452"/>
                  <a:gd name="connsiteX3" fmla="*/ 1969163 w 3162055"/>
                  <a:gd name="connsiteY3" fmla="*/ 819083 h 1264452"/>
                  <a:gd name="connsiteX4" fmla="*/ 3162055 w 3162055"/>
                  <a:gd name="connsiteY4" fmla="*/ 1231114 h 1264452"/>
                  <a:gd name="connsiteX0" fmla="*/ 0 w 3162055"/>
                  <a:gd name="connsiteY0" fmla="*/ 1264452 h 1264452"/>
                  <a:gd name="connsiteX1" fmla="*/ 1485856 w 3162055"/>
                  <a:gd name="connsiteY1" fmla="*/ 809559 h 1264452"/>
                  <a:gd name="connsiteX2" fmla="*/ 1718851 w 3162055"/>
                  <a:gd name="connsiteY2" fmla="*/ 7 h 1264452"/>
                  <a:gd name="connsiteX3" fmla="*/ 1969163 w 3162055"/>
                  <a:gd name="connsiteY3" fmla="*/ 819083 h 1264452"/>
                  <a:gd name="connsiteX4" fmla="*/ 3162055 w 3162055"/>
                  <a:gd name="connsiteY4" fmla="*/ 1231114 h 1264452"/>
                  <a:gd name="connsiteX0" fmla="*/ 0 w 3455345"/>
                  <a:gd name="connsiteY0" fmla="*/ 1264452 h 1269214"/>
                  <a:gd name="connsiteX1" fmla="*/ 1485856 w 3455345"/>
                  <a:gd name="connsiteY1" fmla="*/ 809559 h 1269214"/>
                  <a:gd name="connsiteX2" fmla="*/ 1718851 w 3455345"/>
                  <a:gd name="connsiteY2" fmla="*/ 7 h 1269214"/>
                  <a:gd name="connsiteX3" fmla="*/ 1969163 w 3455345"/>
                  <a:gd name="connsiteY3" fmla="*/ 819083 h 1269214"/>
                  <a:gd name="connsiteX4" fmla="*/ 3455345 w 3455345"/>
                  <a:gd name="connsiteY4" fmla="*/ 1269214 h 1269214"/>
                  <a:gd name="connsiteX0" fmla="*/ 0 w 3455345"/>
                  <a:gd name="connsiteY0" fmla="*/ 1264452 h 1269214"/>
                  <a:gd name="connsiteX1" fmla="*/ 1485856 w 3455345"/>
                  <a:gd name="connsiteY1" fmla="*/ 809559 h 1269214"/>
                  <a:gd name="connsiteX2" fmla="*/ 1718851 w 3455345"/>
                  <a:gd name="connsiteY2" fmla="*/ 7 h 1269214"/>
                  <a:gd name="connsiteX3" fmla="*/ 1969163 w 3455345"/>
                  <a:gd name="connsiteY3" fmla="*/ 819083 h 1269214"/>
                  <a:gd name="connsiteX4" fmla="*/ 3455345 w 3455345"/>
                  <a:gd name="connsiteY4" fmla="*/ 1269214 h 1269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5345" h="1269214">
                    <a:moveTo>
                      <a:pt x="0" y="1264452"/>
                    </a:moveTo>
                    <a:cubicBezTo>
                      <a:pt x="340586" y="1186653"/>
                      <a:pt x="1264786" y="1015140"/>
                      <a:pt x="1485856" y="809559"/>
                    </a:cubicBezTo>
                    <a:cubicBezTo>
                      <a:pt x="1706926" y="603978"/>
                      <a:pt x="1622465" y="2388"/>
                      <a:pt x="1718851" y="7"/>
                    </a:cubicBezTo>
                    <a:cubicBezTo>
                      <a:pt x="1815237" y="-2374"/>
                      <a:pt x="1728629" y="613899"/>
                      <a:pt x="1969163" y="819083"/>
                    </a:cubicBezTo>
                    <a:cubicBezTo>
                      <a:pt x="2209697" y="1024267"/>
                      <a:pt x="3206271" y="1215624"/>
                      <a:pt x="3455345" y="1269214"/>
                    </a:cubicBezTo>
                  </a:path>
                </a:pathLst>
              </a:custGeom>
              <a:noFill/>
              <a:ln w="28575" cap="rnd" cmpd="sng" algn="ctr">
                <a:solidFill>
                  <a:srgbClr val="00A0DD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3BEEBEEF-C0A2-4BEB-847E-23048981A9C6}"/>
                  </a:ext>
                </a:extLst>
              </p:cNvPr>
              <p:cNvSpPr/>
              <p:nvPr/>
            </p:nvSpPr>
            <p:spPr>
              <a:xfrm>
                <a:off x="6577009" y="3849574"/>
                <a:ext cx="1195625" cy="621501"/>
              </a:xfrm>
              <a:custGeom>
                <a:avLst/>
                <a:gdLst>
                  <a:gd name="connsiteX0" fmla="*/ 0 w 2321719"/>
                  <a:gd name="connsiteY0" fmla="*/ 1364610 h 1416997"/>
                  <a:gd name="connsiteX1" fmla="*/ 542925 w 2321719"/>
                  <a:gd name="connsiteY1" fmla="*/ 1043141 h 1416997"/>
                  <a:gd name="connsiteX2" fmla="*/ 1150144 w 2321719"/>
                  <a:gd name="connsiteY2" fmla="*/ 153 h 1416997"/>
                  <a:gd name="connsiteX3" fmla="*/ 1854994 w 2321719"/>
                  <a:gd name="connsiteY3" fmla="*/ 1121722 h 1416997"/>
                  <a:gd name="connsiteX4" fmla="*/ 2321719 w 2321719"/>
                  <a:gd name="connsiteY4" fmla="*/ 1416997 h 1416997"/>
                  <a:gd name="connsiteX0" fmla="*/ 0 w 2314575"/>
                  <a:gd name="connsiteY0" fmla="*/ 1245544 h 1416994"/>
                  <a:gd name="connsiteX1" fmla="*/ 535781 w 2314575"/>
                  <a:gd name="connsiteY1" fmla="*/ 1043138 h 1416994"/>
                  <a:gd name="connsiteX2" fmla="*/ 1143000 w 2314575"/>
                  <a:gd name="connsiteY2" fmla="*/ 150 h 1416994"/>
                  <a:gd name="connsiteX3" fmla="*/ 1847850 w 2314575"/>
                  <a:gd name="connsiteY3" fmla="*/ 1121719 h 1416994"/>
                  <a:gd name="connsiteX4" fmla="*/ 2314575 w 2314575"/>
                  <a:gd name="connsiteY4" fmla="*/ 1416994 h 1416994"/>
                  <a:gd name="connsiteX0" fmla="*/ 0 w 2314575"/>
                  <a:gd name="connsiteY0" fmla="*/ 1246167 h 1417617"/>
                  <a:gd name="connsiteX1" fmla="*/ 485774 w 2314575"/>
                  <a:gd name="connsiteY1" fmla="*/ 950893 h 1417617"/>
                  <a:gd name="connsiteX2" fmla="*/ 1143000 w 2314575"/>
                  <a:gd name="connsiteY2" fmla="*/ 773 h 1417617"/>
                  <a:gd name="connsiteX3" fmla="*/ 1847850 w 2314575"/>
                  <a:gd name="connsiteY3" fmla="*/ 1122342 h 1417617"/>
                  <a:gd name="connsiteX4" fmla="*/ 2314575 w 2314575"/>
                  <a:gd name="connsiteY4" fmla="*/ 1417617 h 1417617"/>
                  <a:gd name="connsiteX0" fmla="*/ 0 w 2302669"/>
                  <a:gd name="connsiteY0" fmla="*/ 1258075 h 1417619"/>
                  <a:gd name="connsiteX1" fmla="*/ 473868 w 2302669"/>
                  <a:gd name="connsiteY1" fmla="*/ 950895 h 1417619"/>
                  <a:gd name="connsiteX2" fmla="*/ 1131094 w 2302669"/>
                  <a:gd name="connsiteY2" fmla="*/ 775 h 1417619"/>
                  <a:gd name="connsiteX3" fmla="*/ 1835944 w 2302669"/>
                  <a:gd name="connsiteY3" fmla="*/ 1122344 h 1417619"/>
                  <a:gd name="connsiteX4" fmla="*/ 2302669 w 2302669"/>
                  <a:gd name="connsiteY4" fmla="*/ 1417619 h 1417619"/>
                  <a:gd name="connsiteX0" fmla="*/ 0 w 2238376"/>
                  <a:gd name="connsiteY0" fmla="*/ 1258075 h 1258075"/>
                  <a:gd name="connsiteX1" fmla="*/ 473868 w 2238376"/>
                  <a:gd name="connsiteY1" fmla="*/ 950895 h 1258075"/>
                  <a:gd name="connsiteX2" fmla="*/ 1131094 w 2238376"/>
                  <a:gd name="connsiteY2" fmla="*/ 775 h 1258075"/>
                  <a:gd name="connsiteX3" fmla="*/ 1835944 w 2238376"/>
                  <a:gd name="connsiteY3" fmla="*/ 1122344 h 1258075"/>
                  <a:gd name="connsiteX4" fmla="*/ 2238376 w 2238376"/>
                  <a:gd name="connsiteY4" fmla="*/ 1243787 h 1258075"/>
                  <a:gd name="connsiteX0" fmla="*/ 0 w 2238376"/>
                  <a:gd name="connsiteY0" fmla="*/ 1257331 h 1257331"/>
                  <a:gd name="connsiteX1" fmla="*/ 473868 w 2238376"/>
                  <a:gd name="connsiteY1" fmla="*/ 950151 h 1257331"/>
                  <a:gd name="connsiteX2" fmla="*/ 1131094 w 2238376"/>
                  <a:gd name="connsiteY2" fmla="*/ 31 h 1257331"/>
                  <a:gd name="connsiteX3" fmla="*/ 1781176 w 2238376"/>
                  <a:gd name="connsiteY3" fmla="*/ 983488 h 1257331"/>
                  <a:gd name="connsiteX4" fmla="*/ 2238376 w 2238376"/>
                  <a:gd name="connsiteY4" fmla="*/ 1243043 h 1257331"/>
                  <a:gd name="connsiteX0" fmla="*/ 0 w 2238376"/>
                  <a:gd name="connsiteY0" fmla="*/ 1257331 h 1257331"/>
                  <a:gd name="connsiteX1" fmla="*/ 473868 w 2238376"/>
                  <a:gd name="connsiteY1" fmla="*/ 950151 h 1257331"/>
                  <a:gd name="connsiteX2" fmla="*/ 1131094 w 2238376"/>
                  <a:gd name="connsiteY2" fmla="*/ 31 h 1257331"/>
                  <a:gd name="connsiteX3" fmla="*/ 1781176 w 2238376"/>
                  <a:gd name="connsiteY3" fmla="*/ 983488 h 1257331"/>
                  <a:gd name="connsiteX4" fmla="*/ 2238376 w 2238376"/>
                  <a:gd name="connsiteY4" fmla="*/ 1243043 h 1257331"/>
                  <a:gd name="connsiteX0" fmla="*/ 0 w 2238376"/>
                  <a:gd name="connsiteY0" fmla="*/ 1258386 h 1293623"/>
                  <a:gd name="connsiteX1" fmla="*/ 654843 w 2238376"/>
                  <a:gd name="connsiteY1" fmla="*/ 1193349 h 1293623"/>
                  <a:gd name="connsiteX2" fmla="*/ 1131094 w 2238376"/>
                  <a:gd name="connsiteY2" fmla="*/ 1086 h 1293623"/>
                  <a:gd name="connsiteX3" fmla="*/ 1781176 w 2238376"/>
                  <a:gd name="connsiteY3" fmla="*/ 984543 h 1293623"/>
                  <a:gd name="connsiteX4" fmla="*/ 2238376 w 2238376"/>
                  <a:gd name="connsiteY4" fmla="*/ 1244098 h 1293623"/>
                  <a:gd name="connsiteX0" fmla="*/ 0 w 1583533"/>
                  <a:gd name="connsiteY0" fmla="*/ 1193349 h 1244099"/>
                  <a:gd name="connsiteX1" fmla="*/ 476251 w 1583533"/>
                  <a:gd name="connsiteY1" fmla="*/ 1086 h 1244099"/>
                  <a:gd name="connsiteX2" fmla="*/ 1126333 w 1583533"/>
                  <a:gd name="connsiteY2" fmla="*/ 984543 h 1244099"/>
                  <a:gd name="connsiteX3" fmla="*/ 1583533 w 1583533"/>
                  <a:gd name="connsiteY3" fmla="*/ 1244098 h 1244099"/>
                  <a:gd name="connsiteX0" fmla="*/ 0 w 1126333"/>
                  <a:gd name="connsiteY0" fmla="*/ 1193349 h 1193349"/>
                  <a:gd name="connsiteX1" fmla="*/ 476251 w 1126333"/>
                  <a:gd name="connsiteY1" fmla="*/ 1086 h 1193349"/>
                  <a:gd name="connsiteX2" fmla="*/ 1126333 w 1126333"/>
                  <a:gd name="connsiteY2" fmla="*/ 984543 h 1193349"/>
                  <a:gd name="connsiteX0" fmla="*/ 0 w 1053308"/>
                  <a:gd name="connsiteY0" fmla="*/ 1192299 h 1233709"/>
                  <a:gd name="connsiteX1" fmla="*/ 476251 w 1053308"/>
                  <a:gd name="connsiteY1" fmla="*/ 36 h 1233709"/>
                  <a:gd name="connsiteX2" fmla="*/ 1053308 w 1053308"/>
                  <a:gd name="connsiteY2" fmla="*/ 1233709 h 1233709"/>
                  <a:gd name="connsiteX0" fmla="*/ 0 w 1053308"/>
                  <a:gd name="connsiteY0" fmla="*/ 1224582 h 1265992"/>
                  <a:gd name="connsiteX1" fmla="*/ 508001 w 1053308"/>
                  <a:gd name="connsiteY1" fmla="*/ 33 h 1265992"/>
                  <a:gd name="connsiteX2" fmla="*/ 1053308 w 1053308"/>
                  <a:gd name="connsiteY2" fmla="*/ 1265992 h 1265992"/>
                  <a:gd name="connsiteX0" fmla="*/ 0 w 1053308"/>
                  <a:gd name="connsiteY0" fmla="*/ 1224549 h 1265959"/>
                  <a:gd name="connsiteX1" fmla="*/ 508001 w 1053308"/>
                  <a:gd name="connsiteY1" fmla="*/ 0 h 1265959"/>
                  <a:gd name="connsiteX2" fmla="*/ 1053308 w 1053308"/>
                  <a:gd name="connsiteY2" fmla="*/ 1265959 h 1265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3308" h="1265959">
                    <a:moveTo>
                      <a:pt x="0" y="1224549"/>
                    </a:moveTo>
                    <a:cubicBezTo>
                      <a:pt x="188516" y="1014999"/>
                      <a:pt x="-70775" y="1169"/>
                      <a:pt x="508001" y="0"/>
                    </a:cubicBezTo>
                    <a:cubicBezTo>
                      <a:pt x="1086777" y="-1169"/>
                      <a:pt x="868761" y="1058790"/>
                      <a:pt x="1053308" y="1265959"/>
                    </a:cubicBezTo>
                  </a:path>
                </a:pathLst>
              </a:custGeom>
              <a:noFill/>
              <a:ln w="28575" cap="rnd" cmpd="sng" algn="ctr">
                <a:solidFill>
                  <a:srgbClr val="00A0DD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53A3626A-25FD-4300-8D01-DD16E339CB2F}"/>
                  </a:ext>
                </a:extLst>
              </p:cNvPr>
              <p:cNvSpPr/>
              <p:nvPr/>
            </p:nvSpPr>
            <p:spPr>
              <a:xfrm flipH="1">
                <a:off x="1190557" y="4296775"/>
                <a:ext cx="85863" cy="112699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6A23FE60-F6E8-4E72-AC8F-18714B7AE70B}"/>
                  </a:ext>
                </a:extLst>
              </p:cNvPr>
              <p:cNvSpPr/>
              <p:nvPr/>
            </p:nvSpPr>
            <p:spPr>
              <a:xfrm flipH="1">
                <a:off x="2307838" y="4296775"/>
                <a:ext cx="85863" cy="112359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500FF74B-BE12-46D1-9350-C4EB79EC23B9}"/>
                  </a:ext>
                </a:extLst>
              </p:cNvPr>
              <p:cNvSpPr/>
              <p:nvPr/>
            </p:nvSpPr>
            <p:spPr>
              <a:xfrm flipH="1">
                <a:off x="1048423" y="4342371"/>
                <a:ext cx="85863" cy="67630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5C4D6BB8-987C-438B-B9CD-964F18DBDDB4}"/>
                  </a:ext>
                </a:extLst>
              </p:cNvPr>
              <p:cNvSpPr/>
              <p:nvPr/>
            </p:nvSpPr>
            <p:spPr>
              <a:xfrm flipH="1">
                <a:off x="2452525" y="4342371"/>
                <a:ext cx="85863" cy="67630"/>
              </a:xfrm>
              <a:prstGeom prst="rect">
                <a:avLst/>
              </a:prstGeom>
              <a:solidFill>
                <a:srgbClr val="ADADA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5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94" name="Rounded Rectangle 149">
                <a:extLst>
                  <a:ext uri="{FF2B5EF4-FFF2-40B4-BE49-F238E27FC236}">
                    <a16:creationId xmlns:a16="http://schemas.microsoft.com/office/drawing/2014/main" id="{2C1BC000-6A70-4452-AE47-65138C740A84}"/>
                  </a:ext>
                </a:extLst>
              </p:cNvPr>
              <p:cNvSpPr/>
              <p:nvPr/>
            </p:nvSpPr>
            <p:spPr>
              <a:xfrm>
                <a:off x="1165528" y="4627659"/>
                <a:ext cx="1264908" cy="274637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lvl="0"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Heavy tails</a:t>
                </a:r>
              </a:p>
            </p:txBody>
          </p:sp>
          <p:sp>
            <p:nvSpPr>
              <p:cNvPr id="95" name="Rounded Rectangle 149">
                <a:extLst>
                  <a:ext uri="{FF2B5EF4-FFF2-40B4-BE49-F238E27FC236}">
                    <a16:creationId xmlns:a16="http://schemas.microsoft.com/office/drawing/2014/main" id="{3090AD8F-1890-429C-AA29-397CE48D7819}"/>
                  </a:ext>
                </a:extLst>
              </p:cNvPr>
              <p:cNvSpPr/>
              <p:nvPr/>
            </p:nvSpPr>
            <p:spPr>
              <a:xfrm>
                <a:off x="6569434" y="4627659"/>
                <a:ext cx="1195625" cy="274637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lvl="0" algn="ctr" defTabSz="914400"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Light tails</a:t>
                </a:r>
              </a:p>
            </p:txBody>
          </p:sp>
          <p:sp>
            <p:nvSpPr>
              <p:cNvPr id="96" name="AutoShape 303">
                <a:extLst>
                  <a:ext uri="{FF2B5EF4-FFF2-40B4-BE49-F238E27FC236}">
                    <a16:creationId xmlns:a16="http://schemas.microsoft.com/office/drawing/2014/main" id="{CFFBA4D5-89EF-4BF6-9475-7FD10B89DF77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H="1">
                <a:off x="1178676" y="4112465"/>
                <a:ext cx="139801" cy="895513"/>
              </a:xfrm>
              <a:prstGeom prst="rightBrace">
                <a:avLst>
                  <a:gd name="adj1" fmla="val 65909"/>
                  <a:gd name="adj2" fmla="val 50000"/>
                </a:avLst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AutoShape 303">
                <a:extLst>
                  <a:ext uri="{FF2B5EF4-FFF2-40B4-BE49-F238E27FC236}">
                    <a16:creationId xmlns:a16="http://schemas.microsoft.com/office/drawing/2014/main" id="{F0C03AF1-A814-43A5-B918-2F535B383DC2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H="1">
                <a:off x="2265559" y="4110006"/>
                <a:ext cx="139797" cy="895514"/>
              </a:xfrm>
              <a:prstGeom prst="rightBrace">
                <a:avLst>
                  <a:gd name="adj1" fmla="val 65909"/>
                  <a:gd name="adj2" fmla="val 50000"/>
                </a:avLst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AutoShape 303">
                <a:extLst>
                  <a:ext uri="{FF2B5EF4-FFF2-40B4-BE49-F238E27FC236}">
                    <a16:creationId xmlns:a16="http://schemas.microsoft.com/office/drawing/2014/main" id="{84707AF1-5255-431C-975B-13C3C5F8CACB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H="1">
                <a:off x="6569287" y="4488924"/>
                <a:ext cx="140941" cy="125497"/>
              </a:xfrm>
              <a:prstGeom prst="rightBrace">
                <a:avLst>
                  <a:gd name="adj1" fmla="val 65909"/>
                  <a:gd name="adj2" fmla="val 50000"/>
                </a:avLst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AutoShape 303">
                <a:extLst>
                  <a:ext uri="{FF2B5EF4-FFF2-40B4-BE49-F238E27FC236}">
                    <a16:creationId xmlns:a16="http://schemas.microsoft.com/office/drawing/2014/main" id="{9B676855-565F-48CA-AD87-2EBFFEE81CA5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H="1">
                <a:off x="7620458" y="4484215"/>
                <a:ext cx="140945" cy="125498"/>
              </a:xfrm>
              <a:prstGeom prst="rightBrace">
                <a:avLst>
                  <a:gd name="adj1" fmla="val 65909"/>
                  <a:gd name="adj2" fmla="val 50000"/>
                </a:avLst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1" name="Rounded Rectangle 149">
              <a:extLst>
                <a:ext uri="{FF2B5EF4-FFF2-40B4-BE49-F238E27FC236}">
                  <a16:creationId xmlns:a16="http://schemas.microsoft.com/office/drawing/2014/main" id="{C28E3D00-92FE-4D66-BDAE-D1304D8F6D9E}"/>
                </a:ext>
              </a:extLst>
            </p:cNvPr>
            <p:cNvSpPr/>
            <p:nvPr/>
          </p:nvSpPr>
          <p:spPr>
            <a:xfrm>
              <a:off x="3541619" y="4627658"/>
              <a:ext cx="1806023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Normal tails</a:t>
              </a:r>
            </a:p>
          </p:txBody>
        </p:sp>
        <p:sp>
          <p:nvSpPr>
            <p:cNvPr id="102" name="AutoShape 303">
              <a:extLst>
                <a:ext uri="{FF2B5EF4-FFF2-40B4-BE49-F238E27FC236}">
                  <a16:creationId xmlns:a16="http://schemas.microsoft.com/office/drawing/2014/main" id="{96DC2C40-A485-4E79-9602-DBE507D1068E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3563710" y="4320685"/>
              <a:ext cx="133185" cy="492389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AutoShape 303">
              <a:extLst>
                <a:ext uri="{FF2B5EF4-FFF2-40B4-BE49-F238E27FC236}">
                  <a16:creationId xmlns:a16="http://schemas.microsoft.com/office/drawing/2014/main" id="{ED225783-0841-419F-8582-A480AC73D7F1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5188622" y="4307638"/>
              <a:ext cx="149804" cy="501864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2743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2C69A56-9A4E-4A3A-846B-3A9A9297F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D83FF6-6934-4F5D-93C2-D50BAEEF8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Purpose is to maximize insights gleaned from the data.</a:t>
            </a:r>
          </a:p>
          <a:p>
            <a:r>
              <a:rPr lang="en-US" dirty="0"/>
              <a:t>Objectives:</a:t>
            </a:r>
          </a:p>
          <a:p>
            <a:pPr lvl="1"/>
            <a:r>
              <a:rPr lang="en-US" dirty="0"/>
              <a:t>Test and evaluate prior assumptions.</a:t>
            </a:r>
          </a:p>
          <a:p>
            <a:pPr lvl="1"/>
            <a:r>
              <a:rPr lang="en-US" dirty="0"/>
              <a:t>Reveal underlying data structure.</a:t>
            </a:r>
          </a:p>
          <a:p>
            <a:pPr lvl="1"/>
            <a:r>
              <a:rPr lang="en-US" dirty="0"/>
              <a:t>Determine important features/factors.</a:t>
            </a:r>
          </a:p>
          <a:p>
            <a:pPr lvl="1"/>
            <a:r>
              <a:rPr lang="en-US" dirty="0"/>
              <a:t>Identify unwanted elements.</a:t>
            </a:r>
          </a:p>
          <a:p>
            <a:pPr lvl="1"/>
            <a:r>
              <a:rPr lang="en-US" dirty="0"/>
              <a:t>Determine best path forward.</a:t>
            </a:r>
          </a:p>
          <a:p>
            <a:r>
              <a:rPr lang="en-US" dirty="0"/>
              <a:t>EDA is flexible and often employs visualizations.</a:t>
            </a:r>
          </a:p>
          <a:p>
            <a:pPr lvl="1"/>
            <a:r>
              <a:rPr lang="en-US" dirty="0"/>
              <a:t>Enables more open-ended exploration.</a:t>
            </a:r>
          </a:p>
          <a:p>
            <a:pPr lvl="1"/>
            <a:r>
              <a:rPr lang="en-US" dirty="0"/>
              <a:t>Incorporates plots of raw data and summarized data.</a:t>
            </a:r>
          </a:p>
          <a:p>
            <a:pPr lvl="1"/>
            <a:r>
              <a:rPr lang="en-US" dirty="0"/>
              <a:t>Arranging multiple plots can make it easier to recognize patterns.</a:t>
            </a:r>
          </a:p>
          <a:p>
            <a:r>
              <a:rPr lang="en-US" dirty="0"/>
              <a:t>EDA is valuable at every step of the process.</a:t>
            </a:r>
          </a:p>
          <a:p>
            <a:pPr lvl="1"/>
            <a:r>
              <a:rPr lang="en-US" dirty="0"/>
              <a:t>Changing the data or applying it could prompt EDA.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E575194-12C3-4757-862A-9DEFCB894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Exploratory Data Analysis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ACC5BD6-A209-48D4-8FB1-A6DA9D5FA6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Exploratory data analysis</a:t>
            </a:r>
            <a:r>
              <a:rPr lang="en-US" dirty="0"/>
              <a:t>: A data science approach to closely examining data in order to reveal new information.</a:t>
            </a:r>
          </a:p>
        </p:txBody>
      </p:sp>
    </p:spTree>
    <p:extLst>
      <p:ext uri="{BB962C8B-B14F-4D97-AF65-F5344CB8AC3E}">
        <p14:creationId xmlns:p14="http://schemas.microsoft.com/office/powerpoint/2010/main" val="36594120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A4130-C965-4A11-8320-633B31829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Calculation of Kurtosis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25DBA8-8AD2-4BCE-9650-17B667567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C4A032-4ECB-47CE-B3C7-15CD94001603}"/>
              </a:ext>
            </a:extLst>
          </p:cNvPr>
          <p:cNvSpPr txBox="1">
            <a:spLocks/>
          </p:cNvSpPr>
          <p:nvPr/>
        </p:nvSpPr>
        <p:spPr>
          <a:xfrm>
            <a:off x="494034" y="3178970"/>
            <a:ext cx="8528522" cy="326038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Measures combined weight of left and right tails relative to the center of distribution. </a:t>
            </a:r>
          </a:p>
          <a:p>
            <a:pPr lvl="1"/>
            <a:r>
              <a:rPr lang="en-US" dirty="0"/>
              <a:t>3 = Mesokurtic</a:t>
            </a:r>
            <a:r>
              <a:rPr lang="en-US" b="1" kern="0" dirty="0">
                <a:solidFill>
                  <a:srgbClr val="000000"/>
                </a:solidFill>
                <a:cs typeface="Calibri"/>
              </a:rPr>
              <a:t>—</a:t>
            </a:r>
            <a:r>
              <a:rPr lang="en-US" dirty="0"/>
              <a:t>Normal bell-shaped distribution.</a:t>
            </a:r>
          </a:p>
          <a:p>
            <a:pPr lvl="1"/>
            <a:r>
              <a:rPr lang="en-US" dirty="0"/>
              <a:t>&lt;3 = Platykurtic</a:t>
            </a:r>
            <a:r>
              <a:rPr lang="en-US" b="1" kern="0" dirty="0">
                <a:solidFill>
                  <a:srgbClr val="000000"/>
                </a:solidFill>
                <a:cs typeface="Calibri"/>
              </a:rPr>
              <a:t>—</a:t>
            </a:r>
            <a:r>
              <a:rPr lang="en-US" dirty="0"/>
              <a:t>Bunched to the center, small tails dropping off quickly at sides.</a:t>
            </a:r>
          </a:p>
          <a:p>
            <a:pPr lvl="1"/>
            <a:r>
              <a:rPr lang="en-US" dirty="0"/>
              <a:t>&gt;3 = Leptokurtic</a:t>
            </a:r>
            <a:r>
              <a:rPr lang="en-US" b="1" kern="0" dirty="0">
                <a:solidFill>
                  <a:srgbClr val="000000"/>
                </a:solidFill>
                <a:cs typeface="Calibri"/>
              </a:rPr>
              <a:t>—</a:t>
            </a:r>
            <a:r>
              <a:rPr lang="en-US" dirty="0"/>
              <a:t>Spread out with extended tails.</a:t>
            </a:r>
          </a:p>
          <a:p>
            <a:r>
              <a:rPr lang="en-US" dirty="0"/>
              <a:t>Excess kurtosis:</a:t>
            </a:r>
          </a:p>
          <a:p>
            <a:pPr lvl="1"/>
            <a:r>
              <a:rPr lang="en-US" dirty="0"/>
              <a:t>3 is subtracted from the kurtosis result to show a zero for normal (mesokurtic).</a:t>
            </a:r>
          </a:p>
          <a:p>
            <a:pPr lvl="1"/>
            <a:r>
              <a:rPr lang="en-US" dirty="0"/>
              <a:t>Platykurtic distributions would be negative.</a:t>
            </a:r>
          </a:p>
          <a:p>
            <a:pPr lvl="1"/>
            <a:r>
              <a:rPr lang="en-US" dirty="0"/>
              <a:t>Leptokurtic distributions would be positive.</a:t>
            </a:r>
          </a:p>
          <a:p>
            <a:r>
              <a:rPr lang="en-US" dirty="0"/>
              <a:t>Leptokurtic distributions indicate outliers.</a:t>
            </a:r>
          </a:p>
          <a:p>
            <a:r>
              <a:rPr lang="en-US" dirty="0"/>
              <a:t>Platykurtic distributions indicate lack of outliers.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5CB4759-8A02-4252-8C4B-E3BC02F6E8DC}"/>
              </a:ext>
            </a:extLst>
          </p:cNvPr>
          <p:cNvSpPr/>
          <p:nvPr/>
        </p:nvSpPr>
        <p:spPr>
          <a:xfrm>
            <a:off x="341925" y="1171574"/>
            <a:ext cx="2133600" cy="1771651"/>
          </a:xfrm>
          <a:prstGeom prst="roundRect">
            <a:avLst>
              <a:gd name="adj" fmla="val 6571"/>
            </a:avLst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307">
                <a:extLst>
                  <a:ext uri="{FF2B5EF4-FFF2-40B4-BE49-F238E27FC236}">
                    <a16:creationId xmlns:a16="http://schemas.microsoft.com/office/drawing/2014/main" id="{FBF6CE36-5A5D-42D4-B05B-56848C1B9A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95102" y="1243242"/>
                <a:ext cx="6548898" cy="1710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lvl="0" defTabSz="914400" eaLnBrk="1" hangingPunct="1">
                  <a:spcBef>
                    <a:spcPct val="50000"/>
                  </a:spcBef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Kurtosis—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Measures the shape of the tails in a distribution.</a:t>
                </a:r>
              </a:p>
              <a:p>
                <a:pPr lvl="0" defTabSz="914400" eaLnBrk="1" hangingPunct="1">
                  <a:spcBef>
                    <a:spcPct val="50000"/>
                  </a:spcBef>
                  <a:defRPr/>
                </a:pP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Where: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30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libri"/>
                          </a:rPr>
                        </m:ctrlPr>
                      </m:sSubPr>
                      <m:e>
                        <m:r>
                          <a:rPr lang="en-US" sz="13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libri"/>
                          </a:rPr>
                          <m:t>𝑋</m:t>
                        </m:r>
                      </m:e>
                      <m:sub>
                        <m:r>
                          <a:rPr lang="en-US" sz="13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libri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is the </a:t>
                </a:r>
                <a:r>
                  <a:rPr lang="en-US" sz="1300" i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i</a:t>
                </a:r>
                <a:r>
                  <a:rPr lang="en-US" sz="1300" kern="0" baseline="30000" dirty="0">
                    <a:solidFill>
                      <a:srgbClr val="000000"/>
                    </a:solidFill>
                    <a:latin typeface="Calibri"/>
                    <a:cs typeface="Calibri"/>
                  </a:rPr>
                  <a:t>th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</a:t>
                </a:r>
                <a:r>
                  <a:rPr lang="en-US" sz="1300" i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X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value in the dataset.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130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libri"/>
                          </a:rPr>
                        </m:ctrlPr>
                      </m:accPr>
                      <m:e>
                        <m:r>
                          <a:rPr lang="en-US" sz="1300" b="0" i="1" kern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Calibri"/>
                          </a:rPr>
                          <m:t>𝑋</m:t>
                        </m:r>
                      </m:e>
                    </m:acc>
                  </m:oMath>
                </a14:m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is the mean.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:r>
                  <a:rPr lang="en-US" sz="1300" i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n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is the sample size.</a:t>
                </a:r>
              </a:p>
              <a:p>
                <a:pPr marL="285750" lvl="0" indent="-285750" defTabSz="914400" eaLnBrk="1" hangingPunct="1">
                  <a:buFont typeface="Arial" panose="020B0604020202020204" pitchFamily="34" charset="0"/>
                  <a:buChar char="•"/>
                  <a:defRPr/>
                </a:pPr>
                <a:r>
                  <a:rPr lang="en-US" sz="1300" i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s</a:t>
                </a:r>
                <a:r>
                  <a:rPr lang="en-US" sz="1300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 is the sample standard deviation.</a:t>
                </a:r>
              </a:p>
              <a:p>
                <a:pPr lvl="0" defTabSz="914400" eaLnBrk="1" hangingPunct="1">
                  <a:spcBef>
                    <a:spcPct val="50000"/>
                  </a:spcBef>
                  <a:defRPr/>
                </a:pPr>
                <a:endParaRPr lang="en-US" sz="1300" kern="0" dirty="0">
                  <a:solidFill>
                    <a:srgbClr val="000000"/>
                  </a:solidFill>
                  <a:latin typeface="Calibri"/>
                  <a:cs typeface="Calibri"/>
                </a:endParaRPr>
              </a:p>
            </p:txBody>
          </p:sp>
        </mc:Choice>
        <mc:Fallback xmlns="">
          <p:sp>
            <p:nvSpPr>
              <p:cNvPr id="6" name="Text Box 307">
                <a:extLst>
                  <a:ext uri="{FF2B5EF4-FFF2-40B4-BE49-F238E27FC236}">
                    <a16:creationId xmlns:a16="http://schemas.microsoft.com/office/drawing/2014/main" id="{FBF6CE36-5A5D-42D4-B05B-56848C1B9A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95102" y="1243242"/>
                <a:ext cx="6548898" cy="1710468"/>
              </a:xfrm>
              <a:prstGeom prst="rect">
                <a:avLst/>
              </a:prstGeom>
              <a:blipFill>
                <a:blip r:embed="rId2"/>
                <a:stretch>
                  <a:fillRect l="-186" t="-35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8034DD8-5BA3-4A0F-A7C3-0D8207646E5C}"/>
                  </a:ext>
                </a:extLst>
              </p:cNvPr>
              <p:cNvSpPr txBox="1"/>
              <p:nvPr/>
            </p:nvSpPr>
            <p:spPr>
              <a:xfrm>
                <a:off x="456519" y="1300563"/>
                <a:ext cx="1893018" cy="7805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𝑋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i="1">
                                          <a:solidFill>
                                            <a:schemeClr val="bg1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−</m:t>
                                      </m:r>
                                      <m:bar>
                                        <m:barPr>
                                          <m:pos m:val="top"/>
                                          <m:ctrlPr>
                                            <a:rPr lang="en-US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bar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chemeClr val="bg1"/>
                                              </a:solidFill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𝑋</m:t>
                                          </m:r>
                                        </m:e>
                                      </m:bar>
                                    </m:e>
                                  </m:d>
                                </m:e>
                                <m:sup>
                                  <m: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4</m:t>
                                  </m:r>
                                </m:sup>
                              </m:sSup>
                            </m:num>
                            <m:den>
                              <m:sSup>
                                <m:sSupPr>
                                  <m:ctrlP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𝑛𝑠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solidFill>
                                        <a:schemeClr val="bg1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4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8034DD8-5BA3-4A0F-A7C3-0D8207646E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519" y="1300563"/>
                <a:ext cx="1893018" cy="7805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10510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87F654-BB43-41C8-AB7C-3330860FC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41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89FEA7B-B7E3-497D-A737-831EA6F79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Statistical Moments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4508BF-5E0F-40AD-B390-85170D936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First moment</a:t>
            </a:r>
            <a:r>
              <a:rPr lang="en-US" dirty="0"/>
              <a:t>:</a:t>
            </a:r>
          </a:p>
          <a:p>
            <a:pPr lvl="1"/>
            <a:r>
              <a:rPr lang="en-US" i="1" dirty="0"/>
              <a:t>Mean</a:t>
            </a:r>
            <a:r>
              <a:rPr lang="en-US" dirty="0"/>
              <a:t>—where numbers typically lie.</a:t>
            </a:r>
          </a:p>
          <a:p>
            <a:r>
              <a:rPr lang="en-US" b="1" dirty="0"/>
              <a:t>Second moment</a:t>
            </a:r>
            <a:r>
              <a:rPr lang="en-US" dirty="0"/>
              <a:t>:</a:t>
            </a:r>
          </a:p>
          <a:p>
            <a:pPr lvl="1"/>
            <a:r>
              <a:rPr lang="en-US" i="1" dirty="0"/>
              <a:t>Variance</a:t>
            </a:r>
            <a:r>
              <a:rPr lang="en-US" dirty="0"/>
              <a:t>—spread or scale of distribution.</a:t>
            </a:r>
          </a:p>
          <a:p>
            <a:r>
              <a:rPr lang="en-US" b="1" dirty="0"/>
              <a:t>Third moment</a:t>
            </a:r>
            <a:r>
              <a:rPr lang="en-US" dirty="0"/>
              <a:t>:</a:t>
            </a:r>
          </a:p>
          <a:p>
            <a:pPr lvl="1"/>
            <a:r>
              <a:rPr lang="en-US" i="1" dirty="0"/>
              <a:t>Skewness</a:t>
            </a:r>
            <a:r>
              <a:rPr lang="en-US" dirty="0"/>
              <a:t>—symmetry of distribution.</a:t>
            </a:r>
          </a:p>
          <a:p>
            <a:r>
              <a:rPr lang="en-US" b="1" dirty="0"/>
              <a:t>Fourth moment</a:t>
            </a:r>
            <a:r>
              <a:rPr lang="en-US" dirty="0"/>
              <a:t>:</a:t>
            </a:r>
          </a:p>
          <a:p>
            <a:pPr lvl="1"/>
            <a:r>
              <a:rPr lang="en-US" i="1" dirty="0"/>
              <a:t>Kurtosis</a:t>
            </a:r>
            <a:r>
              <a:rPr lang="en-US" dirty="0"/>
              <a:t>—flatness or peakedness of distribution.</a:t>
            </a:r>
          </a:p>
        </p:txBody>
      </p:sp>
    </p:spTree>
    <p:extLst>
      <p:ext uri="{BB962C8B-B14F-4D97-AF65-F5344CB8AC3E}">
        <p14:creationId xmlns:p14="http://schemas.microsoft.com/office/powerpoint/2010/main" val="316457141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80E06FC-BEC2-4C31-9065-C8B49419A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55F45BC-8D3E-4FA2-8FC5-BAB0DF670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Exploring the Underlying Distribution of Data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25C3772-88A5-484B-AE82-F39102FCA3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histogram, scatter, and other plots to get a sense of the shape of the data.</a:t>
            </a:r>
          </a:p>
          <a:p>
            <a:r>
              <a:rPr lang="en-US" dirty="0"/>
              <a:t>Look at the distribution of different fields as each may have a different distribution.</a:t>
            </a:r>
          </a:p>
          <a:p>
            <a:r>
              <a:rPr lang="en-US" dirty="0"/>
              <a:t>Compare standardized distributions and calculated values like skew and kurtosis.</a:t>
            </a:r>
          </a:p>
          <a:p>
            <a:r>
              <a:rPr lang="en-US" dirty="0"/>
              <a:t>Prefer to use standard deviation over variance when explaining the variability of data.</a:t>
            </a:r>
          </a:p>
          <a:p>
            <a:r>
              <a:rPr lang="en-US" dirty="0"/>
              <a:t>Ensure measures of central tendency apply to the feature type you're exploring.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9732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11E92F-C185-48E1-88B2-CF48FADF3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83E9B8-1B0F-4A2E-94F8-EFD9690358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Exploring the Underlying Distribution of Data</a:t>
            </a:r>
          </a:p>
        </p:txBody>
      </p:sp>
    </p:spTree>
    <p:extLst>
      <p:ext uri="{BB962C8B-B14F-4D97-AF65-F5344CB8AC3E}">
        <p14:creationId xmlns:p14="http://schemas.microsoft.com/office/powerpoint/2010/main" val="235700938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Use Visualizations to Analyze Data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A176DD9A-6897-452B-B0A0-C382EC9E3B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3363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1F7284-75E8-44FD-9A46-414381600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C2D942-6D13-416C-A09D-414888B0A3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Represents data in charts that depict patterns, trends, and correlations.</a:t>
            </a:r>
          </a:p>
          <a:p>
            <a:pPr lvl="1"/>
            <a:r>
              <a:rPr lang="en-US" dirty="0"/>
              <a:t>Might otherwise go unnoticed when data is in number/text format.</a:t>
            </a:r>
          </a:p>
          <a:p>
            <a:r>
              <a:rPr lang="en-US" dirty="0"/>
              <a:t>Can be used at many points in the process.</a:t>
            </a:r>
          </a:p>
          <a:p>
            <a:pPr lvl="1"/>
            <a:r>
              <a:rPr lang="en-US" dirty="0"/>
              <a:t>Including presentation to an audience.</a:t>
            </a:r>
          </a:p>
          <a:p>
            <a:r>
              <a:rPr lang="en-US" dirty="0"/>
              <a:t>For now, you'll focus on visualization as a means of analyzing data.</a:t>
            </a:r>
          </a:p>
          <a:p>
            <a:r>
              <a:rPr lang="en-US" dirty="0"/>
              <a:t>Many tools available.</a:t>
            </a:r>
          </a:p>
          <a:p>
            <a:pPr lvl="1"/>
            <a:r>
              <a:rPr lang="en-US" dirty="0"/>
              <a:t>Some are external programs like Excel® or Tableau ®.</a:t>
            </a:r>
          </a:p>
          <a:p>
            <a:pPr lvl="1"/>
            <a:r>
              <a:rPr lang="en-US" dirty="0"/>
              <a:t>Some are internal to a programming language like Matplotlib or ggplot2.</a:t>
            </a:r>
          </a:p>
          <a:p>
            <a:pPr lvl="1"/>
            <a:r>
              <a:rPr lang="en-US" dirty="0"/>
              <a:t>Choice comes down to business needs and comfort level.</a:t>
            </a:r>
          </a:p>
          <a:p>
            <a:pPr lvl="1"/>
            <a:r>
              <a:rPr lang="en-US" dirty="0"/>
              <a:t>Most tools can create the same visualizations.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8AAE4F7-3596-420A-973A-8F99D6FC6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Visualizations</a:t>
            </a:r>
          </a:p>
        </p:txBody>
      </p:sp>
    </p:spTree>
    <p:extLst>
      <p:ext uri="{BB962C8B-B14F-4D97-AF65-F5344CB8AC3E}">
        <p14:creationId xmlns:p14="http://schemas.microsoft.com/office/powerpoint/2010/main" val="13676398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1373597-E9CF-42AE-9836-F0A316D33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Histograms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8F7C73-4CB4-41DB-86F9-DEC07E851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46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F769FE5-5470-4738-9644-F845945E3B03}"/>
              </a:ext>
            </a:extLst>
          </p:cNvPr>
          <p:cNvGrpSpPr/>
          <p:nvPr/>
        </p:nvGrpSpPr>
        <p:grpSpPr>
          <a:xfrm>
            <a:off x="433388" y="1785412"/>
            <a:ext cx="8277225" cy="3819525"/>
            <a:chOff x="433388" y="1785412"/>
            <a:chExt cx="8277225" cy="3819525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E47F3063-02CA-4EA1-8407-2F86785861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433388" y="1785412"/>
              <a:ext cx="8277225" cy="3819525"/>
            </a:xfrm>
            <a:prstGeom prst="rect">
              <a:avLst/>
            </a:prstGeom>
          </p:spPr>
        </p:pic>
        <p:sp>
          <p:nvSpPr>
            <p:cNvPr id="8" name="Line 315">
              <a:extLst>
                <a:ext uri="{FF2B5EF4-FFF2-40B4-BE49-F238E27FC236}">
                  <a16:creationId xmlns:a16="http://schemas.microsoft.com/office/drawing/2014/main" id="{66052B91-8AF6-48DB-9CE3-E98C35145E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29394" y="3851928"/>
              <a:ext cx="243840" cy="42398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Rounded Rectangle 142">
              <a:extLst>
                <a:ext uri="{FF2B5EF4-FFF2-40B4-BE49-F238E27FC236}">
                  <a16:creationId xmlns:a16="http://schemas.microsoft.com/office/drawing/2014/main" id="{D4BB30E7-C7B9-4C85-85D1-A98701B4F8FB}"/>
                </a:ext>
              </a:extLst>
            </p:cNvPr>
            <p:cNvSpPr/>
            <p:nvPr/>
          </p:nvSpPr>
          <p:spPr>
            <a:xfrm>
              <a:off x="1997926" y="3367023"/>
              <a:ext cx="1337457" cy="484905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Right-skewed distribution</a:t>
              </a:r>
            </a:p>
          </p:txBody>
        </p:sp>
        <p:sp>
          <p:nvSpPr>
            <p:cNvPr id="15" name="Line 315">
              <a:extLst>
                <a:ext uri="{FF2B5EF4-FFF2-40B4-BE49-F238E27FC236}">
                  <a16:creationId xmlns:a16="http://schemas.microsoft.com/office/drawing/2014/main" id="{1F4D9713-B244-4269-B7A5-E2ACE676CC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62652" y="3034205"/>
              <a:ext cx="191588" cy="3328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ounded Rectangle 142">
              <a:extLst>
                <a:ext uri="{FF2B5EF4-FFF2-40B4-BE49-F238E27FC236}">
                  <a16:creationId xmlns:a16="http://schemas.microsoft.com/office/drawing/2014/main" id="{FD9F185A-E2EF-44AB-998D-55F06A1FD4B5}"/>
                </a:ext>
              </a:extLst>
            </p:cNvPr>
            <p:cNvSpPr/>
            <p:nvPr/>
          </p:nvSpPr>
          <p:spPr>
            <a:xfrm>
              <a:off x="2968156" y="4133793"/>
              <a:ext cx="549331" cy="303185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Bin</a:t>
              </a:r>
            </a:p>
          </p:txBody>
        </p:sp>
        <p:sp>
          <p:nvSpPr>
            <p:cNvPr id="13" name="AutoShape 303">
              <a:extLst>
                <a:ext uri="{FF2B5EF4-FFF2-40B4-BE49-F238E27FC236}">
                  <a16:creationId xmlns:a16="http://schemas.microsoft.com/office/drawing/2014/main" id="{C039FBE8-5A25-4B29-91D2-61870AD20710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3186094" y="4401226"/>
              <a:ext cx="113457" cy="216876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Line 315">
              <a:extLst>
                <a:ext uri="{FF2B5EF4-FFF2-40B4-BE49-F238E27FC236}">
                  <a16:creationId xmlns:a16="http://schemas.microsoft.com/office/drawing/2014/main" id="{E9F65964-1B75-43D3-914C-122086AF16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956663" y="3034205"/>
              <a:ext cx="261254" cy="3328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ounded Rectangle 142">
              <a:extLst>
                <a:ext uri="{FF2B5EF4-FFF2-40B4-BE49-F238E27FC236}">
                  <a16:creationId xmlns:a16="http://schemas.microsoft.com/office/drawing/2014/main" id="{50477CF5-CD05-4C48-B826-8050AA99B30A}"/>
                </a:ext>
              </a:extLst>
            </p:cNvPr>
            <p:cNvSpPr/>
            <p:nvPr/>
          </p:nvSpPr>
          <p:spPr>
            <a:xfrm>
              <a:off x="5916783" y="2549300"/>
              <a:ext cx="1337457" cy="484905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Multi-modal distribution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26777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07D627-3FD8-4B01-9795-2B9357FDC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47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4A0293-6682-4713-99CD-A29B05DCB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Analyzing Data Using Histograms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AA8B7-0047-4F33-A31E-590450BEFF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the height of each bin to identify outliers in data.</a:t>
            </a:r>
          </a:p>
          <a:p>
            <a:r>
              <a:rPr lang="en-US" dirty="0"/>
              <a:t>Manually adjust the number of bins using observation and experimentation.</a:t>
            </a:r>
          </a:p>
          <a:p>
            <a:r>
              <a:rPr lang="en-US" dirty="0"/>
              <a:t>Plot groups of data on the same chart to identify overlap between those groups.</a:t>
            </a:r>
          </a:p>
          <a:p>
            <a:r>
              <a:rPr lang="en-US" dirty="0"/>
              <a:t>Use histograms to reveal multimodality in data.</a:t>
            </a:r>
          </a:p>
        </p:txBody>
      </p:sp>
    </p:spTree>
    <p:extLst>
      <p:ext uri="{BB962C8B-B14F-4D97-AF65-F5344CB8AC3E}">
        <p14:creationId xmlns:p14="http://schemas.microsoft.com/office/powerpoint/2010/main" val="7627743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C93005-CB9E-49B7-9499-FF63B8E66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48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F72E52-B1B2-4629-99B7-DEC45D9E9E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Analyzing Data Using Histograms</a:t>
            </a:r>
          </a:p>
        </p:txBody>
      </p:sp>
    </p:spTree>
    <p:extLst>
      <p:ext uri="{BB962C8B-B14F-4D97-AF65-F5344CB8AC3E}">
        <p14:creationId xmlns:p14="http://schemas.microsoft.com/office/powerpoint/2010/main" val="36797002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91F90-2AD2-41B5-92C1-F800EF2B0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Box Plots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BD7E64-A6F7-4134-9F48-43631A15D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49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7A1A7A7-3550-41BC-9BC9-6AF3121755CC}"/>
              </a:ext>
            </a:extLst>
          </p:cNvPr>
          <p:cNvGrpSpPr/>
          <p:nvPr/>
        </p:nvGrpSpPr>
        <p:grpSpPr>
          <a:xfrm>
            <a:off x="1162973" y="1707035"/>
            <a:ext cx="5918796" cy="4310139"/>
            <a:chOff x="1162973" y="1707035"/>
            <a:chExt cx="5918796" cy="4310139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8FEA27A-9276-4FF8-AF28-D3F97E31CFD9}"/>
                </a:ext>
              </a:extLst>
            </p:cNvPr>
            <p:cNvGrpSpPr/>
            <p:nvPr/>
          </p:nvGrpSpPr>
          <p:grpSpPr>
            <a:xfrm>
              <a:off x="1162973" y="1707035"/>
              <a:ext cx="5918796" cy="4310139"/>
              <a:chOff x="1162973" y="1707035"/>
              <a:chExt cx="5918796" cy="4310139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3448DC60-BA6C-41EF-8A7C-976C27B29A0A}"/>
                  </a:ext>
                </a:extLst>
              </p:cNvPr>
              <p:cNvGrpSpPr/>
              <p:nvPr/>
            </p:nvGrpSpPr>
            <p:grpSpPr>
              <a:xfrm>
                <a:off x="1162973" y="1707035"/>
                <a:ext cx="5918796" cy="4310139"/>
                <a:chOff x="1162973" y="1707035"/>
                <a:chExt cx="5918796" cy="4310139"/>
              </a:xfrm>
            </p:grpSpPr>
            <p:pic>
              <p:nvPicPr>
                <p:cNvPr id="5" name="Graphic 4">
                  <a:extLst>
                    <a:ext uri="{FF2B5EF4-FFF2-40B4-BE49-F238E27FC236}">
                      <a16:creationId xmlns:a16="http://schemas.microsoft.com/office/drawing/2014/main" id="{B047C7D7-AF51-4BA0-80FA-68DFE84A2CC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62231" y="1707035"/>
                  <a:ext cx="5019538" cy="4310139"/>
                </a:xfrm>
                <a:prstGeom prst="rect">
                  <a:avLst/>
                </a:prstGeom>
              </p:spPr>
            </p:pic>
            <p:sp>
              <p:nvSpPr>
                <p:cNvPr id="6" name="Line 315">
                  <a:extLst>
                    <a:ext uri="{FF2B5EF4-FFF2-40B4-BE49-F238E27FC236}">
                      <a16:creationId xmlns:a16="http://schemas.microsoft.com/office/drawing/2014/main" id="{569D12F3-9F29-438F-A15F-4146A271308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557553" y="3429000"/>
                  <a:ext cx="148047" cy="24601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" name="Rounded Rectangle 142">
                  <a:extLst>
                    <a:ext uri="{FF2B5EF4-FFF2-40B4-BE49-F238E27FC236}">
                      <a16:creationId xmlns:a16="http://schemas.microsoft.com/office/drawing/2014/main" id="{A8957CD1-A039-4DB8-825F-09B3F0AF1F75}"/>
                    </a:ext>
                  </a:extLst>
                </p:cNvPr>
                <p:cNvSpPr/>
                <p:nvPr/>
              </p:nvSpPr>
              <p:spPr>
                <a:xfrm>
                  <a:off x="5876772" y="3154363"/>
                  <a:ext cx="943812" cy="274637"/>
                </a:xfrm>
                <a:prstGeom prst="roundRect">
                  <a:avLst/>
                </a:prstGeom>
                <a:gradFill flip="none" rotWithShape="0">
                  <a:gsLst>
                    <a:gs pos="0">
                      <a:srgbClr val="FFFFFF">
                        <a:lumMod val="92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Calibri"/>
                    </a:rPr>
                    <a:t>Outlier</a:t>
                  </a:r>
                </a:p>
              </p:txBody>
            </p:sp>
            <p:sp>
              <p:nvSpPr>
                <p:cNvPr id="8" name="Rounded Rectangle 142">
                  <a:extLst>
                    <a:ext uri="{FF2B5EF4-FFF2-40B4-BE49-F238E27FC236}">
                      <a16:creationId xmlns:a16="http://schemas.microsoft.com/office/drawing/2014/main" id="{5121BCDD-9D85-4361-B3EF-1533FB84FD39}"/>
                    </a:ext>
                  </a:extLst>
                </p:cNvPr>
                <p:cNvSpPr/>
                <p:nvPr/>
              </p:nvSpPr>
              <p:spPr>
                <a:xfrm>
                  <a:off x="1815037" y="2033233"/>
                  <a:ext cx="943812" cy="274637"/>
                </a:xfrm>
                <a:prstGeom prst="roundRect">
                  <a:avLst/>
                </a:prstGeom>
                <a:gradFill flip="none" rotWithShape="0">
                  <a:gsLst>
                    <a:gs pos="0">
                      <a:srgbClr val="FFFFFF">
                        <a:lumMod val="92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Calibri"/>
                    </a:rPr>
                    <a:t>Median</a:t>
                  </a:r>
                </a:p>
              </p:txBody>
            </p:sp>
            <p:sp>
              <p:nvSpPr>
                <p:cNvPr id="10" name="Rounded Rectangle 142">
                  <a:extLst>
                    <a:ext uri="{FF2B5EF4-FFF2-40B4-BE49-F238E27FC236}">
                      <a16:creationId xmlns:a16="http://schemas.microsoft.com/office/drawing/2014/main" id="{314F4A8E-FBDA-4D8D-A1DF-6F907A11DFC9}"/>
                    </a:ext>
                  </a:extLst>
                </p:cNvPr>
                <p:cNvSpPr/>
                <p:nvPr/>
              </p:nvSpPr>
              <p:spPr>
                <a:xfrm>
                  <a:off x="1162973" y="3049087"/>
                  <a:ext cx="943812" cy="274637"/>
                </a:xfrm>
                <a:prstGeom prst="roundRect">
                  <a:avLst/>
                </a:prstGeom>
                <a:gradFill flip="none" rotWithShape="0">
                  <a:gsLst>
                    <a:gs pos="0">
                      <a:srgbClr val="FFFFFF">
                        <a:lumMod val="92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Calibri"/>
                    </a:rPr>
                    <a:t>Min</a:t>
                  </a:r>
                </a:p>
              </p:txBody>
            </p:sp>
            <p:sp>
              <p:nvSpPr>
                <p:cNvPr id="11" name="Rounded Rectangle 142">
                  <a:extLst>
                    <a:ext uri="{FF2B5EF4-FFF2-40B4-BE49-F238E27FC236}">
                      <a16:creationId xmlns:a16="http://schemas.microsoft.com/office/drawing/2014/main" id="{EB7098E3-7425-46B1-BC42-3AE50419AB69}"/>
                    </a:ext>
                  </a:extLst>
                </p:cNvPr>
                <p:cNvSpPr/>
                <p:nvPr/>
              </p:nvSpPr>
              <p:spPr>
                <a:xfrm>
                  <a:off x="5453867" y="4423808"/>
                  <a:ext cx="943812" cy="274637"/>
                </a:xfrm>
                <a:prstGeom prst="roundRect">
                  <a:avLst/>
                </a:prstGeom>
                <a:gradFill flip="none" rotWithShape="0">
                  <a:gsLst>
                    <a:gs pos="0">
                      <a:srgbClr val="FFFFFF">
                        <a:lumMod val="92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Calibri"/>
                    </a:rPr>
                    <a:t>Max</a:t>
                  </a:r>
                </a:p>
              </p:txBody>
            </p:sp>
            <p:sp>
              <p:nvSpPr>
                <p:cNvPr id="12" name="Rounded Rectangle 142">
                  <a:extLst>
                    <a:ext uri="{FF2B5EF4-FFF2-40B4-BE49-F238E27FC236}">
                      <a16:creationId xmlns:a16="http://schemas.microsoft.com/office/drawing/2014/main" id="{BF34443A-2305-40CC-9FCB-3103C8EB5464}"/>
                    </a:ext>
                  </a:extLst>
                </p:cNvPr>
                <p:cNvSpPr/>
                <p:nvPr/>
              </p:nvSpPr>
              <p:spPr>
                <a:xfrm>
                  <a:off x="2190830" y="5045379"/>
                  <a:ext cx="534624" cy="274637"/>
                </a:xfrm>
                <a:prstGeom prst="roundRect">
                  <a:avLst/>
                </a:prstGeom>
                <a:gradFill flip="none" rotWithShape="0">
                  <a:gsLst>
                    <a:gs pos="0">
                      <a:srgbClr val="FFFFFF">
                        <a:lumMod val="92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Calibri"/>
                    </a:rPr>
                    <a:t>Q1</a:t>
                  </a:r>
                </a:p>
              </p:txBody>
            </p:sp>
            <p:sp>
              <p:nvSpPr>
                <p:cNvPr id="14" name="Line 315">
                  <a:extLst>
                    <a:ext uri="{FF2B5EF4-FFF2-40B4-BE49-F238E27FC236}">
                      <a16:creationId xmlns:a16="http://schemas.microsoft.com/office/drawing/2014/main" id="{2654B88F-E780-47D9-BE69-DED59B85272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5303520" y="4075610"/>
                  <a:ext cx="287382" cy="34819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" name="Line 315">
                  <a:extLst>
                    <a:ext uri="{FF2B5EF4-FFF2-40B4-BE49-F238E27FC236}">
                      <a16:creationId xmlns:a16="http://schemas.microsoft.com/office/drawing/2014/main" id="{5381FEAA-1A6E-4A51-A58E-27C0DF3C1E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950663" y="3323724"/>
                  <a:ext cx="383234" cy="299042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" name="Rounded Rectangle 142">
                  <a:extLst>
                    <a:ext uri="{FF2B5EF4-FFF2-40B4-BE49-F238E27FC236}">
                      <a16:creationId xmlns:a16="http://schemas.microsoft.com/office/drawing/2014/main" id="{2B5480B9-6C07-4522-AE51-39D8B3495A62}"/>
                    </a:ext>
                  </a:extLst>
                </p:cNvPr>
                <p:cNvSpPr/>
                <p:nvPr/>
              </p:nvSpPr>
              <p:spPr>
                <a:xfrm>
                  <a:off x="4088943" y="5100043"/>
                  <a:ext cx="534624" cy="274637"/>
                </a:xfrm>
                <a:prstGeom prst="roundRect">
                  <a:avLst/>
                </a:prstGeom>
                <a:gradFill flip="none" rotWithShape="0">
                  <a:gsLst>
                    <a:gs pos="0">
                      <a:srgbClr val="FFFFFF">
                        <a:lumMod val="92000"/>
                      </a:srgbClr>
                    </a:gs>
                    <a:gs pos="100000">
                      <a:srgbClr val="FFFFFF"/>
                    </a:gs>
                  </a:gsLst>
                  <a:lin ang="2700000" scaled="1"/>
                  <a:tileRect/>
                </a:gra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Calibri"/>
                    </a:rPr>
                    <a:t>Q3</a:t>
                  </a:r>
                </a:p>
              </p:txBody>
            </p:sp>
          </p:grpSp>
          <p:sp>
            <p:nvSpPr>
              <p:cNvPr id="20" name="Line 315">
                <a:extLst>
                  <a:ext uri="{FF2B5EF4-FFF2-40B4-BE49-F238E27FC236}">
                    <a16:creationId xmlns:a16="http://schemas.microsoft.com/office/drawing/2014/main" id="{4C10165D-71C5-4F68-B2CA-3546EC7A76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58849" y="2198597"/>
                <a:ext cx="395608" cy="27463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2" name="Line 315">
              <a:extLst>
                <a:ext uri="{FF2B5EF4-FFF2-40B4-BE49-F238E27FC236}">
                  <a16:creationId xmlns:a16="http://schemas.microsoft.com/office/drawing/2014/main" id="{92136E9F-1EAE-4A09-BFCF-3DEF922F25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915799" y="4925943"/>
              <a:ext cx="173144" cy="17409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Line 315">
              <a:extLst>
                <a:ext uri="{FF2B5EF4-FFF2-40B4-BE49-F238E27FC236}">
                  <a16:creationId xmlns:a16="http://schemas.microsoft.com/office/drawing/2014/main" id="{3A8306DB-B5D1-4F2B-B189-035164A9A7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63243" y="4867835"/>
              <a:ext cx="147192" cy="1775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31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C2E5D6-6635-43A8-A861-AE4AF9B50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307E9B4-177A-4793-A5C1-CDA51DEFE3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Start by getting familiar with content and format of data.</a:t>
            </a:r>
          </a:p>
          <a:p>
            <a:r>
              <a:rPr lang="en-US" dirty="0"/>
              <a:t>Try to identify:</a:t>
            </a:r>
          </a:p>
          <a:p>
            <a:pPr lvl="1"/>
            <a:r>
              <a:rPr lang="en-US" dirty="0"/>
              <a:t>Number of columns</a:t>
            </a:r>
          </a:p>
          <a:p>
            <a:pPr lvl="1"/>
            <a:r>
              <a:rPr lang="en-US" dirty="0"/>
              <a:t>Names of columns</a:t>
            </a:r>
          </a:p>
          <a:p>
            <a:pPr lvl="1"/>
            <a:r>
              <a:rPr lang="en-US" dirty="0"/>
              <a:t>Data types of columns</a:t>
            </a:r>
          </a:p>
          <a:p>
            <a:pPr lvl="1"/>
            <a:r>
              <a:rPr lang="en-US" dirty="0"/>
              <a:t>Number of rows</a:t>
            </a:r>
          </a:p>
          <a:p>
            <a:pPr lvl="1"/>
            <a:r>
              <a:rPr lang="en-US" dirty="0"/>
              <a:t>Primary row identifiers</a:t>
            </a:r>
          </a:p>
          <a:p>
            <a:pPr lvl="1"/>
            <a:r>
              <a:rPr lang="en-US" dirty="0"/>
              <a:t>Value representation</a:t>
            </a:r>
          </a:p>
          <a:p>
            <a:pPr lvl="1"/>
            <a:r>
              <a:rPr lang="en-US" dirty="0"/>
              <a:t>Presence/number of missing values</a:t>
            </a:r>
          </a:p>
          <a:p>
            <a:r>
              <a:rPr lang="en-US" dirty="0"/>
              <a:t>Use Python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DataFrame</a:t>
            </a:r>
            <a:r>
              <a:rPr lang="en-US" dirty="0"/>
              <a:t> functions: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info()</a:t>
            </a:r>
            <a:r>
              <a:rPr lang="en-US" dirty="0"/>
              <a:t> to get attributes.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head()</a:t>
            </a:r>
            <a:r>
              <a:rPr lang="en-US" dirty="0"/>
              <a:t> to get first few rows.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A16B694-C410-4AA3-A3E7-83BA44A5D7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Dataset Content and Format</a:t>
            </a:r>
          </a:p>
        </p:txBody>
      </p:sp>
      <p:pic>
        <p:nvPicPr>
          <p:cNvPr id="9" name="Picture 8" descr="A picture containing text, newspaper, receipt&#10;&#10;Description automatically generated">
            <a:extLst>
              <a:ext uri="{FF2B5EF4-FFF2-40B4-BE49-F238E27FC236}">
                <a16:creationId xmlns:a16="http://schemas.microsoft.com/office/drawing/2014/main" id="{D2FD2E32-189C-4E42-A276-258A373FD8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0836" y="2183575"/>
            <a:ext cx="3739495" cy="379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97092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4D9E8-920E-4A43-9E62-30C5DB5FC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Violin Plot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BF7790-4B99-4F48-BE18-82FFD9625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50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FED60C2-5F11-44DC-BCFD-2F49FC952137}"/>
              </a:ext>
            </a:extLst>
          </p:cNvPr>
          <p:cNvGrpSpPr/>
          <p:nvPr/>
        </p:nvGrpSpPr>
        <p:grpSpPr>
          <a:xfrm>
            <a:off x="598289" y="1606323"/>
            <a:ext cx="7947422" cy="4367758"/>
            <a:chOff x="734493" y="1606323"/>
            <a:chExt cx="7947422" cy="4367758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7445677C-708C-40A2-B525-EBFA29B1C5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734493" y="1606323"/>
              <a:ext cx="6927416" cy="4367758"/>
            </a:xfrm>
            <a:prstGeom prst="rect">
              <a:avLst/>
            </a:prstGeom>
          </p:spPr>
        </p:pic>
        <p:sp>
          <p:nvSpPr>
            <p:cNvPr id="11" name="Line 315">
              <a:extLst>
                <a:ext uri="{FF2B5EF4-FFF2-40B4-BE49-F238E27FC236}">
                  <a16:creationId xmlns:a16="http://schemas.microsoft.com/office/drawing/2014/main" id="{4AADE861-486F-4E47-9DAC-6937D5E157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045642" y="2616189"/>
              <a:ext cx="49923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Rounded Rectangle 142">
              <a:extLst>
                <a:ext uri="{FF2B5EF4-FFF2-40B4-BE49-F238E27FC236}">
                  <a16:creationId xmlns:a16="http://schemas.microsoft.com/office/drawing/2014/main" id="{8293B877-1764-4C9C-AA2F-BB4C50130162}"/>
                </a:ext>
              </a:extLst>
            </p:cNvPr>
            <p:cNvSpPr/>
            <p:nvPr/>
          </p:nvSpPr>
          <p:spPr>
            <a:xfrm>
              <a:off x="4544878" y="2422858"/>
              <a:ext cx="1093626" cy="426819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Low probability</a:t>
              </a:r>
            </a:p>
          </p:txBody>
        </p:sp>
        <p:sp>
          <p:nvSpPr>
            <p:cNvPr id="7" name="Line 315">
              <a:extLst>
                <a:ext uri="{FF2B5EF4-FFF2-40B4-BE49-F238E27FC236}">
                  <a16:creationId xmlns:a16="http://schemas.microsoft.com/office/drawing/2014/main" id="{5AACFD57-97E0-4516-A04C-B1AB8173AF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954060" y="4241811"/>
              <a:ext cx="420621" cy="0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ounded Rectangle 142">
              <a:extLst>
                <a:ext uri="{FF2B5EF4-FFF2-40B4-BE49-F238E27FC236}">
                  <a16:creationId xmlns:a16="http://schemas.microsoft.com/office/drawing/2014/main" id="{28AF3660-DCC5-437A-B872-8EEAEA0EEACD}"/>
                </a:ext>
              </a:extLst>
            </p:cNvPr>
            <p:cNvSpPr/>
            <p:nvPr/>
          </p:nvSpPr>
          <p:spPr>
            <a:xfrm>
              <a:off x="7588289" y="4020588"/>
              <a:ext cx="1093626" cy="426819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High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 probability</a:t>
              </a:r>
            </a:p>
          </p:txBody>
        </p:sp>
        <p:sp>
          <p:nvSpPr>
            <p:cNvPr id="9" name="Rounded Rectangle 142">
              <a:extLst>
                <a:ext uri="{FF2B5EF4-FFF2-40B4-BE49-F238E27FC236}">
                  <a16:creationId xmlns:a16="http://schemas.microsoft.com/office/drawing/2014/main" id="{EF16777F-C0E5-45D9-BDCB-F101C321A75D}"/>
                </a:ext>
              </a:extLst>
            </p:cNvPr>
            <p:cNvSpPr/>
            <p:nvPr/>
          </p:nvSpPr>
          <p:spPr>
            <a:xfrm>
              <a:off x="4374683" y="4090123"/>
              <a:ext cx="765421" cy="27482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Median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0" name="Line 315">
              <a:extLst>
                <a:ext uri="{FF2B5EF4-FFF2-40B4-BE49-F238E27FC236}">
                  <a16:creationId xmlns:a16="http://schemas.microsoft.com/office/drawing/2014/main" id="{97B8AF21-4AEF-491E-A13E-43A7376A3D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363498" y="4294959"/>
              <a:ext cx="22479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708313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F5D7DF-EB28-4050-8799-0C48F8F92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51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3E298B-EE46-4B83-9DF9-43ED1027F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Analyzing Data Using Box Plots and Violin Plots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701BE0-05E1-485A-9726-473D6A2E49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a series of box plots to show many statistical measures across multiple datasets.</a:t>
            </a:r>
          </a:p>
          <a:p>
            <a:r>
              <a:rPr lang="en-US" dirty="0"/>
              <a:t>Use violin plots to show value densities that box plots can't show.</a:t>
            </a:r>
          </a:p>
          <a:p>
            <a:r>
              <a:rPr lang="en-US" dirty="0"/>
              <a:t>Experiment with different colors for each violin plot.</a:t>
            </a:r>
          </a:p>
          <a:p>
            <a:r>
              <a:rPr lang="en-US" dirty="0"/>
              <a:t>Create violin/box plots when there are multiple datasets to display at once, plotting them on the same axes.</a:t>
            </a:r>
          </a:p>
        </p:txBody>
      </p:sp>
    </p:spTree>
    <p:extLst>
      <p:ext uri="{BB962C8B-B14F-4D97-AF65-F5344CB8AC3E}">
        <p14:creationId xmlns:p14="http://schemas.microsoft.com/office/powerpoint/2010/main" val="7129225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50981E-5746-4A21-9AEC-B78F82023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52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C9668C-D397-4838-835E-47E456F2E2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Analyzing Data Using Box Plots and Violin Plots</a:t>
            </a:r>
          </a:p>
        </p:txBody>
      </p:sp>
    </p:spTree>
    <p:extLst>
      <p:ext uri="{BB962C8B-B14F-4D97-AF65-F5344CB8AC3E}">
        <p14:creationId xmlns:p14="http://schemas.microsoft.com/office/powerpoint/2010/main" val="97910601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0B971-2CC8-4097-8457-0E4E2465D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Scatter Plots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3905AD-DB2F-483B-9383-CFCD7E257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53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9E586A4-9351-4BEC-9161-EF5B2438D545}"/>
              </a:ext>
            </a:extLst>
          </p:cNvPr>
          <p:cNvGrpSpPr/>
          <p:nvPr/>
        </p:nvGrpSpPr>
        <p:grpSpPr>
          <a:xfrm>
            <a:off x="789470" y="1633216"/>
            <a:ext cx="7565060" cy="4123917"/>
            <a:chOff x="1211507" y="1633216"/>
            <a:chExt cx="7565060" cy="4123917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30382495-6638-4E9D-9C9D-7CC0BA02E0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211507" y="1633216"/>
              <a:ext cx="6550960" cy="4123917"/>
            </a:xfrm>
            <a:prstGeom prst="rect">
              <a:avLst/>
            </a:prstGeom>
          </p:spPr>
        </p:pic>
        <p:sp>
          <p:nvSpPr>
            <p:cNvPr id="7" name="Line 315">
              <a:extLst>
                <a:ext uri="{FF2B5EF4-FFF2-40B4-BE49-F238E27FC236}">
                  <a16:creationId xmlns:a16="http://schemas.microsoft.com/office/drawing/2014/main" id="{3E4AF2D7-2660-4DA1-BE7F-55F651D654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49783" y="2860259"/>
              <a:ext cx="200297" cy="24870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Rounded Rectangle 142">
              <a:extLst>
                <a:ext uri="{FF2B5EF4-FFF2-40B4-BE49-F238E27FC236}">
                  <a16:creationId xmlns:a16="http://schemas.microsoft.com/office/drawing/2014/main" id="{E1CE79F9-B90A-42A2-95F4-8C29A2532719}"/>
                </a:ext>
              </a:extLst>
            </p:cNvPr>
            <p:cNvSpPr/>
            <p:nvPr/>
          </p:nvSpPr>
          <p:spPr>
            <a:xfrm>
              <a:off x="4161663" y="2585432"/>
              <a:ext cx="990704" cy="27482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Data point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8" name="Rounded Rectangle 142">
              <a:extLst>
                <a:ext uri="{FF2B5EF4-FFF2-40B4-BE49-F238E27FC236}">
                  <a16:creationId xmlns:a16="http://schemas.microsoft.com/office/drawing/2014/main" id="{19CF64BB-F526-4DA4-8B2D-A4470458DD7C}"/>
                </a:ext>
              </a:extLst>
            </p:cNvPr>
            <p:cNvSpPr/>
            <p:nvPr/>
          </p:nvSpPr>
          <p:spPr>
            <a:xfrm>
              <a:off x="7762466" y="3695174"/>
              <a:ext cx="1014101" cy="50509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No strong correlation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9" name="AutoShape 303">
              <a:extLst>
                <a:ext uri="{FF2B5EF4-FFF2-40B4-BE49-F238E27FC236}">
                  <a16:creationId xmlns:a16="http://schemas.microsoft.com/office/drawing/2014/main" id="{196F60CF-893B-4F3B-A378-DC7D3F4A4219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7562169" y="2978332"/>
              <a:ext cx="200297" cy="1933302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35632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831F2-41D4-4BA5-95A6-60B9D3E37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 Plots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E8037B-501A-4BBD-A1B0-387B3188E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54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975766D-8A1D-42DA-AEAF-1BBF3F2FDC77}"/>
              </a:ext>
            </a:extLst>
          </p:cNvPr>
          <p:cNvGrpSpPr/>
          <p:nvPr/>
        </p:nvGrpSpPr>
        <p:grpSpPr>
          <a:xfrm>
            <a:off x="651124" y="1658575"/>
            <a:ext cx="7192718" cy="4150043"/>
            <a:chOff x="651124" y="1658575"/>
            <a:chExt cx="7192718" cy="4150043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0CEA65D3-F5FC-4322-BEC4-4828FEDF4C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51124" y="1658575"/>
              <a:ext cx="7192718" cy="4150043"/>
            </a:xfrm>
            <a:prstGeom prst="rect">
              <a:avLst/>
            </a:prstGeom>
          </p:spPr>
        </p:pic>
        <p:sp>
          <p:nvSpPr>
            <p:cNvPr id="7" name="Line 315">
              <a:extLst>
                <a:ext uri="{FF2B5EF4-FFF2-40B4-BE49-F238E27FC236}">
                  <a16:creationId xmlns:a16="http://schemas.microsoft.com/office/drawing/2014/main" id="{F0C013DA-252E-47E5-88C0-704809C6F1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76205" y="2857524"/>
              <a:ext cx="95793" cy="25143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Rounded Rectangle 142">
              <a:extLst>
                <a:ext uri="{FF2B5EF4-FFF2-40B4-BE49-F238E27FC236}">
                  <a16:creationId xmlns:a16="http://schemas.microsoft.com/office/drawing/2014/main" id="{11313617-95D8-450C-A95A-368314EAD75A}"/>
                </a:ext>
              </a:extLst>
            </p:cNvPr>
            <p:cNvSpPr/>
            <p:nvPr/>
          </p:nvSpPr>
          <p:spPr>
            <a:xfrm>
              <a:off x="4758530" y="2947345"/>
              <a:ext cx="990704" cy="27482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Trend line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8" name="Rounded Rectangle 142">
              <a:extLst>
                <a:ext uri="{FF2B5EF4-FFF2-40B4-BE49-F238E27FC236}">
                  <a16:creationId xmlns:a16="http://schemas.microsoft.com/office/drawing/2014/main" id="{7247D554-6B56-4016-8DF5-AE5F8A21B710}"/>
                </a:ext>
              </a:extLst>
            </p:cNvPr>
            <p:cNvSpPr/>
            <p:nvPr/>
          </p:nvSpPr>
          <p:spPr>
            <a:xfrm>
              <a:off x="4316477" y="2582697"/>
              <a:ext cx="990704" cy="27482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Data point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9" name="Line 315">
              <a:extLst>
                <a:ext uri="{FF2B5EF4-FFF2-40B4-BE49-F238E27FC236}">
                  <a16:creationId xmlns:a16="http://schemas.microsoft.com/office/drawing/2014/main" id="{7F029F21-6635-4A6B-9A79-4D234E50A5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51015" y="3222172"/>
              <a:ext cx="156413" cy="39189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381128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1A21B-D53A-4E0B-9054-72AB6BE2E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 Plots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C9771C-9A68-4E31-AD8C-7C3260AAC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55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03CFDAE-4E15-42D7-B1CA-CC172CA460B1}"/>
              </a:ext>
            </a:extLst>
          </p:cNvPr>
          <p:cNvGrpSpPr/>
          <p:nvPr/>
        </p:nvGrpSpPr>
        <p:grpSpPr>
          <a:xfrm>
            <a:off x="789002" y="1628503"/>
            <a:ext cx="7640895" cy="4267201"/>
            <a:chOff x="789002" y="1628503"/>
            <a:chExt cx="7640895" cy="4267201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92EAB2DF-8156-4622-B94D-47A5473481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789002" y="1628503"/>
              <a:ext cx="6778571" cy="4267201"/>
            </a:xfrm>
            <a:prstGeom prst="rect">
              <a:avLst/>
            </a:prstGeom>
          </p:spPr>
        </p:pic>
        <p:sp>
          <p:nvSpPr>
            <p:cNvPr id="6" name="Rounded Rectangle 142">
              <a:extLst>
                <a:ext uri="{FF2B5EF4-FFF2-40B4-BE49-F238E27FC236}">
                  <a16:creationId xmlns:a16="http://schemas.microsoft.com/office/drawing/2014/main" id="{5F72ED69-4EFD-4B4C-B296-C06AA34189B5}"/>
                </a:ext>
              </a:extLst>
            </p:cNvPr>
            <p:cNvSpPr/>
            <p:nvPr/>
          </p:nvSpPr>
          <p:spPr>
            <a:xfrm>
              <a:off x="7369613" y="4654225"/>
              <a:ext cx="1060284" cy="27482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Trend areas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7" name="Line 315">
              <a:extLst>
                <a:ext uri="{FF2B5EF4-FFF2-40B4-BE49-F238E27FC236}">
                  <a16:creationId xmlns:a16="http://schemas.microsoft.com/office/drawing/2014/main" id="{F711B2CF-220A-4E1B-92CD-9607B8A4F2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582191" y="4217125"/>
              <a:ext cx="787422" cy="50191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Line 315">
              <a:extLst>
                <a:ext uri="{FF2B5EF4-FFF2-40B4-BE49-F238E27FC236}">
                  <a16:creationId xmlns:a16="http://schemas.microsoft.com/office/drawing/2014/main" id="{F5B36A8E-7B5B-46D6-AFBE-D4B18AF770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734589" y="4803948"/>
              <a:ext cx="635024" cy="2930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60317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FAA5FF-CBB0-4029-A3F3-A55DB7BEF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0AE95C-5044-4EBD-886C-AC537C3A7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Analyzing Data Using Scatter Plots, Line Plots, and Area Plots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085161-5312-4702-A286-E35B746CCF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labels for important data points only.</a:t>
            </a:r>
          </a:p>
          <a:p>
            <a:r>
              <a:rPr lang="en-US" dirty="0"/>
              <a:t>Consider using a color and pattern for each line on a line plot.</a:t>
            </a:r>
          </a:p>
          <a:p>
            <a:r>
              <a:rPr lang="en-US" dirty="0"/>
              <a:t>Use scatter plots where neither axis is categorical data, one of the axes is a time or date, or both axes have irregular intervals.</a:t>
            </a:r>
          </a:p>
          <a:p>
            <a:r>
              <a:rPr lang="en-US" dirty="0"/>
              <a:t>Use a line plot when one axis represents time or date.</a:t>
            </a:r>
          </a:p>
          <a:p>
            <a:r>
              <a:rPr lang="en-US" dirty="0"/>
              <a:t>Consider an area plot when multiple aspects of data need to be shown.</a:t>
            </a:r>
          </a:p>
          <a:p>
            <a:r>
              <a:rPr lang="en-US" dirty="0"/>
              <a:t>Plot the largest area first so that the smallest area is not obscured by other plots.</a:t>
            </a:r>
          </a:p>
        </p:txBody>
      </p:sp>
    </p:spTree>
    <p:extLst>
      <p:ext uri="{BB962C8B-B14F-4D97-AF65-F5344CB8AC3E}">
        <p14:creationId xmlns:p14="http://schemas.microsoft.com/office/powerpoint/2010/main" val="104661915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13DDA2F-2524-488A-8DAC-C274B1FC2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57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2E977E-FCB3-497D-B7B1-DF75E7E937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Analyzing Data Using Scatter Plots and Line Plots</a:t>
            </a:r>
          </a:p>
        </p:txBody>
      </p:sp>
    </p:spTree>
    <p:extLst>
      <p:ext uri="{BB962C8B-B14F-4D97-AF65-F5344CB8AC3E}">
        <p14:creationId xmlns:p14="http://schemas.microsoft.com/office/powerpoint/2010/main" val="149297414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FF655-7B06-42BD-A4FD-E2592DCDA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 Charts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BAA912-B87F-4A26-914B-F33E2276F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58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1CA343E-4E47-415C-A61A-7CDD8FC362CE}"/>
              </a:ext>
            </a:extLst>
          </p:cNvPr>
          <p:cNvGrpSpPr/>
          <p:nvPr/>
        </p:nvGrpSpPr>
        <p:grpSpPr>
          <a:xfrm>
            <a:off x="525940" y="1693408"/>
            <a:ext cx="7663850" cy="4071666"/>
            <a:chOff x="745858" y="1684700"/>
            <a:chExt cx="7663850" cy="4071666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664BD70A-9401-4DD7-ADA1-2D486221A7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45858" y="1684700"/>
              <a:ext cx="6894417" cy="4071666"/>
            </a:xfrm>
            <a:prstGeom prst="rect">
              <a:avLst/>
            </a:prstGeom>
          </p:spPr>
        </p:pic>
        <p:sp>
          <p:nvSpPr>
            <p:cNvPr id="7" name="Line 315">
              <a:extLst>
                <a:ext uri="{FF2B5EF4-FFF2-40B4-BE49-F238E27FC236}">
                  <a16:creationId xmlns:a16="http://schemas.microsoft.com/office/drawing/2014/main" id="{EF2054E4-964B-4BA4-96B0-9AFA5DBB05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5143" y="2641548"/>
              <a:ext cx="217311" cy="28453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Rounded Rectangle 142">
              <a:extLst>
                <a:ext uri="{FF2B5EF4-FFF2-40B4-BE49-F238E27FC236}">
                  <a16:creationId xmlns:a16="http://schemas.microsoft.com/office/drawing/2014/main" id="{ACF1D76C-5289-45FA-9D03-F635637150C0}"/>
                </a:ext>
              </a:extLst>
            </p:cNvPr>
            <p:cNvSpPr/>
            <p:nvPr/>
          </p:nvSpPr>
          <p:spPr>
            <a:xfrm>
              <a:off x="4572000" y="2351988"/>
              <a:ext cx="870454" cy="284531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Mean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9" name="Line 315">
              <a:extLst>
                <a:ext uri="{FF2B5EF4-FFF2-40B4-BE49-F238E27FC236}">
                  <a16:creationId xmlns:a16="http://schemas.microsoft.com/office/drawing/2014/main" id="{C81EA2FB-7D78-4B69-9BCA-DDE6345CB7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262949" y="2778034"/>
              <a:ext cx="30098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ounded Rectangle 142">
              <a:extLst>
                <a:ext uri="{FF2B5EF4-FFF2-40B4-BE49-F238E27FC236}">
                  <a16:creationId xmlns:a16="http://schemas.microsoft.com/office/drawing/2014/main" id="{41912E2C-7FFD-4128-A490-42DCDDEB88FF}"/>
                </a:ext>
              </a:extLst>
            </p:cNvPr>
            <p:cNvSpPr/>
            <p:nvPr/>
          </p:nvSpPr>
          <p:spPr>
            <a:xfrm>
              <a:off x="7539254" y="2606717"/>
              <a:ext cx="870454" cy="284531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Error bar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33929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0C6C18-79CD-4AB3-8885-92BA6B0D1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59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83F0E5-0629-482D-90A5-BA0C60457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Analyzing Data Using Bar Charts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D0A941-94B2-47C1-86B8-481141E4A4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bar charts when at least one axis is categorical data or discrete data at regular intervals.</a:t>
            </a:r>
          </a:p>
          <a:p>
            <a:r>
              <a:rPr lang="en-US" dirty="0"/>
              <a:t>Consider using bar charts when one of the axes has around twenty or fewer values.</a:t>
            </a:r>
          </a:p>
          <a:p>
            <a:r>
              <a:rPr lang="en-US" dirty="0"/>
              <a:t>Show multiple data sources on a bar chart if they share common categories.</a:t>
            </a:r>
          </a:p>
          <a:p>
            <a:r>
              <a:rPr lang="en-US" dirty="0"/>
              <a:t>Use one color per dataset when displaying multiple datasets.</a:t>
            </a:r>
          </a:p>
          <a:p>
            <a:r>
              <a:rPr lang="en-US" dirty="0"/>
              <a:t>Order bars from highest to lowest when there is no inherent ordering of the categories.</a:t>
            </a:r>
          </a:p>
        </p:txBody>
      </p:sp>
    </p:spTree>
    <p:extLst>
      <p:ext uri="{BB962C8B-B14F-4D97-AF65-F5344CB8AC3E}">
        <p14:creationId xmlns:p14="http://schemas.microsoft.com/office/powerpoint/2010/main" val="4142651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B282F81-2100-4F7B-AB08-511104A9F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135455-3042-44F9-BCF4-E89C634C4C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can easily identify data types, but feature types can be more difficult.</a:t>
            </a:r>
          </a:p>
          <a:p>
            <a:r>
              <a:rPr lang="en-US" dirty="0"/>
              <a:t>Example: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color</a:t>
            </a:r>
            <a:r>
              <a:rPr lang="en-US" dirty="0"/>
              <a:t> feature.</a:t>
            </a:r>
          </a:p>
          <a:p>
            <a:pPr lvl="1"/>
            <a:r>
              <a:rPr lang="en-US" dirty="0"/>
              <a:t>Formatted as integer.</a:t>
            </a:r>
          </a:p>
          <a:p>
            <a:pPr lvl="1"/>
            <a:r>
              <a:rPr lang="en-US" dirty="0"/>
              <a:t>Values are 1, 2, 3, or 4.</a:t>
            </a:r>
          </a:p>
          <a:p>
            <a:pPr lvl="1"/>
            <a:r>
              <a:rPr lang="en-US" dirty="0"/>
              <a:t>Looks ordinal or quantitative to a machine.</a:t>
            </a:r>
          </a:p>
          <a:p>
            <a:pPr lvl="1"/>
            <a:r>
              <a:rPr lang="en-US" dirty="0"/>
              <a:t>However, it's been encoded with arbitrary numbers that map to color names.</a:t>
            </a:r>
          </a:p>
          <a:p>
            <a:pPr lvl="1"/>
            <a:r>
              <a:rPr lang="en-US" dirty="0"/>
              <a:t>So it's actually categorical.</a:t>
            </a:r>
          </a:p>
          <a:p>
            <a:r>
              <a:rPr lang="en-US" dirty="0"/>
              <a:t>If features are descriptive enough, you may be able to guess their type.</a:t>
            </a:r>
          </a:p>
          <a:p>
            <a:r>
              <a:rPr lang="en-US" dirty="0"/>
              <a:t>Or, prior domain knowledge can make you certain.</a:t>
            </a:r>
          </a:p>
          <a:p>
            <a:r>
              <a:rPr lang="en-US" dirty="0"/>
              <a:t>You might not have either advantage.</a:t>
            </a:r>
          </a:p>
          <a:p>
            <a:r>
              <a:rPr lang="en-US" dirty="0"/>
              <a:t>Analyze features closely to determine feature types.</a:t>
            </a:r>
          </a:p>
          <a:p>
            <a:pPr lvl="1"/>
            <a:r>
              <a:rPr lang="en-US" dirty="0"/>
              <a:t>Relate unknown features to known features.</a:t>
            </a:r>
          </a:p>
          <a:p>
            <a:pPr lvl="1"/>
            <a:r>
              <a:rPr lang="en-US" dirty="0"/>
              <a:t>Look for other clues, like strings that all contain decimals.</a:t>
            </a:r>
          </a:p>
          <a:p>
            <a:r>
              <a:rPr lang="en-US" dirty="0"/>
              <a:t>No fool-proof way to determine feature type; use critical thinking and review data thoroughly.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D536A2B-1C31-4E75-B593-182FB67DC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of Feature Types</a:t>
            </a:r>
          </a:p>
        </p:txBody>
      </p:sp>
    </p:spTree>
    <p:extLst>
      <p:ext uri="{BB962C8B-B14F-4D97-AF65-F5344CB8AC3E}">
        <p14:creationId xmlns:p14="http://schemas.microsoft.com/office/powerpoint/2010/main" val="77111560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6E788F-8F0B-4FFA-B6D3-7207A8136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60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22CB27-D833-4C0C-8937-715CD140B6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Analyzing Data Using Bar Charts</a:t>
            </a:r>
          </a:p>
        </p:txBody>
      </p:sp>
    </p:spTree>
    <p:extLst>
      <p:ext uri="{BB962C8B-B14F-4D97-AF65-F5344CB8AC3E}">
        <p14:creationId xmlns:p14="http://schemas.microsoft.com/office/powerpoint/2010/main" val="405331761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95AFB-FCA3-4565-A5E6-6620486CC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Geographical Maps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1FFE81-8A12-4794-8BA0-24BEC340C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61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E0DA967-8DD2-49EC-99F8-EF7D900601BB}"/>
              </a:ext>
            </a:extLst>
          </p:cNvPr>
          <p:cNvGrpSpPr/>
          <p:nvPr/>
        </p:nvGrpSpPr>
        <p:grpSpPr>
          <a:xfrm>
            <a:off x="699005" y="1156402"/>
            <a:ext cx="7787864" cy="5146044"/>
            <a:chOff x="699005" y="1156402"/>
            <a:chExt cx="7787864" cy="514604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A578CFD-8358-44AD-B212-C91D09991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9005" y="1156402"/>
              <a:ext cx="7787864" cy="5146044"/>
            </a:xfrm>
            <a:prstGeom prst="rect">
              <a:avLst/>
            </a:prstGeom>
          </p:spPr>
        </p:pic>
        <p:sp>
          <p:nvSpPr>
            <p:cNvPr id="5" name="Line 315">
              <a:extLst>
                <a:ext uri="{FF2B5EF4-FFF2-40B4-BE49-F238E27FC236}">
                  <a16:creationId xmlns:a16="http://schemas.microsoft.com/office/drawing/2014/main" id="{6B7FB39A-5702-49DA-A078-D9AE62760A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51512" y="1651324"/>
              <a:ext cx="435427" cy="21152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Rounded Rectangle 142">
              <a:extLst>
                <a:ext uri="{FF2B5EF4-FFF2-40B4-BE49-F238E27FC236}">
                  <a16:creationId xmlns:a16="http://schemas.microsoft.com/office/drawing/2014/main" id="{9B103FA1-4E57-401B-9D7B-E03C4AFD630B}"/>
                </a:ext>
              </a:extLst>
            </p:cNvPr>
            <p:cNvSpPr/>
            <p:nvPr/>
          </p:nvSpPr>
          <p:spPr>
            <a:xfrm>
              <a:off x="2146148" y="1242952"/>
              <a:ext cx="1396658" cy="408372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Most expensive homes</a:t>
              </a:r>
            </a:p>
          </p:txBody>
        </p:sp>
        <p:sp>
          <p:nvSpPr>
            <p:cNvPr id="7" name="Line 315">
              <a:extLst>
                <a:ext uri="{FF2B5EF4-FFF2-40B4-BE49-F238E27FC236}">
                  <a16:creationId xmlns:a16="http://schemas.microsoft.com/office/drawing/2014/main" id="{9EC309C8-03A5-4C8D-8D30-926FBD5B99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589314" y="4428170"/>
              <a:ext cx="435427" cy="21152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ounded Rectangle 142">
              <a:extLst>
                <a:ext uri="{FF2B5EF4-FFF2-40B4-BE49-F238E27FC236}">
                  <a16:creationId xmlns:a16="http://schemas.microsoft.com/office/drawing/2014/main" id="{7B247331-AEB5-4522-A6C8-B01485F03438}"/>
                </a:ext>
              </a:extLst>
            </p:cNvPr>
            <p:cNvSpPr/>
            <p:nvPr/>
          </p:nvSpPr>
          <p:spPr>
            <a:xfrm>
              <a:off x="1951512" y="4216648"/>
              <a:ext cx="1396658" cy="408372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Less expensive homes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276199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05984-CB6A-4C6B-B438-5F271E9CA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Heatmaps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A16846-18D8-4C01-A4AD-402CF7CDF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62</a:t>
            </a:fld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40DD522-EFA0-40B2-AC5C-BC63072B9E11}"/>
              </a:ext>
            </a:extLst>
          </p:cNvPr>
          <p:cNvGrpSpPr/>
          <p:nvPr/>
        </p:nvGrpSpPr>
        <p:grpSpPr>
          <a:xfrm>
            <a:off x="204160" y="1163044"/>
            <a:ext cx="8631518" cy="5067770"/>
            <a:chOff x="204160" y="1163044"/>
            <a:chExt cx="8631518" cy="5067770"/>
          </a:xfrm>
        </p:grpSpPr>
        <p:sp>
          <p:nvSpPr>
            <p:cNvPr id="4" name="Text Box 307">
              <a:extLst>
                <a:ext uri="{FF2B5EF4-FFF2-40B4-BE49-F238E27FC236}">
                  <a16:creationId xmlns:a16="http://schemas.microsoft.com/office/drawing/2014/main" id="{0F99443D-0CE4-4833-A451-2BFBC7A7FE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160" y="1468851"/>
              <a:ext cx="4378380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Areas with fewer houses are shown in purple. </a:t>
              </a:r>
              <a:b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</a:b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Areas with more houses are shown in green. </a:t>
              </a:r>
            </a:p>
          </p:txBody>
        </p:sp>
        <p:sp>
          <p:nvSpPr>
            <p:cNvPr id="5" name="Rounded Rectangle 143">
              <a:extLst>
                <a:ext uri="{FF2B5EF4-FFF2-40B4-BE49-F238E27FC236}">
                  <a16:creationId xmlns:a16="http://schemas.microsoft.com/office/drawing/2014/main" id="{C31E73CF-B12D-45FA-B59C-A23EE0A992F7}"/>
                </a:ext>
              </a:extLst>
            </p:cNvPr>
            <p:cNvSpPr/>
            <p:nvPr/>
          </p:nvSpPr>
          <p:spPr>
            <a:xfrm>
              <a:off x="204160" y="1163044"/>
              <a:ext cx="3734097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Heatmap superimposed on a geographical map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F36D73C-0F66-42FF-B76F-182C013879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0802" t="1273" r="755" b="4075"/>
            <a:stretch/>
          </p:blipFill>
          <p:spPr>
            <a:xfrm>
              <a:off x="329902" y="2093018"/>
              <a:ext cx="3458898" cy="254622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8866BF86-7487-4E99-BDA5-78B64A51964E}"/>
                </a:ext>
              </a:extLst>
            </p:cNvPr>
            <p:cNvSpPr/>
            <p:nvPr/>
          </p:nvSpPr>
          <p:spPr>
            <a:xfrm>
              <a:off x="4345664" y="5408774"/>
              <a:ext cx="4490014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Correlation matrix shown in a heatmap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8" name="Text Box 307">
              <a:extLst>
                <a:ext uri="{FF2B5EF4-FFF2-40B4-BE49-F238E27FC236}">
                  <a16:creationId xmlns:a16="http://schemas.microsoft.com/office/drawing/2014/main" id="{AF6252A6-6FB8-4B91-BF7E-AF9FFE6FF5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05973" y="5738371"/>
              <a:ext cx="4490015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defTabSz="914400" eaLnBrk="1" hangingPunct="1">
                <a:spcBef>
                  <a:spcPct val="50000"/>
                </a:spcBef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Data pairs with lower correlation are shown in lighter shades.</a:t>
              </a:r>
              <a:b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</a:b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Data pairs with higher correlation are shown in darker shades.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A5C5630-3026-4C4E-87F1-2C2AED2163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-7707" t="-3290" r="-6689" b="-331"/>
            <a:stretch/>
          </p:blipFill>
          <p:spPr>
            <a:xfrm>
              <a:off x="5246563" y="2589290"/>
              <a:ext cx="3458899" cy="2540873"/>
            </a:xfrm>
            <a:prstGeom prst="rect">
              <a:avLst/>
            </a:prstGeom>
            <a:solidFill>
              <a:schemeClr val="bg1"/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185491892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346B96-A8E0-43F1-B2ED-6002ACB85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12A4A4-A124-4094-B3D0-8456A959A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Analyzing Data Using Maps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70189A-51DA-442F-819B-F834CDF286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overlaying data on a topographical map when the data corresponds to physical features.</a:t>
            </a:r>
          </a:p>
          <a:p>
            <a:r>
              <a:rPr lang="en-US" dirty="0"/>
              <a:t>Avoid using too many colors or too many data overlays.</a:t>
            </a:r>
          </a:p>
          <a:p>
            <a:r>
              <a:rPr lang="en-US" dirty="0"/>
              <a:t>Add features to pan and zoom or add/remove data layers.</a:t>
            </a:r>
          </a:p>
          <a:p>
            <a:r>
              <a:rPr lang="en-US" dirty="0"/>
              <a:t>Use gradients that make sense for the data being displayed.</a:t>
            </a:r>
          </a:p>
          <a:p>
            <a:r>
              <a:rPr lang="en-US" dirty="0"/>
              <a:t>Add major cities and geographical landmarks to help users orient themselves.</a:t>
            </a:r>
          </a:p>
          <a:p>
            <a:r>
              <a:rPr lang="en-US" dirty="0"/>
              <a:t>Use maps that relate to the data being presented, not as a background.</a:t>
            </a:r>
          </a:p>
        </p:txBody>
      </p:sp>
    </p:spTree>
    <p:extLst>
      <p:ext uri="{BB962C8B-B14F-4D97-AF65-F5344CB8AC3E}">
        <p14:creationId xmlns:p14="http://schemas.microsoft.com/office/powerpoint/2010/main" val="409327197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F1AB11D-E8A0-412D-91AB-A7F99CCEF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64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0337C9-6162-4CCD-BB81-856A7DE7F7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Analyzing Data Using Maps</a:t>
            </a:r>
          </a:p>
        </p:txBody>
      </p:sp>
    </p:spTree>
    <p:extLst>
      <p:ext uri="{BB962C8B-B14F-4D97-AF65-F5344CB8AC3E}">
        <p14:creationId xmlns:p14="http://schemas.microsoft.com/office/powerpoint/2010/main" val="341886137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C4AA8-8849-42A1-B1B7-D4EA77EAE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Plots in Combination (Bar Chart Grid)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47A9F8-4189-4761-848B-22FF61172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65</a:t>
            </a:fld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B348BE5-FF98-43A4-8E86-63F7BD7951A0}"/>
              </a:ext>
            </a:extLst>
          </p:cNvPr>
          <p:cNvGrpSpPr/>
          <p:nvPr/>
        </p:nvGrpSpPr>
        <p:grpSpPr>
          <a:xfrm>
            <a:off x="1215917" y="995724"/>
            <a:ext cx="7326214" cy="5340689"/>
            <a:chOff x="1442340" y="1166849"/>
            <a:chExt cx="7326214" cy="5340689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90DADD43-B9B6-4F83-8FF2-66DC902A4D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442340" y="1166849"/>
              <a:ext cx="6160060" cy="4981402"/>
            </a:xfrm>
            <a:prstGeom prst="rect">
              <a:avLst/>
            </a:prstGeom>
          </p:spPr>
        </p:pic>
        <p:sp>
          <p:nvSpPr>
            <p:cNvPr id="8" name="Rounded Rectangle 142">
              <a:extLst>
                <a:ext uri="{FF2B5EF4-FFF2-40B4-BE49-F238E27FC236}">
                  <a16:creationId xmlns:a16="http://schemas.microsoft.com/office/drawing/2014/main" id="{49FFF615-A93D-4AA7-9B28-646B2DE4B05C}"/>
                </a:ext>
              </a:extLst>
            </p:cNvPr>
            <p:cNvSpPr/>
            <p:nvPr/>
          </p:nvSpPr>
          <p:spPr>
            <a:xfrm>
              <a:off x="7833268" y="2462985"/>
              <a:ext cx="935286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Female</a:t>
              </a:r>
            </a:p>
          </p:txBody>
        </p:sp>
        <p:sp>
          <p:nvSpPr>
            <p:cNvPr id="10" name="Rounded Rectangle 142">
              <a:extLst>
                <a:ext uri="{FF2B5EF4-FFF2-40B4-BE49-F238E27FC236}">
                  <a16:creationId xmlns:a16="http://schemas.microsoft.com/office/drawing/2014/main" id="{79675B8A-36FC-44FD-BD97-5A20EFC0480B}"/>
                </a:ext>
              </a:extLst>
            </p:cNvPr>
            <p:cNvSpPr/>
            <p:nvPr/>
          </p:nvSpPr>
          <p:spPr>
            <a:xfrm>
              <a:off x="7833268" y="4676178"/>
              <a:ext cx="935286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Male</a:t>
              </a:r>
            </a:p>
          </p:txBody>
        </p:sp>
        <p:sp>
          <p:nvSpPr>
            <p:cNvPr id="11" name="Rounded Rectangle 142">
              <a:extLst>
                <a:ext uri="{FF2B5EF4-FFF2-40B4-BE49-F238E27FC236}">
                  <a16:creationId xmlns:a16="http://schemas.microsoft.com/office/drawing/2014/main" id="{1D49F478-B361-445D-A006-2F0AD1AEAC97}"/>
                </a:ext>
              </a:extLst>
            </p:cNvPr>
            <p:cNvSpPr/>
            <p:nvPr/>
          </p:nvSpPr>
          <p:spPr>
            <a:xfrm>
              <a:off x="2991212" y="6232901"/>
              <a:ext cx="1270384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Recommender</a:t>
              </a:r>
            </a:p>
          </p:txBody>
        </p:sp>
        <p:sp>
          <p:nvSpPr>
            <p:cNvPr id="12" name="Rounded Rectangle 142">
              <a:extLst>
                <a:ext uri="{FF2B5EF4-FFF2-40B4-BE49-F238E27FC236}">
                  <a16:creationId xmlns:a16="http://schemas.microsoft.com/office/drawing/2014/main" id="{27C01E5D-A15F-4BDA-AE16-773D21F383A5}"/>
                </a:ext>
              </a:extLst>
            </p:cNvPr>
            <p:cNvSpPr/>
            <p:nvPr/>
          </p:nvSpPr>
          <p:spPr>
            <a:xfrm>
              <a:off x="5501998" y="6232901"/>
              <a:ext cx="1536346" cy="27463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Non-recommender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3" name="AutoShape 303">
              <a:extLst>
                <a:ext uri="{FF2B5EF4-FFF2-40B4-BE49-F238E27FC236}">
                  <a16:creationId xmlns:a16="http://schemas.microsoft.com/office/drawing/2014/main" id="{E08CB278-7774-4FF1-95D3-5D5F79FA3157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7602401" y="1682345"/>
              <a:ext cx="211854" cy="1835918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AutoShape 303">
              <a:extLst>
                <a:ext uri="{FF2B5EF4-FFF2-40B4-BE49-F238E27FC236}">
                  <a16:creationId xmlns:a16="http://schemas.microsoft.com/office/drawing/2014/main" id="{E7E39D65-455B-4955-835B-629BCD26DA8F}"/>
                </a:ext>
              </a:extLst>
            </p:cNvPr>
            <p:cNvSpPr>
              <a:spLocks/>
            </p:cNvSpPr>
            <p:nvPr/>
          </p:nvSpPr>
          <p:spPr bwMode="auto">
            <a:xfrm rot="10800000" flipH="1" flipV="1">
              <a:off x="7602401" y="3895538"/>
              <a:ext cx="211854" cy="1835918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AutoShape 303">
              <a:extLst>
                <a:ext uri="{FF2B5EF4-FFF2-40B4-BE49-F238E27FC236}">
                  <a16:creationId xmlns:a16="http://schemas.microsoft.com/office/drawing/2014/main" id="{939B0A4E-8391-4EB9-9FC7-E09F85FA7272}"/>
                </a:ext>
              </a:extLst>
            </p:cNvPr>
            <p:cNvSpPr>
              <a:spLocks/>
            </p:cNvSpPr>
            <p:nvPr/>
          </p:nvSpPr>
          <p:spPr bwMode="auto">
            <a:xfrm rot="16200000" flipH="1" flipV="1">
              <a:off x="6164244" y="4973079"/>
              <a:ext cx="211854" cy="2299063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AutoShape 303">
              <a:extLst>
                <a:ext uri="{FF2B5EF4-FFF2-40B4-BE49-F238E27FC236}">
                  <a16:creationId xmlns:a16="http://schemas.microsoft.com/office/drawing/2014/main" id="{5BED7F6A-A779-4BDD-AFF9-8FF10C2DC98B}"/>
                </a:ext>
              </a:extLst>
            </p:cNvPr>
            <p:cNvSpPr>
              <a:spLocks/>
            </p:cNvSpPr>
            <p:nvPr/>
          </p:nvSpPr>
          <p:spPr bwMode="auto">
            <a:xfrm rot="16200000" flipH="1" flipV="1">
              <a:off x="3483821" y="4973080"/>
              <a:ext cx="211854" cy="2299063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073399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25802-D492-4E28-9705-51F5CB150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Plots in Combination (Pair Plot)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3FA4C6-0F0E-4652-84EF-F88655003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66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2AD7C71-8FB9-4755-8F20-21D7AD822439}"/>
              </a:ext>
            </a:extLst>
          </p:cNvPr>
          <p:cNvGrpSpPr/>
          <p:nvPr/>
        </p:nvGrpSpPr>
        <p:grpSpPr>
          <a:xfrm>
            <a:off x="230062" y="1063563"/>
            <a:ext cx="8683877" cy="5281239"/>
            <a:chOff x="636678" y="1164231"/>
            <a:chExt cx="8683877" cy="5281239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F9C6C50D-152A-47C9-B996-414DC4133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557477" y="1164231"/>
              <a:ext cx="6033816" cy="5281239"/>
            </a:xfrm>
            <a:prstGeom prst="rect">
              <a:avLst/>
            </a:prstGeom>
          </p:spPr>
        </p:pic>
        <p:sp>
          <p:nvSpPr>
            <p:cNvPr id="7" name="Rounded Rectangle 149">
              <a:extLst>
                <a:ext uri="{FF2B5EF4-FFF2-40B4-BE49-F238E27FC236}">
                  <a16:creationId xmlns:a16="http://schemas.microsoft.com/office/drawing/2014/main" id="{1ED51DD5-5545-4128-AF03-E469B2A2207A}"/>
                </a:ext>
              </a:extLst>
            </p:cNvPr>
            <p:cNvSpPr/>
            <p:nvPr/>
          </p:nvSpPr>
          <p:spPr>
            <a:xfrm>
              <a:off x="7844180" y="1652136"/>
              <a:ext cx="1476375" cy="735073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Sale Price compared to other variables</a:t>
              </a:r>
            </a:p>
          </p:txBody>
        </p:sp>
        <p:sp>
          <p:nvSpPr>
            <p:cNvPr id="8" name="Rounded Rectangle 149">
              <a:extLst>
                <a:ext uri="{FF2B5EF4-FFF2-40B4-BE49-F238E27FC236}">
                  <a16:creationId xmlns:a16="http://schemas.microsoft.com/office/drawing/2014/main" id="{23BDA49E-000F-4267-8D89-21A6BB2F63F1}"/>
                </a:ext>
              </a:extLst>
            </p:cNvPr>
            <p:cNvSpPr/>
            <p:nvPr/>
          </p:nvSpPr>
          <p:spPr>
            <a:xfrm>
              <a:off x="636678" y="2550179"/>
              <a:ext cx="1066460" cy="466385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Sale Price distribution</a:t>
              </a:r>
            </a:p>
          </p:txBody>
        </p:sp>
        <p:sp>
          <p:nvSpPr>
            <p:cNvPr id="9" name="Line 167">
              <a:extLst>
                <a:ext uri="{FF2B5EF4-FFF2-40B4-BE49-F238E27FC236}">
                  <a16:creationId xmlns:a16="http://schemas.microsoft.com/office/drawing/2014/main" id="{AAF442F3-FF93-4EB6-8B34-43C6B3DCA8C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712501" y="2289378"/>
              <a:ext cx="339960" cy="35868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AutoShape 302">
              <a:extLst>
                <a:ext uri="{FF2B5EF4-FFF2-40B4-BE49-F238E27FC236}">
                  <a16:creationId xmlns:a16="http://schemas.microsoft.com/office/drawing/2014/main" id="{3EB744B3-DEF6-45A6-92E0-C02767F16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4835" y="1489166"/>
              <a:ext cx="165463" cy="1061014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951538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47ADD8-7472-47D9-BE4B-2FBC3B66B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67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373A5-1A11-47C8-BAD2-B6709CC1F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Using Visualizations to Analyze Data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9BD770-1B54-414A-8C05-017CCFB56C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 mindful of the story you are trying to tell with your data.</a:t>
            </a:r>
          </a:p>
          <a:p>
            <a:r>
              <a:rPr lang="en-US" dirty="0"/>
              <a:t>Include axis labels, titles, and data legends.</a:t>
            </a:r>
          </a:p>
          <a:p>
            <a:r>
              <a:rPr lang="en-US" dirty="0"/>
              <a:t>Scale axes appropriately with major and minor tick marks.</a:t>
            </a:r>
          </a:p>
          <a:p>
            <a:r>
              <a:rPr lang="en-US" dirty="0"/>
              <a:t>Avoid adding too much data that ends up being distracting.</a:t>
            </a:r>
          </a:p>
          <a:p>
            <a:r>
              <a:rPr lang="en-US" dirty="0"/>
              <a:t>Generate enough visualizations that are necessary for revealing important patterns and ideas.</a:t>
            </a:r>
          </a:p>
        </p:txBody>
      </p:sp>
    </p:spTree>
    <p:extLst>
      <p:ext uri="{BB962C8B-B14F-4D97-AF65-F5344CB8AC3E}">
        <p14:creationId xmlns:p14="http://schemas.microsoft.com/office/powerpoint/2010/main" val="347965033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4E004F-20A3-4D8A-BCF7-C0F43451F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68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D426F2-6F93-4CD1-B795-FD478236C5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Comparing Visual Analysis Methods</a:t>
            </a:r>
          </a:p>
        </p:txBody>
      </p:sp>
    </p:spTree>
    <p:extLst>
      <p:ext uri="{BB962C8B-B14F-4D97-AF65-F5344CB8AC3E}">
        <p14:creationId xmlns:p14="http://schemas.microsoft.com/office/powerpoint/2010/main" val="145584571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69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Preprocess Data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8B6BEC39-A63D-47D3-8A6B-9D297AB4B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501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46C239-BD35-4D8E-81F9-36CD6F574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3DF35E-AD25-4E4E-BC4B-F0A10E1EAC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Variable you're trying to predict, categorize, etc.</a:t>
            </a:r>
          </a:p>
          <a:p>
            <a:r>
              <a:rPr lang="en-US" dirty="0"/>
              <a:t>The label in a supervised dataset is a target feature.</a:t>
            </a:r>
          </a:p>
          <a:p>
            <a:r>
              <a:rPr lang="en-US" dirty="0"/>
              <a:t>It may not always be clear what the target feature(s) should be.</a:t>
            </a:r>
          </a:p>
          <a:p>
            <a:r>
              <a:rPr lang="en-US" dirty="0"/>
              <a:t>A thorough understanding of the business problem and dataset will help you choose.</a:t>
            </a:r>
          </a:p>
          <a:p>
            <a:r>
              <a:rPr lang="en-US" dirty="0"/>
              <a:t>Example: Determine how to allocate computing resources for servers.</a:t>
            </a:r>
          </a:p>
          <a:p>
            <a:pPr lvl="1"/>
            <a:r>
              <a:rPr lang="en-US" dirty="0"/>
              <a:t>Candidate target features: server uptime, dropped connections, FLOPS, etc.</a:t>
            </a:r>
          </a:p>
          <a:p>
            <a:pPr lvl="1"/>
            <a:r>
              <a:rPr lang="en-US" dirty="0"/>
              <a:t>Measure performance in different ways.</a:t>
            </a:r>
          </a:p>
          <a:p>
            <a:pPr lvl="1"/>
            <a:r>
              <a:rPr lang="en-US" dirty="0"/>
              <a:t>Improving performance is the whole point.</a:t>
            </a:r>
          </a:p>
          <a:p>
            <a:r>
              <a:rPr lang="en-US" dirty="0"/>
              <a:t>Consider researching similar real-world cases for ideas.</a:t>
            </a:r>
          </a:p>
          <a:p>
            <a:r>
              <a:rPr lang="en-US" dirty="0"/>
              <a:t>Take into account the type of model you want to build.</a:t>
            </a:r>
          </a:p>
          <a:p>
            <a:pPr lvl="1"/>
            <a:r>
              <a:rPr lang="en-US" dirty="0"/>
              <a:t>E.g., building a classifier means choosing a categorical variable as a target feature.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300A73F-8F91-4300-94EE-777DCB212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Target Features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40CEDE2-A476-4AD4-8DDC-24DED033B5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Target feature</a:t>
            </a:r>
            <a:r>
              <a:rPr lang="en-US" dirty="0"/>
              <a:t>: The variable you're interested in learning more about.</a:t>
            </a:r>
          </a:p>
        </p:txBody>
      </p:sp>
    </p:spTree>
    <p:extLst>
      <p:ext uri="{BB962C8B-B14F-4D97-AF65-F5344CB8AC3E}">
        <p14:creationId xmlns:p14="http://schemas.microsoft.com/office/powerpoint/2010/main" val="170856743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AFB866-837D-4AEF-9CFE-96186C251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Are Here (Process and Analyze)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35C12A3-D249-4D46-BEB8-083FC50B3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70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D797E46-9099-4154-938F-93F161BA184F}"/>
              </a:ext>
            </a:extLst>
          </p:cNvPr>
          <p:cNvGrpSpPr/>
          <p:nvPr/>
        </p:nvGrpSpPr>
        <p:grpSpPr>
          <a:xfrm>
            <a:off x="445043" y="2052257"/>
            <a:ext cx="8253914" cy="3481907"/>
            <a:chOff x="358148" y="1958424"/>
            <a:chExt cx="8253914" cy="3481907"/>
          </a:xfrm>
        </p:grpSpPr>
        <p:pic>
          <p:nvPicPr>
            <p:cNvPr id="7" name="Graphic 14" descr="Magnifying glass">
              <a:extLst>
                <a:ext uri="{FF2B5EF4-FFF2-40B4-BE49-F238E27FC236}">
                  <a16:creationId xmlns:a16="http://schemas.microsoft.com/office/drawing/2014/main" id="{F7A579F4-10D5-4833-BF01-F60B09B374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231147" y="2044485"/>
              <a:ext cx="1380915" cy="1380915"/>
            </a:xfrm>
            <a:prstGeom prst="rect">
              <a:avLst/>
            </a:prstGeom>
          </p:spPr>
        </p:pic>
        <p:pic>
          <p:nvPicPr>
            <p:cNvPr id="8" name="Graphic 20" descr="Gears">
              <a:extLst>
                <a:ext uri="{FF2B5EF4-FFF2-40B4-BE49-F238E27FC236}">
                  <a16:creationId xmlns:a16="http://schemas.microsoft.com/office/drawing/2014/main" id="{08C3A815-0340-493E-A07D-37BCB388C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11592" y="2122451"/>
              <a:ext cx="1229393" cy="1229393"/>
            </a:xfrm>
            <a:prstGeom prst="rect">
              <a:avLst/>
            </a:prstGeom>
          </p:spPr>
        </p:pic>
        <p:pic>
          <p:nvPicPr>
            <p:cNvPr id="9" name="Graphic 24" descr="Database">
              <a:extLst>
                <a:ext uri="{FF2B5EF4-FFF2-40B4-BE49-F238E27FC236}">
                  <a16:creationId xmlns:a16="http://schemas.microsoft.com/office/drawing/2014/main" id="{26A9F55C-A67F-4BA2-B79D-46911958A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312843" y="2075351"/>
              <a:ext cx="1261272" cy="1261272"/>
            </a:xfrm>
            <a:prstGeom prst="rect">
              <a:avLst/>
            </a:prstGeom>
          </p:spPr>
        </p:pic>
        <p:pic>
          <p:nvPicPr>
            <p:cNvPr id="10" name="Graphic 30" descr="Beaker">
              <a:extLst>
                <a:ext uri="{FF2B5EF4-FFF2-40B4-BE49-F238E27FC236}">
                  <a16:creationId xmlns:a16="http://schemas.microsoft.com/office/drawing/2014/main" id="{534C50DF-BE7C-4AF2-884F-3CBEED869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6617064" y="3731074"/>
              <a:ext cx="1392683" cy="1392683"/>
            </a:xfrm>
            <a:prstGeom prst="rect">
              <a:avLst/>
            </a:prstGeom>
          </p:spPr>
        </p:pic>
        <p:pic>
          <p:nvPicPr>
            <p:cNvPr id="11" name="Graphic 32" descr="Questions">
              <a:extLst>
                <a:ext uri="{FF2B5EF4-FFF2-40B4-BE49-F238E27FC236}">
                  <a16:creationId xmlns:a16="http://schemas.microsoft.com/office/drawing/2014/main" id="{36CD79E3-F082-448F-A245-74E02D77A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58148" y="1958424"/>
              <a:ext cx="1390658" cy="1390658"/>
            </a:xfrm>
            <a:prstGeom prst="rect">
              <a:avLst/>
            </a:prstGeom>
          </p:spPr>
        </p:pic>
        <p:pic>
          <p:nvPicPr>
            <p:cNvPr id="12" name="Graphic 34" descr="Teacher">
              <a:extLst>
                <a:ext uri="{FF2B5EF4-FFF2-40B4-BE49-F238E27FC236}">
                  <a16:creationId xmlns:a16="http://schemas.microsoft.com/office/drawing/2014/main" id="{978080C5-1C1B-4E5F-BFF8-A7FD392A8B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587492" y="4059416"/>
              <a:ext cx="1380915" cy="1380915"/>
            </a:xfrm>
            <a:prstGeom prst="rect">
              <a:avLst/>
            </a:prstGeom>
          </p:spPr>
        </p:pic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8BA99001-6B31-474B-864F-011D4F4379E1}"/>
                </a:ext>
              </a:extLst>
            </p:cNvPr>
            <p:cNvSpPr/>
            <p:nvPr/>
          </p:nvSpPr>
          <p:spPr>
            <a:xfrm>
              <a:off x="954238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Frame the Problem</a:t>
              </a: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0BD09801-6789-4A83-BB1C-D64CF4F46722}"/>
                </a:ext>
              </a:extLst>
            </p:cNvPr>
            <p:cNvSpPr/>
            <p:nvPr/>
          </p:nvSpPr>
          <p:spPr>
            <a:xfrm>
              <a:off x="2918585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Identify &amp; Collect Data</a:t>
              </a: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81F2E299-B5BF-4E57-ADE8-EFA8D1AC5BDF}"/>
                </a:ext>
              </a:extLst>
            </p:cNvPr>
            <p:cNvSpPr/>
            <p:nvPr/>
          </p:nvSpPr>
          <p:spPr>
            <a:xfrm>
              <a:off x="5026290" y="2610145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Process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BB1D83EB-AC7F-4135-8145-E52429C4AB1D}"/>
                </a:ext>
              </a:extLst>
            </p:cNvPr>
            <p:cNvSpPr/>
            <p:nvPr/>
          </p:nvSpPr>
          <p:spPr>
            <a:xfrm>
              <a:off x="6834762" y="2620784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Analyze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24BFF758-7D4D-44B7-9D2F-8F1F538CBC87}"/>
                </a:ext>
              </a:extLst>
            </p:cNvPr>
            <p:cNvSpPr/>
            <p:nvPr/>
          </p:nvSpPr>
          <p:spPr>
            <a:xfrm>
              <a:off x="5984901" y="4427416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Train Models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495251CB-9387-4246-AA31-7252A88E8733}"/>
                </a:ext>
              </a:extLst>
            </p:cNvPr>
            <p:cNvSpPr/>
            <p:nvPr/>
          </p:nvSpPr>
          <p:spPr>
            <a:xfrm>
              <a:off x="3574115" y="4427416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Finalize the Project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C1F5A2AE-C79F-4A98-80C7-F9A40A207474}"/>
                </a:ext>
              </a:extLst>
            </p:cNvPr>
            <p:cNvCxnSpPr>
              <a:stCxn id="16" idx="1"/>
              <a:endCxn id="15" idx="3"/>
            </p:cNvCxnSpPr>
            <p:nvPr/>
          </p:nvCxnSpPr>
          <p:spPr>
            <a:xfrm flipH="1" flipV="1">
              <a:off x="6201275" y="2859617"/>
              <a:ext cx="633487" cy="0"/>
            </a:xfrm>
            <a:prstGeom prst="straightConnector1">
              <a:avLst/>
            </a:prstGeom>
            <a:ln w="3175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BEB3DB2D-9FBE-4292-A78D-B96690D14DB4}"/>
                </a:ext>
              </a:extLst>
            </p:cNvPr>
            <p:cNvCxnSpPr>
              <a:stCxn id="16" idx="2"/>
              <a:endCxn id="10" idx="1"/>
            </p:cNvCxnSpPr>
            <p:nvPr/>
          </p:nvCxnSpPr>
          <p:spPr>
            <a:xfrm flipH="1">
              <a:off x="6617064" y="3119727"/>
              <a:ext cx="805191" cy="1307689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97AB4C09-8299-46CE-BEA8-7DC78B5DF4BA}"/>
                </a:ext>
              </a:extLst>
            </p:cNvPr>
            <p:cNvCxnSpPr>
              <a:stCxn id="17" idx="0"/>
              <a:endCxn id="15" idx="2"/>
            </p:cNvCxnSpPr>
            <p:nvPr/>
          </p:nvCxnSpPr>
          <p:spPr>
            <a:xfrm flipH="1" flipV="1">
              <a:off x="5613783" y="3109088"/>
              <a:ext cx="958611" cy="1318328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36E90E6D-BFE6-4468-9796-F758D21F577B}"/>
                </a:ext>
              </a:extLst>
            </p:cNvPr>
            <p:cNvCxnSpPr>
              <a:stCxn id="17" idx="1"/>
              <a:endCxn id="18" idx="3"/>
            </p:cNvCxnSpPr>
            <p:nvPr/>
          </p:nvCxnSpPr>
          <p:spPr>
            <a:xfrm flipH="1">
              <a:off x="4749100" y="4676888"/>
              <a:ext cx="1235801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89BDF1F-228D-4F36-AA42-0E71E7043E6F}"/>
                </a:ext>
              </a:extLst>
            </p:cNvPr>
            <p:cNvCxnSpPr>
              <a:stCxn id="13" idx="3"/>
              <a:endCxn id="14" idx="1"/>
            </p:cNvCxnSpPr>
            <p:nvPr/>
          </p:nvCxnSpPr>
          <p:spPr>
            <a:xfrm>
              <a:off x="2129223" y="2859617"/>
              <a:ext cx="789362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480A99C-D23A-450E-B2C4-62EAAC2DE388}"/>
                </a:ext>
              </a:extLst>
            </p:cNvPr>
            <p:cNvCxnSpPr>
              <a:stCxn id="14" idx="3"/>
              <a:endCxn id="15" idx="1"/>
            </p:cNvCxnSpPr>
            <p:nvPr/>
          </p:nvCxnSpPr>
          <p:spPr>
            <a:xfrm>
              <a:off x="4093570" y="2859617"/>
              <a:ext cx="932720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99E84986-B4A7-4448-9E9D-D6B074B41DA2}"/>
                </a:ext>
              </a:extLst>
            </p:cNvPr>
            <p:cNvCxnSpPr>
              <a:cxnSpLocks/>
              <a:stCxn id="18" idx="1"/>
              <a:endCxn id="13" idx="2"/>
            </p:cNvCxnSpPr>
            <p:nvPr/>
          </p:nvCxnSpPr>
          <p:spPr>
            <a:xfrm flipH="1" flipV="1">
              <a:off x="1541731" y="3109088"/>
              <a:ext cx="2032384" cy="156780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2636524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39B953-629F-446C-A44E-06FCD2716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A70B27-CE43-4D42-90D7-54CC1D795D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ETL process is not linear, but iterative.</a:t>
            </a:r>
          </a:p>
          <a:p>
            <a:r>
              <a:rPr lang="en-US" dirty="0"/>
              <a:t>The challenge is: What's the best way to improve the data?</a:t>
            </a:r>
          </a:p>
          <a:p>
            <a:r>
              <a:rPr lang="en-US" dirty="0"/>
              <a:t>Some transformations are obvious early in the process.</a:t>
            </a:r>
          </a:p>
          <a:p>
            <a:r>
              <a:rPr lang="en-US" dirty="0"/>
              <a:t>But you will likely need to make multiple transformation passes.</a:t>
            </a:r>
          </a:p>
          <a:p>
            <a:r>
              <a:rPr lang="en-US" dirty="0"/>
              <a:t>You need to explore and analyze your data to know how best to improve it.</a:t>
            </a:r>
          </a:p>
          <a:p>
            <a:r>
              <a:rPr lang="en-US" dirty="0"/>
              <a:t>Examples:</a:t>
            </a:r>
          </a:p>
          <a:p>
            <a:pPr lvl="1"/>
            <a:r>
              <a:rPr lang="en-US" dirty="0"/>
              <a:t>Skewed distributions prompting you to normalize variables.</a:t>
            </a:r>
          </a:p>
          <a:p>
            <a:pPr lvl="1"/>
            <a:r>
              <a:rPr lang="en-US" dirty="0"/>
              <a:t>Lack of correlations prompting you to drop a feature.</a:t>
            </a:r>
          </a:p>
          <a:p>
            <a:pPr lvl="1"/>
            <a:r>
              <a:rPr lang="en-US" dirty="0"/>
              <a:t>Plots revealing outliers that you remove.</a:t>
            </a:r>
          </a:p>
          <a:p>
            <a:r>
              <a:rPr lang="en-US" dirty="0"/>
              <a:t>You'll usually make changes, analyze them, make more changes, and so on.</a:t>
            </a:r>
          </a:p>
          <a:p>
            <a:pPr lvl="1"/>
            <a:r>
              <a:rPr lang="en-US" dirty="0"/>
              <a:t>The process ends when you're satisfied with the results.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2D33DA7-09BE-4660-9050-285060D06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Analysis Prompts Further Transformation</a:t>
            </a:r>
          </a:p>
        </p:txBody>
      </p:sp>
    </p:spTree>
    <p:extLst>
      <p:ext uri="{BB962C8B-B14F-4D97-AF65-F5344CB8AC3E}">
        <p14:creationId xmlns:p14="http://schemas.microsoft.com/office/powerpoint/2010/main" val="289973203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7DB94D-FF05-4E3B-8D9E-37114D96D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72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00561E-FA21-429F-A928-91AD0CECCA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is prepared, similar to how ETL prepares data earlier.</a:t>
            </a:r>
          </a:p>
          <a:p>
            <a:r>
              <a:rPr lang="en-US" dirty="0"/>
              <a:t>Most preliminary transformation is already done.</a:t>
            </a:r>
          </a:p>
          <a:p>
            <a:r>
              <a:rPr lang="en-US" dirty="0"/>
              <a:t>Focuses on facilitating machine learning.</a:t>
            </a:r>
          </a:p>
          <a:p>
            <a:r>
              <a:rPr lang="en-US" dirty="0"/>
              <a:t>Machine learning algorithms have unique challenges and requirements.</a:t>
            </a:r>
          </a:p>
          <a:p>
            <a:pPr lvl="1"/>
            <a:r>
              <a:rPr lang="en-US" dirty="0"/>
              <a:t>Data must accommodate them.</a:t>
            </a:r>
          </a:p>
          <a:p>
            <a:r>
              <a:rPr lang="en-US" dirty="0"/>
              <a:t>Preprocessing techniques:</a:t>
            </a:r>
          </a:p>
          <a:p>
            <a:pPr lvl="1"/>
            <a:r>
              <a:rPr lang="en-US" dirty="0"/>
              <a:t>Handling missing values.</a:t>
            </a:r>
          </a:p>
          <a:p>
            <a:pPr lvl="1"/>
            <a:r>
              <a:rPr lang="en-US" dirty="0"/>
              <a:t>Scaling variables.</a:t>
            </a:r>
          </a:p>
          <a:p>
            <a:pPr lvl="1"/>
            <a:r>
              <a:rPr lang="en-US" dirty="0"/>
              <a:t>Removing unnecessary/unhelpful features.</a:t>
            </a:r>
          </a:p>
          <a:p>
            <a:pPr lvl="1"/>
            <a:r>
              <a:rPr lang="en-US" dirty="0"/>
              <a:t>Engineering new features.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1A02E65-4262-4417-A8A3-55B3D06A8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Preprocessing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FDE4E99-E725-49AD-A17B-73E2F16B6C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 preprocessing</a:t>
            </a:r>
            <a:r>
              <a:rPr lang="en-US" dirty="0"/>
              <a:t>: The task of transforming data so that it can be interpreted and analyzed by machine learning algorithms.</a:t>
            </a:r>
          </a:p>
        </p:txBody>
      </p:sp>
    </p:spTree>
    <p:extLst>
      <p:ext uri="{BB962C8B-B14F-4D97-AF65-F5344CB8AC3E}">
        <p14:creationId xmlns:p14="http://schemas.microsoft.com/office/powerpoint/2010/main" val="410117039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F986B0-7BFE-41AA-B143-19ECF3FFC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73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1D0D474-4693-427D-A9AC-7082759C60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Jeremy Murphy's test score is missing.</a:t>
            </a:r>
          </a:p>
          <a:p>
            <a:r>
              <a:rPr lang="en-US" dirty="0"/>
              <a:t>Measuring the feature may fail.</a:t>
            </a:r>
          </a:p>
          <a:p>
            <a:r>
              <a:rPr lang="en-US" dirty="0"/>
              <a:t>Each language/library handles missing values differently.</a:t>
            </a:r>
          </a:p>
          <a:p>
            <a:pPr lvl="1"/>
            <a:r>
              <a:rPr lang="en-US" dirty="0"/>
              <a:t>pandas would pull that missing value in as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NaN</a:t>
            </a:r>
            <a:r>
              <a:rPr lang="en-US" dirty="0"/>
              <a:t> (a float).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NA</a:t>
            </a:r>
            <a:r>
              <a:rPr lang="en-US" dirty="0"/>
              <a:t> is another type of null, though currently experimental.</a:t>
            </a:r>
          </a:p>
          <a:p>
            <a:r>
              <a:rPr lang="en-US" dirty="0"/>
              <a:t>Many libraries provide functions that automatically detect nulls.</a:t>
            </a:r>
          </a:p>
          <a:p>
            <a:pPr lvl="1"/>
            <a:r>
              <a:rPr lang="en-US" dirty="0"/>
              <a:t>Look for presence of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NaN</a:t>
            </a:r>
            <a:r>
              <a:rPr lang="en-US" dirty="0"/>
              <a:t> and then return any.</a:t>
            </a:r>
          </a:p>
          <a:p>
            <a:r>
              <a:rPr lang="en-US" dirty="0"/>
              <a:t>Not all missing data is cast as a recognizable null type.</a:t>
            </a:r>
          </a:p>
          <a:p>
            <a:pPr lvl="1"/>
            <a:r>
              <a:rPr lang="en-US" dirty="0"/>
              <a:t>Function to identify nulls won't work if the missing value is unusual or non-standard.</a:t>
            </a:r>
          </a:p>
          <a:p>
            <a:pPr lvl="1"/>
            <a:r>
              <a:rPr lang="en-US" dirty="0"/>
              <a:t>E.g., a string like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'?'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578AE0A-D8A2-4A8B-AFE9-3FBDFAFBF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Identification of Missing Values</a:t>
            </a:r>
          </a:p>
        </p:txBody>
      </p:sp>
      <p:graphicFrame>
        <p:nvGraphicFramePr>
          <p:cNvPr id="9" name="Group 23">
            <a:extLst>
              <a:ext uri="{FF2B5EF4-FFF2-40B4-BE49-F238E27FC236}">
                <a16:creationId xmlns:a16="http://schemas.microsoft.com/office/drawing/2014/main" id="{7B67431F-4201-4F85-ACC9-F77B2ECBB6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411053"/>
              </p:ext>
            </p:extLst>
          </p:nvPr>
        </p:nvGraphicFramePr>
        <p:xfrm>
          <a:off x="2007326" y="1228310"/>
          <a:ext cx="5129348" cy="1600200"/>
        </p:xfrm>
        <a:graphic>
          <a:graphicData uri="http://schemas.openxmlformats.org/drawingml/2006/table">
            <a:tbl>
              <a:tblPr/>
              <a:tblGrid>
                <a:gridCol w="12714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6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6071">
                  <a:extLst>
                    <a:ext uri="{9D8B030D-6E8A-4147-A177-3AD203B41FA5}">
                      <a16:colId xmlns:a16="http://schemas.microsoft.com/office/drawing/2014/main" val="1730902081"/>
                    </a:ext>
                  </a:extLst>
                </a:gridCol>
                <a:gridCol w="1335610">
                  <a:extLst>
                    <a:ext uri="{9D8B030D-6E8A-4147-A177-3AD203B41FA5}">
                      <a16:colId xmlns:a16="http://schemas.microsoft.com/office/drawing/2014/main" val="90936802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Student ID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Last Name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First Name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Test Score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0001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Ferard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Catherine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98.5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0002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Murphy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Jeremy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0003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Haverson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Maria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75.5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441325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10B727-5586-41C1-9FE5-513BA6B6B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74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4A769D-C3E8-40EF-88EC-830069C774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should actively decide how to handle missing values.</a:t>
            </a:r>
          </a:p>
          <a:p>
            <a:r>
              <a:rPr lang="en-US" dirty="0"/>
              <a:t>Sometimes models can cope with missing values, other times not.</a:t>
            </a:r>
          </a:p>
          <a:p>
            <a:r>
              <a:rPr lang="en-US" dirty="0"/>
              <a:t>You may drop entire records with missing values, but this can reduce effectiveness.</a:t>
            </a:r>
          </a:p>
          <a:p>
            <a:r>
              <a:rPr lang="en-US" i="1" dirty="0"/>
              <a:t>Imputation</a:t>
            </a:r>
            <a:r>
              <a:rPr lang="en-US" dirty="0"/>
              <a:t> fills in missing values using best estimates.</a:t>
            </a:r>
            <a:endParaRPr lang="en-US" i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832F894-28A1-4DAB-965A-7256EA837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Imputation of Missing Values</a:t>
            </a:r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50279EB2-FC90-475D-8061-F13A1C4D86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947176"/>
              </p:ext>
            </p:extLst>
          </p:nvPr>
        </p:nvGraphicFramePr>
        <p:xfrm>
          <a:off x="952500" y="3037114"/>
          <a:ext cx="7239000" cy="291084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Method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Mean/mode imputation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Calculates mean or mode of all non-missing items from the same column that the missing value is in.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Substitution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Uses data from a new record that is not already in the sample.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Hot deck imputation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Finds records in the sample that have similar values for everything except what's missing, then copy the value in question to fill the missing value.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Cold deck imputation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Same as hot deck, but pulls data from an external sample.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191403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Regression imputation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Creates a machine learning model to predict the missing value given patterns in the data.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90057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971122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66C084-4B6B-4287-B5BB-4D3C487A3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F73C05-DD0D-4832-AF64-FA4E3F0D3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Recognize if the model/algorithm being used is tolerant of some missing data.</a:t>
            </a:r>
          </a:p>
          <a:p>
            <a:r>
              <a:rPr lang="en-US" dirty="0"/>
              <a:t>Replace missing data in continuous values with an average, zero, min, or max depending on its characteristics.</a:t>
            </a:r>
          </a:p>
          <a:p>
            <a:r>
              <a:rPr lang="en-US" dirty="0"/>
              <a:t>Replace missing category data with the most frequently occurring category.</a:t>
            </a:r>
          </a:p>
          <a:p>
            <a:r>
              <a:rPr lang="en-US" dirty="0"/>
              <a:t>Create a new "missing" category if many records are missing a category.</a:t>
            </a:r>
          </a:p>
          <a:p>
            <a:r>
              <a:rPr lang="en-US" dirty="0"/>
              <a:t>Consider removing a record if there are a number of variables missing.</a:t>
            </a:r>
          </a:p>
          <a:p>
            <a:r>
              <a:rPr lang="en-US" dirty="0"/>
              <a:t>Drop columns missing values for at least 70% of the records.</a:t>
            </a:r>
          </a:p>
          <a:p>
            <a:r>
              <a:rPr lang="en-US" dirty="0"/>
              <a:t>When working with an ordered series:</a:t>
            </a:r>
          </a:p>
          <a:p>
            <a:pPr lvl="1"/>
            <a:r>
              <a:rPr lang="en-US" dirty="0"/>
              <a:t>Fill in missing records at the start of the series by carrying back the first data available.</a:t>
            </a:r>
          </a:p>
          <a:p>
            <a:pPr lvl="1"/>
            <a:r>
              <a:rPr lang="en-US" dirty="0"/>
              <a:t>Fill in missing records at the end of the series by carrying the last data point forward.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FE759F0-C973-4224-8068-1EA445EA7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Handling Missing Values</a:t>
            </a:r>
          </a:p>
        </p:txBody>
      </p:sp>
    </p:spTree>
    <p:extLst>
      <p:ext uri="{BB962C8B-B14F-4D97-AF65-F5344CB8AC3E}">
        <p14:creationId xmlns:p14="http://schemas.microsoft.com/office/powerpoint/2010/main" val="389108057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704B3D-D124-41D7-8867-6EB5B7E11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276DB6-ADDB-4033-AD2A-7456D647C2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Handling Missing Values</a:t>
            </a:r>
          </a:p>
        </p:txBody>
      </p:sp>
    </p:spTree>
    <p:extLst>
      <p:ext uri="{BB962C8B-B14F-4D97-AF65-F5344CB8AC3E}">
        <p14:creationId xmlns:p14="http://schemas.microsoft.com/office/powerpoint/2010/main" val="71283482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FFD0A7-3768-4D6E-8576-C7B745C9A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77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2108CC-C1B6-4815-87E2-F4D64CD008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Algorithms find patterns in data using different approaches.</a:t>
            </a:r>
          </a:p>
          <a:p>
            <a:r>
              <a:rPr lang="en-US" dirty="0"/>
              <a:t>The distribution of data is sometimes the most important factor.</a:t>
            </a:r>
          </a:p>
          <a:p>
            <a:r>
              <a:rPr lang="en-US" dirty="0"/>
              <a:t>Scaling functions transform numeric variables to emphasize distribution.</a:t>
            </a:r>
          </a:p>
          <a:p>
            <a:pPr lvl="1"/>
            <a:r>
              <a:rPr lang="en-US" dirty="0"/>
              <a:t>De-emphasizes </a:t>
            </a:r>
            <a:r>
              <a:rPr lang="en-US"/>
              <a:t>magnitude of </a:t>
            </a:r>
            <a:r>
              <a:rPr lang="en-US" dirty="0"/>
              <a:t>values.</a:t>
            </a:r>
          </a:p>
          <a:p>
            <a:pPr lvl="1"/>
            <a:r>
              <a:rPr lang="en-US" dirty="0"/>
              <a:t>Important for distance-based algorithms.</a:t>
            </a:r>
          </a:p>
          <a:p>
            <a:pPr lvl="1"/>
            <a:r>
              <a:rPr lang="en-US" dirty="0"/>
              <a:t>Less important for tree-based algorithms.</a:t>
            </a:r>
          </a:p>
          <a:p>
            <a:r>
              <a:rPr lang="en-US" dirty="0"/>
              <a:t>Example features: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miles_driven</a:t>
            </a:r>
            <a:r>
              <a:rPr lang="en-US" dirty="0"/>
              <a:t> and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years_old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dirty="0"/>
              <a:t>Former can extend into the hundreds of thousands.</a:t>
            </a:r>
          </a:p>
          <a:p>
            <a:pPr lvl="1"/>
            <a:r>
              <a:rPr lang="en-US" dirty="0"/>
              <a:t>Latter only extends into the tens.</a:t>
            </a:r>
          </a:p>
          <a:p>
            <a:pPr lvl="1"/>
            <a:r>
              <a:rPr lang="en-US" dirty="0"/>
              <a:t>Both are equally useful for predicting a car's value.</a:t>
            </a:r>
          </a:p>
          <a:p>
            <a:pPr lvl="1"/>
            <a:r>
              <a:rPr lang="en-US" dirty="0"/>
              <a:t>Algorithms might treat the former as being more important.</a:t>
            </a:r>
          </a:p>
          <a:p>
            <a:pPr lvl="1"/>
            <a:r>
              <a:rPr lang="en-US" dirty="0"/>
              <a:t>You need to scale them so that their distributions are emphasized.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C24EC60-E344-48D5-8C0F-44D25257D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 Scaling</a:t>
            </a:r>
          </a:p>
        </p:txBody>
      </p:sp>
    </p:spTree>
    <p:extLst>
      <p:ext uri="{BB962C8B-B14F-4D97-AF65-F5344CB8AC3E}">
        <p14:creationId xmlns:p14="http://schemas.microsoft.com/office/powerpoint/2010/main" val="189640299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C1001A3-361E-433F-B3DE-E8552351C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78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F7CF8F-747C-4098-A688-57EDF583B8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Normalization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Transforms a feature so lowest value is 0 and highest is 1.</a:t>
            </a:r>
          </a:p>
          <a:p>
            <a:pPr lvl="1"/>
            <a:r>
              <a:rPr lang="en-US" dirty="0"/>
              <a:t>Algorithm sees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miles_driven</a:t>
            </a:r>
            <a:r>
              <a:rPr lang="en-US" dirty="0"/>
              <a:t> and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years_old</a:t>
            </a:r>
            <a:r>
              <a:rPr lang="en-US" dirty="0"/>
              <a:t> on the same scale.</a:t>
            </a:r>
          </a:p>
          <a:p>
            <a:pPr lvl="1"/>
            <a:r>
              <a:rPr lang="en-US" dirty="0"/>
              <a:t>Useful with algorithms that don't assume any specific distribution.</a:t>
            </a:r>
          </a:p>
          <a:p>
            <a:pPr lvl="1"/>
            <a:r>
              <a:rPr lang="en-US" dirty="0"/>
              <a:t>Good at minimizing effect of outliers.</a:t>
            </a:r>
          </a:p>
          <a:p>
            <a:r>
              <a:rPr lang="en-US" b="1" dirty="0"/>
              <a:t>Standardization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Calculates </a:t>
            </a:r>
            <a:r>
              <a:rPr lang="en-US" i="1" dirty="0"/>
              <a:t>z</a:t>
            </a:r>
            <a:r>
              <a:rPr lang="en-US" dirty="0"/>
              <a:t>-score (number of standard deviations above or below mean of all values).</a:t>
            </a:r>
          </a:p>
          <a:p>
            <a:pPr lvl="1"/>
            <a:r>
              <a:rPr lang="en-US" dirty="0"/>
              <a:t>Results in a feature with a mean of 0 and a standard deviation of 1.</a:t>
            </a:r>
          </a:p>
          <a:p>
            <a:pPr lvl="1"/>
            <a:r>
              <a:rPr lang="en-US" dirty="0"/>
              <a:t>Useful for data that is already normally distributed.</a:t>
            </a:r>
          </a:p>
          <a:p>
            <a:pPr lvl="1"/>
            <a:r>
              <a:rPr lang="en-US" dirty="0"/>
              <a:t>Doesn't minimize outliers in the same way.</a:t>
            </a:r>
          </a:p>
          <a:p>
            <a:r>
              <a:rPr lang="en-US" dirty="0"/>
              <a:t>One approach isn't always better than the other.</a:t>
            </a:r>
          </a:p>
          <a:p>
            <a:r>
              <a:rPr lang="en-US" dirty="0"/>
              <a:t>Experiment with both.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D028B3C-7198-44E9-8C3C-6ED52EBE0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Normalization and Standardization</a:t>
            </a:r>
          </a:p>
        </p:txBody>
      </p:sp>
    </p:spTree>
    <p:extLst>
      <p:ext uri="{BB962C8B-B14F-4D97-AF65-F5344CB8AC3E}">
        <p14:creationId xmlns:p14="http://schemas.microsoft.com/office/powerpoint/2010/main" val="79842299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9E29E7-CFC6-43FE-8C87-5DF2B1F23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79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2B88F04-805E-4E4A-9BBB-097BB7BB4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Transformation Functions</a:t>
            </a:r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390BECB5-FD06-45A2-B6A9-6D8A77365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173772"/>
              </p:ext>
            </p:extLst>
          </p:nvPr>
        </p:nvGraphicFramePr>
        <p:xfrm>
          <a:off x="312623" y="1713411"/>
          <a:ext cx="8518755" cy="3675888"/>
        </p:xfrm>
        <a:graphic>
          <a:graphicData uri="http://schemas.openxmlformats.org/drawingml/2006/table">
            <a:tbl>
              <a:tblPr/>
              <a:tblGrid>
                <a:gridCol w="1972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45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Function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Log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Calculates log base 10 of </a:t>
                      </a:r>
                      <a:r>
                        <a:rPr kumimoji="0" 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x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, log base </a:t>
                      </a:r>
                      <a:r>
                        <a:rPr kumimoji="0" 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e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 of </a:t>
                      </a:r>
                      <a:r>
                        <a:rPr kumimoji="0" 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x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, or log base 2 of </a:t>
                      </a:r>
                      <a:r>
                        <a:rPr kumimoji="0" 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x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Reduces positive skewness.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Can only be used on positive numbers.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Cube root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Raises </a:t>
                      </a:r>
                      <a:r>
                        <a:rPr kumimoji="0" lang="en-US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x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to a power of 1 / 3.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Reduces positive skewness.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Not as strong as log, but can handle zero and negative numbers.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Box–Cox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Raises </a:t>
                      </a:r>
                      <a:r>
                        <a:rPr kumimoji="0" lang="en-US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x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to a power of </a:t>
                      </a:r>
                      <a:r>
                        <a:rPr kumimoji="0" lang="el-GR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λ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, subtracts 1, then divides result by </a:t>
                      </a:r>
                      <a:r>
                        <a:rPr kumimoji="0" lang="el-GR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λ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Calculation happens for all values of </a:t>
                      </a:r>
                      <a:r>
                        <a:rPr kumimoji="0" lang="el-GR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λ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until data approximates normal distribution.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If </a:t>
                      </a:r>
                      <a:r>
                        <a:rPr kumimoji="0" lang="el-GR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λ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is 0, log of </a:t>
                      </a:r>
                      <a:r>
                        <a:rPr kumimoji="0" lang="en-US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x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is taken.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Reduces skewness and obtains normally distributed data.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Leverages both log and power transformations.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Has a version that can handle negative numbers.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7224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9A6F09-0641-4D5E-951C-EAF1E183B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940AD3F-B03B-42BA-8843-F30FA0F51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still need to consider how relevant features are to the problem at hand.</a:t>
            </a:r>
          </a:p>
          <a:p>
            <a:r>
              <a:rPr lang="en-US" dirty="0"/>
              <a:t>Example: age might seem to be a great predictor of income.</a:t>
            </a:r>
          </a:p>
          <a:p>
            <a:pPr lvl="1"/>
            <a:r>
              <a:rPr lang="en-US" dirty="0"/>
              <a:t>There may be subtleties that your assumptions don't account for.</a:t>
            </a:r>
          </a:p>
          <a:p>
            <a:pPr lvl="1"/>
            <a:r>
              <a:rPr lang="en-US" dirty="0"/>
              <a:t>Some features are more or less relevant than others.</a:t>
            </a:r>
          </a:p>
          <a:p>
            <a:r>
              <a:rPr lang="en-US" dirty="0"/>
              <a:t>You might end up removing or changing features that you deem irrelevant.</a:t>
            </a:r>
          </a:p>
          <a:p>
            <a:r>
              <a:rPr lang="en-US" dirty="0"/>
              <a:t>Irrelevant features can impact the usefulness of your model.</a:t>
            </a:r>
          </a:p>
          <a:p>
            <a:r>
              <a:rPr lang="en-US" dirty="0"/>
              <a:t>Domain knowledge can help you identify feature relevance, but only so much.</a:t>
            </a:r>
          </a:p>
          <a:p>
            <a:pPr lvl="1"/>
            <a:r>
              <a:rPr lang="en-US" dirty="0"/>
              <a:t>Relationships between variables is what you're trying to study.</a:t>
            </a:r>
          </a:p>
          <a:p>
            <a:pPr lvl="1"/>
            <a:r>
              <a:rPr lang="en-US" dirty="0"/>
              <a:t>A machine might be estimating this relationship for you.</a:t>
            </a:r>
          </a:p>
          <a:p>
            <a:r>
              <a:rPr lang="en-US" dirty="0"/>
              <a:t>Don't pack datasets full of features unless there’s a good reason.</a:t>
            </a:r>
          </a:p>
          <a:p>
            <a:pPr lvl="1"/>
            <a:r>
              <a:rPr lang="en-US" dirty="0"/>
              <a:t>Can negatively impact results if there are too many irrelevant features.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D6F8A9E-3837-47BB-A01E-ACB130A5C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 Relevance</a:t>
            </a:r>
          </a:p>
        </p:txBody>
      </p:sp>
    </p:spTree>
    <p:extLst>
      <p:ext uri="{BB962C8B-B14F-4D97-AF65-F5344CB8AC3E}">
        <p14:creationId xmlns:p14="http://schemas.microsoft.com/office/powerpoint/2010/main" val="371419872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3D72BF-E851-4E96-94A1-924E063F9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D1233C5-67F5-4551-AE3A-78AEA0F27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Applying Transformation Functions to Datasets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52AAE9-3203-4D09-889F-6F1386A1E2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different transformations with the model or algorithm used.</a:t>
            </a:r>
          </a:p>
          <a:p>
            <a:r>
              <a:rPr lang="en-US" dirty="0"/>
              <a:t>Recognize if transformations are required for the model or algorithm used.</a:t>
            </a:r>
          </a:p>
          <a:p>
            <a:r>
              <a:rPr lang="en-US" dirty="0"/>
              <a:t>Use normalization when different variables need to be between a given range.</a:t>
            </a:r>
          </a:p>
          <a:p>
            <a:r>
              <a:rPr lang="en-US" dirty="0"/>
              <a:t>Use standardization to preserve distributions when comparing variables with very different scales.</a:t>
            </a:r>
          </a:p>
        </p:txBody>
      </p:sp>
    </p:spTree>
    <p:extLst>
      <p:ext uri="{BB962C8B-B14F-4D97-AF65-F5344CB8AC3E}">
        <p14:creationId xmlns:p14="http://schemas.microsoft.com/office/powerpoint/2010/main" val="254863038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9E23E17-BEEE-4FC7-851A-4E3E7C28F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9BBFF6-E6AB-4D11-81EE-C3D823E5DC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Applying Transformation Functions to a Dataset</a:t>
            </a:r>
          </a:p>
        </p:txBody>
      </p:sp>
    </p:spTree>
    <p:extLst>
      <p:ext uri="{BB962C8B-B14F-4D97-AF65-F5344CB8AC3E}">
        <p14:creationId xmlns:p14="http://schemas.microsoft.com/office/powerpoint/2010/main" val="343331764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2318ED-3C16-41E0-95FE-3AED78447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82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6542B65-F18B-41E2-8EFB-488902CB16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don't necessarily have the best possible features for the job.</a:t>
            </a:r>
          </a:p>
          <a:p>
            <a:r>
              <a:rPr lang="en-US" dirty="0"/>
              <a:t>You can create new, more useful features.</a:t>
            </a:r>
          </a:p>
          <a:p>
            <a:pPr lvl="1"/>
            <a:r>
              <a:rPr lang="en-US" dirty="0"/>
              <a:t>Will be better at solving your given problem.</a:t>
            </a:r>
          </a:p>
          <a:p>
            <a:r>
              <a:rPr lang="en-US" dirty="0"/>
              <a:t>Feature engineering involves:</a:t>
            </a:r>
          </a:p>
          <a:p>
            <a:pPr lvl="1"/>
            <a:r>
              <a:rPr lang="en-US" dirty="0"/>
              <a:t>Encoding categorical data.</a:t>
            </a:r>
          </a:p>
          <a:p>
            <a:pPr lvl="1"/>
            <a:r>
              <a:rPr lang="en-US" dirty="0"/>
              <a:t>Binning continuous variables.</a:t>
            </a:r>
          </a:p>
          <a:p>
            <a:pPr lvl="1"/>
            <a:r>
              <a:rPr lang="en-US" dirty="0"/>
              <a:t>Splitting features.</a:t>
            </a:r>
          </a:p>
          <a:p>
            <a:pPr lvl="1"/>
            <a:r>
              <a:rPr lang="en-US" dirty="0"/>
              <a:t>Selecting and extracting features.</a:t>
            </a:r>
          </a:p>
          <a:p>
            <a:r>
              <a:rPr lang="en-US" dirty="0"/>
              <a:t>Ensure you've already handled missing values and deduplicated data first.</a:t>
            </a:r>
          </a:p>
          <a:p>
            <a:r>
              <a:rPr lang="en-US" dirty="0"/>
              <a:t>Also remove any redundant or non-estimative features before creating new ones.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8E8A395-9506-4794-ABCE-D73BB82D7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 Engineering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D9690DA-E322-4BDA-9AAA-D0A447CCC8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Feature engineering</a:t>
            </a:r>
            <a:r>
              <a:rPr lang="en-US" dirty="0"/>
              <a:t>: The technique of generating features from data in order to improve machine learning models.</a:t>
            </a:r>
          </a:p>
        </p:txBody>
      </p:sp>
    </p:spTree>
    <p:extLst>
      <p:ext uri="{BB962C8B-B14F-4D97-AF65-F5344CB8AC3E}">
        <p14:creationId xmlns:p14="http://schemas.microsoft.com/office/powerpoint/2010/main" val="289861449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ADF452E-8FB6-482A-A5C2-EED8DEF45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83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9879FA-4F0B-4255-A818-3D67AA63DD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Usually takes a string of text and converts it into a number.</a:t>
            </a:r>
          </a:p>
          <a:p>
            <a:r>
              <a:rPr lang="en-US" dirty="0"/>
              <a:t>Resulting number becomes a new feature.</a:t>
            </a:r>
          </a:p>
          <a:p>
            <a:pPr lvl="1"/>
            <a:r>
              <a:rPr lang="en-US" dirty="0"/>
              <a:t>Original feature is removed or ignored.</a:t>
            </a:r>
          </a:p>
          <a:p>
            <a:r>
              <a:rPr lang="en-US" dirty="0"/>
              <a:t>Many algorithms can't handle categorical data as strings, so encoding is important.</a:t>
            </a:r>
          </a:p>
          <a:p>
            <a:r>
              <a:rPr lang="en-US" dirty="0"/>
              <a:t>Example: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city</a:t>
            </a:r>
            <a:r>
              <a:rPr lang="en-US" dirty="0"/>
              <a:t> has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['Berlin', 'London', 'Rochester']</a:t>
            </a:r>
            <a:r>
              <a:rPr lang="en-US" dirty="0"/>
              <a:t> as possible values.</a:t>
            </a:r>
          </a:p>
          <a:p>
            <a:pPr lvl="1"/>
            <a:r>
              <a:rPr lang="en-US" dirty="0"/>
              <a:t>You wouldn't feed these strings directly into an algorithm.</a:t>
            </a:r>
          </a:p>
          <a:p>
            <a:pPr lvl="1"/>
            <a:r>
              <a:rPr lang="en-US" dirty="0"/>
              <a:t>Convert them to numbers first.</a:t>
            </a:r>
          </a:p>
          <a:p>
            <a:pPr lvl="1"/>
            <a:r>
              <a:rPr lang="en-US" dirty="0"/>
              <a:t>Resulting features are still categorical, despite using numbers.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DDCCEA6-592E-47B8-A2FB-32B7DEDFE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Encoding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041158-FDA6-4836-B23E-D82D57C650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 encoding</a:t>
            </a:r>
            <a:r>
              <a:rPr lang="en-US" dirty="0"/>
              <a:t>: The process of converting data of a certain type into a coded value of a different type.</a:t>
            </a:r>
          </a:p>
        </p:txBody>
      </p:sp>
    </p:spTree>
    <p:extLst>
      <p:ext uri="{BB962C8B-B14F-4D97-AF65-F5344CB8AC3E}">
        <p14:creationId xmlns:p14="http://schemas.microsoft.com/office/powerpoint/2010/main" val="418257761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6953D44-90F0-4978-8340-FCA5E6A9B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Encoding Methods (Slide 1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289CD0-56E6-402F-BACA-9FB45976A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84</a:t>
            </a:fld>
            <a:endParaRPr lang="en-US" dirty="0"/>
          </a:p>
        </p:txBody>
      </p:sp>
      <p:graphicFrame>
        <p:nvGraphicFramePr>
          <p:cNvPr id="7" name="Group 23">
            <a:extLst>
              <a:ext uri="{FF2B5EF4-FFF2-40B4-BE49-F238E27FC236}">
                <a16:creationId xmlns:a16="http://schemas.microsoft.com/office/drawing/2014/main" id="{78354C97-8531-4212-AFD3-EF2E8AA86C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851548"/>
              </p:ext>
            </p:extLst>
          </p:nvPr>
        </p:nvGraphicFramePr>
        <p:xfrm>
          <a:off x="952500" y="2113263"/>
          <a:ext cx="7239000" cy="3163824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Method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Label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Each value in a label category becomes a number.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city_encoded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 becomes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[0, 1, 2]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Implies a sequence/rank; not suitable for non-ordinal categories.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One-hot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Creates dummy column for each category.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isBerlin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, 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isLondon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, 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isRochester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1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implies presence, 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0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 implies absence.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Non-ordinal.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Binary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Converts category to ordinal integer,  then to a binary digit.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Each digit is a new column.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Loses some info, but is more efficient than one-hot.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69095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6953D44-90F0-4978-8340-FCA5E6A9B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Encoding Methods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289CD0-56E6-402F-BACA-9FB45976A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85</a:t>
            </a:fld>
            <a:endParaRPr lang="en-US" dirty="0"/>
          </a:p>
        </p:txBody>
      </p:sp>
      <p:graphicFrame>
        <p:nvGraphicFramePr>
          <p:cNvPr id="7" name="Group 23">
            <a:extLst>
              <a:ext uri="{FF2B5EF4-FFF2-40B4-BE49-F238E27FC236}">
                <a16:creationId xmlns:a16="http://schemas.microsoft.com/office/drawing/2014/main" id="{78354C97-8531-4212-AFD3-EF2E8AA86C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86311"/>
              </p:ext>
            </p:extLst>
          </p:nvPr>
        </p:nvGraphicFramePr>
        <p:xfrm>
          <a:off x="952500" y="2064495"/>
          <a:ext cx="7239000" cy="326136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Method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Effect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Similar to binary, but values are either </a:t>
                      </a:r>
                      <a:r>
                        <a:rPr lang="en-US" sz="12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−1</a:t>
                      </a:r>
                      <a:r>
                        <a:rPr lang="en-US" sz="1400" dirty="0">
                          <a:effectLst/>
                        </a:rPr>
                        <a:t>, </a:t>
                      </a:r>
                      <a:r>
                        <a:rPr lang="en-US" sz="12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0</a:t>
                      </a:r>
                      <a:r>
                        <a:rPr lang="en-US" sz="1400" dirty="0">
                          <a:effectLst/>
                        </a:rPr>
                        <a:t>, or </a:t>
                      </a:r>
                      <a:r>
                        <a:rPr lang="en-US" sz="12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Advanced and less common.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791759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Frequency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Calculates frequency of each category, uses this number as the code.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Adds a weighting component.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07633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Target mean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Code is a function of the mean of the target variable.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Target must be numeric, encoded variable is categorical.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589848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Hash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Maps text string to an algorithmically determined number.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Used to generate consistent codes when there are many categories.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40403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Base-</a:t>
                      </a:r>
                      <a:r>
                        <a:rPr kumimoji="0" lang="en-US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Base-1 is same as one-hot; Base-2 is same as binary.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 additional advantages.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4227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258918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8588BD-A1FD-4784-AE25-AB75D490E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C19898-C4F8-452A-8728-9639DE7CF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Encoding Data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CF5A0-78BD-443D-86A2-8C17335150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integers when assigning labels or categories to discrete non-continuous values.</a:t>
            </a:r>
          </a:p>
          <a:p>
            <a:r>
              <a:rPr lang="en-US" dirty="0"/>
              <a:t>Convert categories with an inherent, natural ordering to a sequence using ordinals.</a:t>
            </a:r>
          </a:p>
          <a:p>
            <a:r>
              <a:rPr lang="en-US" dirty="0"/>
              <a:t>Maintain a lookup table to generate the category names from the values.</a:t>
            </a:r>
          </a:p>
          <a:p>
            <a:r>
              <a:rPr lang="en-US" dirty="0"/>
              <a:t>Use one-hot encoding when an algorithm calls for a vector of categories for each record.</a:t>
            </a:r>
          </a:p>
          <a:p>
            <a:r>
              <a:rPr lang="en-US" dirty="0"/>
              <a:t>Consider hashing labels when there are a large number (100+) of categories in order to reduce the number of categories.</a:t>
            </a:r>
          </a:p>
        </p:txBody>
      </p:sp>
    </p:spTree>
    <p:extLst>
      <p:ext uri="{BB962C8B-B14F-4D97-AF65-F5344CB8AC3E}">
        <p14:creationId xmlns:p14="http://schemas.microsoft.com/office/powerpoint/2010/main" val="286503453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654046-3136-40D6-B94C-70D895727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87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03E5C7-6656-495C-AC92-3964ECA952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Encoding Data</a:t>
            </a:r>
          </a:p>
        </p:txBody>
      </p:sp>
    </p:spTree>
    <p:extLst>
      <p:ext uri="{BB962C8B-B14F-4D97-AF65-F5344CB8AC3E}">
        <p14:creationId xmlns:p14="http://schemas.microsoft.com/office/powerpoint/2010/main" val="350112799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7F8511-853E-482C-9723-883AE4D63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E5322B-CE46-428D-B464-056D920477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Continuous variables are uncountable, discrete are countable.</a:t>
            </a:r>
          </a:p>
          <a:p>
            <a:pPr lvl="1"/>
            <a:r>
              <a:rPr lang="en-US" dirty="0"/>
              <a:t>No defined gaps vs. well-defined gaps.</a:t>
            </a:r>
          </a:p>
          <a:p>
            <a:r>
              <a:rPr lang="en-US" dirty="0"/>
              <a:t>Algorithms like decision trees can't handle continuous variables.</a:t>
            </a:r>
          </a:p>
          <a:p>
            <a:pPr lvl="1"/>
            <a:r>
              <a:rPr lang="en-US" dirty="0"/>
              <a:t>Will just keep splitting over and over again, becoming too large and inefficient.</a:t>
            </a:r>
          </a:p>
          <a:p>
            <a:r>
              <a:rPr lang="en-US" i="1" dirty="0"/>
              <a:t>Discretization</a:t>
            </a:r>
            <a:r>
              <a:rPr lang="en-US" dirty="0"/>
              <a:t> is the process of engineering discrete features from continuous ones.</a:t>
            </a:r>
          </a:p>
          <a:p>
            <a:pPr lvl="1"/>
            <a:r>
              <a:rPr lang="en-US" dirty="0"/>
              <a:t>Can simplify and improve a model.</a:t>
            </a:r>
          </a:p>
          <a:p>
            <a:r>
              <a:rPr lang="en-US" i="1" dirty="0"/>
              <a:t>Binning</a:t>
            </a:r>
            <a:r>
              <a:rPr lang="en-US" dirty="0"/>
              <a:t> is the primary method of discretization.</a:t>
            </a:r>
          </a:p>
          <a:p>
            <a:pPr lvl="1"/>
            <a:r>
              <a:rPr lang="en-US" dirty="0"/>
              <a:t>Places continuous variable into specific, discrete intervals called "bins."</a:t>
            </a:r>
          </a:p>
          <a:p>
            <a:r>
              <a:rPr lang="en-US" dirty="0"/>
              <a:t>Example: Marathon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Time in Minutes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dirty="0"/>
              <a:t>Fastest runner finished in 120 minutes, slowest in 600 minutes.</a:t>
            </a:r>
          </a:p>
          <a:p>
            <a:pPr lvl="1"/>
            <a:r>
              <a:rPr lang="en-US" dirty="0"/>
              <a:t>You could place them into 480 different bins, one for each minute.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9F1B47-1F69-4A8D-8541-DA75C84089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Variable Discretization</a:t>
            </a:r>
          </a:p>
        </p:txBody>
      </p:sp>
    </p:spTree>
    <p:extLst>
      <p:ext uri="{BB962C8B-B14F-4D97-AF65-F5344CB8AC3E}">
        <p14:creationId xmlns:p14="http://schemas.microsoft.com/office/powerpoint/2010/main" val="277807379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A10957-40A0-4B50-A344-86E7D74E4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89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B1DC5E-DD95-4D9C-BF74-857732EA5D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Select the number of bins as well as the range between each bin (width).</a:t>
            </a:r>
          </a:p>
          <a:p>
            <a:r>
              <a:rPr lang="en-US" sz="1600" dirty="0"/>
              <a:t>Choice depends on size of dataset.</a:t>
            </a:r>
          </a:p>
          <a:p>
            <a:pPr lvl="1"/>
            <a:r>
              <a:rPr lang="en-US" sz="1400" dirty="0"/>
              <a:t>5 or more is common for thousands of records.</a:t>
            </a:r>
          </a:p>
          <a:p>
            <a:pPr lvl="1"/>
            <a:r>
              <a:rPr lang="en-US" sz="1400" dirty="0"/>
              <a:t>20+ bins is usually too many.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Time in Hours</a:t>
            </a:r>
            <a:r>
              <a:rPr lang="en-US" sz="1600" dirty="0"/>
              <a:t> will give you 8 bins.</a:t>
            </a:r>
          </a:p>
          <a:p>
            <a:r>
              <a:rPr lang="en-US" sz="1600" dirty="0"/>
              <a:t>As number of bins increases, model complexity increases.</a:t>
            </a:r>
          </a:p>
          <a:p>
            <a:r>
              <a:rPr lang="en-US" sz="1600" dirty="0"/>
              <a:t>Binning leads to some information loss.</a:t>
            </a:r>
          </a:p>
          <a:p>
            <a:r>
              <a:rPr lang="en-US" sz="1600" dirty="0"/>
              <a:t>Equal-width binning:</a:t>
            </a:r>
          </a:p>
          <a:p>
            <a:pPr lvl="1"/>
            <a:r>
              <a:rPr lang="en-US" sz="1400" dirty="0"/>
              <a:t>Each bin spans same range of values.</a:t>
            </a:r>
          </a:p>
          <a:p>
            <a:pPr lvl="1"/>
            <a:r>
              <a:rPr lang="en-US" sz="1400" dirty="0"/>
              <a:t>With 8 bins from 120 to 600 minutes, each bin has a range of 60 minutes.</a:t>
            </a:r>
          </a:p>
          <a:p>
            <a:pPr lvl="1"/>
            <a:r>
              <a:rPr lang="en-US" sz="1400" dirty="0"/>
              <a:t>Sensitive to outliers, and leads to higher information loss.</a:t>
            </a:r>
          </a:p>
          <a:p>
            <a:r>
              <a:rPr lang="en-US" sz="1600" dirty="0"/>
              <a:t>Equal-frequency binning:</a:t>
            </a:r>
          </a:p>
          <a:p>
            <a:pPr lvl="1"/>
            <a:r>
              <a:rPr lang="en-US" sz="1400" dirty="0"/>
              <a:t>Each bin contains same number values.</a:t>
            </a:r>
          </a:p>
          <a:p>
            <a:pPr lvl="1"/>
            <a:r>
              <a:rPr lang="en-US" sz="1400" dirty="0"/>
              <a:t>Distribution of values is taken into account.</a:t>
            </a:r>
          </a:p>
          <a:p>
            <a:pPr lvl="1"/>
            <a:r>
              <a:rPr lang="en-US" sz="1400" dirty="0"/>
              <a:t>Minimizes information loss, and less sensitive to outliers.</a:t>
            </a:r>
          </a:p>
          <a:p>
            <a:r>
              <a:rPr lang="en-US" sz="1600" dirty="0"/>
              <a:t>In supervised learning, binning complexity is justified with the </a:t>
            </a:r>
            <a:r>
              <a:rPr lang="en-US" sz="1600"/>
              <a:t>stronger relationship </a:t>
            </a:r>
            <a:r>
              <a:rPr lang="en-US" sz="1600" dirty="0"/>
              <a:t>between a feature and the label.</a:t>
            </a:r>
          </a:p>
          <a:p>
            <a:r>
              <a:rPr lang="en-US" sz="1600" dirty="0"/>
              <a:t>In unsupervised learning, you must use a feature's distribution to determine bins.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E8D7315-D0AF-4AA8-AEF1-50F21D622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 Determination</a:t>
            </a:r>
          </a:p>
        </p:txBody>
      </p:sp>
    </p:spTree>
    <p:extLst>
      <p:ext uri="{BB962C8B-B14F-4D97-AF65-F5344CB8AC3E}">
        <p14:creationId xmlns:p14="http://schemas.microsoft.com/office/powerpoint/2010/main" val="3478443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FB328A-7210-495B-8780-EF1F18794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956C5F-B162-4741-BD1D-5758DC2486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Representative sample data approximates characteristics of the wider population.</a:t>
            </a:r>
          </a:p>
          <a:p>
            <a:r>
              <a:rPr lang="en-US" sz="1600" dirty="0"/>
              <a:t>Example: General retailer who surveys 40 customers.</a:t>
            </a:r>
          </a:p>
          <a:p>
            <a:pPr lvl="1"/>
            <a:r>
              <a:rPr lang="en-US" sz="1400" dirty="0"/>
              <a:t>32 female, 8 male.</a:t>
            </a:r>
          </a:p>
          <a:p>
            <a:pPr lvl="1"/>
            <a:r>
              <a:rPr lang="en-US" sz="1400" dirty="0"/>
              <a:t>If your total customer base is split 50/50, this is not representative.</a:t>
            </a:r>
          </a:p>
          <a:p>
            <a:pPr lvl="1"/>
            <a:r>
              <a:rPr lang="en-US" sz="1400" dirty="0"/>
              <a:t>Results can be negatively impacted.</a:t>
            </a:r>
          </a:p>
          <a:p>
            <a:r>
              <a:rPr lang="en-US" sz="1600" dirty="0"/>
              <a:t>Sample size may also lead to unrepresentative data.</a:t>
            </a:r>
          </a:p>
          <a:p>
            <a:pPr lvl="1"/>
            <a:r>
              <a:rPr lang="en-US" sz="1400" dirty="0"/>
              <a:t>40 may be too few to capture the variety of demographics.</a:t>
            </a:r>
          </a:p>
          <a:p>
            <a:pPr lvl="1"/>
            <a:r>
              <a:rPr lang="en-US" sz="1400" dirty="0"/>
              <a:t>There are still limits to representative sampling.</a:t>
            </a:r>
          </a:p>
          <a:p>
            <a:pPr lvl="1"/>
            <a:r>
              <a:rPr lang="en-US" sz="1400" dirty="0"/>
              <a:t>There needs to be at least some common ground.</a:t>
            </a:r>
          </a:p>
          <a:p>
            <a:r>
              <a:rPr lang="en-US" sz="1600" dirty="0"/>
              <a:t>Stratified random sampling:</a:t>
            </a:r>
          </a:p>
          <a:p>
            <a:pPr lvl="1"/>
            <a:r>
              <a:rPr lang="en-US" sz="1400" dirty="0"/>
              <a:t>Key groups are identified.</a:t>
            </a:r>
          </a:p>
          <a:p>
            <a:pPr lvl="1"/>
            <a:r>
              <a:rPr lang="en-US" sz="1400" dirty="0"/>
              <a:t>Members are placed into groups (strata).</a:t>
            </a:r>
          </a:p>
          <a:p>
            <a:pPr lvl="1"/>
            <a:r>
              <a:rPr lang="en-US" sz="1400" dirty="0"/>
              <a:t>Within each stratum, random members are chosen.</a:t>
            </a:r>
          </a:p>
          <a:p>
            <a:pPr lvl="1"/>
            <a:r>
              <a:rPr lang="en-US" sz="1400" dirty="0"/>
              <a:t>All are compiled into one sample.</a:t>
            </a:r>
          </a:p>
          <a:p>
            <a:r>
              <a:rPr lang="en-US" sz="1600" dirty="0"/>
              <a:t>Look for categorical features that are potentially key strata.</a:t>
            </a:r>
          </a:p>
          <a:p>
            <a:r>
              <a:rPr lang="en-US" sz="1600" dirty="0"/>
              <a:t>Check if data examples proportionally represent these strata from the population.</a:t>
            </a:r>
          </a:p>
          <a:p>
            <a:pPr lvl="1"/>
            <a:r>
              <a:rPr lang="en-US" sz="1400" dirty="0"/>
              <a:t>Proportion is not always evenly split.</a:t>
            </a:r>
          </a:p>
          <a:p>
            <a:pPr lvl="1"/>
            <a:r>
              <a:rPr lang="en-US" sz="1400" dirty="0"/>
              <a:t>Proportions are not always known in the population.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8363D3F-12F1-4DFB-A507-34485FCB1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Representative Data</a:t>
            </a:r>
          </a:p>
        </p:txBody>
      </p:sp>
    </p:spTree>
    <p:extLst>
      <p:ext uri="{BB962C8B-B14F-4D97-AF65-F5344CB8AC3E}">
        <p14:creationId xmlns:p14="http://schemas.microsoft.com/office/powerpoint/2010/main" val="44639970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2AAB4F-9A78-40EE-85E2-69F2DFE15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CF256EB-8738-44E3-A013-78BF2C3B9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Discretizing Variables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59F5950-B9E0-4AE6-B2CF-780F2C2566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Convert continuous variables to discrete ordinals for algorithms that cannot handle discrete data or that train faster with a limited number of ordinals for a variable.</a:t>
            </a:r>
          </a:p>
          <a:p>
            <a:r>
              <a:rPr lang="en-US" dirty="0"/>
              <a:t>Determine how many bins are required based on the use of the data.</a:t>
            </a:r>
          </a:p>
          <a:p>
            <a:r>
              <a:rPr lang="en-US" dirty="0"/>
              <a:t>Use a uniform distribution when the shape and other characteristics of the distribution should be preserved.</a:t>
            </a:r>
          </a:p>
          <a:p>
            <a:r>
              <a:rPr lang="en-US" dirty="0"/>
              <a:t>Choose a quantile distribution with the same number of samples in each bin when favored by the algorithm being used.</a:t>
            </a:r>
          </a:p>
          <a:p>
            <a:r>
              <a:rPr lang="en-US" dirty="0"/>
              <a:t>Recognize that the loss in precision is often offset by the gain in training speed and/or performance of a model.</a:t>
            </a:r>
          </a:p>
        </p:txBody>
      </p:sp>
    </p:spTree>
    <p:extLst>
      <p:ext uri="{BB962C8B-B14F-4D97-AF65-F5344CB8AC3E}">
        <p14:creationId xmlns:p14="http://schemas.microsoft.com/office/powerpoint/2010/main" val="383759502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1771DB-5630-4066-B8B7-81827FDC8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1953DE-300F-43FA-98D8-95362B1DD5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Discretizing Variables</a:t>
            </a:r>
          </a:p>
        </p:txBody>
      </p:sp>
    </p:spTree>
    <p:extLst>
      <p:ext uri="{BB962C8B-B14F-4D97-AF65-F5344CB8AC3E}">
        <p14:creationId xmlns:p14="http://schemas.microsoft.com/office/powerpoint/2010/main" val="298704695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6F016E-D671-492E-94D1-34EFBE549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92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48F6A9-B786-4CDE-8EF3-92ECE13C52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may want to split one feature into multiple.</a:t>
            </a:r>
          </a:p>
          <a:p>
            <a:r>
              <a:rPr lang="en-US" dirty="0"/>
              <a:t>Example: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name</a:t>
            </a:r>
            <a:r>
              <a:rPr lang="en-US" dirty="0"/>
              <a:t> is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'Emily Williams'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dirty="0"/>
              <a:t>Might be worth splitting into first and last name.</a:t>
            </a:r>
          </a:p>
          <a:p>
            <a:pPr lvl="1"/>
            <a:r>
              <a:rPr lang="en-US" dirty="0"/>
              <a:t>Model can learn from both independently.</a:t>
            </a:r>
          </a:p>
          <a:p>
            <a:r>
              <a:rPr lang="en-US" dirty="0"/>
              <a:t>Common with text-based data like names, locations, identifiers, titles.</a:t>
            </a:r>
          </a:p>
          <a:p>
            <a:r>
              <a:rPr lang="en-US" dirty="0"/>
              <a:t>Choice of splitting comes down to domain knowledge but consider experimenting.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split()</a:t>
            </a:r>
            <a:r>
              <a:rPr lang="en-US" dirty="0"/>
              <a:t> divides based on a separator like whitespace.</a:t>
            </a:r>
          </a:p>
          <a:p>
            <a:pPr lvl="1"/>
            <a:r>
              <a:rPr lang="en-US" dirty="0"/>
              <a:t>Produces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['Emily', 'Williams']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strip()</a:t>
            </a:r>
            <a:r>
              <a:rPr lang="en-US" dirty="0"/>
              <a:t> removes leading and trailing whitespace.</a:t>
            </a:r>
          </a:p>
          <a:p>
            <a:pPr lvl="1"/>
            <a:r>
              <a:rPr lang="en-US" dirty="0"/>
              <a:t>Extract middle of a string.</a:t>
            </a:r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reverse()</a:t>
            </a:r>
            <a:r>
              <a:rPr lang="en-US" dirty="0"/>
              <a:t> reverses a list.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['Williams', 'Emily']</a:t>
            </a:r>
            <a:r>
              <a:rPr lang="en-US" dirty="0"/>
              <a:t> becomes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['Emily', 'Williams']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/>
              <a:t>You can also split date and time values.</a:t>
            </a:r>
          </a:p>
          <a:p>
            <a:pPr lvl="1"/>
            <a:r>
              <a:rPr lang="en-US" dirty="0"/>
              <a:t>Much easier if they're in datetime format.</a:t>
            </a:r>
          </a:p>
          <a:p>
            <a:pPr lvl="1"/>
            <a:r>
              <a:rPr lang="en-US" dirty="0"/>
              <a:t>If not, you can use a string splitting function.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EE6AF68-F439-4B38-9029-ACDA59383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 Splitting</a:t>
            </a:r>
          </a:p>
        </p:txBody>
      </p:sp>
    </p:spTree>
    <p:extLst>
      <p:ext uri="{BB962C8B-B14F-4D97-AF65-F5344CB8AC3E}">
        <p14:creationId xmlns:p14="http://schemas.microsoft.com/office/powerpoint/2010/main" val="323426921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E8870A-B59C-4D48-8FE9-D13313572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ECC49B2-DB9A-4939-A06E-31CC91925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Splitting Features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D35513-7489-4A67-970D-C6EDED0BC5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Split on punctuation if available in the field.</a:t>
            </a:r>
          </a:p>
          <a:p>
            <a:r>
              <a:rPr lang="en-US" dirty="0"/>
              <a:t>Split on whitespace only when data has regular patterns and each split item does not have embedded spaces.</a:t>
            </a:r>
          </a:p>
          <a:p>
            <a:r>
              <a:rPr lang="en-US" dirty="0"/>
              <a:t>Use regex when the data format is predictable but doesn't have delimiters.</a:t>
            </a:r>
          </a:p>
          <a:p>
            <a:r>
              <a:rPr lang="en-US" dirty="0"/>
              <a:t>Take advantage of case differences, embedded numbers, punctuation, and other features when using regex.</a:t>
            </a:r>
          </a:p>
          <a:p>
            <a:r>
              <a:rPr lang="en-US" dirty="0"/>
              <a:t>Retain only the new fields that are required.</a:t>
            </a:r>
          </a:p>
          <a:p>
            <a:r>
              <a:rPr lang="en-US" dirty="0"/>
              <a:t>Process features after splitting by cleaning up or applying transformation functions again as necessary.</a:t>
            </a:r>
          </a:p>
        </p:txBody>
      </p:sp>
    </p:spTree>
    <p:extLst>
      <p:ext uri="{BB962C8B-B14F-4D97-AF65-F5344CB8AC3E}">
        <p14:creationId xmlns:p14="http://schemas.microsoft.com/office/powerpoint/2010/main" val="184586332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A66808-B78F-4FEB-AC54-40AF291DB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116179-2820-49CC-A2D3-B573C40F72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Splitting and Removing Features</a:t>
            </a:r>
          </a:p>
        </p:txBody>
      </p:sp>
    </p:spTree>
    <p:extLst>
      <p:ext uri="{BB962C8B-B14F-4D97-AF65-F5344CB8AC3E}">
        <p14:creationId xmlns:p14="http://schemas.microsoft.com/office/powerpoint/2010/main" val="121726784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1B70A4-969A-4C4A-B228-42D18C993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5EAABF-C6D5-4DD3-87C2-F3C994CD3D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Curse of dimensionality:</a:t>
            </a:r>
          </a:p>
          <a:p>
            <a:pPr lvl="1"/>
            <a:r>
              <a:rPr lang="en-US" dirty="0"/>
              <a:t>Adding more features won't always improve a model.</a:t>
            </a:r>
          </a:p>
          <a:p>
            <a:pPr lvl="1"/>
            <a:r>
              <a:rPr lang="en-US" dirty="0"/>
              <a:t>Especially if number of data examples stays the same.</a:t>
            </a:r>
          </a:p>
          <a:p>
            <a:pPr lvl="1"/>
            <a:r>
              <a:rPr lang="en-US" dirty="0"/>
              <a:t>Features can be redundant or noisy for learning purposes.</a:t>
            </a:r>
          </a:p>
          <a:p>
            <a:pPr lvl="1"/>
            <a:r>
              <a:rPr lang="en-US" dirty="0"/>
              <a:t>Model will actually start to degrade if enough features are added.</a:t>
            </a:r>
          </a:p>
          <a:p>
            <a:r>
              <a:rPr lang="en-US" dirty="0"/>
              <a:t>Dimensionality reduction simplifies a dataset.</a:t>
            </a:r>
          </a:p>
          <a:p>
            <a:r>
              <a:rPr lang="en-US" dirty="0"/>
              <a:t>Feature </a:t>
            </a:r>
            <a:r>
              <a:rPr lang="en-US" i="1" dirty="0"/>
              <a:t>selection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Selects a subset of original features.</a:t>
            </a:r>
          </a:p>
          <a:p>
            <a:pPr lvl="1"/>
            <a:r>
              <a:rPr lang="en-US" dirty="0"/>
              <a:t>Includes most relevant, excludes most irrelevant.</a:t>
            </a:r>
          </a:p>
          <a:p>
            <a:pPr lvl="1"/>
            <a:r>
              <a:rPr lang="en-US" dirty="0"/>
              <a:t>Useful when there are many more features than examples.</a:t>
            </a:r>
          </a:p>
          <a:p>
            <a:r>
              <a:rPr lang="en-US" dirty="0"/>
              <a:t>Feature </a:t>
            </a:r>
            <a:r>
              <a:rPr lang="en-US" i="1" dirty="0"/>
              <a:t>extraction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Derives new features from original features.</a:t>
            </a:r>
          </a:p>
          <a:p>
            <a:pPr lvl="1"/>
            <a:r>
              <a:rPr lang="en-US" dirty="0"/>
              <a:t>Combines multiple correlated features into one.</a:t>
            </a:r>
          </a:p>
          <a:p>
            <a:pPr lvl="1"/>
            <a:r>
              <a:rPr lang="en-US" dirty="0"/>
              <a:t>Useful in computer vision applications.</a:t>
            </a:r>
          </a:p>
          <a:p>
            <a:r>
              <a:rPr lang="en-US" dirty="0"/>
              <a:t>Dimensionality reduction is almost always worth doing.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90AE1D3-9DDB-4FB3-B799-E5621C552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Dimensionality Reduction</a:t>
            </a:r>
          </a:p>
        </p:txBody>
      </p:sp>
    </p:spTree>
    <p:extLst>
      <p:ext uri="{BB962C8B-B14F-4D97-AF65-F5344CB8AC3E}">
        <p14:creationId xmlns:p14="http://schemas.microsoft.com/office/powerpoint/2010/main" val="249650282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D1F11D-A45A-49F2-B3DB-6CBA3AE00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3453DC6-33FF-467B-A3E5-3E52C611D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Dimensionality Reduction Methods (Slide 1 of 2)</a:t>
            </a:r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D11F03A4-3C47-47D0-B8D9-74CA4FDDF5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261253"/>
              </p:ext>
            </p:extLst>
          </p:nvPr>
        </p:nvGraphicFramePr>
        <p:xfrm>
          <a:off x="448490" y="1822704"/>
          <a:ext cx="8247019" cy="3212592"/>
        </p:xfrm>
        <a:graphic>
          <a:graphicData uri="http://schemas.openxmlformats.org/drawingml/2006/table">
            <a:tbl>
              <a:tblPr/>
              <a:tblGrid>
                <a:gridCol w="1909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37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Method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PCA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Data in higher dimensions is projected into equal or lower dimensions.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Selects features that contribute most to linear variance, drops rest.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SVD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Decomposes matrices of features to select best subset.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Can be implemented by PCA.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Works well with sparse matrices.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-SNE</a:t>
                      </a:r>
                      <a:endParaRPr kumimoji="0" lang="en-US" sz="1400" b="1" i="1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Generates probability distributions of data pairs in higher dimensions.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Repeats process for lower dimensions until divergence is minimized.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Can retain non-linear variance.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Random forest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Reveals which features have largest influence on model estimations.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Higher weight percentages indicate more important features.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56227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900965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D1F11D-A45A-49F2-B3DB-6CBA3AE00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3453DC6-33FF-467B-A3E5-3E52C611D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Dimensionality Reduction Methods (Slide 2 of 2)</a:t>
            </a:r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D11F03A4-3C47-47D0-B8D9-74CA4FDDF5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847353"/>
              </p:ext>
            </p:extLst>
          </p:nvPr>
        </p:nvGraphicFramePr>
        <p:xfrm>
          <a:off x="448491" y="1784079"/>
          <a:ext cx="8247019" cy="3822192"/>
        </p:xfrm>
        <a:graphic>
          <a:graphicData uri="http://schemas.openxmlformats.org/drawingml/2006/table">
            <a:tbl>
              <a:tblPr/>
              <a:tblGrid>
                <a:gridCol w="1909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37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Method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Forward feature selection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Model starts with no features.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Features added iteratively until improvements stop.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21303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Backward feature elimination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Model starts with all features.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Features removed iteratively until improvements stop.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4077889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Factor analysis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Measures latent variables through relationship between observable variables.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Latent variables are selected as new features.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434791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Missing value ratio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Removes features with total number of missing values that exceed a threshold.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Missing features can impair model performance.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45939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Low-variance filter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Removes features with variance lower than a threshold.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Lack of variance doesn't help a model learn.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912120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High-correlation filter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Removes one feature from a pair if correlation coefficient exceeds a threshold.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Highly correlated features may be redundant.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82677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006665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AC95EC8-64E9-424E-951F-3F5F913D9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DC29B3-16CB-4D3D-9C04-046D9B91D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Performing Dimensionality Reduction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0ECEBEC-B611-4E89-B470-90D99B3779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Remove a variable that has a high correlation with another variable.</a:t>
            </a:r>
          </a:p>
          <a:p>
            <a:r>
              <a:rPr lang="en-US" dirty="0"/>
              <a:t>Or, join multiple variables that are closely correlated into a single variable.</a:t>
            </a:r>
          </a:p>
          <a:p>
            <a:r>
              <a:rPr lang="en-US" dirty="0"/>
              <a:t>Review the impact to results of removed or reduced variables.</a:t>
            </a:r>
          </a:p>
          <a:p>
            <a:r>
              <a:rPr lang="en-US" dirty="0"/>
              <a:t>Try different methods of dimensionality reduction for a collection of variables.</a:t>
            </a:r>
          </a:p>
        </p:txBody>
      </p:sp>
    </p:spTree>
    <p:extLst>
      <p:ext uri="{BB962C8B-B14F-4D97-AF65-F5344CB8AC3E}">
        <p14:creationId xmlns:p14="http://schemas.microsoft.com/office/powerpoint/2010/main" val="4196880204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307C9D-0DCA-4CA8-A78A-83094DEB9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335EE3-0248-4C3D-98DF-77DFE85165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Performing Dimensionality Reduction</a:t>
            </a:r>
          </a:p>
        </p:txBody>
      </p:sp>
    </p:spTree>
    <p:extLst>
      <p:ext uri="{BB962C8B-B14F-4D97-AF65-F5344CB8AC3E}">
        <p14:creationId xmlns:p14="http://schemas.microsoft.com/office/powerpoint/2010/main" val="4048288284"/>
      </p:ext>
    </p:extLst>
  </p:cSld>
  <p:clrMapOvr>
    <a:masterClrMapping/>
  </p:clrMapOvr>
</p:sld>
</file>

<file path=ppt/theme/theme1.xml><?xml version="1.0" encoding="utf-8"?>
<a:theme xmlns:a="http://schemas.openxmlformats.org/drawingml/2006/main" name="1_CNX">
  <a:themeElements>
    <a:clrScheme name="CNX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F05323"/>
      </a:accent3>
      <a:accent4>
        <a:srgbClr val="1D3764"/>
      </a:accent4>
      <a:accent5>
        <a:srgbClr val="C1C5C9"/>
      </a:accent5>
      <a:accent6>
        <a:srgbClr val="009DDC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NX OV Template 2021" id="{1BF9BA27-2BA5-46CF-9109-DB49F2DEDA24}" vid="{21BF752C-A7B0-49D2-9D19-553DD9AA7ED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5325</TotalTime>
  <Words>6673</Words>
  <Application>Microsoft Office PowerPoint</Application>
  <PresentationFormat>On-screen Show (4:3)</PresentationFormat>
  <Paragraphs>959</Paragraphs>
  <Slides>102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7" baseType="lpstr">
      <vt:lpstr>Arial</vt:lpstr>
      <vt:lpstr>Calibri</vt:lpstr>
      <vt:lpstr>Cambria Math</vt:lpstr>
      <vt:lpstr>Courier New</vt:lpstr>
      <vt:lpstr>1_CNX</vt:lpstr>
      <vt:lpstr>Analyzing Data</vt:lpstr>
      <vt:lpstr>PowerPoint Presentation</vt:lpstr>
      <vt:lpstr>You Are Here (Analyze)</vt:lpstr>
      <vt:lpstr>Exploratory Data Analysis</vt:lpstr>
      <vt:lpstr>Dataset Content and Format</vt:lpstr>
      <vt:lpstr>Analysis of Feature Types</vt:lpstr>
      <vt:lpstr>Target Features</vt:lpstr>
      <vt:lpstr>Feature Relevance</vt:lpstr>
      <vt:lpstr>Representative Data</vt:lpstr>
      <vt:lpstr>Additional Sampling Techniques</vt:lpstr>
      <vt:lpstr>Imbalanced Datasets</vt:lpstr>
      <vt:lpstr>Errors, Outliers, and Noise</vt:lpstr>
      <vt:lpstr>Correlations</vt:lpstr>
      <vt:lpstr>Correlation Coefficient</vt:lpstr>
      <vt:lpstr>Correlation Strength</vt:lpstr>
      <vt:lpstr>Guidelines for Examining Data</vt:lpstr>
      <vt:lpstr>PowerPoint Presentation</vt:lpstr>
      <vt:lpstr>PowerPoint Presentation</vt:lpstr>
      <vt:lpstr>Frequency Distribution (Fruit Example)</vt:lpstr>
      <vt:lpstr>Frequency Distribution (Height Example)</vt:lpstr>
      <vt:lpstr>Probability Distribution (Fruit Example)</vt:lpstr>
      <vt:lpstr>Probability Distribution (Height Example)</vt:lpstr>
      <vt:lpstr>Normal Distribution</vt:lpstr>
      <vt:lpstr>Normal Distribution (Height Example)</vt:lpstr>
      <vt:lpstr>Non-Normal Distributions</vt:lpstr>
      <vt:lpstr>Descriptive Statistical Analysis</vt:lpstr>
      <vt:lpstr>Central Tendency</vt:lpstr>
      <vt:lpstr>When to Use Different Measures of Central Tendency</vt:lpstr>
      <vt:lpstr>Variability</vt:lpstr>
      <vt:lpstr>Range Measures</vt:lpstr>
      <vt:lpstr>Variance and Standard Deviation</vt:lpstr>
      <vt:lpstr>Calculation of Variance</vt:lpstr>
      <vt:lpstr>Variance in a Sample Set</vt:lpstr>
      <vt:lpstr>Calculation of Standard Deviation</vt:lpstr>
      <vt:lpstr>Standard Deviation Comparison</vt:lpstr>
      <vt:lpstr>Standard Deviations in a Normal Distribution (Height Example)</vt:lpstr>
      <vt:lpstr>Skewness</vt:lpstr>
      <vt:lpstr>Calculation of Skewness</vt:lpstr>
      <vt:lpstr>Kurtosis</vt:lpstr>
      <vt:lpstr>Calculation of Kurtosis</vt:lpstr>
      <vt:lpstr>Statistical Moments</vt:lpstr>
      <vt:lpstr>Guidelines for Exploring the Underlying Distribution of Data</vt:lpstr>
      <vt:lpstr>PowerPoint Presentation</vt:lpstr>
      <vt:lpstr>PowerPoint Presentation</vt:lpstr>
      <vt:lpstr>Visualizations</vt:lpstr>
      <vt:lpstr>Histograms</vt:lpstr>
      <vt:lpstr>Guidelines for Analyzing Data Using Histograms</vt:lpstr>
      <vt:lpstr>PowerPoint Presentation</vt:lpstr>
      <vt:lpstr>Box Plots</vt:lpstr>
      <vt:lpstr>Violin Plot</vt:lpstr>
      <vt:lpstr>Guidelines for Analyzing Data Using Box Plots and Violin Plots</vt:lpstr>
      <vt:lpstr>PowerPoint Presentation</vt:lpstr>
      <vt:lpstr>Scatter Plots</vt:lpstr>
      <vt:lpstr>Line Plots</vt:lpstr>
      <vt:lpstr>Area Plots</vt:lpstr>
      <vt:lpstr>Guidelines for Analyzing Data Using Scatter Plots, Line Plots, and Area Plots</vt:lpstr>
      <vt:lpstr>PowerPoint Presentation</vt:lpstr>
      <vt:lpstr>Bar Charts</vt:lpstr>
      <vt:lpstr>Guidelines for Analyzing Data Using Bar Charts</vt:lpstr>
      <vt:lpstr>PowerPoint Presentation</vt:lpstr>
      <vt:lpstr>Geographical Maps</vt:lpstr>
      <vt:lpstr>Heatmaps</vt:lpstr>
      <vt:lpstr>Guidelines for Analyzing Data Using Maps</vt:lpstr>
      <vt:lpstr>PowerPoint Presentation</vt:lpstr>
      <vt:lpstr>Plots in Combination (Bar Chart Grid)</vt:lpstr>
      <vt:lpstr>Plots in Combination (Pair Plot)</vt:lpstr>
      <vt:lpstr>Guidelines for Using Visualizations to Analyze Data</vt:lpstr>
      <vt:lpstr>PowerPoint Presentation</vt:lpstr>
      <vt:lpstr>PowerPoint Presentation</vt:lpstr>
      <vt:lpstr>You Are Here (Process and Analyze)</vt:lpstr>
      <vt:lpstr>Data Analysis Prompts Further Transformation</vt:lpstr>
      <vt:lpstr>Data Preprocessing</vt:lpstr>
      <vt:lpstr>Identification of Missing Values</vt:lpstr>
      <vt:lpstr>Imputation of Missing Values</vt:lpstr>
      <vt:lpstr>Guidelines for Handling Missing Values</vt:lpstr>
      <vt:lpstr>PowerPoint Presentation</vt:lpstr>
      <vt:lpstr>Feature Scaling</vt:lpstr>
      <vt:lpstr>Normalization and Standardization</vt:lpstr>
      <vt:lpstr>Additional Transformation Functions</vt:lpstr>
      <vt:lpstr>Guidelines for Applying Transformation Functions to Datasets</vt:lpstr>
      <vt:lpstr>PowerPoint Presentation</vt:lpstr>
      <vt:lpstr>Feature Engineering</vt:lpstr>
      <vt:lpstr>Data Encoding</vt:lpstr>
      <vt:lpstr>Data Encoding Methods (Slide 1 of 2)</vt:lpstr>
      <vt:lpstr>Data Encoding Methods (Slide 2 of 2)</vt:lpstr>
      <vt:lpstr>Guidelines for Encoding Data</vt:lpstr>
      <vt:lpstr>PowerPoint Presentation</vt:lpstr>
      <vt:lpstr>Continuous Variable Discretization</vt:lpstr>
      <vt:lpstr>Bin Determination</vt:lpstr>
      <vt:lpstr>Guidelines for Discretizing Variables</vt:lpstr>
      <vt:lpstr>PowerPoint Presentation</vt:lpstr>
      <vt:lpstr>Feature Splitting</vt:lpstr>
      <vt:lpstr>Guidelines for Splitting Features</vt:lpstr>
      <vt:lpstr>PowerPoint Presentation</vt:lpstr>
      <vt:lpstr>Dimensionality Reduction</vt:lpstr>
      <vt:lpstr>Dimensionality Reduction Methods (Slide 1 of 2)</vt:lpstr>
      <vt:lpstr>Dimensionality Reduction Methods (Slide 2 of 2)</vt:lpstr>
      <vt:lpstr>Guidelines for Performing Dimensionality Reduction</vt:lpstr>
      <vt:lpstr>PowerPoint Presentation</vt:lpstr>
      <vt:lpstr>Guidelines for Preprocessing Data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Analyzing Data</dc:title>
  <dc:creator>Jason P Nufryk</dc:creator>
  <cp:lastModifiedBy>Jason Nufryk</cp:lastModifiedBy>
  <cp:revision>169</cp:revision>
  <dcterms:created xsi:type="dcterms:W3CDTF">2021-01-14T14:01:46Z</dcterms:created>
  <dcterms:modified xsi:type="dcterms:W3CDTF">2021-07-13T19:47:58Z</dcterms:modified>
</cp:coreProperties>
</file>