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3" r:id="rId1"/>
  </p:sldMasterIdLst>
  <p:notesMasterIdLst>
    <p:notesMasterId r:id="rId50"/>
  </p:notesMasterIdLst>
  <p:handoutMasterIdLst>
    <p:handoutMasterId r:id="rId51"/>
  </p:handoutMasterIdLst>
  <p:sldIdLst>
    <p:sldId id="457" r:id="rId2"/>
    <p:sldId id="460" r:id="rId3"/>
    <p:sldId id="532" r:id="rId4"/>
    <p:sldId id="463" r:id="rId5"/>
    <p:sldId id="464" r:id="rId6"/>
    <p:sldId id="493" r:id="rId7"/>
    <p:sldId id="465" r:id="rId8"/>
    <p:sldId id="466" r:id="rId9"/>
    <p:sldId id="469" r:id="rId10"/>
    <p:sldId id="467" r:id="rId11"/>
    <p:sldId id="468" r:id="rId12"/>
    <p:sldId id="470" r:id="rId13"/>
    <p:sldId id="471" r:id="rId14"/>
    <p:sldId id="472" r:id="rId15"/>
    <p:sldId id="473" r:id="rId16"/>
    <p:sldId id="474" r:id="rId17"/>
    <p:sldId id="495" r:id="rId18"/>
    <p:sldId id="461" r:id="rId19"/>
    <p:sldId id="475" r:id="rId20"/>
    <p:sldId id="533" r:id="rId21"/>
    <p:sldId id="476" r:id="rId22"/>
    <p:sldId id="477" r:id="rId23"/>
    <p:sldId id="478" r:id="rId24"/>
    <p:sldId id="479" r:id="rId25"/>
    <p:sldId id="480" r:id="rId26"/>
    <p:sldId id="481" r:id="rId27"/>
    <p:sldId id="482" r:id="rId28"/>
    <p:sldId id="534" r:id="rId29"/>
    <p:sldId id="494" r:id="rId30"/>
    <p:sldId id="496" r:id="rId31"/>
    <p:sldId id="462" r:id="rId32"/>
    <p:sldId id="483" r:id="rId33"/>
    <p:sldId id="484" r:id="rId34"/>
    <p:sldId id="485" r:id="rId35"/>
    <p:sldId id="539" r:id="rId36"/>
    <p:sldId id="486" r:id="rId37"/>
    <p:sldId id="535" r:id="rId38"/>
    <p:sldId id="487" r:id="rId39"/>
    <p:sldId id="536" r:id="rId40"/>
    <p:sldId id="488" r:id="rId41"/>
    <p:sldId id="537" r:id="rId42"/>
    <p:sldId id="489" r:id="rId43"/>
    <p:sldId id="538" r:id="rId44"/>
    <p:sldId id="490" r:id="rId45"/>
    <p:sldId id="491" r:id="rId46"/>
    <p:sldId id="492" r:id="rId47"/>
    <p:sldId id="497" r:id="rId48"/>
    <p:sldId id="459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er Vorenkamp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164" autoAdjust="0"/>
    <p:restoredTop sz="96357" autoAdjust="0"/>
  </p:normalViewPr>
  <p:slideViewPr>
    <p:cSldViewPr snapToGrid="0">
      <p:cViewPr>
        <p:scale>
          <a:sx n="80" d="100"/>
          <a:sy n="80" d="100"/>
        </p:scale>
        <p:origin x="52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6327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131352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400"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41FCA484-90F5-4C80-A5AF-6095AFAFD8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0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C11A1732-E019-4B7E-8DB8-A1B97165E6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48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2121408"/>
            <a:ext cx="8460150" cy="401320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2" name="Picture 100" descr="book">
            <a:extLst>
              <a:ext uri="{FF2B5EF4-FFF2-40B4-BE49-F238E27FC236}">
                <a16:creationId xmlns:a16="http://schemas.microsoft.com/office/drawing/2014/main" id="{ED50CB8A-6B60-044F-87D5-5441D94268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AB6CC00F-6FB1-49C5-85F6-9A9DF972F51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16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F919B9C0-6064-40CC-A66B-EC7BD9BEFE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87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2B6BB9-2A3D-DF4A-9060-5A45A706EC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8352" y="5340096"/>
            <a:ext cx="1411636" cy="8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51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F28B54-DCF8-48E1-A25A-E747ACAB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F42795-A8F6-F84B-8E22-F8D65AD9D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8024" y="2574545"/>
            <a:ext cx="3087952" cy="19202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B28057-63C9-9D40-BE6D-F4769F21FF68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4" name="Picture 13" descr="A close up of a sign&#10;&#10;Description automatically generated">
            <a:extLst>
              <a:ext uri="{FF2B5EF4-FFF2-40B4-BE49-F238E27FC236}">
                <a16:creationId xmlns:a16="http://schemas.microsoft.com/office/drawing/2014/main" id="{647D7577-F081-4B08-ABEF-CE8F1F8AA2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79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25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1500" y="4512820"/>
            <a:ext cx="8001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DE749B-ABEB-48F3-9D2B-5E513D8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3F9B4B-4A9B-A240-A5BF-BAF1522CD42D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0A24C80-8B44-0248-B261-01FD44A26B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05920" y="2574545"/>
            <a:ext cx="3532160" cy="192024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067BA05B-1CFA-4307-8AAD-4B8F6F469AF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587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86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3410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057AC0A-1609-477A-9A99-D36B0A2CCC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9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93D57EB6-E166-43CD-BC52-18BDC7A9C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8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0"/>
            <a:ext cx="9144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48395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B94C81C2-694D-4D7D-A77E-22E73EEB40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0008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F0D55ED0-191B-4BA1-8528-2328CD4D3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899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A2A8D8C1-DE20-4D91-979A-11122A90A8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21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972" y="107462"/>
            <a:ext cx="7797800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>
            <a:no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31FEB7CC-137A-4C5B-8F39-14D07259D9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424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56904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13691"/>
            <a:ext cx="54864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23642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EF2C6B86-13F5-4C36-9B79-F57E92D45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571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354B8F8A-79DB-433A-9067-F18F39587E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18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1211385"/>
            <a:ext cx="20574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11385"/>
            <a:ext cx="60198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06CA71C-EF28-4536-B2C7-C011582E7E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1464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579387D-9BE2-4A19-9DB3-EA5D808DAF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2313" y="2906713"/>
            <a:ext cx="7772400" cy="1500187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6D59A8F-E744-4482-BF05-F930781695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marL="0" indent="0">
              <a:buNone/>
              <a:defRPr sz="4000" b="1" cap="all" baseline="0">
                <a:solidFill>
                  <a:srgbClr val="1B3764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click to add topic title</a:t>
            </a:r>
          </a:p>
        </p:txBody>
      </p:sp>
    </p:spTree>
    <p:extLst>
      <p:ext uri="{BB962C8B-B14F-4D97-AF65-F5344CB8AC3E}">
        <p14:creationId xmlns:p14="http://schemas.microsoft.com/office/powerpoint/2010/main" val="18380867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 Blank for Fig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13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AD455180-5821-4BCF-BC5B-696BECC6CE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260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0FABA5-3959-4ECC-BCAF-965B5087E8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pic>
        <p:nvPicPr>
          <p:cNvPr id="14" name="Picture 100" descr="book">
            <a:extLst>
              <a:ext uri="{FF2B5EF4-FFF2-40B4-BE49-F238E27FC236}">
                <a16:creationId xmlns:a16="http://schemas.microsoft.com/office/drawing/2014/main" id="{C25255A9-7AEB-4215-B5D7-DAB4FE55BF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374" y="2057400"/>
            <a:ext cx="1299252" cy="1157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A169CA63-D23E-4494-8445-3335F13F19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429000"/>
            <a:ext cx="77724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</p:spTree>
    <p:extLst>
      <p:ext uri="{BB962C8B-B14F-4D97-AF65-F5344CB8AC3E}">
        <p14:creationId xmlns:p14="http://schemas.microsoft.com/office/powerpoint/2010/main" val="35868926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92096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628B6A3-652F-4FE1-B5B0-822F98382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5231" y="5341937"/>
            <a:ext cx="1416844" cy="88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393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1925" y="1302039"/>
            <a:ext cx="846015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1B051-CC06-447C-AEEE-4E1DE7CB3684}"/>
              </a:ext>
            </a:extLst>
          </p:cNvPr>
          <p:cNvSpPr txBox="1"/>
          <p:nvPr userDrawn="1"/>
        </p:nvSpPr>
        <p:spPr>
          <a:xfrm>
            <a:off x="341925" y="291741"/>
            <a:ext cx="788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61B1AC-8EF9-494A-854A-0DEAAC0343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75200" y="4622800"/>
            <a:ext cx="4368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2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1605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F6880241-CC2C-4B05-A31C-B6047777B3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9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838350D3-45BC-4BEE-AAE7-B1F307232D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215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41925" y="1302040"/>
            <a:ext cx="8460150" cy="4481345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BA05DDA4-54B2-4BF1-9DB5-2F786958A8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0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lossary Term Definitio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269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41925" y="1938528"/>
            <a:ext cx="8460150" cy="4389120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800" baseline="0"/>
            </a:lvl1pPr>
            <a:lvl2pPr marL="74295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sz="1600" baseline="0"/>
            </a:lvl2pPr>
            <a:lvl3pPr marL="1143000" marR="0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lvl3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3429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342900" marR="0" lvl="2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2600" y="1060704"/>
            <a:ext cx="6934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100" descr="book">
            <a:extLst>
              <a:ext uri="{FF2B5EF4-FFF2-40B4-BE49-F238E27FC236}">
                <a16:creationId xmlns:a16="http://schemas.microsoft.com/office/drawing/2014/main" id="{88DFBDBB-1DC9-7A47-9BD6-91E3930C28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33272"/>
            <a:ext cx="867375" cy="75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C938678-C96C-46F0-B747-1024A3A87F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631" y="6242538"/>
            <a:ext cx="2987900" cy="7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68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69768C-8B2A-48B2-B74C-906E19461848}"/>
              </a:ext>
            </a:extLst>
          </p:cNvPr>
          <p:cNvSpPr/>
          <p:nvPr userDrawn="1"/>
        </p:nvSpPr>
        <p:spPr>
          <a:xfrm>
            <a:off x="0" y="-1"/>
            <a:ext cx="9144000" cy="948583"/>
          </a:xfrm>
          <a:prstGeom prst="rect">
            <a:avLst/>
          </a:prstGeom>
          <a:solidFill>
            <a:srgbClr val="28426C"/>
          </a:solidFill>
          <a:ln>
            <a:solidFill>
              <a:srgbClr val="2842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25" y="100269"/>
            <a:ext cx="7883768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24" y="1307130"/>
            <a:ext cx="8460152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2806" y="64556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160BDD-7155-D744-B749-9730458604A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C4C4C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77594" y="6455640"/>
            <a:ext cx="48149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2021 CertNexus,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64258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  <p:sldLayoutId id="2147483965" r:id="rId12"/>
    <p:sldLayoutId id="2147483966" r:id="rId13"/>
    <p:sldLayoutId id="2147483967" r:id="rId14"/>
    <p:sldLayoutId id="2147483968" r:id="rId15"/>
    <p:sldLayoutId id="2147483969" r:id="rId16"/>
    <p:sldLayoutId id="2147483970" r:id="rId17"/>
    <p:sldLayoutId id="2147483971" r:id="rId18"/>
    <p:sldLayoutId id="2147483972" r:id="rId19"/>
    <p:sldLayoutId id="2147483973" r:id="rId20"/>
    <p:sldLayoutId id="2147483974" r:id="rId21"/>
    <p:sldLayoutId id="2147483975" r:id="rId22"/>
    <p:sldLayoutId id="2147483976" r:id="rId23"/>
    <p:sldLayoutId id="2147483977" r:id="rId24"/>
    <p:sldLayoutId id="2147483978" r:id="rId25"/>
    <p:sldLayoutId id="2147483979" r:id="rId26"/>
    <p:sldLayoutId id="2147483980" r:id="rId27"/>
    <p:sldLayoutId id="2147483948" r:id="rId28"/>
    <p:sldLayoutId id="2147483949" r:id="rId29"/>
    <p:sldLayoutId id="2147483951" r:id="rId30"/>
    <p:sldLayoutId id="2147483936" r:id="rId31"/>
    <p:sldLayoutId id="2147483939" r:id="rId32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1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4AC283-F536-42B1-A1E3-F76FF8BA1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0546D-9B02-42D7-8969-2E87BD060E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Communicate Results to Stakeholders</a:t>
            </a:r>
          </a:p>
          <a:p>
            <a:r>
              <a:rPr lang="en-US" dirty="0"/>
              <a:t>Demonstrate Models in a Web App</a:t>
            </a:r>
          </a:p>
          <a:p>
            <a:r>
              <a:rPr lang="en-US" dirty="0"/>
              <a:t>Implement and Test Production Pipelines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6112236-7F32-4E9B-8EE0-F1C71B8CB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Finalizing a Data Science Project</a:t>
            </a:r>
          </a:p>
        </p:txBody>
      </p:sp>
    </p:spTree>
    <p:extLst>
      <p:ext uri="{BB962C8B-B14F-4D97-AF65-F5344CB8AC3E}">
        <p14:creationId xmlns:p14="http://schemas.microsoft.com/office/powerpoint/2010/main" val="361533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4F9CC-F240-40B1-8E6F-4B0801FFE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0E315-F17A-480D-AC5B-9060CD06F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Visuals can be used for presentation, not just analysis.</a:t>
            </a:r>
          </a:p>
          <a:p>
            <a:pPr lvl="1"/>
            <a:r>
              <a:rPr lang="en-US" dirty="0"/>
              <a:t>Powerful means of conveying patterns to an audience.</a:t>
            </a:r>
          </a:p>
          <a:p>
            <a:r>
              <a:rPr lang="en-US" dirty="0"/>
              <a:t>Some chart types are more suited to non-technical audiences.</a:t>
            </a:r>
          </a:p>
          <a:p>
            <a:pPr lvl="1"/>
            <a:r>
              <a:rPr lang="en-US" dirty="0"/>
              <a:t>Bar, line, etc.</a:t>
            </a:r>
          </a:p>
          <a:p>
            <a:r>
              <a:rPr lang="en-US" dirty="0"/>
              <a:t>Some are more difficult to interpret.</a:t>
            </a:r>
          </a:p>
          <a:p>
            <a:pPr lvl="1"/>
            <a:r>
              <a:rPr lang="en-US" dirty="0"/>
              <a:t>Heatmap, pair plots, etc.</a:t>
            </a:r>
          </a:p>
          <a:p>
            <a:r>
              <a:rPr lang="en-US" dirty="0"/>
              <a:t>Type and quantity of information can also affect interpretability.</a:t>
            </a:r>
          </a:p>
          <a:p>
            <a:r>
              <a:rPr lang="en-US" dirty="0"/>
              <a:t>Visuals should be simple, yet impart important ideas and/or tell a good story.</a:t>
            </a:r>
          </a:p>
          <a:p>
            <a:r>
              <a:rPr lang="en-US" dirty="0"/>
              <a:t>Also be sure to:</a:t>
            </a:r>
          </a:p>
          <a:p>
            <a:pPr lvl="1"/>
            <a:r>
              <a:rPr lang="en-US" dirty="0"/>
              <a:t>Label axes and chart titles.</a:t>
            </a:r>
          </a:p>
          <a:p>
            <a:pPr lvl="1"/>
            <a:r>
              <a:rPr lang="en-US" dirty="0"/>
              <a:t>Label ticks as needed without overwhelming the plot.</a:t>
            </a:r>
          </a:p>
          <a:p>
            <a:pPr lvl="1"/>
            <a:r>
              <a:rPr lang="en-US" dirty="0"/>
              <a:t>Use legends as needed to help identification.</a:t>
            </a:r>
          </a:p>
          <a:p>
            <a:pPr lvl="1"/>
            <a:r>
              <a:rPr lang="en-US" dirty="0"/>
              <a:t>Not rely solely on color coding, but at least consider people with color blindness.</a:t>
            </a:r>
          </a:p>
          <a:p>
            <a:pPr lvl="1"/>
            <a:r>
              <a:rPr lang="en-US" dirty="0"/>
              <a:t>Avoid unnecessary details or decoration.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E9CAB5A-1B7E-4AB8-B4A6-618C105C7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Visuals in Presentations (Slide 1 of 2)</a:t>
            </a:r>
          </a:p>
        </p:txBody>
      </p:sp>
    </p:spTree>
    <p:extLst>
      <p:ext uri="{BB962C8B-B14F-4D97-AF65-F5344CB8AC3E}">
        <p14:creationId xmlns:p14="http://schemas.microsoft.com/office/powerpoint/2010/main" val="1916908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6E2905-4FF2-44FE-BE75-81FD71ABA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Visuals in Presentations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EE7A8E-120D-433D-8775-9A9259A11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0EC943-14D4-48A6-A93D-20EF7AAB7624}"/>
              </a:ext>
            </a:extLst>
          </p:cNvPr>
          <p:cNvGrpSpPr/>
          <p:nvPr/>
        </p:nvGrpSpPr>
        <p:grpSpPr>
          <a:xfrm>
            <a:off x="136960" y="1642370"/>
            <a:ext cx="8819667" cy="3900069"/>
            <a:chOff x="136960" y="1529157"/>
            <a:chExt cx="8819667" cy="3900069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ED10FC9F-B1A0-451E-8E9C-DBBC58B0D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136960" y="2533613"/>
              <a:ext cx="4225227" cy="2819495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1A85617E-7304-4925-800E-3FF14C4FC5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60193" y="2245757"/>
              <a:ext cx="4096434" cy="3183469"/>
            </a:xfrm>
            <a:prstGeom prst="rect">
              <a:avLst/>
            </a:prstGeom>
          </p:spPr>
        </p:pic>
        <p:sp>
          <p:nvSpPr>
            <p:cNvPr id="22" name="Rounded Rectangle 51">
              <a:extLst>
                <a:ext uri="{FF2B5EF4-FFF2-40B4-BE49-F238E27FC236}">
                  <a16:creationId xmlns:a16="http://schemas.microsoft.com/office/drawing/2014/main" id="{91F88D2F-AF06-4A8A-9F45-003E954388DB}"/>
                </a:ext>
              </a:extLst>
            </p:cNvPr>
            <p:cNvSpPr/>
            <p:nvPr/>
          </p:nvSpPr>
          <p:spPr>
            <a:xfrm>
              <a:off x="1651520" y="1530768"/>
              <a:ext cx="1457440" cy="41695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Unhelpful</a:t>
              </a:r>
            </a:p>
          </p:txBody>
        </p:sp>
        <p:sp>
          <p:nvSpPr>
            <p:cNvPr id="24" name="Rounded Rectangle 51">
              <a:extLst>
                <a:ext uri="{FF2B5EF4-FFF2-40B4-BE49-F238E27FC236}">
                  <a16:creationId xmlns:a16="http://schemas.microsoft.com/office/drawing/2014/main" id="{9F58DB47-B874-4C1E-B83E-C4DAEF78DFB4}"/>
                </a:ext>
              </a:extLst>
            </p:cNvPr>
            <p:cNvSpPr/>
            <p:nvPr/>
          </p:nvSpPr>
          <p:spPr>
            <a:xfrm>
              <a:off x="6262708" y="1529157"/>
              <a:ext cx="1457440" cy="416957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Helpful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8FFFD7-C753-4C24-B45C-31A7F965E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2DF5806-8573-436E-9E62-F3046C83F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by stakeholders to view project progress at a quick glance.</a:t>
            </a:r>
          </a:p>
          <a:p>
            <a:r>
              <a:rPr lang="en-US" dirty="0"/>
              <a:t>Also used by practitioners to get a performance overview.</a:t>
            </a:r>
          </a:p>
          <a:p>
            <a:r>
              <a:rPr lang="en-US" dirty="0"/>
              <a:t>Give pertinent information up front.</a:t>
            </a:r>
          </a:p>
          <a:p>
            <a:r>
              <a:rPr lang="en-US" dirty="0"/>
              <a:t>Can be viewed on a rolling basis, not just at the end of a project.</a:t>
            </a:r>
          </a:p>
          <a:p>
            <a:r>
              <a:rPr lang="en-US" dirty="0"/>
              <a:t>Structure is based on KPIs:</a:t>
            </a:r>
          </a:p>
          <a:p>
            <a:pPr lvl="1"/>
            <a:r>
              <a:rPr lang="en-US" dirty="0"/>
              <a:t>Size of data</a:t>
            </a:r>
          </a:p>
          <a:p>
            <a:pPr lvl="1"/>
            <a:r>
              <a:rPr lang="en-US" dirty="0"/>
              <a:t>Model training time</a:t>
            </a:r>
          </a:p>
          <a:p>
            <a:pPr lvl="1"/>
            <a:r>
              <a:rPr lang="en-US" dirty="0"/>
              <a:t>Computation price</a:t>
            </a:r>
          </a:p>
          <a:p>
            <a:pPr lvl="1"/>
            <a:r>
              <a:rPr lang="en-US" dirty="0"/>
              <a:t>Model metrics</a:t>
            </a:r>
          </a:p>
          <a:p>
            <a:pPr lvl="1"/>
            <a:r>
              <a:rPr lang="en-US" dirty="0"/>
              <a:t>Model parameter complexity</a:t>
            </a:r>
          </a:p>
          <a:p>
            <a:r>
              <a:rPr lang="en-US" dirty="0"/>
              <a:t>KPIs visualized using charts, graphs, tables, etc.</a:t>
            </a:r>
          </a:p>
          <a:p>
            <a:pPr lvl="1"/>
            <a:r>
              <a:rPr lang="en-US" dirty="0"/>
              <a:t>Arranged on a single screen; no need to flip between pages.</a:t>
            </a:r>
          </a:p>
          <a:p>
            <a:pPr lvl="1"/>
            <a:r>
              <a:rPr lang="en-US" dirty="0"/>
              <a:t>Similar elements are grouped together.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48E7196-9972-48F8-978F-34EB8E0EF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Dashboards (Slide 1 of 2)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D9E4A33-C713-4EE2-ACAD-E292689D50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Dashboard</a:t>
            </a:r>
            <a:r>
              <a:rPr lang="en-US" dirty="0"/>
              <a:t>: A high-level visualization tool that summarizes the status of an entire project or one or more parts of a project.</a:t>
            </a:r>
          </a:p>
        </p:txBody>
      </p:sp>
    </p:spTree>
    <p:extLst>
      <p:ext uri="{BB962C8B-B14F-4D97-AF65-F5344CB8AC3E}">
        <p14:creationId xmlns:p14="http://schemas.microsoft.com/office/powerpoint/2010/main" val="191806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12AEC-A9B6-44D6-9B2F-4A299203A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Dashboards (Slide 2 of 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CCB31-1645-49B2-8419-F51EC2CB5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98FADF2-944B-4B47-A513-294C815BF94B}"/>
              </a:ext>
            </a:extLst>
          </p:cNvPr>
          <p:cNvGrpSpPr/>
          <p:nvPr/>
        </p:nvGrpSpPr>
        <p:grpSpPr>
          <a:xfrm>
            <a:off x="217714" y="1137596"/>
            <a:ext cx="8804366" cy="5115158"/>
            <a:chOff x="217714" y="1137596"/>
            <a:chExt cx="8804366" cy="5115158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91BB93D-3E67-467E-AB68-93695A2B8A00}"/>
                </a:ext>
              </a:extLst>
            </p:cNvPr>
            <p:cNvSpPr/>
            <p:nvPr/>
          </p:nvSpPr>
          <p:spPr>
            <a:xfrm>
              <a:off x="217714" y="1137596"/>
              <a:ext cx="8804366" cy="51151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rtlCol="0" anchor="ctr"/>
            <a:lstStyle/>
            <a:p>
              <a:pPr algn="ctr" defTabSz="914400"/>
              <a:endParaRPr lang="en-US" sz="1100" b="1" kern="0" dirty="0">
                <a:solidFill>
                  <a:srgbClr val="FF0000"/>
                </a:solidFill>
                <a:latin typeface="Arial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C775801-E0A5-4209-8750-AA048688CE35}"/>
                </a:ext>
              </a:extLst>
            </p:cNvPr>
            <p:cNvGrpSpPr/>
            <p:nvPr/>
          </p:nvGrpSpPr>
          <p:grpSpPr>
            <a:xfrm>
              <a:off x="341925" y="1267218"/>
              <a:ext cx="8561380" cy="4595525"/>
              <a:chOff x="341925" y="1267218"/>
              <a:chExt cx="8561380" cy="4595525"/>
            </a:xfrm>
          </p:grpSpPr>
          <p:sp>
            <p:nvSpPr>
              <p:cNvPr id="6" name="TextBox 7">
                <a:extLst>
                  <a:ext uri="{FF2B5EF4-FFF2-40B4-BE49-F238E27FC236}">
                    <a16:creationId xmlns:a16="http://schemas.microsoft.com/office/drawing/2014/main" id="{9EAC1CB8-98C2-4D95-B103-CCDB5500701C}"/>
                  </a:ext>
                </a:extLst>
              </p:cNvPr>
              <p:cNvSpPr txBox="1"/>
              <p:nvPr/>
            </p:nvSpPr>
            <p:spPr>
              <a:xfrm>
                <a:off x="341925" y="2033256"/>
                <a:ext cx="40869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b="1" dirty="0"/>
                  <a:t>Current Status</a:t>
                </a:r>
              </a:p>
            </p:txBody>
          </p:sp>
          <p:sp>
            <p:nvSpPr>
              <p:cNvPr id="7" name="TextBox 8">
                <a:extLst>
                  <a:ext uri="{FF2B5EF4-FFF2-40B4-BE49-F238E27FC236}">
                    <a16:creationId xmlns:a16="http://schemas.microsoft.com/office/drawing/2014/main" id="{5538A65D-27D4-4FCC-8CE2-1D2BF67F2FEA}"/>
                  </a:ext>
                </a:extLst>
              </p:cNvPr>
              <p:cNvSpPr txBox="1"/>
              <p:nvPr/>
            </p:nvSpPr>
            <p:spPr>
              <a:xfrm>
                <a:off x="1892411" y="1267218"/>
                <a:ext cx="535917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800" b="1" dirty="0"/>
                  <a:t>Image Classifier</a:t>
                </a:r>
              </a:p>
            </p:txBody>
          </p: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C403BD53-A372-4981-8B9B-6763422DD057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119602" y="2120182"/>
                <a:ext cx="3783703" cy="3742561"/>
                <a:chOff x="5107027" y="1731358"/>
                <a:chExt cx="5082632" cy="5027364"/>
              </a:xfrm>
            </p:grpSpPr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C9486D0E-D98E-4316-9873-6C007BF5DFB2}"/>
                    </a:ext>
                  </a:extLst>
                </p:cNvPr>
                <p:cNvCxnSpPr/>
                <p:nvPr/>
              </p:nvCxnSpPr>
              <p:spPr>
                <a:xfrm>
                  <a:off x="6015225" y="2462309"/>
                  <a:ext cx="0" cy="3387256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82227101-A756-42F5-A31B-87B39FDAE7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5225" y="5849565"/>
                  <a:ext cx="417443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TextBox 14">
                  <a:extLst>
                    <a:ext uri="{FF2B5EF4-FFF2-40B4-BE49-F238E27FC236}">
                      <a16:creationId xmlns:a16="http://schemas.microsoft.com/office/drawing/2014/main" id="{5BED2D31-F622-47AC-B961-8EF8C151B3D3}"/>
                    </a:ext>
                  </a:extLst>
                </p:cNvPr>
                <p:cNvSpPr txBox="1"/>
                <p:nvPr/>
              </p:nvSpPr>
              <p:spPr>
                <a:xfrm rot="16200000">
                  <a:off x="4387782" y="3928548"/>
                  <a:ext cx="1893267" cy="4547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600" dirty="0"/>
                    <a:t>Accuracy</a:t>
                  </a:r>
                </a:p>
              </p:txBody>
            </p:sp>
            <p:sp>
              <p:nvSpPr>
                <p:cNvPr id="11" name="TextBox 15">
                  <a:extLst>
                    <a:ext uri="{FF2B5EF4-FFF2-40B4-BE49-F238E27FC236}">
                      <a16:creationId xmlns:a16="http://schemas.microsoft.com/office/drawing/2014/main" id="{EEB4DA6A-64F0-4C06-9791-BAFD3F7BBF0D}"/>
                    </a:ext>
                  </a:extLst>
                </p:cNvPr>
                <p:cNvSpPr txBox="1"/>
                <p:nvPr/>
              </p:nvSpPr>
              <p:spPr>
                <a:xfrm>
                  <a:off x="7166008" y="6303944"/>
                  <a:ext cx="1973905" cy="45477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600" dirty="0"/>
                    <a:t>Training Epoch</a:t>
                  </a:r>
                </a:p>
              </p:txBody>
            </p:sp>
            <p:sp>
              <p:nvSpPr>
                <p:cNvPr id="12" name="TextBox 18">
                  <a:extLst>
                    <a:ext uri="{FF2B5EF4-FFF2-40B4-BE49-F238E27FC236}">
                      <a16:creationId xmlns:a16="http://schemas.microsoft.com/office/drawing/2014/main" id="{2A16368A-2727-45F0-83D2-083FD9787719}"/>
                    </a:ext>
                  </a:extLst>
                </p:cNvPr>
                <p:cNvSpPr txBox="1"/>
                <p:nvPr/>
              </p:nvSpPr>
              <p:spPr>
                <a:xfrm>
                  <a:off x="6147542" y="5864617"/>
                  <a:ext cx="369332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1</a:t>
                  </a:r>
                </a:p>
              </p:txBody>
            </p:sp>
            <p:sp>
              <p:nvSpPr>
                <p:cNvPr id="13" name="TextBox 19">
                  <a:extLst>
                    <a:ext uri="{FF2B5EF4-FFF2-40B4-BE49-F238E27FC236}">
                      <a16:creationId xmlns:a16="http://schemas.microsoft.com/office/drawing/2014/main" id="{77107297-D6FE-4329-A057-EE6575EBDD4C}"/>
                    </a:ext>
                  </a:extLst>
                </p:cNvPr>
                <p:cNvSpPr txBox="1"/>
                <p:nvPr/>
              </p:nvSpPr>
              <p:spPr>
                <a:xfrm>
                  <a:off x="6936183" y="5865881"/>
                  <a:ext cx="369332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2</a:t>
                  </a:r>
                </a:p>
              </p:txBody>
            </p:sp>
            <p:sp>
              <p:nvSpPr>
                <p:cNvPr id="14" name="TextBox 20">
                  <a:extLst>
                    <a:ext uri="{FF2B5EF4-FFF2-40B4-BE49-F238E27FC236}">
                      <a16:creationId xmlns:a16="http://schemas.microsoft.com/office/drawing/2014/main" id="{F2D06084-214E-4286-B409-BCA1E74AF795}"/>
                    </a:ext>
                  </a:extLst>
                </p:cNvPr>
                <p:cNvSpPr txBox="1"/>
                <p:nvPr/>
              </p:nvSpPr>
              <p:spPr>
                <a:xfrm>
                  <a:off x="7724825" y="5864617"/>
                  <a:ext cx="369332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3</a:t>
                  </a:r>
                </a:p>
              </p:txBody>
            </p:sp>
            <p:sp>
              <p:nvSpPr>
                <p:cNvPr id="15" name="TextBox 21">
                  <a:extLst>
                    <a:ext uri="{FF2B5EF4-FFF2-40B4-BE49-F238E27FC236}">
                      <a16:creationId xmlns:a16="http://schemas.microsoft.com/office/drawing/2014/main" id="{D576833F-8FF1-4D36-B3ED-B44BD81A21F3}"/>
                    </a:ext>
                  </a:extLst>
                </p:cNvPr>
                <p:cNvSpPr txBox="1"/>
                <p:nvPr/>
              </p:nvSpPr>
              <p:spPr>
                <a:xfrm>
                  <a:off x="8513466" y="5875342"/>
                  <a:ext cx="369332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4</a:t>
                  </a:r>
                </a:p>
              </p:txBody>
            </p:sp>
            <p:sp>
              <p:nvSpPr>
                <p:cNvPr id="16" name="TextBox 22">
                  <a:extLst>
                    <a:ext uri="{FF2B5EF4-FFF2-40B4-BE49-F238E27FC236}">
                      <a16:creationId xmlns:a16="http://schemas.microsoft.com/office/drawing/2014/main" id="{7AD0FB13-CF5E-4C0B-B22A-3FFB668329D8}"/>
                    </a:ext>
                  </a:extLst>
                </p:cNvPr>
                <p:cNvSpPr txBox="1"/>
                <p:nvPr/>
              </p:nvSpPr>
              <p:spPr>
                <a:xfrm>
                  <a:off x="9308187" y="5875342"/>
                  <a:ext cx="369332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5</a:t>
                  </a:r>
                </a:p>
              </p:txBody>
            </p:sp>
            <p:sp>
              <p:nvSpPr>
                <p:cNvPr id="17" name="TextBox 25">
                  <a:extLst>
                    <a:ext uri="{FF2B5EF4-FFF2-40B4-BE49-F238E27FC236}">
                      <a16:creationId xmlns:a16="http://schemas.microsoft.com/office/drawing/2014/main" id="{6B075889-74A8-4987-9FCB-77ADBE41CBA9}"/>
                    </a:ext>
                  </a:extLst>
                </p:cNvPr>
                <p:cNvSpPr txBox="1"/>
                <p:nvPr/>
              </p:nvSpPr>
              <p:spPr>
                <a:xfrm>
                  <a:off x="5463719" y="5406849"/>
                  <a:ext cx="535638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75</a:t>
                  </a:r>
                </a:p>
              </p:txBody>
            </p:sp>
            <p:sp>
              <p:nvSpPr>
                <p:cNvPr id="18" name="TextBox 26">
                  <a:extLst>
                    <a:ext uri="{FF2B5EF4-FFF2-40B4-BE49-F238E27FC236}">
                      <a16:creationId xmlns:a16="http://schemas.microsoft.com/office/drawing/2014/main" id="{15E82098-4119-4303-86E5-B807EB721B92}"/>
                    </a:ext>
                  </a:extLst>
                </p:cNvPr>
                <p:cNvSpPr txBox="1"/>
                <p:nvPr/>
              </p:nvSpPr>
              <p:spPr>
                <a:xfrm>
                  <a:off x="5463719" y="2412775"/>
                  <a:ext cx="535638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95</a:t>
                  </a:r>
                </a:p>
              </p:txBody>
            </p:sp>
            <p:sp>
              <p:nvSpPr>
                <p:cNvPr id="19" name="TextBox 27">
                  <a:extLst>
                    <a:ext uri="{FF2B5EF4-FFF2-40B4-BE49-F238E27FC236}">
                      <a16:creationId xmlns:a16="http://schemas.microsoft.com/office/drawing/2014/main" id="{0CF67546-DA2C-4D5B-B4E5-382955727FDF}"/>
                    </a:ext>
                  </a:extLst>
                </p:cNvPr>
                <p:cNvSpPr txBox="1"/>
                <p:nvPr/>
              </p:nvSpPr>
              <p:spPr>
                <a:xfrm>
                  <a:off x="5463719" y="3909812"/>
                  <a:ext cx="535638" cy="41343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1400" dirty="0"/>
                    <a:t>85</a:t>
                  </a:r>
                </a:p>
              </p:txBody>
            </p: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C5637520-C44C-4593-AF08-B79DAF3181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94572" y="4926496"/>
                  <a:ext cx="958850" cy="849684"/>
                </a:xfrm>
                <a:prstGeom prst="line">
                  <a:avLst/>
                </a:prstGeom>
                <a:ln w="15875"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94DDACB4-D936-4066-B7A7-706A8E3050A6}"/>
                    </a:ext>
                  </a:extLst>
                </p:cNvPr>
                <p:cNvCxnSpPr/>
                <p:nvPr/>
              </p:nvCxnSpPr>
              <p:spPr>
                <a:xfrm flipV="1">
                  <a:off x="7053422" y="4532796"/>
                  <a:ext cx="774700" cy="393700"/>
                </a:xfrm>
                <a:prstGeom prst="line">
                  <a:avLst/>
                </a:prstGeom>
                <a:ln w="15875"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C8CB3015-DC58-4266-98B1-97B4E4D062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828122" y="3389796"/>
                  <a:ext cx="958850" cy="1143000"/>
                </a:xfrm>
                <a:prstGeom prst="line">
                  <a:avLst/>
                </a:prstGeom>
                <a:ln w="15875"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24EAEC02-1580-4E46-896F-AC7D074AF5DC}"/>
                    </a:ext>
                  </a:extLst>
                </p:cNvPr>
                <p:cNvCxnSpPr/>
                <p:nvPr/>
              </p:nvCxnSpPr>
              <p:spPr>
                <a:xfrm flipV="1">
                  <a:off x="8786972" y="3209302"/>
                  <a:ext cx="705881" cy="180494"/>
                </a:xfrm>
                <a:prstGeom prst="line">
                  <a:avLst/>
                </a:prstGeom>
                <a:ln w="15875">
                  <a:solidFill>
                    <a:schemeClr val="accent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Box 38">
                  <a:extLst>
                    <a:ext uri="{FF2B5EF4-FFF2-40B4-BE49-F238E27FC236}">
                      <a16:creationId xmlns:a16="http://schemas.microsoft.com/office/drawing/2014/main" id="{7DDFA41B-CA57-40BA-A124-6AED17103029}"/>
                    </a:ext>
                  </a:extLst>
                </p:cNvPr>
                <p:cNvSpPr txBox="1"/>
                <p:nvPr/>
              </p:nvSpPr>
              <p:spPr>
                <a:xfrm>
                  <a:off x="6050671" y="1731358"/>
                  <a:ext cx="4086970" cy="4961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b="1" dirty="0"/>
                    <a:t>Accuracy Metric</a:t>
                  </a:r>
                </a:p>
              </p:txBody>
            </p:sp>
          </p:grpSp>
        </p:grpSp>
      </p:grpSp>
      <p:graphicFrame>
        <p:nvGraphicFramePr>
          <p:cNvPr id="26" name="Group 23">
            <a:extLst>
              <a:ext uri="{FF2B5EF4-FFF2-40B4-BE49-F238E27FC236}">
                <a16:creationId xmlns:a16="http://schemas.microsoft.com/office/drawing/2014/main" id="{F3692627-6E03-4524-B1D6-4B4735814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340673"/>
              </p:ext>
            </p:extLst>
          </p:nvPr>
        </p:nvGraphicFramePr>
        <p:xfrm>
          <a:off x="407987" y="2447970"/>
          <a:ext cx="4325590" cy="1280160"/>
        </p:xfrm>
        <a:graphic>
          <a:graphicData uri="http://schemas.openxmlformats.org/drawingml/2006/table">
            <a:tbl>
              <a:tblPr bandRow="1"/>
              <a:tblGrid>
                <a:gridCol w="1998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7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Status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Value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Dataset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13,398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Last epoch training time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5 hours, 32 minutes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Elastic compute cost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$453.09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7" name="Group 23">
            <a:extLst>
              <a:ext uri="{FF2B5EF4-FFF2-40B4-BE49-F238E27FC236}">
                <a16:creationId xmlns:a16="http://schemas.microsoft.com/office/drawing/2014/main" id="{864ADA65-3CC7-45F2-8FC1-68F5363353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39009"/>
              </p:ext>
            </p:extLst>
          </p:nvPr>
        </p:nvGraphicFramePr>
        <p:xfrm>
          <a:off x="407987" y="4044906"/>
          <a:ext cx="4325590" cy="1280160"/>
        </p:xfrm>
        <a:graphic>
          <a:graphicData uri="http://schemas.openxmlformats.org/drawingml/2006/table">
            <a:tbl>
              <a:tblPr bandRow="1"/>
              <a:tblGrid>
                <a:gridCol w="1998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7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Metric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Value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Accuracy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93.45%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Recall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67.23%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Precision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75.21%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4824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F4A09-BDB6-4402-BB63-48F504D09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Gains Charts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6A5363-1489-4628-ACB8-28385841E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E1B50B0-8C3B-45A6-9F04-8CB0D22A8BCE}"/>
              </a:ext>
            </a:extLst>
          </p:cNvPr>
          <p:cNvGrpSpPr/>
          <p:nvPr/>
        </p:nvGrpSpPr>
        <p:grpSpPr>
          <a:xfrm>
            <a:off x="1124342" y="1689815"/>
            <a:ext cx="6895317" cy="4429218"/>
            <a:chOff x="476040" y="1689815"/>
            <a:chExt cx="6895317" cy="4429218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B51F83C-87C6-4B2B-859E-37F05260FB75}"/>
                </a:ext>
              </a:extLst>
            </p:cNvPr>
            <p:cNvGrpSpPr/>
            <p:nvPr/>
          </p:nvGrpSpPr>
          <p:grpSpPr>
            <a:xfrm>
              <a:off x="476040" y="1689815"/>
              <a:ext cx="6630154" cy="4429218"/>
              <a:chOff x="476040" y="1689815"/>
              <a:chExt cx="6630154" cy="4429218"/>
            </a:xfrm>
          </p:grpSpPr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C8161F68-4F1B-465B-ABB0-705220FF41E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92671" y="4337050"/>
                <a:ext cx="496454" cy="1049262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5C51BBAA-54EC-49DF-BC23-AE118A6A3B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81188" y="3619500"/>
                <a:ext cx="533400" cy="738188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54D3132B-9D2C-40F2-B9B5-1AA9D62E16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14588" y="3271838"/>
                <a:ext cx="542925" cy="346076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80319AC1-1CDD-4CE7-918E-EB9812F82B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959100" y="3027363"/>
                <a:ext cx="508000" cy="246063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A09414F3-8A21-46CA-9167-482292C28F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467100" y="2863850"/>
                <a:ext cx="577850" cy="162984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46DC1F36-49D1-473B-A520-FEF4606AD5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44950" y="2707217"/>
                <a:ext cx="543983" cy="160867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A9825EBE-6676-48F3-9AE4-628F666F65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93167" y="2512483"/>
                <a:ext cx="611716" cy="192617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21E26CF1-9540-466F-9998-02602524CCE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187950" y="2315633"/>
                <a:ext cx="529167" cy="203200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1CA84492-DCB6-402F-9732-A05E636C6AA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10767" y="2097617"/>
                <a:ext cx="478366" cy="224367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3D15E05F-6385-4B5B-9CD7-F8AB37408ED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87017" y="1839383"/>
                <a:ext cx="505883" cy="266701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B4BE3D4B-7837-4152-809C-7A8896474F88}"/>
                  </a:ext>
                </a:extLst>
              </p:cNvPr>
              <p:cNvGrpSpPr/>
              <p:nvPr/>
            </p:nvGrpSpPr>
            <p:grpSpPr>
              <a:xfrm>
                <a:off x="476040" y="1804909"/>
                <a:ext cx="6630154" cy="4314124"/>
                <a:chOff x="802006" y="1804909"/>
                <a:chExt cx="6630154" cy="4314124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7D138289-36EE-4F2F-ACC6-DEBD953290A2}"/>
                    </a:ext>
                  </a:extLst>
                </p:cNvPr>
                <p:cNvCxnSpPr/>
                <p:nvPr/>
              </p:nvCxnSpPr>
              <p:spPr>
                <a:xfrm>
                  <a:off x="1694381" y="1804909"/>
                  <a:ext cx="0" cy="358140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876DB51D-6F11-4E1D-A513-CB5A59B641A2}"/>
                    </a:ext>
                  </a:extLst>
                </p:cNvPr>
                <p:cNvSpPr txBox="1"/>
                <p:nvPr/>
              </p:nvSpPr>
              <p:spPr>
                <a:xfrm>
                  <a:off x="1568035" y="5353757"/>
                  <a:ext cx="586412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/>
                    <a:t>0      10      20      30      40      50      60      70      80      90     100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4EF1ADF4-FDCB-4120-A97C-E4B7628AEE9B}"/>
                    </a:ext>
                  </a:extLst>
                </p:cNvPr>
                <p:cNvSpPr txBox="1"/>
                <p:nvPr/>
              </p:nvSpPr>
              <p:spPr>
                <a:xfrm>
                  <a:off x="3331724" y="5718923"/>
                  <a:ext cx="2364365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/>
                    <a:t>% of Total Customers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3EECD6C-4386-4DB1-881E-D166EDC5FE77}"/>
                    </a:ext>
                  </a:extLst>
                </p:cNvPr>
                <p:cNvSpPr txBox="1"/>
                <p:nvPr/>
              </p:nvSpPr>
              <p:spPr>
                <a:xfrm rot="16200000">
                  <a:off x="471306" y="3537768"/>
                  <a:ext cx="106150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dirty="0"/>
                    <a:t>Gain (%)</a:t>
                  </a:r>
                </a:p>
              </p:txBody>
            </p: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94FC31B6-990C-4406-AB72-3A051223A0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709470" y="5386309"/>
                  <a:ext cx="5431454" cy="0"/>
                </a:xfrm>
                <a:prstGeom prst="line">
                  <a:avLst/>
                </a:prstGeom>
                <a:ln w="28575" cap="rnd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30F12A57-E022-4D1B-ABD7-80CF8DA8BD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694381" y="1804909"/>
                  <a:ext cx="5446543" cy="358140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lgDash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385CD05-B320-4947-96BA-A54E39D05D09}"/>
                  </a:ext>
                </a:extLst>
              </p:cNvPr>
              <p:cNvSpPr txBox="1"/>
              <p:nvPr/>
            </p:nvSpPr>
            <p:spPr>
              <a:xfrm>
                <a:off x="777515" y="168981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100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1CD3274-0220-4599-B6D9-E0793AD33EAE}"/>
                  </a:ext>
                </a:extLst>
              </p:cNvPr>
              <p:cNvSpPr txBox="1"/>
              <p:nvPr/>
            </p:nvSpPr>
            <p:spPr>
              <a:xfrm>
                <a:off x="754051" y="5181364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0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4916241-4DD4-4411-9B25-C447B3915518}"/>
                  </a:ext>
                </a:extLst>
              </p:cNvPr>
              <p:cNvSpPr txBox="1"/>
              <p:nvPr/>
            </p:nvSpPr>
            <p:spPr>
              <a:xfrm>
                <a:off x="773140" y="203897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90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A987EBA-2F75-4E65-9477-7B76AF646F01}"/>
                  </a:ext>
                </a:extLst>
              </p:cNvPr>
              <p:cNvSpPr txBox="1"/>
              <p:nvPr/>
            </p:nvSpPr>
            <p:spPr>
              <a:xfrm>
                <a:off x="773139" y="238812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80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57B1DEC-8814-4975-B750-F8405DF7AC85}"/>
                  </a:ext>
                </a:extLst>
              </p:cNvPr>
              <p:cNvSpPr txBox="1"/>
              <p:nvPr/>
            </p:nvSpPr>
            <p:spPr>
              <a:xfrm>
                <a:off x="777515" y="273728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70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8FEC75C-C00C-4336-BE0C-2B349F557D10}"/>
                  </a:ext>
                </a:extLst>
              </p:cNvPr>
              <p:cNvSpPr txBox="1"/>
              <p:nvPr/>
            </p:nvSpPr>
            <p:spPr>
              <a:xfrm>
                <a:off x="773138" y="308643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60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AF3135E-5304-4AD5-BF72-7B39B0B51EA2}"/>
                  </a:ext>
                </a:extLst>
              </p:cNvPr>
              <p:cNvSpPr txBox="1"/>
              <p:nvPr/>
            </p:nvSpPr>
            <p:spPr>
              <a:xfrm>
                <a:off x="784686" y="343559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50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A0937ED-2326-4748-B6FC-0F3640AD67F4}"/>
                  </a:ext>
                </a:extLst>
              </p:cNvPr>
              <p:cNvSpPr txBox="1"/>
              <p:nvPr/>
            </p:nvSpPr>
            <p:spPr>
              <a:xfrm>
                <a:off x="796234" y="378474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40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D337B0E8-4BFA-4FEE-B919-00B23B50C262}"/>
                  </a:ext>
                </a:extLst>
              </p:cNvPr>
              <p:cNvSpPr txBox="1"/>
              <p:nvPr/>
            </p:nvSpPr>
            <p:spPr>
              <a:xfrm>
                <a:off x="795533" y="413390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30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886E068D-C5C2-46E3-BF43-22CC93390BDC}"/>
                  </a:ext>
                </a:extLst>
              </p:cNvPr>
              <p:cNvSpPr txBox="1"/>
              <p:nvPr/>
            </p:nvSpPr>
            <p:spPr>
              <a:xfrm>
                <a:off x="800001" y="448305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20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679993-B30E-482E-AEFE-EEA6EB233F3C}"/>
                  </a:ext>
                </a:extLst>
              </p:cNvPr>
              <p:cNvSpPr txBox="1"/>
              <p:nvPr/>
            </p:nvSpPr>
            <p:spPr>
              <a:xfrm>
                <a:off x="815089" y="483221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10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A5C49A4-3A9D-4C1B-AB4E-F9E5995482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31586" y="4299475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E8F59A0B-F1FF-4402-9228-3969254DBF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54826" y="3565392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377C47A-9204-4162-A1C2-3A500382C4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00514" y="3216237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B850E84-926A-4312-8C2B-7FEAD10EAC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08514" y="2972672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3986842-8575-43F5-ABD7-807BF8AEB1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986442" y="281221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527D6A1C-8E3C-4B63-90C3-436C229551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39171" y="2647729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56FE396E-4D4E-4882-A7D4-BA8C16311C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43691" y="2463063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6EAEA18-F588-4B0F-898E-50ED1161E2A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51691" y="2264206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52A9D524-2774-4077-8196-42B745A8D9A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29211" y="204592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4541874-1243-4F6F-B973-CAB7C526AB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36246" y="179460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0F3BAC9-A982-4076-AD92-554EA0E41F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16498" y="4977834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C753CB8-F03A-47AB-9E1C-166D94F5B0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85458" y="4617154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C349F94-026F-4CAB-8F85-E4ED27F181E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98538" y="4281874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2C2DC9DF-4BB5-4FC9-A905-BC59E5DD0C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64885" y="3891015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9C8A5DF2-1071-4501-A350-017B212E26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38925" y="3525255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1837EADF-9787-4BB8-9886-3A5164E5EB1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88823" y="3161373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C3731E25-8697-45B6-9CAD-16D460F46D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96313" y="2784122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5BBD3004-FB68-4049-8DB1-D5CA033BB6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95253" y="2463063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218A1D61-4B48-443C-956B-AEAAB2A9829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11166" y="2108293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2F692400-1A30-4308-BB17-08FCB8850AA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42625" y="1819617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105" name="Line 315">
                <a:extLst>
                  <a:ext uri="{FF2B5EF4-FFF2-40B4-BE49-F238E27FC236}">
                    <a16:creationId xmlns:a16="http://schemas.microsoft.com/office/drawing/2014/main" id="{6CA3B2F3-2543-4B84-8BB0-F801652877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5542" y="2863728"/>
                <a:ext cx="0" cy="65417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Rounded Rectangle 51">
                <a:extLst>
                  <a:ext uri="{FF2B5EF4-FFF2-40B4-BE49-F238E27FC236}">
                    <a16:creationId xmlns:a16="http://schemas.microsoft.com/office/drawing/2014/main" id="{7E72F95A-FC5C-467B-B599-08A052A37E84}"/>
                  </a:ext>
                </a:extLst>
              </p:cNvPr>
              <p:cNvSpPr/>
              <p:nvPr/>
            </p:nvSpPr>
            <p:spPr>
              <a:xfrm>
                <a:off x="1540340" y="2218820"/>
                <a:ext cx="2117576" cy="644116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Offering credit to top 20% will be received by 50% of returning customers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108" name="Rounded Rectangle 51">
                <a:extLst>
                  <a:ext uri="{FF2B5EF4-FFF2-40B4-BE49-F238E27FC236}">
                    <a16:creationId xmlns:a16="http://schemas.microsoft.com/office/drawing/2014/main" id="{D08C463C-B4A1-4BBF-9BD5-5D1A9B3896EF}"/>
                  </a:ext>
                </a:extLst>
              </p:cNvPr>
              <p:cNvSpPr/>
              <p:nvPr/>
            </p:nvSpPr>
            <p:spPr>
              <a:xfrm>
                <a:off x="2988278" y="4832210"/>
                <a:ext cx="1333876" cy="341519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Null hypothesis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109" name="Line 315">
                <a:extLst>
                  <a:ext uri="{FF2B5EF4-FFF2-40B4-BE49-F238E27FC236}">
                    <a16:creationId xmlns:a16="http://schemas.microsoft.com/office/drawing/2014/main" id="{480F7A2D-B74A-4AAC-9B0C-1F1AC732C8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506132" y="4715931"/>
                <a:ext cx="474135" cy="21590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9C546474-F0F2-4DA9-B650-E3F0FFAA2A15}"/>
                </a:ext>
              </a:extLst>
            </p:cNvPr>
            <p:cNvGrpSpPr/>
            <p:nvPr/>
          </p:nvGrpSpPr>
          <p:grpSpPr>
            <a:xfrm>
              <a:off x="6105037" y="4651101"/>
              <a:ext cx="1266320" cy="555627"/>
              <a:chOff x="7164531" y="1448150"/>
              <a:chExt cx="1266320" cy="555627"/>
            </a:xfrm>
          </p:grpSpPr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7569E0EF-3C7F-4387-A803-D063722AC2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8096" y="1877720"/>
                <a:ext cx="421602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ACB391D0-2AEA-4559-8F55-87F4BBC6FB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531" y="1578022"/>
                <a:ext cx="421602" cy="0"/>
              </a:xfrm>
              <a:prstGeom prst="line">
                <a:avLst/>
              </a:prstGeom>
              <a:ln w="19050">
                <a:solidFill>
                  <a:srgbClr val="01A1DD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 Box 307">
                <a:extLst>
                  <a:ext uri="{FF2B5EF4-FFF2-40B4-BE49-F238E27FC236}">
                    <a16:creationId xmlns:a16="http://schemas.microsoft.com/office/drawing/2014/main" id="{8E2693B3-8D89-4944-A44D-F491D2BA55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4233" y="1448150"/>
                <a:ext cx="8018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Model</a:t>
                </a:r>
              </a:p>
            </p:txBody>
          </p:sp>
          <p:sp>
            <p:nvSpPr>
              <p:cNvPr id="68" name="Text Box 307">
                <a:extLst>
                  <a:ext uri="{FF2B5EF4-FFF2-40B4-BE49-F238E27FC236}">
                    <a16:creationId xmlns:a16="http://schemas.microsoft.com/office/drawing/2014/main" id="{7736C164-E82B-48AB-B2FC-C899B207BB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9031" y="1742167"/>
                <a:ext cx="8018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Baseline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06984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F4A09-BDB6-4402-BB63-48F504D09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Lift Charts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6A5363-1489-4628-ACB8-28385841E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15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87A2826-0617-4A03-9E96-1C6137FF6E2B}"/>
              </a:ext>
            </a:extLst>
          </p:cNvPr>
          <p:cNvGrpSpPr/>
          <p:nvPr/>
        </p:nvGrpSpPr>
        <p:grpSpPr>
          <a:xfrm>
            <a:off x="1124341" y="1689815"/>
            <a:ext cx="6895318" cy="4429218"/>
            <a:chOff x="476039" y="1689815"/>
            <a:chExt cx="6895318" cy="4429218"/>
          </a:xfrm>
        </p:grpSpPr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5A46AD16-613E-4890-89AF-34DB52BFF5F3}"/>
                </a:ext>
              </a:extLst>
            </p:cNvPr>
            <p:cNvGrpSpPr/>
            <p:nvPr/>
          </p:nvGrpSpPr>
          <p:grpSpPr>
            <a:xfrm>
              <a:off x="476039" y="1689815"/>
              <a:ext cx="6630155" cy="4429218"/>
              <a:chOff x="476039" y="1689815"/>
              <a:chExt cx="6630155" cy="4429218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836CEF8-CD14-419B-AFBC-A91BFA242E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50975" y="1762125"/>
                <a:ext cx="422275" cy="98425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76263629-6D9C-4338-99B1-724167BDF0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9017" y="1858433"/>
                <a:ext cx="560916" cy="577850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FF28D693-4669-4301-AD2A-B7EF77675C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1467" y="2436283"/>
                <a:ext cx="552450" cy="579967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750B908B-3052-4127-888F-23B1C013DA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7567" y="3016250"/>
                <a:ext cx="550333" cy="177800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7F5AE670-63D3-4DCA-B410-07CE38188B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15783" y="3194050"/>
                <a:ext cx="565150" cy="472017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FB2FC07D-A821-4C6D-A08A-2737DE46FB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2467" y="3666067"/>
                <a:ext cx="527050" cy="232833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6CBC23C4-DE8A-4AA8-9AA4-1E949160B5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0575" y="3897314"/>
                <a:ext cx="563563" cy="123824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117D5DED-2FD4-4B96-92BC-948EE70EF7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70488" y="4024314"/>
                <a:ext cx="525462" cy="55561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BF57A2EF-727C-4566-8615-B8A9FA3C2C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5950" y="4081463"/>
                <a:ext cx="539750" cy="95250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A75AAB5A-0B2D-4483-B3C5-8BE8F91984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29350" y="4176713"/>
                <a:ext cx="596900" cy="19050"/>
              </a:xfrm>
              <a:prstGeom prst="line">
                <a:avLst/>
              </a:prstGeom>
              <a:ln w="19050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D138289-36EE-4F2F-ACC6-DEBD953290A2}"/>
                  </a:ext>
                </a:extLst>
              </p:cNvPr>
              <p:cNvCxnSpPr/>
              <p:nvPr/>
            </p:nvCxnSpPr>
            <p:spPr>
              <a:xfrm>
                <a:off x="1368415" y="1804909"/>
                <a:ext cx="0" cy="358140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76DB51D-6F11-4E1D-A513-CB5A59B641A2}"/>
                  </a:ext>
                </a:extLst>
              </p:cNvPr>
              <p:cNvSpPr txBox="1"/>
              <p:nvPr/>
            </p:nvSpPr>
            <p:spPr>
              <a:xfrm>
                <a:off x="1242069" y="5353757"/>
                <a:ext cx="586412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0      10      20      30      40      50      60      70      80      90     100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4EF1ADF4-FDCB-4120-A97C-E4B7628AEE9B}"/>
                  </a:ext>
                </a:extLst>
              </p:cNvPr>
              <p:cNvSpPr txBox="1"/>
              <p:nvPr/>
            </p:nvSpPr>
            <p:spPr>
              <a:xfrm>
                <a:off x="3005758" y="5718923"/>
                <a:ext cx="23643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% of Total Customers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3EECD6C-4386-4DB1-881E-D166EDC5FE77}"/>
                  </a:ext>
                </a:extLst>
              </p:cNvPr>
              <p:cNvSpPr txBox="1"/>
              <p:nvPr/>
            </p:nvSpPr>
            <p:spPr>
              <a:xfrm rot="16200000">
                <a:off x="417850" y="3537768"/>
                <a:ext cx="5164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/>
                  <a:t>Lift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94FC31B6-990C-4406-AB72-3A051223A0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383504" y="5386309"/>
                <a:ext cx="5431454" cy="0"/>
              </a:xfrm>
              <a:prstGeom prst="line">
                <a:avLst/>
              </a:prstGeom>
              <a:ln w="28575" cap="rnd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1385CD05-B320-4947-96BA-A54E39D05D09}"/>
                  </a:ext>
                </a:extLst>
              </p:cNvPr>
              <p:cNvSpPr txBox="1"/>
              <p:nvPr/>
            </p:nvSpPr>
            <p:spPr>
              <a:xfrm>
                <a:off x="777515" y="168981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3.0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E1CD3274-0220-4599-B6D9-E0793AD33EAE}"/>
                  </a:ext>
                </a:extLst>
              </p:cNvPr>
              <p:cNvSpPr txBox="1"/>
              <p:nvPr/>
            </p:nvSpPr>
            <p:spPr>
              <a:xfrm>
                <a:off x="787918" y="5181364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0.0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A987EBA-2F75-4E65-9477-7B76AF646F01}"/>
                  </a:ext>
                </a:extLst>
              </p:cNvPr>
              <p:cNvSpPr txBox="1"/>
              <p:nvPr/>
            </p:nvSpPr>
            <p:spPr>
              <a:xfrm>
                <a:off x="773139" y="227174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2.5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8FEC75C-C00C-4336-BE0C-2B349F557D10}"/>
                  </a:ext>
                </a:extLst>
              </p:cNvPr>
              <p:cNvSpPr txBox="1"/>
              <p:nvPr/>
            </p:nvSpPr>
            <p:spPr>
              <a:xfrm>
                <a:off x="773138" y="285366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2.0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A0937ED-2326-4748-B6FC-0F3640AD67F4}"/>
                  </a:ext>
                </a:extLst>
              </p:cNvPr>
              <p:cNvSpPr txBox="1"/>
              <p:nvPr/>
            </p:nvSpPr>
            <p:spPr>
              <a:xfrm>
                <a:off x="783535" y="343559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1.5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886E068D-C5C2-46E3-BF43-22CC93390BDC}"/>
                  </a:ext>
                </a:extLst>
              </p:cNvPr>
              <p:cNvSpPr txBox="1"/>
              <p:nvPr/>
            </p:nvSpPr>
            <p:spPr>
              <a:xfrm>
                <a:off x="783068" y="4017515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1.0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679993-B30E-482E-AEFE-EEA6EB233F3C}"/>
                  </a:ext>
                </a:extLst>
              </p:cNvPr>
              <p:cNvSpPr txBox="1"/>
              <p:nvPr/>
            </p:nvSpPr>
            <p:spPr>
              <a:xfrm>
                <a:off x="793924" y="4599440"/>
                <a:ext cx="60798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dirty="0"/>
                  <a:t>0.5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A5C49A4-3A9D-4C1B-AB4E-F9E5995482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27215" y="1806422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0F3BAC9-A982-4076-AD92-554EA0E41F0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1808060" y="4164430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C753CB8-F03A-47AB-9E1C-166D94F5B0D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2358037" y="4160927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1C349F94-026F-4CAB-8F85-E4ED27F181E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2896764" y="4154028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2C2DC9DF-4BB5-4FC9-A905-BC59E5DD0C9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3412683" y="4154027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9C8A5DF2-1071-4501-A350-017B212E26A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3981734" y="4157454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1837EADF-9787-4BB8-9886-3A5164E5EB1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4513584" y="4160926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C3731E25-8697-45B6-9CAD-16D460F46DF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5089148" y="4160925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5BBD3004-FB68-4049-8DB1-D5CA033BB63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5625223" y="4153087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218A1D61-4B48-443C-956B-AEAAB2A9829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6182204" y="4136880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2F692400-1A30-4308-BB17-08FCB8850AA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6782">
                <a:off x="6759522" y="4136662"/>
                <a:ext cx="105244" cy="109728"/>
              </a:xfrm>
              <a:prstGeom prst="ellipse">
                <a:avLst/>
              </a:prstGeom>
              <a:solidFill>
                <a:schemeClr val="tx2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EE825B86-EB33-4BB5-8921-56518F2938F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379725" y="238007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D7D0A2D9-E4ED-4137-AF25-6CCEFAA6788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22262" y="2956223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669E62BB-DAA5-49FD-9E2E-02020F1EF36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464885" y="3138276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1F7DD6D4-8AAD-46BC-B2C4-59912C95B6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027926" y="361381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A7A3B67A-C50D-4B95-8511-D167B1D764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553734" y="3843112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32174BD7-2399-4C18-A766-CCF48064463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111724" y="3970888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536FECA5-E7D3-4D5C-896E-D8193DE966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46548" y="4025752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CCD3DF6A-67FE-4FEF-A0C8-DA7ED7AF4F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9462" y="4135480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2F9EC0B3-0D4E-4C58-9F05-E9234830550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759522" y="4135480"/>
                <a:ext cx="105244" cy="109728"/>
              </a:xfrm>
              <a:prstGeom prst="ellipse">
                <a:avLst/>
              </a:prstGeom>
              <a:solidFill>
                <a:srgbClr val="01A1DD"/>
              </a:solidFill>
              <a:ln w="2857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sz="1100" b="1" kern="0" dirty="0">
                  <a:solidFill>
                    <a:srgbClr val="FF0000"/>
                  </a:solidFill>
                  <a:latin typeface="Arial"/>
                </a:endParaRPr>
              </a:p>
            </p:txBody>
          </p: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EE3D529C-2653-422A-A294-F100DE7544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1123" y="4210815"/>
                <a:ext cx="54682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Line 315">
                <a:extLst>
                  <a:ext uri="{FF2B5EF4-FFF2-40B4-BE49-F238E27FC236}">
                    <a16:creationId xmlns:a16="http://schemas.microsoft.com/office/drawing/2014/main" id="{0576AE47-77E4-434A-A123-7707E9B76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97775" y="2149434"/>
                <a:ext cx="455221" cy="23750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Rounded Rectangle 51">
                <a:extLst>
                  <a:ext uri="{FF2B5EF4-FFF2-40B4-BE49-F238E27FC236}">
                    <a16:creationId xmlns:a16="http://schemas.microsoft.com/office/drawing/2014/main" id="{32991495-0998-48BD-A8CA-4DB73DB8E1D9}"/>
                  </a:ext>
                </a:extLst>
              </p:cNvPr>
              <p:cNvSpPr/>
              <p:nvPr/>
            </p:nvSpPr>
            <p:spPr>
              <a:xfrm>
                <a:off x="2963944" y="1801744"/>
                <a:ext cx="2100632" cy="644116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Offering credit to top 20% will be received by 2.5x as many returning customers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129" name="Rounded Rectangle 51">
                <a:extLst>
                  <a:ext uri="{FF2B5EF4-FFF2-40B4-BE49-F238E27FC236}">
                    <a16:creationId xmlns:a16="http://schemas.microsoft.com/office/drawing/2014/main" id="{FB8076E9-A452-4462-AF95-2C34D9354264}"/>
                  </a:ext>
                </a:extLst>
              </p:cNvPr>
              <p:cNvSpPr/>
              <p:nvPr/>
            </p:nvSpPr>
            <p:spPr>
              <a:xfrm>
                <a:off x="2421045" y="4594121"/>
                <a:ext cx="1333876" cy="341519"/>
              </a:xfrm>
              <a:prstGeom prst="roundRect">
                <a:avLst/>
              </a:prstGeom>
              <a:gradFill flip="none" rotWithShape="0">
                <a:gsLst>
                  <a:gs pos="0">
                    <a:srgbClr val="FFFFFF">
                      <a:lumMod val="92000"/>
                    </a:srgbClr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38100" dist="25400" dir="2700000" sx="99000" sy="99000" algn="tl" rotWithShape="0">
                  <a:prstClr val="black">
                    <a:alpha val="75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300" b="1" kern="0" dirty="0">
                    <a:solidFill>
                      <a:srgbClr val="000000"/>
                    </a:solidFill>
                    <a:latin typeface="Calibri"/>
                    <a:cs typeface="Calibri"/>
                  </a:rPr>
                  <a:t>Null hypothesis</a:t>
                </a:r>
                <a:endPara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endParaRPr>
              </a:p>
            </p:txBody>
          </p:sp>
          <p:sp>
            <p:nvSpPr>
              <p:cNvPr id="130" name="Line 315">
                <a:extLst>
                  <a:ext uri="{FF2B5EF4-FFF2-40B4-BE49-F238E27FC236}">
                    <a16:creationId xmlns:a16="http://schemas.microsoft.com/office/drawing/2014/main" id="{408890B8-FF24-445A-9CA6-E29AF3A390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2426524" y="4302826"/>
                <a:ext cx="189992" cy="28511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4D7F3B7-9EDC-4A26-AB5D-00BCC8A43B30}"/>
                </a:ext>
              </a:extLst>
            </p:cNvPr>
            <p:cNvGrpSpPr/>
            <p:nvPr/>
          </p:nvGrpSpPr>
          <p:grpSpPr>
            <a:xfrm>
              <a:off x="6105037" y="4651101"/>
              <a:ext cx="1266320" cy="555627"/>
              <a:chOff x="7164531" y="1448150"/>
              <a:chExt cx="1266320" cy="555627"/>
            </a:xfrm>
          </p:grpSpPr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EDB1471-80C9-41E6-97C0-89169BB06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8096" y="1877720"/>
                <a:ext cx="421602" cy="0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lgDash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15E171E-11B2-4605-A5BB-DFE73E3DCC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531" y="1578022"/>
                <a:ext cx="421602" cy="0"/>
              </a:xfrm>
              <a:prstGeom prst="line">
                <a:avLst/>
              </a:prstGeom>
              <a:ln w="19050">
                <a:solidFill>
                  <a:srgbClr val="01A1DD"/>
                </a:solidFill>
                <a:prstDash val="soli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 Box 307">
                <a:extLst>
                  <a:ext uri="{FF2B5EF4-FFF2-40B4-BE49-F238E27FC236}">
                    <a16:creationId xmlns:a16="http://schemas.microsoft.com/office/drawing/2014/main" id="{E7FB53FB-31FA-42C4-A8AD-D0891190E1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4233" y="1448150"/>
                <a:ext cx="8018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Model</a:t>
                </a:r>
              </a:p>
            </p:txBody>
          </p:sp>
          <p:sp>
            <p:nvSpPr>
              <p:cNvPr id="67" name="Text Box 307">
                <a:extLst>
                  <a:ext uri="{FF2B5EF4-FFF2-40B4-BE49-F238E27FC236}">
                    <a16:creationId xmlns:a16="http://schemas.microsoft.com/office/drawing/2014/main" id="{0346496E-CE37-4250-85D1-06BC59E863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629031" y="1742167"/>
                <a:ext cx="8018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Baseline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1483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EDB756D-F01A-458C-BC1C-DE21DF3EE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5D005B-8B06-4FBA-AB50-C2C367EFDD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Don't drown your audience in a sea of numbers.</a:t>
            </a:r>
          </a:p>
          <a:p>
            <a:r>
              <a:rPr lang="en-US" dirty="0"/>
              <a:t>Use visuals strategically.</a:t>
            </a:r>
          </a:p>
          <a:p>
            <a:r>
              <a:rPr lang="en-US" dirty="0"/>
              <a:t>Use formatting, labels, and legends.</a:t>
            </a:r>
          </a:p>
          <a:p>
            <a:r>
              <a:rPr lang="en-US" dirty="0"/>
              <a:t>Avoid suspense.</a:t>
            </a:r>
          </a:p>
          <a:p>
            <a:r>
              <a:rPr lang="en-US" dirty="0"/>
              <a:t>Provide context for details.</a:t>
            </a:r>
          </a:p>
          <a:p>
            <a:r>
              <a:rPr lang="en-US" dirty="0"/>
              <a:t>Be honest and transparent.</a:t>
            </a:r>
          </a:p>
          <a:p>
            <a:r>
              <a:rPr lang="en-US" dirty="0"/>
              <a:t>Identify key assumptions you have made.</a:t>
            </a:r>
          </a:p>
          <a:p>
            <a:r>
              <a:rPr lang="en-US" dirty="0"/>
              <a:t>Check your work.</a:t>
            </a:r>
          </a:p>
          <a:p>
            <a:r>
              <a:rPr lang="en-US" dirty="0"/>
              <a:t>Invite feedback.</a:t>
            </a:r>
          </a:p>
          <a:p>
            <a:r>
              <a:rPr lang="en-US" dirty="0"/>
              <a:t>Provide supplementary channels for those with different communication styles.</a:t>
            </a:r>
          </a:p>
          <a:p>
            <a:r>
              <a:rPr lang="en-US" dirty="0"/>
              <a:t>Provide supplementary documentation for those with different informational needs.</a:t>
            </a:r>
          </a:p>
          <a:p>
            <a:r>
              <a:rPr lang="en-US" dirty="0"/>
              <a:t>Test it before you deliver it.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FD4127-8E74-4A3C-A48A-2BDC60FA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Communicating Results to Stakeholders</a:t>
            </a:r>
          </a:p>
        </p:txBody>
      </p:sp>
    </p:spTree>
    <p:extLst>
      <p:ext uri="{BB962C8B-B14F-4D97-AF65-F5344CB8AC3E}">
        <p14:creationId xmlns:p14="http://schemas.microsoft.com/office/powerpoint/2010/main" val="101663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47FE66-4DA8-4B32-A587-B08EFC5F1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E55563-0AE2-44DF-A545-D5814A52F5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Communicating Results to Stakeholders</a:t>
            </a:r>
          </a:p>
        </p:txBody>
      </p:sp>
    </p:spTree>
    <p:extLst>
      <p:ext uri="{BB962C8B-B14F-4D97-AF65-F5344CB8AC3E}">
        <p14:creationId xmlns:p14="http://schemas.microsoft.com/office/powerpoint/2010/main" val="187876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Demonstrate Models in a Web App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704B2CA1-4B5C-4580-A6C4-9B3BD1EA9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78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F54D00-179A-477C-A0B2-638F9DED1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E11B658-0AAB-4A2F-A196-4FFDFA7718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Client browsers make requests of web servers, which respond.</a:t>
            </a:r>
          </a:p>
          <a:p>
            <a:r>
              <a:rPr lang="en-US" dirty="0"/>
              <a:t>Often used to demonstrate results of data science project.</a:t>
            </a:r>
          </a:p>
          <a:p>
            <a:pPr lvl="1"/>
            <a:r>
              <a:rPr lang="en-US" dirty="0"/>
              <a:t>E.g., a POC or a final presentation.</a:t>
            </a:r>
          </a:p>
          <a:p>
            <a:r>
              <a:rPr lang="en-US" dirty="0"/>
              <a:t>More robust than traditional presentation methods like slide shows.</a:t>
            </a:r>
          </a:p>
          <a:p>
            <a:pPr lvl="1"/>
            <a:r>
              <a:rPr lang="en-US" dirty="0"/>
              <a:t>Can dynamically accept input and make changes.</a:t>
            </a:r>
          </a:p>
          <a:p>
            <a:pPr lvl="1"/>
            <a:r>
              <a:rPr lang="en-US" dirty="0"/>
              <a:t>E.g., users can change time scale of forecasting visual.</a:t>
            </a:r>
          </a:p>
          <a:p>
            <a:pPr lvl="1"/>
            <a:r>
              <a:rPr lang="en-US" dirty="0"/>
              <a:t>Input is done through menus, buttons, text fields, etc.</a:t>
            </a:r>
          </a:p>
          <a:p>
            <a:pPr lvl="1"/>
            <a:r>
              <a:rPr lang="en-US" dirty="0"/>
              <a:t>Makes it easier for audience to get what they're looking for.</a:t>
            </a:r>
          </a:p>
          <a:p>
            <a:r>
              <a:rPr lang="en-US" dirty="0"/>
              <a:t>Consider how your demonstration might be better delivered as a web app.</a:t>
            </a:r>
          </a:p>
          <a:p>
            <a:pPr lvl="1"/>
            <a:r>
              <a:rPr lang="en-US" dirty="0"/>
              <a:t>More complicated and requires more time and effort.</a:t>
            </a:r>
          </a:p>
          <a:p>
            <a:pPr lvl="1"/>
            <a:r>
              <a:rPr lang="en-US" dirty="0"/>
              <a:t>Requires specialized expertise.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CCBABCE7-75C6-4D1C-BCFB-C2C75EC05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 (Slide 1 of 2)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AD0C37-BF15-4D56-B367-A9B09C475B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Web app</a:t>
            </a:r>
            <a:r>
              <a:rPr lang="en-US" dirty="0"/>
              <a:t>: An app that runs on a server using HTTP/S.</a:t>
            </a:r>
          </a:p>
        </p:txBody>
      </p:sp>
    </p:spTree>
    <p:extLst>
      <p:ext uri="{BB962C8B-B14F-4D97-AF65-F5344CB8AC3E}">
        <p14:creationId xmlns:p14="http://schemas.microsoft.com/office/powerpoint/2010/main" val="3569647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Communicate Results to Stakeholders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532782B-FF74-4FF9-B36C-4A4541679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719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D76783A-B32B-47DE-9F4B-B05EC209B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App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C4273B-8635-4CA4-A8E5-4379188F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E2786B50-4772-4030-A16F-403228FD3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597" y="1331021"/>
            <a:ext cx="6932806" cy="473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00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947553-157D-4AAB-A7D2-8F9EF38CE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F6A31-BC2F-4A8F-9E27-CDA2A02BFC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Web pages are composed of HTML elements.</a:t>
            </a:r>
          </a:p>
          <a:p>
            <a:pPr lvl="1"/>
            <a:r>
              <a:rPr lang="en-US" dirty="0"/>
              <a:t>Handles both content and page structure.</a:t>
            </a:r>
          </a:p>
          <a:p>
            <a:pPr lvl="1"/>
            <a:r>
              <a:rPr lang="en-US" dirty="0"/>
              <a:t>Lenient when it comes to errors.</a:t>
            </a:r>
          </a:p>
          <a:p>
            <a:r>
              <a:rPr lang="en-US" dirty="0"/>
              <a:t>HTML is foundational to web apps.</a:t>
            </a:r>
          </a:p>
          <a:p>
            <a:pPr lvl="1"/>
            <a:r>
              <a:rPr lang="en-US" dirty="0"/>
              <a:t>Ensure you're familiar with its syntax and common elements/attributes.</a:t>
            </a:r>
          </a:p>
          <a:p>
            <a:r>
              <a:rPr lang="en-US" dirty="0"/>
              <a:t>Example of nesting page elements through opening and closing tags: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F1910B-F346-4BFB-9B5E-41B9E90B2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HTML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2832F5-3409-4F8A-85B5-B01143A201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Hypertext Markup Language</a:t>
            </a:r>
            <a:r>
              <a:rPr lang="en-US" dirty="0"/>
              <a:t>: The primary markup language used to develop web page content.</a:t>
            </a:r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72F20893-B699-4747-A328-36B4236D7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382" y="4349875"/>
            <a:ext cx="4287236" cy="144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6033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AB648A-E223-4C15-9906-1E8B851FA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57618-2D5B-4847-9E96-D6F708D5E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Includes how page elements are colored, how text is aligned, and much more.</a:t>
            </a:r>
          </a:p>
          <a:p>
            <a:r>
              <a:rPr lang="en-US" dirty="0"/>
              <a:t>Separates web content (HTML) from presentation style (CSS).</a:t>
            </a:r>
          </a:p>
          <a:p>
            <a:pPr lvl="1"/>
            <a:r>
              <a:rPr lang="en-US" dirty="0"/>
              <a:t>Distinguishes functionality, making it more manageable.</a:t>
            </a:r>
          </a:p>
          <a:p>
            <a:pPr lvl="1"/>
            <a:r>
              <a:rPr lang="en-US" dirty="0"/>
              <a:t>Doing styles through HTML only is tedious and messy.</a:t>
            </a:r>
          </a:p>
          <a:p>
            <a:r>
              <a:rPr lang="en-US" dirty="0"/>
              <a:t>Style sheets are text files that specify how HTML elements are displayed.</a:t>
            </a:r>
          </a:p>
          <a:p>
            <a:pPr lvl="1"/>
            <a:r>
              <a:rPr lang="en-US" dirty="0"/>
              <a:t>HTML file references sheets.</a:t>
            </a:r>
          </a:p>
          <a:p>
            <a:r>
              <a:rPr lang="en-US" dirty="0"/>
              <a:t>Syntax for making text in all list items blue: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Prevents you from needing to format each element separately.</a:t>
            </a:r>
          </a:p>
          <a:p>
            <a:r>
              <a:rPr lang="en-US" dirty="0"/>
              <a:t>Makes demonstrations more visually appealing.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34C504-7893-4731-BB65-C9C9704AD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324CA2-E9C2-40A1-A6EE-07A08405BD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Cascading Style Sheets</a:t>
            </a:r>
            <a:r>
              <a:rPr lang="en-US" dirty="0"/>
              <a:t>: A set of rules that define the appearance of web content.</a:t>
            </a:r>
          </a:p>
        </p:txBody>
      </p:sp>
      <p:pic>
        <p:nvPicPr>
          <p:cNvPr id="7" name="Picture 6" descr="A picture containing icon&#10;&#10;Description automatically generated">
            <a:extLst>
              <a:ext uri="{FF2B5EF4-FFF2-40B4-BE49-F238E27FC236}">
                <a16:creationId xmlns:a16="http://schemas.microsoft.com/office/drawing/2014/main" id="{0B0B9CBD-EA4A-4F9C-AF1E-322D99CCD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163" y="4273404"/>
            <a:ext cx="2617675" cy="43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32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CE211C-3572-4908-8769-8A8A86CC3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65643-BD89-48E9-B957-114C2AC51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Tells browser how to change in response to an event, like user input.</a:t>
            </a:r>
          </a:p>
          <a:p>
            <a:r>
              <a:rPr lang="en-US" dirty="0"/>
              <a:t>Significant component to the dynamic web.</a:t>
            </a:r>
          </a:p>
          <a:p>
            <a:r>
              <a:rPr lang="en-US" dirty="0"/>
              <a:t>Syntax can use multiple paradigms, include object-oriented programming.</a:t>
            </a:r>
          </a:p>
          <a:p>
            <a:r>
              <a:rPr lang="en-US" dirty="0"/>
              <a:t>Example of a button that changes the text of the third unordered list item:</a:t>
            </a:r>
          </a:p>
          <a:p>
            <a:endParaRPr lang="en-US" dirty="0"/>
          </a:p>
          <a:p>
            <a:pPr lvl="1"/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&lt;button&gt;</a:t>
            </a:r>
            <a:r>
              <a:rPr lang="en-US" dirty="0"/>
              <a:t> is HTML element.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onclick</a:t>
            </a:r>
            <a:r>
              <a:rPr lang="en-US" dirty="0"/>
              <a:t> is an attribute.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getElementById()</a:t>
            </a:r>
            <a:r>
              <a:rPr lang="en-US" dirty="0"/>
              <a:t> is a method that gets the list item's contents.</a:t>
            </a:r>
          </a:p>
          <a:p>
            <a:pPr lvl="1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innerHTML</a:t>
            </a:r>
            <a:r>
              <a:rPr lang="en-US" dirty="0"/>
              <a:t> is a property that sets the text when button is pressed.</a:t>
            </a:r>
          </a:p>
          <a:p>
            <a:pPr lvl="1"/>
            <a:r>
              <a:rPr lang="en-US" dirty="0"/>
              <a:t>"Listen item 3" becomes "Listen item changed!"</a:t>
            </a:r>
          </a:p>
          <a:p>
            <a:r>
              <a:rPr lang="en-US" dirty="0"/>
              <a:t>JavaScript adds an extra level of interactivity to demonstrations.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21780D-8743-4939-927E-BA5B8FA84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JavaScript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31403B-79F2-4032-A157-C1EEE60AA4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JavaScript</a:t>
            </a:r>
            <a:r>
              <a:rPr lang="en-US" dirty="0"/>
              <a:t>: A scripting language that provides interactive functionality to a web app.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87D399-870F-4A35-8EB6-E4FD8B3D7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708" y="3398345"/>
            <a:ext cx="6820584" cy="5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6917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D7B09B-45B9-4F49-A426-FBFA06EE0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0B14A-0087-4405-BE2F-B41C503B46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Alleviates effort of writing functionality from scratch using HTML.</a:t>
            </a:r>
          </a:p>
          <a:p>
            <a:pPr lvl="1"/>
            <a:r>
              <a:rPr lang="en-US" dirty="0"/>
              <a:t>The more dynamic an app is, the more tedious it is to write.</a:t>
            </a:r>
          </a:p>
          <a:p>
            <a:r>
              <a:rPr lang="en-US" dirty="0"/>
              <a:t>Provides functions developer can use to automate/streamline process.</a:t>
            </a:r>
          </a:p>
          <a:p>
            <a:r>
              <a:rPr lang="en-US" dirty="0"/>
              <a:t>App requires less effort to build and can be highly interactive.</a:t>
            </a:r>
          </a:p>
          <a:p>
            <a:r>
              <a:rPr lang="en-US" dirty="0"/>
              <a:t>Highly popular among developers of dynamic apps.</a:t>
            </a:r>
          </a:p>
          <a:p>
            <a:r>
              <a:rPr lang="en-US" dirty="0"/>
              <a:t>Implemented in specific languages.</a:t>
            </a:r>
          </a:p>
          <a:p>
            <a:pPr lvl="1"/>
            <a:r>
              <a:rPr lang="en-US" dirty="0"/>
              <a:t>E.g., Ruby on Rails won't work with Python.</a:t>
            </a:r>
          </a:p>
          <a:p>
            <a:r>
              <a:rPr lang="en-US" dirty="0"/>
              <a:t>Most frameworks provide common features like:</a:t>
            </a:r>
          </a:p>
          <a:p>
            <a:pPr lvl="1"/>
            <a:r>
              <a:rPr lang="en-US" dirty="0"/>
              <a:t>HTML template generation</a:t>
            </a:r>
          </a:p>
          <a:p>
            <a:pPr lvl="1"/>
            <a:r>
              <a:rPr lang="en-US" dirty="0"/>
              <a:t>Input validation</a:t>
            </a:r>
          </a:p>
          <a:p>
            <a:pPr lvl="1"/>
            <a:r>
              <a:rPr lang="en-US" dirty="0"/>
              <a:t>Defense against web-based attacks</a:t>
            </a:r>
          </a:p>
          <a:p>
            <a:pPr lvl="1"/>
            <a:r>
              <a:rPr lang="en-US" dirty="0"/>
              <a:t>Database connection/configuration</a:t>
            </a:r>
          </a:p>
          <a:p>
            <a:pPr lvl="1"/>
            <a:r>
              <a:rPr lang="en-US" dirty="0"/>
              <a:t>Session management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01141F4-1FF6-4223-9717-E2DEFB19D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Frameworks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AD476C-6438-4114-9AA8-4A30F528A1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Web framework</a:t>
            </a:r>
            <a:r>
              <a:rPr lang="en-US" dirty="0"/>
              <a:t>: A programming library that supports the development of web apps through a standardized interface.</a:t>
            </a:r>
          </a:p>
        </p:txBody>
      </p:sp>
    </p:spTree>
    <p:extLst>
      <p:ext uri="{BB962C8B-B14F-4D97-AF65-F5344CB8AC3E}">
        <p14:creationId xmlns:p14="http://schemas.microsoft.com/office/powerpoint/2010/main" val="2779772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11BB3F8-AA8B-44B8-8FEF-834AC8054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Web Frameworks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1FDC1F-6D81-41A9-8CF0-B18F0914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7" name="Group 23">
            <a:extLst>
              <a:ext uri="{FF2B5EF4-FFF2-40B4-BE49-F238E27FC236}">
                <a16:creationId xmlns:a16="http://schemas.microsoft.com/office/drawing/2014/main" id="{03CE89DF-6448-4FA0-A1D3-CE8D814107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604049"/>
              </p:ext>
            </p:extLst>
          </p:nvPr>
        </p:nvGraphicFramePr>
        <p:xfrm>
          <a:off x="2553903" y="1546335"/>
          <a:ext cx="4036194" cy="4541520"/>
        </p:xfrm>
        <a:graphic>
          <a:graphicData uri="http://schemas.openxmlformats.org/drawingml/2006/table">
            <a:tbl>
              <a:tblPr/>
              <a:tblGrid>
                <a:gridCol w="14935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26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Language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Web Frameworks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Python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Flask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Django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web2py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Ruby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Ruby on Rails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Sinatra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Padrino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PHP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Laravel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Symfony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CodeIgniter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Java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Spring Framework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Apache Struts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Grails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91998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JavaScript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AngularJS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Express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Meteor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82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8130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28D5A8-30AF-4BCF-9804-1A1D49B70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26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691BE-BDB0-4FA4-A918-3A854CE21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features are added through third-party extensions, not built in.</a:t>
            </a:r>
          </a:p>
          <a:p>
            <a:pPr lvl="1"/>
            <a:r>
              <a:rPr lang="en-US" dirty="0"/>
              <a:t>Extensions available on PyPI.</a:t>
            </a:r>
          </a:p>
          <a:p>
            <a:pPr lvl="1"/>
            <a:r>
              <a:rPr lang="en-US" dirty="0"/>
              <a:t>Extensions for database connections, graphing, RESTful services, and many more.</a:t>
            </a:r>
          </a:p>
          <a:p>
            <a:r>
              <a:rPr lang="en-US" dirty="0"/>
              <a:t>Flask is simple to set up and easy to use.</a:t>
            </a:r>
          </a:p>
          <a:p>
            <a:r>
              <a:rPr lang="en-US" dirty="0"/>
              <a:t>Commonly used by new web developers.</a:t>
            </a:r>
          </a:p>
          <a:p>
            <a:r>
              <a:rPr lang="en-US" dirty="0"/>
              <a:t>Example app: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Experienced developers can leverage Flask to build small, single-purpose apps.</a:t>
            </a:r>
          </a:p>
          <a:p>
            <a:r>
              <a:rPr lang="en-US" dirty="0"/>
              <a:t>Flask can adapt to ever-changing apps.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626730-7E1F-41EA-9FDA-06C50C044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Flask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FCADF5-17E4-40FF-9236-A3B067EE9F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Flask</a:t>
            </a:r>
            <a:r>
              <a:rPr lang="en-US" dirty="0"/>
              <a:t>: A lightweight web framework for Python.</a:t>
            </a:r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CC12C802-4A8A-486E-B63E-D0511A1BB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377" y="3886864"/>
            <a:ext cx="2891246" cy="144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65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B6AAFF-08EA-424C-AB36-708C2B2C6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FB210-D460-4A0E-A4F0-34ABC8BCED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Unlike Flask, Django has a robust toolkit with most features built in.</a:t>
            </a:r>
          </a:p>
          <a:p>
            <a:r>
              <a:rPr lang="en-US" dirty="0"/>
              <a:t>Django setup is more involved and time consuming.</a:t>
            </a:r>
          </a:p>
          <a:p>
            <a:r>
              <a:rPr lang="en-US" dirty="0"/>
              <a:t>Advantages:</a:t>
            </a:r>
          </a:p>
          <a:p>
            <a:pPr lvl="1"/>
            <a:r>
              <a:rPr lang="en-US" dirty="0"/>
              <a:t>Once setup is complete, development in Django can proceed quickly.</a:t>
            </a:r>
          </a:p>
          <a:p>
            <a:pPr lvl="1"/>
            <a:r>
              <a:rPr lang="en-US" dirty="0"/>
              <a:t>Django is versatile.</a:t>
            </a:r>
          </a:p>
          <a:p>
            <a:pPr lvl="1"/>
            <a:r>
              <a:rPr lang="en-US" dirty="0"/>
              <a:t>Django projects can be split into multiple apps.</a:t>
            </a:r>
          </a:p>
          <a:p>
            <a:r>
              <a:rPr lang="en-US" dirty="0"/>
              <a:t>Django is best for large, complex projects with many features.</a:t>
            </a:r>
          </a:p>
          <a:p>
            <a:r>
              <a:rPr lang="en-US" dirty="0"/>
              <a:t>Many developers start with Flask, then migrate to Django.</a:t>
            </a:r>
          </a:p>
          <a:p>
            <a:r>
              <a:rPr lang="en-US" dirty="0"/>
              <a:t>For data science projects:</a:t>
            </a:r>
          </a:p>
          <a:p>
            <a:pPr lvl="1"/>
            <a:r>
              <a:rPr lang="en-US" dirty="0"/>
              <a:t>Flask usually suffices for most demonstrative web apps.</a:t>
            </a:r>
          </a:p>
          <a:p>
            <a:pPr lvl="1"/>
            <a:r>
              <a:rPr lang="en-US" dirty="0"/>
              <a:t>Django is preferred for more complex presentations to wider audiences.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155B4A-C47C-445A-9624-6A370B8EA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Django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35956A-534F-4E49-9400-CF5CE4635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Django</a:t>
            </a:r>
            <a:r>
              <a:rPr lang="en-US" dirty="0"/>
              <a:t>: A fully featured web framework for Python.</a:t>
            </a:r>
          </a:p>
        </p:txBody>
      </p:sp>
    </p:spTree>
    <p:extLst>
      <p:ext uri="{BB962C8B-B14F-4D97-AF65-F5344CB8AC3E}">
        <p14:creationId xmlns:p14="http://schemas.microsoft.com/office/powerpoint/2010/main" val="29706413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E6F0B7-35DD-4B3A-A036-998F0DAF4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Django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2AA285-0156-4DD0-9613-53B088371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2899C17-A6EB-4A6A-A538-BE71C0A8B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54" y="1627008"/>
            <a:ext cx="8225693" cy="429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55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039712-AA96-423B-BF69-771B81EA0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FFC581-5EFC-478B-A223-23B306CB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Start small and simple, using an iterative approach to refine a web app.</a:t>
            </a:r>
          </a:p>
          <a:p>
            <a:r>
              <a:rPr lang="en-US" dirty="0"/>
              <a:t>Be aware that web apps can be complicated to create and maintain.</a:t>
            </a:r>
          </a:p>
          <a:p>
            <a:r>
              <a:rPr lang="en-US" dirty="0"/>
              <a:t>Consider engaging an IT or development organization to assist with web app design.</a:t>
            </a:r>
          </a:p>
          <a:p>
            <a:r>
              <a:rPr lang="en-US" dirty="0"/>
              <a:t>Use a built-in utility or application to display results, conclusions, and charts, if provided.</a:t>
            </a:r>
          </a:p>
          <a:p>
            <a:r>
              <a:rPr lang="en-US" dirty="0"/>
              <a:t>Consider prototyping a solution with a small group before it is enabled for everyone.</a:t>
            </a:r>
          </a:p>
          <a:p>
            <a:r>
              <a:rPr lang="en-US" dirty="0"/>
              <a:t>Remember to tell a story with the data.</a:t>
            </a:r>
          </a:p>
          <a:p>
            <a:r>
              <a:rPr lang="en-US" dirty="0"/>
              <a:t>Focus more on the information being presented than fancy features.</a:t>
            </a:r>
          </a:p>
          <a:p>
            <a:r>
              <a:rPr lang="en-US" dirty="0"/>
              <a:t>Consider where a web app will be deployed based on the availability required.</a:t>
            </a:r>
          </a:p>
          <a:p>
            <a:r>
              <a:rPr lang="en-US" dirty="0"/>
              <a:t>Be aware of security issues for your web app.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6F385D1-C69C-45B3-9F5E-BCA3ECDBA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Demonstrating Models in a Web App</a:t>
            </a:r>
          </a:p>
        </p:txBody>
      </p:sp>
    </p:spTree>
    <p:extLst>
      <p:ext uri="{BB962C8B-B14F-4D97-AF65-F5344CB8AC3E}">
        <p14:creationId xmlns:p14="http://schemas.microsoft.com/office/powerpoint/2010/main" val="3743089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AC7A13-00CF-4D63-A85F-B4E36C798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Are Here (Finalize)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CD8BB88-857F-4DEA-BBCE-6E452877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D797E46-9099-4154-938F-93F161BA184F}"/>
              </a:ext>
            </a:extLst>
          </p:cNvPr>
          <p:cNvGrpSpPr/>
          <p:nvPr/>
        </p:nvGrpSpPr>
        <p:grpSpPr>
          <a:xfrm>
            <a:off x="445043" y="1954221"/>
            <a:ext cx="8253914" cy="3481907"/>
            <a:chOff x="358148" y="1958424"/>
            <a:chExt cx="8253914" cy="3481907"/>
          </a:xfrm>
        </p:grpSpPr>
        <p:pic>
          <p:nvPicPr>
            <p:cNvPr id="7" name="Graphic 14" descr="Magnifying glass">
              <a:extLst>
                <a:ext uri="{FF2B5EF4-FFF2-40B4-BE49-F238E27FC236}">
                  <a16:creationId xmlns:a16="http://schemas.microsoft.com/office/drawing/2014/main" id="{F7A579F4-10D5-4833-BF01-F60B09B37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231147" y="2044485"/>
              <a:ext cx="1380915" cy="1380915"/>
            </a:xfrm>
            <a:prstGeom prst="rect">
              <a:avLst/>
            </a:prstGeom>
          </p:spPr>
        </p:pic>
        <p:pic>
          <p:nvPicPr>
            <p:cNvPr id="8" name="Graphic 20" descr="Gears">
              <a:extLst>
                <a:ext uri="{FF2B5EF4-FFF2-40B4-BE49-F238E27FC236}">
                  <a16:creationId xmlns:a16="http://schemas.microsoft.com/office/drawing/2014/main" id="{08C3A815-0340-493E-A07D-37BCB388C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411592" y="2122451"/>
              <a:ext cx="1229393" cy="1229393"/>
            </a:xfrm>
            <a:prstGeom prst="rect">
              <a:avLst/>
            </a:prstGeom>
          </p:spPr>
        </p:pic>
        <p:pic>
          <p:nvPicPr>
            <p:cNvPr id="9" name="Graphic 24" descr="Database">
              <a:extLst>
                <a:ext uri="{FF2B5EF4-FFF2-40B4-BE49-F238E27FC236}">
                  <a16:creationId xmlns:a16="http://schemas.microsoft.com/office/drawing/2014/main" id="{26A9F55C-A67F-4BA2-B79D-46911958AA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12843" y="2075351"/>
              <a:ext cx="1261272" cy="1261272"/>
            </a:xfrm>
            <a:prstGeom prst="rect">
              <a:avLst/>
            </a:prstGeom>
          </p:spPr>
        </p:pic>
        <p:pic>
          <p:nvPicPr>
            <p:cNvPr id="10" name="Graphic 30" descr="Beaker">
              <a:extLst>
                <a:ext uri="{FF2B5EF4-FFF2-40B4-BE49-F238E27FC236}">
                  <a16:creationId xmlns:a16="http://schemas.microsoft.com/office/drawing/2014/main" id="{534C50DF-BE7C-4AF2-884F-3CBEED869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6617064" y="3731074"/>
              <a:ext cx="1392683" cy="1392683"/>
            </a:xfrm>
            <a:prstGeom prst="rect">
              <a:avLst/>
            </a:prstGeom>
          </p:spPr>
        </p:pic>
        <p:pic>
          <p:nvPicPr>
            <p:cNvPr id="11" name="Graphic 32" descr="Questions">
              <a:extLst>
                <a:ext uri="{FF2B5EF4-FFF2-40B4-BE49-F238E27FC236}">
                  <a16:creationId xmlns:a16="http://schemas.microsoft.com/office/drawing/2014/main" id="{36CD79E3-F082-448F-A245-74E02D77A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58148" y="1958424"/>
              <a:ext cx="1390658" cy="1390658"/>
            </a:xfrm>
            <a:prstGeom prst="rect">
              <a:avLst/>
            </a:prstGeom>
          </p:spPr>
        </p:pic>
        <p:pic>
          <p:nvPicPr>
            <p:cNvPr id="12" name="Graphic 34" descr="Teacher">
              <a:extLst>
                <a:ext uri="{FF2B5EF4-FFF2-40B4-BE49-F238E27FC236}">
                  <a16:creationId xmlns:a16="http://schemas.microsoft.com/office/drawing/2014/main" id="{978080C5-1C1B-4E5F-BFF8-A7FD392A8B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587492" y="4059416"/>
              <a:ext cx="1380915" cy="1380915"/>
            </a:xfrm>
            <a:prstGeom prst="rect">
              <a:avLst/>
            </a:prstGeom>
          </p:spPr>
        </p:pic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8BA99001-6B31-474B-864F-011D4F4379E1}"/>
                </a:ext>
              </a:extLst>
            </p:cNvPr>
            <p:cNvSpPr/>
            <p:nvPr/>
          </p:nvSpPr>
          <p:spPr>
            <a:xfrm>
              <a:off x="954238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Frame the Problem</a:t>
              </a:r>
            </a:p>
          </p:txBody>
        </p:sp>
        <p:sp>
          <p:nvSpPr>
            <p:cNvPr id="14" name="Rounded Rectangle 143">
              <a:extLst>
                <a:ext uri="{FF2B5EF4-FFF2-40B4-BE49-F238E27FC236}">
                  <a16:creationId xmlns:a16="http://schemas.microsoft.com/office/drawing/2014/main" id="{0BD09801-6789-4A83-BB1C-D64CF4F46722}"/>
                </a:ext>
              </a:extLst>
            </p:cNvPr>
            <p:cNvSpPr/>
            <p:nvPr/>
          </p:nvSpPr>
          <p:spPr>
            <a:xfrm>
              <a:off x="2918585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Identify &amp; Collect Data</a:t>
              </a:r>
            </a:p>
          </p:txBody>
        </p:sp>
        <p:sp>
          <p:nvSpPr>
            <p:cNvPr id="15" name="Rounded Rectangle 143">
              <a:extLst>
                <a:ext uri="{FF2B5EF4-FFF2-40B4-BE49-F238E27FC236}">
                  <a16:creationId xmlns:a16="http://schemas.microsoft.com/office/drawing/2014/main" id="{81F2E299-B5BF-4E57-ADE8-EFA8D1AC5BDF}"/>
                </a:ext>
              </a:extLst>
            </p:cNvPr>
            <p:cNvSpPr/>
            <p:nvPr/>
          </p:nvSpPr>
          <p:spPr>
            <a:xfrm>
              <a:off x="5026290" y="2610145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Process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BB1D83EB-AC7F-4135-8145-E52429C4AB1D}"/>
                </a:ext>
              </a:extLst>
            </p:cNvPr>
            <p:cNvSpPr/>
            <p:nvPr/>
          </p:nvSpPr>
          <p:spPr>
            <a:xfrm>
              <a:off x="6834762" y="2620784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Analyze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7" name="Rounded Rectangle 143">
              <a:extLst>
                <a:ext uri="{FF2B5EF4-FFF2-40B4-BE49-F238E27FC236}">
                  <a16:creationId xmlns:a16="http://schemas.microsoft.com/office/drawing/2014/main" id="{24BFF758-7D4D-44B7-9D2F-8F1F538CBC87}"/>
                </a:ext>
              </a:extLst>
            </p:cNvPr>
            <p:cNvSpPr/>
            <p:nvPr/>
          </p:nvSpPr>
          <p:spPr>
            <a:xfrm>
              <a:off x="5984901" y="4427416"/>
              <a:ext cx="1174985" cy="498943"/>
            </a:xfrm>
            <a:prstGeom prst="roundRect">
              <a:avLst/>
            </a:prstGeom>
            <a:solidFill>
              <a:srgbClr val="009DDC">
                <a:alpha val="15000"/>
              </a:srgbClr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Train Models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8" name="Rounded Rectangle 143">
              <a:extLst>
                <a:ext uri="{FF2B5EF4-FFF2-40B4-BE49-F238E27FC236}">
                  <a16:creationId xmlns:a16="http://schemas.microsoft.com/office/drawing/2014/main" id="{495251CB-9387-4246-AA31-7252A88E8733}"/>
                </a:ext>
              </a:extLst>
            </p:cNvPr>
            <p:cNvSpPr/>
            <p:nvPr/>
          </p:nvSpPr>
          <p:spPr>
            <a:xfrm>
              <a:off x="3574115" y="4427416"/>
              <a:ext cx="1174985" cy="498943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Finalize the Project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1F5A2AE-C79F-4A98-80C7-F9A40A207474}"/>
                </a:ext>
              </a:extLst>
            </p:cNvPr>
            <p:cNvCxnSpPr>
              <a:stCxn id="16" idx="1"/>
              <a:endCxn id="15" idx="3"/>
            </p:cNvCxnSpPr>
            <p:nvPr/>
          </p:nvCxnSpPr>
          <p:spPr>
            <a:xfrm flipH="1" flipV="1">
              <a:off x="6201275" y="2859617"/>
              <a:ext cx="633487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BEB3DB2D-9FBE-4292-A78D-B96690D14DB4}"/>
                </a:ext>
              </a:extLst>
            </p:cNvPr>
            <p:cNvCxnSpPr>
              <a:stCxn id="16" idx="2"/>
              <a:endCxn id="10" idx="1"/>
            </p:cNvCxnSpPr>
            <p:nvPr/>
          </p:nvCxnSpPr>
          <p:spPr>
            <a:xfrm flipH="1">
              <a:off x="6617064" y="3119727"/>
              <a:ext cx="805191" cy="1307689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97AB4C09-8299-46CE-BEA8-7DC78B5DF4BA}"/>
                </a:ext>
              </a:extLst>
            </p:cNvPr>
            <p:cNvCxnSpPr>
              <a:stCxn id="17" idx="0"/>
              <a:endCxn id="15" idx="2"/>
            </p:cNvCxnSpPr>
            <p:nvPr/>
          </p:nvCxnSpPr>
          <p:spPr>
            <a:xfrm flipH="1" flipV="1">
              <a:off x="5613783" y="3109088"/>
              <a:ext cx="958611" cy="1318328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36E90E6D-BFE6-4468-9796-F758D21F577B}"/>
                </a:ext>
              </a:extLst>
            </p:cNvPr>
            <p:cNvCxnSpPr>
              <a:stCxn id="17" idx="1"/>
              <a:endCxn id="18" idx="3"/>
            </p:cNvCxnSpPr>
            <p:nvPr/>
          </p:nvCxnSpPr>
          <p:spPr>
            <a:xfrm flipH="1">
              <a:off x="4749100" y="4676888"/>
              <a:ext cx="1235801" cy="0"/>
            </a:xfrm>
            <a:prstGeom prst="straightConnector1">
              <a:avLst/>
            </a:prstGeom>
            <a:ln w="31750">
              <a:solidFill>
                <a:schemeClr val="tx1"/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89BDF1F-228D-4F36-AA42-0E71E7043E6F}"/>
                </a:ext>
              </a:extLst>
            </p:cNvPr>
            <p:cNvCxnSpPr>
              <a:stCxn id="13" idx="3"/>
              <a:endCxn id="14" idx="1"/>
            </p:cNvCxnSpPr>
            <p:nvPr/>
          </p:nvCxnSpPr>
          <p:spPr>
            <a:xfrm>
              <a:off x="2129223" y="2859617"/>
              <a:ext cx="789362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480A99C-D23A-450E-B2C4-62EAAC2DE388}"/>
                </a:ext>
              </a:extLst>
            </p:cNvPr>
            <p:cNvCxnSpPr>
              <a:stCxn id="14" idx="3"/>
              <a:endCxn id="15" idx="1"/>
            </p:cNvCxnSpPr>
            <p:nvPr/>
          </p:nvCxnSpPr>
          <p:spPr>
            <a:xfrm>
              <a:off x="4093570" y="2859617"/>
              <a:ext cx="932720" cy="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99E84986-B4A7-4448-9E9D-D6B074B41DA2}"/>
                </a:ext>
              </a:extLst>
            </p:cNvPr>
            <p:cNvCxnSpPr>
              <a:cxnSpLocks/>
              <a:stCxn id="18" idx="1"/>
              <a:endCxn id="13" idx="2"/>
            </p:cNvCxnSpPr>
            <p:nvPr/>
          </p:nvCxnSpPr>
          <p:spPr>
            <a:xfrm flipH="1" flipV="1">
              <a:off x="1541731" y="3109088"/>
              <a:ext cx="2032384" cy="1567800"/>
            </a:xfrm>
            <a:prstGeom prst="straightConnector1">
              <a:avLst/>
            </a:prstGeom>
            <a:ln w="31750">
              <a:solidFill>
                <a:schemeClr val="tx1">
                  <a:alpha val="15000"/>
                </a:schemeClr>
              </a:solidFill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161455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3E558D-2C85-4401-92D9-6C5CBB95C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F8FA43-8A40-42F3-A065-0A1AD635B7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Demonstrating Models in a Web App</a:t>
            </a:r>
          </a:p>
        </p:txBody>
      </p:sp>
    </p:spTree>
    <p:extLst>
      <p:ext uri="{BB962C8B-B14F-4D97-AF65-F5344CB8AC3E}">
        <p14:creationId xmlns:p14="http://schemas.microsoft.com/office/powerpoint/2010/main" val="12118251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654D1-5A78-4DED-A5E8-E625487A5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83A9529-6EA4-46C3-B1FB-56547A9ECB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Implement and Test Production Pipelines</a:t>
            </a: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233CF95-3366-432F-B2B5-8193B0127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331" y="2435266"/>
            <a:ext cx="5145470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6921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5FEDB-B0B5-484A-B962-FAE59D820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D472F-CCB5-4A95-BA3A-D5DC551E5A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development is done and solution has been accepted, the model must be deployed to production.</a:t>
            </a:r>
          </a:p>
          <a:p>
            <a:r>
              <a:rPr lang="en-US" dirty="0"/>
              <a:t>Some models represent a larger prototype, rather than just a one-time answer.</a:t>
            </a:r>
          </a:p>
          <a:p>
            <a:pPr lvl="1"/>
            <a:r>
              <a:rPr lang="en-US" dirty="0"/>
              <a:t>Models rolled into existing products/processes.</a:t>
            </a:r>
          </a:p>
          <a:p>
            <a:pPr lvl="1"/>
            <a:r>
              <a:rPr lang="en-US" dirty="0"/>
              <a:t>Models incorporated into solutions still in development.</a:t>
            </a:r>
          </a:p>
          <a:p>
            <a:r>
              <a:rPr lang="en-US" dirty="0"/>
              <a:t>Consider how to deploy model on a platform that may have different code.</a:t>
            </a:r>
          </a:p>
          <a:p>
            <a:pPr lvl="1"/>
            <a:r>
              <a:rPr lang="en-US" dirty="0"/>
              <a:t>You may hand off code to other software developers.</a:t>
            </a:r>
          </a:p>
          <a:p>
            <a:r>
              <a:rPr lang="en-US" dirty="0"/>
              <a:t>Model must be tested and maintained over time.</a:t>
            </a:r>
          </a:p>
          <a:p>
            <a:r>
              <a:rPr lang="en-US" dirty="0"/>
              <a:t>Answer questions such as:</a:t>
            </a:r>
          </a:p>
          <a:p>
            <a:pPr lvl="1"/>
            <a:r>
              <a:rPr lang="en-US" dirty="0"/>
              <a:t>Should a data pipeline be constructed to support the model?</a:t>
            </a:r>
          </a:p>
          <a:p>
            <a:pPr lvl="1"/>
            <a:r>
              <a:rPr lang="en-US" dirty="0"/>
              <a:t>How can the solution address needs of scale and growth?</a:t>
            </a:r>
          </a:p>
          <a:p>
            <a:pPr lvl="1"/>
            <a:r>
              <a:rPr lang="en-US" dirty="0"/>
              <a:t>How should the system be maintained?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DCD389-6D3F-42AA-8CED-337577F24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Put a Model into Production</a:t>
            </a:r>
          </a:p>
        </p:txBody>
      </p:sp>
    </p:spTree>
    <p:extLst>
      <p:ext uri="{BB962C8B-B14F-4D97-AF65-F5344CB8AC3E}">
        <p14:creationId xmlns:p14="http://schemas.microsoft.com/office/powerpoint/2010/main" val="30066243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AF8573-5B43-4959-9E18-1AEFE8EF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44A6ED-E6FA-4FEE-8C92-B3D70F161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output of one phase can flow into the input of another phase.</a:t>
            </a:r>
          </a:p>
          <a:p>
            <a:pPr lvl="1"/>
            <a:r>
              <a:rPr lang="en-US" dirty="0"/>
              <a:t>E.g., data is ingested, cleaned, analyzed, modeled, and deployed as a series of steps.</a:t>
            </a:r>
          </a:p>
          <a:p>
            <a:r>
              <a:rPr lang="en-US" dirty="0"/>
              <a:t>Makes your job easier by automating repetitive tasks.</a:t>
            </a:r>
          </a:p>
          <a:p>
            <a:pPr lvl="1"/>
            <a:r>
              <a:rPr lang="en-US" dirty="0"/>
              <a:t>More time to focus on tasks requiring human judgment.</a:t>
            </a:r>
          </a:p>
          <a:p>
            <a:r>
              <a:rPr lang="en-US" dirty="0"/>
              <a:t>Examples of automation at each step of the data science process:</a:t>
            </a:r>
          </a:p>
          <a:p>
            <a:pPr lvl="1"/>
            <a:r>
              <a:rPr lang="en-US" b="1" dirty="0"/>
              <a:t>Problem formulation</a:t>
            </a:r>
            <a:r>
              <a:rPr lang="en-US" dirty="0"/>
              <a:t>—machine learning can identify areas of improvement.</a:t>
            </a:r>
          </a:p>
          <a:p>
            <a:pPr lvl="1"/>
            <a:r>
              <a:rPr lang="en-US" b="1" dirty="0"/>
              <a:t>Data collection</a:t>
            </a:r>
            <a:r>
              <a:rPr lang="en-US" dirty="0"/>
              <a:t>—endpoints can ingest data automatically from external resources.</a:t>
            </a:r>
          </a:p>
          <a:p>
            <a:pPr lvl="1"/>
            <a:r>
              <a:rPr lang="en-US" b="1" dirty="0"/>
              <a:t>Data processing</a:t>
            </a:r>
            <a:r>
              <a:rPr lang="en-US" dirty="0"/>
              <a:t>—issues with data can be identified and corrected automatically.</a:t>
            </a:r>
          </a:p>
          <a:p>
            <a:pPr lvl="1"/>
            <a:r>
              <a:rPr lang="en-US" b="1" dirty="0"/>
              <a:t>Data analysis</a:t>
            </a:r>
            <a:r>
              <a:rPr lang="en-US" dirty="0"/>
              <a:t>—visuals and other analysis outputs can be constructed automatically.</a:t>
            </a:r>
          </a:p>
          <a:p>
            <a:pPr lvl="1"/>
            <a:r>
              <a:rPr lang="en-US" b="1" dirty="0"/>
              <a:t>Model training</a:t>
            </a:r>
            <a:r>
              <a:rPr lang="en-US" dirty="0"/>
              <a:t>—the training/tuning process is repeatable.</a:t>
            </a:r>
          </a:p>
          <a:p>
            <a:pPr lvl="1"/>
            <a:r>
              <a:rPr lang="en-US" b="1" dirty="0"/>
              <a:t>Project finalization</a:t>
            </a:r>
            <a:r>
              <a:rPr lang="en-US" dirty="0"/>
              <a:t>—pipeline can load new data into a presentation automatically.</a:t>
            </a:r>
          </a:p>
          <a:p>
            <a:r>
              <a:rPr lang="en-US" dirty="0"/>
              <a:t>Identify models in deployment as being offline or online.</a:t>
            </a:r>
          </a:p>
          <a:p>
            <a:pPr lvl="1"/>
            <a:r>
              <a:rPr lang="en-US" i="1" dirty="0"/>
              <a:t>Offline</a:t>
            </a:r>
            <a:r>
              <a:rPr lang="en-US" dirty="0"/>
              <a:t> models train on historical data and are static.</a:t>
            </a:r>
          </a:p>
          <a:p>
            <a:pPr lvl="1"/>
            <a:r>
              <a:rPr lang="en-US" i="1" dirty="0"/>
              <a:t>Online</a:t>
            </a:r>
            <a:r>
              <a:rPr lang="en-US" dirty="0"/>
              <a:t> models continuously train on new data and are dynamic.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E781C24-180B-4964-AAEF-6FF4DFA68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Pipelines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010BB5-203B-4074-8914-53B3929082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Data pipeline</a:t>
            </a:r>
            <a:r>
              <a:rPr lang="en-US" dirty="0"/>
              <a:t>: A sequential set of processes that automate the data science process by chaining tasks together.</a:t>
            </a:r>
          </a:p>
        </p:txBody>
      </p:sp>
    </p:spTree>
    <p:extLst>
      <p:ext uri="{BB962C8B-B14F-4D97-AF65-F5344CB8AC3E}">
        <p14:creationId xmlns:p14="http://schemas.microsoft.com/office/powerpoint/2010/main" val="449922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4D6AB6-63FA-48A6-810E-305E8A036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34C9D-AFE7-48A9-AFE6-CA8E3481E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Affects some domains more than others.</a:t>
            </a:r>
          </a:p>
          <a:p>
            <a:r>
              <a:rPr lang="en-US" dirty="0"/>
              <a:t>Example: Model predicts behavior of online shoppers.</a:t>
            </a:r>
          </a:p>
          <a:p>
            <a:pPr lvl="1"/>
            <a:r>
              <a:rPr lang="en-US" dirty="0"/>
              <a:t>How they respond to advertising, coupons, etc.</a:t>
            </a:r>
          </a:p>
          <a:p>
            <a:pPr lvl="1"/>
            <a:r>
              <a:rPr lang="en-US" dirty="0"/>
              <a:t>Behaviors change over time.</a:t>
            </a:r>
          </a:p>
          <a:p>
            <a:pPr lvl="1"/>
            <a:r>
              <a:rPr lang="en-US" dirty="0"/>
              <a:t>A website may see decreased traffic, so ads are less effective.</a:t>
            </a:r>
          </a:p>
          <a:p>
            <a:pPr lvl="1"/>
            <a:r>
              <a:rPr lang="en-US" dirty="0"/>
              <a:t>Model's skill decays since it can't keep up with changing factors.</a:t>
            </a:r>
          </a:p>
          <a:p>
            <a:r>
              <a:rPr lang="en-US" dirty="0"/>
              <a:t>Online models can help mitigate drift.</a:t>
            </a:r>
          </a:p>
          <a:p>
            <a:pPr lvl="1"/>
            <a:r>
              <a:rPr lang="en-US" dirty="0"/>
              <a:t>Model's domain knowledge is kept up to date.</a:t>
            </a:r>
          </a:p>
          <a:p>
            <a:pPr lvl="1"/>
            <a:r>
              <a:rPr lang="en-US" dirty="0"/>
              <a:t>Model's assumptions are also up to date.</a:t>
            </a:r>
          </a:p>
          <a:p>
            <a:pPr lvl="1"/>
            <a:r>
              <a:rPr lang="en-US" dirty="0"/>
              <a:t>E.g., continuously track customer behavior and feed that data into a pipeline.</a:t>
            </a:r>
          </a:p>
          <a:p>
            <a:pPr lvl="1"/>
            <a:r>
              <a:rPr lang="en-US" dirty="0"/>
              <a:t>New model is produced that can make decisions based on current data.</a:t>
            </a:r>
          </a:p>
          <a:p>
            <a:r>
              <a:rPr lang="en-US" dirty="0"/>
              <a:t>Online models are difficult to implement.</a:t>
            </a:r>
          </a:p>
          <a:p>
            <a:pPr lvl="1"/>
            <a:r>
              <a:rPr lang="en-US" dirty="0"/>
              <a:t>Require constant ingest of new data.</a:t>
            </a:r>
          </a:p>
          <a:p>
            <a:pPr lvl="1"/>
            <a:r>
              <a:rPr lang="en-US" dirty="0"/>
              <a:t>Take up a lot of time and resources going through the training process.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A75FF7C-7830-4B31-AAA2-D939EAD3B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Drift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5CB6C8-0D1C-4922-B8D9-1C71FF729A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Model drift</a:t>
            </a:r>
            <a:r>
              <a:rPr lang="en-US" dirty="0"/>
              <a:t>: A process through which a model's effectiveness decays over time due to changing factors in the problem domain.</a:t>
            </a:r>
          </a:p>
        </p:txBody>
      </p:sp>
    </p:spTree>
    <p:extLst>
      <p:ext uri="{BB962C8B-B14F-4D97-AF65-F5344CB8AC3E}">
        <p14:creationId xmlns:p14="http://schemas.microsoft.com/office/powerpoint/2010/main" val="34320551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952853E-F2A5-4FDA-8201-C0BBB7495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Drift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0C0DD4-048D-4D54-AEBD-6F5E03B99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35</a:t>
            </a:fld>
            <a:endParaRPr lang="en-US" dirty="0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51737E4-860E-4B3D-8000-2AB22CD006A7}"/>
              </a:ext>
            </a:extLst>
          </p:cNvPr>
          <p:cNvGrpSpPr/>
          <p:nvPr/>
        </p:nvGrpSpPr>
        <p:grpSpPr>
          <a:xfrm>
            <a:off x="1105626" y="1730246"/>
            <a:ext cx="6707908" cy="4415489"/>
            <a:chOff x="1105626" y="1730246"/>
            <a:chExt cx="6707908" cy="4415489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7CC925F-C8EC-4FEA-AB19-DCC7792FAA95}"/>
                </a:ext>
              </a:extLst>
            </p:cNvPr>
            <p:cNvGrpSpPr/>
            <p:nvPr/>
          </p:nvGrpSpPr>
          <p:grpSpPr>
            <a:xfrm>
              <a:off x="1774371" y="1852549"/>
              <a:ext cx="5587342" cy="3649684"/>
              <a:chOff x="1755567" y="1852549"/>
              <a:chExt cx="5587342" cy="3649684"/>
            </a:xfrm>
          </p:grpSpPr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333F8F36-FBAF-44CF-9E16-3CD249CBC5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55567" y="5498275"/>
                <a:ext cx="5587342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8DB86DF-49ED-46D5-9AE4-BAD47096324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63483" y="1852549"/>
                <a:ext cx="0" cy="3649684"/>
              </a:xfrm>
              <a:prstGeom prst="line">
                <a:avLst/>
              </a:prstGeom>
              <a:ln w="28575">
                <a:solidFill>
                  <a:schemeClr val="tx1"/>
                </a:solidFill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A01BEAB3-2E4A-4C8D-83CA-DC5FD8ACD260}"/>
                  </a:ext>
                </a:extLst>
              </p:cNvPr>
              <p:cNvSpPr/>
              <p:nvPr/>
            </p:nvSpPr>
            <p:spPr>
              <a:xfrm>
                <a:off x="1884218" y="2747158"/>
                <a:ext cx="1615044" cy="550224"/>
              </a:xfrm>
              <a:custGeom>
                <a:avLst/>
                <a:gdLst>
                  <a:gd name="connsiteX0" fmla="*/ 0 w 1615044"/>
                  <a:gd name="connsiteY0" fmla="*/ 0 h 550224"/>
                  <a:gd name="connsiteX1" fmla="*/ 1033153 w 1615044"/>
                  <a:gd name="connsiteY1" fmla="*/ 296884 h 550224"/>
                  <a:gd name="connsiteX2" fmla="*/ 1615044 w 1615044"/>
                  <a:gd name="connsiteY2" fmla="*/ 550224 h 550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5044" h="550224">
                    <a:moveTo>
                      <a:pt x="0" y="0"/>
                    </a:moveTo>
                    <a:cubicBezTo>
                      <a:pt x="381989" y="102590"/>
                      <a:pt x="763979" y="205180"/>
                      <a:pt x="1033153" y="296884"/>
                    </a:cubicBezTo>
                    <a:cubicBezTo>
                      <a:pt x="1302327" y="388588"/>
                      <a:pt x="1465943" y="494806"/>
                      <a:pt x="1615044" y="55022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8CED795-FF96-47A3-A2BB-2E0104F95FF7}"/>
                  </a:ext>
                </a:extLst>
              </p:cNvPr>
              <p:cNvSpPr/>
              <p:nvPr/>
            </p:nvSpPr>
            <p:spPr>
              <a:xfrm>
                <a:off x="3471553" y="2973556"/>
                <a:ext cx="1096488" cy="311950"/>
              </a:xfrm>
              <a:custGeom>
                <a:avLst/>
                <a:gdLst>
                  <a:gd name="connsiteX0" fmla="*/ 0 w 1096488"/>
                  <a:gd name="connsiteY0" fmla="*/ 311950 h 311950"/>
                  <a:gd name="connsiteX1" fmla="*/ 471055 w 1096488"/>
                  <a:gd name="connsiteY1" fmla="*/ 19026 h 311950"/>
                  <a:gd name="connsiteX2" fmla="*/ 827314 w 1096488"/>
                  <a:gd name="connsiteY2" fmla="*/ 42776 h 311950"/>
                  <a:gd name="connsiteX3" fmla="*/ 1096488 w 1096488"/>
                  <a:gd name="connsiteY3" fmla="*/ 157571 h 31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6488" h="311950">
                    <a:moveTo>
                      <a:pt x="0" y="311950"/>
                    </a:moveTo>
                    <a:cubicBezTo>
                      <a:pt x="166584" y="187919"/>
                      <a:pt x="333169" y="63888"/>
                      <a:pt x="471055" y="19026"/>
                    </a:cubicBezTo>
                    <a:cubicBezTo>
                      <a:pt x="608941" y="-25836"/>
                      <a:pt x="723075" y="19685"/>
                      <a:pt x="827314" y="42776"/>
                    </a:cubicBezTo>
                    <a:cubicBezTo>
                      <a:pt x="931553" y="65867"/>
                      <a:pt x="1015340" y="113368"/>
                      <a:pt x="1096488" y="157571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E456BE5-4C06-412E-8620-1BC87E5C303A}"/>
                  </a:ext>
                </a:extLst>
              </p:cNvPr>
              <p:cNvSpPr/>
              <p:nvPr/>
            </p:nvSpPr>
            <p:spPr>
              <a:xfrm>
                <a:off x="4556166" y="2872688"/>
                <a:ext cx="1084613" cy="242606"/>
              </a:xfrm>
              <a:custGeom>
                <a:avLst/>
                <a:gdLst>
                  <a:gd name="connsiteX0" fmla="*/ 0 w 1084613"/>
                  <a:gd name="connsiteY0" fmla="*/ 242606 h 242606"/>
                  <a:gd name="connsiteX1" fmla="*/ 415636 w 1084613"/>
                  <a:gd name="connsiteY1" fmla="*/ 32808 h 242606"/>
                  <a:gd name="connsiteX2" fmla="*/ 680852 w 1084613"/>
                  <a:gd name="connsiteY2" fmla="*/ 16974 h 242606"/>
                  <a:gd name="connsiteX3" fmla="*/ 1084613 w 1084613"/>
                  <a:gd name="connsiteY3" fmla="*/ 195104 h 242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4613" h="242606">
                    <a:moveTo>
                      <a:pt x="0" y="242606"/>
                    </a:moveTo>
                    <a:cubicBezTo>
                      <a:pt x="151080" y="156509"/>
                      <a:pt x="302161" y="70413"/>
                      <a:pt x="415636" y="32808"/>
                    </a:cubicBezTo>
                    <a:cubicBezTo>
                      <a:pt x="529111" y="-4797"/>
                      <a:pt x="569356" y="-10075"/>
                      <a:pt x="680852" y="16974"/>
                    </a:cubicBezTo>
                    <a:cubicBezTo>
                      <a:pt x="792348" y="44023"/>
                      <a:pt x="1008083" y="155520"/>
                      <a:pt x="1084613" y="19510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073A41DE-22C9-44B6-B554-6E96F83DF811}"/>
                  </a:ext>
                </a:extLst>
              </p:cNvPr>
              <p:cNvSpPr/>
              <p:nvPr/>
            </p:nvSpPr>
            <p:spPr>
              <a:xfrm>
                <a:off x="3491345" y="3301340"/>
                <a:ext cx="1939637" cy="1425039"/>
              </a:xfrm>
              <a:custGeom>
                <a:avLst/>
                <a:gdLst>
                  <a:gd name="connsiteX0" fmla="*/ 0 w 1939637"/>
                  <a:gd name="connsiteY0" fmla="*/ 0 h 1425039"/>
                  <a:gd name="connsiteX1" fmla="*/ 1231076 w 1939637"/>
                  <a:gd name="connsiteY1" fmla="*/ 601683 h 1425039"/>
                  <a:gd name="connsiteX2" fmla="*/ 1939637 w 1939637"/>
                  <a:gd name="connsiteY2" fmla="*/ 1425039 h 1425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39637" h="1425039">
                    <a:moveTo>
                      <a:pt x="0" y="0"/>
                    </a:moveTo>
                    <a:cubicBezTo>
                      <a:pt x="453901" y="182088"/>
                      <a:pt x="907803" y="364177"/>
                      <a:pt x="1231076" y="601683"/>
                    </a:cubicBezTo>
                    <a:cubicBezTo>
                      <a:pt x="1554349" y="839190"/>
                      <a:pt x="1746993" y="1132114"/>
                      <a:pt x="1939637" y="1425039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>
                    <a:alpha val="32000"/>
                  </a:srgbClr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00F365B5-D0B2-4B1D-B956-6BC60E4DE9B2}"/>
                  </a:ext>
                </a:extLst>
              </p:cNvPr>
              <p:cNvSpPr/>
              <p:nvPr/>
            </p:nvSpPr>
            <p:spPr>
              <a:xfrm>
                <a:off x="4553196" y="3129034"/>
                <a:ext cx="1524000" cy="1310244"/>
              </a:xfrm>
              <a:custGeom>
                <a:avLst/>
                <a:gdLst>
                  <a:gd name="connsiteX0" fmla="*/ 0 w 1999013"/>
                  <a:gd name="connsiteY0" fmla="*/ 0 h 1310479"/>
                  <a:gd name="connsiteX1" fmla="*/ 835231 w 1999013"/>
                  <a:gd name="connsiteY1" fmla="*/ 447304 h 1310479"/>
                  <a:gd name="connsiteX2" fmla="*/ 1524000 w 1999013"/>
                  <a:gd name="connsiteY2" fmla="*/ 1310244 h 1310479"/>
                  <a:gd name="connsiteX3" fmla="*/ 1999013 w 1999013"/>
                  <a:gd name="connsiteY3" fmla="*/ 360218 h 1310479"/>
                  <a:gd name="connsiteX0" fmla="*/ 0 w 1524000"/>
                  <a:gd name="connsiteY0" fmla="*/ 0 h 1310479"/>
                  <a:gd name="connsiteX1" fmla="*/ 835231 w 1524000"/>
                  <a:gd name="connsiteY1" fmla="*/ 447304 h 1310479"/>
                  <a:gd name="connsiteX2" fmla="*/ 1524000 w 1524000"/>
                  <a:gd name="connsiteY2" fmla="*/ 1310244 h 1310479"/>
                  <a:gd name="connsiteX0" fmla="*/ 0 w 1524000"/>
                  <a:gd name="connsiteY0" fmla="*/ 0 h 1310244"/>
                  <a:gd name="connsiteX1" fmla="*/ 835231 w 1524000"/>
                  <a:gd name="connsiteY1" fmla="*/ 447304 h 1310244"/>
                  <a:gd name="connsiteX2" fmla="*/ 1524000 w 1524000"/>
                  <a:gd name="connsiteY2" fmla="*/ 1310244 h 1310244"/>
                  <a:gd name="connsiteX0" fmla="*/ 0 w 1524000"/>
                  <a:gd name="connsiteY0" fmla="*/ 0 h 1310244"/>
                  <a:gd name="connsiteX1" fmla="*/ 835231 w 1524000"/>
                  <a:gd name="connsiteY1" fmla="*/ 447304 h 1310244"/>
                  <a:gd name="connsiteX2" fmla="*/ 1524000 w 1524000"/>
                  <a:gd name="connsiteY2" fmla="*/ 1310244 h 131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00" h="1310244">
                    <a:moveTo>
                      <a:pt x="0" y="0"/>
                    </a:moveTo>
                    <a:cubicBezTo>
                      <a:pt x="290615" y="114465"/>
                      <a:pt x="581231" y="228930"/>
                      <a:pt x="835231" y="447304"/>
                    </a:cubicBezTo>
                    <a:cubicBezTo>
                      <a:pt x="1089231" y="665678"/>
                      <a:pt x="1393372" y="1146629"/>
                      <a:pt x="1524000" y="131024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>
                    <a:alpha val="32000"/>
                  </a:srgbClr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FAB9EB6C-CE4F-40B4-A3D0-54985D304E45}"/>
                  </a:ext>
                </a:extLst>
              </p:cNvPr>
              <p:cNvSpPr/>
              <p:nvPr/>
            </p:nvSpPr>
            <p:spPr>
              <a:xfrm>
                <a:off x="5640779" y="3068020"/>
                <a:ext cx="1266702" cy="1302327"/>
              </a:xfrm>
              <a:custGeom>
                <a:avLst/>
                <a:gdLst>
                  <a:gd name="connsiteX0" fmla="*/ 0 w 1266702"/>
                  <a:gd name="connsiteY0" fmla="*/ 0 h 1302327"/>
                  <a:gd name="connsiteX1" fmla="*/ 637309 w 1266702"/>
                  <a:gd name="connsiteY1" fmla="*/ 514598 h 1302327"/>
                  <a:gd name="connsiteX2" fmla="*/ 1266702 w 1266702"/>
                  <a:gd name="connsiteY2" fmla="*/ 1302327 h 1302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66702" h="1302327">
                    <a:moveTo>
                      <a:pt x="0" y="0"/>
                    </a:moveTo>
                    <a:cubicBezTo>
                      <a:pt x="213096" y="148772"/>
                      <a:pt x="426192" y="297544"/>
                      <a:pt x="637309" y="514598"/>
                    </a:cubicBezTo>
                    <a:cubicBezTo>
                      <a:pt x="848426" y="731652"/>
                      <a:pt x="1057564" y="1016989"/>
                      <a:pt x="1266702" y="1302327"/>
                    </a:cubicBezTo>
                  </a:path>
                </a:pathLst>
              </a:custGeom>
              <a:noFill/>
              <a:ln w="28575" cap="flat" cmpd="sng" algn="ctr">
                <a:solidFill>
                  <a:srgbClr val="01A1DD">
                    <a:alpha val="32000"/>
                  </a:srgbClr>
                </a:solidFill>
                <a:prstDash val="sysDot"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1" name="TextBox 13">
              <a:extLst>
                <a:ext uri="{FF2B5EF4-FFF2-40B4-BE49-F238E27FC236}">
                  <a16:creationId xmlns:a16="http://schemas.microsoft.com/office/drawing/2014/main" id="{AB1DCF19-6C11-4F0C-B258-FC562726AEAE}"/>
                </a:ext>
              </a:extLst>
            </p:cNvPr>
            <p:cNvSpPr txBox="1"/>
            <p:nvPr/>
          </p:nvSpPr>
          <p:spPr>
            <a:xfrm>
              <a:off x="4169486" y="5684070"/>
              <a:ext cx="80502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/>
                <a:t>Time</a:t>
              </a:r>
            </a:p>
          </p:txBody>
        </p:sp>
        <p:sp>
          <p:nvSpPr>
            <p:cNvPr id="43" name="TextBox 13">
              <a:extLst>
                <a:ext uri="{FF2B5EF4-FFF2-40B4-BE49-F238E27FC236}">
                  <a16:creationId xmlns:a16="http://schemas.microsoft.com/office/drawing/2014/main" id="{A07F4BDB-424B-4173-94AA-E43D445B2C8E}"/>
                </a:ext>
              </a:extLst>
            </p:cNvPr>
            <p:cNvSpPr txBox="1"/>
            <p:nvPr/>
          </p:nvSpPr>
          <p:spPr>
            <a:xfrm rot="16200000">
              <a:off x="558041" y="3488350"/>
              <a:ext cx="155683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400" dirty="0"/>
                <a:t>Model Skill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DFAA7357-57EE-4B12-AAFB-D4F1A38CFD71}"/>
                </a:ext>
              </a:extLst>
            </p:cNvPr>
            <p:cNvGrpSpPr/>
            <p:nvPr/>
          </p:nvGrpSpPr>
          <p:grpSpPr>
            <a:xfrm>
              <a:off x="6039036" y="1730246"/>
              <a:ext cx="1774498" cy="591055"/>
              <a:chOff x="7369502" y="1529776"/>
              <a:chExt cx="1774498" cy="591055"/>
            </a:xfrm>
          </p:grpSpPr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1A10B07C-20EB-41F0-BD73-587245272A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502" y="1663971"/>
                <a:ext cx="329856" cy="0"/>
              </a:xfrm>
              <a:prstGeom prst="line">
                <a:avLst/>
              </a:prstGeom>
              <a:ln w="28575">
                <a:solidFill>
                  <a:srgbClr val="01A1D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 Box 307">
                <a:extLst>
                  <a:ext uri="{FF2B5EF4-FFF2-40B4-BE49-F238E27FC236}">
                    <a16:creationId xmlns:a16="http://schemas.microsoft.com/office/drawing/2014/main" id="{B19AA1E6-0C9F-4D9A-AB8F-315776664A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43163" y="1529776"/>
                <a:ext cx="139697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lc="http://schemas.openxmlformats.org/drawingml/2006/lockedCanvas"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Model Updated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1549D615-1D8F-4A7D-B7A0-2F84FC874B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9502" y="1997861"/>
                <a:ext cx="329856" cy="0"/>
              </a:xfrm>
              <a:prstGeom prst="line">
                <a:avLst/>
              </a:prstGeom>
              <a:ln w="28575">
                <a:solidFill>
                  <a:srgbClr val="01A1DD">
                    <a:alpha val="32000"/>
                  </a:srgbClr>
                </a:solidFill>
                <a:prstDash val="sysDot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 Box 307">
                <a:extLst>
                  <a:ext uri="{FF2B5EF4-FFF2-40B4-BE49-F238E27FC236}">
                    <a16:creationId xmlns:a16="http://schemas.microsoft.com/office/drawing/2014/main" id="{A5B53EFE-B07A-41B4-9C62-682EC53F2F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47029" y="1859221"/>
                <a:ext cx="1396971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lc="http://schemas.openxmlformats.org/drawingml/2006/lockedCanvas"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lc="http://schemas.openxmlformats.org/drawingml/2006/lockedCanvas"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Model Not Updated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97418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BD4892-B1FC-4D25-A827-72D3A32C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C0AC94-DB27-4311-99FC-5C9C2A40D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Containers run apps without disrupting host environment.</a:t>
            </a:r>
          </a:p>
          <a:p>
            <a:r>
              <a:rPr lang="en-US" dirty="0"/>
              <a:t>Containers share resources with underlying host OS.</a:t>
            </a:r>
          </a:p>
          <a:p>
            <a:pPr lvl="1"/>
            <a:r>
              <a:rPr lang="en-US" dirty="0"/>
              <a:t>Don't virtualize an entire OS like a VM.</a:t>
            </a:r>
          </a:p>
          <a:p>
            <a:pPr lvl="1"/>
            <a:r>
              <a:rPr lang="en-US" dirty="0"/>
              <a:t>Are isolated from OS and other containers.</a:t>
            </a:r>
          </a:p>
          <a:p>
            <a:r>
              <a:rPr lang="en-US" dirty="0"/>
              <a:t>Containers are faster, more lightweight, and more portable than VMs.</a:t>
            </a:r>
          </a:p>
          <a:p>
            <a:r>
              <a:rPr lang="en-US" dirty="0"/>
              <a:t>Containers built for one OS don't always work for another OS.</a:t>
            </a:r>
          </a:p>
          <a:p>
            <a:r>
              <a:rPr lang="en-US" dirty="0"/>
              <a:t>Docker is most popular containerization software.</a:t>
            </a:r>
          </a:p>
          <a:p>
            <a:pPr lvl="1"/>
            <a:r>
              <a:rPr lang="en-US" dirty="0"/>
              <a:t>Docker Desktop is main GUI for managing containers.</a:t>
            </a:r>
          </a:p>
          <a:p>
            <a:pPr lvl="1"/>
            <a:r>
              <a:rPr lang="en-US" dirty="0"/>
              <a:t>Docker Hub is main repo for pulling/pushing container images.</a:t>
            </a:r>
          </a:p>
          <a:p>
            <a:r>
              <a:rPr lang="en-US" dirty="0"/>
              <a:t>Docker facilitates pipelining.</a:t>
            </a:r>
          </a:p>
          <a:p>
            <a:pPr lvl="1"/>
            <a:r>
              <a:rPr lang="en-US" dirty="0"/>
              <a:t>Can create separate container for each step in the process.</a:t>
            </a:r>
          </a:p>
          <a:p>
            <a:pPr lvl="1"/>
            <a:r>
              <a:rPr lang="en-US" dirty="0"/>
              <a:t>Outputs flow from one container to next.</a:t>
            </a:r>
          </a:p>
          <a:p>
            <a:pPr lvl="1"/>
            <a:r>
              <a:rPr lang="en-US" dirty="0"/>
              <a:t>You can configure each task without disrupting others.</a:t>
            </a:r>
          </a:p>
          <a:p>
            <a:pPr lvl="1"/>
            <a:r>
              <a:rPr lang="en-US" dirty="0"/>
              <a:t>You can share containers with colleagues.</a:t>
            </a:r>
          </a:p>
          <a:p>
            <a:pPr lvl="1"/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F1F292-32C3-40F1-A1C3-50B6CF145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Docker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31A82B-5A99-4E0A-8918-26D05FBCE3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Docker</a:t>
            </a:r>
            <a:r>
              <a:rPr lang="en-US" dirty="0"/>
              <a:t>: An open source platform for building and maintaining virtual containers.</a:t>
            </a:r>
          </a:p>
        </p:txBody>
      </p:sp>
    </p:spTree>
    <p:extLst>
      <p:ext uri="{BB962C8B-B14F-4D97-AF65-F5344CB8AC3E}">
        <p14:creationId xmlns:p14="http://schemas.microsoft.com/office/powerpoint/2010/main" val="9763257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084E888-E4A5-4829-B4B2-1A9683679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Docker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88E589-F74B-4956-8AFF-AC369489F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CBA303B-253B-4869-BF7B-F058FF5F2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77" y="2107648"/>
            <a:ext cx="7768046" cy="301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875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DE0E4A-D994-427B-839C-C9C1DF948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57E1F-CCD2-42F5-BA31-B7165C02F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Automates container-related tasks.</a:t>
            </a:r>
          </a:p>
          <a:p>
            <a:r>
              <a:rPr lang="en-US" dirty="0"/>
              <a:t>Helps organizations scale container environments.</a:t>
            </a:r>
          </a:p>
          <a:p>
            <a:r>
              <a:rPr lang="en-US" dirty="0"/>
              <a:t>Uses computer clusters.</a:t>
            </a:r>
          </a:p>
          <a:p>
            <a:pPr lvl="1"/>
            <a:r>
              <a:rPr lang="en-US" dirty="0"/>
              <a:t>Group of hosts working together as one.</a:t>
            </a:r>
          </a:p>
          <a:p>
            <a:pPr lvl="1"/>
            <a:r>
              <a:rPr lang="en-US" dirty="0"/>
              <a:t>Run an infrastructure of containers on multiple physical or virtual machines.</a:t>
            </a:r>
          </a:p>
          <a:p>
            <a:pPr lvl="1"/>
            <a:r>
              <a:rPr lang="en-US" dirty="0"/>
              <a:t>Simulates deployment at certain scales.</a:t>
            </a:r>
          </a:p>
          <a:p>
            <a:pPr lvl="1"/>
            <a:r>
              <a:rPr lang="en-US" dirty="0"/>
              <a:t>Leverages hardware for resource-intensive projects.</a:t>
            </a:r>
          </a:p>
          <a:p>
            <a:pPr lvl="1"/>
            <a:r>
              <a:rPr lang="en-US" dirty="0"/>
              <a:t>Can span cloud and on-premises locations.</a:t>
            </a:r>
          </a:p>
          <a:p>
            <a:r>
              <a:rPr lang="en-US" dirty="0"/>
              <a:t>Supports multiple containerization platforms, particularly Docker.</a:t>
            </a:r>
          </a:p>
          <a:p>
            <a:pPr lvl="1"/>
            <a:r>
              <a:rPr lang="en-US" dirty="0"/>
              <a:t>Consider using if setting up/maintaining Docker containers is tedious.</a:t>
            </a:r>
          </a:p>
          <a:p>
            <a:pPr lvl="1"/>
            <a:r>
              <a:rPr lang="en-US" dirty="0"/>
              <a:t>Consider using if you have large-scale data or deployment needs.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B4BA92-BBAB-4CDD-BD06-82455ADB3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Kubernetes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09AAD6-D2E3-4453-8A18-B748BA8718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Kubernetes</a:t>
            </a:r>
            <a:r>
              <a:rPr lang="en-US" dirty="0"/>
              <a:t>: An open source platform for orchestrating the deployment and management of virtual containers.</a:t>
            </a:r>
          </a:p>
        </p:txBody>
      </p:sp>
    </p:spTree>
    <p:extLst>
      <p:ext uri="{BB962C8B-B14F-4D97-AF65-F5344CB8AC3E}">
        <p14:creationId xmlns:p14="http://schemas.microsoft.com/office/powerpoint/2010/main" val="19792432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856583D-7F09-4B5E-B24E-F7D57CDF2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Kubernetes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15AF17-3157-40CF-B1BE-316E467C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8" name="Picture 7" descr="Graphical user interface, text, website&#10;&#10;Description automatically generated">
            <a:extLst>
              <a:ext uri="{FF2B5EF4-FFF2-40B4-BE49-F238E27FC236}">
                <a16:creationId xmlns:a16="http://schemas.microsoft.com/office/drawing/2014/main" id="{85F31BA5-492F-4216-98ED-2534192DD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292" y="1668483"/>
            <a:ext cx="7637417" cy="407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37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B4BFCD-BE0B-490D-974D-6AAA4A960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 Your Audience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EE903B-9606-4A1D-A33B-011E05D72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 descr="A large crowd of people&#10;&#10;Description automatically generated">
            <a:extLst>
              <a:ext uri="{FF2B5EF4-FFF2-40B4-BE49-F238E27FC236}">
                <a16:creationId xmlns:a16="http://schemas.microsoft.com/office/drawing/2014/main" id="{D9F9CE3A-D8B0-4A22-8C35-9A0121B48A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t="9058"/>
          <a:stretch/>
        </p:blipFill>
        <p:spPr>
          <a:xfrm>
            <a:off x="0" y="944880"/>
            <a:ext cx="9144000" cy="543914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4A36972-585A-46DA-8A76-14FC201E4460}"/>
              </a:ext>
            </a:extLst>
          </p:cNvPr>
          <p:cNvSpPr/>
          <p:nvPr/>
        </p:nvSpPr>
        <p:spPr>
          <a:xfrm>
            <a:off x="2093136" y="2002554"/>
            <a:ext cx="4727448" cy="2996166"/>
          </a:xfrm>
          <a:prstGeom prst="roundRect">
            <a:avLst>
              <a:gd name="adj" fmla="val 4475"/>
            </a:avLst>
          </a:prstGeom>
          <a:solidFill>
            <a:schemeClr val="bg1">
              <a:alpha val="98000"/>
            </a:schemeClr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1F0B61C-E999-4249-A820-4869AE33F2FE}"/>
              </a:ext>
            </a:extLst>
          </p:cNvPr>
          <p:cNvSpPr txBox="1">
            <a:spLocks/>
          </p:cNvSpPr>
          <p:nvPr/>
        </p:nvSpPr>
        <p:spPr>
          <a:xfrm>
            <a:off x="2195203" y="2058760"/>
            <a:ext cx="4535424" cy="274047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Your audience might be:</a:t>
            </a:r>
          </a:p>
          <a:p>
            <a:pPr lvl="1"/>
            <a:r>
              <a:rPr lang="en-US" dirty="0"/>
              <a:t>Just you, no reporting needed</a:t>
            </a:r>
          </a:p>
          <a:p>
            <a:pPr lvl="1"/>
            <a:r>
              <a:rPr lang="en-US" dirty="0"/>
              <a:t>A single person</a:t>
            </a:r>
          </a:p>
          <a:p>
            <a:pPr lvl="1"/>
            <a:r>
              <a:rPr lang="en-US" dirty="0"/>
              <a:t>A small group of stakeholders</a:t>
            </a:r>
          </a:p>
          <a:p>
            <a:pPr lvl="1"/>
            <a:r>
              <a:rPr lang="en-US" dirty="0"/>
              <a:t>An entire organization</a:t>
            </a:r>
          </a:p>
          <a:p>
            <a:r>
              <a:rPr lang="en-US" dirty="0"/>
              <a:t>You may need to adjust your reporting for:</a:t>
            </a:r>
          </a:p>
          <a:p>
            <a:pPr lvl="1"/>
            <a:r>
              <a:rPr lang="en-US" dirty="0"/>
              <a:t>Different knowledge</a:t>
            </a:r>
          </a:p>
          <a:p>
            <a:pPr lvl="1"/>
            <a:r>
              <a:rPr lang="en-US" dirty="0"/>
              <a:t>Different needs</a:t>
            </a:r>
          </a:p>
          <a:p>
            <a:pPr lvl="1"/>
            <a:r>
              <a:rPr lang="en-US" dirty="0"/>
              <a:t>Different expectations</a:t>
            </a:r>
          </a:p>
        </p:txBody>
      </p:sp>
    </p:spTree>
    <p:extLst>
      <p:ext uri="{BB962C8B-B14F-4D97-AF65-F5344CB8AC3E}">
        <p14:creationId xmlns:p14="http://schemas.microsoft.com/office/powerpoint/2010/main" val="25476921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9866E1-1B5E-40A6-BC9F-A3F190223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742C3-379C-4E86-A08C-B9B01DE3B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Facilitates each step of the data science process.</a:t>
            </a:r>
          </a:p>
          <a:p>
            <a:pPr lvl="1"/>
            <a:r>
              <a:rPr lang="en-US" dirty="0"/>
              <a:t>From collecting and preparing data to deploying models.</a:t>
            </a:r>
          </a:p>
          <a:p>
            <a:r>
              <a:rPr lang="en-US" dirty="0"/>
              <a:t>Has many individual services that can contribute to an overall pipeline.</a:t>
            </a:r>
          </a:p>
          <a:p>
            <a:pPr lvl="1"/>
            <a:r>
              <a:rPr lang="en-US" dirty="0"/>
              <a:t>E.g., SageMaker Ground Truth automates data labeling.</a:t>
            </a:r>
          </a:p>
          <a:p>
            <a:pPr lvl="1"/>
            <a:r>
              <a:rPr lang="en-US" dirty="0"/>
              <a:t>E.g., SageMaker Clarify automatically detects bias.</a:t>
            </a:r>
          </a:p>
          <a:p>
            <a:pPr lvl="1"/>
            <a:r>
              <a:rPr lang="en-US" dirty="0"/>
              <a:t>Integrate with common data science languages and frameworks.</a:t>
            </a:r>
          </a:p>
          <a:p>
            <a:r>
              <a:rPr lang="en-US" dirty="0"/>
              <a:t>Includes pre-built templates and solutions.</a:t>
            </a:r>
          </a:p>
          <a:p>
            <a:pPr lvl="1"/>
            <a:r>
              <a:rPr lang="en-US" dirty="0"/>
              <a:t>E.g., SageMaker JumpStart provides pre-trained models to save time.</a:t>
            </a:r>
          </a:p>
          <a:p>
            <a:r>
              <a:rPr lang="en-US" dirty="0"/>
              <a:t>SageMaker also supports Kubernetes orchestration.</a:t>
            </a:r>
          </a:p>
          <a:p>
            <a:r>
              <a:rPr lang="en-US" dirty="0"/>
              <a:t>SageMaker Pipelines is a custom-built orchestration service.</a:t>
            </a:r>
          </a:p>
          <a:p>
            <a:r>
              <a:rPr lang="en-US" dirty="0"/>
              <a:t>Organizations rely on cloud services like this because of their scalability.</a:t>
            </a:r>
          </a:p>
          <a:p>
            <a:pPr lvl="1"/>
            <a:r>
              <a:rPr lang="en-US" dirty="0"/>
              <a:t>Amazon has access to resources most don't.</a:t>
            </a:r>
          </a:p>
          <a:p>
            <a:pPr lvl="1"/>
            <a:r>
              <a:rPr lang="en-US" dirty="0"/>
              <a:t>Can be practical and cost-effective to rely on the cloud.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9CDDBA7-B423-46FD-B936-E84F83B18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Amazon SageMaker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492911-99D7-4AD4-98AD-15E10196DF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Amazon SageMaker</a:t>
            </a:r>
            <a:r>
              <a:rPr lang="en-US" dirty="0"/>
              <a:t>: A cloud machine learning service that is part of Amazon Web Services (AWS).</a:t>
            </a:r>
          </a:p>
        </p:txBody>
      </p:sp>
    </p:spTree>
    <p:extLst>
      <p:ext uri="{BB962C8B-B14F-4D97-AF65-F5344CB8AC3E}">
        <p14:creationId xmlns:p14="http://schemas.microsoft.com/office/powerpoint/2010/main" val="5792863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8AC19F6-877E-47D3-9577-A67132D3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Amazon SageMaker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4E6D10-576F-4513-801D-3A3195392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1B391CDA-A2D7-47B9-9C9D-DA581FEE7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55" y="1407370"/>
            <a:ext cx="7611291" cy="457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009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B4CC54-50F2-4874-9248-9037C0154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CD741-6136-46F6-AEED-39A18FFBE8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Includes many tools and solutions that can be part of an overall pipeline.</a:t>
            </a:r>
          </a:p>
          <a:p>
            <a:pPr lvl="1"/>
            <a:r>
              <a:rPr lang="en-US" dirty="0"/>
              <a:t>Streamline data preparation, train on pre-configured algorithms, deploy to endpoints, etc.</a:t>
            </a:r>
          </a:p>
          <a:p>
            <a:pPr lvl="1"/>
            <a:r>
              <a:rPr lang="en-US" dirty="0"/>
              <a:t>Also support common languages/frameworks.</a:t>
            </a:r>
          </a:p>
          <a:p>
            <a:r>
              <a:rPr lang="en-US" dirty="0"/>
              <a:t>Emphasizes MLOps.</a:t>
            </a:r>
          </a:p>
          <a:p>
            <a:pPr lvl="1"/>
            <a:r>
              <a:rPr lang="en-US" dirty="0"/>
              <a:t>Marriage of machine learning and traditional IT operations, like DevOps.</a:t>
            </a:r>
          </a:p>
          <a:p>
            <a:pPr lvl="1"/>
            <a:r>
              <a:rPr lang="en-US" dirty="0"/>
              <a:t>Enables tracking of data.</a:t>
            </a:r>
          </a:p>
          <a:p>
            <a:pPr lvl="1"/>
            <a:r>
              <a:rPr lang="en-US" dirty="0"/>
              <a:t>Supports data governance for meeting business needs and requirements.</a:t>
            </a:r>
          </a:p>
          <a:p>
            <a:r>
              <a:rPr lang="en-US" dirty="0"/>
              <a:t>There is not necessarily one best option for cloud-based data automation.</a:t>
            </a:r>
          </a:p>
          <a:p>
            <a:pPr lvl="1"/>
            <a:r>
              <a:rPr lang="en-US" dirty="0"/>
              <a:t>Research them with your team.</a:t>
            </a:r>
          </a:p>
          <a:p>
            <a:pPr lvl="1"/>
            <a:r>
              <a:rPr lang="en-US" dirty="0"/>
              <a:t>Determine which ones meet your needs the best.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B34CC6-BC42-45A1-965C-62B2DD867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Machine Learning (Slide 1 of 2)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9C8A23-54E1-4DFE-B93C-39D813E4E3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Azure Machine Learning</a:t>
            </a:r>
            <a:r>
              <a:rPr lang="en-US" dirty="0"/>
              <a:t>: A cloud-based machine learning service offered as part of Microsoft Azure.</a:t>
            </a:r>
          </a:p>
        </p:txBody>
      </p:sp>
    </p:spTree>
    <p:extLst>
      <p:ext uri="{BB962C8B-B14F-4D97-AF65-F5344CB8AC3E}">
        <p14:creationId xmlns:p14="http://schemas.microsoft.com/office/powerpoint/2010/main" val="5750425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E1C28D8-E62D-44D9-93FD-256C645F0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Azure Machine Learning (Slide 2 of 2)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0E8DB2-9717-4825-81D2-9AEBA6555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4979015-6D93-4CED-9FDC-16639FE32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116" y="1552155"/>
            <a:ext cx="7883768" cy="4286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08269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A721A0-6B13-4E39-8DE5-C294D3C30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E591F3F-684F-4D15-9C89-A1BB0F268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Monitor Models in Production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2A9178A-5135-4C60-BE56-C9091D4F0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benefit of a pipeline is monitoring project tasks.</a:t>
            </a:r>
          </a:p>
          <a:p>
            <a:r>
              <a:rPr lang="en-US" dirty="0"/>
              <a:t>You want to avoid situations where you get unexpected outputs.</a:t>
            </a:r>
          </a:p>
          <a:p>
            <a:pPr lvl="1"/>
            <a:r>
              <a:rPr lang="en-US" dirty="0"/>
              <a:t>E.g., model failure, model performance degradation, leaking data, etc.</a:t>
            </a:r>
          </a:p>
          <a:p>
            <a:r>
              <a:rPr lang="en-US" dirty="0"/>
              <a:t>Catching problems early can save you time and effort.</a:t>
            </a:r>
          </a:p>
          <a:p>
            <a:pPr lvl="1"/>
            <a:r>
              <a:rPr lang="en-US" dirty="0"/>
              <a:t>Monitoring is therefore crucial.</a:t>
            </a:r>
          </a:p>
          <a:p>
            <a:r>
              <a:rPr lang="en-US" dirty="0"/>
              <a:t>Monitoring can take many forms.</a:t>
            </a:r>
          </a:p>
          <a:p>
            <a:pPr lvl="1"/>
            <a:r>
              <a:rPr lang="en-US" dirty="0"/>
              <a:t>E.g., log each epoch of training to determine if training is on schedule.</a:t>
            </a:r>
          </a:p>
          <a:p>
            <a:pPr lvl="1"/>
            <a:r>
              <a:rPr lang="en-US" dirty="0"/>
              <a:t>E.g., dashboard of training metrics to identify skill improvement or degradation.</a:t>
            </a:r>
          </a:p>
          <a:p>
            <a:r>
              <a:rPr lang="en-US" dirty="0"/>
              <a:t>You can monitor at many levels of granularity.</a:t>
            </a:r>
          </a:p>
        </p:txBody>
      </p:sp>
    </p:spTree>
    <p:extLst>
      <p:ext uri="{BB962C8B-B14F-4D97-AF65-F5344CB8AC3E}">
        <p14:creationId xmlns:p14="http://schemas.microsoft.com/office/powerpoint/2010/main" val="36696235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E1546E8-6FB7-4BCA-893A-5BDA134CE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Pipeline Monitoring Solutions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9D4B4B-2F6A-4FF5-8DA3-B6DD175A2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6" name="Group 23">
            <a:extLst>
              <a:ext uri="{FF2B5EF4-FFF2-40B4-BE49-F238E27FC236}">
                <a16:creationId xmlns:a16="http://schemas.microsoft.com/office/drawing/2014/main" id="{CF91DCCC-7CEC-4F7F-A863-3DB078DCE5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263598"/>
              </p:ext>
            </p:extLst>
          </p:nvPr>
        </p:nvGraphicFramePr>
        <p:xfrm>
          <a:off x="838025" y="1857231"/>
          <a:ext cx="7467950" cy="3675888"/>
        </p:xfrm>
        <a:graphic>
          <a:graphicData uri="http://schemas.openxmlformats.org/drawingml/2006/table">
            <a:tbl>
              <a:tblPr/>
              <a:tblGrid>
                <a:gridCol w="1729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85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/>
                          <a:cs typeface="Calibri"/>
                        </a:rPr>
                        <a:t>Solution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Calibri"/>
                        </a:rPr>
                        <a:t>Description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9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Kubeflow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Orchestrates data science/ML pipelines that run with Kubernetes.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Has dashboards for monitoring clusters and recent tasks.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Logs model metrics.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cs typeface="Calibri"/>
                        </a:rPr>
                        <a:t>Supports third-party monitoring tool Prometheus.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MLflow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Open source data automation platform that's part of Linux Foundation.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MLflow Tracking logs parameters, model metrics, file outputs, etc.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Has APIs for Python, R, Java, and RESTful services.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Has a GUI version.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Datadog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General platform for monitoring cloud services.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Integrates with many services from many providers.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Consolidates app data and logs into a single monitoring platform.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B0F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+mn-ea"/>
                          <a:cs typeface="Calibri"/>
                        </a:rPr>
                        <a:t>Provides interactive dashboards and alert functionality.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4515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436D3C-9CFA-45F6-ADED-25632342F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46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391B9F-6D7E-497D-9516-1D385F62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Implementing and Testing Production Pipelines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CB74A2-AD57-4BFD-90F1-6EC5AB2ED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 unit tests that validate the model every time new code is pushed out to the application.</a:t>
            </a:r>
          </a:p>
          <a:p>
            <a:r>
              <a:rPr lang="en-US" dirty="0"/>
              <a:t>Protect the model from upstream changes to the data pipeline.</a:t>
            </a:r>
          </a:p>
          <a:p>
            <a:r>
              <a:rPr lang="en-US" dirty="0"/>
              <a:t>Protect downstream consumers of the model.</a:t>
            </a:r>
          </a:p>
          <a:p>
            <a:r>
              <a:rPr lang="en-US" dirty="0"/>
              <a:t>Design for periodic retraining of the model.</a:t>
            </a:r>
          </a:p>
          <a:p>
            <a:r>
              <a:rPr lang="en-US" dirty="0"/>
              <a:t>Provide a versioning system for various components used in the application.</a:t>
            </a:r>
          </a:p>
          <a:p>
            <a:r>
              <a:rPr lang="en-US" dirty="0"/>
              <a:t>Put appropriate protections in place for the data pipeline and all outputs.</a:t>
            </a:r>
          </a:p>
        </p:txBody>
      </p:sp>
    </p:spTree>
    <p:extLst>
      <p:ext uri="{BB962C8B-B14F-4D97-AF65-F5344CB8AC3E}">
        <p14:creationId xmlns:p14="http://schemas.microsoft.com/office/powerpoint/2010/main" val="33356171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D8A118A-4AFA-4A78-A28E-5FB3589DF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3E7B58-11FE-4917-8570-30E21AA18D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Building an ML Pipeline</a:t>
            </a:r>
          </a:p>
        </p:txBody>
      </p:sp>
    </p:spTree>
    <p:extLst>
      <p:ext uri="{BB962C8B-B14F-4D97-AF65-F5344CB8AC3E}">
        <p14:creationId xmlns:p14="http://schemas.microsoft.com/office/powerpoint/2010/main" val="23405923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E3A3F-B1FE-4F57-9349-94AB84360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48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3674A6-CA34-42AF-A958-76CA1FE487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your data science projects, to whom will you typically have to present your findings?</a:t>
            </a:r>
          </a:p>
          <a:p>
            <a:r>
              <a:rPr lang="en-US" dirty="0"/>
              <a:t>What form will your presentations most likely take?</a:t>
            </a:r>
          </a:p>
        </p:txBody>
      </p:sp>
    </p:spTree>
    <p:extLst>
      <p:ext uri="{BB962C8B-B14F-4D97-AF65-F5344CB8AC3E}">
        <p14:creationId xmlns:p14="http://schemas.microsoft.com/office/powerpoint/2010/main" val="421035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68585A-ADDD-49D6-A86B-6847B9EB3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5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74731-42FB-4196-B7E0-7D24C7B3DB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Findings must be translated into business insights to demonstrate their value.</a:t>
            </a:r>
          </a:p>
          <a:p>
            <a:r>
              <a:rPr lang="en-US" dirty="0"/>
              <a:t>Begin by reviewing the overall process and results.</a:t>
            </a:r>
          </a:p>
          <a:p>
            <a:r>
              <a:rPr lang="en-US" dirty="0"/>
              <a:t>Ask yourself:</a:t>
            </a:r>
          </a:p>
          <a:p>
            <a:pPr lvl="1"/>
            <a:r>
              <a:rPr lang="en-US" dirty="0"/>
              <a:t>What did I know before the project?</a:t>
            </a:r>
          </a:p>
          <a:p>
            <a:pPr lvl="1"/>
            <a:r>
              <a:rPr lang="en-US" dirty="0"/>
              <a:t>What do I know now?</a:t>
            </a:r>
          </a:p>
          <a:p>
            <a:pPr lvl="1"/>
            <a:r>
              <a:rPr lang="en-US" dirty="0"/>
              <a:t>How does my analysis supplement my knowledge?</a:t>
            </a:r>
          </a:p>
          <a:p>
            <a:pPr lvl="1"/>
            <a:r>
              <a:rPr lang="en-US" dirty="0"/>
              <a:t>How do the models I built address issues?</a:t>
            </a:r>
          </a:p>
          <a:p>
            <a:pPr lvl="1"/>
            <a:r>
              <a:rPr lang="en-US" dirty="0"/>
              <a:t>How do the results align with KPIs?</a:t>
            </a:r>
          </a:p>
          <a:p>
            <a:pPr lvl="1"/>
            <a:r>
              <a:rPr lang="en-US" dirty="0"/>
              <a:t>What business actions can be taken?</a:t>
            </a:r>
          </a:p>
          <a:p>
            <a:pPr lvl="1"/>
            <a:r>
              <a:rPr lang="en-US" dirty="0"/>
              <a:t>How can I improve the data science process in the future?</a:t>
            </a:r>
          </a:p>
          <a:p>
            <a:r>
              <a:rPr lang="en-US" dirty="0"/>
              <a:t>Ensure insights are both relevant and in context.</a:t>
            </a:r>
          </a:p>
          <a:p>
            <a:pPr lvl="1"/>
            <a:r>
              <a:rPr lang="en-US" dirty="0"/>
              <a:t>E.g., customers care less about insights into increasing profits than insights into improving the user experience.</a:t>
            </a:r>
          </a:p>
          <a:p>
            <a:r>
              <a:rPr lang="en-US" dirty="0"/>
              <a:t>Ensure insights are clear and precise.</a:t>
            </a:r>
          </a:p>
          <a:p>
            <a:pPr lvl="1"/>
            <a:r>
              <a:rPr lang="en-US" dirty="0"/>
              <a:t>E.g., a classifier "is 95% accurate and will save 20 work hours in a week as compared to current manual review."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357037-3BA7-41B2-A5C3-AD0F6D8E4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Derive Insights from Findings</a:t>
            </a:r>
          </a:p>
        </p:txBody>
      </p:sp>
    </p:spTree>
    <p:extLst>
      <p:ext uri="{BB962C8B-B14F-4D97-AF65-F5344CB8AC3E}">
        <p14:creationId xmlns:p14="http://schemas.microsoft.com/office/powerpoint/2010/main" val="3474354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842C4B-AE07-4340-99E4-E0E8AF0BE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64486-4016-4B45-9253-6059CF57F8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Explainability/interpretability is one factor that drives your conclusions.</a:t>
            </a:r>
          </a:p>
          <a:p>
            <a:r>
              <a:rPr lang="en-US" dirty="0"/>
              <a:t>An explainable process is one whose inner workings are identifiable and can be communicated.</a:t>
            </a:r>
          </a:p>
          <a:p>
            <a:r>
              <a:rPr lang="en-US" dirty="0"/>
              <a:t>Often, you must be able to explain </a:t>
            </a:r>
            <a:r>
              <a:rPr lang="en-US" i="1" dirty="0"/>
              <a:t>why</a:t>
            </a:r>
            <a:r>
              <a:rPr lang="en-US" dirty="0"/>
              <a:t> a model produced a result.</a:t>
            </a:r>
          </a:p>
          <a:p>
            <a:pPr lvl="1"/>
            <a:r>
              <a:rPr lang="en-US" dirty="0"/>
              <a:t>Proves model's skill.</a:t>
            </a:r>
          </a:p>
          <a:p>
            <a:pPr lvl="1"/>
            <a:r>
              <a:rPr lang="en-US" dirty="0"/>
              <a:t>Makes decisions more defensible.</a:t>
            </a:r>
          </a:p>
          <a:p>
            <a:pPr lvl="1"/>
            <a:r>
              <a:rPr lang="en-US" dirty="0"/>
              <a:t>Allays concerns people have for automation.</a:t>
            </a:r>
          </a:p>
          <a:p>
            <a:r>
              <a:rPr lang="en-US" dirty="0"/>
              <a:t>Some algorithms are "black boxes" and can't be easily interpreted.</a:t>
            </a:r>
          </a:p>
          <a:p>
            <a:pPr lvl="1"/>
            <a:r>
              <a:rPr lang="en-US" dirty="0"/>
              <a:t>E.g., neural networks.</a:t>
            </a:r>
          </a:p>
          <a:p>
            <a:r>
              <a:rPr lang="en-US" dirty="0"/>
              <a:t>Many algorithms are explainable, however.</a:t>
            </a:r>
          </a:p>
          <a:p>
            <a:pPr lvl="1"/>
            <a:r>
              <a:rPr lang="en-US" dirty="0"/>
              <a:t>There are several ways to explain them.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8C13B7-E298-4DEF-9111-8F2550501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Explainability</a:t>
            </a:r>
          </a:p>
        </p:txBody>
      </p:sp>
    </p:spTree>
    <p:extLst>
      <p:ext uri="{BB962C8B-B14F-4D97-AF65-F5344CB8AC3E}">
        <p14:creationId xmlns:p14="http://schemas.microsoft.com/office/powerpoint/2010/main" val="4151520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74C42F-15E5-4A77-8459-D0BEBCB39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vs. Local Interpretability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1CA4AB8-F105-4A61-806D-0535177CA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2643949-9E69-4DFC-9828-D740F1B98FC6}"/>
              </a:ext>
            </a:extLst>
          </p:cNvPr>
          <p:cNvGrpSpPr/>
          <p:nvPr/>
        </p:nvGrpSpPr>
        <p:grpSpPr>
          <a:xfrm>
            <a:off x="352746" y="1832532"/>
            <a:ext cx="8438508" cy="3678242"/>
            <a:chOff x="352746" y="1832532"/>
            <a:chExt cx="8438508" cy="3678242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3A83307-E5ED-4A3B-8638-B2BA58D2069A}"/>
                </a:ext>
              </a:extLst>
            </p:cNvPr>
            <p:cNvGrpSpPr/>
            <p:nvPr/>
          </p:nvGrpSpPr>
          <p:grpSpPr>
            <a:xfrm>
              <a:off x="352746" y="1832532"/>
              <a:ext cx="8438508" cy="3678242"/>
              <a:chOff x="289253" y="1832532"/>
              <a:chExt cx="8438508" cy="3678242"/>
            </a:xfrm>
          </p:grpSpPr>
          <p:pic>
            <p:nvPicPr>
              <p:cNvPr id="6" name="Picture 5" descr="A screenshot of a cell phone&#10;&#10;Description automatically generated">
                <a:extLst>
                  <a:ext uri="{FF2B5EF4-FFF2-40B4-BE49-F238E27FC236}">
                    <a16:creationId xmlns:a16="http://schemas.microsoft.com/office/drawing/2014/main" id="{F719FD47-8B48-47CC-B587-7766AEF32E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9253" y="2297225"/>
                <a:ext cx="3994556" cy="3153797"/>
              </a:xfrm>
              <a:prstGeom prst="rect">
                <a:avLst/>
              </a:prstGeom>
            </p:spPr>
          </p:pic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8324CF5B-2AA0-4ABD-A51D-E9FC02F69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48062" y="2297225"/>
                <a:ext cx="3679699" cy="3213549"/>
              </a:xfrm>
              <a:prstGeom prst="rect">
                <a:avLst/>
              </a:prstGeom>
            </p:spPr>
          </p:pic>
          <p:sp>
            <p:nvSpPr>
              <p:cNvPr id="8" name="Text Box 307">
                <a:extLst>
                  <a:ext uri="{FF2B5EF4-FFF2-40B4-BE49-F238E27FC236}">
                    <a16:creationId xmlns:a16="http://schemas.microsoft.com/office/drawing/2014/main" id="{0D8140E7-2D71-4202-8326-4C6EF3379C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41200" y="1832532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SHAP (Global)</a:t>
                </a:r>
              </a:p>
            </p:txBody>
          </p:sp>
          <p:sp>
            <p:nvSpPr>
              <p:cNvPr id="9" name="Text Box 307">
                <a:extLst>
                  <a:ext uri="{FF2B5EF4-FFF2-40B4-BE49-F238E27FC236}">
                    <a16:creationId xmlns:a16="http://schemas.microsoft.com/office/drawing/2014/main" id="{DB880FB7-8C6A-4905-960A-C34DC84AF0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75253" y="1832532"/>
                <a:ext cx="149066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cs typeface="Calibri"/>
                  </a:rPr>
                  <a:t>ELI5 (Local)</a:t>
                </a:r>
              </a:p>
            </p:txBody>
          </p:sp>
        </p:grpSp>
        <p:sp>
          <p:nvSpPr>
            <p:cNvPr id="16" name="Line 167">
              <a:extLst>
                <a:ext uri="{FF2B5EF4-FFF2-40B4-BE49-F238E27FC236}">
                  <a16:creationId xmlns:a16="http://schemas.microsoft.com/office/drawing/2014/main" id="{953BF57C-AC40-454B-8646-39EFD4CFAEE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201093" y="2905228"/>
              <a:ext cx="53162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9">
              <a:extLst>
                <a:ext uri="{FF2B5EF4-FFF2-40B4-BE49-F238E27FC236}">
                  <a16:creationId xmlns:a16="http://schemas.microsoft.com/office/drawing/2014/main" id="{9FCF555D-A6A1-4D02-B4A8-F59D1518C9A9}"/>
                </a:ext>
              </a:extLst>
            </p:cNvPr>
            <p:cNvSpPr/>
            <p:nvPr/>
          </p:nvSpPr>
          <p:spPr>
            <a:xfrm>
              <a:off x="3159587" y="2863657"/>
              <a:ext cx="1261412" cy="40804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% low-income households</a:t>
              </a:r>
            </a:p>
          </p:txBody>
        </p:sp>
        <p:sp>
          <p:nvSpPr>
            <p:cNvPr id="13" name="Line 167">
              <a:extLst>
                <a:ext uri="{FF2B5EF4-FFF2-40B4-BE49-F238E27FC236}">
                  <a16:creationId xmlns:a16="http://schemas.microsoft.com/office/drawing/2014/main" id="{5C119A3D-D013-4E60-B082-5A2C129A0C6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2385108" y="3179803"/>
              <a:ext cx="63229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ounded Rectangle 149">
              <a:extLst>
                <a:ext uri="{FF2B5EF4-FFF2-40B4-BE49-F238E27FC236}">
                  <a16:creationId xmlns:a16="http://schemas.microsoft.com/office/drawing/2014/main" id="{404E0DB3-C81D-4FC7-8DC4-8B42478028AE}"/>
                </a:ext>
              </a:extLst>
            </p:cNvPr>
            <p:cNvSpPr/>
            <p:nvPr/>
          </p:nvSpPr>
          <p:spPr>
            <a:xfrm>
              <a:off x="2204641" y="3336767"/>
              <a:ext cx="1261412" cy="408049"/>
            </a:xfrm>
            <a:prstGeom prst="roundRect">
              <a:avLst/>
            </a:prstGeom>
            <a:gradFill flip="none" rotWithShape="0">
              <a:gsLst>
                <a:gs pos="0">
                  <a:srgbClr val="FFFFFF">
                    <a:lumMod val="92000"/>
                  </a:srgbClr>
                </a:gs>
                <a:gs pos="100000">
                  <a:srgbClr val="FFFFFF"/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lvl="0" algn="ctr" defTabSz="914400">
                <a:defRPr/>
              </a:pPr>
              <a:r>
                <a:rPr lang="en-US" sz="1300" b="1" kern="0" dirty="0">
                  <a:solidFill>
                    <a:srgbClr val="000000"/>
                  </a:solidFill>
                  <a:latin typeface="Calibri"/>
                  <a:cs typeface="Calibri"/>
                </a:rPr>
                <a:t>Number of rooms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534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025BB3-E812-4696-943D-118A7861E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3910D-67FB-4C46-89ED-51A17B41E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Factors That Drive Outcomes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CB8E26-DC41-4044-B99B-68A401099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Accountability</a:t>
            </a:r>
          </a:p>
          <a:p>
            <a:pPr lvl="1"/>
            <a:r>
              <a:rPr lang="en-US" dirty="0"/>
              <a:t>Safety and security</a:t>
            </a:r>
          </a:p>
          <a:p>
            <a:pPr lvl="1"/>
            <a:r>
              <a:rPr lang="en-US" dirty="0"/>
              <a:t>Fairness and non-discrimination</a:t>
            </a:r>
          </a:p>
          <a:p>
            <a:pPr lvl="1"/>
            <a:r>
              <a:rPr lang="en-US" dirty="0"/>
              <a:t>Time and resources</a:t>
            </a:r>
          </a:p>
          <a:p>
            <a:r>
              <a:rPr lang="en-US" dirty="0"/>
              <a:t>Review your own project for any other potential factors.</a:t>
            </a:r>
          </a:p>
          <a:p>
            <a:r>
              <a:rPr lang="en-US" dirty="0"/>
              <a:t>Identifying factors will better prepare you to communicate outcomes to stakeholders.</a:t>
            </a:r>
          </a:p>
        </p:txBody>
      </p:sp>
    </p:spTree>
    <p:extLst>
      <p:ext uri="{BB962C8B-B14F-4D97-AF65-F5344CB8AC3E}">
        <p14:creationId xmlns:p14="http://schemas.microsoft.com/office/powerpoint/2010/main" val="3121883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991DEA-11DD-4273-A827-18E5E523A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F05FE5-2721-41A0-98E9-AC6D42AB5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 Model 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618B5E-7741-493C-AA58-FED2DC4C7A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executive summary or abstract of the project.</a:t>
            </a:r>
          </a:p>
          <a:p>
            <a:pPr lvl="1"/>
            <a:r>
              <a:rPr lang="en-US" dirty="0"/>
              <a:t>Captures high-level points.</a:t>
            </a:r>
          </a:p>
          <a:p>
            <a:r>
              <a:rPr lang="en-US" dirty="0"/>
              <a:t>The business issue you set out to address.</a:t>
            </a:r>
          </a:p>
          <a:p>
            <a:pPr lvl="1"/>
            <a:r>
              <a:rPr lang="en-US" dirty="0"/>
              <a:t>Describe problem and identify solution.</a:t>
            </a:r>
          </a:p>
          <a:p>
            <a:r>
              <a:rPr lang="en-US" dirty="0"/>
              <a:t>The data.</a:t>
            </a:r>
          </a:p>
          <a:p>
            <a:pPr lvl="1"/>
            <a:r>
              <a:rPr lang="en-US" dirty="0"/>
              <a:t>What data was used and where it came from.</a:t>
            </a:r>
          </a:p>
          <a:p>
            <a:r>
              <a:rPr lang="en-US" dirty="0"/>
              <a:t>The hypothesis.</a:t>
            </a:r>
          </a:p>
          <a:p>
            <a:pPr lvl="1"/>
            <a:r>
              <a:rPr lang="en-US" dirty="0"/>
              <a:t>How solution evolved based on initial analysis.</a:t>
            </a:r>
          </a:p>
          <a:p>
            <a:r>
              <a:rPr lang="en-US" dirty="0"/>
              <a:t>The solution.</a:t>
            </a:r>
          </a:p>
          <a:p>
            <a:pPr lvl="1"/>
            <a:r>
              <a:rPr lang="en-US" dirty="0"/>
              <a:t>Identify what was revealed and its business implications.</a:t>
            </a:r>
          </a:p>
        </p:txBody>
      </p:sp>
    </p:spTree>
    <p:extLst>
      <p:ext uri="{BB962C8B-B14F-4D97-AF65-F5344CB8AC3E}">
        <p14:creationId xmlns:p14="http://schemas.microsoft.com/office/powerpoint/2010/main" val="1692207903"/>
      </p:ext>
    </p:extLst>
  </p:cSld>
  <p:clrMapOvr>
    <a:masterClrMapping/>
  </p:clrMapOvr>
</p:sld>
</file>

<file path=ppt/theme/theme1.xml><?xml version="1.0" encoding="utf-8"?>
<a:theme xmlns:a="http://schemas.openxmlformats.org/drawingml/2006/main" name="1_CNX">
  <a:themeElements>
    <a:clrScheme name="CNX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F05323"/>
      </a:accent3>
      <a:accent4>
        <a:srgbClr val="1D3764"/>
      </a:accent4>
      <a:accent5>
        <a:srgbClr val="C1C5C9"/>
      </a:accent5>
      <a:accent6>
        <a:srgbClr val="009DDC"/>
      </a:accent6>
      <a:hlink>
        <a:srgbClr val="009DDC"/>
      </a:hlink>
      <a:folHlink>
        <a:srgbClr val="009DD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FF0000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 smtClean="0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NX OV Template 2021" id="{1BF9BA27-2BA5-46CF-9109-DB49F2DEDA24}" vid="{21BF752C-A7B0-49D2-9D19-553DD9AA7ED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1778</TotalTime>
  <Words>3308</Words>
  <Application>Microsoft Office PowerPoint</Application>
  <PresentationFormat>On-screen Show (4:3)</PresentationFormat>
  <Paragraphs>508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Calibri</vt:lpstr>
      <vt:lpstr>Courier New</vt:lpstr>
      <vt:lpstr>1_CNX</vt:lpstr>
      <vt:lpstr>Finalizing a Data Science Project</vt:lpstr>
      <vt:lpstr>PowerPoint Presentation</vt:lpstr>
      <vt:lpstr>You Are Here (Finalize)</vt:lpstr>
      <vt:lpstr>Know Your Audience</vt:lpstr>
      <vt:lpstr>Derive Insights from Findings</vt:lpstr>
      <vt:lpstr>Explainability</vt:lpstr>
      <vt:lpstr>Global vs. Local Interpretability</vt:lpstr>
      <vt:lpstr>Additional Factors That Drive Outcomes</vt:lpstr>
      <vt:lpstr>Present Model Results</vt:lpstr>
      <vt:lpstr>Use Visuals in Presentations (Slide 1 of 2)</vt:lpstr>
      <vt:lpstr>Use Visuals in Presentations (Slide 2 of 2)</vt:lpstr>
      <vt:lpstr>Dashboards (Slide 1 of 2)</vt:lpstr>
      <vt:lpstr>Dashboards (Slide 2 of 2)</vt:lpstr>
      <vt:lpstr>Cumulative Gains Charts</vt:lpstr>
      <vt:lpstr>Lift Charts</vt:lpstr>
      <vt:lpstr>Guidelines for Communicating Results to Stakeholders</vt:lpstr>
      <vt:lpstr>PowerPoint Presentation</vt:lpstr>
      <vt:lpstr>PowerPoint Presentation</vt:lpstr>
      <vt:lpstr>Web App (Slide 1 of 2)</vt:lpstr>
      <vt:lpstr>Web App (Slide 2 of 2)</vt:lpstr>
      <vt:lpstr>HTML</vt:lpstr>
      <vt:lpstr>CSS</vt:lpstr>
      <vt:lpstr>JavaScript</vt:lpstr>
      <vt:lpstr>Web Frameworks</vt:lpstr>
      <vt:lpstr>Common Web Frameworks</vt:lpstr>
      <vt:lpstr>Flask</vt:lpstr>
      <vt:lpstr>Django (Slide 1 of 2)</vt:lpstr>
      <vt:lpstr>Django (Slide 2 of 2)</vt:lpstr>
      <vt:lpstr>Guidelines for Demonstrating Models in a Web App</vt:lpstr>
      <vt:lpstr>PowerPoint Presentation</vt:lpstr>
      <vt:lpstr>PowerPoint Presentation</vt:lpstr>
      <vt:lpstr>Put a Model into Production</vt:lpstr>
      <vt:lpstr>Data Pipelines</vt:lpstr>
      <vt:lpstr>Model Drift (Slide 1 of 2)</vt:lpstr>
      <vt:lpstr>Model Drift (Slide 2 of 2)</vt:lpstr>
      <vt:lpstr>Docker (Slide 1 of 2)</vt:lpstr>
      <vt:lpstr>Docker (Slide 2 of 2)</vt:lpstr>
      <vt:lpstr>Kubernetes (Slide 1 of 2)</vt:lpstr>
      <vt:lpstr>Kubernetes (Slide 2 of 2)</vt:lpstr>
      <vt:lpstr>Amazon SageMaker (Slide 1 of 2)</vt:lpstr>
      <vt:lpstr>Amazon SageMaker (Slide 2 of 2)</vt:lpstr>
      <vt:lpstr>Azure Machine Learning (Slide 1 of 2)</vt:lpstr>
      <vt:lpstr>Azure Machine Learning (Slide 2 of 2)</vt:lpstr>
      <vt:lpstr>Monitor Models in Production</vt:lpstr>
      <vt:lpstr>Pipeline Monitoring Solutions</vt:lpstr>
      <vt:lpstr>Guidelines for Implementing and Testing Production Pipelines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Finalizing a Data Science Project</dc:title>
  <dc:creator>Jason P Nufryk</dc:creator>
  <cp:lastModifiedBy>Geoff Graser</cp:lastModifiedBy>
  <cp:revision>84</cp:revision>
  <dcterms:created xsi:type="dcterms:W3CDTF">2021-01-14T14:07:59Z</dcterms:created>
  <dcterms:modified xsi:type="dcterms:W3CDTF">2021-04-28T19:30:21Z</dcterms:modified>
</cp:coreProperties>
</file>