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s/comment1.xml" ContentType="application/vnd.openxmlformats-officedocument.presentationml.comment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823" r:id="rId4"/>
  </p:sldMasterIdLst>
  <p:notesMasterIdLst>
    <p:notesMasterId r:id="rId60"/>
  </p:notesMasterIdLst>
  <p:handoutMasterIdLst>
    <p:handoutMasterId r:id="rId61"/>
  </p:handoutMasterIdLst>
  <p:sldIdLst>
    <p:sldId id="264" r:id="rId5"/>
    <p:sldId id="399" r:id="rId6"/>
    <p:sldId id="329" r:id="rId7"/>
    <p:sldId id="330" r:id="rId8"/>
    <p:sldId id="332" r:id="rId9"/>
    <p:sldId id="400" r:id="rId10"/>
    <p:sldId id="401" r:id="rId11"/>
    <p:sldId id="402" r:id="rId12"/>
    <p:sldId id="363" r:id="rId13"/>
    <p:sldId id="270" r:id="rId14"/>
    <p:sldId id="870" r:id="rId15"/>
    <p:sldId id="871" r:id="rId16"/>
    <p:sldId id="872" r:id="rId17"/>
    <p:sldId id="333" r:id="rId18"/>
    <p:sldId id="383" r:id="rId19"/>
    <p:sldId id="336" r:id="rId20"/>
    <p:sldId id="873" r:id="rId21"/>
    <p:sldId id="874" r:id="rId22"/>
    <p:sldId id="875" r:id="rId23"/>
    <p:sldId id="876" r:id="rId24"/>
    <p:sldId id="387" r:id="rId25"/>
    <p:sldId id="391" r:id="rId26"/>
    <p:sldId id="388" r:id="rId27"/>
    <p:sldId id="386" r:id="rId28"/>
    <p:sldId id="389" r:id="rId29"/>
    <p:sldId id="390" r:id="rId30"/>
    <p:sldId id="392" r:id="rId31"/>
    <p:sldId id="344" r:id="rId32"/>
    <p:sldId id="274" r:id="rId33"/>
    <p:sldId id="370" r:id="rId34"/>
    <p:sldId id="345" r:id="rId35"/>
    <p:sldId id="371" r:id="rId36"/>
    <p:sldId id="372" r:id="rId37"/>
    <p:sldId id="346" r:id="rId38"/>
    <p:sldId id="384" r:id="rId39"/>
    <p:sldId id="347" r:id="rId40"/>
    <p:sldId id="373" r:id="rId41"/>
    <p:sldId id="276" r:id="rId42"/>
    <p:sldId id="348" r:id="rId43"/>
    <p:sldId id="374" r:id="rId44"/>
    <p:sldId id="349" r:id="rId45"/>
    <p:sldId id="877" r:id="rId46"/>
    <p:sldId id="280" r:id="rId47"/>
    <p:sldId id="279" r:id="rId48"/>
    <p:sldId id="351" r:id="rId49"/>
    <p:sldId id="878" r:id="rId50"/>
    <p:sldId id="879" r:id="rId51"/>
    <p:sldId id="880" r:id="rId52"/>
    <p:sldId id="393" r:id="rId53"/>
    <p:sldId id="394" r:id="rId54"/>
    <p:sldId id="395" r:id="rId55"/>
    <p:sldId id="396" r:id="rId56"/>
    <p:sldId id="397" r:id="rId57"/>
    <p:sldId id="398" r:id="rId58"/>
    <p:sldId id="267" r:id="rId59"/>
  </p:sldIdLst>
  <p:sldSz cx="9144000" cy="5143500" type="screen16x9"/>
  <p:notesSz cx="6858000" cy="9144000"/>
  <p:embeddedFontLst>
    <p:embeddedFont>
      <p:font typeface="Calibri" panose="020F0502020204030204" pitchFamily="34" charset="0"/>
      <p:regular r:id="rId62"/>
      <p:bold r:id="rId63"/>
      <p:italic r:id="rId64"/>
      <p:boldItalic r:id="rId65"/>
    </p:embeddedFont>
    <p:embeddedFont>
      <p:font typeface="Open Sans" panose="020B0606030504020204" pitchFamily="34" charset="0"/>
      <p:regular r:id="rId66"/>
      <p:bold r:id="rId67"/>
      <p:italic r:id="rId68"/>
      <p:boldItalic r:id="rId69"/>
    </p:embeddedFont>
    <p:embeddedFont>
      <p:font typeface="Open Sans Semibold" panose="020B0706030804020204" pitchFamily="34" charset="0"/>
      <p:bold r:id="rId70"/>
      <p:boldItalic r:id="rId7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ntucci, Mary K" initials="SMK" lastIdx="1" clrIdx="0">
    <p:extLst>
      <p:ext uri="{19B8F6BF-5375-455C-9EA6-DF929625EA0E}">
        <p15:presenceInfo xmlns:p15="http://schemas.microsoft.com/office/powerpoint/2012/main" userId="S-1-5-21-2957877638-2650906760-3733329590-104928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545F"/>
    <a:srgbClr val="004D71"/>
    <a:srgbClr val="B1B7BC"/>
    <a:srgbClr val="1B3764"/>
    <a:srgbClr val="0090B9"/>
    <a:srgbClr val="ED1C24"/>
    <a:srgbClr val="F5A81C"/>
    <a:srgbClr val="01A1DD"/>
    <a:srgbClr val="CFD4D7"/>
    <a:srgbClr val="B0B6B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5880" autoAdjust="0"/>
    <p:restoredTop sz="81942" autoAdjust="0"/>
  </p:normalViewPr>
  <p:slideViewPr>
    <p:cSldViewPr snapToGrid="0">
      <p:cViewPr varScale="1">
        <p:scale>
          <a:sx n="72" d="100"/>
          <a:sy n="72" d="100"/>
        </p:scale>
        <p:origin x="416" y="56"/>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7" d="100"/>
          <a:sy n="87" d="100"/>
        </p:scale>
        <p:origin x="3840" y="9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font" Target="fonts/font2.fntdata"/><Relationship Id="rId68" Type="http://schemas.openxmlformats.org/officeDocument/2006/relationships/font" Target="fonts/font7.fntdata"/><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font" Target="fonts/font5.fntdata"/><Relationship Id="rId74"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handoutMaster" Target="handoutMasters/handoutMaster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font" Target="fonts/font3.fntdata"/><Relationship Id="rId69" Type="http://schemas.openxmlformats.org/officeDocument/2006/relationships/font" Target="fonts/font8.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font" Target="fonts/font6.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font" Target="fonts/font1.fntdata"/><Relationship Id="rId70" Type="http://schemas.openxmlformats.org/officeDocument/2006/relationships/font" Target="fonts/font9.fntdata"/><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notesMaster" Target="notesMasters/notesMaster1.xml"/><Relationship Id="rId65" Type="http://schemas.openxmlformats.org/officeDocument/2006/relationships/font" Target="fonts/font4.fntdata"/><Relationship Id="rId7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font" Target="fonts/font10.fntdata"/></Relationships>
</file>

<file path=ppt/comments/comment1.xml><?xml version="1.0" encoding="utf-8"?>
<p:cmLst xmlns:a="http://schemas.openxmlformats.org/drawingml/2006/main" xmlns:r="http://schemas.openxmlformats.org/officeDocument/2006/relationships" xmlns:p="http://schemas.openxmlformats.org/presentationml/2006/main">
  <p:cm authorId="1" dt="2022-06-10T12:30:34.866" idx="1">
    <p:pos x="5760" y="0"/>
    <p:text/>
    <p:extLst>
      <p:ext uri="{C676402C-5697-4E1C-873F-D02D1690AC5C}">
        <p15:threadingInfo xmlns:p15="http://schemas.microsoft.com/office/powerpoint/2012/main" timeZoneBias="24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F75AEF-6AF8-074D-A4DB-F71FD6F9C37D}" type="datetimeFigureOut">
              <a:rPr lang="en-US" smtClean="0"/>
              <a:t>6/24/2022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D9A6D-5233-6641-90BA-8328590F05DD}" type="slidenum">
              <a:rPr lang="en-US" smtClean="0"/>
              <a:t>‹#›</a:t>
            </a:fld>
            <a:endParaRPr lang="en-US" dirty="0"/>
          </a:p>
        </p:txBody>
      </p:sp>
    </p:spTree>
    <p:extLst>
      <p:ext uri="{BB962C8B-B14F-4D97-AF65-F5344CB8AC3E}">
        <p14:creationId xmlns:p14="http://schemas.microsoft.com/office/powerpoint/2010/main" val="53854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AE85D-3A3F-7B46-A18E-DF160D9D2CC7}" type="datetimeFigureOut">
              <a:rPr lang="en-US" smtClean="0"/>
              <a:t>6/24/2022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DA35F-9E58-5D40-92C1-D8C7631003B0}" type="slidenum">
              <a:rPr lang="en-US" smtClean="0"/>
              <a:t>‹#›</a:t>
            </a:fld>
            <a:endParaRPr lang="en-US" dirty="0"/>
          </a:p>
        </p:txBody>
      </p:sp>
    </p:spTree>
    <p:extLst>
      <p:ext uri="{BB962C8B-B14F-4D97-AF65-F5344CB8AC3E}">
        <p14:creationId xmlns:p14="http://schemas.microsoft.com/office/powerpoint/2010/main" val="26903101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This topic starts to look at the mobile objectives and content examples from the Core 2 exam objectives.</a:t>
            </a:r>
          </a:p>
        </p:txBody>
      </p:sp>
      <p:sp>
        <p:nvSpPr>
          <p:cNvPr id="4" name="Slide Number Placeholder 3"/>
          <p:cNvSpPr>
            <a:spLocks noGrp="1"/>
          </p:cNvSpPr>
          <p:nvPr>
            <p:ph type="sldNum" sz="quarter" idx="5"/>
          </p:nvPr>
        </p:nvSpPr>
        <p:spPr/>
        <p:txBody>
          <a:bodyPr/>
          <a:lstStyle/>
          <a:p>
            <a:fld id="{F0DDA35F-9E58-5D40-92C1-D8C7631003B0}" type="slidenum">
              <a:rPr lang="en-US" smtClean="0"/>
              <a:t>3</a:t>
            </a:fld>
            <a:endParaRPr lang="en-US" dirty="0"/>
          </a:p>
        </p:txBody>
      </p:sp>
    </p:spTree>
    <p:extLst>
      <p:ext uri="{BB962C8B-B14F-4D97-AF65-F5344CB8AC3E}">
        <p14:creationId xmlns:p14="http://schemas.microsoft.com/office/powerpoint/2010/main" val="29871001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Share any stories from the news or your life, or ask learners to share stories about how locator apps have helped locate and recover mobile devices.</a:t>
            </a:r>
          </a:p>
        </p:txBody>
      </p:sp>
      <p:sp>
        <p:nvSpPr>
          <p:cNvPr id="4" name="Slide Number Placeholder 3"/>
          <p:cNvSpPr>
            <a:spLocks noGrp="1"/>
          </p:cNvSpPr>
          <p:nvPr>
            <p:ph type="sldNum" sz="quarter" idx="5"/>
          </p:nvPr>
        </p:nvSpPr>
        <p:spPr/>
        <p:txBody>
          <a:bodyPr/>
          <a:lstStyle/>
          <a:p>
            <a:fld id="{F0DDA35F-9E58-5D40-92C1-D8C7631003B0}" type="slidenum">
              <a:rPr lang="en-US" smtClean="0"/>
              <a:t>14</a:t>
            </a:fld>
            <a:endParaRPr lang="en-US" dirty="0"/>
          </a:p>
        </p:txBody>
      </p:sp>
    </p:spTree>
    <p:extLst>
      <p:ext uri="{BB962C8B-B14F-4D97-AF65-F5344CB8AC3E}">
        <p14:creationId xmlns:p14="http://schemas.microsoft.com/office/powerpoint/2010/main" val="15234546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Interaction Opportunity: Ask learners if they have experience with any remote wipe apps for mobile devices.</a:t>
            </a:r>
          </a:p>
        </p:txBody>
      </p:sp>
      <p:sp>
        <p:nvSpPr>
          <p:cNvPr id="4" name="Slide Number Placeholder 3"/>
          <p:cNvSpPr>
            <a:spLocks noGrp="1"/>
          </p:cNvSpPr>
          <p:nvPr>
            <p:ph type="sldNum" sz="quarter" idx="5"/>
          </p:nvPr>
        </p:nvSpPr>
        <p:spPr/>
        <p:txBody>
          <a:bodyPr/>
          <a:lstStyle/>
          <a:p>
            <a:fld id="{F0DDA35F-9E58-5D40-92C1-D8C7631003B0}" type="slidenum">
              <a:rPr lang="en-US" smtClean="0"/>
              <a:t>17</a:t>
            </a:fld>
            <a:endParaRPr lang="en-US" dirty="0"/>
          </a:p>
        </p:txBody>
      </p:sp>
    </p:spTree>
    <p:extLst>
      <p:ext uri="{BB962C8B-B14F-4D97-AF65-F5344CB8AC3E}">
        <p14:creationId xmlns:p14="http://schemas.microsoft.com/office/powerpoint/2010/main" val="4727113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Interaction Opportunity: Ask learners if they have experience with any remote wipe apps for mobile devices.</a:t>
            </a:r>
          </a:p>
        </p:txBody>
      </p:sp>
      <p:sp>
        <p:nvSpPr>
          <p:cNvPr id="4" name="Slide Number Placeholder 3"/>
          <p:cNvSpPr>
            <a:spLocks noGrp="1"/>
          </p:cNvSpPr>
          <p:nvPr>
            <p:ph type="sldNum" sz="quarter" idx="5"/>
          </p:nvPr>
        </p:nvSpPr>
        <p:spPr/>
        <p:txBody>
          <a:bodyPr/>
          <a:lstStyle/>
          <a:p>
            <a:fld id="{F0DDA35F-9E58-5D40-92C1-D8C7631003B0}" type="slidenum">
              <a:rPr lang="en-US" smtClean="0"/>
              <a:t>18</a:t>
            </a:fld>
            <a:endParaRPr lang="en-US" dirty="0"/>
          </a:p>
        </p:txBody>
      </p:sp>
    </p:spTree>
    <p:extLst>
      <p:ext uri="{BB962C8B-B14F-4D97-AF65-F5344CB8AC3E}">
        <p14:creationId xmlns:p14="http://schemas.microsoft.com/office/powerpoint/2010/main" val="13884756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Interaction Opportunity: Ask learners if they have experience with any remote wipe apps for mobile devices.</a:t>
            </a:r>
          </a:p>
        </p:txBody>
      </p:sp>
      <p:sp>
        <p:nvSpPr>
          <p:cNvPr id="4" name="Slide Number Placeholder 3"/>
          <p:cNvSpPr>
            <a:spLocks noGrp="1"/>
          </p:cNvSpPr>
          <p:nvPr>
            <p:ph type="sldNum" sz="quarter" idx="5"/>
          </p:nvPr>
        </p:nvSpPr>
        <p:spPr/>
        <p:txBody>
          <a:bodyPr/>
          <a:lstStyle/>
          <a:p>
            <a:fld id="{F0DDA35F-9E58-5D40-92C1-D8C7631003B0}" type="slidenum">
              <a:rPr lang="en-US" smtClean="0"/>
              <a:t>19</a:t>
            </a:fld>
            <a:endParaRPr lang="en-US" dirty="0"/>
          </a:p>
        </p:txBody>
      </p:sp>
    </p:spTree>
    <p:extLst>
      <p:ext uri="{BB962C8B-B14F-4D97-AF65-F5344CB8AC3E}">
        <p14:creationId xmlns:p14="http://schemas.microsoft.com/office/powerpoint/2010/main" val="935278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Note that mobile troubleshooting is covered on both Core 1 and Core 2 exams. The content examples on Core 1 are more weighted towards laptop troubleshooting and were covered elsewhere.</a:t>
            </a:r>
          </a:p>
          <a:p>
            <a:r>
              <a:rPr lang="en-US" dirty="0"/>
              <a:t>Core 2 duplicates some of the Core 1 content examples but is more exclusively focused on mobile OS troubleshooting</a:t>
            </a:r>
          </a:p>
          <a:p>
            <a:r>
              <a:rPr lang="en-US" dirty="0"/>
              <a:t>(though quite a few of the symptoms are hardware-related).</a:t>
            </a:r>
          </a:p>
          <a:p>
            <a:endParaRPr lang="en-US" dirty="0"/>
          </a:p>
          <a:p>
            <a:r>
              <a:rPr lang="en-US" dirty="0"/>
              <a:t>Teaching Tip: These explicit content examples have actually been removed in the new exam objectives, but learners should still know reset procedures to recover from faults such as "frozen system.”</a:t>
            </a:r>
          </a:p>
          <a:p>
            <a:endParaRPr lang="en-US" dirty="0"/>
          </a:p>
          <a:p>
            <a:r>
              <a:rPr lang="en-US" dirty="0"/>
              <a:t>Teaching Tip: You might want to mention that the terms used to speak about mobile reboots and resets are not always consistent. In usage with PCs, a soft reboot (or warm boot) means invoking the OS to perform the shutdown and restart procedure. A hard reboot (or cold boot) means holding down the power button to cut the power if the OS has stopped responding. On mobile devices, the term "soft reset" is used to mean powering off the device and then powering it back on again. As "hard reset" is quite widely used to mean a factory reset; we have used the term "forced restart" to mean cutting the power to force a reboot. Emphasize that the term "hard reset" could be used either to mean a forced restart or a factory default reset, depending on the context.</a:t>
            </a:r>
          </a:p>
        </p:txBody>
      </p:sp>
      <p:sp>
        <p:nvSpPr>
          <p:cNvPr id="4" name="Slide Number Placeholder 3"/>
          <p:cNvSpPr>
            <a:spLocks noGrp="1"/>
          </p:cNvSpPr>
          <p:nvPr>
            <p:ph type="sldNum" sz="quarter" idx="5"/>
          </p:nvPr>
        </p:nvSpPr>
        <p:spPr/>
        <p:txBody>
          <a:bodyPr/>
          <a:lstStyle/>
          <a:p>
            <a:fld id="{F0DDA35F-9E58-5D40-92C1-D8C7631003B0}" type="slidenum">
              <a:rPr lang="en-US" smtClean="0"/>
              <a:t>28</a:t>
            </a:fld>
            <a:endParaRPr lang="en-US" dirty="0"/>
          </a:p>
        </p:txBody>
      </p:sp>
    </p:spTree>
    <p:extLst>
      <p:ext uri="{BB962C8B-B14F-4D97-AF65-F5344CB8AC3E}">
        <p14:creationId xmlns:p14="http://schemas.microsoft.com/office/powerpoint/2010/main" val="16811148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DDA35F-9E58-5D40-92C1-D8C7631003B0}" type="slidenum">
              <a:rPr lang="en-US" smtClean="0"/>
              <a:t>34</a:t>
            </a:fld>
            <a:endParaRPr lang="en-US" dirty="0"/>
          </a:p>
        </p:txBody>
      </p:sp>
    </p:spTree>
    <p:extLst>
      <p:ext uri="{BB962C8B-B14F-4D97-AF65-F5344CB8AC3E}">
        <p14:creationId xmlns:p14="http://schemas.microsoft.com/office/powerpoint/2010/main" val="31730386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Teaching Tip: Refer learners back to the topic on network troubleshooting as well.</a:t>
            </a:r>
          </a:p>
        </p:txBody>
      </p:sp>
      <p:sp>
        <p:nvSpPr>
          <p:cNvPr id="4" name="Slide Number Placeholder 3"/>
          <p:cNvSpPr>
            <a:spLocks noGrp="1"/>
          </p:cNvSpPr>
          <p:nvPr>
            <p:ph type="sldNum" sz="quarter" idx="5"/>
          </p:nvPr>
        </p:nvSpPr>
        <p:spPr/>
        <p:txBody>
          <a:bodyPr/>
          <a:lstStyle/>
          <a:p>
            <a:fld id="{F0DDA35F-9E58-5D40-92C1-D8C7631003B0}" type="slidenum">
              <a:rPr lang="en-US" smtClean="0"/>
              <a:t>39</a:t>
            </a:fld>
            <a:endParaRPr lang="en-US" dirty="0"/>
          </a:p>
        </p:txBody>
      </p:sp>
    </p:spTree>
    <p:extLst>
      <p:ext uri="{BB962C8B-B14F-4D97-AF65-F5344CB8AC3E}">
        <p14:creationId xmlns:p14="http://schemas.microsoft.com/office/powerpoint/2010/main" val="334460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42</a:t>
            </a:fld>
            <a:endParaRPr lang="en-US" dirty="0"/>
          </a:p>
        </p:txBody>
      </p:sp>
    </p:spTree>
    <p:extLst>
      <p:ext uri="{BB962C8B-B14F-4D97-AF65-F5344CB8AC3E}">
        <p14:creationId xmlns:p14="http://schemas.microsoft.com/office/powerpoint/2010/main" val="27800414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43</a:t>
            </a:fld>
            <a:endParaRPr lang="en-US" dirty="0"/>
          </a:p>
        </p:txBody>
      </p:sp>
    </p:spTree>
    <p:extLst>
      <p:ext uri="{BB962C8B-B14F-4D97-AF65-F5344CB8AC3E}">
        <p14:creationId xmlns:p14="http://schemas.microsoft.com/office/powerpoint/2010/main" val="554299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Interaction Opportunity: Ask learners if they have experience with any remote wipe apps for mobile devices.</a:t>
            </a:r>
          </a:p>
        </p:txBody>
      </p:sp>
      <p:sp>
        <p:nvSpPr>
          <p:cNvPr id="4" name="Slide Number Placeholder 3"/>
          <p:cNvSpPr>
            <a:spLocks noGrp="1"/>
          </p:cNvSpPr>
          <p:nvPr>
            <p:ph type="sldNum" sz="quarter" idx="5"/>
          </p:nvPr>
        </p:nvSpPr>
        <p:spPr/>
        <p:txBody>
          <a:bodyPr/>
          <a:lstStyle/>
          <a:p>
            <a:fld id="{F0DDA35F-9E58-5D40-92C1-D8C7631003B0}" type="slidenum">
              <a:rPr lang="en-US" smtClean="0"/>
              <a:t>5</a:t>
            </a:fld>
            <a:endParaRPr lang="en-US" dirty="0"/>
          </a:p>
        </p:txBody>
      </p:sp>
    </p:spTree>
    <p:extLst>
      <p:ext uri="{BB962C8B-B14F-4D97-AF65-F5344CB8AC3E}">
        <p14:creationId xmlns:p14="http://schemas.microsoft.com/office/powerpoint/2010/main" val="1455509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Interaction Opportunity: Ask learners if they have experience with any remote wipe apps for mobile devices.</a:t>
            </a:r>
          </a:p>
        </p:txBody>
      </p:sp>
      <p:sp>
        <p:nvSpPr>
          <p:cNvPr id="4" name="Slide Number Placeholder 3"/>
          <p:cNvSpPr>
            <a:spLocks noGrp="1"/>
          </p:cNvSpPr>
          <p:nvPr>
            <p:ph type="sldNum" sz="quarter" idx="5"/>
          </p:nvPr>
        </p:nvSpPr>
        <p:spPr/>
        <p:txBody>
          <a:bodyPr/>
          <a:lstStyle/>
          <a:p>
            <a:fld id="{F0DDA35F-9E58-5D40-92C1-D8C7631003B0}" type="slidenum">
              <a:rPr lang="en-US" smtClean="0"/>
              <a:t>6</a:t>
            </a:fld>
            <a:endParaRPr lang="en-US" dirty="0"/>
          </a:p>
        </p:txBody>
      </p:sp>
    </p:spTree>
    <p:extLst>
      <p:ext uri="{BB962C8B-B14F-4D97-AF65-F5344CB8AC3E}">
        <p14:creationId xmlns:p14="http://schemas.microsoft.com/office/powerpoint/2010/main" val="26935016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Interaction Opportunity: Ask learners if they have experience with any remote wipe apps for mobile devices.</a:t>
            </a:r>
          </a:p>
        </p:txBody>
      </p:sp>
      <p:sp>
        <p:nvSpPr>
          <p:cNvPr id="4" name="Slide Number Placeholder 3"/>
          <p:cNvSpPr>
            <a:spLocks noGrp="1"/>
          </p:cNvSpPr>
          <p:nvPr>
            <p:ph type="sldNum" sz="quarter" idx="5"/>
          </p:nvPr>
        </p:nvSpPr>
        <p:spPr/>
        <p:txBody>
          <a:bodyPr/>
          <a:lstStyle/>
          <a:p>
            <a:fld id="{F0DDA35F-9E58-5D40-92C1-D8C7631003B0}" type="slidenum">
              <a:rPr lang="en-US" smtClean="0"/>
              <a:t>7</a:t>
            </a:fld>
            <a:endParaRPr lang="en-US" dirty="0"/>
          </a:p>
        </p:txBody>
      </p:sp>
    </p:spTree>
    <p:extLst>
      <p:ext uri="{BB962C8B-B14F-4D97-AF65-F5344CB8AC3E}">
        <p14:creationId xmlns:p14="http://schemas.microsoft.com/office/powerpoint/2010/main" val="1156589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Interaction Opportunity: Ask learners if they have experience with any remote wipe apps for mobile devices.</a:t>
            </a:r>
          </a:p>
        </p:txBody>
      </p:sp>
      <p:sp>
        <p:nvSpPr>
          <p:cNvPr id="4" name="Slide Number Placeholder 3"/>
          <p:cNvSpPr>
            <a:spLocks noGrp="1"/>
          </p:cNvSpPr>
          <p:nvPr>
            <p:ph type="sldNum" sz="quarter" idx="5"/>
          </p:nvPr>
        </p:nvSpPr>
        <p:spPr/>
        <p:txBody>
          <a:bodyPr/>
          <a:lstStyle/>
          <a:p>
            <a:fld id="{F0DDA35F-9E58-5D40-92C1-D8C7631003B0}" type="slidenum">
              <a:rPr lang="en-US" smtClean="0"/>
              <a:t>8</a:t>
            </a:fld>
            <a:endParaRPr lang="en-US" dirty="0"/>
          </a:p>
        </p:txBody>
      </p:sp>
    </p:spTree>
    <p:extLst>
      <p:ext uri="{BB962C8B-B14F-4D97-AF65-F5344CB8AC3E}">
        <p14:creationId xmlns:p14="http://schemas.microsoft.com/office/powerpoint/2010/main" val="9438122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Discuss some of the complexities of supporting BYOD and make sure students are aware of the general capabilities of MDM suites.</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10</a:t>
            </a:fld>
            <a:endParaRPr lang="en-US" dirty="0"/>
          </a:p>
        </p:txBody>
      </p:sp>
    </p:spTree>
    <p:extLst>
      <p:ext uri="{BB962C8B-B14F-4D97-AF65-F5344CB8AC3E}">
        <p14:creationId xmlns:p14="http://schemas.microsoft.com/office/powerpoint/2010/main" val="41193690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Interaction Opportunity: Ask learners if they have experience with any remote wipe apps for mobile devices.</a:t>
            </a:r>
          </a:p>
        </p:txBody>
      </p:sp>
      <p:sp>
        <p:nvSpPr>
          <p:cNvPr id="4" name="Slide Number Placeholder 3"/>
          <p:cNvSpPr>
            <a:spLocks noGrp="1"/>
          </p:cNvSpPr>
          <p:nvPr>
            <p:ph type="sldNum" sz="quarter" idx="5"/>
          </p:nvPr>
        </p:nvSpPr>
        <p:spPr/>
        <p:txBody>
          <a:bodyPr/>
          <a:lstStyle/>
          <a:p>
            <a:fld id="{F0DDA35F-9E58-5D40-92C1-D8C7631003B0}" type="slidenum">
              <a:rPr lang="en-US" smtClean="0"/>
              <a:t>11</a:t>
            </a:fld>
            <a:endParaRPr lang="en-US" dirty="0"/>
          </a:p>
        </p:txBody>
      </p:sp>
    </p:spTree>
    <p:extLst>
      <p:ext uri="{BB962C8B-B14F-4D97-AF65-F5344CB8AC3E}">
        <p14:creationId xmlns:p14="http://schemas.microsoft.com/office/powerpoint/2010/main" val="3665710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Interaction Opportunity: Ask learners if they have experience with any remote wipe apps for mobile devices.</a:t>
            </a:r>
          </a:p>
        </p:txBody>
      </p:sp>
      <p:sp>
        <p:nvSpPr>
          <p:cNvPr id="4" name="Slide Number Placeholder 3"/>
          <p:cNvSpPr>
            <a:spLocks noGrp="1"/>
          </p:cNvSpPr>
          <p:nvPr>
            <p:ph type="sldNum" sz="quarter" idx="5"/>
          </p:nvPr>
        </p:nvSpPr>
        <p:spPr/>
        <p:txBody>
          <a:bodyPr/>
          <a:lstStyle/>
          <a:p>
            <a:fld id="{F0DDA35F-9E58-5D40-92C1-D8C7631003B0}" type="slidenum">
              <a:rPr lang="en-US" smtClean="0"/>
              <a:t>12</a:t>
            </a:fld>
            <a:endParaRPr lang="en-US" dirty="0"/>
          </a:p>
        </p:txBody>
      </p:sp>
    </p:spTree>
    <p:extLst>
      <p:ext uri="{BB962C8B-B14F-4D97-AF65-F5344CB8AC3E}">
        <p14:creationId xmlns:p14="http://schemas.microsoft.com/office/powerpoint/2010/main" val="6070730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Interaction Opportunity: Ask learners if they have experience with any remote wipe apps for mobile devices.</a:t>
            </a:r>
          </a:p>
        </p:txBody>
      </p:sp>
      <p:sp>
        <p:nvSpPr>
          <p:cNvPr id="4" name="Slide Number Placeholder 3"/>
          <p:cNvSpPr>
            <a:spLocks noGrp="1"/>
          </p:cNvSpPr>
          <p:nvPr>
            <p:ph type="sldNum" sz="quarter" idx="5"/>
          </p:nvPr>
        </p:nvSpPr>
        <p:spPr/>
        <p:txBody>
          <a:bodyPr/>
          <a:lstStyle/>
          <a:p>
            <a:fld id="{F0DDA35F-9E58-5D40-92C1-D8C7631003B0}" type="slidenum">
              <a:rPr lang="en-US" smtClean="0"/>
              <a:t>13</a:t>
            </a:fld>
            <a:endParaRPr lang="en-US" dirty="0"/>
          </a:p>
        </p:txBody>
      </p:sp>
    </p:spTree>
    <p:extLst>
      <p:ext uri="{BB962C8B-B14F-4D97-AF65-F5344CB8AC3E}">
        <p14:creationId xmlns:p14="http://schemas.microsoft.com/office/powerpoint/2010/main" val="781205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w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urse/Lesson Outlin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D013135-8067-FC44-8783-E914A1B2024A}"/>
              </a:ext>
            </a:extLst>
          </p:cNvPr>
          <p:cNvPicPr>
            <a:picLocks noChangeAspect="1"/>
          </p:cNvPicPr>
          <p:nvPr userDrawn="1"/>
        </p:nvPicPr>
        <p:blipFill>
          <a:blip r:embed="rId2"/>
          <a:stretch>
            <a:fillRect/>
          </a:stretch>
        </p:blipFill>
        <p:spPr>
          <a:xfrm>
            <a:off x="0" y="4119153"/>
            <a:ext cx="9162066" cy="715887"/>
          </a:xfrm>
          <a:prstGeom prst="rect">
            <a:avLst/>
          </a:prstGeom>
        </p:spPr>
      </p:pic>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Course/Lesson outline</a:t>
            </a:r>
          </a:p>
        </p:txBody>
      </p:sp>
      <p:sp>
        <p:nvSpPr>
          <p:cNvPr id="7" name="Slide Number Placeholder 5">
            <a:extLst>
              <a:ext uri="{FF2B5EF4-FFF2-40B4-BE49-F238E27FC236}">
                <a16:creationId xmlns:a16="http://schemas.microsoft.com/office/drawing/2014/main" id="{22E793E8-1E1B-7342-97FF-3EBEB6CE2F97}"/>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0" name="Slide Number Placeholder 5">
            <a:extLst>
              <a:ext uri="{FF2B5EF4-FFF2-40B4-BE49-F238E27FC236}">
                <a16:creationId xmlns:a16="http://schemas.microsoft.com/office/drawing/2014/main" id="{C6A4ED92-FF5D-D14E-9468-3074E27957D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F10937EE-1C4A-CD4A-8D8B-58C6219952EB}"/>
              </a:ext>
            </a:extLst>
          </p:cNvPr>
          <p:cNvSpPr>
            <a:spLocks noGrp="1"/>
          </p:cNvSpPr>
          <p:nvPr>
            <p:ph idx="1" hasCustomPrompt="1"/>
          </p:nvPr>
        </p:nvSpPr>
        <p:spPr>
          <a:xfrm>
            <a:off x="341924" y="980349"/>
            <a:ext cx="8460152" cy="2990074"/>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B6C7ED59-72C2-324E-AEEB-8DFC1F55737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5732476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i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CE126EC4-13CC-5047-ACF1-7FCEABFB0D5E}"/>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73732324-F386-A84B-A341-691AB7D65C3E}"/>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2F9B869A-1F05-B84C-AA9E-6A7FD25F6D9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B09C0D39-5E61-CE45-8FB8-F99FF19461E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4" name="Picture 3">
            <a:extLst>
              <a:ext uri="{FF2B5EF4-FFF2-40B4-BE49-F238E27FC236}">
                <a16:creationId xmlns:a16="http://schemas.microsoft.com/office/drawing/2014/main" id="{954BC7E9-A100-5141-83FC-F271A0DDAEB8}"/>
              </a:ext>
            </a:extLst>
          </p:cNvPr>
          <p:cNvPicPr>
            <a:picLocks noChangeAspect="1"/>
          </p:cNvPicPr>
          <p:nvPr userDrawn="1"/>
        </p:nvPicPr>
        <p:blipFill>
          <a:blip r:embed="rId3"/>
          <a:stretch>
            <a:fillRect/>
          </a:stretch>
        </p:blipFill>
        <p:spPr>
          <a:xfrm>
            <a:off x="6853645" y="3619663"/>
            <a:ext cx="1959429" cy="1073318"/>
          </a:xfrm>
          <a:prstGeom prst="rect">
            <a:avLst/>
          </a:prstGeom>
        </p:spPr>
      </p:pic>
    </p:spTree>
    <p:extLst>
      <p:ext uri="{BB962C8B-B14F-4D97-AF65-F5344CB8AC3E}">
        <p14:creationId xmlns:p14="http://schemas.microsoft.com/office/powerpoint/2010/main" val="2195861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inds-On Activity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804EA5-17AD-354B-90BB-56A1A9BBD306}"/>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1" y="3384616"/>
            <a:ext cx="9143999"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2784C09B-F43A-F747-800F-F1DE1DE87130}"/>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8" name="Slide Number Placeholder 5">
            <a:extLst>
              <a:ext uri="{FF2B5EF4-FFF2-40B4-BE49-F238E27FC236}">
                <a16:creationId xmlns:a16="http://schemas.microsoft.com/office/drawing/2014/main" id="{8DC713EE-FFB3-8147-9995-551A638CBF1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3" name="Picture 12">
            <a:extLst>
              <a:ext uri="{FF2B5EF4-FFF2-40B4-BE49-F238E27FC236}">
                <a16:creationId xmlns:a16="http://schemas.microsoft.com/office/drawing/2014/main" id="{CE472390-70FA-EF46-BC95-2AB6BD804B49}"/>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7" name="Picture 16" descr="CompTIA_logo.wmf">
            <a:extLst>
              <a:ext uri="{FF2B5EF4-FFF2-40B4-BE49-F238E27FC236}">
                <a16:creationId xmlns:a16="http://schemas.microsoft.com/office/drawing/2014/main" id="{EA95763B-85F6-9048-B507-4FD23026F60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
        <p:nvSpPr>
          <p:cNvPr id="12" name="Rectangle: Single Corner Rounded 11">
            <a:extLst>
              <a:ext uri="{FF2B5EF4-FFF2-40B4-BE49-F238E27FC236}">
                <a16:creationId xmlns:a16="http://schemas.microsoft.com/office/drawing/2014/main" id="{383114E0-FC38-4C53-8D64-670EC726FF74}"/>
              </a:ext>
            </a:extLst>
          </p:cNvPr>
          <p:cNvSpPr/>
          <p:nvPr userDrawn="1"/>
        </p:nvSpPr>
        <p:spPr>
          <a:xfrm>
            <a:off x="0" y="4514851"/>
            <a:ext cx="3053731" cy="341951"/>
          </a:xfrm>
          <a:prstGeom prst="round1Rect">
            <a:avLst>
              <a:gd name="adj" fmla="val 0"/>
            </a:avLst>
          </a:prstGeom>
          <a:solidFill>
            <a:srgbClr val="0090B9"/>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4" name="Rectangle: Single Corner Rounded 13">
            <a:extLst>
              <a:ext uri="{FF2B5EF4-FFF2-40B4-BE49-F238E27FC236}">
                <a16:creationId xmlns:a16="http://schemas.microsoft.com/office/drawing/2014/main" id="{484E03A7-4EDE-483C-942F-5E9B803F5272}"/>
              </a:ext>
            </a:extLst>
          </p:cNvPr>
          <p:cNvSpPr/>
          <p:nvPr userDrawn="1"/>
        </p:nvSpPr>
        <p:spPr>
          <a:xfrm>
            <a:off x="3053731" y="4514851"/>
            <a:ext cx="3045965" cy="341951"/>
          </a:xfrm>
          <a:prstGeom prst="round1Rect">
            <a:avLst>
              <a:gd name="adj" fmla="val 0"/>
            </a:avLst>
          </a:prstGeom>
          <a:solidFill>
            <a:srgbClr val="B0B6BB"/>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5" name="Rectangle: Single Corner Rounded 14">
            <a:extLst>
              <a:ext uri="{FF2B5EF4-FFF2-40B4-BE49-F238E27FC236}">
                <a16:creationId xmlns:a16="http://schemas.microsoft.com/office/drawing/2014/main" id="{0AB6119D-6996-4C9C-AF34-D187DFFEF8E3}"/>
              </a:ext>
            </a:extLst>
          </p:cNvPr>
          <p:cNvSpPr/>
          <p:nvPr userDrawn="1"/>
        </p:nvSpPr>
        <p:spPr>
          <a:xfrm>
            <a:off x="6099696" y="4514851"/>
            <a:ext cx="3045965" cy="341951"/>
          </a:xfrm>
          <a:prstGeom prst="round1Rect">
            <a:avLst>
              <a:gd name="adj" fmla="val 0"/>
            </a:avLst>
          </a:prstGeom>
          <a:solidFill>
            <a:srgbClr val="45545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pic>
        <p:nvPicPr>
          <p:cNvPr id="5" name="Picture 4">
            <a:extLst>
              <a:ext uri="{FF2B5EF4-FFF2-40B4-BE49-F238E27FC236}">
                <a16:creationId xmlns:a16="http://schemas.microsoft.com/office/drawing/2014/main" id="{B3D31B16-7F80-4E40-A64A-D400F2BE5BDA}"/>
              </a:ext>
            </a:extLst>
          </p:cNvPr>
          <p:cNvPicPr>
            <a:picLocks noChangeAspect="1"/>
          </p:cNvPicPr>
          <p:nvPr userDrawn="1"/>
        </p:nvPicPr>
        <p:blipFill>
          <a:blip r:embed="rId4"/>
          <a:stretch>
            <a:fillRect/>
          </a:stretch>
        </p:blipFill>
        <p:spPr>
          <a:xfrm>
            <a:off x="2656114" y="1288868"/>
            <a:ext cx="3829753" cy="2097826"/>
          </a:xfrm>
          <a:prstGeom prst="rect">
            <a:avLst/>
          </a:prstGeom>
        </p:spPr>
      </p:pic>
    </p:spTree>
    <p:extLst>
      <p:ext uri="{BB962C8B-B14F-4D97-AF65-F5344CB8AC3E}">
        <p14:creationId xmlns:p14="http://schemas.microsoft.com/office/powerpoint/2010/main" val="29400358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Slide Number Placeholder 5">
            <a:extLst>
              <a:ext uri="{FF2B5EF4-FFF2-40B4-BE49-F238E27FC236}">
                <a16:creationId xmlns:a16="http://schemas.microsoft.com/office/drawing/2014/main" id="{0B532A39-38A8-2A46-94DF-A7FED7B65D5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5" name="Slide Number Placeholder 5">
            <a:extLst>
              <a:ext uri="{FF2B5EF4-FFF2-40B4-BE49-F238E27FC236}">
                <a16:creationId xmlns:a16="http://schemas.microsoft.com/office/drawing/2014/main" id="{13E0E152-89EE-D041-8208-22B1448FC3D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9" name="Picture 8" descr="CompTIA_logo.wmf">
            <a:extLst>
              <a:ext uri="{FF2B5EF4-FFF2-40B4-BE49-F238E27FC236}">
                <a16:creationId xmlns:a16="http://schemas.microsoft.com/office/drawing/2014/main" id="{1E765CB9-1B51-9D48-955D-6843AA1B9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3626145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Reflective Questions">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341925" y="976531"/>
            <a:ext cx="8460150" cy="3394472"/>
          </a:xfrm>
        </p:spPr>
        <p:txBody>
          <a:bodyPr/>
          <a:lstStyle>
            <a:lvl1pPr>
              <a:spcAft>
                <a:spcPts val="1800"/>
              </a:spcAft>
              <a:buFont typeface="+mj-lt"/>
              <a:buAutoNum type="arabicPeriod"/>
              <a:defRPr sz="1800">
                <a:solidFill>
                  <a:srgbClr val="45545F"/>
                </a:solidFill>
              </a:defRPr>
            </a:lvl1pPr>
            <a:lvl2pPr marL="600075" indent="-257175">
              <a:buFont typeface="+mj-lt"/>
              <a:buAutoNum type="arabicPeriod"/>
              <a:defRPr/>
            </a:lvl2pPr>
            <a:lvl3pPr marL="942975" indent="-257175">
              <a:buFont typeface="+mj-lt"/>
              <a:buAutoNum type="arabicPeriod"/>
              <a:defRPr/>
            </a:lvl3pPr>
            <a:lvl4pPr marL="1371600" indent="-342900">
              <a:buFont typeface="+mj-lt"/>
              <a:buAutoNum type="arabicPeriod"/>
              <a:defRPr/>
            </a:lvl4pPr>
            <a:lvl5pPr marL="1714500" indent="-3429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userDrawn="1"/>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Reflective Questions</a:t>
            </a:r>
          </a:p>
        </p:txBody>
      </p:sp>
      <p:sp>
        <p:nvSpPr>
          <p:cNvPr id="6" name="Slide Number Placeholder 5">
            <a:extLst>
              <a:ext uri="{FF2B5EF4-FFF2-40B4-BE49-F238E27FC236}">
                <a16:creationId xmlns:a16="http://schemas.microsoft.com/office/drawing/2014/main" id="{14A600C4-2AD2-7847-84E5-43FA5600D6B7}"/>
              </a:ext>
            </a:extLst>
          </p:cNvPr>
          <p:cNvSpPr txBox="1">
            <a:spLocks/>
          </p:cNvSpPr>
          <p:nvPr/>
        </p:nvSpPr>
        <p:spPr>
          <a:xfrm>
            <a:off x="-402655"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E5CC41E3-297F-AB42-B4CD-9E84AFB27EFB}"/>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descr="CompTIA_logo.wmf">
            <a:extLst>
              <a:ext uri="{FF2B5EF4-FFF2-40B4-BE49-F238E27FC236}">
                <a16:creationId xmlns:a16="http://schemas.microsoft.com/office/drawing/2014/main" id="{9EDA33E4-71A4-D841-BB71-AA1209C4CD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a:extLst>
              <a:ext uri="{FF2B5EF4-FFF2-40B4-BE49-F238E27FC236}">
                <a16:creationId xmlns:a16="http://schemas.microsoft.com/office/drawing/2014/main" id="{52F70059-50E2-B24D-9AA3-145112C8E861}"/>
              </a:ext>
            </a:extLst>
          </p:cNvPr>
          <p:cNvPicPr>
            <a:picLocks noChangeAspect="1"/>
          </p:cNvPicPr>
          <p:nvPr userDrawn="1"/>
        </p:nvPicPr>
        <p:blipFill>
          <a:blip r:embed="rId3"/>
          <a:stretch>
            <a:fillRect/>
          </a:stretch>
        </p:blipFill>
        <p:spPr>
          <a:xfrm>
            <a:off x="6447759" y="3743863"/>
            <a:ext cx="2696240" cy="1402469"/>
          </a:xfrm>
          <a:prstGeom prst="rect">
            <a:avLst/>
          </a:prstGeom>
        </p:spPr>
      </p:pic>
    </p:spTree>
    <p:extLst>
      <p:ext uri="{BB962C8B-B14F-4D97-AF65-F5344CB8AC3E}">
        <p14:creationId xmlns:p14="http://schemas.microsoft.com/office/powerpoint/2010/main" val="262589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7521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atin typeface="+mn-lt"/>
              </a:defRPr>
            </a:lvl1pPr>
          </a:lstStyle>
          <a:p>
            <a:r>
              <a:rPr lang="en-US"/>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800">
                <a:solidFill>
                  <a:srgbClr val="45545F"/>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Slide Number Placeholder 5">
            <a:extLst>
              <a:ext uri="{FF2B5EF4-FFF2-40B4-BE49-F238E27FC236}">
                <a16:creationId xmlns:a16="http://schemas.microsoft.com/office/drawing/2014/main" id="{0E3403EC-28B3-2848-96B2-0EB19ACC0D43}"/>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7D192D95-7954-EB43-B134-73EFED82A9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58B37B13-2D80-ED4F-AA57-92F8720DF4E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3180875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Content Placeholder 2"/>
          <p:cNvSpPr>
            <a:spLocks noGrp="1"/>
          </p:cNvSpPr>
          <p:nvPr>
            <p:ph sz="half" idx="1"/>
          </p:nvPr>
        </p:nvSpPr>
        <p:spPr>
          <a:xfrm>
            <a:off x="457200" y="1200151"/>
            <a:ext cx="4038600" cy="3394472"/>
          </a:xfrm>
        </p:spPr>
        <p:txBody>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200151"/>
            <a:ext cx="4038600" cy="3394472"/>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5" name="Slide Number Placeholder 5">
            <a:extLst>
              <a:ext uri="{FF2B5EF4-FFF2-40B4-BE49-F238E27FC236}">
                <a16:creationId xmlns:a16="http://schemas.microsoft.com/office/drawing/2014/main" id="{F5D94452-C962-A343-85AC-E3B4874697F0}"/>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AB226F9D-6293-B945-9CB4-7274CE8670A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953D7D55-FF4B-144A-9A47-F9B21A50C6A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4422979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Text Placeholder 2"/>
          <p:cNvSpPr>
            <a:spLocks noGrp="1"/>
          </p:cNvSpPr>
          <p:nvPr>
            <p:ph type="body" idx="1"/>
          </p:nvPr>
        </p:nvSpPr>
        <p:spPr>
          <a:xfrm>
            <a:off x="457200" y="1151335"/>
            <a:ext cx="4040188" cy="479822"/>
          </a:xfrm>
        </p:spPr>
        <p:txBody>
          <a:bodyPr anchor="b">
            <a:noAutofit/>
          </a:bodyPr>
          <a:lstStyle>
            <a:lvl1pPr marL="0" indent="0" algn="l">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57200" y="1631156"/>
            <a:ext cx="4040188"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8" y="1151335"/>
            <a:ext cx="4041775" cy="479822"/>
          </a:xfrm>
        </p:spPr>
        <p:txBody>
          <a:bodyPr anchor="b">
            <a:noAutofit/>
          </a:bodyPr>
          <a:lstStyle>
            <a:lvl1pPr marL="0" indent="0">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45028" y="1631156"/>
            <a:ext cx="4041775"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7" name="Slide Number Placeholder 5">
            <a:extLst>
              <a:ext uri="{FF2B5EF4-FFF2-40B4-BE49-F238E27FC236}">
                <a16:creationId xmlns:a16="http://schemas.microsoft.com/office/drawing/2014/main" id="{465A5C3B-129C-D748-B860-AFF7226C86E0}"/>
              </a:ext>
            </a:extLst>
          </p:cNvPr>
          <p:cNvSpPr>
            <a:spLocks noGrp="1"/>
          </p:cNvSpPr>
          <p:nvPr>
            <p:ph type="sldNum" sz="quarter" idx="10"/>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8" name="Slide Number Placeholder 5">
            <a:extLst>
              <a:ext uri="{FF2B5EF4-FFF2-40B4-BE49-F238E27FC236}">
                <a16:creationId xmlns:a16="http://schemas.microsoft.com/office/drawing/2014/main" id="{F1D68FB8-E621-1848-9493-C38F1D7EBE2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9E0A0277-6F7D-464A-B7AB-99B78E17BCE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622321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972" y="80597"/>
            <a:ext cx="7797800" cy="615462"/>
          </a:xfrm>
        </p:spPr>
        <p:txBody>
          <a:bodyPr anchor="ctr" anchorCtr="0">
            <a:noAutofit/>
          </a:bodyPr>
          <a:lstStyle>
            <a:lvl1pPr algn="l">
              <a:defRPr sz="2400" b="1">
                <a:latin typeface="+mn-lt"/>
              </a:defRPr>
            </a:lvl1pPr>
          </a:lstStyle>
          <a:p>
            <a:r>
              <a:rPr lang="en-US" dirty="0"/>
              <a:t>Click to add title</a:t>
            </a:r>
          </a:p>
        </p:txBody>
      </p:sp>
      <p:sp>
        <p:nvSpPr>
          <p:cNvPr id="3" name="Content Placeholder 2"/>
          <p:cNvSpPr>
            <a:spLocks noGrp="1"/>
          </p:cNvSpPr>
          <p:nvPr>
            <p:ph idx="1"/>
          </p:nvPr>
        </p:nvSpPr>
        <p:spPr>
          <a:xfrm>
            <a:off x="3575050" y="1076327"/>
            <a:ext cx="5111750" cy="3518297"/>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1C1949C1-B925-B544-AA5E-2B852777C1B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5C377139-E7E4-3D4D-86BD-7F66AB95747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40D7BB1-77D8-B148-9C19-407AE5F22E9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2246157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717679"/>
            <a:ext cx="5486400" cy="425054"/>
          </a:xfrm>
        </p:spPr>
        <p:txBody>
          <a:bodyPr anchor="b"/>
          <a:lstStyle>
            <a:lvl1pPr algn="l">
              <a:defRPr sz="1800" b="1">
                <a:latin typeface="+mn-lt"/>
              </a:defRPr>
            </a:lvl1pPr>
          </a:lstStyle>
          <a:p>
            <a:r>
              <a:rPr lang="en-US"/>
              <a:t>Click to edit Master title style</a:t>
            </a:r>
            <a:endParaRPr lang="en-US" dirty="0"/>
          </a:p>
        </p:txBody>
      </p:sp>
      <p:sp>
        <p:nvSpPr>
          <p:cNvPr id="3" name="Picture Placeholder 2"/>
          <p:cNvSpPr>
            <a:spLocks noGrp="1"/>
          </p:cNvSpPr>
          <p:nvPr>
            <p:ph type="pic" idx="1"/>
          </p:nvPr>
        </p:nvSpPr>
        <p:spPr>
          <a:xfrm>
            <a:off x="1792288" y="835270"/>
            <a:ext cx="5486400" cy="2827640"/>
          </a:xfrm>
        </p:spPr>
        <p:txBody>
          <a:bodyPr>
            <a:noAutofit/>
          </a:bodyPr>
          <a:lstStyle>
            <a:lvl1pPr marL="0" indent="0">
              <a:buNone/>
              <a:defRPr sz="1800">
                <a:solidFill>
                  <a:srgbClr val="45545F"/>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1792288" y="4142732"/>
            <a:ext cx="5486400" cy="60364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A43D6327-F44D-AF41-80D9-C8F881FE6F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1AF11E4D-3647-2042-8AA9-4ADEF03A889D}"/>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64C3DE1-22DC-4B48-9954-09A38AB51EF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509165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No Fill Slide">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Click to add title</a:t>
            </a:r>
          </a:p>
        </p:txBody>
      </p:sp>
      <p:sp>
        <p:nvSpPr>
          <p:cNvPr id="11" name="Slide Number Placeholder 5">
            <a:extLst>
              <a:ext uri="{FF2B5EF4-FFF2-40B4-BE49-F238E27FC236}">
                <a16:creationId xmlns:a16="http://schemas.microsoft.com/office/drawing/2014/main" id="{AD1568E5-94C1-AF4C-A4BA-19730F02292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3" name="Slide Number Placeholder 5">
            <a:extLst>
              <a:ext uri="{FF2B5EF4-FFF2-40B4-BE49-F238E27FC236}">
                <a16:creationId xmlns:a16="http://schemas.microsoft.com/office/drawing/2014/main" id="{CD95E9CC-440B-FB49-9F80-F9E9877D32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72C6F783-9286-1544-850A-F82A0510B462}"/>
              </a:ext>
            </a:extLst>
          </p:cNvPr>
          <p:cNvSpPr>
            <a:spLocks noGrp="1"/>
          </p:cNvSpPr>
          <p:nvPr>
            <p:ph idx="1" hasCustomPrompt="1"/>
          </p:nvPr>
        </p:nvSpPr>
        <p:spPr>
          <a:xfrm>
            <a:off x="341924" y="980347"/>
            <a:ext cx="8460152" cy="3567590"/>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0" name="Picture 9" descr="CompTIA_logo.wmf">
            <a:extLst>
              <a:ext uri="{FF2B5EF4-FFF2-40B4-BE49-F238E27FC236}">
                <a16:creationId xmlns:a16="http://schemas.microsoft.com/office/drawing/2014/main" id="{BB89A167-2C0A-E142-A4E6-098E36FF4B2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0241601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Vertical Text Placeholder 2"/>
          <p:cNvSpPr>
            <a:spLocks noGrp="1"/>
          </p:cNvSpPr>
          <p:nvPr>
            <p:ph type="body" orient="vert" idx="1"/>
          </p:nvPr>
        </p:nvSpPr>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DB01C9F3-3BDB-EE4F-8A30-9A2C41287F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BFBB5713-2AA6-6A44-B019-28FDF5A1CE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863308DA-D7BC-384E-821F-8A3A2D1C8CE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40092100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908539"/>
            <a:ext cx="2057400" cy="3686084"/>
          </a:xfrm>
        </p:spPr>
        <p:txBody>
          <a:bodyPr vert="eaVert"/>
          <a:lstStyle>
            <a:lvl1pPr>
              <a:defRPr b="1">
                <a:solidFill>
                  <a:srgbClr val="45545F"/>
                </a:solidFill>
                <a:latin typeface="+mn-lt"/>
              </a:defRPr>
            </a:lvl1pPr>
          </a:lstStyle>
          <a:p>
            <a:r>
              <a:rPr lang="en-US" dirty="0"/>
              <a:t>Click to add title</a:t>
            </a:r>
          </a:p>
        </p:txBody>
      </p:sp>
      <p:sp>
        <p:nvSpPr>
          <p:cNvPr id="3" name="Vertical Text Placeholder 2"/>
          <p:cNvSpPr>
            <a:spLocks noGrp="1"/>
          </p:cNvSpPr>
          <p:nvPr>
            <p:ph type="body" orient="vert" idx="1"/>
          </p:nvPr>
        </p:nvSpPr>
        <p:spPr>
          <a:xfrm>
            <a:off x="457200" y="908539"/>
            <a:ext cx="6019800" cy="3686084"/>
          </a:xfrm>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43BDB5AB-F661-7543-882F-AF797D8A21C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A8B1C3BD-5CFC-B54B-B06A-247C2168BA5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18730890-2F38-5A47-B746-C8A5D1CBF98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41182794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333B3E-5BEA-4514-BC19-7601420AECFA}"/>
              </a:ext>
            </a:extLst>
          </p:cNvPr>
          <p:cNvSpPr>
            <a:spLocks noGrp="1"/>
          </p:cNvSpPr>
          <p:nvPr>
            <p:ph type="title"/>
          </p:nvPr>
        </p:nvSpPr>
        <p:spPr>
          <a:xfrm>
            <a:off x="0" y="0"/>
            <a:ext cx="9143999" cy="603250"/>
          </a:xfrm>
          <a:prstGeom prst="rect">
            <a:avLst/>
          </a:prstGeom>
        </p:spPr>
        <p:txBody>
          <a:bodyPr/>
          <a:lstStyle/>
          <a:p>
            <a:r>
              <a:rPr lang="en-US"/>
              <a:t>Click to edit Master title style</a:t>
            </a:r>
          </a:p>
        </p:txBody>
      </p:sp>
      <p:sp>
        <p:nvSpPr>
          <p:cNvPr id="11" name="Text Placeholder 10">
            <a:extLst>
              <a:ext uri="{FF2B5EF4-FFF2-40B4-BE49-F238E27FC236}">
                <a16:creationId xmlns:a16="http://schemas.microsoft.com/office/drawing/2014/main" id="{5E22AB62-0F44-4520-87A4-B6F4E29936B4}"/>
              </a:ext>
            </a:extLst>
          </p:cNvPr>
          <p:cNvSpPr>
            <a:spLocks noGrp="1"/>
          </p:cNvSpPr>
          <p:nvPr>
            <p:ph idx="1"/>
          </p:nvPr>
        </p:nvSpPr>
        <p:spPr>
          <a:xfrm>
            <a:off x="146049" y="746760"/>
            <a:ext cx="4353949" cy="40462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10">
            <a:extLst>
              <a:ext uri="{FF2B5EF4-FFF2-40B4-BE49-F238E27FC236}">
                <a16:creationId xmlns:a16="http://schemas.microsoft.com/office/drawing/2014/main" id="{0FCEDE76-6906-4DE3-843C-BBB6CA5A2170}"/>
              </a:ext>
            </a:extLst>
          </p:cNvPr>
          <p:cNvSpPr>
            <a:spLocks noGrp="1"/>
          </p:cNvSpPr>
          <p:nvPr>
            <p:ph idx="12"/>
          </p:nvPr>
        </p:nvSpPr>
        <p:spPr>
          <a:xfrm>
            <a:off x="4636383" y="746760"/>
            <a:ext cx="4380617" cy="40462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56B2E2FA-09DF-4717-B99F-F1A240733DAC}"/>
              </a:ext>
            </a:extLst>
          </p:cNvPr>
          <p:cNvSpPr>
            <a:spLocks noGrp="1"/>
          </p:cNvSpPr>
          <p:nvPr>
            <p:ph type="sldNum" sz="quarter" idx="13"/>
          </p:nvPr>
        </p:nvSpPr>
        <p:spPr/>
        <p:txBody>
          <a:bodyPr/>
          <a:lstStyle/>
          <a:p>
            <a:fld id="{B7CF8A19-3A9E-4ABC-B336-2FDDE321C72D}" type="slidenum">
              <a:rPr lang="en-US" smtClean="0"/>
              <a:pPr/>
              <a:t>‹#›</a:t>
            </a:fld>
            <a:endParaRPr lang="en-US" dirty="0"/>
          </a:p>
        </p:txBody>
      </p:sp>
    </p:spTree>
    <p:extLst>
      <p:ext uri="{BB962C8B-B14F-4D97-AF65-F5344CB8AC3E}">
        <p14:creationId xmlns:p14="http://schemas.microsoft.com/office/powerpoint/2010/main" val="29262799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C7DB1-AF77-4C23-97D2-AB7420353204}"/>
              </a:ext>
            </a:extLst>
          </p:cNvPr>
          <p:cNvSpPr>
            <a:spLocks noGrp="1"/>
          </p:cNvSpPr>
          <p:nvPr>
            <p:ph type="title"/>
          </p:nvPr>
        </p:nvSpPr>
        <p:spPr>
          <a:xfrm>
            <a:off x="0" y="0"/>
            <a:ext cx="9143999" cy="603250"/>
          </a:xfrm>
          <a:prstGeom prst="rect">
            <a:avLst/>
          </a:prstGeom>
        </p:spPr>
        <p:txBody>
          <a:bodyPr/>
          <a:lstStyle/>
          <a:p>
            <a:r>
              <a:rPr lang="en-US"/>
              <a:t>Click to edit Master title style</a:t>
            </a:r>
            <a:endParaRPr lang="en-GB"/>
          </a:p>
        </p:txBody>
      </p:sp>
      <p:sp>
        <p:nvSpPr>
          <p:cNvPr id="10" name="Text Placeholder 10">
            <a:extLst>
              <a:ext uri="{FF2B5EF4-FFF2-40B4-BE49-F238E27FC236}">
                <a16:creationId xmlns:a16="http://schemas.microsoft.com/office/drawing/2014/main" id="{9133DACF-FEBA-45AC-9EB7-694DBCD1BE0F}"/>
              </a:ext>
            </a:extLst>
          </p:cNvPr>
          <p:cNvSpPr>
            <a:spLocks noGrp="1"/>
          </p:cNvSpPr>
          <p:nvPr>
            <p:ph idx="1"/>
          </p:nvPr>
        </p:nvSpPr>
        <p:spPr>
          <a:xfrm>
            <a:off x="146050" y="746760"/>
            <a:ext cx="8870950" cy="40462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Slide Number Placeholder 2">
            <a:extLst>
              <a:ext uri="{FF2B5EF4-FFF2-40B4-BE49-F238E27FC236}">
                <a16:creationId xmlns:a16="http://schemas.microsoft.com/office/drawing/2014/main" id="{997C70C8-90CB-4519-B236-5C8D99A8D6CC}"/>
              </a:ext>
            </a:extLst>
          </p:cNvPr>
          <p:cNvSpPr>
            <a:spLocks noGrp="1"/>
          </p:cNvSpPr>
          <p:nvPr>
            <p:ph type="sldNum" sz="quarter" idx="10"/>
          </p:nvPr>
        </p:nvSpPr>
        <p:spPr/>
        <p:txBody>
          <a:bodyPr/>
          <a:lstStyle/>
          <a:p>
            <a:fld id="{B7CF8A19-3A9E-4ABC-B336-2FDDE321C72D}" type="slidenum">
              <a:rPr lang="en-US" smtClean="0"/>
              <a:pPr/>
              <a:t>‹#›</a:t>
            </a:fld>
            <a:endParaRPr lang="en-US" dirty="0"/>
          </a:p>
        </p:txBody>
      </p:sp>
    </p:spTree>
    <p:extLst>
      <p:ext uri="{BB962C8B-B14F-4D97-AF65-F5344CB8AC3E}">
        <p14:creationId xmlns:p14="http://schemas.microsoft.com/office/powerpoint/2010/main" val="1295556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No Image or Icon">
    <p:spTree>
      <p:nvGrpSpPr>
        <p:cNvPr id="1" name=""/>
        <p:cNvGrpSpPr/>
        <p:nvPr/>
      </p:nvGrpSpPr>
      <p:grpSpPr>
        <a:xfrm>
          <a:off x="0" y="0"/>
          <a:ext cx="0" cy="0"/>
          <a:chOff x="0" y="0"/>
          <a:chExt cx="0" cy="0"/>
        </a:xfrm>
      </p:grpSpPr>
      <p:sp>
        <p:nvSpPr>
          <p:cNvPr id="9" name="Round Diagonal Corner Rectangle 8">
            <a:extLst>
              <a:ext uri="{FF2B5EF4-FFF2-40B4-BE49-F238E27FC236}">
                <a16:creationId xmlns:a16="http://schemas.microsoft.com/office/drawing/2014/main" id="{A6D98B26-BAB8-9248-A901-B3CA74DA7FAD}"/>
              </a:ext>
            </a:extLst>
          </p:cNvPr>
          <p:cNvSpPr/>
          <p:nvPr userDrawn="1"/>
        </p:nvSpPr>
        <p:spPr>
          <a:xfrm>
            <a:off x="408561" y="331611"/>
            <a:ext cx="8346333" cy="3443110"/>
          </a:xfrm>
          <a:prstGeom prst="round2DiagRect">
            <a:avLst>
              <a:gd name="adj1" fmla="val 0"/>
              <a:gd name="adj2" fmla="val 11792"/>
            </a:avLst>
          </a:prstGeom>
          <a:solidFill>
            <a:srgbClr val="0090B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itle 1">
            <a:extLst>
              <a:ext uri="{FF2B5EF4-FFF2-40B4-BE49-F238E27FC236}">
                <a16:creationId xmlns:a16="http://schemas.microsoft.com/office/drawing/2014/main" id="{B2FEEEDD-0751-854A-9852-93F3EA02290E}"/>
              </a:ext>
            </a:extLst>
          </p:cNvPr>
          <p:cNvSpPr>
            <a:spLocks noGrp="1"/>
          </p:cNvSpPr>
          <p:nvPr>
            <p:ph type="ctrTitle"/>
          </p:nvPr>
        </p:nvSpPr>
        <p:spPr>
          <a:xfrm>
            <a:off x="650366" y="1051278"/>
            <a:ext cx="7981244" cy="1100674"/>
          </a:xfrm>
        </p:spPr>
        <p:txBody>
          <a:bodyPr lIns="0" rIns="0" anchor="b">
            <a:noAutofit/>
          </a:bodyPr>
          <a:lstStyle>
            <a:lvl1pPr algn="l">
              <a:defRPr sz="3600" b="1">
                <a:solidFill>
                  <a:srgbClr val="FFFFFF"/>
                </a:solidFill>
                <a:latin typeface="+mn-lt"/>
              </a:defRPr>
            </a:lvl1pPr>
          </a:lstStyle>
          <a:p>
            <a:r>
              <a:rPr lang="en-US"/>
              <a:t>Click to edit Master title style</a:t>
            </a:r>
            <a:endParaRPr lang="en-US" dirty="0"/>
          </a:p>
        </p:txBody>
      </p:sp>
      <p:sp>
        <p:nvSpPr>
          <p:cNvPr id="14" name="Subtitle 2">
            <a:extLst>
              <a:ext uri="{FF2B5EF4-FFF2-40B4-BE49-F238E27FC236}">
                <a16:creationId xmlns:a16="http://schemas.microsoft.com/office/drawing/2014/main" id="{658038CC-5DF0-1545-A424-EA63B177F16F}"/>
              </a:ext>
            </a:extLst>
          </p:cNvPr>
          <p:cNvSpPr>
            <a:spLocks noGrp="1"/>
          </p:cNvSpPr>
          <p:nvPr>
            <p:ph type="subTitle" idx="1"/>
          </p:nvPr>
        </p:nvSpPr>
        <p:spPr>
          <a:xfrm>
            <a:off x="650366" y="2159007"/>
            <a:ext cx="6207634" cy="489656"/>
          </a:xfrm>
        </p:spPr>
        <p:txBody>
          <a:bodyPr lIns="0" rIns="0">
            <a:no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5" name="Picture 14" descr="CompTIA_logo.wmf">
            <a:extLst>
              <a:ext uri="{FF2B5EF4-FFF2-40B4-BE49-F238E27FC236}">
                <a16:creationId xmlns:a16="http://schemas.microsoft.com/office/drawing/2014/main" id="{859BC51B-7E40-1041-A8C3-D54CE59B1CF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97111" y="4369323"/>
            <a:ext cx="1684782" cy="360426"/>
          </a:xfrm>
          <a:prstGeom prst="rect">
            <a:avLst/>
          </a:prstGeom>
        </p:spPr>
      </p:pic>
    </p:spTree>
    <p:extLst>
      <p:ext uri="{BB962C8B-B14F-4D97-AF65-F5344CB8AC3E}">
        <p14:creationId xmlns:p14="http://schemas.microsoft.com/office/powerpoint/2010/main" val="3590149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ottom Fill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65A69C4-6D06-0244-8E5D-808032E5A68E}"/>
              </a:ext>
            </a:extLst>
          </p:cNvPr>
          <p:cNvPicPr>
            <a:picLocks noChangeAspect="1"/>
          </p:cNvPicPr>
          <p:nvPr userDrawn="1"/>
        </p:nvPicPr>
        <p:blipFill>
          <a:blip r:embed="rId2"/>
          <a:stretch>
            <a:fillRect/>
          </a:stretch>
        </p:blipFill>
        <p:spPr>
          <a:xfrm>
            <a:off x="-19050" y="4444093"/>
            <a:ext cx="9182100" cy="381633"/>
          </a:xfrm>
          <a:prstGeom prst="rect">
            <a:avLst/>
          </a:prstGeom>
        </p:spPr>
      </p:pic>
      <p:sp>
        <p:nvSpPr>
          <p:cNvPr id="9"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solidFill>
                  <a:srgbClr val="ED1C24"/>
                </a:solidFill>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EFBE5EB6-65FE-0E48-9452-A19FC7E53C3D}"/>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E99B5762-231E-5D48-BE77-49FAD4EC5C21}"/>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1" name="Text Placeholder 2">
            <a:extLst>
              <a:ext uri="{FF2B5EF4-FFF2-40B4-BE49-F238E27FC236}">
                <a16:creationId xmlns:a16="http://schemas.microsoft.com/office/drawing/2014/main" id="{DE834EAB-3654-8444-AD99-93CDAC63F3F4}"/>
              </a:ext>
            </a:extLst>
          </p:cNvPr>
          <p:cNvSpPr>
            <a:spLocks noGrp="1"/>
          </p:cNvSpPr>
          <p:nvPr>
            <p:ph idx="1" hasCustomPrompt="1"/>
          </p:nvPr>
        </p:nvSpPr>
        <p:spPr>
          <a:xfrm>
            <a:off x="341924" y="980349"/>
            <a:ext cx="8460152" cy="332214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4944337A-3BE7-674E-B293-3D2844FE50B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71449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rner Fill">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937C02-723F-7449-9D91-D10D98479B38}"/>
              </a:ext>
            </a:extLst>
          </p:cNvPr>
          <p:cNvPicPr>
            <a:picLocks noChangeAspect="1"/>
          </p:cNvPicPr>
          <p:nvPr userDrawn="1"/>
        </p:nvPicPr>
        <p:blipFill>
          <a:blip r:embed="rId2"/>
          <a:stretch>
            <a:fillRect/>
          </a:stretch>
        </p:blipFill>
        <p:spPr>
          <a:xfrm>
            <a:off x="6938442" y="3143794"/>
            <a:ext cx="2205558" cy="1999706"/>
          </a:xfrm>
          <a:prstGeom prst="rect">
            <a:avLst/>
          </a:prstGeom>
        </p:spPr>
      </p:pic>
      <p:sp>
        <p:nvSpPr>
          <p:cNvPr id="11"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357115EB-6EB9-AD43-BF51-6238C42B69E2}"/>
              </a:ext>
            </a:extLst>
          </p:cNvPr>
          <p:cNvSpPr txBox="1">
            <a:spLocks/>
          </p:cNvSpPr>
          <p:nvPr/>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AAD0C0EF-7038-634B-8024-2C277C80B0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5" name="Text Placeholder 2">
            <a:extLst>
              <a:ext uri="{FF2B5EF4-FFF2-40B4-BE49-F238E27FC236}">
                <a16:creationId xmlns:a16="http://schemas.microsoft.com/office/drawing/2014/main" id="{EACD82ED-3ACE-6B4E-AED2-34697AE09C35}"/>
              </a:ext>
            </a:extLst>
          </p:cNvPr>
          <p:cNvSpPr>
            <a:spLocks noGrp="1"/>
          </p:cNvSpPr>
          <p:nvPr>
            <p:ph idx="1" hasCustomPrompt="1"/>
          </p:nvPr>
        </p:nvSpPr>
        <p:spPr>
          <a:xfrm>
            <a:off x="341924" y="980348"/>
            <a:ext cx="8460152" cy="3589247"/>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4" name="Picture 13" descr="CompTIA_logo.wmf">
            <a:extLst>
              <a:ext uri="{FF2B5EF4-FFF2-40B4-BE49-F238E27FC236}">
                <a16:creationId xmlns:a16="http://schemas.microsoft.com/office/drawing/2014/main" id="{356AF006-7545-FE4E-BA37-FA9657065F3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533924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Glossary Term Definition">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7054516" cy="571500"/>
          </a:xfrm>
        </p:spPr>
        <p:txBody>
          <a:bodyPr/>
          <a:lstStyle>
            <a:lvl1pPr marL="0" indent="0" algn="l" defTabSz="342900" rtl="0" eaLnBrk="1" latinLnBrk="0" hangingPunct="1">
              <a:spcBef>
                <a:spcPct val="20000"/>
              </a:spcBef>
              <a:buClr>
                <a:schemeClr val="accent1"/>
              </a:buClr>
              <a:buFont typeface="Arial"/>
              <a:buNone/>
              <a:defRPr lang="en-US" sz="1800" b="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6" name="Slide Number Placeholder 5">
            <a:extLst>
              <a:ext uri="{FF2B5EF4-FFF2-40B4-BE49-F238E27FC236}">
                <a16:creationId xmlns:a16="http://schemas.microsoft.com/office/drawing/2014/main" id="{804186BA-5094-1448-BB57-AB5B0FEA3A02}"/>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1" name="Slide Number Placeholder 5">
            <a:extLst>
              <a:ext uri="{FF2B5EF4-FFF2-40B4-BE49-F238E27FC236}">
                <a16:creationId xmlns:a16="http://schemas.microsoft.com/office/drawing/2014/main" id="{57DCA484-9C40-334C-AD13-25B14530D4BF}"/>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1C8B6186-7A8B-DC46-9466-DB72DE79C1AC}"/>
              </a:ext>
            </a:extLst>
          </p:cNvPr>
          <p:cNvSpPr>
            <a:spLocks noGrp="1"/>
          </p:cNvSpPr>
          <p:nvPr>
            <p:ph idx="1" hasCustomPrompt="1"/>
          </p:nvPr>
        </p:nvSpPr>
        <p:spPr>
          <a:xfrm>
            <a:off x="341924" y="1696454"/>
            <a:ext cx="8460152" cy="295657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7" name="Picture 16" descr="CompTIA_logo.wmf">
            <a:extLst>
              <a:ext uri="{FF2B5EF4-FFF2-40B4-BE49-F238E27FC236}">
                <a16:creationId xmlns:a16="http://schemas.microsoft.com/office/drawing/2014/main" id="{A660B38B-C7D9-D944-83F2-8500759A1BD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8" name="Picture 100" descr="book">
            <a:extLst>
              <a:ext uri="{FF2B5EF4-FFF2-40B4-BE49-F238E27FC236}">
                <a16:creationId xmlns:a16="http://schemas.microsoft.com/office/drawing/2014/main" id="{7659040C-5D30-DA49-B1E6-5E966016CCA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4969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lossary Term Definition with Corner Fill">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6934200" cy="571500"/>
          </a:xfrm>
        </p:spPr>
        <p:txBody>
          <a:bodyPr/>
          <a:lstStyle>
            <a:lvl1pPr marL="0" indent="0" algn="l" defTabSz="342900" rtl="0" eaLnBrk="1" latinLnBrk="0" hangingPunct="1">
              <a:spcBef>
                <a:spcPct val="20000"/>
              </a:spcBef>
              <a:buClr>
                <a:schemeClr val="accent1"/>
              </a:buClr>
              <a:buFont typeface="Arial"/>
              <a:buNone/>
              <a:defRPr lang="en-US" sz="180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11" name="Slide Number Placeholder 5">
            <a:extLst>
              <a:ext uri="{FF2B5EF4-FFF2-40B4-BE49-F238E27FC236}">
                <a16:creationId xmlns:a16="http://schemas.microsoft.com/office/drawing/2014/main" id="{BBD1DE29-ADE7-384D-809A-A52F9DD45FFD}"/>
              </a:ext>
            </a:extLst>
          </p:cNvPr>
          <p:cNvSpPr txBox="1">
            <a:spLocks/>
          </p:cNvSpPr>
          <p:nvPr userDrawn="1"/>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4" name="Slide Number Placeholder 5">
            <a:extLst>
              <a:ext uri="{FF2B5EF4-FFF2-40B4-BE49-F238E27FC236}">
                <a16:creationId xmlns:a16="http://schemas.microsoft.com/office/drawing/2014/main" id="{2E180A83-A907-544F-B0AF-DAD9FC2DF73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8B707612-480C-B144-82D3-40F98F576EEF}"/>
              </a:ext>
            </a:extLst>
          </p:cNvPr>
          <p:cNvSpPr>
            <a:spLocks noGrp="1"/>
          </p:cNvSpPr>
          <p:nvPr>
            <p:ph idx="1" hasCustomPrompt="1"/>
          </p:nvPr>
        </p:nvSpPr>
        <p:spPr>
          <a:xfrm>
            <a:off x="341924" y="1696453"/>
            <a:ext cx="8460152" cy="2985451"/>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20" name="Picture 19" descr="CompTIA_logo.wmf">
            <a:extLst>
              <a:ext uri="{FF2B5EF4-FFF2-40B4-BE49-F238E27FC236}">
                <a16:creationId xmlns:a16="http://schemas.microsoft.com/office/drawing/2014/main" id="{31E12641-FDB9-264E-B844-D1FF43FEA4D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22" name="Picture 100" descr="book">
            <a:extLst>
              <a:ext uri="{FF2B5EF4-FFF2-40B4-BE49-F238E27FC236}">
                <a16:creationId xmlns:a16="http://schemas.microsoft.com/office/drawing/2014/main" id="{29E8A41D-6CE0-CC41-8C86-34EFB1EAFD7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12C9C1D8-EBAB-9044-B613-CB1F1A3C1F30}"/>
              </a:ext>
            </a:extLst>
          </p:cNvPr>
          <p:cNvPicPr>
            <a:picLocks noChangeAspect="1"/>
          </p:cNvPicPr>
          <p:nvPr userDrawn="1"/>
        </p:nvPicPr>
        <p:blipFill>
          <a:blip r:embed="rId4"/>
          <a:stretch>
            <a:fillRect/>
          </a:stretch>
        </p:blipFill>
        <p:spPr>
          <a:xfrm>
            <a:off x="6938442" y="3143794"/>
            <a:ext cx="2205558" cy="1999706"/>
          </a:xfrm>
          <a:prstGeom prst="rect">
            <a:avLst/>
          </a:prstGeom>
        </p:spPr>
      </p:pic>
    </p:spTree>
    <p:extLst>
      <p:ext uri="{BB962C8B-B14F-4D97-AF65-F5344CB8AC3E}">
        <p14:creationId xmlns:p14="http://schemas.microsoft.com/office/powerpoint/2010/main" val="41927650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a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62593A58-0959-CB4D-8C6B-BF10FB4E9B2C}"/>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pic>
        <p:nvPicPr>
          <p:cNvPr id="4" name="Picture 3">
            <a:extLst>
              <a:ext uri="{FF2B5EF4-FFF2-40B4-BE49-F238E27FC236}">
                <a16:creationId xmlns:a16="http://schemas.microsoft.com/office/drawing/2014/main" id="{67C22BF4-CE2A-B54A-B1D6-2812AD7BCBD9}"/>
              </a:ext>
            </a:extLst>
          </p:cNvPr>
          <p:cNvPicPr>
            <a:picLocks noChangeAspect="1"/>
          </p:cNvPicPr>
          <p:nvPr userDrawn="1"/>
        </p:nvPicPr>
        <p:blipFill>
          <a:blip r:embed="rId2"/>
          <a:stretch>
            <a:fillRect/>
          </a:stretch>
        </p:blipFill>
        <p:spPr>
          <a:xfrm>
            <a:off x="7215509" y="3683725"/>
            <a:ext cx="1605177" cy="998219"/>
          </a:xfrm>
          <a:prstGeom prst="rect">
            <a:avLst/>
          </a:prstGeom>
        </p:spPr>
      </p:pic>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15727794-1D8F-EE4B-86CA-492FD31C8844}"/>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02E05C79-1716-3D41-94C9-03C7F4E93A4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7C6D3784-9980-4349-B5E5-5AAE6F7E51C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189599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Hands-On Activity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0E79872-6410-E14A-8678-93C3DB88970C}"/>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3384616"/>
            <a:ext cx="8001000"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F628AF2C-F141-0F46-BA28-178577A16F7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6BA17A01-17DB-2540-9CD7-DEA1D2C76BF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a:extLst>
              <a:ext uri="{FF2B5EF4-FFF2-40B4-BE49-F238E27FC236}">
                <a16:creationId xmlns:a16="http://schemas.microsoft.com/office/drawing/2014/main" id="{2F141D98-3766-574F-B382-B3B62F9F0689}"/>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8" name="Picture 17" descr="CompTIA_logo.wmf">
            <a:extLst>
              <a:ext uri="{FF2B5EF4-FFF2-40B4-BE49-F238E27FC236}">
                <a16:creationId xmlns:a16="http://schemas.microsoft.com/office/drawing/2014/main" id="{1E5018EB-5EA6-DB41-BB6E-BDD87D776FB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
        <p:nvSpPr>
          <p:cNvPr id="13" name="Rectangle: Single Corner Rounded 12">
            <a:extLst>
              <a:ext uri="{FF2B5EF4-FFF2-40B4-BE49-F238E27FC236}">
                <a16:creationId xmlns:a16="http://schemas.microsoft.com/office/drawing/2014/main" id="{C7E459F2-B99C-4C05-8D53-77B50604130A}"/>
              </a:ext>
            </a:extLst>
          </p:cNvPr>
          <p:cNvSpPr/>
          <p:nvPr userDrawn="1"/>
        </p:nvSpPr>
        <p:spPr>
          <a:xfrm>
            <a:off x="0" y="4514851"/>
            <a:ext cx="3053731" cy="341951"/>
          </a:xfrm>
          <a:prstGeom prst="round1Rect">
            <a:avLst>
              <a:gd name="adj" fmla="val 0"/>
            </a:avLst>
          </a:prstGeom>
          <a:solidFill>
            <a:srgbClr val="0090B9"/>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5" name="Rectangle: Single Corner Rounded 14">
            <a:extLst>
              <a:ext uri="{FF2B5EF4-FFF2-40B4-BE49-F238E27FC236}">
                <a16:creationId xmlns:a16="http://schemas.microsoft.com/office/drawing/2014/main" id="{DCE2423F-8819-4DED-BA22-825194AE4CB2}"/>
              </a:ext>
            </a:extLst>
          </p:cNvPr>
          <p:cNvSpPr/>
          <p:nvPr userDrawn="1"/>
        </p:nvSpPr>
        <p:spPr>
          <a:xfrm>
            <a:off x="3053731" y="4514851"/>
            <a:ext cx="3045965" cy="341951"/>
          </a:xfrm>
          <a:prstGeom prst="round1Rect">
            <a:avLst>
              <a:gd name="adj" fmla="val 0"/>
            </a:avLst>
          </a:prstGeom>
          <a:solidFill>
            <a:srgbClr val="B0B6BB"/>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6" name="Rectangle: Single Corner Rounded 15">
            <a:extLst>
              <a:ext uri="{FF2B5EF4-FFF2-40B4-BE49-F238E27FC236}">
                <a16:creationId xmlns:a16="http://schemas.microsoft.com/office/drawing/2014/main" id="{7E02DDA3-7125-40DC-9F6A-502DDA1156BA}"/>
              </a:ext>
            </a:extLst>
          </p:cNvPr>
          <p:cNvSpPr/>
          <p:nvPr userDrawn="1"/>
        </p:nvSpPr>
        <p:spPr>
          <a:xfrm>
            <a:off x="6099696" y="4514851"/>
            <a:ext cx="3045965" cy="341951"/>
          </a:xfrm>
          <a:prstGeom prst="round1Rect">
            <a:avLst>
              <a:gd name="adj" fmla="val 0"/>
            </a:avLst>
          </a:prstGeom>
          <a:solidFill>
            <a:srgbClr val="45545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pic>
        <p:nvPicPr>
          <p:cNvPr id="4" name="Picture 3">
            <a:extLst>
              <a:ext uri="{FF2B5EF4-FFF2-40B4-BE49-F238E27FC236}">
                <a16:creationId xmlns:a16="http://schemas.microsoft.com/office/drawing/2014/main" id="{D4A9D3A7-ED76-3242-8569-1F8CBACDFB92}"/>
              </a:ext>
            </a:extLst>
          </p:cNvPr>
          <p:cNvPicPr>
            <a:picLocks noChangeAspect="1"/>
          </p:cNvPicPr>
          <p:nvPr userDrawn="1"/>
        </p:nvPicPr>
        <p:blipFill>
          <a:blip r:embed="rId4"/>
          <a:stretch>
            <a:fillRect/>
          </a:stretch>
        </p:blipFill>
        <p:spPr>
          <a:xfrm>
            <a:off x="2978605" y="1406242"/>
            <a:ext cx="3186790" cy="1981784"/>
          </a:xfrm>
          <a:prstGeom prst="rect">
            <a:avLst/>
          </a:prstGeom>
        </p:spPr>
      </p:pic>
    </p:spTree>
    <p:extLst>
      <p:ext uri="{BB962C8B-B14F-4D97-AF65-F5344CB8AC3E}">
        <p14:creationId xmlns:p14="http://schemas.microsoft.com/office/powerpoint/2010/main" val="26749573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1927" y="75202"/>
            <a:ext cx="8455567" cy="633458"/>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41924" y="980348"/>
            <a:ext cx="8460152" cy="3701556"/>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887200521"/>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 id="2147483835" r:id="rId12"/>
    <p:sldLayoutId id="2147483836" r:id="rId13"/>
    <p:sldLayoutId id="2147483837" r:id="rId14"/>
    <p:sldLayoutId id="2147483838" r:id="rId15"/>
    <p:sldLayoutId id="2147483839" r:id="rId16"/>
    <p:sldLayoutId id="2147483840" r:id="rId17"/>
    <p:sldLayoutId id="2147483841" r:id="rId18"/>
    <p:sldLayoutId id="2147483842" r:id="rId19"/>
    <p:sldLayoutId id="2147483843" r:id="rId20"/>
    <p:sldLayoutId id="2147483844" r:id="rId21"/>
    <p:sldLayoutId id="2147483845" r:id="rId22"/>
    <p:sldLayoutId id="2147483846" r:id="rId23"/>
  </p:sldLayoutIdLst>
  <p:hf hdr="0" ftr="0" dt="0"/>
  <p:txStyles>
    <p:titleStyle>
      <a:lvl1pPr algn="l" defTabSz="342900" rtl="0" eaLnBrk="1" latinLnBrk="0" hangingPunct="1">
        <a:spcBef>
          <a:spcPct val="0"/>
        </a:spcBef>
        <a:buNone/>
        <a:defRPr lang="en-US" sz="2400" b="1" kern="1200" dirty="0">
          <a:solidFill>
            <a:srgbClr val="ED1C24"/>
          </a:solidFill>
          <a:latin typeface="+mn-lt"/>
          <a:ea typeface="+mj-ea"/>
          <a:cs typeface="Open Sans SemiBold" panose="020B0706030804020204" pitchFamily="34" charset="0"/>
        </a:defRPr>
      </a:lvl1pPr>
    </p:titleStyle>
    <p:bodyStyle>
      <a:lvl1pPr marL="257175" indent="-257175" algn="l" defTabSz="342900" rtl="0" eaLnBrk="1" latinLnBrk="0" hangingPunct="1">
        <a:spcBef>
          <a:spcPct val="20000"/>
        </a:spcBef>
        <a:buClr>
          <a:srgbClr val="ED1C24"/>
        </a:buClr>
        <a:buFont typeface="Arial"/>
        <a:buChar char="•"/>
        <a:defRPr sz="1800" kern="1200">
          <a:solidFill>
            <a:srgbClr val="45545F"/>
          </a:solidFill>
          <a:latin typeface="+mn-lt"/>
          <a:ea typeface="+mn-ea"/>
          <a:cs typeface="+mn-cs"/>
        </a:defRPr>
      </a:lvl1pPr>
      <a:lvl2pPr marL="557213" indent="-214313" algn="l" defTabSz="342900" rtl="0" eaLnBrk="1" latinLnBrk="0" hangingPunct="1">
        <a:spcBef>
          <a:spcPct val="20000"/>
        </a:spcBef>
        <a:buClr>
          <a:srgbClr val="ED1C24"/>
        </a:buClr>
        <a:buFont typeface="Arial"/>
        <a:buChar char="•"/>
        <a:defRPr sz="1600" kern="1200">
          <a:solidFill>
            <a:srgbClr val="45545F"/>
          </a:solidFill>
          <a:latin typeface="+mn-lt"/>
          <a:ea typeface="+mn-ea"/>
          <a:cs typeface="+mn-cs"/>
        </a:defRPr>
      </a:lvl2pPr>
      <a:lvl3pPr marL="857250" indent="-171450" algn="l" defTabSz="342900" rtl="0" eaLnBrk="1" latinLnBrk="0" hangingPunct="1">
        <a:spcBef>
          <a:spcPct val="20000"/>
        </a:spcBef>
        <a:buClr>
          <a:srgbClr val="ED1C24"/>
        </a:buClr>
        <a:buFont typeface="Arial"/>
        <a:buChar char="•"/>
        <a:defRPr sz="1400" kern="1200">
          <a:solidFill>
            <a:srgbClr val="45545F"/>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856E6-6417-3447-82E5-6D8AA1C7D089}"/>
              </a:ext>
            </a:extLst>
          </p:cNvPr>
          <p:cNvSpPr>
            <a:spLocks noGrp="1"/>
          </p:cNvSpPr>
          <p:nvPr>
            <p:ph type="title"/>
          </p:nvPr>
        </p:nvSpPr>
        <p:spPr/>
        <p:txBody>
          <a:bodyPr/>
          <a:lstStyle/>
          <a:p>
            <a:r>
              <a:rPr lang="en-US" dirty="0"/>
              <a:t>CH 9: Supporting and Troubleshooting Mobile Devices</a:t>
            </a:r>
          </a:p>
        </p:txBody>
      </p:sp>
      <p:sp>
        <p:nvSpPr>
          <p:cNvPr id="3" name="Slide Number Placeholder 2">
            <a:extLst>
              <a:ext uri="{FF2B5EF4-FFF2-40B4-BE49-F238E27FC236}">
                <a16:creationId xmlns:a16="http://schemas.microsoft.com/office/drawing/2014/main" id="{D9B11B57-A0FD-F14B-98F1-108B29672924}"/>
              </a:ext>
            </a:extLst>
          </p:cNvPr>
          <p:cNvSpPr>
            <a:spLocks noGrp="1"/>
          </p:cNvSpPr>
          <p:nvPr>
            <p:ph type="sldNum" sz="quarter" idx="4"/>
          </p:nvPr>
        </p:nvSpPr>
        <p:spPr/>
        <p:txBody>
          <a:bodyPr/>
          <a:lstStyle/>
          <a:p>
            <a:fld id="{2066355A-084C-D24E-9AD2-7E4FC41EA627}" type="slidenum">
              <a:rPr lang="en-US" smtClean="0"/>
              <a:pPr/>
              <a:t>1</a:t>
            </a:fld>
            <a:endParaRPr lang="en-US" dirty="0"/>
          </a:p>
        </p:txBody>
      </p:sp>
      <p:sp>
        <p:nvSpPr>
          <p:cNvPr id="4" name="Content Placeholder 3">
            <a:extLst>
              <a:ext uri="{FF2B5EF4-FFF2-40B4-BE49-F238E27FC236}">
                <a16:creationId xmlns:a16="http://schemas.microsoft.com/office/drawing/2014/main" id="{1E07B3F2-41E7-A94B-B976-C957B5D73230}"/>
              </a:ext>
            </a:extLst>
          </p:cNvPr>
          <p:cNvSpPr>
            <a:spLocks noGrp="1"/>
          </p:cNvSpPr>
          <p:nvPr>
            <p:ph idx="1"/>
          </p:nvPr>
        </p:nvSpPr>
        <p:spPr/>
        <p:txBody>
          <a:bodyPr/>
          <a:lstStyle/>
          <a:p>
            <a:r>
              <a:rPr lang="en-US" dirty="0">
                <a:solidFill>
                  <a:schemeClr val="tx1">
                    <a:lumMod val="85000"/>
                    <a:lumOff val="15000"/>
                  </a:schemeClr>
                </a:solidFill>
              </a:rPr>
              <a:t>Secure Mobile Devices</a:t>
            </a:r>
          </a:p>
          <a:p>
            <a:r>
              <a:rPr lang="en-US" dirty="0">
                <a:solidFill>
                  <a:schemeClr val="tx1">
                    <a:lumMod val="85000"/>
                    <a:lumOff val="15000"/>
                  </a:schemeClr>
                </a:solidFill>
              </a:rPr>
              <a:t>Troubleshoot Mobile Device Issues</a:t>
            </a:r>
          </a:p>
        </p:txBody>
      </p:sp>
    </p:spTree>
    <p:extLst>
      <p:ext uri="{BB962C8B-B14F-4D97-AF65-F5344CB8AC3E}">
        <p14:creationId xmlns:p14="http://schemas.microsoft.com/office/powerpoint/2010/main" val="13784737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001BF-0AF8-4C86-8DC3-FF984927C0A3}"/>
              </a:ext>
            </a:extLst>
          </p:cNvPr>
          <p:cNvSpPr>
            <a:spLocks noGrp="1"/>
          </p:cNvSpPr>
          <p:nvPr>
            <p:ph type="title"/>
          </p:nvPr>
        </p:nvSpPr>
        <p:spPr/>
        <p:txBody>
          <a:bodyPr/>
          <a:lstStyle/>
          <a:p>
            <a:r>
              <a:rPr lang="en-US" noProof="0" dirty="0"/>
              <a:t>Enterprise Mobility Management</a:t>
            </a:r>
          </a:p>
        </p:txBody>
      </p:sp>
      <p:sp>
        <p:nvSpPr>
          <p:cNvPr id="5" name="Content Placeholder 4">
            <a:extLst>
              <a:ext uri="{FF2B5EF4-FFF2-40B4-BE49-F238E27FC236}">
                <a16:creationId xmlns:a16="http://schemas.microsoft.com/office/drawing/2014/main" id="{5991EC1F-670C-4489-AC7C-20009D29BF18}"/>
              </a:ext>
            </a:extLst>
          </p:cNvPr>
          <p:cNvSpPr>
            <a:spLocks noGrp="1"/>
          </p:cNvSpPr>
          <p:nvPr>
            <p:ph idx="12"/>
          </p:nvPr>
        </p:nvSpPr>
        <p:spPr>
          <a:xfrm>
            <a:off x="4643439" y="979873"/>
            <a:ext cx="4380617" cy="2874626"/>
          </a:xfrm>
        </p:spPr>
        <p:txBody>
          <a:bodyPr>
            <a:normAutofit/>
          </a:bodyPr>
          <a:lstStyle/>
          <a:p>
            <a:r>
              <a:rPr lang="en-US" noProof="0" dirty="0"/>
              <a:t>Mobile device management (MDM)</a:t>
            </a:r>
          </a:p>
          <a:p>
            <a:pPr lvl="1"/>
            <a:r>
              <a:rPr lang="en-US" noProof="0" dirty="0"/>
              <a:t>Enrollment</a:t>
            </a:r>
          </a:p>
          <a:p>
            <a:pPr lvl="1"/>
            <a:r>
              <a:rPr lang="en-US" noProof="0" dirty="0"/>
              <a:t>App/feature control</a:t>
            </a:r>
          </a:p>
          <a:p>
            <a:pPr lvl="1"/>
            <a:r>
              <a:rPr lang="en-US" noProof="0" dirty="0"/>
              <a:t>Profile of security requirements</a:t>
            </a:r>
          </a:p>
        </p:txBody>
      </p:sp>
      <p:pic>
        <p:nvPicPr>
          <p:cNvPr id="6" name="Content Placeholder 5" descr="A screenshot of Microsoft Intune settings for restricted apps. &#10;&#10;">
            <a:extLst>
              <a:ext uri="{FF2B5EF4-FFF2-40B4-BE49-F238E27FC236}">
                <a16:creationId xmlns:a16="http://schemas.microsoft.com/office/drawing/2014/main" id="{7A9A1B03-EFE4-4205-A98E-845F5D345CC2}"/>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46050" y="1684289"/>
            <a:ext cx="4354513" cy="2170210"/>
          </a:xfrm>
          <a:prstGeom prst="rect">
            <a:avLst/>
          </a:prstGeom>
          <a:noFill/>
          <a:ln>
            <a:noFill/>
          </a:ln>
        </p:spPr>
      </p:pic>
    </p:spTree>
    <p:extLst>
      <p:ext uri="{BB962C8B-B14F-4D97-AF65-F5344CB8AC3E}">
        <p14:creationId xmlns:p14="http://schemas.microsoft.com/office/powerpoint/2010/main" val="24083844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CA21E-D9C2-4544-9DDD-32A537940CA7}"/>
              </a:ext>
            </a:extLst>
          </p:cNvPr>
          <p:cNvSpPr>
            <a:spLocks noGrp="1"/>
          </p:cNvSpPr>
          <p:nvPr>
            <p:ph type="title"/>
          </p:nvPr>
        </p:nvSpPr>
        <p:spPr/>
        <p:txBody>
          <a:bodyPr/>
          <a:lstStyle/>
          <a:p>
            <a:r>
              <a:rPr lang="en-US" dirty="0"/>
              <a:t>Mobile MDM</a:t>
            </a:r>
          </a:p>
        </p:txBody>
      </p:sp>
      <p:sp>
        <p:nvSpPr>
          <p:cNvPr id="4" name="Slide Number Placeholder 3">
            <a:extLst>
              <a:ext uri="{FF2B5EF4-FFF2-40B4-BE49-F238E27FC236}">
                <a16:creationId xmlns:a16="http://schemas.microsoft.com/office/drawing/2014/main" id="{BFD5645E-B002-4090-8ACC-237ABF695605}"/>
              </a:ext>
            </a:extLst>
          </p:cNvPr>
          <p:cNvSpPr>
            <a:spLocks noGrp="1"/>
          </p:cNvSpPr>
          <p:nvPr>
            <p:ph type="sldNum" sz="quarter" idx="4"/>
          </p:nvPr>
        </p:nvSpPr>
        <p:spPr/>
        <p:txBody>
          <a:bodyPr/>
          <a:lstStyle/>
          <a:p>
            <a:fld id="{2066355A-084C-D24E-9AD2-7E4FC41EA627}" type="slidenum">
              <a:rPr lang="en-US" smtClean="0"/>
              <a:pPr/>
              <a:t>11</a:t>
            </a:fld>
            <a:endParaRPr lang="en-US" dirty="0"/>
          </a:p>
        </p:txBody>
      </p:sp>
      <p:sp>
        <p:nvSpPr>
          <p:cNvPr id="5" name="Content Placeholder 4">
            <a:extLst>
              <a:ext uri="{FF2B5EF4-FFF2-40B4-BE49-F238E27FC236}">
                <a16:creationId xmlns:a16="http://schemas.microsoft.com/office/drawing/2014/main" id="{9CE68809-B65A-4693-81C3-E9C05A8E86F3}"/>
              </a:ext>
            </a:extLst>
          </p:cNvPr>
          <p:cNvSpPr>
            <a:spLocks noGrp="1"/>
          </p:cNvSpPr>
          <p:nvPr>
            <p:ph idx="1"/>
          </p:nvPr>
        </p:nvSpPr>
        <p:spPr/>
        <p:txBody>
          <a:bodyPr/>
          <a:lstStyle/>
          <a:p>
            <a:r>
              <a:rPr lang="en-US" dirty="0"/>
              <a:t>MDM: (Mobile Device Management) </a:t>
            </a:r>
          </a:p>
          <a:p>
            <a:pPr marL="0" indent="0">
              <a:buNone/>
            </a:pPr>
            <a:endParaRPr lang="en-US" dirty="0"/>
          </a:p>
          <a:p>
            <a:r>
              <a:rPr lang="en-US" dirty="0"/>
              <a:t>Is a class of enterprise software designed to apply security policies to the use of smartphones &amp; Tablets</a:t>
            </a:r>
          </a:p>
          <a:p>
            <a:endParaRPr lang="en-US" dirty="0"/>
          </a:p>
          <a:p>
            <a:r>
              <a:rPr lang="en-US" dirty="0"/>
              <a:t>Mobile application management (MAM)</a:t>
            </a:r>
          </a:p>
          <a:p>
            <a:pPr lvl="1"/>
            <a:r>
              <a:rPr lang="en-US" dirty="0"/>
              <a:t>Authentication policies</a:t>
            </a:r>
          </a:p>
          <a:p>
            <a:pPr lvl="1"/>
            <a:r>
              <a:rPr lang="en-US" dirty="0"/>
              <a:t>Control device features (webcam/microphone)</a:t>
            </a:r>
          </a:p>
          <a:p>
            <a:pPr lvl="1"/>
            <a:r>
              <a:rPr lang="en-US" dirty="0"/>
              <a:t>Remote device reset/data wipe</a:t>
            </a:r>
          </a:p>
          <a:p>
            <a:pPr lvl="1"/>
            <a:endParaRPr lang="en-US" dirty="0"/>
          </a:p>
          <a:p>
            <a:pPr lvl="1"/>
            <a:endParaRPr lang="en-US" dirty="0"/>
          </a:p>
          <a:p>
            <a:pPr marL="342900" lvl="1" indent="0">
              <a:buNone/>
            </a:pPr>
            <a:endParaRPr lang="en-US" dirty="0"/>
          </a:p>
        </p:txBody>
      </p:sp>
    </p:spTree>
    <p:extLst>
      <p:ext uri="{BB962C8B-B14F-4D97-AF65-F5344CB8AC3E}">
        <p14:creationId xmlns:p14="http://schemas.microsoft.com/office/powerpoint/2010/main" val="2105198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CA21E-D9C2-4544-9DDD-32A537940CA7}"/>
              </a:ext>
            </a:extLst>
          </p:cNvPr>
          <p:cNvSpPr>
            <a:spLocks noGrp="1"/>
          </p:cNvSpPr>
          <p:nvPr>
            <p:ph type="title"/>
          </p:nvPr>
        </p:nvSpPr>
        <p:spPr/>
        <p:txBody>
          <a:bodyPr/>
          <a:lstStyle/>
          <a:p>
            <a:r>
              <a:rPr lang="en-US" dirty="0"/>
              <a:t>Mobile MDM:  Encryption</a:t>
            </a:r>
          </a:p>
        </p:txBody>
      </p:sp>
      <p:sp>
        <p:nvSpPr>
          <p:cNvPr id="4" name="Slide Number Placeholder 3">
            <a:extLst>
              <a:ext uri="{FF2B5EF4-FFF2-40B4-BE49-F238E27FC236}">
                <a16:creationId xmlns:a16="http://schemas.microsoft.com/office/drawing/2014/main" id="{BFD5645E-B002-4090-8ACC-237ABF695605}"/>
              </a:ext>
            </a:extLst>
          </p:cNvPr>
          <p:cNvSpPr>
            <a:spLocks noGrp="1"/>
          </p:cNvSpPr>
          <p:nvPr>
            <p:ph type="sldNum" sz="quarter" idx="4"/>
          </p:nvPr>
        </p:nvSpPr>
        <p:spPr/>
        <p:txBody>
          <a:bodyPr/>
          <a:lstStyle/>
          <a:p>
            <a:fld id="{2066355A-084C-D24E-9AD2-7E4FC41EA627}" type="slidenum">
              <a:rPr lang="en-US" smtClean="0"/>
              <a:pPr/>
              <a:t>12</a:t>
            </a:fld>
            <a:endParaRPr lang="en-US" dirty="0"/>
          </a:p>
        </p:txBody>
      </p:sp>
      <p:sp>
        <p:nvSpPr>
          <p:cNvPr id="5" name="Content Placeholder 4">
            <a:extLst>
              <a:ext uri="{FF2B5EF4-FFF2-40B4-BE49-F238E27FC236}">
                <a16:creationId xmlns:a16="http://schemas.microsoft.com/office/drawing/2014/main" id="{9CE68809-B65A-4693-81C3-E9C05A8E86F3}"/>
              </a:ext>
            </a:extLst>
          </p:cNvPr>
          <p:cNvSpPr>
            <a:spLocks noGrp="1"/>
          </p:cNvSpPr>
          <p:nvPr>
            <p:ph idx="1"/>
          </p:nvPr>
        </p:nvSpPr>
        <p:spPr/>
        <p:txBody>
          <a:bodyPr/>
          <a:lstStyle/>
          <a:p>
            <a:r>
              <a:rPr lang="en-US" dirty="0"/>
              <a:t>Device Encryption:</a:t>
            </a:r>
          </a:p>
          <a:p>
            <a:pPr lvl="1"/>
            <a:r>
              <a:rPr lang="en-US" dirty="0"/>
              <a:t>iOS, various levels of encryption.</a:t>
            </a:r>
          </a:p>
          <a:p>
            <a:pPr lvl="1"/>
            <a:r>
              <a:rPr lang="en-US" dirty="0"/>
              <a:t>Encryption key is stored on the device.</a:t>
            </a:r>
          </a:p>
          <a:p>
            <a:pPr lvl="1"/>
            <a:r>
              <a:rPr lang="en-US" dirty="0"/>
              <a:t>OS just deletes the key to Wipe the phone.</a:t>
            </a:r>
          </a:p>
          <a:p>
            <a:endParaRPr lang="en-US" dirty="0"/>
          </a:p>
          <a:p>
            <a:r>
              <a:rPr lang="en-US" dirty="0"/>
              <a:t>MDM Types:</a:t>
            </a:r>
          </a:p>
          <a:p>
            <a:pPr lvl="1"/>
            <a:r>
              <a:rPr lang="en-US" dirty="0"/>
              <a:t>BYOD- Bring your own device</a:t>
            </a:r>
          </a:p>
          <a:p>
            <a:pPr lvl="1"/>
            <a:r>
              <a:rPr lang="en-US" dirty="0"/>
              <a:t>COBO- Corporate owned, business</a:t>
            </a:r>
          </a:p>
          <a:p>
            <a:pPr lvl="1"/>
            <a:r>
              <a:rPr lang="en-US" dirty="0"/>
              <a:t>COPE- Corporate owned, personally enabled </a:t>
            </a:r>
          </a:p>
          <a:p>
            <a:pPr lvl="1"/>
            <a:r>
              <a:rPr lang="en-US" dirty="0"/>
              <a:t>CYOD- Choose your own device</a:t>
            </a:r>
          </a:p>
          <a:p>
            <a:pPr lvl="1"/>
            <a:endParaRPr lang="en-US" dirty="0"/>
          </a:p>
          <a:p>
            <a:pPr marL="342900" lvl="1" indent="0">
              <a:buNone/>
            </a:pPr>
            <a:endParaRPr lang="en-US" dirty="0"/>
          </a:p>
        </p:txBody>
      </p:sp>
    </p:spTree>
    <p:extLst>
      <p:ext uri="{BB962C8B-B14F-4D97-AF65-F5344CB8AC3E}">
        <p14:creationId xmlns:p14="http://schemas.microsoft.com/office/powerpoint/2010/main" val="25727175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CA21E-D9C2-4544-9DDD-32A537940CA7}"/>
              </a:ext>
            </a:extLst>
          </p:cNvPr>
          <p:cNvSpPr>
            <a:spLocks noGrp="1"/>
          </p:cNvSpPr>
          <p:nvPr>
            <p:ph type="title"/>
          </p:nvPr>
        </p:nvSpPr>
        <p:spPr/>
        <p:txBody>
          <a:bodyPr/>
          <a:lstStyle/>
          <a:p>
            <a:r>
              <a:rPr lang="en-US" dirty="0"/>
              <a:t>Mobile MDM:  Data Protection</a:t>
            </a:r>
          </a:p>
        </p:txBody>
      </p:sp>
      <p:sp>
        <p:nvSpPr>
          <p:cNvPr id="4" name="Slide Number Placeholder 3">
            <a:extLst>
              <a:ext uri="{FF2B5EF4-FFF2-40B4-BE49-F238E27FC236}">
                <a16:creationId xmlns:a16="http://schemas.microsoft.com/office/drawing/2014/main" id="{BFD5645E-B002-4090-8ACC-237ABF695605}"/>
              </a:ext>
            </a:extLst>
          </p:cNvPr>
          <p:cNvSpPr>
            <a:spLocks noGrp="1"/>
          </p:cNvSpPr>
          <p:nvPr>
            <p:ph type="sldNum" sz="quarter" idx="4"/>
          </p:nvPr>
        </p:nvSpPr>
        <p:spPr/>
        <p:txBody>
          <a:bodyPr/>
          <a:lstStyle/>
          <a:p>
            <a:fld id="{2066355A-084C-D24E-9AD2-7E4FC41EA627}" type="slidenum">
              <a:rPr lang="en-US" smtClean="0"/>
              <a:pPr/>
              <a:t>13</a:t>
            </a:fld>
            <a:endParaRPr lang="en-US" dirty="0"/>
          </a:p>
        </p:txBody>
      </p:sp>
      <p:sp>
        <p:nvSpPr>
          <p:cNvPr id="5" name="Content Placeholder 4">
            <a:extLst>
              <a:ext uri="{FF2B5EF4-FFF2-40B4-BE49-F238E27FC236}">
                <a16:creationId xmlns:a16="http://schemas.microsoft.com/office/drawing/2014/main" id="{9CE68809-B65A-4693-81C3-E9C05A8E86F3}"/>
              </a:ext>
            </a:extLst>
          </p:cNvPr>
          <p:cNvSpPr>
            <a:spLocks noGrp="1"/>
          </p:cNvSpPr>
          <p:nvPr>
            <p:ph idx="1"/>
          </p:nvPr>
        </p:nvSpPr>
        <p:spPr>
          <a:xfrm>
            <a:off x="341924" y="980347"/>
            <a:ext cx="8460152" cy="3519225"/>
          </a:xfrm>
        </p:spPr>
        <p:txBody>
          <a:bodyPr/>
          <a:lstStyle/>
          <a:p>
            <a:r>
              <a:rPr lang="en-US" dirty="0"/>
              <a:t>Email Encryption:</a:t>
            </a:r>
          </a:p>
          <a:p>
            <a:pPr lvl="1"/>
            <a:r>
              <a:rPr lang="en-US" dirty="0"/>
              <a:t>Email "Data Protection" option are subject to a second round of encryption using a key derived from the user’s credential.</a:t>
            </a:r>
          </a:p>
          <a:p>
            <a:endParaRPr lang="en-US" dirty="0"/>
          </a:p>
          <a:p>
            <a:r>
              <a:rPr lang="en-US" dirty="0"/>
              <a:t>Data Protection:</a:t>
            </a:r>
          </a:p>
          <a:p>
            <a:pPr lvl="1"/>
            <a:r>
              <a:rPr lang="en-US" dirty="0"/>
              <a:t>Not all user data is encrypted  by DP</a:t>
            </a:r>
          </a:p>
          <a:p>
            <a:pPr lvl="1"/>
            <a:r>
              <a:rPr lang="en-US" dirty="0"/>
              <a:t>Options / Contacts / SMS messages /Pictures</a:t>
            </a:r>
          </a:p>
          <a:p>
            <a:pPr lvl="1"/>
            <a:r>
              <a:rPr lang="en-US" dirty="0"/>
              <a:t>On Android -there are substantial differences to encryption options between versions</a:t>
            </a:r>
          </a:p>
          <a:p>
            <a:pPr lvl="1"/>
            <a:r>
              <a:rPr lang="en-US" dirty="0"/>
              <a:t>IOS- DP is enabled automatically after passcode lock on the device.</a:t>
            </a:r>
          </a:p>
          <a:p>
            <a:pPr marL="342900" lvl="1" indent="0">
              <a:buNone/>
            </a:pPr>
            <a:endParaRPr lang="en-US" dirty="0"/>
          </a:p>
        </p:txBody>
      </p:sp>
    </p:spTree>
    <p:extLst>
      <p:ext uri="{BB962C8B-B14F-4D97-AF65-F5344CB8AC3E}">
        <p14:creationId xmlns:p14="http://schemas.microsoft.com/office/powerpoint/2010/main" val="24576246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689A8-CC51-4008-8524-CB373950CF2F}"/>
              </a:ext>
            </a:extLst>
          </p:cNvPr>
          <p:cNvSpPr>
            <a:spLocks noGrp="1"/>
          </p:cNvSpPr>
          <p:nvPr>
            <p:ph type="title"/>
          </p:nvPr>
        </p:nvSpPr>
        <p:spPr/>
        <p:txBody>
          <a:bodyPr/>
          <a:lstStyle/>
          <a:p>
            <a:r>
              <a:rPr lang="en-US" dirty="0"/>
              <a:t>Mobile Device:  Locator Apps and Remote Wipe</a:t>
            </a:r>
          </a:p>
        </p:txBody>
      </p:sp>
      <p:sp>
        <p:nvSpPr>
          <p:cNvPr id="4" name="Slide Number Placeholder 3">
            <a:extLst>
              <a:ext uri="{FF2B5EF4-FFF2-40B4-BE49-F238E27FC236}">
                <a16:creationId xmlns:a16="http://schemas.microsoft.com/office/drawing/2014/main" id="{448AC5FA-CF47-4767-B34A-5B115D297AE4}"/>
              </a:ext>
            </a:extLst>
          </p:cNvPr>
          <p:cNvSpPr>
            <a:spLocks noGrp="1"/>
          </p:cNvSpPr>
          <p:nvPr>
            <p:ph type="sldNum" sz="quarter" idx="4"/>
          </p:nvPr>
        </p:nvSpPr>
        <p:spPr/>
        <p:txBody>
          <a:bodyPr/>
          <a:lstStyle/>
          <a:p>
            <a:fld id="{2066355A-084C-D24E-9AD2-7E4FC41EA627}" type="slidenum">
              <a:rPr lang="en-US" smtClean="0"/>
              <a:pPr/>
              <a:t>14</a:t>
            </a:fld>
            <a:endParaRPr lang="en-US" dirty="0"/>
          </a:p>
        </p:txBody>
      </p:sp>
      <p:pic>
        <p:nvPicPr>
          <p:cNvPr id="7" name="Content Placeholder 6">
            <a:extLst>
              <a:ext uri="{FF2B5EF4-FFF2-40B4-BE49-F238E27FC236}">
                <a16:creationId xmlns:a16="http://schemas.microsoft.com/office/drawing/2014/main" id="{D6605116-182B-483E-919E-D4307F2EE462}"/>
              </a:ext>
            </a:extLst>
          </p:cNvPr>
          <p:cNvPicPr>
            <a:picLocks noGrp="1" noChangeAspect="1"/>
          </p:cNvPicPr>
          <p:nvPr>
            <p:ph idx="1"/>
          </p:nvPr>
        </p:nvPicPr>
        <p:blipFill>
          <a:blip r:embed="rId3"/>
          <a:stretch>
            <a:fillRect/>
          </a:stretch>
        </p:blipFill>
        <p:spPr>
          <a:xfrm>
            <a:off x="4878189" y="824490"/>
            <a:ext cx="3251824" cy="1907418"/>
          </a:xfrm>
        </p:spPr>
      </p:pic>
      <p:sp>
        <p:nvSpPr>
          <p:cNvPr id="6" name="Content Placeholder 4">
            <a:extLst>
              <a:ext uri="{FF2B5EF4-FFF2-40B4-BE49-F238E27FC236}">
                <a16:creationId xmlns:a16="http://schemas.microsoft.com/office/drawing/2014/main" id="{570F6FB9-BEA5-49AC-986F-504ADD989F78}"/>
              </a:ext>
            </a:extLst>
          </p:cNvPr>
          <p:cNvSpPr txBox="1">
            <a:spLocks/>
          </p:cNvSpPr>
          <p:nvPr/>
        </p:nvSpPr>
        <p:spPr>
          <a:xfrm>
            <a:off x="117114" y="1010539"/>
            <a:ext cx="8460152" cy="3567590"/>
          </a:xfrm>
          <a:prstGeom prst="rect">
            <a:avLst/>
          </a:prstGeom>
        </p:spPr>
        <p:txBody>
          <a:bodyPr vert="horz" lIns="91440" tIns="45720" rIns="91440" bIns="45720" rtlCol="0">
            <a:noAutofit/>
          </a:bodyPr>
          <a:lstStyle>
            <a:lvl1pPr marL="257175" indent="-257175" algn="l" defTabSz="342900" rtl="0" eaLnBrk="1" latinLnBrk="0" hangingPunct="1">
              <a:spcBef>
                <a:spcPct val="20000"/>
              </a:spcBef>
              <a:buClr>
                <a:srgbClr val="ED1C24"/>
              </a:buClr>
              <a:buFont typeface="Arial"/>
              <a:buChar char="•"/>
              <a:defRPr sz="1800" kern="1200">
                <a:solidFill>
                  <a:srgbClr val="45545F"/>
                </a:solidFill>
                <a:latin typeface="+mn-lt"/>
                <a:ea typeface="+mn-ea"/>
                <a:cs typeface="+mn-cs"/>
              </a:defRPr>
            </a:lvl1pPr>
            <a:lvl2pPr marL="557213" indent="-214313" algn="l" defTabSz="342900" rtl="0" eaLnBrk="1" latinLnBrk="0" hangingPunct="1">
              <a:spcBef>
                <a:spcPct val="20000"/>
              </a:spcBef>
              <a:buClr>
                <a:srgbClr val="ED1C24"/>
              </a:buClr>
              <a:buFont typeface="Arial"/>
              <a:buChar char="•"/>
              <a:defRPr sz="1600" kern="1200">
                <a:solidFill>
                  <a:srgbClr val="45545F"/>
                </a:solidFill>
                <a:latin typeface="+mn-lt"/>
                <a:ea typeface="+mn-ea"/>
                <a:cs typeface="+mn-cs"/>
              </a:defRPr>
            </a:lvl2pPr>
            <a:lvl3pPr marL="857250" indent="-171450" algn="l" defTabSz="342900" rtl="0" eaLnBrk="1" latinLnBrk="0" hangingPunct="1">
              <a:spcBef>
                <a:spcPct val="20000"/>
              </a:spcBef>
              <a:buClr>
                <a:srgbClr val="ED1C24"/>
              </a:buClr>
              <a:buFont typeface="Arial"/>
              <a:buChar char="•"/>
              <a:defRPr sz="1400" kern="1200">
                <a:solidFill>
                  <a:srgbClr val="45545F"/>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endParaRPr lang="en-US" dirty="0"/>
          </a:p>
          <a:p>
            <a:r>
              <a:rPr lang="en-US" dirty="0"/>
              <a:t>GPS apps</a:t>
            </a:r>
          </a:p>
          <a:p>
            <a:pPr lvl="1"/>
            <a:r>
              <a:rPr lang="en-US" dirty="0"/>
              <a:t>Requires line of sight to satellites.</a:t>
            </a:r>
          </a:p>
          <a:p>
            <a:pPr lvl="1"/>
            <a:r>
              <a:rPr lang="en-US" dirty="0"/>
              <a:t>Geo-tracking related to Location Services.</a:t>
            </a:r>
          </a:p>
          <a:p>
            <a:pPr lvl="1"/>
            <a:r>
              <a:rPr lang="en-US" dirty="0"/>
              <a:t>Location Services also supports apps </a:t>
            </a:r>
            <a:br>
              <a:rPr lang="en-US" dirty="0"/>
            </a:br>
            <a:r>
              <a:rPr lang="en-US" dirty="0"/>
              <a:t>like </a:t>
            </a:r>
            <a:r>
              <a:rPr lang="en-US" b="1" dirty="0"/>
              <a:t>Find My Phone</a:t>
            </a:r>
            <a:r>
              <a:rPr lang="en-US" dirty="0"/>
              <a:t>.</a:t>
            </a:r>
          </a:p>
          <a:p>
            <a:pPr lvl="1"/>
            <a:r>
              <a:rPr lang="en-US" dirty="0"/>
              <a:t>IPS: (Indoor) uses location detection by triangulating its proximity radio sources, like Wi-Fi or Bluetooth beacons.</a:t>
            </a:r>
          </a:p>
          <a:p>
            <a:pPr lvl="1"/>
            <a:r>
              <a:rPr lang="en-US" dirty="0"/>
              <a:t>The Location Service uses GPS and/or IPS to calculate a device's position on a map! </a:t>
            </a:r>
          </a:p>
          <a:p>
            <a:pPr marL="342900" lvl="1" indent="0">
              <a:buNone/>
            </a:pPr>
            <a:endParaRPr lang="en-US" dirty="0"/>
          </a:p>
        </p:txBody>
      </p:sp>
    </p:spTree>
    <p:extLst>
      <p:ext uri="{BB962C8B-B14F-4D97-AF65-F5344CB8AC3E}">
        <p14:creationId xmlns:p14="http://schemas.microsoft.com/office/powerpoint/2010/main" val="17474090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689A8-CC51-4008-8524-CB373950CF2F}"/>
              </a:ext>
            </a:extLst>
          </p:cNvPr>
          <p:cNvSpPr>
            <a:spLocks noGrp="1"/>
          </p:cNvSpPr>
          <p:nvPr>
            <p:ph type="title"/>
          </p:nvPr>
        </p:nvSpPr>
        <p:spPr/>
        <p:txBody>
          <a:bodyPr/>
          <a:lstStyle/>
          <a:p>
            <a:r>
              <a:rPr lang="en-US" dirty="0"/>
              <a:t>Mobile Device Backup</a:t>
            </a:r>
          </a:p>
        </p:txBody>
      </p:sp>
      <p:sp>
        <p:nvSpPr>
          <p:cNvPr id="4" name="Slide Number Placeholder 3">
            <a:extLst>
              <a:ext uri="{FF2B5EF4-FFF2-40B4-BE49-F238E27FC236}">
                <a16:creationId xmlns:a16="http://schemas.microsoft.com/office/drawing/2014/main" id="{448AC5FA-CF47-4767-B34A-5B115D297AE4}"/>
              </a:ext>
            </a:extLst>
          </p:cNvPr>
          <p:cNvSpPr>
            <a:spLocks noGrp="1"/>
          </p:cNvSpPr>
          <p:nvPr>
            <p:ph type="sldNum" sz="quarter" idx="4"/>
          </p:nvPr>
        </p:nvSpPr>
        <p:spPr/>
        <p:txBody>
          <a:bodyPr/>
          <a:lstStyle/>
          <a:p>
            <a:fld id="{2066355A-084C-D24E-9AD2-7E4FC41EA627}" type="slidenum">
              <a:rPr lang="en-US" smtClean="0"/>
              <a:pPr/>
              <a:t>15</a:t>
            </a:fld>
            <a:endParaRPr lang="en-US" dirty="0"/>
          </a:p>
        </p:txBody>
      </p:sp>
      <p:sp>
        <p:nvSpPr>
          <p:cNvPr id="6" name="Content Placeholder 4">
            <a:extLst>
              <a:ext uri="{FF2B5EF4-FFF2-40B4-BE49-F238E27FC236}">
                <a16:creationId xmlns:a16="http://schemas.microsoft.com/office/drawing/2014/main" id="{570F6FB9-BEA5-49AC-986F-504ADD989F78}"/>
              </a:ext>
            </a:extLst>
          </p:cNvPr>
          <p:cNvSpPr txBox="1">
            <a:spLocks/>
          </p:cNvSpPr>
          <p:nvPr/>
        </p:nvSpPr>
        <p:spPr>
          <a:xfrm>
            <a:off x="341924" y="980347"/>
            <a:ext cx="8460152" cy="3567590"/>
          </a:xfrm>
          <a:prstGeom prst="rect">
            <a:avLst/>
          </a:prstGeom>
        </p:spPr>
        <p:txBody>
          <a:bodyPr vert="horz" lIns="91440" tIns="45720" rIns="91440" bIns="45720" rtlCol="0">
            <a:noAutofit/>
          </a:bodyPr>
          <a:lstStyle>
            <a:lvl1pPr marL="257175" indent="-257175" algn="l" defTabSz="342900" rtl="0" eaLnBrk="1" latinLnBrk="0" hangingPunct="1">
              <a:spcBef>
                <a:spcPct val="20000"/>
              </a:spcBef>
              <a:buClr>
                <a:srgbClr val="ED1C24"/>
              </a:buClr>
              <a:buFont typeface="Arial"/>
              <a:buChar char="•"/>
              <a:defRPr sz="1800" kern="1200">
                <a:solidFill>
                  <a:srgbClr val="45545F"/>
                </a:solidFill>
                <a:latin typeface="+mn-lt"/>
                <a:ea typeface="+mn-ea"/>
                <a:cs typeface="+mn-cs"/>
              </a:defRPr>
            </a:lvl1pPr>
            <a:lvl2pPr marL="557213" indent="-214313" algn="l" defTabSz="342900" rtl="0" eaLnBrk="1" latinLnBrk="0" hangingPunct="1">
              <a:spcBef>
                <a:spcPct val="20000"/>
              </a:spcBef>
              <a:buClr>
                <a:srgbClr val="ED1C24"/>
              </a:buClr>
              <a:buFont typeface="Arial"/>
              <a:buChar char="•"/>
              <a:defRPr sz="1600" kern="1200">
                <a:solidFill>
                  <a:srgbClr val="45545F"/>
                </a:solidFill>
                <a:latin typeface="+mn-lt"/>
                <a:ea typeface="+mn-ea"/>
                <a:cs typeface="+mn-cs"/>
              </a:defRPr>
            </a:lvl2pPr>
            <a:lvl3pPr marL="857250" indent="-171450" algn="l" defTabSz="342900" rtl="0" eaLnBrk="1" latinLnBrk="0" hangingPunct="1">
              <a:spcBef>
                <a:spcPct val="20000"/>
              </a:spcBef>
              <a:buClr>
                <a:srgbClr val="ED1C24"/>
              </a:buClr>
              <a:buFont typeface="Arial"/>
              <a:buChar char="•"/>
              <a:defRPr sz="1400" kern="1200">
                <a:solidFill>
                  <a:srgbClr val="45545F"/>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US" dirty="0"/>
              <a:t>Remote backup apps:</a:t>
            </a:r>
          </a:p>
          <a:p>
            <a:pPr lvl="1"/>
            <a:r>
              <a:rPr lang="en-US" dirty="0"/>
              <a:t>iCloud, Google Sync or OneDrive</a:t>
            </a:r>
          </a:p>
          <a:p>
            <a:pPr lvl="1"/>
            <a:r>
              <a:rPr lang="en-US" dirty="0"/>
              <a:t>Not Included - SMS and call history</a:t>
            </a:r>
          </a:p>
          <a:p>
            <a:pPr lvl="1"/>
            <a:endParaRPr lang="en-US" dirty="0"/>
          </a:p>
          <a:p>
            <a:pPr algn="l"/>
            <a:r>
              <a:rPr lang="en-US" sz="1800" b="0" i="0" u="none" strike="noStrike" baseline="0" dirty="0">
                <a:latin typeface="OpenSans"/>
              </a:rPr>
              <a:t>IOS: macOS or Windows via iTunes program. </a:t>
            </a:r>
          </a:p>
          <a:p>
            <a:pPr algn="l"/>
            <a:r>
              <a:rPr lang="en-US" sz="1800" b="0" i="0" u="none" strike="noStrike" baseline="0" dirty="0">
                <a:latin typeface="OpenSans"/>
              </a:rPr>
              <a:t>More</a:t>
            </a:r>
            <a:r>
              <a:rPr lang="en-US" dirty="0">
                <a:latin typeface="OpenSans"/>
              </a:rPr>
              <a:t> </a:t>
            </a:r>
            <a:r>
              <a:rPr lang="en-US" sz="1800" b="0" i="0" u="none" strike="noStrike" baseline="0" dirty="0">
                <a:latin typeface="OpenSans"/>
              </a:rPr>
              <a:t>options - MDM</a:t>
            </a:r>
          </a:p>
          <a:p>
            <a:pPr algn="l"/>
            <a:r>
              <a:rPr lang="en-US" sz="1800" b="0" i="0" u="none" strike="noStrike" baseline="0" dirty="0">
                <a:latin typeface="OpenSans"/>
              </a:rPr>
              <a:t>Android:  File explore, Droid Transfer, File Transfer to (Mac) </a:t>
            </a:r>
            <a:endParaRPr lang="en-US" dirty="0"/>
          </a:p>
          <a:p>
            <a:pPr lvl="1"/>
            <a:endParaRPr lang="en-US" dirty="0"/>
          </a:p>
        </p:txBody>
      </p:sp>
    </p:spTree>
    <p:extLst>
      <p:ext uri="{BB962C8B-B14F-4D97-AF65-F5344CB8AC3E}">
        <p14:creationId xmlns:p14="http://schemas.microsoft.com/office/powerpoint/2010/main" val="11487004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99F0B-9D2A-4C96-B8D6-FE99122F7CD0}"/>
              </a:ext>
            </a:extLst>
          </p:cNvPr>
          <p:cNvSpPr>
            <a:spLocks noGrp="1"/>
          </p:cNvSpPr>
          <p:nvPr>
            <p:ph type="title"/>
          </p:nvPr>
        </p:nvSpPr>
        <p:spPr/>
        <p:txBody>
          <a:bodyPr/>
          <a:lstStyle/>
          <a:p>
            <a:r>
              <a:rPr lang="en-US" dirty="0"/>
              <a:t>Multifactor Authentication and Authenticator Applications</a:t>
            </a:r>
          </a:p>
        </p:txBody>
      </p:sp>
      <p:sp>
        <p:nvSpPr>
          <p:cNvPr id="4" name="Slide Number Placeholder 3">
            <a:extLst>
              <a:ext uri="{FF2B5EF4-FFF2-40B4-BE49-F238E27FC236}">
                <a16:creationId xmlns:a16="http://schemas.microsoft.com/office/drawing/2014/main" id="{FF514506-127B-47BA-BB69-CAFB213D53B0}"/>
              </a:ext>
            </a:extLst>
          </p:cNvPr>
          <p:cNvSpPr>
            <a:spLocks noGrp="1"/>
          </p:cNvSpPr>
          <p:nvPr>
            <p:ph type="sldNum" sz="quarter" idx="4"/>
          </p:nvPr>
        </p:nvSpPr>
        <p:spPr/>
        <p:txBody>
          <a:bodyPr/>
          <a:lstStyle/>
          <a:p>
            <a:fld id="{2066355A-084C-D24E-9AD2-7E4FC41EA627}" type="slidenum">
              <a:rPr lang="en-US" smtClean="0"/>
              <a:pPr/>
              <a:t>16</a:t>
            </a:fld>
            <a:endParaRPr lang="en-US" dirty="0"/>
          </a:p>
        </p:txBody>
      </p:sp>
      <p:sp>
        <p:nvSpPr>
          <p:cNvPr id="5" name="Content Placeholder 4">
            <a:extLst>
              <a:ext uri="{FF2B5EF4-FFF2-40B4-BE49-F238E27FC236}">
                <a16:creationId xmlns:a16="http://schemas.microsoft.com/office/drawing/2014/main" id="{A328BA63-D457-44C9-9F9D-3FC80509B339}"/>
              </a:ext>
            </a:extLst>
          </p:cNvPr>
          <p:cNvSpPr>
            <a:spLocks noGrp="1"/>
          </p:cNvSpPr>
          <p:nvPr>
            <p:ph idx="1"/>
          </p:nvPr>
        </p:nvSpPr>
        <p:spPr>
          <a:xfrm>
            <a:off x="341924" y="980349"/>
            <a:ext cx="8460152" cy="3473956"/>
          </a:xfrm>
        </p:spPr>
        <p:txBody>
          <a:bodyPr/>
          <a:lstStyle/>
          <a:p>
            <a:r>
              <a:rPr lang="en-US" dirty="0"/>
              <a:t>Factors:</a:t>
            </a:r>
          </a:p>
          <a:p>
            <a:pPr lvl="1"/>
            <a:r>
              <a:rPr lang="en-US" dirty="0"/>
              <a:t>Something you know</a:t>
            </a:r>
          </a:p>
          <a:p>
            <a:pPr lvl="1"/>
            <a:r>
              <a:rPr lang="en-US" dirty="0"/>
              <a:t>Something you are</a:t>
            </a:r>
          </a:p>
          <a:p>
            <a:pPr lvl="1"/>
            <a:r>
              <a:rPr lang="en-US" dirty="0"/>
              <a:t>Something you have</a:t>
            </a:r>
          </a:p>
          <a:p>
            <a:pPr lvl="1"/>
            <a:r>
              <a:rPr lang="en-US" dirty="0"/>
              <a:t>Somewhere you are</a:t>
            </a:r>
          </a:p>
          <a:p>
            <a:pPr lvl="1"/>
            <a:endParaRPr lang="en-US" dirty="0"/>
          </a:p>
          <a:p>
            <a:r>
              <a:rPr lang="en-US" dirty="0"/>
              <a:t>Multifactor authentication requires two different factors.</a:t>
            </a:r>
          </a:p>
          <a:p>
            <a:endParaRPr lang="en-US" dirty="0"/>
          </a:p>
          <a:p>
            <a:r>
              <a:rPr lang="en-US" dirty="0"/>
              <a:t>Authenticator apps help implement multifactor authentication.</a:t>
            </a:r>
          </a:p>
          <a:p>
            <a:pPr lvl="1"/>
            <a:r>
              <a:rPr lang="en-US" dirty="0"/>
              <a:t>2-step verification: password/PIN (what you know) and cards (what you have).</a:t>
            </a:r>
          </a:p>
        </p:txBody>
      </p:sp>
    </p:spTree>
    <p:extLst>
      <p:ext uri="{BB962C8B-B14F-4D97-AF65-F5344CB8AC3E}">
        <p14:creationId xmlns:p14="http://schemas.microsoft.com/office/powerpoint/2010/main" val="10266866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CA21E-D9C2-4544-9DDD-32A537940CA7}"/>
              </a:ext>
            </a:extLst>
          </p:cNvPr>
          <p:cNvSpPr>
            <a:spLocks noGrp="1"/>
          </p:cNvSpPr>
          <p:nvPr>
            <p:ph type="title"/>
          </p:nvPr>
        </p:nvSpPr>
        <p:spPr/>
        <p:txBody>
          <a:bodyPr/>
          <a:lstStyle/>
          <a:p>
            <a:r>
              <a:rPr lang="en-US" dirty="0"/>
              <a:t>IOT Internet of Things Security</a:t>
            </a:r>
          </a:p>
        </p:txBody>
      </p:sp>
      <p:sp>
        <p:nvSpPr>
          <p:cNvPr id="4" name="Slide Number Placeholder 3">
            <a:extLst>
              <a:ext uri="{FF2B5EF4-FFF2-40B4-BE49-F238E27FC236}">
                <a16:creationId xmlns:a16="http://schemas.microsoft.com/office/drawing/2014/main" id="{BFD5645E-B002-4090-8ACC-237ABF695605}"/>
              </a:ext>
            </a:extLst>
          </p:cNvPr>
          <p:cNvSpPr>
            <a:spLocks noGrp="1"/>
          </p:cNvSpPr>
          <p:nvPr>
            <p:ph type="sldNum" sz="quarter" idx="4"/>
          </p:nvPr>
        </p:nvSpPr>
        <p:spPr/>
        <p:txBody>
          <a:bodyPr/>
          <a:lstStyle/>
          <a:p>
            <a:fld id="{2066355A-084C-D24E-9AD2-7E4FC41EA627}" type="slidenum">
              <a:rPr lang="en-US" smtClean="0"/>
              <a:pPr/>
              <a:t>17</a:t>
            </a:fld>
            <a:endParaRPr lang="en-US" dirty="0"/>
          </a:p>
        </p:txBody>
      </p:sp>
      <p:sp>
        <p:nvSpPr>
          <p:cNvPr id="5" name="Content Placeholder 4">
            <a:extLst>
              <a:ext uri="{FF2B5EF4-FFF2-40B4-BE49-F238E27FC236}">
                <a16:creationId xmlns:a16="http://schemas.microsoft.com/office/drawing/2014/main" id="{9CE68809-B65A-4693-81C3-E9C05A8E86F3}"/>
              </a:ext>
            </a:extLst>
          </p:cNvPr>
          <p:cNvSpPr>
            <a:spLocks noGrp="1"/>
          </p:cNvSpPr>
          <p:nvPr>
            <p:ph idx="1"/>
          </p:nvPr>
        </p:nvSpPr>
        <p:spPr/>
        <p:txBody>
          <a:bodyPr/>
          <a:lstStyle/>
          <a:p>
            <a:r>
              <a:rPr lang="en-US" dirty="0"/>
              <a:t>This describe the global network personal devices, home appliances, home control systems, vehicles,</a:t>
            </a:r>
          </a:p>
          <a:p>
            <a:r>
              <a:rPr lang="en-US" dirty="0"/>
              <a:t>These items have sensors, software, and network connectivity</a:t>
            </a:r>
          </a:p>
          <a:p>
            <a:pPr algn="l"/>
            <a:r>
              <a:rPr lang="en-US" sz="1800" b="0" i="0" u="none" strike="noStrike" baseline="0" dirty="0">
                <a:latin typeface="OpenSans"/>
              </a:rPr>
              <a:t>Allowing  them to communicate and pass data among themselves and computers</a:t>
            </a:r>
            <a:endParaRPr lang="en-US" dirty="0"/>
          </a:p>
          <a:p>
            <a:endParaRPr lang="en-US" dirty="0"/>
          </a:p>
          <a:p>
            <a:r>
              <a:rPr lang="en-US" dirty="0"/>
              <a:t>Mobile application management (MAM)</a:t>
            </a:r>
          </a:p>
          <a:p>
            <a:pPr lvl="1"/>
            <a:r>
              <a:rPr lang="en-US" dirty="0"/>
              <a:t>Authentication policies</a:t>
            </a:r>
          </a:p>
          <a:p>
            <a:pPr lvl="1"/>
            <a:r>
              <a:rPr lang="en-US" dirty="0"/>
              <a:t>Control device features (webcam/microphone)</a:t>
            </a:r>
          </a:p>
          <a:p>
            <a:pPr lvl="1"/>
            <a:r>
              <a:rPr lang="en-US" dirty="0"/>
              <a:t>Remote device reset/data wipe</a:t>
            </a:r>
          </a:p>
          <a:p>
            <a:pPr lvl="1"/>
            <a:endParaRPr lang="en-US" dirty="0"/>
          </a:p>
          <a:p>
            <a:pPr lvl="1"/>
            <a:endParaRPr lang="en-US" dirty="0"/>
          </a:p>
          <a:p>
            <a:pPr marL="342900" lvl="1" indent="0">
              <a:buNone/>
            </a:pPr>
            <a:endParaRPr lang="en-US" dirty="0"/>
          </a:p>
        </p:txBody>
      </p:sp>
    </p:spTree>
    <p:extLst>
      <p:ext uri="{BB962C8B-B14F-4D97-AF65-F5344CB8AC3E}">
        <p14:creationId xmlns:p14="http://schemas.microsoft.com/office/powerpoint/2010/main" val="6806849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CA21E-D9C2-4544-9DDD-32A537940CA7}"/>
              </a:ext>
            </a:extLst>
          </p:cNvPr>
          <p:cNvSpPr>
            <a:spLocks noGrp="1"/>
          </p:cNvSpPr>
          <p:nvPr>
            <p:ph type="title"/>
          </p:nvPr>
        </p:nvSpPr>
        <p:spPr/>
        <p:txBody>
          <a:bodyPr/>
          <a:lstStyle/>
          <a:p>
            <a:r>
              <a:rPr lang="en-US" dirty="0"/>
              <a:t>IOT Internet of Things Security</a:t>
            </a:r>
          </a:p>
        </p:txBody>
      </p:sp>
      <p:sp>
        <p:nvSpPr>
          <p:cNvPr id="4" name="Slide Number Placeholder 3">
            <a:extLst>
              <a:ext uri="{FF2B5EF4-FFF2-40B4-BE49-F238E27FC236}">
                <a16:creationId xmlns:a16="http://schemas.microsoft.com/office/drawing/2014/main" id="{BFD5645E-B002-4090-8ACC-237ABF695605}"/>
              </a:ext>
            </a:extLst>
          </p:cNvPr>
          <p:cNvSpPr>
            <a:spLocks noGrp="1"/>
          </p:cNvSpPr>
          <p:nvPr>
            <p:ph type="sldNum" sz="quarter" idx="4"/>
          </p:nvPr>
        </p:nvSpPr>
        <p:spPr/>
        <p:txBody>
          <a:bodyPr/>
          <a:lstStyle/>
          <a:p>
            <a:fld id="{2066355A-084C-D24E-9AD2-7E4FC41EA627}" type="slidenum">
              <a:rPr lang="en-US" smtClean="0"/>
              <a:pPr/>
              <a:t>18</a:t>
            </a:fld>
            <a:endParaRPr lang="en-US" dirty="0"/>
          </a:p>
        </p:txBody>
      </p:sp>
      <p:sp>
        <p:nvSpPr>
          <p:cNvPr id="5" name="Content Placeholder 4">
            <a:extLst>
              <a:ext uri="{FF2B5EF4-FFF2-40B4-BE49-F238E27FC236}">
                <a16:creationId xmlns:a16="http://schemas.microsoft.com/office/drawing/2014/main" id="{9CE68809-B65A-4693-81C3-E9C05A8E86F3}"/>
              </a:ext>
            </a:extLst>
          </p:cNvPr>
          <p:cNvSpPr>
            <a:spLocks noGrp="1"/>
          </p:cNvSpPr>
          <p:nvPr>
            <p:ph idx="1"/>
          </p:nvPr>
        </p:nvSpPr>
        <p:spPr/>
        <p:txBody>
          <a:bodyPr/>
          <a:lstStyle/>
          <a:p>
            <a:r>
              <a:rPr lang="en-US" dirty="0"/>
              <a:t>Security concerns</a:t>
            </a:r>
          </a:p>
          <a:p>
            <a:pPr marL="0" indent="0">
              <a:buNone/>
            </a:pPr>
            <a:endParaRPr lang="en-US" dirty="0"/>
          </a:p>
          <a:p>
            <a:pPr lvl="1"/>
            <a:r>
              <a:rPr lang="en-US" dirty="0"/>
              <a:t>Inadequate security monitoring/patching</a:t>
            </a:r>
          </a:p>
          <a:p>
            <a:pPr lvl="1"/>
            <a:endParaRPr lang="en-US" dirty="0"/>
          </a:p>
          <a:p>
            <a:pPr lvl="1"/>
            <a:r>
              <a:rPr lang="en-US" dirty="0"/>
              <a:t>Weak defaults admin passwords</a:t>
            </a:r>
          </a:p>
          <a:p>
            <a:pPr marL="342900" lvl="1" indent="0">
              <a:buNone/>
            </a:pPr>
            <a:endParaRPr lang="en-US" dirty="0"/>
          </a:p>
          <a:p>
            <a:pPr lvl="1"/>
            <a:r>
              <a:rPr lang="en-US" dirty="0"/>
              <a:t>Shadow IT- employees deploy a IOT device without going through management</a:t>
            </a:r>
          </a:p>
          <a:p>
            <a:pPr lvl="1"/>
            <a:endParaRPr lang="en-US" dirty="0"/>
          </a:p>
          <a:p>
            <a:pPr lvl="1"/>
            <a:endParaRPr lang="en-US" dirty="0"/>
          </a:p>
          <a:p>
            <a:pPr marL="342900" lvl="1" indent="0">
              <a:buNone/>
            </a:pPr>
            <a:endParaRPr lang="en-US" dirty="0"/>
          </a:p>
        </p:txBody>
      </p:sp>
    </p:spTree>
    <p:extLst>
      <p:ext uri="{BB962C8B-B14F-4D97-AF65-F5344CB8AC3E}">
        <p14:creationId xmlns:p14="http://schemas.microsoft.com/office/powerpoint/2010/main" val="18176159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CA21E-D9C2-4544-9DDD-32A537940CA7}"/>
              </a:ext>
            </a:extLst>
          </p:cNvPr>
          <p:cNvSpPr>
            <a:spLocks noGrp="1"/>
          </p:cNvSpPr>
          <p:nvPr>
            <p:ph type="title"/>
          </p:nvPr>
        </p:nvSpPr>
        <p:spPr/>
        <p:txBody>
          <a:bodyPr/>
          <a:lstStyle/>
          <a:p>
            <a:r>
              <a:rPr lang="en-US" dirty="0"/>
              <a:t>IOT Internet of Things Security</a:t>
            </a:r>
          </a:p>
        </p:txBody>
      </p:sp>
      <p:sp>
        <p:nvSpPr>
          <p:cNvPr id="4" name="Slide Number Placeholder 3">
            <a:extLst>
              <a:ext uri="{FF2B5EF4-FFF2-40B4-BE49-F238E27FC236}">
                <a16:creationId xmlns:a16="http://schemas.microsoft.com/office/drawing/2014/main" id="{BFD5645E-B002-4090-8ACC-237ABF695605}"/>
              </a:ext>
            </a:extLst>
          </p:cNvPr>
          <p:cNvSpPr>
            <a:spLocks noGrp="1"/>
          </p:cNvSpPr>
          <p:nvPr>
            <p:ph type="sldNum" sz="quarter" idx="4"/>
          </p:nvPr>
        </p:nvSpPr>
        <p:spPr/>
        <p:txBody>
          <a:bodyPr/>
          <a:lstStyle/>
          <a:p>
            <a:fld id="{2066355A-084C-D24E-9AD2-7E4FC41EA627}" type="slidenum">
              <a:rPr lang="en-US" smtClean="0"/>
              <a:pPr/>
              <a:t>19</a:t>
            </a:fld>
            <a:endParaRPr lang="en-US" dirty="0"/>
          </a:p>
        </p:txBody>
      </p:sp>
      <p:sp>
        <p:nvSpPr>
          <p:cNvPr id="5" name="Content Placeholder 4">
            <a:extLst>
              <a:ext uri="{FF2B5EF4-FFF2-40B4-BE49-F238E27FC236}">
                <a16:creationId xmlns:a16="http://schemas.microsoft.com/office/drawing/2014/main" id="{9CE68809-B65A-4693-81C3-E9C05A8E86F3}"/>
              </a:ext>
            </a:extLst>
          </p:cNvPr>
          <p:cNvSpPr>
            <a:spLocks noGrp="1"/>
          </p:cNvSpPr>
          <p:nvPr>
            <p:ph idx="1"/>
          </p:nvPr>
        </p:nvSpPr>
        <p:spPr/>
        <p:txBody>
          <a:bodyPr/>
          <a:lstStyle/>
          <a:p>
            <a:r>
              <a:rPr lang="en-US" dirty="0"/>
              <a:t>Home Automation Systems:</a:t>
            </a:r>
          </a:p>
          <a:p>
            <a:pPr lvl="1"/>
            <a:endParaRPr lang="en-US" dirty="0"/>
          </a:p>
          <a:p>
            <a:pPr lvl="1"/>
            <a:r>
              <a:rPr lang="en-US" dirty="0"/>
              <a:t>Hub/Control system: Talks to Wi-Fi, IOT are (headless) no user control interface, smartphone app or Voice to configure</a:t>
            </a:r>
          </a:p>
          <a:p>
            <a:pPr marL="342900" lvl="1" indent="0">
              <a:buNone/>
            </a:pPr>
            <a:r>
              <a:rPr lang="en-US" dirty="0"/>
              <a:t> </a:t>
            </a:r>
          </a:p>
          <a:p>
            <a:pPr lvl="1"/>
            <a:r>
              <a:rPr lang="en-US" dirty="0"/>
              <a:t>Smart device type: Most devices use a Linux or Android kernel</a:t>
            </a:r>
          </a:p>
          <a:p>
            <a:pPr marL="342900" lvl="1" indent="0">
              <a:buNone/>
            </a:pPr>
            <a:endParaRPr lang="en-US" dirty="0"/>
          </a:p>
          <a:p>
            <a:pPr lvl="1"/>
            <a:r>
              <a:rPr lang="en-US" dirty="0"/>
              <a:t>Wireless mesh networking: coms between devices are likely to use mesh networking, such as Z-Wave or Zigbee.</a:t>
            </a:r>
          </a:p>
          <a:p>
            <a:pPr marL="0" indent="0">
              <a:buNone/>
            </a:pPr>
            <a:endParaRPr lang="en-US" dirty="0"/>
          </a:p>
          <a:p>
            <a:pPr lvl="1"/>
            <a:endParaRPr lang="en-US" dirty="0"/>
          </a:p>
          <a:p>
            <a:pPr marL="342900" lvl="1" indent="0">
              <a:buNone/>
            </a:pPr>
            <a:endParaRPr lang="en-US" dirty="0"/>
          </a:p>
        </p:txBody>
      </p:sp>
    </p:spTree>
    <p:extLst>
      <p:ext uri="{BB962C8B-B14F-4D97-AF65-F5344CB8AC3E}">
        <p14:creationId xmlns:p14="http://schemas.microsoft.com/office/powerpoint/2010/main" val="21131334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18351F-981D-0C48-9F4A-A1D5C4E04F66}"/>
              </a:ext>
            </a:extLst>
          </p:cNvPr>
          <p:cNvSpPr>
            <a:spLocks noGrp="1"/>
          </p:cNvSpPr>
          <p:nvPr>
            <p:ph type="title"/>
          </p:nvPr>
        </p:nvSpPr>
        <p:spPr/>
        <p:txBody>
          <a:bodyPr/>
          <a:lstStyle/>
          <a:p>
            <a:r>
              <a:rPr lang="en-US" dirty="0"/>
              <a:t>Topic A: Secure Mobile Devices</a:t>
            </a:r>
          </a:p>
        </p:txBody>
      </p:sp>
      <p:sp>
        <p:nvSpPr>
          <p:cNvPr id="3" name="Slide Number Placeholder 2">
            <a:extLst>
              <a:ext uri="{FF2B5EF4-FFF2-40B4-BE49-F238E27FC236}">
                <a16:creationId xmlns:a16="http://schemas.microsoft.com/office/drawing/2014/main" id="{332B1AC8-68FE-B34C-87E7-0DF8A7737C49}"/>
              </a:ext>
            </a:extLst>
          </p:cNvPr>
          <p:cNvSpPr>
            <a:spLocks noGrp="1"/>
          </p:cNvSpPr>
          <p:nvPr>
            <p:ph type="sldNum" sz="quarter" idx="4"/>
          </p:nvPr>
        </p:nvSpPr>
        <p:spPr/>
        <p:txBody>
          <a:bodyPr/>
          <a:lstStyle/>
          <a:p>
            <a:fld id="{2066355A-084C-D24E-9AD2-7E4FC41EA627}" type="slidenum">
              <a:rPr lang="en-US" smtClean="0"/>
              <a:pPr/>
              <a:t>2</a:t>
            </a:fld>
            <a:endParaRPr lang="en-US" dirty="0"/>
          </a:p>
        </p:txBody>
      </p:sp>
      <p:sp>
        <p:nvSpPr>
          <p:cNvPr id="4" name="Content Placeholder 3">
            <a:extLst>
              <a:ext uri="{FF2B5EF4-FFF2-40B4-BE49-F238E27FC236}">
                <a16:creationId xmlns:a16="http://schemas.microsoft.com/office/drawing/2014/main" id="{0D1A507B-CE97-3E45-8C45-7DA8B17B2197}"/>
              </a:ext>
            </a:extLst>
          </p:cNvPr>
          <p:cNvSpPr>
            <a:spLocks noGrp="1"/>
          </p:cNvSpPr>
          <p:nvPr>
            <p:ph idx="1"/>
          </p:nvPr>
        </p:nvSpPr>
        <p:spPr>
          <a:xfrm>
            <a:off x="1034530" y="791789"/>
            <a:ext cx="7767546" cy="3510706"/>
          </a:xfrm>
        </p:spPr>
        <p:txBody>
          <a:bodyPr/>
          <a:lstStyle/>
          <a:p>
            <a:r>
              <a:rPr lang="en-US" dirty="0">
                <a:solidFill>
                  <a:schemeClr val="tx1">
                    <a:lumMod val="85000"/>
                    <a:lumOff val="15000"/>
                  </a:schemeClr>
                </a:solidFill>
              </a:rPr>
              <a:t>Secure Mobile Devices</a:t>
            </a:r>
          </a:p>
          <a:p>
            <a:r>
              <a:rPr lang="en-US" dirty="0">
                <a:solidFill>
                  <a:schemeClr val="tx1">
                    <a:lumMod val="85000"/>
                    <a:lumOff val="15000"/>
                  </a:schemeClr>
                </a:solidFill>
              </a:rPr>
              <a:t>Troubleshoot Mobile Device Issues</a:t>
            </a:r>
          </a:p>
          <a:p>
            <a:pPr marL="0" indent="0">
              <a:buNone/>
            </a:pPr>
            <a:endParaRPr lang="en-US" dirty="0"/>
          </a:p>
        </p:txBody>
      </p:sp>
      <p:pic>
        <p:nvPicPr>
          <p:cNvPr id="5" name="Picture 4">
            <a:extLst>
              <a:ext uri="{FF2B5EF4-FFF2-40B4-BE49-F238E27FC236}">
                <a16:creationId xmlns:a16="http://schemas.microsoft.com/office/drawing/2014/main" id="{A91051DB-1A3F-EFAF-8D7E-A42413003811}"/>
              </a:ext>
            </a:extLst>
          </p:cNvPr>
          <p:cNvPicPr>
            <a:picLocks noChangeAspect="1"/>
          </p:cNvPicPr>
          <p:nvPr/>
        </p:nvPicPr>
        <p:blipFill>
          <a:blip r:embed="rId2"/>
          <a:stretch>
            <a:fillRect/>
          </a:stretch>
        </p:blipFill>
        <p:spPr>
          <a:xfrm>
            <a:off x="2086664" y="1665884"/>
            <a:ext cx="4205260" cy="2564183"/>
          </a:xfrm>
          <a:prstGeom prst="rect">
            <a:avLst/>
          </a:prstGeom>
        </p:spPr>
      </p:pic>
    </p:spTree>
    <p:extLst>
      <p:ext uri="{BB962C8B-B14F-4D97-AF65-F5344CB8AC3E}">
        <p14:creationId xmlns:p14="http://schemas.microsoft.com/office/powerpoint/2010/main" val="20528197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13E169B-7875-834D-8BD3-963A0662D650}"/>
              </a:ext>
            </a:extLst>
          </p:cNvPr>
          <p:cNvSpPr>
            <a:spLocks noGrp="1"/>
          </p:cNvSpPr>
          <p:nvPr>
            <p:ph idx="1"/>
          </p:nvPr>
        </p:nvSpPr>
        <p:spPr/>
        <p:txBody>
          <a:bodyPr/>
          <a:lstStyle/>
          <a:p>
            <a:r>
              <a:rPr lang="en-US" b="1" dirty="0"/>
              <a:t>A company wants to minimize the number of devices and mobile OS’s to support but allow use of a device by employees or personal email and social networking. </a:t>
            </a:r>
          </a:p>
          <a:p>
            <a:endParaRPr lang="en-US" b="1" dirty="0"/>
          </a:p>
          <a:p>
            <a:r>
              <a:rPr lang="en-US" b="1" dirty="0"/>
              <a:t>What mobile deployment model is the best fit for these requirements?</a:t>
            </a:r>
          </a:p>
          <a:p>
            <a:endParaRPr lang="en-US" b="1" dirty="0"/>
          </a:p>
          <a:p>
            <a:r>
              <a:rPr lang="en-US" b="1" dirty="0"/>
              <a:t>ANSWER:</a:t>
            </a:r>
          </a:p>
          <a:p>
            <a:pPr lvl="1"/>
            <a:r>
              <a:rPr lang="en-US" dirty="0"/>
              <a:t>Corporate owned, personally enabled (COPE) will allow standardization to a single</a:t>
            </a:r>
          </a:p>
          <a:p>
            <a:endParaRPr lang="en-US" dirty="0"/>
          </a:p>
        </p:txBody>
      </p:sp>
      <p:sp>
        <p:nvSpPr>
          <p:cNvPr id="3" name="Title 2">
            <a:extLst>
              <a:ext uri="{FF2B5EF4-FFF2-40B4-BE49-F238E27FC236}">
                <a16:creationId xmlns:a16="http://schemas.microsoft.com/office/drawing/2014/main" id="{362DB6FF-9060-BC48-A2AE-F4A08B3F361E}"/>
              </a:ext>
            </a:extLst>
          </p:cNvPr>
          <p:cNvSpPr>
            <a:spLocks noGrp="1"/>
          </p:cNvSpPr>
          <p:nvPr>
            <p:ph type="title"/>
          </p:nvPr>
        </p:nvSpPr>
        <p:spPr/>
        <p:txBody>
          <a:bodyPr/>
          <a:lstStyle/>
          <a:p>
            <a:r>
              <a:rPr lang="en-US" dirty="0"/>
              <a:t>Discussing Mobile Device Security</a:t>
            </a:r>
          </a:p>
        </p:txBody>
      </p:sp>
      <p:sp>
        <p:nvSpPr>
          <p:cNvPr id="4" name="Slide Number Placeholder 3">
            <a:extLst>
              <a:ext uri="{FF2B5EF4-FFF2-40B4-BE49-F238E27FC236}">
                <a16:creationId xmlns:a16="http://schemas.microsoft.com/office/drawing/2014/main" id="{25E4DF43-1D0B-FD4C-80DD-106F68C5D4D8}"/>
              </a:ext>
            </a:extLst>
          </p:cNvPr>
          <p:cNvSpPr>
            <a:spLocks noGrp="1"/>
          </p:cNvSpPr>
          <p:nvPr>
            <p:ph type="sldNum" sz="quarter" idx="4"/>
          </p:nvPr>
        </p:nvSpPr>
        <p:spPr/>
        <p:txBody>
          <a:bodyPr/>
          <a:lstStyle/>
          <a:p>
            <a:fld id="{2066355A-084C-D24E-9AD2-7E4FC41EA627}" type="slidenum">
              <a:rPr lang="en-US" smtClean="0"/>
              <a:pPr/>
              <a:t>20</a:t>
            </a:fld>
            <a:endParaRPr lang="en-US" dirty="0"/>
          </a:p>
        </p:txBody>
      </p:sp>
    </p:spTree>
    <p:extLst>
      <p:ext uri="{BB962C8B-B14F-4D97-AF65-F5344CB8AC3E}">
        <p14:creationId xmlns:p14="http://schemas.microsoft.com/office/powerpoint/2010/main" val="3788626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fade">
                                      <p:cBhvr>
                                        <p:cTn id="7" dur="1000"/>
                                        <p:tgtEl>
                                          <p:spTgt spid="2">
                                            <p:txEl>
                                              <p:pRg st="4" end="4"/>
                                            </p:txEl>
                                          </p:spTgt>
                                        </p:tgtEl>
                                      </p:cBhvr>
                                    </p:animEffect>
                                    <p:anim calcmode="lin" valueType="num">
                                      <p:cBhvr>
                                        <p:cTn id="8"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5" end="5"/>
                                            </p:txEl>
                                          </p:spTgt>
                                        </p:tgtEl>
                                        <p:attrNameLst>
                                          <p:attrName>style.visibility</p:attrName>
                                        </p:attrNameLst>
                                      </p:cBhvr>
                                      <p:to>
                                        <p:strVal val="visible"/>
                                      </p:to>
                                    </p:set>
                                    <p:animEffect transition="in" filter="fade">
                                      <p:cBhvr>
                                        <p:cTn id="14" dur="1000"/>
                                        <p:tgtEl>
                                          <p:spTgt spid="2">
                                            <p:txEl>
                                              <p:pRg st="5" end="5"/>
                                            </p:txEl>
                                          </p:spTgt>
                                        </p:tgtEl>
                                      </p:cBhvr>
                                    </p:animEffect>
                                    <p:anim calcmode="lin" valueType="num">
                                      <p:cBhvr>
                                        <p:cTn id="15"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13E169B-7875-834D-8BD3-963A0662D650}"/>
              </a:ext>
            </a:extLst>
          </p:cNvPr>
          <p:cNvSpPr>
            <a:spLocks noGrp="1"/>
          </p:cNvSpPr>
          <p:nvPr>
            <p:ph idx="1"/>
          </p:nvPr>
        </p:nvSpPr>
        <p:spPr/>
        <p:txBody>
          <a:bodyPr/>
          <a:lstStyle/>
          <a:p>
            <a:r>
              <a:rPr lang="en-US" b="1" dirty="0"/>
              <a:t>What two types of biometric authentication mechanism are supported on smartphones?</a:t>
            </a:r>
          </a:p>
          <a:p>
            <a:endParaRPr lang="en-US" b="1" dirty="0"/>
          </a:p>
          <a:p>
            <a:r>
              <a:rPr lang="en-US" b="1" dirty="0"/>
              <a:t>ANSWER:</a:t>
            </a:r>
          </a:p>
          <a:p>
            <a:pPr lvl="1"/>
            <a:r>
              <a:rPr lang="en-US" dirty="0"/>
              <a:t>Fingerprint </a:t>
            </a:r>
          </a:p>
          <a:p>
            <a:pPr lvl="1"/>
            <a:r>
              <a:rPr lang="en-US" dirty="0"/>
              <a:t>Facial</a:t>
            </a:r>
          </a:p>
          <a:p>
            <a:endParaRPr lang="en-US" dirty="0"/>
          </a:p>
        </p:txBody>
      </p:sp>
      <p:sp>
        <p:nvSpPr>
          <p:cNvPr id="3" name="Title 2">
            <a:extLst>
              <a:ext uri="{FF2B5EF4-FFF2-40B4-BE49-F238E27FC236}">
                <a16:creationId xmlns:a16="http://schemas.microsoft.com/office/drawing/2014/main" id="{362DB6FF-9060-BC48-A2AE-F4A08B3F361E}"/>
              </a:ext>
            </a:extLst>
          </p:cNvPr>
          <p:cNvSpPr>
            <a:spLocks noGrp="1"/>
          </p:cNvSpPr>
          <p:nvPr>
            <p:ph type="title"/>
          </p:nvPr>
        </p:nvSpPr>
        <p:spPr/>
        <p:txBody>
          <a:bodyPr/>
          <a:lstStyle/>
          <a:p>
            <a:r>
              <a:rPr lang="en-US" dirty="0"/>
              <a:t>Discussing Mobile Device Security</a:t>
            </a:r>
          </a:p>
        </p:txBody>
      </p:sp>
      <p:sp>
        <p:nvSpPr>
          <p:cNvPr id="4" name="Slide Number Placeholder 3">
            <a:extLst>
              <a:ext uri="{FF2B5EF4-FFF2-40B4-BE49-F238E27FC236}">
                <a16:creationId xmlns:a16="http://schemas.microsoft.com/office/drawing/2014/main" id="{25E4DF43-1D0B-FD4C-80DD-106F68C5D4D8}"/>
              </a:ext>
            </a:extLst>
          </p:cNvPr>
          <p:cNvSpPr>
            <a:spLocks noGrp="1"/>
          </p:cNvSpPr>
          <p:nvPr>
            <p:ph type="sldNum" sz="quarter" idx="4"/>
          </p:nvPr>
        </p:nvSpPr>
        <p:spPr/>
        <p:txBody>
          <a:bodyPr/>
          <a:lstStyle/>
          <a:p>
            <a:fld id="{2066355A-084C-D24E-9AD2-7E4FC41EA627}" type="slidenum">
              <a:rPr lang="en-US" smtClean="0"/>
              <a:pPr/>
              <a:t>21</a:t>
            </a:fld>
            <a:endParaRPr lang="en-US" dirty="0"/>
          </a:p>
        </p:txBody>
      </p:sp>
    </p:spTree>
    <p:extLst>
      <p:ext uri="{BB962C8B-B14F-4D97-AF65-F5344CB8AC3E}">
        <p14:creationId xmlns:p14="http://schemas.microsoft.com/office/powerpoint/2010/main" val="2712907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1000"/>
                                        <p:tgtEl>
                                          <p:spTgt spid="2">
                                            <p:txEl>
                                              <p:pRg st="4" end="4"/>
                                            </p:txEl>
                                          </p:spTgt>
                                        </p:tgtEl>
                                      </p:cBhvr>
                                    </p:animEffect>
                                    <p:anim calcmode="lin" valueType="num">
                                      <p:cBhvr>
                                        <p:cTn id="2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13E169B-7875-834D-8BD3-963A0662D650}"/>
              </a:ext>
            </a:extLst>
          </p:cNvPr>
          <p:cNvSpPr>
            <a:spLocks noGrp="1"/>
          </p:cNvSpPr>
          <p:nvPr>
            <p:ph idx="1"/>
          </p:nvPr>
        </p:nvSpPr>
        <p:spPr/>
        <p:txBody>
          <a:bodyPr/>
          <a:lstStyle/>
          <a:p>
            <a:r>
              <a:rPr lang="en-US" b="1" dirty="0"/>
              <a:t>True or false? Updates are not necessary for iOS devices because the OS is closed source.</a:t>
            </a:r>
          </a:p>
          <a:p>
            <a:endParaRPr lang="en-US" b="1" dirty="0"/>
          </a:p>
          <a:p>
            <a:r>
              <a:rPr lang="en-US" b="1" dirty="0"/>
              <a:t>ANSWER:</a:t>
            </a:r>
          </a:p>
          <a:p>
            <a:pPr lvl="1"/>
            <a:r>
              <a:rPr lang="en-US" dirty="0"/>
              <a:t>False—  It is still subject to updates to fix problems and introduce new features.</a:t>
            </a:r>
          </a:p>
        </p:txBody>
      </p:sp>
      <p:sp>
        <p:nvSpPr>
          <p:cNvPr id="3" name="Title 2">
            <a:extLst>
              <a:ext uri="{FF2B5EF4-FFF2-40B4-BE49-F238E27FC236}">
                <a16:creationId xmlns:a16="http://schemas.microsoft.com/office/drawing/2014/main" id="{362DB6FF-9060-BC48-A2AE-F4A08B3F361E}"/>
              </a:ext>
            </a:extLst>
          </p:cNvPr>
          <p:cNvSpPr>
            <a:spLocks noGrp="1"/>
          </p:cNvSpPr>
          <p:nvPr>
            <p:ph type="title"/>
          </p:nvPr>
        </p:nvSpPr>
        <p:spPr/>
        <p:txBody>
          <a:bodyPr/>
          <a:lstStyle/>
          <a:p>
            <a:r>
              <a:rPr lang="en-US" dirty="0"/>
              <a:t>Discussing Mobile Device Security</a:t>
            </a:r>
          </a:p>
        </p:txBody>
      </p:sp>
      <p:sp>
        <p:nvSpPr>
          <p:cNvPr id="4" name="Slide Number Placeholder 3">
            <a:extLst>
              <a:ext uri="{FF2B5EF4-FFF2-40B4-BE49-F238E27FC236}">
                <a16:creationId xmlns:a16="http://schemas.microsoft.com/office/drawing/2014/main" id="{25E4DF43-1D0B-FD4C-80DD-106F68C5D4D8}"/>
              </a:ext>
            </a:extLst>
          </p:cNvPr>
          <p:cNvSpPr>
            <a:spLocks noGrp="1"/>
          </p:cNvSpPr>
          <p:nvPr>
            <p:ph type="sldNum" sz="quarter" idx="4"/>
          </p:nvPr>
        </p:nvSpPr>
        <p:spPr/>
        <p:txBody>
          <a:bodyPr/>
          <a:lstStyle/>
          <a:p>
            <a:fld id="{2066355A-084C-D24E-9AD2-7E4FC41EA627}" type="slidenum">
              <a:rPr lang="en-US" smtClean="0"/>
              <a:pPr/>
              <a:t>22</a:t>
            </a:fld>
            <a:endParaRPr lang="en-US" dirty="0"/>
          </a:p>
        </p:txBody>
      </p:sp>
    </p:spTree>
    <p:extLst>
      <p:ext uri="{BB962C8B-B14F-4D97-AF65-F5344CB8AC3E}">
        <p14:creationId xmlns:p14="http://schemas.microsoft.com/office/powerpoint/2010/main" val="3745332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13E169B-7875-834D-8BD3-963A0662D650}"/>
              </a:ext>
            </a:extLst>
          </p:cNvPr>
          <p:cNvSpPr>
            <a:spLocks noGrp="1"/>
          </p:cNvSpPr>
          <p:nvPr>
            <p:ph idx="1"/>
          </p:nvPr>
        </p:nvSpPr>
        <p:spPr/>
        <p:txBody>
          <a:bodyPr/>
          <a:lstStyle/>
          <a:p>
            <a:r>
              <a:rPr lang="en-US" b="1" dirty="0"/>
              <a:t>What might a locator application be used for?</a:t>
            </a:r>
          </a:p>
          <a:p>
            <a:endParaRPr lang="en-US" b="1" dirty="0"/>
          </a:p>
          <a:p>
            <a:r>
              <a:rPr lang="en-US" b="1" dirty="0"/>
              <a:t>ANSWER:</a:t>
            </a:r>
          </a:p>
          <a:p>
            <a:pPr lvl="1"/>
            <a:r>
              <a:rPr lang="en-US" dirty="0"/>
              <a:t>To identify the location of a stolen phone, find one's family member, and to provide localized services (Uber).</a:t>
            </a:r>
          </a:p>
          <a:p>
            <a:endParaRPr lang="en-US" dirty="0"/>
          </a:p>
        </p:txBody>
      </p:sp>
      <p:sp>
        <p:nvSpPr>
          <p:cNvPr id="3" name="Title 2">
            <a:extLst>
              <a:ext uri="{FF2B5EF4-FFF2-40B4-BE49-F238E27FC236}">
                <a16:creationId xmlns:a16="http://schemas.microsoft.com/office/drawing/2014/main" id="{362DB6FF-9060-BC48-A2AE-F4A08B3F361E}"/>
              </a:ext>
            </a:extLst>
          </p:cNvPr>
          <p:cNvSpPr>
            <a:spLocks noGrp="1"/>
          </p:cNvSpPr>
          <p:nvPr>
            <p:ph type="title"/>
          </p:nvPr>
        </p:nvSpPr>
        <p:spPr/>
        <p:txBody>
          <a:bodyPr/>
          <a:lstStyle/>
          <a:p>
            <a:r>
              <a:rPr lang="en-US" dirty="0"/>
              <a:t>Discussing Mobile Device Security</a:t>
            </a:r>
          </a:p>
        </p:txBody>
      </p:sp>
      <p:sp>
        <p:nvSpPr>
          <p:cNvPr id="4" name="Slide Number Placeholder 3">
            <a:extLst>
              <a:ext uri="{FF2B5EF4-FFF2-40B4-BE49-F238E27FC236}">
                <a16:creationId xmlns:a16="http://schemas.microsoft.com/office/drawing/2014/main" id="{25E4DF43-1D0B-FD4C-80DD-106F68C5D4D8}"/>
              </a:ext>
            </a:extLst>
          </p:cNvPr>
          <p:cNvSpPr>
            <a:spLocks noGrp="1"/>
          </p:cNvSpPr>
          <p:nvPr>
            <p:ph type="sldNum" sz="quarter" idx="4"/>
          </p:nvPr>
        </p:nvSpPr>
        <p:spPr/>
        <p:txBody>
          <a:bodyPr/>
          <a:lstStyle/>
          <a:p>
            <a:fld id="{2066355A-084C-D24E-9AD2-7E4FC41EA627}" type="slidenum">
              <a:rPr lang="en-US" smtClean="0"/>
              <a:pPr/>
              <a:t>23</a:t>
            </a:fld>
            <a:endParaRPr lang="en-US" dirty="0"/>
          </a:p>
        </p:txBody>
      </p:sp>
    </p:spTree>
    <p:extLst>
      <p:ext uri="{BB962C8B-B14F-4D97-AF65-F5344CB8AC3E}">
        <p14:creationId xmlns:p14="http://schemas.microsoft.com/office/powerpoint/2010/main" val="1145328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13E169B-7875-834D-8BD3-963A0662D650}"/>
              </a:ext>
            </a:extLst>
          </p:cNvPr>
          <p:cNvSpPr>
            <a:spLocks noGrp="1"/>
          </p:cNvSpPr>
          <p:nvPr>
            <p:ph idx="1"/>
          </p:nvPr>
        </p:nvSpPr>
        <p:spPr/>
        <p:txBody>
          <a:bodyPr/>
          <a:lstStyle/>
          <a:p>
            <a:r>
              <a:rPr lang="en-US" b="1" dirty="0"/>
              <a:t>How can the use of mobile devices by employees affect the security of an organization as a whole?</a:t>
            </a:r>
          </a:p>
          <a:p>
            <a:endParaRPr lang="en-US" b="1" dirty="0"/>
          </a:p>
          <a:p>
            <a:r>
              <a:rPr lang="en-US" b="1" dirty="0"/>
              <a:t>ANSWER:</a:t>
            </a:r>
          </a:p>
          <a:p>
            <a:pPr lvl="1"/>
            <a:r>
              <a:rPr lang="en-US" dirty="0"/>
              <a:t>Mobile devices can function much like regular computers</a:t>
            </a:r>
          </a:p>
          <a:p>
            <a:pPr lvl="1"/>
            <a:endParaRPr lang="en-US" dirty="0"/>
          </a:p>
          <a:p>
            <a:pPr lvl="1"/>
            <a:r>
              <a:rPr lang="en-US" dirty="0"/>
              <a:t>They are used to send emails and to access systems and data network</a:t>
            </a:r>
          </a:p>
          <a:p>
            <a:pPr lvl="1"/>
            <a:endParaRPr lang="en-US" dirty="0"/>
          </a:p>
          <a:p>
            <a:pPr lvl="1"/>
            <a:r>
              <a:rPr lang="en-US" dirty="0"/>
              <a:t>They are a vulnerability. </a:t>
            </a:r>
          </a:p>
        </p:txBody>
      </p:sp>
      <p:sp>
        <p:nvSpPr>
          <p:cNvPr id="3" name="Title 2">
            <a:extLst>
              <a:ext uri="{FF2B5EF4-FFF2-40B4-BE49-F238E27FC236}">
                <a16:creationId xmlns:a16="http://schemas.microsoft.com/office/drawing/2014/main" id="{362DB6FF-9060-BC48-A2AE-F4A08B3F361E}"/>
              </a:ext>
            </a:extLst>
          </p:cNvPr>
          <p:cNvSpPr>
            <a:spLocks noGrp="1"/>
          </p:cNvSpPr>
          <p:nvPr>
            <p:ph type="title"/>
          </p:nvPr>
        </p:nvSpPr>
        <p:spPr/>
        <p:txBody>
          <a:bodyPr/>
          <a:lstStyle/>
          <a:p>
            <a:r>
              <a:rPr lang="en-US" dirty="0"/>
              <a:t>Discussing Mobile Device Security</a:t>
            </a:r>
          </a:p>
        </p:txBody>
      </p:sp>
      <p:sp>
        <p:nvSpPr>
          <p:cNvPr id="4" name="Slide Number Placeholder 3">
            <a:extLst>
              <a:ext uri="{FF2B5EF4-FFF2-40B4-BE49-F238E27FC236}">
                <a16:creationId xmlns:a16="http://schemas.microsoft.com/office/drawing/2014/main" id="{25E4DF43-1D0B-FD4C-80DD-106F68C5D4D8}"/>
              </a:ext>
            </a:extLst>
          </p:cNvPr>
          <p:cNvSpPr>
            <a:spLocks noGrp="1"/>
          </p:cNvSpPr>
          <p:nvPr>
            <p:ph type="sldNum" sz="quarter" idx="4"/>
          </p:nvPr>
        </p:nvSpPr>
        <p:spPr/>
        <p:txBody>
          <a:bodyPr/>
          <a:lstStyle/>
          <a:p>
            <a:fld id="{2066355A-084C-D24E-9AD2-7E4FC41EA627}" type="slidenum">
              <a:rPr lang="en-US" smtClean="0"/>
              <a:pPr/>
              <a:t>24</a:t>
            </a:fld>
            <a:endParaRPr lang="en-US" dirty="0"/>
          </a:p>
        </p:txBody>
      </p:sp>
    </p:spTree>
    <p:extLst>
      <p:ext uri="{BB962C8B-B14F-4D97-AF65-F5344CB8AC3E}">
        <p14:creationId xmlns:p14="http://schemas.microsoft.com/office/powerpoint/2010/main" val="182503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fade">
                                      <p:cBhvr>
                                        <p:cTn id="21" dur="1000"/>
                                        <p:tgtEl>
                                          <p:spTgt spid="2">
                                            <p:txEl>
                                              <p:pRg st="5" end="5"/>
                                            </p:txEl>
                                          </p:spTgt>
                                        </p:tgtEl>
                                      </p:cBhvr>
                                    </p:animEffect>
                                    <p:anim calcmode="lin" valueType="num">
                                      <p:cBhvr>
                                        <p:cTn id="22"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7" end="7"/>
                                            </p:txEl>
                                          </p:spTgt>
                                        </p:tgtEl>
                                        <p:attrNameLst>
                                          <p:attrName>style.visibility</p:attrName>
                                        </p:attrNameLst>
                                      </p:cBhvr>
                                      <p:to>
                                        <p:strVal val="visible"/>
                                      </p:to>
                                    </p:set>
                                    <p:animEffect transition="in" filter="fade">
                                      <p:cBhvr>
                                        <p:cTn id="28" dur="1000"/>
                                        <p:tgtEl>
                                          <p:spTgt spid="2">
                                            <p:txEl>
                                              <p:pRg st="7" end="7"/>
                                            </p:txEl>
                                          </p:spTgt>
                                        </p:tgtEl>
                                      </p:cBhvr>
                                    </p:animEffect>
                                    <p:anim calcmode="lin" valueType="num">
                                      <p:cBhvr>
                                        <p:cTn id="29"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13E169B-7875-834D-8BD3-963A0662D650}"/>
              </a:ext>
            </a:extLst>
          </p:cNvPr>
          <p:cNvSpPr>
            <a:spLocks noGrp="1"/>
          </p:cNvSpPr>
          <p:nvPr>
            <p:ph idx="1"/>
          </p:nvPr>
        </p:nvSpPr>
        <p:spPr/>
        <p:txBody>
          <a:bodyPr/>
          <a:lstStyle/>
          <a:p>
            <a:r>
              <a:rPr lang="en-US" b="1" dirty="0"/>
              <a:t>What technology mitigates against an online account being accessed from an unknown device?</a:t>
            </a:r>
          </a:p>
          <a:p>
            <a:endParaRPr lang="en-US" b="1" dirty="0"/>
          </a:p>
          <a:p>
            <a:r>
              <a:rPr lang="en-US" b="1" dirty="0"/>
              <a:t>ANSWER:</a:t>
            </a:r>
          </a:p>
          <a:p>
            <a:pPr lvl="1"/>
            <a:r>
              <a:rPr lang="en-US" dirty="0"/>
              <a:t>Two-step verification—the site sends a code to a registered phone or alternative email address, prompting the user to verify the validity of the device.</a:t>
            </a:r>
          </a:p>
          <a:p>
            <a:endParaRPr lang="en-US" dirty="0"/>
          </a:p>
        </p:txBody>
      </p:sp>
      <p:sp>
        <p:nvSpPr>
          <p:cNvPr id="3" name="Title 2">
            <a:extLst>
              <a:ext uri="{FF2B5EF4-FFF2-40B4-BE49-F238E27FC236}">
                <a16:creationId xmlns:a16="http://schemas.microsoft.com/office/drawing/2014/main" id="{362DB6FF-9060-BC48-A2AE-F4A08B3F361E}"/>
              </a:ext>
            </a:extLst>
          </p:cNvPr>
          <p:cNvSpPr>
            <a:spLocks noGrp="1"/>
          </p:cNvSpPr>
          <p:nvPr>
            <p:ph type="title"/>
          </p:nvPr>
        </p:nvSpPr>
        <p:spPr/>
        <p:txBody>
          <a:bodyPr/>
          <a:lstStyle/>
          <a:p>
            <a:r>
              <a:rPr lang="en-US" dirty="0"/>
              <a:t>Discussing Mobile Device Security</a:t>
            </a:r>
          </a:p>
        </p:txBody>
      </p:sp>
      <p:sp>
        <p:nvSpPr>
          <p:cNvPr id="4" name="Slide Number Placeholder 3">
            <a:extLst>
              <a:ext uri="{FF2B5EF4-FFF2-40B4-BE49-F238E27FC236}">
                <a16:creationId xmlns:a16="http://schemas.microsoft.com/office/drawing/2014/main" id="{25E4DF43-1D0B-FD4C-80DD-106F68C5D4D8}"/>
              </a:ext>
            </a:extLst>
          </p:cNvPr>
          <p:cNvSpPr>
            <a:spLocks noGrp="1"/>
          </p:cNvSpPr>
          <p:nvPr>
            <p:ph type="sldNum" sz="quarter" idx="4"/>
          </p:nvPr>
        </p:nvSpPr>
        <p:spPr/>
        <p:txBody>
          <a:bodyPr/>
          <a:lstStyle/>
          <a:p>
            <a:fld id="{2066355A-084C-D24E-9AD2-7E4FC41EA627}" type="slidenum">
              <a:rPr lang="en-US" smtClean="0"/>
              <a:pPr/>
              <a:t>25</a:t>
            </a:fld>
            <a:endParaRPr lang="en-US" dirty="0"/>
          </a:p>
        </p:txBody>
      </p:sp>
    </p:spTree>
    <p:extLst>
      <p:ext uri="{BB962C8B-B14F-4D97-AF65-F5344CB8AC3E}">
        <p14:creationId xmlns:p14="http://schemas.microsoft.com/office/powerpoint/2010/main" val="3589779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13E169B-7875-834D-8BD3-963A0662D650}"/>
              </a:ext>
            </a:extLst>
          </p:cNvPr>
          <p:cNvSpPr>
            <a:spLocks noGrp="1"/>
          </p:cNvSpPr>
          <p:nvPr>
            <p:ph idx="1"/>
          </p:nvPr>
        </p:nvSpPr>
        <p:spPr/>
        <p:txBody>
          <a:bodyPr/>
          <a:lstStyle/>
          <a:p>
            <a:r>
              <a:rPr lang="en-US" b="1" dirty="0"/>
              <a:t>What is MDM?</a:t>
            </a:r>
          </a:p>
          <a:p>
            <a:endParaRPr lang="en-US" b="1" dirty="0"/>
          </a:p>
          <a:p>
            <a:r>
              <a:rPr lang="en-US" b="1" dirty="0"/>
              <a:t>ANSWER:</a:t>
            </a:r>
          </a:p>
          <a:p>
            <a:pPr lvl="1"/>
            <a:r>
              <a:rPr lang="en-US" dirty="0"/>
              <a:t>Mobile Device Management (MDM) is a class of management software designed to apply security policies to the use of smartphones and tablets in the enterprise.</a:t>
            </a:r>
          </a:p>
          <a:p>
            <a:endParaRPr lang="en-US" dirty="0"/>
          </a:p>
        </p:txBody>
      </p:sp>
      <p:sp>
        <p:nvSpPr>
          <p:cNvPr id="3" name="Title 2">
            <a:extLst>
              <a:ext uri="{FF2B5EF4-FFF2-40B4-BE49-F238E27FC236}">
                <a16:creationId xmlns:a16="http://schemas.microsoft.com/office/drawing/2014/main" id="{362DB6FF-9060-BC48-A2AE-F4A08B3F361E}"/>
              </a:ext>
            </a:extLst>
          </p:cNvPr>
          <p:cNvSpPr>
            <a:spLocks noGrp="1"/>
          </p:cNvSpPr>
          <p:nvPr>
            <p:ph type="title"/>
          </p:nvPr>
        </p:nvSpPr>
        <p:spPr/>
        <p:txBody>
          <a:bodyPr/>
          <a:lstStyle/>
          <a:p>
            <a:r>
              <a:rPr lang="en-US" dirty="0"/>
              <a:t>Discussing Mobile Device Security</a:t>
            </a:r>
          </a:p>
        </p:txBody>
      </p:sp>
      <p:sp>
        <p:nvSpPr>
          <p:cNvPr id="4" name="Slide Number Placeholder 3">
            <a:extLst>
              <a:ext uri="{FF2B5EF4-FFF2-40B4-BE49-F238E27FC236}">
                <a16:creationId xmlns:a16="http://schemas.microsoft.com/office/drawing/2014/main" id="{25E4DF43-1D0B-FD4C-80DD-106F68C5D4D8}"/>
              </a:ext>
            </a:extLst>
          </p:cNvPr>
          <p:cNvSpPr>
            <a:spLocks noGrp="1"/>
          </p:cNvSpPr>
          <p:nvPr>
            <p:ph type="sldNum" sz="quarter" idx="4"/>
          </p:nvPr>
        </p:nvSpPr>
        <p:spPr/>
        <p:txBody>
          <a:bodyPr/>
          <a:lstStyle/>
          <a:p>
            <a:fld id="{2066355A-084C-D24E-9AD2-7E4FC41EA627}" type="slidenum">
              <a:rPr lang="en-US" smtClean="0"/>
              <a:pPr/>
              <a:t>26</a:t>
            </a:fld>
            <a:endParaRPr lang="en-US" dirty="0"/>
          </a:p>
        </p:txBody>
      </p:sp>
    </p:spTree>
    <p:extLst>
      <p:ext uri="{BB962C8B-B14F-4D97-AF65-F5344CB8AC3E}">
        <p14:creationId xmlns:p14="http://schemas.microsoft.com/office/powerpoint/2010/main" val="3642441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4C3F-1CD5-D84A-BE9D-94971BAE1A28}"/>
              </a:ext>
            </a:extLst>
          </p:cNvPr>
          <p:cNvSpPr>
            <a:spLocks noGrp="1"/>
          </p:cNvSpPr>
          <p:nvPr>
            <p:ph type="title"/>
          </p:nvPr>
        </p:nvSpPr>
        <p:spPr>
          <a:xfrm>
            <a:off x="341925" y="75202"/>
            <a:ext cx="8455566" cy="633458"/>
          </a:xfrm>
        </p:spPr>
        <p:txBody>
          <a:bodyPr anchor="ctr">
            <a:normAutofit/>
          </a:bodyPr>
          <a:lstStyle/>
          <a:p>
            <a:r>
              <a:rPr lang="en-US" dirty="0"/>
              <a:t>Topic B: Troubleshoot Mobile Device Issues</a:t>
            </a:r>
          </a:p>
        </p:txBody>
      </p:sp>
      <p:sp>
        <p:nvSpPr>
          <p:cNvPr id="3" name="Slide Number Placeholder 2">
            <a:extLst>
              <a:ext uri="{FF2B5EF4-FFF2-40B4-BE49-F238E27FC236}">
                <a16:creationId xmlns:a16="http://schemas.microsoft.com/office/drawing/2014/main" id="{2101CEDD-E32A-B044-9940-7A36B484F1F2}"/>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27</a:t>
            </a:fld>
            <a:endParaRPr lang="en-US"/>
          </a:p>
        </p:txBody>
      </p:sp>
      <p:pic>
        <p:nvPicPr>
          <p:cNvPr id="6" name="Content Placeholder 5" descr="Diagram&#10;&#10;Description automatically generated with medium confidence">
            <a:extLst>
              <a:ext uri="{FF2B5EF4-FFF2-40B4-BE49-F238E27FC236}">
                <a16:creationId xmlns:a16="http://schemas.microsoft.com/office/drawing/2014/main" id="{8DB137E3-1EC1-24E5-BE42-F9C7420E0842}"/>
              </a:ext>
            </a:extLst>
          </p:cNvPr>
          <p:cNvPicPr>
            <a:picLocks noGrp="1" noChangeAspect="1"/>
          </p:cNvPicPr>
          <p:nvPr>
            <p:ph idx="1"/>
          </p:nvPr>
        </p:nvPicPr>
        <p:blipFill>
          <a:blip r:embed="rId2"/>
          <a:stretch>
            <a:fillRect/>
          </a:stretch>
        </p:blipFill>
        <p:spPr>
          <a:xfrm>
            <a:off x="341924" y="1238647"/>
            <a:ext cx="6629244" cy="2198386"/>
          </a:xfrm>
          <a:prstGeom prst="rect">
            <a:avLst/>
          </a:prstGeom>
          <a:noFill/>
        </p:spPr>
      </p:pic>
    </p:spTree>
    <p:extLst>
      <p:ext uri="{BB962C8B-B14F-4D97-AF65-F5344CB8AC3E}">
        <p14:creationId xmlns:p14="http://schemas.microsoft.com/office/powerpoint/2010/main" val="39977786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EA608-8E6D-4E78-9B36-E18469A2DB81}"/>
              </a:ext>
            </a:extLst>
          </p:cNvPr>
          <p:cNvSpPr>
            <a:spLocks noGrp="1"/>
          </p:cNvSpPr>
          <p:nvPr>
            <p:ph type="title"/>
          </p:nvPr>
        </p:nvSpPr>
        <p:spPr/>
        <p:txBody>
          <a:bodyPr/>
          <a:lstStyle/>
          <a:p>
            <a:r>
              <a:rPr lang="en-US" dirty="0"/>
              <a:t>Mobile OS Troubleshooting Tools</a:t>
            </a:r>
          </a:p>
        </p:txBody>
      </p:sp>
      <p:sp>
        <p:nvSpPr>
          <p:cNvPr id="3" name="Slide Number Placeholder 2">
            <a:extLst>
              <a:ext uri="{FF2B5EF4-FFF2-40B4-BE49-F238E27FC236}">
                <a16:creationId xmlns:a16="http://schemas.microsoft.com/office/drawing/2014/main" id="{AFA7E4C0-B5A9-4A3C-9C72-C262C3B8542D}"/>
              </a:ext>
            </a:extLst>
          </p:cNvPr>
          <p:cNvSpPr>
            <a:spLocks noGrp="1"/>
          </p:cNvSpPr>
          <p:nvPr>
            <p:ph type="sldNum" sz="quarter" idx="4"/>
          </p:nvPr>
        </p:nvSpPr>
        <p:spPr/>
        <p:txBody>
          <a:bodyPr/>
          <a:lstStyle/>
          <a:p>
            <a:fld id="{2066355A-084C-D24E-9AD2-7E4FC41EA627}" type="slidenum">
              <a:rPr lang="en-US" smtClean="0"/>
              <a:pPr/>
              <a:t>28</a:t>
            </a:fld>
            <a:endParaRPr lang="en-US" dirty="0"/>
          </a:p>
        </p:txBody>
      </p:sp>
      <p:sp>
        <p:nvSpPr>
          <p:cNvPr id="4" name="Content Placeholder 3">
            <a:extLst>
              <a:ext uri="{FF2B5EF4-FFF2-40B4-BE49-F238E27FC236}">
                <a16:creationId xmlns:a16="http://schemas.microsoft.com/office/drawing/2014/main" id="{AFA3AF4F-E695-4F0D-B8F9-32869CB0F10F}"/>
              </a:ext>
            </a:extLst>
          </p:cNvPr>
          <p:cNvSpPr>
            <a:spLocks noGrp="1"/>
          </p:cNvSpPr>
          <p:nvPr>
            <p:ph idx="1"/>
          </p:nvPr>
        </p:nvSpPr>
        <p:spPr>
          <a:xfrm>
            <a:off x="341924" y="708660"/>
            <a:ext cx="8460152" cy="3839277"/>
          </a:xfrm>
        </p:spPr>
        <p:txBody>
          <a:bodyPr/>
          <a:lstStyle/>
          <a:p>
            <a:r>
              <a:rPr lang="en-US" dirty="0"/>
              <a:t>Adjust Settings</a:t>
            </a:r>
          </a:p>
          <a:p>
            <a:pPr marL="0" indent="0">
              <a:buNone/>
            </a:pPr>
            <a:endParaRPr lang="en-US" dirty="0"/>
          </a:p>
          <a:p>
            <a:r>
              <a:rPr lang="en-US" dirty="0"/>
              <a:t>Close running apps</a:t>
            </a:r>
          </a:p>
          <a:p>
            <a:pPr lvl="1"/>
            <a:r>
              <a:rPr lang="en-US" dirty="0"/>
              <a:t>Force stop</a:t>
            </a:r>
          </a:p>
          <a:p>
            <a:pPr lvl="1"/>
            <a:r>
              <a:rPr lang="en-US" dirty="0"/>
              <a:t>Force Quit</a:t>
            </a:r>
          </a:p>
          <a:p>
            <a:pPr lvl="1"/>
            <a:endParaRPr lang="en-US" dirty="0"/>
          </a:p>
          <a:p>
            <a:r>
              <a:rPr lang="en-US" dirty="0"/>
              <a:t>Uninstall and reinstall apps</a:t>
            </a:r>
          </a:p>
          <a:p>
            <a:pPr marL="0" indent="0">
              <a:buNone/>
            </a:pPr>
            <a:endParaRPr lang="en-US" dirty="0"/>
          </a:p>
          <a:p>
            <a:r>
              <a:rPr lang="en-US" dirty="0"/>
              <a:t>Reset the device</a:t>
            </a:r>
          </a:p>
          <a:p>
            <a:pPr lvl="1"/>
            <a:r>
              <a:rPr lang="en-US" dirty="0"/>
              <a:t>Soft reset</a:t>
            </a:r>
          </a:p>
          <a:p>
            <a:pPr lvl="1"/>
            <a:r>
              <a:rPr lang="en-US" dirty="0"/>
              <a:t>Forced restart</a:t>
            </a:r>
          </a:p>
          <a:p>
            <a:pPr lvl="1"/>
            <a:r>
              <a:rPr lang="en-US" dirty="0"/>
              <a:t>Factory default reset</a:t>
            </a:r>
          </a:p>
        </p:txBody>
      </p:sp>
      <p:pic>
        <p:nvPicPr>
          <p:cNvPr id="6" name="Picture 5">
            <a:extLst>
              <a:ext uri="{FF2B5EF4-FFF2-40B4-BE49-F238E27FC236}">
                <a16:creationId xmlns:a16="http://schemas.microsoft.com/office/drawing/2014/main" id="{E0C0A2CC-C158-4061-BC4B-00873BDD509A}"/>
              </a:ext>
            </a:extLst>
          </p:cNvPr>
          <p:cNvPicPr>
            <a:picLocks noChangeAspect="1"/>
          </p:cNvPicPr>
          <p:nvPr/>
        </p:nvPicPr>
        <p:blipFill>
          <a:blip r:embed="rId3"/>
          <a:stretch>
            <a:fillRect/>
          </a:stretch>
        </p:blipFill>
        <p:spPr>
          <a:xfrm>
            <a:off x="4612797" y="1144963"/>
            <a:ext cx="3484925" cy="3082983"/>
          </a:xfrm>
          <a:prstGeom prst="rect">
            <a:avLst/>
          </a:prstGeom>
        </p:spPr>
      </p:pic>
      <p:sp>
        <p:nvSpPr>
          <p:cNvPr id="7" name="Rectangle: Rounded Corners 6">
            <a:extLst>
              <a:ext uri="{FF2B5EF4-FFF2-40B4-BE49-F238E27FC236}">
                <a16:creationId xmlns:a16="http://schemas.microsoft.com/office/drawing/2014/main" id="{6B3FF726-8036-468E-BF36-4C49DAB641FF}"/>
              </a:ext>
            </a:extLst>
          </p:cNvPr>
          <p:cNvSpPr/>
          <p:nvPr/>
        </p:nvSpPr>
        <p:spPr>
          <a:xfrm>
            <a:off x="5694430" y="4263351"/>
            <a:ext cx="1321659" cy="472563"/>
          </a:xfrm>
          <a:prstGeom prst="roundRect">
            <a:avLst/>
          </a:prstGeom>
          <a:solidFill>
            <a:srgbClr val="0090B9"/>
          </a:solidFill>
          <a:ln w="28575" cap="flat" cmpd="sng" algn="ctr">
            <a:noFill/>
            <a:prstDash val="solid"/>
          </a:ln>
          <a:effectLst/>
        </p:spPr>
        <p:txBody>
          <a:bodyPr rtlCol="0" anchor="ctr"/>
          <a:lstStyle/>
          <a:p>
            <a:pPr algn="ctr" defTabSz="914400"/>
            <a:r>
              <a:rPr lang="en-US" sz="1400" b="1" kern="0" dirty="0">
                <a:solidFill>
                  <a:schemeClr val="bg1"/>
                </a:solidFill>
                <a:latin typeface="+mj-lt"/>
              </a:rPr>
              <a:t>Android Force Stop</a:t>
            </a:r>
          </a:p>
        </p:txBody>
      </p:sp>
    </p:spTree>
    <p:extLst>
      <p:ext uri="{BB962C8B-B14F-4D97-AF65-F5344CB8AC3E}">
        <p14:creationId xmlns:p14="http://schemas.microsoft.com/office/powerpoint/2010/main" val="11449309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A2E56-9B3C-4FBC-9DA5-E75AB1B545B8}"/>
              </a:ext>
            </a:extLst>
          </p:cNvPr>
          <p:cNvSpPr>
            <a:spLocks noGrp="1"/>
          </p:cNvSpPr>
          <p:nvPr>
            <p:ph type="title"/>
          </p:nvPr>
        </p:nvSpPr>
        <p:spPr/>
        <p:txBody>
          <a:bodyPr/>
          <a:lstStyle/>
          <a:p>
            <a:r>
              <a:rPr lang="en-US" noProof="0" dirty="0"/>
              <a:t>Troubleshoot Device and OS Issues</a:t>
            </a:r>
          </a:p>
        </p:txBody>
      </p:sp>
      <p:sp>
        <p:nvSpPr>
          <p:cNvPr id="3" name="Content Placeholder 2">
            <a:extLst>
              <a:ext uri="{FF2B5EF4-FFF2-40B4-BE49-F238E27FC236}">
                <a16:creationId xmlns:a16="http://schemas.microsoft.com/office/drawing/2014/main" id="{5CE1B3EB-0721-485A-915D-F78881B81296}"/>
              </a:ext>
            </a:extLst>
          </p:cNvPr>
          <p:cNvSpPr>
            <a:spLocks noGrp="1"/>
          </p:cNvSpPr>
          <p:nvPr>
            <p:ph idx="1"/>
          </p:nvPr>
        </p:nvSpPr>
        <p:spPr/>
        <p:txBody>
          <a:bodyPr>
            <a:normAutofit/>
          </a:bodyPr>
          <a:lstStyle/>
          <a:p>
            <a:r>
              <a:rPr lang="en-US" noProof="0" dirty="0"/>
              <a:t>OS fails to update</a:t>
            </a:r>
          </a:p>
          <a:p>
            <a:pPr lvl="1"/>
            <a:r>
              <a:rPr lang="en-US" noProof="0" dirty="0"/>
              <a:t>Check compatibility, network, power, and storage and try restart</a:t>
            </a:r>
          </a:p>
          <a:p>
            <a:pPr lvl="1"/>
            <a:endParaRPr lang="en-US" noProof="0" dirty="0"/>
          </a:p>
          <a:p>
            <a:r>
              <a:rPr lang="en-US" noProof="0" dirty="0"/>
              <a:t>Device randomly reboots</a:t>
            </a:r>
          </a:p>
          <a:p>
            <a:pPr lvl="1"/>
            <a:r>
              <a:rPr lang="en-US" noProof="0" dirty="0"/>
              <a:t>Check for hardware/overheating faults</a:t>
            </a:r>
          </a:p>
          <a:p>
            <a:pPr lvl="1"/>
            <a:r>
              <a:rPr lang="en-US" noProof="0" dirty="0"/>
              <a:t>Check if issue persists after reboot/reset and isolate single app as cause</a:t>
            </a:r>
          </a:p>
          <a:p>
            <a:pPr lvl="1"/>
            <a:endParaRPr lang="en-US" noProof="0" dirty="0"/>
          </a:p>
          <a:p>
            <a:r>
              <a:rPr lang="en-US" noProof="0" dirty="0"/>
              <a:t>Device is slow to respond</a:t>
            </a:r>
          </a:p>
          <a:p>
            <a:pPr lvl="1"/>
            <a:r>
              <a:rPr lang="en-US" noProof="0" dirty="0"/>
              <a:t>Check if issue persists after reboot/reset and isolate single app as cause</a:t>
            </a:r>
          </a:p>
          <a:p>
            <a:pPr lvl="1"/>
            <a:endParaRPr lang="en-US" noProof="0" dirty="0"/>
          </a:p>
          <a:p>
            <a:r>
              <a:rPr lang="en-US" noProof="0" dirty="0"/>
              <a:t>Screen does not autorotate</a:t>
            </a:r>
          </a:p>
          <a:p>
            <a:pPr lvl="1"/>
            <a:r>
              <a:rPr lang="en-US" noProof="0" dirty="0"/>
              <a:t>Check configuration or isolate single app as cause</a:t>
            </a:r>
          </a:p>
        </p:txBody>
      </p:sp>
    </p:spTree>
    <p:extLst>
      <p:ext uri="{BB962C8B-B14F-4D97-AF65-F5344CB8AC3E}">
        <p14:creationId xmlns:p14="http://schemas.microsoft.com/office/powerpoint/2010/main" val="16661764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0DAA98-6BCA-41E0-8FC8-4DB2E68FF0B8}"/>
              </a:ext>
            </a:extLst>
          </p:cNvPr>
          <p:cNvSpPr>
            <a:spLocks noGrp="1"/>
          </p:cNvSpPr>
          <p:nvPr>
            <p:ph type="title"/>
          </p:nvPr>
        </p:nvSpPr>
        <p:spPr/>
        <p:txBody>
          <a:bodyPr/>
          <a:lstStyle/>
          <a:p>
            <a:r>
              <a:rPr lang="en-US" dirty="0"/>
              <a:t>Popular Security Controls for Mobile Devices</a:t>
            </a:r>
          </a:p>
        </p:txBody>
      </p:sp>
      <p:sp>
        <p:nvSpPr>
          <p:cNvPr id="4" name="Slide Number Placeholder 3">
            <a:extLst>
              <a:ext uri="{FF2B5EF4-FFF2-40B4-BE49-F238E27FC236}">
                <a16:creationId xmlns:a16="http://schemas.microsoft.com/office/drawing/2014/main" id="{C65D96C7-DBEC-4544-BBE0-337C60FA0EAC}"/>
              </a:ext>
            </a:extLst>
          </p:cNvPr>
          <p:cNvSpPr>
            <a:spLocks noGrp="1"/>
          </p:cNvSpPr>
          <p:nvPr>
            <p:ph type="sldNum" sz="quarter" idx="4"/>
          </p:nvPr>
        </p:nvSpPr>
        <p:spPr/>
        <p:txBody>
          <a:bodyPr/>
          <a:lstStyle/>
          <a:p>
            <a:fld id="{2066355A-084C-D24E-9AD2-7E4FC41EA627}" type="slidenum">
              <a:rPr lang="en-US" smtClean="0"/>
              <a:pPr/>
              <a:t>3</a:t>
            </a:fld>
            <a:endParaRPr lang="en-US" dirty="0"/>
          </a:p>
        </p:txBody>
      </p:sp>
      <p:sp>
        <p:nvSpPr>
          <p:cNvPr id="5" name="Content Placeholder 4">
            <a:extLst>
              <a:ext uri="{FF2B5EF4-FFF2-40B4-BE49-F238E27FC236}">
                <a16:creationId xmlns:a16="http://schemas.microsoft.com/office/drawing/2014/main" id="{218FAC3D-4213-446A-850D-333767FC00C0}"/>
              </a:ext>
            </a:extLst>
          </p:cNvPr>
          <p:cNvSpPr>
            <a:spLocks noGrp="1"/>
          </p:cNvSpPr>
          <p:nvPr>
            <p:ph idx="1"/>
          </p:nvPr>
        </p:nvSpPr>
        <p:spPr/>
        <p:txBody>
          <a:bodyPr/>
          <a:lstStyle/>
          <a:p>
            <a:r>
              <a:rPr lang="en-US" dirty="0"/>
              <a:t>Organizations security practices, including</a:t>
            </a:r>
          </a:p>
          <a:p>
            <a:pPr lvl="1"/>
            <a:r>
              <a:rPr lang="en-US" dirty="0"/>
              <a:t>Policies</a:t>
            </a:r>
          </a:p>
          <a:p>
            <a:pPr lvl="1"/>
            <a:r>
              <a:rPr lang="en-US" dirty="0"/>
              <a:t>Procedures</a:t>
            </a:r>
          </a:p>
          <a:p>
            <a:pPr lvl="1"/>
            <a:r>
              <a:rPr lang="en-US" dirty="0"/>
              <a:t>Training</a:t>
            </a:r>
          </a:p>
          <a:p>
            <a:pPr lvl="1"/>
            <a:endParaRPr lang="en-US" dirty="0"/>
          </a:p>
          <a:p>
            <a:r>
              <a:rPr lang="en-US" dirty="0"/>
              <a:t>Keep these mobile devices secure physical infrastructure.</a:t>
            </a:r>
          </a:p>
          <a:p>
            <a:pPr marL="0" indent="0">
              <a:buNone/>
            </a:pPr>
            <a:endParaRPr lang="en-US" dirty="0"/>
          </a:p>
          <a:p>
            <a:r>
              <a:rPr lang="en-US" dirty="0"/>
              <a:t>Do not leave mobile devices unattended.</a:t>
            </a:r>
          </a:p>
        </p:txBody>
      </p:sp>
    </p:spTree>
    <p:extLst>
      <p:ext uri="{BB962C8B-B14F-4D97-AF65-F5344CB8AC3E}">
        <p14:creationId xmlns:p14="http://schemas.microsoft.com/office/powerpoint/2010/main" val="25121444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5A8B6-4D9E-41A4-8189-81488723D163}"/>
              </a:ext>
            </a:extLst>
          </p:cNvPr>
          <p:cNvSpPr>
            <a:spLocks noGrp="1"/>
          </p:cNvSpPr>
          <p:nvPr>
            <p:ph type="title"/>
          </p:nvPr>
        </p:nvSpPr>
        <p:spPr/>
        <p:txBody>
          <a:bodyPr/>
          <a:lstStyle/>
          <a:p>
            <a:r>
              <a:rPr lang="en-US" dirty="0"/>
              <a:t>Guidelines for Using Mobile Troubleshooting Tools</a:t>
            </a:r>
          </a:p>
        </p:txBody>
      </p:sp>
      <p:sp>
        <p:nvSpPr>
          <p:cNvPr id="3" name="Slide Number Placeholder 2">
            <a:extLst>
              <a:ext uri="{FF2B5EF4-FFF2-40B4-BE49-F238E27FC236}">
                <a16:creationId xmlns:a16="http://schemas.microsoft.com/office/drawing/2014/main" id="{652545C4-0705-4C43-AAF8-DE3D7B2EFE2A}"/>
              </a:ext>
            </a:extLst>
          </p:cNvPr>
          <p:cNvSpPr>
            <a:spLocks noGrp="1"/>
          </p:cNvSpPr>
          <p:nvPr>
            <p:ph type="sldNum" sz="quarter" idx="4"/>
          </p:nvPr>
        </p:nvSpPr>
        <p:spPr/>
        <p:txBody>
          <a:bodyPr/>
          <a:lstStyle/>
          <a:p>
            <a:fld id="{2066355A-084C-D24E-9AD2-7E4FC41EA627}" type="slidenum">
              <a:rPr lang="en-US" smtClean="0"/>
              <a:pPr/>
              <a:t>30</a:t>
            </a:fld>
            <a:endParaRPr lang="en-US" dirty="0"/>
          </a:p>
        </p:txBody>
      </p:sp>
      <p:sp>
        <p:nvSpPr>
          <p:cNvPr id="4" name="Content Placeholder 3">
            <a:extLst>
              <a:ext uri="{FF2B5EF4-FFF2-40B4-BE49-F238E27FC236}">
                <a16:creationId xmlns:a16="http://schemas.microsoft.com/office/drawing/2014/main" id="{A7F588FC-B451-442C-9D39-AA51A0AD99A4}"/>
              </a:ext>
            </a:extLst>
          </p:cNvPr>
          <p:cNvSpPr>
            <a:spLocks noGrp="1"/>
          </p:cNvSpPr>
          <p:nvPr>
            <p:ph idx="1"/>
          </p:nvPr>
        </p:nvSpPr>
        <p:spPr/>
        <p:txBody>
          <a:bodyPr/>
          <a:lstStyle/>
          <a:p>
            <a:r>
              <a:rPr lang="en-US" dirty="0"/>
              <a:t>Adjust settings for the core OS and for apps.</a:t>
            </a:r>
          </a:p>
          <a:p>
            <a:endParaRPr lang="en-US" dirty="0"/>
          </a:p>
          <a:p>
            <a:r>
              <a:rPr lang="en-US" dirty="0"/>
              <a:t>Close running apps draining the battery or are unresponsive.</a:t>
            </a:r>
          </a:p>
          <a:p>
            <a:endParaRPr lang="en-US" dirty="0"/>
          </a:p>
          <a:p>
            <a:r>
              <a:rPr lang="en-US" dirty="0"/>
              <a:t>Uninstall apps that are no longer needed </a:t>
            </a:r>
          </a:p>
          <a:p>
            <a:endParaRPr lang="en-US" dirty="0"/>
          </a:p>
          <a:p>
            <a:r>
              <a:rPr lang="en-US" dirty="0"/>
              <a:t>Try a soft then a forced reset for frozen or unresponsiveness.</a:t>
            </a:r>
          </a:p>
          <a:p>
            <a:endParaRPr lang="en-US" dirty="0"/>
          </a:p>
          <a:p>
            <a:r>
              <a:rPr lang="en-US" dirty="0"/>
              <a:t>Perform a factory default reset</a:t>
            </a:r>
          </a:p>
        </p:txBody>
      </p:sp>
    </p:spTree>
    <p:extLst>
      <p:ext uri="{BB962C8B-B14F-4D97-AF65-F5344CB8AC3E}">
        <p14:creationId xmlns:p14="http://schemas.microsoft.com/office/powerpoint/2010/main" val="27871930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0D53F7-4D96-4D67-A37D-1DAD386F2555}"/>
              </a:ext>
            </a:extLst>
          </p:cNvPr>
          <p:cNvSpPr>
            <a:spLocks noGrp="1"/>
          </p:cNvSpPr>
          <p:nvPr>
            <p:ph type="title"/>
          </p:nvPr>
        </p:nvSpPr>
        <p:spPr/>
        <p:txBody>
          <a:bodyPr/>
          <a:lstStyle/>
          <a:p>
            <a:r>
              <a:rPr lang="en-US" dirty="0"/>
              <a:t>Mobile OS Issue Troubleshooting </a:t>
            </a:r>
          </a:p>
        </p:txBody>
      </p:sp>
      <p:sp>
        <p:nvSpPr>
          <p:cNvPr id="3" name="Slide Number Placeholder 2">
            <a:extLst>
              <a:ext uri="{FF2B5EF4-FFF2-40B4-BE49-F238E27FC236}">
                <a16:creationId xmlns:a16="http://schemas.microsoft.com/office/drawing/2014/main" id="{717C0DD7-A1D1-45CA-AF42-A5B910F81A34}"/>
              </a:ext>
            </a:extLst>
          </p:cNvPr>
          <p:cNvSpPr>
            <a:spLocks noGrp="1"/>
          </p:cNvSpPr>
          <p:nvPr>
            <p:ph type="sldNum" sz="quarter" idx="4"/>
          </p:nvPr>
        </p:nvSpPr>
        <p:spPr/>
        <p:txBody>
          <a:bodyPr/>
          <a:lstStyle/>
          <a:p>
            <a:fld id="{2066355A-084C-D24E-9AD2-7E4FC41EA627}" type="slidenum">
              <a:rPr lang="en-US" smtClean="0"/>
              <a:pPr/>
              <a:t>31</a:t>
            </a:fld>
            <a:endParaRPr lang="en-US" dirty="0"/>
          </a:p>
        </p:txBody>
      </p:sp>
      <p:sp>
        <p:nvSpPr>
          <p:cNvPr id="4" name="Content Placeholder 3">
            <a:extLst>
              <a:ext uri="{FF2B5EF4-FFF2-40B4-BE49-F238E27FC236}">
                <a16:creationId xmlns:a16="http://schemas.microsoft.com/office/drawing/2014/main" id="{53E6BC52-9EB5-4822-9BF5-9C12C9C39E19}"/>
              </a:ext>
            </a:extLst>
          </p:cNvPr>
          <p:cNvSpPr>
            <a:spLocks noGrp="1"/>
          </p:cNvSpPr>
          <p:nvPr>
            <p:ph idx="1"/>
          </p:nvPr>
        </p:nvSpPr>
        <p:spPr/>
        <p:txBody>
          <a:bodyPr/>
          <a:lstStyle/>
          <a:p>
            <a:r>
              <a:rPr lang="en-US" dirty="0"/>
              <a:t>Dim display</a:t>
            </a:r>
          </a:p>
          <a:p>
            <a:r>
              <a:rPr lang="en-US" dirty="0"/>
              <a:t>Touchscreen unresponsive or inaccurate</a:t>
            </a:r>
          </a:p>
          <a:p>
            <a:r>
              <a:rPr lang="en-US" dirty="0"/>
              <a:t>External monitor issues</a:t>
            </a:r>
          </a:p>
          <a:p>
            <a:r>
              <a:rPr lang="en-US" dirty="0"/>
              <a:t>Sound issues</a:t>
            </a:r>
          </a:p>
          <a:p>
            <a:r>
              <a:rPr lang="en-US" dirty="0"/>
              <a:t>Overheating</a:t>
            </a:r>
          </a:p>
          <a:p>
            <a:pPr marL="0" indent="0">
              <a:buNone/>
            </a:pPr>
            <a:endParaRPr lang="en-US" dirty="0"/>
          </a:p>
        </p:txBody>
      </p:sp>
      <p:pic>
        <p:nvPicPr>
          <p:cNvPr id="6" name="Picture 5">
            <a:extLst>
              <a:ext uri="{FF2B5EF4-FFF2-40B4-BE49-F238E27FC236}">
                <a16:creationId xmlns:a16="http://schemas.microsoft.com/office/drawing/2014/main" id="{37E5C7A6-F575-4759-832A-0C66F64AC72D}"/>
              </a:ext>
            </a:extLst>
          </p:cNvPr>
          <p:cNvPicPr>
            <a:picLocks noChangeAspect="1"/>
          </p:cNvPicPr>
          <p:nvPr/>
        </p:nvPicPr>
        <p:blipFill>
          <a:blip r:embed="rId2"/>
          <a:stretch>
            <a:fillRect/>
          </a:stretch>
        </p:blipFill>
        <p:spPr>
          <a:xfrm>
            <a:off x="2538461" y="2056366"/>
            <a:ext cx="1646063" cy="2926334"/>
          </a:xfrm>
          <a:prstGeom prst="rect">
            <a:avLst/>
          </a:prstGeom>
        </p:spPr>
      </p:pic>
      <p:pic>
        <p:nvPicPr>
          <p:cNvPr id="8" name="Picture 7">
            <a:extLst>
              <a:ext uri="{FF2B5EF4-FFF2-40B4-BE49-F238E27FC236}">
                <a16:creationId xmlns:a16="http://schemas.microsoft.com/office/drawing/2014/main" id="{DD098AE0-A066-4BC8-91B1-EB301B055A4D}"/>
              </a:ext>
            </a:extLst>
          </p:cNvPr>
          <p:cNvPicPr>
            <a:picLocks noChangeAspect="1"/>
          </p:cNvPicPr>
          <p:nvPr/>
        </p:nvPicPr>
        <p:blipFill>
          <a:blip r:embed="rId3"/>
          <a:stretch>
            <a:fillRect/>
          </a:stretch>
        </p:blipFill>
        <p:spPr>
          <a:xfrm>
            <a:off x="6587837" y="980347"/>
            <a:ext cx="2042894" cy="3650497"/>
          </a:xfrm>
          <a:prstGeom prst="rect">
            <a:avLst/>
          </a:prstGeom>
        </p:spPr>
      </p:pic>
      <p:sp>
        <p:nvSpPr>
          <p:cNvPr id="9" name="Line 315">
            <a:extLst>
              <a:ext uri="{FF2B5EF4-FFF2-40B4-BE49-F238E27FC236}">
                <a16:creationId xmlns:a16="http://schemas.microsoft.com/office/drawing/2014/main" id="{80285ABD-0765-4879-92CE-A0F8334690DB}"/>
              </a:ext>
            </a:extLst>
          </p:cNvPr>
          <p:cNvSpPr>
            <a:spLocks noChangeShapeType="1"/>
          </p:cNvSpPr>
          <p:nvPr/>
        </p:nvSpPr>
        <p:spPr bwMode="auto">
          <a:xfrm>
            <a:off x="1996503" y="3302426"/>
            <a:ext cx="498475" cy="0"/>
          </a:xfrm>
          <a:prstGeom prst="line">
            <a:avLst/>
          </a:prstGeom>
          <a:noFill/>
          <a:ln w="19050">
            <a:solidFill>
              <a:srgbClr val="45545F"/>
            </a:solidFill>
            <a:round/>
            <a:headEnd/>
            <a:tailEnd type="triangle" w="med" len="med"/>
          </a:ln>
          <a:extLst>
            <a:ext uri="{909E8E84-426E-40dd-AFC4-6F175D3DCCD1}">
              <a14:hiddenFill xmlns=""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 name="Rectangle: Rounded Corners 9">
            <a:extLst>
              <a:ext uri="{FF2B5EF4-FFF2-40B4-BE49-F238E27FC236}">
                <a16:creationId xmlns:a16="http://schemas.microsoft.com/office/drawing/2014/main" id="{569E81E8-164B-4C70-976B-E82A42A79F3B}"/>
              </a:ext>
            </a:extLst>
          </p:cNvPr>
          <p:cNvSpPr/>
          <p:nvPr/>
        </p:nvSpPr>
        <p:spPr>
          <a:xfrm>
            <a:off x="890135" y="3149271"/>
            <a:ext cx="1321659" cy="472563"/>
          </a:xfrm>
          <a:prstGeom prst="roundRect">
            <a:avLst/>
          </a:prstGeom>
          <a:solidFill>
            <a:srgbClr val="0090B9"/>
          </a:solidFill>
          <a:ln w="28575" cap="flat" cmpd="sng" algn="ctr">
            <a:noFill/>
            <a:prstDash val="solid"/>
          </a:ln>
          <a:effectLst/>
        </p:spPr>
        <p:txBody>
          <a:bodyPr rtlCol="0" anchor="ctr"/>
          <a:lstStyle/>
          <a:p>
            <a:pPr algn="ctr" defTabSz="914400"/>
            <a:r>
              <a:rPr lang="en-US" sz="1400" b="1" kern="0" dirty="0">
                <a:solidFill>
                  <a:schemeClr val="bg1"/>
                </a:solidFill>
                <a:latin typeface="+mj-lt"/>
              </a:rPr>
              <a:t>Check for overheating</a:t>
            </a:r>
          </a:p>
        </p:txBody>
      </p:sp>
      <p:sp>
        <p:nvSpPr>
          <p:cNvPr id="11" name="Line 315">
            <a:extLst>
              <a:ext uri="{FF2B5EF4-FFF2-40B4-BE49-F238E27FC236}">
                <a16:creationId xmlns:a16="http://schemas.microsoft.com/office/drawing/2014/main" id="{17A12A7C-73D2-4D89-BD77-1A3FBBF2A51B}"/>
              </a:ext>
            </a:extLst>
          </p:cNvPr>
          <p:cNvSpPr>
            <a:spLocks noChangeShapeType="1"/>
          </p:cNvSpPr>
          <p:nvPr/>
        </p:nvSpPr>
        <p:spPr bwMode="auto">
          <a:xfrm>
            <a:off x="6372546" y="3028951"/>
            <a:ext cx="498475" cy="0"/>
          </a:xfrm>
          <a:prstGeom prst="line">
            <a:avLst/>
          </a:prstGeom>
          <a:noFill/>
          <a:ln w="19050">
            <a:solidFill>
              <a:srgbClr val="45545F"/>
            </a:solidFill>
            <a:round/>
            <a:headEnd/>
            <a:tailEnd type="triangle" w="med" len="med"/>
          </a:ln>
          <a:extLst>
            <a:ext uri="{909E8E84-426E-40dd-AFC4-6F175D3DCCD1}">
              <a14:hiddenFill xmlns=""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 name="Rectangle: Rounded Corners 11">
            <a:extLst>
              <a:ext uri="{FF2B5EF4-FFF2-40B4-BE49-F238E27FC236}">
                <a16:creationId xmlns:a16="http://schemas.microsoft.com/office/drawing/2014/main" id="{0A25E011-F624-4873-B83A-4A503EB33580}"/>
              </a:ext>
            </a:extLst>
          </p:cNvPr>
          <p:cNvSpPr/>
          <p:nvPr/>
        </p:nvSpPr>
        <p:spPr>
          <a:xfrm>
            <a:off x="5071908" y="2473043"/>
            <a:ext cx="1515929" cy="875317"/>
          </a:xfrm>
          <a:prstGeom prst="roundRect">
            <a:avLst/>
          </a:prstGeom>
          <a:solidFill>
            <a:srgbClr val="0090B9"/>
          </a:solidFill>
          <a:ln w="28575" cap="flat" cmpd="sng" algn="ctr">
            <a:noFill/>
            <a:prstDash val="solid"/>
          </a:ln>
          <a:effectLst/>
        </p:spPr>
        <p:txBody>
          <a:bodyPr rtlCol="0" anchor="ctr"/>
          <a:lstStyle/>
          <a:p>
            <a:pPr algn="ctr" defTabSz="914400"/>
            <a:r>
              <a:rPr lang="en-US" sz="1400" b="1" kern="0" dirty="0">
                <a:solidFill>
                  <a:schemeClr val="bg1"/>
                </a:solidFill>
                <a:latin typeface="+mj-lt"/>
              </a:rPr>
              <a:t>Check or change  display brightness</a:t>
            </a:r>
          </a:p>
        </p:txBody>
      </p:sp>
    </p:spTree>
    <p:extLst>
      <p:ext uri="{BB962C8B-B14F-4D97-AF65-F5344CB8AC3E}">
        <p14:creationId xmlns:p14="http://schemas.microsoft.com/office/powerpoint/2010/main" val="32261181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5A8B6-4D9E-41A4-8189-81488723D163}"/>
              </a:ext>
            </a:extLst>
          </p:cNvPr>
          <p:cNvSpPr>
            <a:spLocks noGrp="1"/>
          </p:cNvSpPr>
          <p:nvPr>
            <p:ph type="title"/>
          </p:nvPr>
        </p:nvSpPr>
        <p:spPr>
          <a:xfrm>
            <a:off x="341927" y="190812"/>
            <a:ext cx="8455567" cy="633458"/>
          </a:xfrm>
        </p:spPr>
        <p:txBody>
          <a:bodyPr/>
          <a:lstStyle/>
          <a:p>
            <a:r>
              <a:rPr lang="en-US" dirty="0"/>
              <a:t>Guidelines for Troubleshooting Mobile OS Issues</a:t>
            </a:r>
          </a:p>
        </p:txBody>
      </p:sp>
      <p:sp>
        <p:nvSpPr>
          <p:cNvPr id="3" name="Slide Number Placeholder 2">
            <a:extLst>
              <a:ext uri="{FF2B5EF4-FFF2-40B4-BE49-F238E27FC236}">
                <a16:creationId xmlns:a16="http://schemas.microsoft.com/office/drawing/2014/main" id="{652545C4-0705-4C43-AAF8-DE3D7B2EFE2A}"/>
              </a:ext>
            </a:extLst>
          </p:cNvPr>
          <p:cNvSpPr>
            <a:spLocks noGrp="1"/>
          </p:cNvSpPr>
          <p:nvPr>
            <p:ph type="sldNum" sz="quarter" idx="4"/>
          </p:nvPr>
        </p:nvSpPr>
        <p:spPr/>
        <p:txBody>
          <a:bodyPr/>
          <a:lstStyle/>
          <a:p>
            <a:fld id="{2066355A-084C-D24E-9AD2-7E4FC41EA627}" type="slidenum">
              <a:rPr lang="en-US" smtClean="0"/>
              <a:pPr/>
              <a:t>32</a:t>
            </a:fld>
            <a:endParaRPr lang="en-US" dirty="0"/>
          </a:p>
        </p:txBody>
      </p:sp>
      <p:sp>
        <p:nvSpPr>
          <p:cNvPr id="4" name="Content Placeholder 3">
            <a:extLst>
              <a:ext uri="{FF2B5EF4-FFF2-40B4-BE49-F238E27FC236}">
                <a16:creationId xmlns:a16="http://schemas.microsoft.com/office/drawing/2014/main" id="{A7F588FC-B451-442C-9D39-AA51A0AD99A4}"/>
              </a:ext>
            </a:extLst>
          </p:cNvPr>
          <p:cNvSpPr>
            <a:spLocks noGrp="1"/>
          </p:cNvSpPr>
          <p:nvPr>
            <p:ph idx="1"/>
          </p:nvPr>
        </p:nvSpPr>
        <p:spPr>
          <a:xfrm>
            <a:off x="341924" y="980347"/>
            <a:ext cx="8460152" cy="3899662"/>
          </a:xfrm>
        </p:spPr>
        <p:txBody>
          <a:bodyPr/>
          <a:lstStyle/>
          <a:p>
            <a:r>
              <a:rPr lang="en-US" dirty="0"/>
              <a:t>Dim display.</a:t>
            </a:r>
            <a:r>
              <a:rPr lang="en-US" b="1" dirty="0"/>
              <a:t> </a:t>
            </a:r>
          </a:p>
          <a:p>
            <a:pPr lvl="1"/>
            <a:r>
              <a:rPr lang="en-US" dirty="0"/>
              <a:t>Open the </a:t>
            </a:r>
            <a:r>
              <a:rPr lang="en-US" b="1" dirty="0"/>
              <a:t>Display</a:t>
            </a:r>
            <a:r>
              <a:rPr lang="en-US" dirty="0"/>
              <a:t> settings and adjust the automatic brightness </a:t>
            </a:r>
          </a:p>
          <a:p>
            <a:pPr lvl="1"/>
            <a:r>
              <a:rPr lang="en-US" dirty="0"/>
              <a:t>Check for apps that dim the backlight to conserve power.</a:t>
            </a:r>
          </a:p>
          <a:p>
            <a:pPr lvl="1"/>
            <a:endParaRPr lang="en-US" dirty="0"/>
          </a:p>
          <a:p>
            <a:r>
              <a:rPr lang="en-US" dirty="0"/>
              <a:t>Unresponsive or inaccurate touchscreen. </a:t>
            </a:r>
          </a:p>
          <a:p>
            <a:pPr lvl="1"/>
            <a:r>
              <a:rPr lang="en-US" dirty="0"/>
              <a:t>Check screen protectors.</a:t>
            </a:r>
          </a:p>
          <a:p>
            <a:pPr lvl="1"/>
            <a:r>
              <a:rPr lang="en-US" dirty="0"/>
              <a:t>Check that adequate resources available. </a:t>
            </a:r>
          </a:p>
          <a:p>
            <a:pPr lvl="1"/>
            <a:r>
              <a:rPr lang="en-US" dirty="0"/>
              <a:t>Use a re-calibration utility.</a:t>
            </a:r>
          </a:p>
          <a:p>
            <a:pPr lvl="1"/>
            <a:endParaRPr lang="en-US" dirty="0"/>
          </a:p>
          <a:p>
            <a:r>
              <a:rPr lang="en-US" dirty="0"/>
              <a:t>Issues with external monitor. </a:t>
            </a:r>
          </a:p>
          <a:p>
            <a:pPr lvl="1"/>
            <a:r>
              <a:rPr lang="en-US" dirty="0"/>
              <a:t>Verify that the cable is good. </a:t>
            </a:r>
          </a:p>
          <a:p>
            <a:pPr lvl="1"/>
            <a:r>
              <a:rPr lang="en-US" dirty="0"/>
              <a:t>Verify that a casting dongle is configured correctly</a:t>
            </a:r>
          </a:p>
        </p:txBody>
      </p:sp>
    </p:spTree>
    <p:extLst>
      <p:ext uri="{BB962C8B-B14F-4D97-AF65-F5344CB8AC3E}">
        <p14:creationId xmlns:p14="http://schemas.microsoft.com/office/powerpoint/2010/main" val="30500931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5A8B6-4D9E-41A4-8189-81488723D163}"/>
              </a:ext>
            </a:extLst>
          </p:cNvPr>
          <p:cNvSpPr>
            <a:spLocks noGrp="1"/>
          </p:cNvSpPr>
          <p:nvPr>
            <p:ph type="title"/>
          </p:nvPr>
        </p:nvSpPr>
        <p:spPr>
          <a:xfrm>
            <a:off x="341927" y="190812"/>
            <a:ext cx="8455567" cy="633458"/>
          </a:xfrm>
        </p:spPr>
        <p:txBody>
          <a:bodyPr/>
          <a:lstStyle/>
          <a:p>
            <a:r>
              <a:rPr lang="en-US" dirty="0"/>
              <a:t>Guidelines for Troubleshooting Mobile OS Issues</a:t>
            </a:r>
          </a:p>
        </p:txBody>
      </p:sp>
      <p:sp>
        <p:nvSpPr>
          <p:cNvPr id="3" name="Slide Number Placeholder 2">
            <a:extLst>
              <a:ext uri="{FF2B5EF4-FFF2-40B4-BE49-F238E27FC236}">
                <a16:creationId xmlns:a16="http://schemas.microsoft.com/office/drawing/2014/main" id="{652545C4-0705-4C43-AAF8-DE3D7B2EFE2A}"/>
              </a:ext>
            </a:extLst>
          </p:cNvPr>
          <p:cNvSpPr>
            <a:spLocks noGrp="1"/>
          </p:cNvSpPr>
          <p:nvPr>
            <p:ph type="sldNum" sz="quarter" idx="4"/>
          </p:nvPr>
        </p:nvSpPr>
        <p:spPr/>
        <p:txBody>
          <a:bodyPr/>
          <a:lstStyle/>
          <a:p>
            <a:fld id="{2066355A-084C-D24E-9AD2-7E4FC41EA627}" type="slidenum">
              <a:rPr lang="en-US" smtClean="0"/>
              <a:pPr/>
              <a:t>33</a:t>
            </a:fld>
            <a:endParaRPr lang="en-US" dirty="0"/>
          </a:p>
        </p:txBody>
      </p:sp>
      <p:sp>
        <p:nvSpPr>
          <p:cNvPr id="4" name="Content Placeholder 3">
            <a:extLst>
              <a:ext uri="{FF2B5EF4-FFF2-40B4-BE49-F238E27FC236}">
                <a16:creationId xmlns:a16="http://schemas.microsoft.com/office/drawing/2014/main" id="{A7F588FC-B451-442C-9D39-AA51A0AD99A4}"/>
              </a:ext>
            </a:extLst>
          </p:cNvPr>
          <p:cNvSpPr>
            <a:spLocks noGrp="1"/>
          </p:cNvSpPr>
          <p:nvPr>
            <p:ph idx="1"/>
          </p:nvPr>
        </p:nvSpPr>
        <p:spPr/>
        <p:txBody>
          <a:bodyPr/>
          <a:lstStyle/>
          <a:p>
            <a:r>
              <a:rPr lang="en-US" dirty="0"/>
              <a:t>Sound issues. </a:t>
            </a:r>
          </a:p>
          <a:p>
            <a:pPr lvl="1"/>
            <a:r>
              <a:rPr lang="en-US" dirty="0"/>
              <a:t>Verify volume controls. </a:t>
            </a:r>
          </a:p>
          <a:p>
            <a:pPr lvl="1"/>
            <a:r>
              <a:rPr lang="en-US" dirty="0"/>
              <a:t>Verify silent mode is not enabled. </a:t>
            </a:r>
          </a:p>
          <a:p>
            <a:pPr lvl="1"/>
            <a:r>
              <a:rPr lang="en-US" dirty="0"/>
              <a:t>Check volume controls within the app. </a:t>
            </a:r>
          </a:p>
          <a:p>
            <a:pPr lvl="1"/>
            <a:r>
              <a:rPr lang="en-US" dirty="0"/>
              <a:t>Verify if it is configured to use Bluetooth.</a:t>
            </a:r>
          </a:p>
          <a:p>
            <a:pPr lvl="1"/>
            <a:endParaRPr lang="en-US" dirty="0"/>
          </a:p>
          <a:p>
            <a:r>
              <a:rPr lang="en-US" dirty="0"/>
              <a:t>Overheating. </a:t>
            </a:r>
          </a:p>
          <a:p>
            <a:pPr lvl="1"/>
            <a:r>
              <a:rPr lang="en-US" dirty="0"/>
              <a:t>Determine if the device is being used intensively. </a:t>
            </a:r>
          </a:p>
          <a:p>
            <a:pPr lvl="1"/>
            <a:r>
              <a:rPr lang="en-US" dirty="0"/>
              <a:t>View battery status information. </a:t>
            </a:r>
          </a:p>
          <a:p>
            <a:pPr lvl="1"/>
            <a:r>
              <a:rPr lang="en-US" dirty="0"/>
              <a:t>Direct sunlight or other heat sources.</a:t>
            </a:r>
          </a:p>
        </p:txBody>
      </p:sp>
    </p:spTree>
    <p:extLst>
      <p:ext uri="{BB962C8B-B14F-4D97-AF65-F5344CB8AC3E}">
        <p14:creationId xmlns:p14="http://schemas.microsoft.com/office/powerpoint/2010/main" val="5778481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92932-612C-40C6-9186-8D6F6206D7E8}"/>
              </a:ext>
            </a:extLst>
          </p:cNvPr>
          <p:cNvSpPr>
            <a:spLocks noGrp="1"/>
          </p:cNvSpPr>
          <p:nvPr>
            <p:ph type="title"/>
          </p:nvPr>
        </p:nvSpPr>
        <p:spPr/>
        <p:txBody>
          <a:bodyPr/>
          <a:lstStyle/>
          <a:p>
            <a:r>
              <a:rPr lang="en-US" dirty="0"/>
              <a:t>Mobile App Issue Troubleshooting</a:t>
            </a:r>
          </a:p>
        </p:txBody>
      </p:sp>
      <p:sp>
        <p:nvSpPr>
          <p:cNvPr id="3" name="Slide Number Placeholder 2">
            <a:extLst>
              <a:ext uri="{FF2B5EF4-FFF2-40B4-BE49-F238E27FC236}">
                <a16:creationId xmlns:a16="http://schemas.microsoft.com/office/drawing/2014/main" id="{464F6C46-C4E0-4253-B097-8221C7AE578D}"/>
              </a:ext>
            </a:extLst>
          </p:cNvPr>
          <p:cNvSpPr>
            <a:spLocks noGrp="1"/>
          </p:cNvSpPr>
          <p:nvPr>
            <p:ph type="sldNum" sz="quarter" idx="4"/>
          </p:nvPr>
        </p:nvSpPr>
        <p:spPr/>
        <p:txBody>
          <a:bodyPr/>
          <a:lstStyle/>
          <a:p>
            <a:fld id="{2066355A-084C-D24E-9AD2-7E4FC41EA627}" type="slidenum">
              <a:rPr lang="en-US" smtClean="0"/>
              <a:pPr/>
              <a:t>34</a:t>
            </a:fld>
            <a:endParaRPr lang="en-US" dirty="0"/>
          </a:p>
        </p:txBody>
      </p:sp>
      <p:sp>
        <p:nvSpPr>
          <p:cNvPr id="4" name="Content Placeholder 3">
            <a:extLst>
              <a:ext uri="{FF2B5EF4-FFF2-40B4-BE49-F238E27FC236}">
                <a16:creationId xmlns:a16="http://schemas.microsoft.com/office/drawing/2014/main" id="{01314CD1-9213-44EA-8895-083C266AE73E}"/>
              </a:ext>
            </a:extLst>
          </p:cNvPr>
          <p:cNvSpPr>
            <a:spLocks noGrp="1"/>
          </p:cNvSpPr>
          <p:nvPr>
            <p:ph idx="1"/>
          </p:nvPr>
        </p:nvSpPr>
        <p:spPr/>
        <p:txBody>
          <a:bodyPr/>
          <a:lstStyle/>
          <a:p>
            <a:r>
              <a:rPr lang="en-US" dirty="0"/>
              <a:t>Apps not loading.</a:t>
            </a:r>
          </a:p>
          <a:p>
            <a:pPr marL="0" indent="0">
              <a:buNone/>
            </a:pPr>
            <a:endParaRPr lang="en-US" dirty="0"/>
          </a:p>
          <a:p>
            <a:r>
              <a:rPr lang="en-US" dirty="0"/>
              <a:t>App log errors.</a:t>
            </a:r>
          </a:p>
          <a:p>
            <a:pPr lvl="1"/>
            <a:r>
              <a:rPr lang="en-US" dirty="0"/>
              <a:t>Enter developer mode to view log files.</a:t>
            </a:r>
          </a:p>
        </p:txBody>
      </p:sp>
      <p:pic>
        <p:nvPicPr>
          <p:cNvPr id="7" name="Picture 6">
            <a:extLst>
              <a:ext uri="{FF2B5EF4-FFF2-40B4-BE49-F238E27FC236}">
                <a16:creationId xmlns:a16="http://schemas.microsoft.com/office/drawing/2014/main" id="{BF727F75-8B56-41A4-9BB4-C87DD568E428}"/>
              </a:ext>
            </a:extLst>
          </p:cNvPr>
          <p:cNvPicPr>
            <a:picLocks noChangeAspect="1"/>
          </p:cNvPicPr>
          <p:nvPr/>
        </p:nvPicPr>
        <p:blipFill>
          <a:blip r:embed="rId3"/>
          <a:stretch>
            <a:fillRect/>
          </a:stretch>
        </p:blipFill>
        <p:spPr>
          <a:xfrm>
            <a:off x="5803505" y="708660"/>
            <a:ext cx="2192863" cy="3901743"/>
          </a:xfrm>
          <a:prstGeom prst="rect">
            <a:avLst/>
          </a:prstGeom>
        </p:spPr>
      </p:pic>
    </p:spTree>
    <p:extLst>
      <p:ext uri="{BB962C8B-B14F-4D97-AF65-F5344CB8AC3E}">
        <p14:creationId xmlns:p14="http://schemas.microsoft.com/office/powerpoint/2010/main" val="27149909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92932-612C-40C6-9186-8D6F6206D7E8}"/>
              </a:ext>
            </a:extLst>
          </p:cNvPr>
          <p:cNvSpPr>
            <a:spLocks noGrp="1"/>
          </p:cNvSpPr>
          <p:nvPr>
            <p:ph type="title"/>
          </p:nvPr>
        </p:nvSpPr>
        <p:spPr/>
        <p:txBody>
          <a:bodyPr/>
          <a:lstStyle/>
          <a:p>
            <a:r>
              <a:rPr lang="en-US" dirty="0"/>
              <a:t>Mobile App Issue Troubleshooting</a:t>
            </a:r>
          </a:p>
        </p:txBody>
      </p:sp>
      <p:sp>
        <p:nvSpPr>
          <p:cNvPr id="3" name="Slide Number Placeholder 2">
            <a:extLst>
              <a:ext uri="{FF2B5EF4-FFF2-40B4-BE49-F238E27FC236}">
                <a16:creationId xmlns:a16="http://schemas.microsoft.com/office/drawing/2014/main" id="{464F6C46-C4E0-4253-B097-8221C7AE578D}"/>
              </a:ext>
            </a:extLst>
          </p:cNvPr>
          <p:cNvSpPr>
            <a:spLocks noGrp="1"/>
          </p:cNvSpPr>
          <p:nvPr>
            <p:ph type="sldNum" sz="quarter" idx="4"/>
          </p:nvPr>
        </p:nvSpPr>
        <p:spPr/>
        <p:txBody>
          <a:bodyPr/>
          <a:lstStyle/>
          <a:p>
            <a:fld id="{2066355A-084C-D24E-9AD2-7E4FC41EA627}" type="slidenum">
              <a:rPr lang="en-US" smtClean="0"/>
              <a:pPr/>
              <a:t>35</a:t>
            </a:fld>
            <a:endParaRPr lang="en-US" dirty="0"/>
          </a:p>
        </p:txBody>
      </p:sp>
      <p:sp>
        <p:nvSpPr>
          <p:cNvPr id="4" name="Content Placeholder 3">
            <a:extLst>
              <a:ext uri="{FF2B5EF4-FFF2-40B4-BE49-F238E27FC236}">
                <a16:creationId xmlns:a16="http://schemas.microsoft.com/office/drawing/2014/main" id="{01314CD1-9213-44EA-8895-083C266AE73E}"/>
              </a:ext>
            </a:extLst>
          </p:cNvPr>
          <p:cNvSpPr>
            <a:spLocks noGrp="1"/>
          </p:cNvSpPr>
          <p:nvPr>
            <p:ph idx="1"/>
          </p:nvPr>
        </p:nvSpPr>
        <p:spPr/>
        <p:txBody>
          <a:bodyPr/>
          <a:lstStyle/>
          <a:p>
            <a:r>
              <a:rPr lang="en-US" dirty="0"/>
              <a:t>Slow performance:</a:t>
            </a:r>
          </a:p>
          <a:p>
            <a:pPr lvl="1"/>
            <a:r>
              <a:rPr lang="en-US" dirty="0"/>
              <a:t>Resources might be too low.</a:t>
            </a:r>
          </a:p>
          <a:p>
            <a:pPr lvl="1"/>
            <a:r>
              <a:rPr lang="en-US" dirty="0"/>
              <a:t>Use an app such as CCleaner.</a:t>
            </a:r>
          </a:p>
          <a:p>
            <a:pPr lvl="1"/>
            <a:r>
              <a:rPr lang="en-US" dirty="0"/>
              <a:t>Try soft resets, then factory default reset </a:t>
            </a:r>
            <a:br>
              <a:rPr lang="en-US" dirty="0"/>
            </a:br>
            <a:r>
              <a:rPr lang="en-US" dirty="0"/>
              <a:t>(as a last resort).</a:t>
            </a:r>
          </a:p>
          <a:p>
            <a:pPr lvl="1"/>
            <a:r>
              <a:rPr lang="en-US" dirty="0"/>
              <a:t>Examine recently installed apps.</a:t>
            </a:r>
          </a:p>
        </p:txBody>
      </p:sp>
      <p:pic>
        <p:nvPicPr>
          <p:cNvPr id="6" name="Picture 5">
            <a:extLst>
              <a:ext uri="{FF2B5EF4-FFF2-40B4-BE49-F238E27FC236}">
                <a16:creationId xmlns:a16="http://schemas.microsoft.com/office/drawing/2014/main" id="{4897849C-A770-4CE1-92C5-02467AA95F6E}"/>
              </a:ext>
            </a:extLst>
          </p:cNvPr>
          <p:cNvPicPr>
            <a:picLocks noChangeAspect="1"/>
          </p:cNvPicPr>
          <p:nvPr/>
        </p:nvPicPr>
        <p:blipFill>
          <a:blip r:embed="rId2"/>
          <a:stretch>
            <a:fillRect/>
          </a:stretch>
        </p:blipFill>
        <p:spPr>
          <a:xfrm>
            <a:off x="5881849" y="980348"/>
            <a:ext cx="1974384" cy="3511330"/>
          </a:xfrm>
          <a:prstGeom prst="rect">
            <a:avLst/>
          </a:prstGeom>
        </p:spPr>
      </p:pic>
    </p:spTree>
    <p:extLst>
      <p:ext uri="{BB962C8B-B14F-4D97-AF65-F5344CB8AC3E}">
        <p14:creationId xmlns:p14="http://schemas.microsoft.com/office/powerpoint/2010/main" val="6932757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92932-612C-40C6-9186-8D6F6206D7E8}"/>
              </a:ext>
            </a:extLst>
          </p:cNvPr>
          <p:cNvSpPr>
            <a:spLocks noGrp="1"/>
          </p:cNvSpPr>
          <p:nvPr>
            <p:ph type="title"/>
          </p:nvPr>
        </p:nvSpPr>
        <p:spPr/>
        <p:txBody>
          <a:bodyPr/>
          <a:lstStyle/>
          <a:p>
            <a:r>
              <a:rPr lang="en-US" dirty="0"/>
              <a:t>Mobile App Issue Troubleshooting</a:t>
            </a:r>
          </a:p>
        </p:txBody>
      </p:sp>
      <p:sp>
        <p:nvSpPr>
          <p:cNvPr id="3" name="Slide Number Placeholder 2">
            <a:extLst>
              <a:ext uri="{FF2B5EF4-FFF2-40B4-BE49-F238E27FC236}">
                <a16:creationId xmlns:a16="http://schemas.microsoft.com/office/drawing/2014/main" id="{464F6C46-C4E0-4253-B097-8221C7AE578D}"/>
              </a:ext>
            </a:extLst>
          </p:cNvPr>
          <p:cNvSpPr>
            <a:spLocks noGrp="1"/>
          </p:cNvSpPr>
          <p:nvPr>
            <p:ph type="sldNum" sz="quarter" idx="4"/>
          </p:nvPr>
        </p:nvSpPr>
        <p:spPr/>
        <p:txBody>
          <a:bodyPr/>
          <a:lstStyle/>
          <a:p>
            <a:fld id="{2066355A-084C-D24E-9AD2-7E4FC41EA627}" type="slidenum">
              <a:rPr lang="en-US" smtClean="0"/>
              <a:pPr/>
              <a:t>36</a:t>
            </a:fld>
            <a:endParaRPr lang="en-US" dirty="0"/>
          </a:p>
        </p:txBody>
      </p:sp>
      <p:sp>
        <p:nvSpPr>
          <p:cNvPr id="4" name="Content Placeholder 3">
            <a:extLst>
              <a:ext uri="{FF2B5EF4-FFF2-40B4-BE49-F238E27FC236}">
                <a16:creationId xmlns:a16="http://schemas.microsoft.com/office/drawing/2014/main" id="{01314CD1-9213-44EA-8895-083C266AE73E}"/>
              </a:ext>
            </a:extLst>
          </p:cNvPr>
          <p:cNvSpPr>
            <a:spLocks noGrp="1"/>
          </p:cNvSpPr>
          <p:nvPr>
            <p:ph idx="1"/>
          </p:nvPr>
        </p:nvSpPr>
        <p:spPr>
          <a:xfrm>
            <a:off x="337342" y="787955"/>
            <a:ext cx="8460152" cy="3567590"/>
          </a:xfrm>
        </p:spPr>
        <p:txBody>
          <a:bodyPr/>
          <a:lstStyle/>
          <a:p>
            <a:r>
              <a:rPr lang="en-US" dirty="0"/>
              <a:t>Battery life:</a:t>
            </a:r>
          </a:p>
          <a:p>
            <a:pPr lvl="1"/>
            <a:r>
              <a:rPr lang="en-US" dirty="0"/>
              <a:t>It will degrade over time.</a:t>
            </a:r>
          </a:p>
          <a:p>
            <a:pPr lvl="1"/>
            <a:endParaRPr lang="en-US" dirty="0"/>
          </a:p>
          <a:p>
            <a:pPr lvl="1"/>
            <a:r>
              <a:rPr lang="en-US" dirty="0"/>
              <a:t>GPU and CPU intensive apps drain </a:t>
            </a:r>
            <a:br>
              <a:rPr lang="en-US" dirty="0"/>
            </a:br>
            <a:r>
              <a:rPr lang="en-US" dirty="0"/>
              <a:t>a battery quickly.</a:t>
            </a:r>
          </a:p>
          <a:p>
            <a:pPr lvl="1"/>
            <a:endParaRPr lang="en-US" dirty="0"/>
          </a:p>
          <a:p>
            <a:pPr lvl="1"/>
            <a:r>
              <a:rPr lang="en-US" dirty="0"/>
              <a:t>Malicious apps using power-intensive </a:t>
            </a:r>
            <a:br>
              <a:rPr lang="en-US" dirty="0"/>
            </a:br>
            <a:r>
              <a:rPr lang="en-US" dirty="0"/>
              <a:t>services.</a:t>
            </a:r>
          </a:p>
          <a:p>
            <a:pPr lvl="1"/>
            <a:endParaRPr lang="en-US" dirty="0"/>
          </a:p>
          <a:p>
            <a:pPr lvl="1"/>
            <a:r>
              <a:rPr lang="en-US" dirty="0"/>
              <a:t>Uninstall the app, or prevent it from </a:t>
            </a:r>
            <a:br>
              <a:rPr lang="en-US" dirty="0"/>
            </a:br>
            <a:r>
              <a:rPr lang="en-US" dirty="0"/>
              <a:t>running in the background.</a:t>
            </a:r>
          </a:p>
        </p:txBody>
      </p:sp>
      <p:pic>
        <p:nvPicPr>
          <p:cNvPr id="7" name="Picture 6">
            <a:extLst>
              <a:ext uri="{FF2B5EF4-FFF2-40B4-BE49-F238E27FC236}">
                <a16:creationId xmlns:a16="http://schemas.microsoft.com/office/drawing/2014/main" id="{7E4BAFF9-0024-4A4A-B886-418D92DA1CAF}"/>
              </a:ext>
            </a:extLst>
          </p:cNvPr>
          <p:cNvPicPr>
            <a:picLocks noChangeAspect="1"/>
          </p:cNvPicPr>
          <p:nvPr/>
        </p:nvPicPr>
        <p:blipFill>
          <a:blip r:embed="rId2"/>
          <a:stretch>
            <a:fillRect/>
          </a:stretch>
        </p:blipFill>
        <p:spPr>
          <a:xfrm>
            <a:off x="5065377" y="1085714"/>
            <a:ext cx="3642857" cy="3195238"/>
          </a:xfrm>
          <a:prstGeom prst="rect">
            <a:avLst/>
          </a:prstGeom>
        </p:spPr>
      </p:pic>
    </p:spTree>
    <p:extLst>
      <p:ext uri="{BB962C8B-B14F-4D97-AF65-F5344CB8AC3E}">
        <p14:creationId xmlns:p14="http://schemas.microsoft.com/office/powerpoint/2010/main" val="39924873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5A8B6-4D9E-41A4-8189-81488723D163}"/>
              </a:ext>
            </a:extLst>
          </p:cNvPr>
          <p:cNvSpPr>
            <a:spLocks noGrp="1"/>
          </p:cNvSpPr>
          <p:nvPr>
            <p:ph type="title"/>
          </p:nvPr>
        </p:nvSpPr>
        <p:spPr/>
        <p:txBody>
          <a:bodyPr/>
          <a:lstStyle/>
          <a:p>
            <a:r>
              <a:rPr lang="en-US" dirty="0"/>
              <a:t>Guidelines for Troubleshooting Mobile App Issues</a:t>
            </a:r>
          </a:p>
        </p:txBody>
      </p:sp>
      <p:sp>
        <p:nvSpPr>
          <p:cNvPr id="3" name="Slide Number Placeholder 2">
            <a:extLst>
              <a:ext uri="{FF2B5EF4-FFF2-40B4-BE49-F238E27FC236}">
                <a16:creationId xmlns:a16="http://schemas.microsoft.com/office/drawing/2014/main" id="{652545C4-0705-4C43-AAF8-DE3D7B2EFE2A}"/>
              </a:ext>
            </a:extLst>
          </p:cNvPr>
          <p:cNvSpPr>
            <a:spLocks noGrp="1"/>
          </p:cNvSpPr>
          <p:nvPr>
            <p:ph type="sldNum" sz="quarter" idx="4"/>
          </p:nvPr>
        </p:nvSpPr>
        <p:spPr/>
        <p:txBody>
          <a:bodyPr/>
          <a:lstStyle/>
          <a:p>
            <a:fld id="{2066355A-084C-D24E-9AD2-7E4FC41EA627}" type="slidenum">
              <a:rPr lang="en-US" smtClean="0"/>
              <a:pPr/>
              <a:t>37</a:t>
            </a:fld>
            <a:endParaRPr lang="en-US" dirty="0"/>
          </a:p>
        </p:txBody>
      </p:sp>
      <p:sp>
        <p:nvSpPr>
          <p:cNvPr id="4" name="Content Placeholder 3">
            <a:extLst>
              <a:ext uri="{FF2B5EF4-FFF2-40B4-BE49-F238E27FC236}">
                <a16:creationId xmlns:a16="http://schemas.microsoft.com/office/drawing/2014/main" id="{A7F588FC-B451-442C-9D39-AA51A0AD99A4}"/>
              </a:ext>
            </a:extLst>
          </p:cNvPr>
          <p:cNvSpPr>
            <a:spLocks noGrp="1"/>
          </p:cNvSpPr>
          <p:nvPr>
            <p:ph idx="1"/>
          </p:nvPr>
        </p:nvSpPr>
        <p:spPr/>
        <p:txBody>
          <a:bodyPr/>
          <a:lstStyle/>
          <a:p>
            <a:r>
              <a:rPr lang="en-US" dirty="0"/>
              <a:t>If an app is not loading:</a:t>
            </a:r>
          </a:p>
          <a:p>
            <a:pPr lvl="1"/>
            <a:r>
              <a:rPr lang="en-US" dirty="0"/>
              <a:t>Verify that it wasn't installed on a memory card that is not in the mobile device.</a:t>
            </a:r>
          </a:p>
          <a:p>
            <a:pPr lvl="1"/>
            <a:r>
              <a:rPr lang="en-US" dirty="0"/>
              <a:t>Verify that the app is not corrupted; uninstall and reinstall the app.</a:t>
            </a:r>
          </a:p>
          <a:p>
            <a:pPr marL="342900" lvl="1" indent="0">
              <a:buNone/>
            </a:pPr>
            <a:endParaRPr lang="en-US" dirty="0"/>
          </a:p>
          <a:p>
            <a:r>
              <a:rPr lang="en-US" dirty="0"/>
              <a:t>Put the device in developer mode to access log files.</a:t>
            </a:r>
          </a:p>
          <a:p>
            <a:pPr marL="0" indent="0">
              <a:buNone/>
            </a:pPr>
            <a:endParaRPr lang="en-US" dirty="0"/>
          </a:p>
          <a:p>
            <a:r>
              <a:rPr lang="en-US" dirty="0"/>
              <a:t>Slow performance:</a:t>
            </a:r>
          </a:p>
          <a:p>
            <a:pPr lvl="1"/>
            <a:r>
              <a:rPr lang="en-US" dirty="0"/>
              <a:t>Check for newer apps </a:t>
            </a:r>
          </a:p>
          <a:p>
            <a:pPr lvl="1"/>
            <a:r>
              <a:rPr lang="en-US" dirty="0"/>
              <a:t>Check that apps are functioning correctly and are not running in the background.</a:t>
            </a:r>
          </a:p>
          <a:p>
            <a:pPr marL="342900" lvl="1" indent="0">
              <a:buNone/>
            </a:pPr>
            <a:endParaRPr lang="en-US" dirty="0"/>
          </a:p>
        </p:txBody>
      </p:sp>
    </p:spTree>
    <p:extLst>
      <p:ext uri="{BB962C8B-B14F-4D97-AF65-F5344CB8AC3E}">
        <p14:creationId xmlns:p14="http://schemas.microsoft.com/office/powerpoint/2010/main" val="29686481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49F8E-0886-4AE8-A2FE-D475DE2F41B0}"/>
              </a:ext>
            </a:extLst>
          </p:cNvPr>
          <p:cNvSpPr>
            <a:spLocks noGrp="1"/>
          </p:cNvSpPr>
          <p:nvPr>
            <p:ph type="title"/>
          </p:nvPr>
        </p:nvSpPr>
        <p:spPr/>
        <p:txBody>
          <a:bodyPr/>
          <a:lstStyle/>
          <a:p>
            <a:r>
              <a:rPr lang="en-US" noProof="0" dirty="0"/>
              <a:t>Troubleshoot Connectivity Issues</a:t>
            </a:r>
          </a:p>
        </p:txBody>
      </p:sp>
      <p:sp>
        <p:nvSpPr>
          <p:cNvPr id="3" name="Content Placeholder 2">
            <a:extLst>
              <a:ext uri="{FF2B5EF4-FFF2-40B4-BE49-F238E27FC236}">
                <a16:creationId xmlns:a16="http://schemas.microsoft.com/office/drawing/2014/main" id="{CEE22371-3313-40C9-9101-8DBBD25B814B}"/>
              </a:ext>
            </a:extLst>
          </p:cNvPr>
          <p:cNvSpPr>
            <a:spLocks noGrp="1"/>
          </p:cNvSpPr>
          <p:nvPr>
            <p:ph idx="1"/>
          </p:nvPr>
        </p:nvSpPr>
        <p:spPr/>
        <p:txBody>
          <a:bodyPr>
            <a:normAutofit/>
          </a:bodyPr>
          <a:lstStyle/>
          <a:p>
            <a:r>
              <a:rPr lang="en-US" noProof="0" dirty="0"/>
              <a:t>Signal strength and interference issues</a:t>
            </a:r>
          </a:p>
          <a:p>
            <a:pPr lvl="1"/>
            <a:r>
              <a:rPr lang="en-US" noProof="0" dirty="0"/>
              <a:t>Move devices closer together and remove protective case or change hand position</a:t>
            </a:r>
          </a:p>
          <a:p>
            <a:pPr lvl="1"/>
            <a:endParaRPr lang="en-US" noProof="0" dirty="0"/>
          </a:p>
          <a:p>
            <a:r>
              <a:rPr lang="en-US" noProof="0" dirty="0"/>
              <a:t>Configuration issues</a:t>
            </a:r>
          </a:p>
          <a:p>
            <a:pPr lvl="1"/>
            <a:r>
              <a:rPr lang="en-US" noProof="0" dirty="0"/>
              <a:t>Airplane mode or feature enable/disable</a:t>
            </a:r>
          </a:p>
          <a:p>
            <a:pPr lvl="1"/>
            <a:r>
              <a:rPr lang="en-US" noProof="0" dirty="0"/>
              <a:t>Wi-Fi configuration and Bluetooth pairing</a:t>
            </a:r>
          </a:p>
          <a:p>
            <a:pPr lvl="1"/>
            <a:r>
              <a:rPr lang="en-US" dirty="0"/>
              <a:t>Troubleshooting (NFC)  Feature enable/disable or signal strength issue</a:t>
            </a:r>
          </a:p>
          <a:p>
            <a:pPr lvl="1"/>
            <a:endParaRPr lang="en-US" dirty="0"/>
          </a:p>
          <a:p>
            <a:r>
              <a:rPr lang="en-US" noProof="0" dirty="0"/>
              <a:t>Troubleshooting AirDrop issues</a:t>
            </a:r>
          </a:p>
          <a:p>
            <a:pPr lvl="1"/>
            <a:r>
              <a:rPr lang="en-US" dirty="0"/>
              <a:t>iOS feature for file transfer between iOS and macOS devices vie Bluetooth</a:t>
            </a:r>
          </a:p>
          <a:p>
            <a:pPr lvl="1"/>
            <a:r>
              <a:rPr lang="en-US" dirty="0"/>
              <a:t> The sender must be in the recipient’s contacts list, or </a:t>
            </a:r>
            <a:r>
              <a:rPr lang="en-US" dirty="0" err="1"/>
              <a:t>AirDrop</a:t>
            </a:r>
            <a:r>
              <a:rPr lang="en-US" dirty="0"/>
              <a:t> must be configured to receive files from everyone</a:t>
            </a:r>
          </a:p>
          <a:p>
            <a:pPr lvl="1"/>
            <a:r>
              <a:rPr lang="en-US" dirty="0"/>
              <a:t>Bluetooth configuration </a:t>
            </a:r>
            <a:r>
              <a:rPr lang="en-US" noProof="0" dirty="0"/>
              <a:t>and signal strength</a:t>
            </a:r>
          </a:p>
        </p:txBody>
      </p:sp>
    </p:spTree>
    <p:extLst>
      <p:ext uri="{BB962C8B-B14F-4D97-AF65-F5344CB8AC3E}">
        <p14:creationId xmlns:p14="http://schemas.microsoft.com/office/powerpoint/2010/main" val="33337599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92932-612C-40C6-9186-8D6F6206D7E8}"/>
              </a:ext>
            </a:extLst>
          </p:cNvPr>
          <p:cNvSpPr>
            <a:spLocks noGrp="1"/>
          </p:cNvSpPr>
          <p:nvPr>
            <p:ph type="title"/>
          </p:nvPr>
        </p:nvSpPr>
        <p:spPr/>
        <p:txBody>
          <a:bodyPr/>
          <a:lstStyle/>
          <a:p>
            <a:r>
              <a:rPr lang="en-US" dirty="0"/>
              <a:t>Mobile Wireless Issue Troubleshooting</a:t>
            </a:r>
          </a:p>
        </p:txBody>
      </p:sp>
      <p:sp>
        <p:nvSpPr>
          <p:cNvPr id="3" name="Slide Number Placeholder 2">
            <a:extLst>
              <a:ext uri="{FF2B5EF4-FFF2-40B4-BE49-F238E27FC236}">
                <a16:creationId xmlns:a16="http://schemas.microsoft.com/office/drawing/2014/main" id="{464F6C46-C4E0-4253-B097-8221C7AE578D}"/>
              </a:ext>
            </a:extLst>
          </p:cNvPr>
          <p:cNvSpPr>
            <a:spLocks noGrp="1"/>
          </p:cNvSpPr>
          <p:nvPr>
            <p:ph type="sldNum" sz="quarter" idx="4"/>
          </p:nvPr>
        </p:nvSpPr>
        <p:spPr/>
        <p:txBody>
          <a:bodyPr/>
          <a:lstStyle/>
          <a:p>
            <a:fld id="{2066355A-084C-D24E-9AD2-7E4FC41EA627}" type="slidenum">
              <a:rPr lang="en-US" smtClean="0"/>
              <a:pPr/>
              <a:t>39</a:t>
            </a:fld>
            <a:endParaRPr lang="en-US" dirty="0"/>
          </a:p>
        </p:txBody>
      </p:sp>
      <p:sp>
        <p:nvSpPr>
          <p:cNvPr id="4" name="Content Placeholder 3">
            <a:extLst>
              <a:ext uri="{FF2B5EF4-FFF2-40B4-BE49-F238E27FC236}">
                <a16:creationId xmlns:a16="http://schemas.microsoft.com/office/drawing/2014/main" id="{01314CD1-9213-44EA-8895-083C266AE73E}"/>
              </a:ext>
            </a:extLst>
          </p:cNvPr>
          <p:cNvSpPr>
            <a:spLocks noGrp="1"/>
          </p:cNvSpPr>
          <p:nvPr>
            <p:ph idx="1"/>
          </p:nvPr>
        </p:nvSpPr>
        <p:spPr>
          <a:xfrm>
            <a:off x="337342" y="787955"/>
            <a:ext cx="8460152" cy="3567590"/>
          </a:xfrm>
        </p:spPr>
        <p:txBody>
          <a:bodyPr/>
          <a:lstStyle/>
          <a:p>
            <a:r>
              <a:rPr lang="en-US" dirty="0"/>
              <a:t>Issues with any wireless </a:t>
            </a:r>
            <a:br>
              <a:rPr lang="en-US" dirty="0"/>
            </a:br>
            <a:r>
              <a:rPr lang="en-US" dirty="0"/>
              <a:t>connection type</a:t>
            </a:r>
          </a:p>
          <a:p>
            <a:pPr lvl="1"/>
            <a:r>
              <a:rPr lang="en-US" dirty="0"/>
              <a:t>Wi-Fi</a:t>
            </a:r>
          </a:p>
          <a:p>
            <a:pPr lvl="1"/>
            <a:r>
              <a:rPr lang="en-US" dirty="0"/>
              <a:t>Bluetooth</a:t>
            </a:r>
          </a:p>
          <a:p>
            <a:pPr lvl="1"/>
            <a:r>
              <a:rPr lang="en-US" dirty="0"/>
              <a:t>Cellular radio</a:t>
            </a:r>
          </a:p>
          <a:p>
            <a:pPr lvl="1"/>
            <a:endParaRPr lang="en-US" dirty="0"/>
          </a:p>
          <a:p>
            <a:r>
              <a:rPr lang="en-US" dirty="0"/>
              <a:t>Determine whether</a:t>
            </a:r>
          </a:p>
          <a:p>
            <a:pPr lvl="1"/>
            <a:r>
              <a:rPr lang="en-US" dirty="0"/>
              <a:t>Configuration error</a:t>
            </a:r>
          </a:p>
          <a:p>
            <a:pPr lvl="1"/>
            <a:r>
              <a:rPr lang="en-US" dirty="0"/>
              <a:t>Hardware error</a:t>
            </a:r>
          </a:p>
          <a:p>
            <a:pPr lvl="1"/>
            <a:r>
              <a:rPr lang="en-US" dirty="0"/>
              <a:t>Interference problem</a:t>
            </a:r>
          </a:p>
          <a:p>
            <a:pPr lvl="2"/>
            <a:r>
              <a:rPr lang="en-US" dirty="0"/>
              <a:t>Wi-Fi analyzers</a:t>
            </a:r>
          </a:p>
          <a:p>
            <a:endParaRPr lang="en-US" dirty="0"/>
          </a:p>
          <a:p>
            <a:endParaRPr lang="en-US" dirty="0"/>
          </a:p>
        </p:txBody>
      </p:sp>
      <p:pic>
        <p:nvPicPr>
          <p:cNvPr id="6" name="Picture 5">
            <a:extLst>
              <a:ext uri="{FF2B5EF4-FFF2-40B4-BE49-F238E27FC236}">
                <a16:creationId xmlns:a16="http://schemas.microsoft.com/office/drawing/2014/main" id="{5264FCAE-8B30-4293-A70A-25A77CDF8404}"/>
              </a:ext>
            </a:extLst>
          </p:cNvPr>
          <p:cNvPicPr>
            <a:picLocks noChangeAspect="1"/>
          </p:cNvPicPr>
          <p:nvPr/>
        </p:nvPicPr>
        <p:blipFill>
          <a:blip r:embed="rId3"/>
          <a:stretch>
            <a:fillRect/>
          </a:stretch>
        </p:blipFill>
        <p:spPr>
          <a:xfrm>
            <a:off x="3923087" y="940441"/>
            <a:ext cx="4809134" cy="3844636"/>
          </a:xfrm>
          <a:prstGeom prst="rect">
            <a:avLst/>
          </a:prstGeom>
        </p:spPr>
      </p:pic>
    </p:spTree>
    <p:extLst>
      <p:ext uri="{BB962C8B-B14F-4D97-AF65-F5344CB8AC3E}">
        <p14:creationId xmlns:p14="http://schemas.microsoft.com/office/powerpoint/2010/main" val="2471690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2E9E29-5655-4358-B116-39589405AFC4}"/>
              </a:ext>
            </a:extLst>
          </p:cNvPr>
          <p:cNvSpPr>
            <a:spLocks noGrp="1"/>
          </p:cNvSpPr>
          <p:nvPr>
            <p:ph type="title"/>
          </p:nvPr>
        </p:nvSpPr>
        <p:spPr/>
        <p:txBody>
          <a:bodyPr/>
          <a:lstStyle/>
          <a:p>
            <a:r>
              <a:rPr lang="en-US" dirty="0"/>
              <a:t>Mobile Device Access Control</a:t>
            </a:r>
          </a:p>
        </p:txBody>
      </p:sp>
      <p:sp>
        <p:nvSpPr>
          <p:cNvPr id="3" name="Slide Number Placeholder 2">
            <a:extLst>
              <a:ext uri="{FF2B5EF4-FFF2-40B4-BE49-F238E27FC236}">
                <a16:creationId xmlns:a16="http://schemas.microsoft.com/office/drawing/2014/main" id="{B3B08015-B81E-414E-8E10-DA48FA78F1BE}"/>
              </a:ext>
            </a:extLst>
          </p:cNvPr>
          <p:cNvSpPr>
            <a:spLocks noGrp="1"/>
          </p:cNvSpPr>
          <p:nvPr>
            <p:ph type="sldNum" sz="quarter" idx="4"/>
          </p:nvPr>
        </p:nvSpPr>
        <p:spPr/>
        <p:txBody>
          <a:bodyPr/>
          <a:lstStyle/>
          <a:p>
            <a:fld id="{2066355A-084C-D24E-9AD2-7E4FC41EA627}" type="slidenum">
              <a:rPr lang="en-US" smtClean="0"/>
              <a:pPr/>
              <a:t>4</a:t>
            </a:fld>
            <a:endParaRPr lang="en-US" dirty="0"/>
          </a:p>
        </p:txBody>
      </p:sp>
      <p:sp>
        <p:nvSpPr>
          <p:cNvPr id="4" name="Content Placeholder 3">
            <a:extLst>
              <a:ext uri="{FF2B5EF4-FFF2-40B4-BE49-F238E27FC236}">
                <a16:creationId xmlns:a16="http://schemas.microsoft.com/office/drawing/2014/main" id="{8969651C-9E24-47B0-BE55-E94B919BEBF1}"/>
              </a:ext>
            </a:extLst>
          </p:cNvPr>
          <p:cNvSpPr>
            <a:spLocks noGrp="1"/>
          </p:cNvSpPr>
          <p:nvPr>
            <p:ph idx="1"/>
          </p:nvPr>
        </p:nvSpPr>
        <p:spPr/>
        <p:txBody>
          <a:bodyPr/>
          <a:lstStyle/>
          <a:p>
            <a:r>
              <a:rPr lang="en-US" dirty="0"/>
              <a:t>Screen locks and biometric authentication</a:t>
            </a:r>
          </a:p>
          <a:p>
            <a:pPr lvl="1"/>
            <a:r>
              <a:rPr lang="en-US" dirty="0"/>
              <a:t>Screen locks require: </a:t>
            </a:r>
          </a:p>
          <a:p>
            <a:pPr lvl="1"/>
            <a:r>
              <a:rPr lang="en-US" dirty="0"/>
              <a:t>Password, Passcode</a:t>
            </a:r>
          </a:p>
          <a:p>
            <a:pPr lvl="1"/>
            <a:r>
              <a:rPr lang="en-US" dirty="0"/>
              <a:t>PIN, or Gestures</a:t>
            </a:r>
          </a:p>
          <a:p>
            <a:pPr lvl="1"/>
            <a:endParaRPr lang="en-US" dirty="0"/>
          </a:p>
          <a:p>
            <a:pPr marL="342900" lvl="1" indent="0">
              <a:buNone/>
            </a:pPr>
            <a:r>
              <a:rPr lang="en-US" dirty="0"/>
              <a:t>Biometric authentication:</a:t>
            </a:r>
          </a:p>
          <a:p>
            <a:pPr lvl="1"/>
            <a:r>
              <a:rPr lang="en-US" dirty="0"/>
              <a:t>Fingerprint</a:t>
            </a:r>
          </a:p>
          <a:p>
            <a:pPr lvl="1"/>
            <a:r>
              <a:rPr lang="en-US" dirty="0"/>
              <a:t>Facial recognition</a:t>
            </a:r>
          </a:p>
          <a:p>
            <a:pPr lvl="1"/>
            <a:r>
              <a:rPr lang="en-US" dirty="0"/>
              <a:t>Pattern</a:t>
            </a:r>
          </a:p>
          <a:p>
            <a:pPr lvl="1"/>
            <a:endParaRPr lang="en-US" dirty="0"/>
          </a:p>
        </p:txBody>
      </p:sp>
      <p:pic>
        <p:nvPicPr>
          <p:cNvPr id="5" name="Content Placeholder 6">
            <a:extLst>
              <a:ext uri="{FF2B5EF4-FFF2-40B4-BE49-F238E27FC236}">
                <a16:creationId xmlns:a16="http://schemas.microsoft.com/office/drawing/2014/main" id="{6FD3FB33-2565-4398-A80E-A7DF63051854}"/>
              </a:ext>
            </a:extLst>
          </p:cNvPr>
          <p:cNvPicPr>
            <a:picLocks noChangeAspect="1"/>
          </p:cNvPicPr>
          <p:nvPr/>
        </p:nvPicPr>
        <p:blipFill>
          <a:blip r:embed="rId2"/>
          <a:stretch>
            <a:fillRect/>
          </a:stretch>
        </p:blipFill>
        <p:spPr>
          <a:xfrm>
            <a:off x="5325587" y="1421396"/>
            <a:ext cx="3429478" cy="3126541"/>
          </a:xfrm>
          <a:prstGeom prst="rect">
            <a:avLst/>
          </a:prstGeom>
        </p:spPr>
      </p:pic>
    </p:spTree>
    <p:extLst>
      <p:ext uri="{BB962C8B-B14F-4D97-AF65-F5344CB8AC3E}">
        <p14:creationId xmlns:p14="http://schemas.microsoft.com/office/powerpoint/2010/main" val="39439482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5A8B6-4D9E-41A4-8189-81488723D163}"/>
              </a:ext>
            </a:extLst>
          </p:cNvPr>
          <p:cNvSpPr>
            <a:spLocks noGrp="1"/>
          </p:cNvSpPr>
          <p:nvPr>
            <p:ph type="title"/>
          </p:nvPr>
        </p:nvSpPr>
        <p:spPr/>
        <p:txBody>
          <a:bodyPr/>
          <a:lstStyle/>
          <a:p>
            <a:r>
              <a:rPr lang="en-US" dirty="0"/>
              <a:t>Guidelines for Troubleshooting Mobile Wireless Issues </a:t>
            </a:r>
          </a:p>
        </p:txBody>
      </p:sp>
      <p:sp>
        <p:nvSpPr>
          <p:cNvPr id="3" name="Slide Number Placeholder 2">
            <a:extLst>
              <a:ext uri="{FF2B5EF4-FFF2-40B4-BE49-F238E27FC236}">
                <a16:creationId xmlns:a16="http://schemas.microsoft.com/office/drawing/2014/main" id="{652545C4-0705-4C43-AAF8-DE3D7B2EFE2A}"/>
              </a:ext>
            </a:extLst>
          </p:cNvPr>
          <p:cNvSpPr>
            <a:spLocks noGrp="1"/>
          </p:cNvSpPr>
          <p:nvPr>
            <p:ph type="sldNum" sz="quarter" idx="4"/>
          </p:nvPr>
        </p:nvSpPr>
        <p:spPr/>
        <p:txBody>
          <a:bodyPr/>
          <a:lstStyle/>
          <a:p>
            <a:fld id="{2066355A-084C-D24E-9AD2-7E4FC41EA627}" type="slidenum">
              <a:rPr lang="en-US" smtClean="0"/>
              <a:pPr/>
              <a:t>40</a:t>
            </a:fld>
            <a:endParaRPr lang="en-US" dirty="0"/>
          </a:p>
        </p:txBody>
      </p:sp>
      <p:sp>
        <p:nvSpPr>
          <p:cNvPr id="4" name="Content Placeholder 3">
            <a:extLst>
              <a:ext uri="{FF2B5EF4-FFF2-40B4-BE49-F238E27FC236}">
                <a16:creationId xmlns:a16="http://schemas.microsoft.com/office/drawing/2014/main" id="{A7F588FC-B451-442C-9D39-AA51A0AD99A4}"/>
              </a:ext>
            </a:extLst>
          </p:cNvPr>
          <p:cNvSpPr>
            <a:spLocks noGrp="1"/>
          </p:cNvSpPr>
          <p:nvPr>
            <p:ph idx="1"/>
          </p:nvPr>
        </p:nvSpPr>
        <p:spPr/>
        <p:txBody>
          <a:bodyPr/>
          <a:lstStyle/>
          <a:p>
            <a:r>
              <a:rPr lang="en-US" dirty="0"/>
              <a:t>Interference issues </a:t>
            </a:r>
          </a:p>
          <a:p>
            <a:pPr lvl="1"/>
            <a:r>
              <a:rPr lang="en-US" dirty="0"/>
              <a:t>Use a Wi-Fi Analyzer for signal strength.</a:t>
            </a:r>
          </a:p>
          <a:p>
            <a:pPr lvl="1"/>
            <a:endParaRPr lang="en-US" dirty="0"/>
          </a:p>
          <a:p>
            <a:r>
              <a:rPr lang="en-US" dirty="0"/>
              <a:t>Configuration issues</a:t>
            </a:r>
          </a:p>
          <a:p>
            <a:pPr lvl="1"/>
            <a:r>
              <a:rPr lang="en-US" dirty="0"/>
              <a:t>airplane mode.</a:t>
            </a:r>
          </a:p>
          <a:p>
            <a:pPr lvl="1"/>
            <a:r>
              <a:rPr lang="en-US" dirty="0"/>
              <a:t>a radio service (NFC) has not been disabled. </a:t>
            </a:r>
          </a:p>
          <a:p>
            <a:pPr lvl="1"/>
            <a:r>
              <a:rPr lang="en-US" dirty="0"/>
              <a:t>Settings</a:t>
            </a:r>
            <a:r>
              <a:rPr lang="en-US" b="1" dirty="0"/>
              <a:t> </a:t>
            </a:r>
            <a:r>
              <a:rPr lang="en-US" dirty="0"/>
              <a:t>will verify that configuration are correctly configured.</a:t>
            </a:r>
          </a:p>
          <a:p>
            <a:pPr lvl="1"/>
            <a:r>
              <a:rPr lang="en-US" dirty="0"/>
              <a:t>Wi-Fi access point supports same standard as mobile device. </a:t>
            </a:r>
          </a:p>
          <a:p>
            <a:endParaRPr lang="en-US" dirty="0"/>
          </a:p>
          <a:p>
            <a:r>
              <a:rPr lang="en-US" dirty="0"/>
              <a:t>If none of these are the issue, determine if an OS or firmware update is needed.</a:t>
            </a:r>
          </a:p>
        </p:txBody>
      </p:sp>
    </p:spTree>
    <p:extLst>
      <p:ext uri="{BB962C8B-B14F-4D97-AF65-F5344CB8AC3E}">
        <p14:creationId xmlns:p14="http://schemas.microsoft.com/office/powerpoint/2010/main" val="2476758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9E5D5-4362-4312-A7F0-9062740F89D6}"/>
              </a:ext>
            </a:extLst>
          </p:cNvPr>
          <p:cNvSpPr>
            <a:spLocks noGrp="1"/>
          </p:cNvSpPr>
          <p:nvPr>
            <p:ph type="title"/>
          </p:nvPr>
        </p:nvSpPr>
        <p:spPr/>
        <p:txBody>
          <a:bodyPr/>
          <a:lstStyle/>
          <a:p>
            <a:r>
              <a:rPr lang="en-US" dirty="0"/>
              <a:t>Mobile Device Security Troubleshooting</a:t>
            </a:r>
          </a:p>
        </p:txBody>
      </p:sp>
      <p:sp>
        <p:nvSpPr>
          <p:cNvPr id="3" name="Slide Number Placeholder 2">
            <a:extLst>
              <a:ext uri="{FF2B5EF4-FFF2-40B4-BE49-F238E27FC236}">
                <a16:creationId xmlns:a16="http://schemas.microsoft.com/office/drawing/2014/main" id="{18F3FF30-AC1D-4F41-97D8-3B635B8EDC6F}"/>
              </a:ext>
            </a:extLst>
          </p:cNvPr>
          <p:cNvSpPr>
            <a:spLocks noGrp="1"/>
          </p:cNvSpPr>
          <p:nvPr>
            <p:ph type="sldNum" sz="quarter" idx="4"/>
          </p:nvPr>
        </p:nvSpPr>
        <p:spPr/>
        <p:txBody>
          <a:bodyPr/>
          <a:lstStyle/>
          <a:p>
            <a:fld id="{2066355A-084C-D24E-9AD2-7E4FC41EA627}" type="slidenum">
              <a:rPr lang="en-US" smtClean="0"/>
              <a:pPr/>
              <a:t>41</a:t>
            </a:fld>
            <a:endParaRPr lang="en-US" dirty="0"/>
          </a:p>
        </p:txBody>
      </p:sp>
      <p:sp>
        <p:nvSpPr>
          <p:cNvPr id="5" name="Content Placeholder 4">
            <a:extLst>
              <a:ext uri="{FF2B5EF4-FFF2-40B4-BE49-F238E27FC236}">
                <a16:creationId xmlns:a16="http://schemas.microsoft.com/office/drawing/2014/main" id="{E56ECD46-B748-4C66-A024-D9B15F70556E}"/>
              </a:ext>
            </a:extLst>
          </p:cNvPr>
          <p:cNvSpPr>
            <a:spLocks noGrp="1"/>
          </p:cNvSpPr>
          <p:nvPr>
            <p:ph idx="1"/>
          </p:nvPr>
        </p:nvSpPr>
        <p:spPr>
          <a:xfrm>
            <a:off x="337342" y="901147"/>
            <a:ext cx="8460152" cy="3567590"/>
          </a:xfrm>
        </p:spPr>
        <p:txBody>
          <a:bodyPr/>
          <a:lstStyle/>
          <a:p>
            <a:r>
              <a:rPr lang="en-US" dirty="0"/>
              <a:t>Utilization symptoms</a:t>
            </a:r>
          </a:p>
          <a:p>
            <a:pPr lvl="1"/>
            <a:r>
              <a:rPr lang="en-US" dirty="0"/>
              <a:t>Rogue apps running in background -power drain and high resource use</a:t>
            </a:r>
          </a:p>
          <a:p>
            <a:pPr lvl="1"/>
            <a:endParaRPr lang="en-US" dirty="0"/>
          </a:p>
          <a:p>
            <a:pPr lvl="1"/>
            <a:r>
              <a:rPr lang="en-US" dirty="0"/>
              <a:t>Unauthorized location tracking</a:t>
            </a:r>
          </a:p>
          <a:p>
            <a:pPr lvl="2"/>
            <a:r>
              <a:rPr lang="en-US" dirty="0"/>
              <a:t>Disable location services unless </a:t>
            </a:r>
          </a:p>
          <a:p>
            <a:pPr marL="685800" lvl="2" indent="0">
              <a:buNone/>
            </a:pPr>
            <a:r>
              <a:rPr lang="en-US" dirty="0"/>
              <a:t>    required by apps</a:t>
            </a:r>
          </a:p>
          <a:p>
            <a:pPr marL="685800" lvl="2" indent="0">
              <a:buNone/>
            </a:pPr>
            <a:endParaRPr lang="en-US" dirty="0"/>
          </a:p>
          <a:p>
            <a:pPr lvl="1"/>
            <a:r>
              <a:rPr lang="en-US" dirty="0"/>
              <a:t>Install patches and upgrades </a:t>
            </a:r>
          </a:p>
          <a:p>
            <a:pPr marL="342900" lvl="1" indent="0">
              <a:buNone/>
            </a:pPr>
            <a:endParaRPr lang="en-US" dirty="0"/>
          </a:p>
        </p:txBody>
      </p:sp>
      <p:pic>
        <p:nvPicPr>
          <p:cNvPr id="6" name="Picture 5">
            <a:extLst>
              <a:ext uri="{FF2B5EF4-FFF2-40B4-BE49-F238E27FC236}">
                <a16:creationId xmlns:a16="http://schemas.microsoft.com/office/drawing/2014/main" id="{C7E7CBD0-5AF1-4F8C-967F-63C6604EAED6}"/>
              </a:ext>
            </a:extLst>
          </p:cNvPr>
          <p:cNvPicPr>
            <a:picLocks noChangeAspect="1"/>
          </p:cNvPicPr>
          <p:nvPr/>
        </p:nvPicPr>
        <p:blipFill>
          <a:blip r:embed="rId2"/>
          <a:stretch>
            <a:fillRect/>
          </a:stretch>
        </p:blipFill>
        <p:spPr>
          <a:xfrm>
            <a:off x="4732207" y="1723731"/>
            <a:ext cx="3772426" cy="2313755"/>
          </a:xfrm>
          <a:prstGeom prst="rect">
            <a:avLst/>
          </a:prstGeom>
        </p:spPr>
      </p:pic>
    </p:spTree>
    <p:extLst>
      <p:ext uri="{BB962C8B-B14F-4D97-AF65-F5344CB8AC3E}">
        <p14:creationId xmlns:p14="http://schemas.microsoft.com/office/powerpoint/2010/main" val="5157234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D88ED-2CD4-45B1-98BB-C4F2CDFC8746}"/>
              </a:ext>
            </a:extLst>
          </p:cNvPr>
          <p:cNvSpPr>
            <a:spLocks noGrp="1"/>
          </p:cNvSpPr>
          <p:nvPr>
            <p:ph type="title"/>
          </p:nvPr>
        </p:nvSpPr>
        <p:spPr/>
        <p:txBody>
          <a:bodyPr/>
          <a:lstStyle/>
          <a:p>
            <a:r>
              <a:rPr lang="en-US" noProof="0" dirty="0"/>
              <a:t>Root Access Security Concerns</a:t>
            </a:r>
          </a:p>
        </p:txBody>
      </p:sp>
      <p:sp>
        <p:nvSpPr>
          <p:cNvPr id="3" name="Content Placeholder 2">
            <a:extLst>
              <a:ext uri="{FF2B5EF4-FFF2-40B4-BE49-F238E27FC236}">
                <a16:creationId xmlns:a16="http://schemas.microsoft.com/office/drawing/2014/main" id="{680FB546-C91A-4D5B-B1ED-91D8EA761D24}"/>
              </a:ext>
            </a:extLst>
          </p:cNvPr>
          <p:cNvSpPr>
            <a:spLocks noGrp="1"/>
          </p:cNvSpPr>
          <p:nvPr>
            <p:ph idx="1"/>
          </p:nvPr>
        </p:nvSpPr>
        <p:spPr/>
        <p:txBody>
          <a:bodyPr>
            <a:normAutofit/>
          </a:bodyPr>
          <a:lstStyle/>
          <a:p>
            <a:r>
              <a:rPr lang="en-US" noProof="0" dirty="0"/>
              <a:t>Owner-level permissions</a:t>
            </a:r>
          </a:p>
          <a:p>
            <a:pPr lvl="1"/>
            <a:r>
              <a:rPr lang="en-US" noProof="0" dirty="0"/>
              <a:t>In iOS and Android, the user account created during setup can install apps, and configure settings.  User are restricted from making any system-level changes.</a:t>
            </a:r>
          </a:p>
          <a:p>
            <a:pPr lvl="1"/>
            <a:endParaRPr lang="en-US" noProof="0" dirty="0"/>
          </a:p>
          <a:p>
            <a:pPr lvl="1"/>
            <a:r>
              <a:rPr lang="en-US" noProof="0" dirty="0"/>
              <a:t>Users who want to avoid the restrictions that some OS vendors, and telecom providers must use some type of privilege escalation:</a:t>
            </a:r>
          </a:p>
          <a:p>
            <a:pPr lvl="1"/>
            <a:endParaRPr lang="en-US" noProof="0" dirty="0"/>
          </a:p>
          <a:p>
            <a:pPr lvl="1"/>
            <a:r>
              <a:rPr lang="en-US" noProof="0" dirty="0"/>
              <a:t>Root access or custom ROM: (Android) Some vendors provide authorized mechanisms for access to the root account on their device.</a:t>
            </a:r>
          </a:p>
          <a:p>
            <a:pPr lvl="1"/>
            <a:endParaRPr lang="en-US" noProof="0" dirty="0"/>
          </a:p>
          <a:p>
            <a:pPr lvl="1"/>
            <a:r>
              <a:rPr lang="en-US" dirty="0"/>
              <a:t>This may be necessary to exploit a vulnerability or use custom (firmware) a new Android OS image applied to the older device.</a:t>
            </a:r>
          </a:p>
          <a:p>
            <a:pPr lvl="1"/>
            <a:endParaRPr lang="en-US" noProof="0" dirty="0"/>
          </a:p>
        </p:txBody>
      </p:sp>
    </p:spTree>
    <p:extLst>
      <p:ext uri="{BB962C8B-B14F-4D97-AF65-F5344CB8AC3E}">
        <p14:creationId xmlns:p14="http://schemas.microsoft.com/office/powerpoint/2010/main" val="19151232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D88ED-2CD4-45B1-98BB-C4F2CDFC8746}"/>
              </a:ext>
            </a:extLst>
          </p:cNvPr>
          <p:cNvSpPr>
            <a:spLocks noGrp="1"/>
          </p:cNvSpPr>
          <p:nvPr>
            <p:ph type="title"/>
          </p:nvPr>
        </p:nvSpPr>
        <p:spPr/>
        <p:txBody>
          <a:bodyPr/>
          <a:lstStyle/>
          <a:p>
            <a:r>
              <a:rPr lang="en-US" noProof="0" dirty="0"/>
              <a:t>Root Access Security Concerns</a:t>
            </a:r>
          </a:p>
        </p:txBody>
      </p:sp>
      <p:sp>
        <p:nvSpPr>
          <p:cNvPr id="3" name="Content Placeholder 2">
            <a:extLst>
              <a:ext uri="{FF2B5EF4-FFF2-40B4-BE49-F238E27FC236}">
                <a16:creationId xmlns:a16="http://schemas.microsoft.com/office/drawing/2014/main" id="{680FB546-C91A-4D5B-B1ED-91D8EA761D24}"/>
              </a:ext>
            </a:extLst>
          </p:cNvPr>
          <p:cNvSpPr>
            <a:spLocks noGrp="1"/>
          </p:cNvSpPr>
          <p:nvPr>
            <p:ph idx="1"/>
          </p:nvPr>
        </p:nvSpPr>
        <p:spPr/>
        <p:txBody>
          <a:bodyPr/>
          <a:lstStyle/>
          <a:p>
            <a:r>
              <a:rPr lang="en-US" noProof="0" dirty="0"/>
              <a:t>Root-level permissions</a:t>
            </a:r>
          </a:p>
          <a:p>
            <a:pPr lvl="1"/>
            <a:r>
              <a:rPr lang="en-US" noProof="0" dirty="0"/>
              <a:t>Jailbreaking iOS is more restrictive than Android to gain Root privileges</a:t>
            </a:r>
            <a:endParaRPr lang="en-US" dirty="0"/>
          </a:p>
          <a:p>
            <a:pPr lvl="1"/>
            <a:r>
              <a:rPr lang="en-US" noProof="0" dirty="0" err="1"/>
              <a:t>Sideload</a:t>
            </a:r>
            <a:r>
              <a:rPr lang="en-US" noProof="0" dirty="0"/>
              <a:t> apps, change carriers, and customize the interface</a:t>
            </a:r>
          </a:p>
          <a:p>
            <a:pPr lvl="1"/>
            <a:endParaRPr lang="en-US" noProof="0" dirty="0"/>
          </a:p>
          <a:p>
            <a:r>
              <a:rPr lang="en-US" noProof="0" dirty="0"/>
              <a:t>Rooting or jailbreaking mobile devices involves subverting the security controls built into the OS to gain unrestricted system-level access</a:t>
            </a:r>
          </a:p>
          <a:p>
            <a:endParaRPr lang="en-US" noProof="0" dirty="0"/>
          </a:p>
          <a:p>
            <a:r>
              <a:rPr lang="en-US" noProof="0" dirty="0"/>
              <a:t>The device can no longer be assumed to run a trusted OS. (Warranty) </a:t>
            </a:r>
          </a:p>
        </p:txBody>
      </p:sp>
    </p:spTree>
    <p:extLst>
      <p:ext uri="{BB962C8B-B14F-4D97-AF65-F5344CB8AC3E}">
        <p14:creationId xmlns:p14="http://schemas.microsoft.com/office/powerpoint/2010/main" val="27726731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583D20-3B65-4BB9-AAE3-608E71C48C4D}"/>
              </a:ext>
            </a:extLst>
          </p:cNvPr>
          <p:cNvSpPr>
            <a:spLocks noGrp="1"/>
          </p:cNvSpPr>
          <p:nvPr>
            <p:ph type="title"/>
          </p:nvPr>
        </p:nvSpPr>
        <p:spPr/>
        <p:txBody>
          <a:bodyPr/>
          <a:lstStyle/>
          <a:p>
            <a:r>
              <a:rPr lang="en-US" noProof="0" dirty="0"/>
              <a:t>Mobile App </a:t>
            </a:r>
            <a:r>
              <a:rPr lang="en-US" noProof="0" dirty="0" err="1"/>
              <a:t>Soofing</a:t>
            </a:r>
            <a:r>
              <a:rPr lang="en-US" noProof="0" dirty="0"/>
              <a:t> Security Concerns</a:t>
            </a:r>
          </a:p>
        </p:txBody>
      </p:sp>
      <p:sp>
        <p:nvSpPr>
          <p:cNvPr id="3" name="Content Placeholder 2">
            <a:extLst>
              <a:ext uri="{FF2B5EF4-FFF2-40B4-BE49-F238E27FC236}">
                <a16:creationId xmlns:a16="http://schemas.microsoft.com/office/drawing/2014/main" id="{5B816020-CF46-4101-988B-70C5492FD8A2}"/>
              </a:ext>
            </a:extLst>
          </p:cNvPr>
          <p:cNvSpPr>
            <a:spLocks noGrp="1"/>
          </p:cNvSpPr>
          <p:nvPr>
            <p:ph idx="1"/>
          </p:nvPr>
        </p:nvSpPr>
        <p:spPr>
          <a:xfrm>
            <a:off x="146048" y="746759"/>
            <a:ext cx="5774917" cy="4274127"/>
          </a:xfrm>
        </p:spPr>
        <p:txBody>
          <a:bodyPr>
            <a:normAutofit/>
          </a:bodyPr>
          <a:lstStyle/>
          <a:p>
            <a:r>
              <a:rPr lang="en-US" noProof="0" dirty="0"/>
              <a:t>App spoofing</a:t>
            </a:r>
          </a:p>
          <a:p>
            <a:pPr lvl="1"/>
            <a:r>
              <a:rPr lang="en-US" noProof="0" dirty="0"/>
              <a:t>Rogue developers placing malicious apps in trusted stores</a:t>
            </a:r>
          </a:p>
          <a:p>
            <a:pPr lvl="1"/>
            <a:r>
              <a:rPr lang="en-US" noProof="0" dirty="0"/>
              <a:t>Fake reviews and manipulated download figures</a:t>
            </a:r>
          </a:p>
          <a:p>
            <a:pPr marL="342900" lvl="1" indent="0">
              <a:buNone/>
            </a:pPr>
            <a:endParaRPr lang="en-US" noProof="0" dirty="0"/>
          </a:p>
          <a:p>
            <a:r>
              <a:rPr lang="en-US" noProof="0" dirty="0"/>
              <a:t>Bootleg app stores</a:t>
            </a:r>
          </a:p>
          <a:p>
            <a:pPr lvl="1"/>
            <a:r>
              <a:rPr lang="en-US" noProof="0" dirty="0"/>
              <a:t>Pirated apps –</a:t>
            </a:r>
            <a:r>
              <a:rPr lang="en-US" dirty="0"/>
              <a:t>looks like a legitimate app</a:t>
            </a:r>
          </a:p>
          <a:p>
            <a:pPr algn="l"/>
            <a:endParaRPr lang="en-US" sz="1600" dirty="0"/>
          </a:p>
          <a:p>
            <a:pPr algn="l"/>
            <a:r>
              <a:rPr lang="en-US" sz="1600" dirty="0"/>
              <a:t>Install apps by sideloading - This breaks licensing and copyrights laws, malware risks. </a:t>
            </a:r>
          </a:p>
          <a:p>
            <a:pPr marL="0" indent="0" algn="l">
              <a:buNone/>
            </a:pPr>
            <a:endParaRPr lang="en-US" sz="1600" dirty="0"/>
          </a:p>
          <a:p>
            <a:pPr algn="l"/>
            <a:r>
              <a:rPr lang="en-US" sz="1600" dirty="0"/>
              <a:t>Under iOS, using the developer tools can be a means of installing apps from outside the App Store without having to jailbreak the device</a:t>
            </a:r>
          </a:p>
        </p:txBody>
      </p:sp>
      <p:pic>
        <p:nvPicPr>
          <p:cNvPr id="6" name="Content Placeholder 5">
            <a:extLst>
              <a:ext uri="{FF2B5EF4-FFF2-40B4-BE49-F238E27FC236}">
                <a16:creationId xmlns:a16="http://schemas.microsoft.com/office/drawing/2014/main" id="{8201CFDD-252E-4F08-9D66-BB58B1BD3B44}"/>
              </a:ext>
            </a:extLst>
          </p:cNvPr>
          <p:cNvPicPr>
            <a:picLocks noGrp="1" noChangeAspect="1"/>
          </p:cNvPicPr>
          <p:nvPr>
            <p:ph idx="12"/>
          </p:nvPr>
        </p:nvPicPr>
        <p:blipFill>
          <a:blip r:embed="rId2">
            <a:extLst>
              <a:ext uri="{28A0092B-C50C-407E-A947-70E740481C1C}">
                <a14:useLocalDpi xmlns:a14="http://schemas.microsoft.com/office/drawing/2010/main" val="0"/>
              </a:ext>
            </a:extLst>
          </a:blip>
          <a:srcRect/>
          <a:stretch>
            <a:fillRect/>
          </a:stretch>
        </p:blipFill>
        <p:spPr bwMode="auto">
          <a:xfrm>
            <a:off x="6434401" y="1098801"/>
            <a:ext cx="2384071" cy="2494445"/>
          </a:xfrm>
          <a:prstGeom prst="rect">
            <a:avLst/>
          </a:prstGeom>
          <a:noFill/>
          <a:ln>
            <a:noFill/>
          </a:ln>
        </p:spPr>
      </p:pic>
    </p:spTree>
    <p:extLst>
      <p:ext uri="{BB962C8B-B14F-4D97-AF65-F5344CB8AC3E}">
        <p14:creationId xmlns:p14="http://schemas.microsoft.com/office/powerpoint/2010/main" val="13979348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17D3B5C-CA4C-4E51-AC2A-D3253099C9B4}"/>
              </a:ext>
            </a:extLst>
          </p:cNvPr>
          <p:cNvSpPr>
            <a:spLocks noGrp="1"/>
          </p:cNvSpPr>
          <p:nvPr>
            <p:ph type="title"/>
          </p:nvPr>
        </p:nvSpPr>
        <p:spPr/>
        <p:txBody>
          <a:bodyPr/>
          <a:lstStyle/>
          <a:p>
            <a:r>
              <a:rPr lang="en-US" dirty="0"/>
              <a:t>Mobile Device Security Troubleshooting</a:t>
            </a:r>
          </a:p>
        </p:txBody>
      </p:sp>
      <p:sp>
        <p:nvSpPr>
          <p:cNvPr id="4" name="Slide Number Placeholder 3">
            <a:extLst>
              <a:ext uri="{FF2B5EF4-FFF2-40B4-BE49-F238E27FC236}">
                <a16:creationId xmlns:a16="http://schemas.microsoft.com/office/drawing/2014/main" id="{0CEB2C55-F807-4B37-B246-5A30798A0230}"/>
              </a:ext>
            </a:extLst>
          </p:cNvPr>
          <p:cNvSpPr>
            <a:spLocks noGrp="1"/>
          </p:cNvSpPr>
          <p:nvPr>
            <p:ph type="sldNum" sz="quarter" idx="4"/>
          </p:nvPr>
        </p:nvSpPr>
        <p:spPr/>
        <p:txBody>
          <a:bodyPr/>
          <a:lstStyle/>
          <a:p>
            <a:fld id="{2066355A-084C-D24E-9AD2-7E4FC41EA627}" type="slidenum">
              <a:rPr lang="en-US" smtClean="0"/>
              <a:pPr/>
              <a:t>45</a:t>
            </a:fld>
            <a:endParaRPr lang="en-US" dirty="0"/>
          </a:p>
        </p:txBody>
      </p:sp>
      <p:sp>
        <p:nvSpPr>
          <p:cNvPr id="2" name="Content Placeholder 1">
            <a:extLst>
              <a:ext uri="{FF2B5EF4-FFF2-40B4-BE49-F238E27FC236}">
                <a16:creationId xmlns:a16="http://schemas.microsoft.com/office/drawing/2014/main" id="{F107D09C-0EA5-44D5-BEC0-BA4D7BAFD94A}"/>
              </a:ext>
            </a:extLst>
          </p:cNvPr>
          <p:cNvSpPr>
            <a:spLocks noGrp="1"/>
          </p:cNvSpPr>
          <p:nvPr>
            <p:ph idx="1"/>
          </p:nvPr>
        </p:nvSpPr>
        <p:spPr/>
        <p:txBody>
          <a:bodyPr/>
          <a:lstStyle/>
          <a:p>
            <a:r>
              <a:rPr lang="en-US" dirty="0"/>
              <a:t>Enterprise apps and Android package (APK) sideloading</a:t>
            </a:r>
          </a:p>
          <a:p>
            <a:pPr lvl="1"/>
            <a:r>
              <a:rPr lang="en-US" dirty="0"/>
              <a:t>Enterprise store distribution</a:t>
            </a:r>
          </a:p>
          <a:p>
            <a:pPr lvl="1"/>
            <a:r>
              <a:rPr lang="en-US" dirty="0"/>
              <a:t>Android APK sideloading from untrusted sources</a:t>
            </a:r>
          </a:p>
          <a:p>
            <a:pPr lvl="1"/>
            <a:r>
              <a:rPr lang="en-US" dirty="0"/>
              <a:t>System lockout:</a:t>
            </a:r>
          </a:p>
          <a:p>
            <a:pPr lvl="1"/>
            <a:r>
              <a:rPr lang="en-US" dirty="0"/>
              <a:t>Forgotten password</a:t>
            </a:r>
          </a:p>
          <a:p>
            <a:pPr lvl="1"/>
            <a:r>
              <a:rPr lang="en-US" dirty="0"/>
              <a:t>On purpose when the device is reported stolen or lost</a:t>
            </a:r>
          </a:p>
          <a:p>
            <a:pPr lvl="1"/>
            <a:endParaRPr lang="en-US" dirty="0"/>
          </a:p>
          <a:p>
            <a:r>
              <a:rPr lang="en-US" dirty="0"/>
              <a:t>Troubleshooting email problems:</a:t>
            </a:r>
          </a:p>
          <a:p>
            <a:pPr lvl="1"/>
            <a:r>
              <a:rPr lang="en-US" dirty="0"/>
              <a:t>Verify credentials and email settings are correctly entered</a:t>
            </a:r>
          </a:p>
          <a:p>
            <a:pPr lvl="1"/>
            <a:r>
              <a:rPr lang="en-US" dirty="0"/>
              <a:t>Verify corporate email password change is replicated to mobile devices</a:t>
            </a:r>
          </a:p>
          <a:p>
            <a:pPr lvl="1"/>
            <a:r>
              <a:rPr lang="en-US" dirty="0"/>
              <a:t>Use digital certificates to encrypt messages</a:t>
            </a:r>
          </a:p>
        </p:txBody>
      </p:sp>
    </p:spTree>
    <p:extLst>
      <p:ext uri="{BB962C8B-B14F-4D97-AF65-F5344CB8AC3E}">
        <p14:creationId xmlns:p14="http://schemas.microsoft.com/office/powerpoint/2010/main" val="21206849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17D3B5C-CA4C-4E51-AC2A-D3253099C9B4}"/>
              </a:ext>
            </a:extLst>
          </p:cNvPr>
          <p:cNvSpPr>
            <a:spLocks noGrp="1"/>
          </p:cNvSpPr>
          <p:nvPr>
            <p:ph type="title"/>
          </p:nvPr>
        </p:nvSpPr>
        <p:spPr/>
        <p:txBody>
          <a:bodyPr/>
          <a:lstStyle/>
          <a:p>
            <a:r>
              <a:rPr lang="en-US" dirty="0"/>
              <a:t>Mobile Device Security Troubleshooting</a:t>
            </a:r>
          </a:p>
        </p:txBody>
      </p:sp>
      <p:sp>
        <p:nvSpPr>
          <p:cNvPr id="4" name="Slide Number Placeholder 3">
            <a:extLst>
              <a:ext uri="{FF2B5EF4-FFF2-40B4-BE49-F238E27FC236}">
                <a16:creationId xmlns:a16="http://schemas.microsoft.com/office/drawing/2014/main" id="{0CEB2C55-F807-4B37-B246-5A30798A0230}"/>
              </a:ext>
            </a:extLst>
          </p:cNvPr>
          <p:cNvSpPr>
            <a:spLocks noGrp="1"/>
          </p:cNvSpPr>
          <p:nvPr>
            <p:ph type="sldNum" sz="quarter" idx="4"/>
          </p:nvPr>
        </p:nvSpPr>
        <p:spPr/>
        <p:txBody>
          <a:bodyPr/>
          <a:lstStyle/>
          <a:p>
            <a:fld id="{2066355A-084C-D24E-9AD2-7E4FC41EA627}" type="slidenum">
              <a:rPr lang="en-US" smtClean="0"/>
              <a:pPr/>
              <a:t>46</a:t>
            </a:fld>
            <a:endParaRPr lang="en-US" dirty="0"/>
          </a:p>
        </p:txBody>
      </p:sp>
      <p:sp>
        <p:nvSpPr>
          <p:cNvPr id="2" name="Content Placeholder 1">
            <a:extLst>
              <a:ext uri="{FF2B5EF4-FFF2-40B4-BE49-F238E27FC236}">
                <a16:creationId xmlns:a16="http://schemas.microsoft.com/office/drawing/2014/main" id="{F107D09C-0EA5-44D5-BEC0-BA4D7BAFD94A}"/>
              </a:ext>
            </a:extLst>
          </p:cNvPr>
          <p:cNvSpPr>
            <a:spLocks noGrp="1"/>
          </p:cNvSpPr>
          <p:nvPr>
            <p:ph idx="1"/>
          </p:nvPr>
        </p:nvSpPr>
        <p:spPr>
          <a:xfrm>
            <a:off x="248082" y="573351"/>
            <a:ext cx="8549412" cy="4306658"/>
          </a:xfrm>
        </p:spPr>
        <p:txBody>
          <a:bodyPr/>
          <a:lstStyle/>
          <a:p>
            <a:r>
              <a:rPr lang="en-US" dirty="0"/>
              <a:t>User behavior issues</a:t>
            </a:r>
          </a:p>
          <a:p>
            <a:pPr lvl="1"/>
            <a:r>
              <a:rPr lang="en-US" dirty="0"/>
              <a:t>Careless use</a:t>
            </a:r>
          </a:p>
          <a:p>
            <a:pPr lvl="1"/>
            <a:r>
              <a:rPr lang="en-US" dirty="0"/>
              <a:t>Failure to follow security best practices</a:t>
            </a:r>
          </a:p>
          <a:p>
            <a:pPr lvl="1"/>
            <a:r>
              <a:rPr lang="en-US" dirty="0"/>
              <a:t>Use of insecure hotspots</a:t>
            </a:r>
          </a:p>
          <a:p>
            <a:pPr lvl="1"/>
            <a:r>
              <a:rPr lang="en-US" dirty="0"/>
              <a:t>Unintended Bluetooth pairing</a:t>
            </a:r>
          </a:p>
          <a:p>
            <a:pPr marL="342900" lvl="1" indent="0">
              <a:buNone/>
            </a:pPr>
            <a:endParaRPr lang="en-US" dirty="0"/>
          </a:p>
          <a:p>
            <a:r>
              <a:rPr lang="en-US" dirty="0"/>
              <a:t>System lockout</a:t>
            </a:r>
          </a:p>
          <a:p>
            <a:pPr lvl="1"/>
            <a:r>
              <a:rPr lang="en-US" dirty="0"/>
              <a:t>Forgotten password</a:t>
            </a:r>
          </a:p>
          <a:p>
            <a:pPr lvl="1"/>
            <a:r>
              <a:rPr lang="en-US" dirty="0"/>
              <a:t>On purpose when the device is reported stolen or lost</a:t>
            </a:r>
          </a:p>
          <a:p>
            <a:pPr marL="342900" lvl="1" indent="0">
              <a:buNone/>
            </a:pPr>
            <a:endParaRPr lang="en-US" dirty="0"/>
          </a:p>
          <a:p>
            <a:r>
              <a:rPr lang="en-US" dirty="0"/>
              <a:t>Troubleshooting email problems</a:t>
            </a:r>
          </a:p>
          <a:p>
            <a:pPr lvl="1"/>
            <a:r>
              <a:rPr lang="en-US" dirty="0"/>
              <a:t>Verify credentials and email settings are correctly entered</a:t>
            </a:r>
          </a:p>
          <a:p>
            <a:pPr lvl="1"/>
            <a:r>
              <a:rPr lang="en-US" dirty="0"/>
              <a:t>Verify corporate email password change is replicated to mobile devices</a:t>
            </a:r>
          </a:p>
          <a:p>
            <a:pPr lvl="1"/>
            <a:r>
              <a:rPr lang="en-US" dirty="0"/>
              <a:t>Use digital certificates to encrypt messages</a:t>
            </a:r>
          </a:p>
        </p:txBody>
      </p:sp>
    </p:spTree>
    <p:extLst>
      <p:ext uri="{BB962C8B-B14F-4D97-AF65-F5344CB8AC3E}">
        <p14:creationId xmlns:p14="http://schemas.microsoft.com/office/powerpoint/2010/main" val="7376806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17D3B5C-CA4C-4E51-AC2A-D3253099C9B4}"/>
              </a:ext>
            </a:extLst>
          </p:cNvPr>
          <p:cNvSpPr>
            <a:spLocks noGrp="1"/>
          </p:cNvSpPr>
          <p:nvPr>
            <p:ph type="title"/>
          </p:nvPr>
        </p:nvSpPr>
        <p:spPr/>
        <p:txBody>
          <a:bodyPr/>
          <a:lstStyle/>
          <a:p>
            <a:r>
              <a:rPr lang="en-US" dirty="0"/>
              <a:t>Mobile Device Security symptoms</a:t>
            </a:r>
          </a:p>
        </p:txBody>
      </p:sp>
      <p:sp>
        <p:nvSpPr>
          <p:cNvPr id="4" name="Slide Number Placeholder 3">
            <a:extLst>
              <a:ext uri="{FF2B5EF4-FFF2-40B4-BE49-F238E27FC236}">
                <a16:creationId xmlns:a16="http://schemas.microsoft.com/office/drawing/2014/main" id="{0CEB2C55-F807-4B37-B246-5A30798A0230}"/>
              </a:ext>
            </a:extLst>
          </p:cNvPr>
          <p:cNvSpPr>
            <a:spLocks noGrp="1"/>
          </p:cNvSpPr>
          <p:nvPr>
            <p:ph type="sldNum" sz="quarter" idx="4"/>
          </p:nvPr>
        </p:nvSpPr>
        <p:spPr/>
        <p:txBody>
          <a:bodyPr/>
          <a:lstStyle/>
          <a:p>
            <a:fld id="{2066355A-084C-D24E-9AD2-7E4FC41EA627}" type="slidenum">
              <a:rPr lang="en-US" smtClean="0"/>
              <a:pPr/>
              <a:t>47</a:t>
            </a:fld>
            <a:endParaRPr lang="en-US" dirty="0"/>
          </a:p>
        </p:txBody>
      </p:sp>
      <p:sp>
        <p:nvSpPr>
          <p:cNvPr id="2" name="Content Placeholder 1">
            <a:extLst>
              <a:ext uri="{FF2B5EF4-FFF2-40B4-BE49-F238E27FC236}">
                <a16:creationId xmlns:a16="http://schemas.microsoft.com/office/drawing/2014/main" id="{F107D09C-0EA5-44D5-BEC0-BA4D7BAFD94A}"/>
              </a:ext>
            </a:extLst>
          </p:cNvPr>
          <p:cNvSpPr>
            <a:spLocks noGrp="1"/>
          </p:cNvSpPr>
          <p:nvPr>
            <p:ph idx="1"/>
          </p:nvPr>
        </p:nvSpPr>
        <p:spPr>
          <a:xfrm>
            <a:off x="248082" y="611492"/>
            <a:ext cx="8460152" cy="4092054"/>
          </a:xfrm>
        </p:spPr>
        <p:txBody>
          <a:bodyPr/>
          <a:lstStyle/>
          <a:p>
            <a:r>
              <a:rPr lang="en-US" dirty="0"/>
              <a:t>General symptoms</a:t>
            </a:r>
          </a:p>
          <a:p>
            <a:pPr lvl="1"/>
            <a:r>
              <a:rPr lang="en-US" dirty="0"/>
              <a:t>High number of ads:  Free apps are all supported by advertising</a:t>
            </a:r>
          </a:p>
          <a:p>
            <a:pPr lvl="1"/>
            <a:r>
              <a:rPr lang="en-US" dirty="0"/>
              <a:t>Fake security warnings: (Scareware) is used by to persuade users to install an app or give a Trojan app additional permissions</a:t>
            </a:r>
          </a:p>
          <a:p>
            <a:pPr lvl="1"/>
            <a:r>
              <a:rPr lang="en-US" dirty="0"/>
              <a:t>Sluggish response time: Malware is likely to try to collect data</a:t>
            </a:r>
          </a:p>
          <a:p>
            <a:pPr lvl="1"/>
            <a:r>
              <a:rPr lang="en-US" dirty="0"/>
              <a:t>Limited/no Internet connectivity: Malware may corrupt the DNS and/or search provider to perform redirection and force users to spoofed sites. </a:t>
            </a:r>
          </a:p>
          <a:p>
            <a:pPr lvl="1"/>
            <a:r>
              <a:rPr lang="en-US" dirty="0"/>
              <a:t>Unexpected application behavior</a:t>
            </a:r>
          </a:p>
          <a:p>
            <a:pPr lvl="1"/>
            <a:r>
              <a:rPr lang="en-US" dirty="0"/>
              <a:t>Permissions and device usage</a:t>
            </a:r>
          </a:p>
          <a:p>
            <a:pPr lvl="1"/>
            <a:r>
              <a:rPr lang="en-US" dirty="0"/>
              <a:t>High utilization and network traffic</a:t>
            </a:r>
          </a:p>
          <a:p>
            <a:pPr lvl="1"/>
            <a:r>
              <a:rPr lang="en-US" dirty="0"/>
              <a:t>Leaked personal files/data</a:t>
            </a:r>
          </a:p>
          <a:p>
            <a:pPr lvl="1"/>
            <a:r>
              <a:rPr lang="en-US" dirty="0"/>
              <a:t>Breach notification</a:t>
            </a:r>
          </a:p>
          <a:p>
            <a:pPr lvl="1"/>
            <a:r>
              <a:rPr lang="en-US" dirty="0"/>
              <a:t>Unauthorized account access</a:t>
            </a:r>
          </a:p>
          <a:p>
            <a:pPr lvl="1"/>
            <a:r>
              <a:rPr lang="en-US" dirty="0"/>
              <a:t>Location tracking</a:t>
            </a:r>
          </a:p>
        </p:txBody>
      </p:sp>
    </p:spTree>
    <p:extLst>
      <p:ext uri="{BB962C8B-B14F-4D97-AF65-F5344CB8AC3E}">
        <p14:creationId xmlns:p14="http://schemas.microsoft.com/office/powerpoint/2010/main" val="27324132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17D3B5C-CA4C-4E51-AC2A-D3253099C9B4}"/>
              </a:ext>
            </a:extLst>
          </p:cNvPr>
          <p:cNvSpPr>
            <a:spLocks noGrp="1"/>
          </p:cNvSpPr>
          <p:nvPr>
            <p:ph type="title"/>
          </p:nvPr>
        </p:nvSpPr>
        <p:spPr/>
        <p:txBody>
          <a:bodyPr/>
          <a:lstStyle/>
          <a:p>
            <a:r>
              <a:rPr lang="en-US" dirty="0"/>
              <a:t>Mobile Device Security symptoms</a:t>
            </a:r>
          </a:p>
        </p:txBody>
      </p:sp>
      <p:sp>
        <p:nvSpPr>
          <p:cNvPr id="4" name="Slide Number Placeholder 3">
            <a:extLst>
              <a:ext uri="{FF2B5EF4-FFF2-40B4-BE49-F238E27FC236}">
                <a16:creationId xmlns:a16="http://schemas.microsoft.com/office/drawing/2014/main" id="{0CEB2C55-F807-4B37-B246-5A30798A0230}"/>
              </a:ext>
            </a:extLst>
          </p:cNvPr>
          <p:cNvSpPr>
            <a:spLocks noGrp="1"/>
          </p:cNvSpPr>
          <p:nvPr>
            <p:ph type="sldNum" sz="quarter" idx="4"/>
          </p:nvPr>
        </p:nvSpPr>
        <p:spPr/>
        <p:txBody>
          <a:bodyPr/>
          <a:lstStyle/>
          <a:p>
            <a:fld id="{2066355A-084C-D24E-9AD2-7E4FC41EA627}" type="slidenum">
              <a:rPr lang="en-US" smtClean="0"/>
              <a:pPr/>
              <a:t>48</a:t>
            </a:fld>
            <a:endParaRPr lang="en-US" dirty="0"/>
          </a:p>
        </p:txBody>
      </p:sp>
      <p:sp>
        <p:nvSpPr>
          <p:cNvPr id="2" name="Content Placeholder 1">
            <a:extLst>
              <a:ext uri="{FF2B5EF4-FFF2-40B4-BE49-F238E27FC236}">
                <a16:creationId xmlns:a16="http://schemas.microsoft.com/office/drawing/2014/main" id="{F107D09C-0EA5-44D5-BEC0-BA4D7BAFD94A}"/>
              </a:ext>
            </a:extLst>
          </p:cNvPr>
          <p:cNvSpPr>
            <a:spLocks noGrp="1"/>
          </p:cNvSpPr>
          <p:nvPr>
            <p:ph idx="1"/>
          </p:nvPr>
        </p:nvSpPr>
        <p:spPr>
          <a:xfrm>
            <a:off x="248082" y="787955"/>
            <a:ext cx="8460152" cy="4092054"/>
          </a:xfrm>
        </p:spPr>
        <p:txBody>
          <a:bodyPr/>
          <a:lstStyle/>
          <a:p>
            <a:r>
              <a:rPr lang="en-US" dirty="0"/>
              <a:t>Unexpected app behavior </a:t>
            </a:r>
          </a:p>
          <a:p>
            <a:pPr lvl="1"/>
            <a:r>
              <a:rPr lang="en-US" dirty="0"/>
              <a:t>Bootleg or spoofed app acts like a Trojan.  </a:t>
            </a:r>
          </a:p>
          <a:p>
            <a:pPr lvl="1"/>
            <a:r>
              <a:rPr lang="en-US" dirty="0"/>
              <a:t>Permissions and device usage camera/microphone</a:t>
            </a:r>
          </a:p>
          <a:p>
            <a:pPr lvl="1"/>
            <a:r>
              <a:rPr lang="en-US" dirty="0"/>
              <a:t>High utilization and network traffic</a:t>
            </a:r>
          </a:p>
          <a:p>
            <a:pPr lvl="1"/>
            <a:endParaRPr lang="en-US" dirty="0"/>
          </a:p>
          <a:p>
            <a:r>
              <a:rPr lang="en-US" dirty="0"/>
              <a:t>Leaked personal files/data </a:t>
            </a:r>
          </a:p>
          <a:p>
            <a:pPr lvl="1"/>
            <a:r>
              <a:rPr lang="en-US" dirty="0"/>
              <a:t>Compromised, files or personal data might be sold</a:t>
            </a:r>
          </a:p>
          <a:p>
            <a:pPr lvl="1"/>
            <a:r>
              <a:rPr lang="en-US" dirty="0"/>
              <a:t>Unauthorized account access</a:t>
            </a:r>
          </a:p>
          <a:p>
            <a:pPr lvl="1"/>
            <a:r>
              <a:rPr lang="en-US" dirty="0"/>
              <a:t>Location tracking</a:t>
            </a:r>
          </a:p>
          <a:p>
            <a:pPr lvl="1"/>
            <a:r>
              <a:rPr lang="en-US" dirty="0"/>
              <a:t>Breach Notification - Notify users immediately that website or service had a data breach </a:t>
            </a:r>
          </a:p>
        </p:txBody>
      </p:sp>
    </p:spTree>
    <p:extLst>
      <p:ext uri="{BB962C8B-B14F-4D97-AF65-F5344CB8AC3E}">
        <p14:creationId xmlns:p14="http://schemas.microsoft.com/office/powerpoint/2010/main" val="18398903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EEE3280-6A36-8F48-8AD7-EBD75BCEDB1B}"/>
              </a:ext>
            </a:extLst>
          </p:cNvPr>
          <p:cNvSpPr>
            <a:spLocks noGrp="1"/>
          </p:cNvSpPr>
          <p:nvPr>
            <p:ph idx="1"/>
          </p:nvPr>
        </p:nvSpPr>
        <p:spPr/>
        <p:txBody>
          <a:bodyPr/>
          <a:lstStyle/>
          <a:p>
            <a:r>
              <a:rPr lang="en-US" b="1" dirty="0"/>
              <a:t>True or false? A factory reset preserves the user's personal data.</a:t>
            </a:r>
          </a:p>
          <a:p>
            <a:endParaRPr lang="en-US" b="1" dirty="0"/>
          </a:p>
          <a:p>
            <a:r>
              <a:rPr lang="en-US" b="1" dirty="0"/>
              <a:t>ANSWER:</a:t>
            </a:r>
          </a:p>
          <a:p>
            <a:pPr lvl="1"/>
            <a:r>
              <a:rPr lang="en-US" dirty="0"/>
              <a:t>False. Restoring to factory settings means removing all user data and settings.</a:t>
            </a:r>
          </a:p>
          <a:p>
            <a:endParaRPr lang="en-US" dirty="0"/>
          </a:p>
        </p:txBody>
      </p:sp>
      <p:sp>
        <p:nvSpPr>
          <p:cNvPr id="3" name="Title 2">
            <a:extLst>
              <a:ext uri="{FF2B5EF4-FFF2-40B4-BE49-F238E27FC236}">
                <a16:creationId xmlns:a16="http://schemas.microsoft.com/office/drawing/2014/main" id="{9E9BCB7D-9CE1-E346-B0E7-BF7D8C98978D}"/>
              </a:ext>
            </a:extLst>
          </p:cNvPr>
          <p:cNvSpPr>
            <a:spLocks noGrp="1"/>
          </p:cNvSpPr>
          <p:nvPr>
            <p:ph type="title"/>
          </p:nvPr>
        </p:nvSpPr>
        <p:spPr>
          <a:xfrm>
            <a:off x="341924" y="42233"/>
            <a:ext cx="7883768" cy="633458"/>
          </a:xfrm>
        </p:spPr>
        <p:txBody>
          <a:bodyPr/>
          <a:lstStyle/>
          <a:p>
            <a:r>
              <a:rPr lang="en-US" dirty="0"/>
              <a:t>Troubleshooting Mobile Device Issues</a:t>
            </a:r>
          </a:p>
        </p:txBody>
      </p:sp>
      <p:sp>
        <p:nvSpPr>
          <p:cNvPr id="4" name="Slide Number Placeholder 3">
            <a:extLst>
              <a:ext uri="{FF2B5EF4-FFF2-40B4-BE49-F238E27FC236}">
                <a16:creationId xmlns:a16="http://schemas.microsoft.com/office/drawing/2014/main" id="{8FA1DFAE-334A-5C45-B50B-D2F1F85FB4D2}"/>
              </a:ext>
            </a:extLst>
          </p:cNvPr>
          <p:cNvSpPr>
            <a:spLocks noGrp="1"/>
          </p:cNvSpPr>
          <p:nvPr>
            <p:ph type="sldNum" sz="quarter" idx="4"/>
          </p:nvPr>
        </p:nvSpPr>
        <p:spPr/>
        <p:txBody>
          <a:bodyPr/>
          <a:lstStyle/>
          <a:p>
            <a:fld id="{2066355A-084C-D24E-9AD2-7E4FC41EA627}" type="slidenum">
              <a:rPr lang="en-US" smtClean="0"/>
              <a:pPr/>
              <a:t>49</a:t>
            </a:fld>
            <a:endParaRPr lang="en-US" dirty="0"/>
          </a:p>
        </p:txBody>
      </p:sp>
    </p:spTree>
    <p:extLst>
      <p:ext uri="{BB962C8B-B14F-4D97-AF65-F5344CB8AC3E}">
        <p14:creationId xmlns:p14="http://schemas.microsoft.com/office/powerpoint/2010/main" val="3555385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CA21E-D9C2-4544-9DDD-32A537940CA7}"/>
              </a:ext>
            </a:extLst>
          </p:cNvPr>
          <p:cNvSpPr>
            <a:spLocks noGrp="1"/>
          </p:cNvSpPr>
          <p:nvPr>
            <p:ph type="title"/>
          </p:nvPr>
        </p:nvSpPr>
        <p:spPr/>
        <p:txBody>
          <a:bodyPr/>
          <a:lstStyle/>
          <a:p>
            <a:r>
              <a:rPr lang="en-US" dirty="0"/>
              <a:t>Mobile Device Access Control</a:t>
            </a:r>
          </a:p>
        </p:txBody>
      </p:sp>
      <p:sp>
        <p:nvSpPr>
          <p:cNvPr id="4" name="Slide Number Placeholder 3">
            <a:extLst>
              <a:ext uri="{FF2B5EF4-FFF2-40B4-BE49-F238E27FC236}">
                <a16:creationId xmlns:a16="http://schemas.microsoft.com/office/drawing/2014/main" id="{BFD5645E-B002-4090-8ACC-237ABF695605}"/>
              </a:ext>
            </a:extLst>
          </p:cNvPr>
          <p:cNvSpPr>
            <a:spLocks noGrp="1"/>
          </p:cNvSpPr>
          <p:nvPr>
            <p:ph type="sldNum" sz="quarter" idx="4"/>
          </p:nvPr>
        </p:nvSpPr>
        <p:spPr/>
        <p:txBody>
          <a:bodyPr/>
          <a:lstStyle/>
          <a:p>
            <a:fld id="{2066355A-084C-D24E-9AD2-7E4FC41EA627}" type="slidenum">
              <a:rPr lang="en-US" smtClean="0"/>
              <a:pPr/>
              <a:t>5</a:t>
            </a:fld>
            <a:endParaRPr lang="en-US" dirty="0"/>
          </a:p>
        </p:txBody>
      </p:sp>
      <p:sp>
        <p:nvSpPr>
          <p:cNvPr id="5" name="Content Placeholder 4">
            <a:extLst>
              <a:ext uri="{FF2B5EF4-FFF2-40B4-BE49-F238E27FC236}">
                <a16:creationId xmlns:a16="http://schemas.microsoft.com/office/drawing/2014/main" id="{9CE68809-B65A-4693-81C3-E9C05A8E86F3}"/>
              </a:ext>
            </a:extLst>
          </p:cNvPr>
          <p:cNvSpPr>
            <a:spLocks noGrp="1"/>
          </p:cNvSpPr>
          <p:nvPr>
            <p:ph idx="1"/>
          </p:nvPr>
        </p:nvSpPr>
        <p:spPr/>
        <p:txBody>
          <a:bodyPr/>
          <a:lstStyle/>
          <a:p>
            <a:r>
              <a:rPr lang="en-US" dirty="0"/>
              <a:t>Lockout policies</a:t>
            </a:r>
          </a:p>
          <a:p>
            <a:pPr lvl="1"/>
            <a:r>
              <a:rPr lang="en-US" dirty="0"/>
              <a:t>Limits failed logins.</a:t>
            </a:r>
          </a:p>
          <a:p>
            <a:pPr lvl="1"/>
            <a:r>
              <a:rPr lang="en-US" dirty="0"/>
              <a:t>Lockouts can escalate in duration:  10 seconds for 1 lockout; 30 minutes for next.</a:t>
            </a:r>
          </a:p>
          <a:p>
            <a:endParaRPr lang="en-US" dirty="0"/>
          </a:p>
          <a:p>
            <a:r>
              <a:rPr lang="en-US" dirty="0"/>
              <a:t>Remote wiping</a:t>
            </a:r>
          </a:p>
          <a:p>
            <a:pPr lvl="1"/>
            <a:r>
              <a:rPr lang="en-US" dirty="0"/>
              <a:t>Resets a stolen device to factory defaults.</a:t>
            </a:r>
          </a:p>
          <a:p>
            <a:pPr lvl="1"/>
            <a:r>
              <a:rPr lang="en-US" dirty="0"/>
              <a:t>All personal data removed.</a:t>
            </a:r>
          </a:p>
          <a:p>
            <a:pPr lvl="1"/>
            <a:r>
              <a:rPr lang="en-US" dirty="0"/>
              <a:t>Possibly erase memory cards, too.</a:t>
            </a:r>
          </a:p>
          <a:p>
            <a:pPr marL="342900" lvl="1" indent="0">
              <a:buNone/>
            </a:pPr>
            <a:endParaRPr lang="en-US" dirty="0"/>
          </a:p>
        </p:txBody>
      </p:sp>
    </p:spTree>
    <p:extLst>
      <p:ext uri="{BB962C8B-B14F-4D97-AF65-F5344CB8AC3E}">
        <p14:creationId xmlns:p14="http://schemas.microsoft.com/office/powerpoint/2010/main" val="4752241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EEE3280-6A36-8F48-8AD7-EBD75BCEDB1B}"/>
              </a:ext>
            </a:extLst>
          </p:cNvPr>
          <p:cNvSpPr>
            <a:spLocks noGrp="1"/>
          </p:cNvSpPr>
          <p:nvPr>
            <p:ph idx="1"/>
          </p:nvPr>
        </p:nvSpPr>
        <p:spPr/>
        <p:txBody>
          <a:bodyPr/>
          <a:lstStyle/>
          <a:p>
            <a:r>
              <a:rPr lang="en-US" b="1" dirty="0"/>
              <a:t>What is the first step to take when an app no longer loads?</a:t>
            </a:r>
          </a:p>
          <a:p>
            <a:endParaRPr lang="en-US" b="1" dirty="0"/>
          </a:p>
          <a:p>
            <a:r>
              <a:rPr lang="en-US" b="1" dirty="0"/>
              <a:t>ANSWER:</a:t>
            </a:r>
          </a:p>
          <a:p>
            <a:pPr lvl="1"/>
            <a:r>
              <a:rPr lang="en-US" dirty="0"/>
              <a:t>Try restarting the device. If that does not work, uninstall and then reinstall the app.</a:t>
            </a:r>
          </a:p>
          <a:p>
            <a:endParaRPr lang="en-US" dirty="0"/>
          </a:p>
        </p:txBody>
      </p:sp>
      <p:sp>
        <p:nvSpPr>
          <p:cNvPr id="3" name="Title 2">
            <a:extLst>
              <a:ext uri="{FF2B5EF4-FFF2-40B4-BE49-F238E27FC236}">
                <a16:creationId xmlns:a16="http://schemas.microsoft.com/office/drawing/2014/main" id="{9E9BCB7D-9CE1-E346-B0E7-BF7D8C98978D}"/>
              </a:ext>
            </a:extLst>
          </p:cNvPr>
          <p:cNvSpPr>
            <a:spLocks noGrp="1"/>
          </p:cNvSpPr>
          <p:nvPr>
            <p:ph type="title"/>
          </p:nvPr>
        </p:nvSpPr>
        <p:spPr/>
        <p:txBody>
          <a:bodyPr/>
          <a:lstStyle/>
          <a:p>
            <a:r>
              <a:rPr lang="en-US" dirty="0"/>
              <a:t>Troubleshooting Mobile Device Issues</a:t>
            </a:r>
          </a:p>
        </p:txBody>
      </p:sp>
      <p:sp>
        <p:nvSpPr>
          <p:cNvPr id="4" name="Slide Number Placeholder 3">
            <a:extLst>
              <a:ext uri="{FF2B5EF4-FFF2-40B4-BE49-F238E27FC236}">
                <a16:creationId xmlns:a16="http://schemas.microsoft.com/office/drawing/2014/main" id="{8FA1DFAE-334A-5C45-B50B-D2F1F85FB4D2}"/>
              </a:ext>
            </a:extLst>
          </p:cNvPr>
          <p:cNvSpPr>
            <a:spLocks noGrp="1"/>
          </p:cNvSpPr>
          <p:nvPr>
            <p:ph type="sldNum" sz="quarter" idx="4"/>
          </p:nvPr>
        </p:nvSpPr>
        <p:spPr/>
        <p:txBody>
          <a:bodyPr/>
          <a:lstStyle/>
          <a:p>
            <a:fld id="{2066355A-084C-D24E-9AD2-7E4FC41EA627}" type="slidenum">
              <a:rPr lang="en-US" smtClean="0"/>
              <a:pPr/>
              <a:t>50</a:t>
            </a:fld>
            <a:endParaRPr lang="en-US" dirty="0"/>
          </a:p>
        </p:txBody>
      </p:sp>
    </p:spTree>
    <p:extLst>
      <p:ext uri="{BB962C8B-B14F-4D97-AF65-F5344CB8AC3E}">
        <p14:creationId xmlns:p14="http://schemas.microsoft.com/office/powerpoint/2010/main" val="1033168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EEE3280-6A36-8F48-8AD7-EBD75BCEDB1B}"/>
              </a:ext>
            </a:extLst>
          </p:cNvPr>
          <p:cNvSpPr>
            <a:spLocks noGrp="1"/>
          </p:cNvSpPr>
          <p:nvPr>
            <p:ph idx="1"/>
          </p:nvPr>
        </p:nvSpPr>
        <p:spPr>
          <a:xfrm>
            <a:off x="379051" y="708660"/>
            <a:ext cx="8460152" cy="3701556"/>
          </a:xfrm>
        </p:spPr>
        <p:txBody>
          <a:bodyPr/>
          <a:lstStyle/>
          <a:p>
            <a:r>
              <a:rPr lang="en-US" sz="1600" b="1" dirty="0"/>
              <a:t>Your organization has several tablet devices that are loaned out as needed when employees are traveling. Some users have reported problems getting the Bluetooth keyboard to work with one of the tablets. What should you do?</a:t>
            </a:r>
          </a:p>
          <a:p>
            <a:endParaRPr lang="en-US" b="1" dirty="0"/>
          </a:p>
          <a:p>
            <a:r>
              <a:rPr lang="en-US" sz="1600" b="1" dirty="0"/>
              <a:t>ANSWER:</a:t>
            </a:r>
          </a:p>
          <a:p>
            <a:pPr lvl="1"/>
            <a:r>
              <a:rPr lang="en-US" sz="1400" dirty="0"/>
              <a:t>There are a couple of issues that can cause Bluetooth connectivity problems. First, check whether the device batteries need replacing. Another possibility is that the tablet might need a system update. Finally, the devices might not have been set to discoverable mode. For security purposes, only enable discovery mode on your mobile device when want a Bluetooth device to find your device; otherwise, keep that setting disabled. The Bluetooth settings must be configured to allow devices to connect to the mobile device. This is also referred to as pairing.</a:t>
            </a:r>
          </a:p>
          <a:p>
            <a:endParaRPr lang="en-US" dirty="0"/>
          </a:p>
        </p:txBody>
      </p:sp>
      <p:sp>
        <p:nvSpPr>
          <p:cNvPr id="3" name="Title 2">
            <a:extLst>
              <a:ext uri="{FF2B5EF4-FFF2-40B4-BE49-F238E27FC236}">
                <a16:creationId xmlns:a16="http://schemas.microsoft.com/office/drawing/2014/main" id="{9E9BCB7D-9CE1-E346-B0E7-BF7D8C98978D}"/>
              </a:ext>
            </a:extLst>
          </p:cNvPr>
          <p:cNvSpPr>
            <a:spLocks noGrp="1"/>
          </p:cNvSpPr>
          <p:nvPr>
            <p:ph type="title"/>
          </p:nvPr>
        </p:nvSpPr>
        <p:spPr/>
        <p:txBody>
          <a:bodyPr/>
          <a:lstStyle/>
          <a:p>
            <a:r>
              <a:rPr lang="en-US" dirty="0"/>
              <a:t>Troubleshooting Mobile Device Issues</a:t>
            </a:r>
          </a:p>
        </p:txBody>
      </p:sp>
      <p:sp>
        <p:nvSpPr>
          <p:cNvPr id="4" name="Slide Number Placeholder 3">
            <a:extLst>
              <a:ext uri="{FF2B5EF4-FFF2-40B4-BE49-F238E27FC236}">
                <a16:creationId xmlns:a16="http://schemas.microsoft.com/office/drawing/2014/main" id="{8FA1DFAE-334A-5C45-B50B-D2F1F85FB4D2}"/>
              </a:ext>
            </a:extLst>
          </p:cNvPr>
          <p:cNvSpPr>
            <a:spLocks noGrp="1"/>
          </p:cNvSpPr>
          <p:nvPr>
            <p:ph type="sldNum" sz="quarter" idx="4"/>
          </p:nvPr>
        </p:nvSpPr>
        <p:spPr/>
        <p:txBody>
          <a:bodyPr/>
          <a:lstStyle/>
          <a:p>
            <a:fld id="{2066355A-084C-D24E-9AD2-7E4FC41EA627}" type="slidenum">
              <a:rPr lang="en-US" smtClean="0"/>
              <a:pPr/>
              <a:t>51</a:t>
            </a:fld>
            <a:endParaRPr lang="en-US" dirty="0"/>
          </a:p>
        </p:txBody>
      </p:sp>
    </p:spTree>
    <p:extLst>
      <p:ext uri="{BB962C8B-B14F-4D97-AF65-F5344CB8AC3E}">
        <p14:creationId xmlns:p14="http://schemas.microsoft.com/office/powerpoint/2010/main" val="337113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EEE3280-6A36-8F48-8AD7-EBD75BCEDB1B}"/>
              </a:ext>
            </a:extLst>
          </p:cNvPr>
          <p:cNvSpPr>
            <a:spLocks noGrp="1"/>
          </p:cNvSpPr>
          <p:nvPr>
            <p:ph idx="1"/>
          </p:nvPr>
        </p:nvSpPr>
        <p:spPr>
          <a:xfrm>
            <a:off x="341925" y="708660"/>
            <a:ext cx="8460152" cy="3701556"/>
          </a:xfrm>
        </p:spPr>
        <p:txBody>
          <a:bodyPr/>
          <a:lstStyle/>
          <a:p>
            <a:r>
              <a:rPr lang="en-US" b="1" dirty="0"/>
              <a:t>A user reports that the touchscreen on his mobile device is not responding properly. What questions should you ask, and what steps might you take to resolve the issue?</a:t>
            </a:r>
          </a:p>
          <a:p>
            <a:endParaRPr lang="en-US" b="1" dirty="0"/>
          </a:p>
          <a:p>
            <a:r>
              <a:rPr lang="en-US" b="1" dirty="0"/>
              <a:t>ANSWER:</a:t>
            </a:r>
          </a:p>
          <a:p>
            <a:pPr lvl="1"/>
            <a:r>
              <a:rPr lang="en-US" dirty="0"/>
              <a:t>You should ask if the touch screen is greasy, wet, or dirty. If it needs cleaning, remind the user to use only a soft cloth moistened with eye glass cleaner to gently wipe the screen. If cleaning is not an issue, ask if it appears to be scratched, cracked, or otherwise damaged. If so, make arrangements to have the touch screen replaced. If there is no visible damage, recalibrate the screen for the user, and check for updates.</a:t>
            </a:r>
          </a:p>
          <a:p>
            <a:endParaRPr lang="en-US" dirty="0"/>
          </a:p>
        </p:txBody>
      </p:sp>
      <p:sp>
        <p:nvSpPr>
          <p:cNvPr id="3" name="Title 2">
            <a:extLst>
              <a:ext uri="{FF2B5EF4-FFF2-40B4-BE49-F238E27FC236}">
                <a16:creationId xmlns:a16="http://schemas.microsoft.com/office/drawing/2014/main" id="{9E9BCB7D-9CE1-E346-B0E7-BF7D8C98978D}"/>
              </a:ext>
            </a:extLst>
          </p:cNvPr>
          <p:cNvSpPr>
            <a:spLocks noGrp="1"/>
          </p:cNvSpPr>
          <p:nvPr>
            <p:ph type="title"/>
          </p:nvPr>
        </p:nvSpPr>
        <p:spPr/>
        <p:txBody>
          <a:bodyPr/>
          <a:lstStyle/>
          <a:p>
            <a:r>
              <a:rPr lang="en-US" dirty="0"/>
              <a:t>Troubleshooting Mobile Device Issues</a:t>
            </a:r>
          </a:p>
        </p:txBody>
      </p:sp>
      <p:sp>
        <p:nvSpPr>
          <p:cNvPr id="4" name="Slide Number Placeholder 3">
            <a:extLst>
              <a:ext uri="{FF2B5EF4-FFF2-40B4-BE49-F238E27FC236}">
                <a16:creationId xmlns:a16="http://schemas.microsoft.com/office/drawing/2014/main" id="{8FA1DFAE-334A-5C45-B50B-D2F1F85FB4D2}"/>
              </a:ext>
            </a:extLst>
          </p:cNvPr>
          <p:cNvSpPr>
            <a:spLocks noGrp="1"/>
          </p:cNvSpPr>
          <p:nvPr>
            <p:ph type="sldNum" sz="quarter" idx="4"/>
          </p:nvPr>
        </p:nvSpPr>
        <p:spPr/>
        <p:txBody>
          <a:bodyPr/>
          <a:lstStyle/>
          <a:p>
            <a:fld id="{2066355A-084C-D24E-9AD2-7E4FC41EA627}" type="slidenum">
              <a:rPr lang="en-US" smtClean="0"/>
              <a:pPr/>
              <a:t>52</a:t>
            </a:fld>
            <a:endParaRPr lang="en-US" dirty="0"/>
          </a:p>
        </p:txBody>
      </p:sp>
    </p:spTree>
    <p:extLst>
      <p:ext uri="{BB962C8B-B14F-4D97-AF65-F5344CB8AC3E}">
        <p14:creationId xmlns:p14="http://schemas.microsoft.com/office/powerpoint/2010/main" val="1160390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EEE3280-6A36-8F48-8AD7-EBD75BCEDB1B}"/>
              </a:ext>
            </a:extLst>
          </p:cNvPr>
          <p:cNvSpPr>
            <a:spLocks noGrp="1"/>
          </p:cNvSpPr>
          <p:nvPr>
            <p:ph idx="1"/>
          </p:nvPr>
        </p:nvSpPr>
        <p:spPr/>
        <p:txBody>
          <a:bodyPr/>
          <a:lstStyle/>
          <a:p>
            <a:r>
              <a:rPr lang="en-US" b="1" dirty="0"/>
              <a:t>What is a Wi-Fi Analyzer used for?</a:t>
            </a:r>
          </a:p>
          <a:p>
            <a:endParaRPr lang="en-US" b="1" dirty="0"/>
          </a:p>
          <a:p>
            <a:r>
              <a:rPr lang="en-US" b="1" dirty="0"/>
              <a:t>ANSWER:</a:t>
            </a:r>
          </a:p>
          <a:p>
            <a:pPr lvl="1"/>
            <a:r>
              <a:rPr lang="en-US" dirty="0"/>
              <a:t>A Wi-Fi Analyzer is used to check connectivity issues with wireless. It can check for less congested channels.</a:t>
            </a:r>
          </a:p>
        </p:txBody>
      </p:sp>
      <p:sp>
        <p:nvSpPr>
          <p:cNvPr id="3" name="Title 2">
            <a:extLst>
              <a:ext uri="{FF2B5EF4-FFF2-40B4-BE49-F238E27FC236}">
                <a16:creationId xmlns:a16="http://schemas.microsoft.com/office/drawing/2014/main" id="{9E9BCB7D-9CE1-E346-B0E7-BF7D8C98978D}"/>
              </a:ext>
            </a:extLst>
          </p:cNvPr>
          <p:cNvSpPr>
            <a:spLocks noGrp="1"/>
          </p:cNvSpPr>
          <p:nvPr>
            <p:ph type="title"/>
          </p:nvPr>
        </p:nvSpPr>
        <p:spPr/>
        <p:txBody>
          <a:bodyPr/>
          <a:lstStyle/>
          <a:p>
            <a:r>
              <a:rPr lang="en-US" dirty="0"/>
              <a:t>Troubleshooting Mobile Device Issues</a:t>
            </a:r>
          </a:p>
        </p:txBody>
      </p:sp>
      <p:sp>
        <p:nvSpPr>
          <p:cNvPr id="4" name="Slide Number Placeholder 3">
            <a:extLst>
              <a:ext uri="{FF2B5EF4-FFF2-40B4-BE49-F238E27FC236}">
                <a16:creationId xmlns:a16="http://schemas.microsoft.com/office/drawing/2014/main" id="{8FA1DFAE-334A-5C45-B50B-D2F1F85FB4D2}"/>
              </a:ext>
            </a:extLst>
          </p:cNvPr>
          <p:cNvSpPr>
            <a:spLocks noGrp="1"/>
          </p:cNvSpPr>
          <p:nvPr>
            <p:ph type="sldNum" sz="quarter" idx="4"/>
          </p:nvPr>
        </p:nvSpPr>
        <p:spPr/>
        <p:txBody>
          <a:bodyPr/>
          <a:lstStyle/>
          <a:p>
            <a:fld id="{2066355A-084C-D24E-9AD2-7E4FC41EA627}" type="slidenum">
              <a:rPr lang="en-US" smtClean="0"/>
              <a:pPr/>
              <a:t>53</a:t>
            </a:fld>
            <a:endParaRPr lang="en-US" dirty="0"/>
          </a:p>
        </p:txBody>
      </p:sp>
    </p:spTree>
    <p:extLst>
      <p:ext uri="{BB962C8B-B14F-4D97-AF65-F5344CB8AC3E}">
        <p14:creationId xmlns:p14="http://schemas.microsoft.com/office/powerpoint/2010/main" val="4233252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EEE3280-6A36-8F48-8AD7-EBD75BCEDB1B}"/>
              </a:ext>
            </a:extLst>
          </p:cNvPr>
          <p:cNvSpPr>
            <a:spLocks noGrp="1"/>
          </p:cNvSpPr>
          <p:nvPr>
            <p:ph idx="1"/>
          </p:nvPr>
        </p:nvSpPr>
        <p:spPr/>
        <p:txBody>
          <a:bodyPr/>
          <a:lstStyle/>
          <a:p>
            <a:r>
              <a:rPr lang="en-US" b="1" dirty="0"/>
              <a:t>What are the causes of severe battery drain?</a:t>
            </a:r>
          </a:p>
          <a:p>
            <a:endParaRPr lang="en-US" b="1" dirty="0"/>
          </a:p>
          <a:p>
            <a:r>
              <a:rPr lang="en-US" b="1" dirty="0"/>
              <a:t>ANSWER:</a:t>
            </a:r>
          </a:p>
          <a:p>
            <a:pPr lvl="1"/>
            <a:r>
              <a:rPr lang="en-US" dirty="0"/>
              <a:t>The display, radio, and CPU are the components that draw the most power. If an app is overutilizing these resources, it could be faulty, badly written, or this could be a sign of malware activity.</a:t>
            </a:r>
          </a:p>
        </p:txBody>
      </p:sp>
      <p:sp>
        <p:nvSpPr>
          <p:cNvPr id="3" name="Title 2">
            <a:extLst>
              <a:ext uri="{FF2B5EF4-FFF2-40B4-BE49-F238E27FC236}">
                <a16:creationId xmlns:a16="http://schemas.microsoft.com/office/drawing/2014/main" id="{9E9BCB7D-9CE1-E346-B0E7-BF7D8C98978D}"/>
              </a:ext>
            </a:extLst>
          </p:cNvPr>
          <p:cNvSpPr>
            <a:spLocks noGrp="1"/>
          </p:cNvSpPr>
          <p:nvPr>
            <p:ph type="title"/>
          </p:nvPr>
        </p:nvSpPr>
        <p:spPr/>
        <p:txBody>
          <a:bodyPr/>
          <a:lstStyle/>
          <a:p>
            <a:r>
              <a:rPr lang="en-US" dirty="0"/>
              <a:t>Troubleshooting Mobile Device Issues</a:t>
            </a:r>
          </a:p>
        </p:txBody>
      </p:sp>
      <p:sp>
        <p:nvSpPr>
          <p:cNvPr id="4" name="Slide Number Placeholder 3">
            <a:extLst>
              <a:ext uri="{FF2B5EF4-FFF2-40B4-BE49-F238E27FC236}">
                <a16:creationId xmlns:a16="http://schemas.microsoft.com/office/drawing/2014/main" id="{8FA1DFAE-334A-5C45-B50B-D2F1F85FB4D2}"/>
              </a:ext>
            </a:extLst>
          </p:cNvPr>
          <p:cNvSpPr>
            <a:spLocks noGrp="1"/>
          </p:cNvSpPr>
          <p:nvPr>
            <p:ph type="sldNum" sz="quarter" idx="4"/>
          </p:nvPr>
        </p:nvSpPr>
        <p:spPr/>
        <p:txBody>
          <a:bodyPr/>
          <a:lstStyle/>
          <a:p>
            <a:fld id="{2066355A-084C-D24E-9AD2-7E4FC41EA627}" type="slidenum">
              <a:rPr lang="en-US" smtClean="0"/>
              <a:pPr/>
              <a:t>54</a:t>
            </a:fld>
            <a:endParaRPr lang="en-US" dirty="0"/>
          </a:p>
        </p:txBody>
      </p:sp>
    </p:spTree>
    <p:extLst>
      <p:ext uri="{BB962C8B-B14F-4D97-AF65-F5344CB8AC3E}">
        <p14:creationId xmlns:p14="http://schemas.microsoft.com/office/powerpoint/2010/main" val="1626613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3D35D39-7CAB-134B-8E89-D0F1CE1B82CA}"/>
              </a:ext>
            </a:extLst>
          </p:cNvPr>
          <p:cNvSpPr>
            <a:spLocks noGrp="1"/>
          </p:cNvSpPr>
          <p:nvPr>
            <p:ph type="body" sz="quarter" idx="13"/>
          </p:nvPr>
        </p:nvSpPr>
        <p:spPr/>
        <p:txBody>
          <a:bodyPr/>
          <a:lstStyle/>
          <a:p>
            <a:r>
              <a:rPr lang="en-US" dirty="0"/>
              <a:t> In your professional experience, have you supported mobile devices? If not, what kind of experience do you have with them? </a:t>
            </a:r>
            <a:endParaRPr lang="en-US" dirty="0">
              <a:solidFill>
                <a:srgbClr val="45545F"/>
              </a:solidFill>
            </a:endParaRPr>
          </a:p>
          <a:p>
            <a:r>
              <a:rPr lang="en-US" dirty="0"/>
              <a:t>What type of technical support do you think will be expected of an A+ technician as mobile devices become even more prominent within the workplace? </a:t>
            </a:r>
            <a:endParaRPr lang="en-US" dirty="0">
              <a:solidFill>
                <a:srgbClr val="45545F"/>
              </a:solidFill>
            </a:endParaRPr>
          </a:p>
        </p:txBody>
      </p:sp>
      <p:sp>
        <p:nvSpPr>
          <p:cNvPr id="3" name="Slide Number Placeholder 2">
            <a:extLst>
              <a:ext uri="{FF2B5EF4-FFF2-40B4-BE49-F238E27FC236}">
                <a16:creationId xmlns:a16="http://schemas.microsoft.com/office/drawing/2014/main" id="{ABBD8280-5882-AA48-BA86-A9C40DAEB2D9}"/>
              </a:ext>
            </a:extLst>
          </p:cNvPr>
          <p:cNvSpPr>
            <a:spLocks noGrp="1"/>
          </p:cNvSpPr>
          <p:nvPr>
            <p:ph type="sldNum" sz="quarter" idx="4"/>
          </p:nvPr>
        </p:nvSpPr>
        <p:spPr/>
        <p:txBody>
          <a:bodyPr/>
          <a:lstStyle/>
          <a:p>
            <a:fld id="{2066355A-084C-D24E-9AD2-7E4FC41EA627}" type="slidenum">
              <a:rPr lang="en-US" smtClean="0"/>
              <a:pPr/>
              <a:t>55</a:t>
            </a:fld>
            <a:endParaRPr lang="en-US" dirty="0"/>
          </a:p>
        </p:txBody>
      </p:sp>
    </p:spTree>
    <p:extLst>
      <p:ext uri="{BB962C8B-B14F-4D97-AF65-F5344CB8AC3E}">
        <p14:creationId xmlns:p14="http://schemas.microsoft.com/office/powerpoint/2010/main" val="7122298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CA21E-D9C2-4544-9DDD-32A537940CA7}"/>
              </a:ext>
            </a:extLst>
          </p:cNvPr>
          <p:cNvSpPr>
            <a:spLocks noGrp="1"/>
          </p:cNvSpPr>
          <p:nvPr>
            <p:ph type="title"/>
          </p:nvPr>
        </p:nvSpPr>
        <p:spPr/>
        <p:txBody>
          <a:bodyPr/>
          <a:lstStyle/>
          <a:p>
            <a:r>
              <a:rPr lang="en-US" dirty="0"/>
              <a:t>Mobile Device Updates</a:t>
            </a:r>
          </a:p>
        </p:txBody>
      </p:sp>
      <p:sp>
        <p:nvSpPr>
          <p:cNvPr id="4" name="Slide Number Placeholder 3">
            <a:extLst>
              <a:ext uri="{FF2B5EF4-FFF2-40B4-BE49-F238E27FC236}">
                <a16:creationId xmlns:a16="http://schemas.microsoft.com/office/drawing/2014/main" id="{BFD5645E-B002-4090-8ACC-237ABF695605}"/>
              </a:ext>
            </a:extLst>
          </p:cNvPr>
          <p:cNvSpPr>
            <a:spLocks noGrp="1"/>
          </p:cNvSpPr>
          <p:nvPr>
            <p:ph type="sldNum" sz="quarter" idx="4"/>
          </p:nvPr>
        </p:nvSpPr>
        <p:spPr/>
        <p:txBody>
          <a:bodyPr/>
          <a:lstStyle/>
          <a:p>
            <a:fld id="{2066355A-084C-D24E-9AD2-7E4FC41EA627}" type="slidenum">
              <a:rPr lang="en-US" smtClean="0"/>
              <a:pPr/>
              <a:t>6</a:t>
            </a:fld>
            <a:endParaRPr lang="en-US" dirty="0"/>
          </a:p>
        </p:txBody>
      </p:sp>
      <p:sp>
        <p:nvSpPr>
          <p:cNvPr id="5" name="Content Placeholder 4">
            <a:extLst>
              <a:ext uri="{FF2B5EF4-FFF2-40B4-BE49-F238E27FC236}">
                <a16:creationId xmlns:a16="http://schemas.microsoft.com/office/drawing/2014/main" id="{9CE68809-B65A-4693-81C3-E9C05A8E86F3}"/>
              </a:ext>
            </a:extLst>
          </p:cNvPr>
          <p:cNvSpPr>
            <a:spLocks noGrp="1"/>
          </p:cNvSpPr>
          <p:nvPr>
            <p:ph idx="1"/>
          </p:nvPr>
        </p:nvSpPr>
        <p:spPr/>
        <p:txBody>
          <a:bodyPr/>
          <a:lstStyle/>
          <a:p>
            <a:r>
              <a:rPr lang="en-US" dirty="0"/>
              <a:t>Security</a:t>
            </a:r>
          </a:p>
          <a:p>
            <a:pPr marL="342900" lvl="1" indent="0">
              <a:buNone/>
            </a:pPr>
            <a:r>
              <a:rPr lang="en-US" dirty="0"/>
              <a:t>Mobile devices can use the same classes of security software as PCs and laptops to</a:t>
            </a:r>
          </a:p>
          <a:p>
            <a:pPr marL="342900" lvl="1" indent="0">
              <a:buNone/>
            </a:pPr>
            <a:r>
              <a:rPr lang="en-US" dirty="0"/>
              <a:t>protect against malware, phishing, and software exploits.</a:t>
            </a:r>
          </a:p>
          <a:p>
            <a:endParaRPr lang="en-US" dirty="0"/>
          </a:p>
          <a:p>
            <a:r>
              <a:rPr lang="en-US" dirty="0"/>
              <a:t>Patching/OS updates </a:t>
            </a:r>
          </a:p>
          <a:p>
            <a:pPr lvl="1"/>
            <a:r>
              <a:rPr lang="en-US" dirty="0"/>
              <a:t>IOS: Settings &gt; General &gt; Software &gt; Update </a:t>
            </a:r>
          </a:p>
          <a:p>
            <a:pPr lvl="1"/>
            <a:r>
              <a:rPr lang="en-US" dirty="0"/>
              <a:t>App Icon Notifications on the app will make you aware of App updates.</a:t>
            </a:r>
          </a:p>
          <a:p>
            <a:pPr lvl="1"/>
            <a:r>
              <a:rPr lang="en-US" dirty="0"/>
              <a:t>Android: </a:t>
            </a:r>
            <a:r>
              <a:rPr lang="en-US" sz="1800" b="1" i="0" u="none" strike="noStrike" baseline="0" dirty="0">
                <a:latin typeface="OpenSans-Bold"/>
              </a:rPr>
              <a:t>Settings &gt; System &gt; Advanced &gt; System updates </a:t>
            </a:r>
          </a:p>
          <a:p>
            <a:pPr lvl="1"/>
            <a:r>
              <a:rPr lang="en-US" dirty="0"/>
              <a:t>Will uses the notification bar to deliver updates.</a:t>
            </a:r>
          </a:p>
          <a:p>
            <a:pPr lvl="1"/>
            <a:endParaRPr lang="en-US" dirty="0"/>
          </a:p>
          <a:p>
            <a:pPr marL="342900" lvl="1" indent="0">
              <a:buNone/>
            </a:pPr>
            <a:endParaRPr lang="en-US" dirty="0"/>
          </a:p>
        </p:txBody>
      </p:sp>
    </p:spTree>
    <p:extLst>
      <p:ext uri="{BB962C8B-B14F-4D97-AF65-F5344CB8AC3E}">
        <p14:creationId xmlns:p14="http://schemas.microsoft.com/office/powerpoint/2010/main" val="35833521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CA21E-D9C2-4544-9DDD-32A537940CA7}"/>
              </a:ext>
            </a:extLst>
          </p:cNvPr>
          <p:cNvSpPr>
            <a:spLocks noGrp="1"/>
          </p:cNvSpPr>
          <p:nvPr>
            <p:ph type="title"/>
          </p:nvPr>
        </p:nvSpPr>
        <p:spPr/>
        <p:txBody>
          <a:bodyPr/>
          <a:lstStyle/>
          <a:p>
            <a:r>
              <a:rPr lang="en-US" dirty="0"/>
              <a:t>Mobile Device Antivirus</a:t>
            </a:r>
          </a:p>
        </p:txBody>
      </p:sp>
      <p:sp>
        <p:nvSpPr>
          <p:cNvPr id="4" name="Slide Number Placeholder 3">
            <a:extLst>
              <a:ext uri="{FF2B5EF4-FFF2-40B4-BE49-F238E27FC236}">
                <a16:creationId xmlns:a16="http://schemas.microsoft.com/office/drawing/2014/main" id="{BFD5645E-B002-4090-8ACC-237ABF695605}"/>
              </a:ext>
            </a:extLst>
          </p:cNvPr>
          <p:cNvSpPr>
            <a:spLocks noGrp="1"/>
          </p:cNvSpPr>
          <p:nvPr>
            <p:ph type="sldNum" sz="quarter" idx="4"/>
          </p:nvPr>
        </p:nvSpPr>
        <p:spPr/>
        <p:txBody>
          <a:bodyPr/>
          <a:lstStyle/>
          <a:p>
            <a:fld id="{2066355A-084C-D24E-9AD2-7E4FC41EA627}" type="slidenum">
              <a:rPr lang="en-US" smtClean="0"/>
              <a:pPr/>
              <a:t>7</a:t>
            </a:fld>
            <a:endParaRPr lang="en-US" dirty="0"/>
          </a:p>
        </p:txBody>
      </p:sp>
      <p:sp>
        <p:nvSpPr>
          <p:cNvPr id="5" name="Content Placeholder 4">
            <a:extLst>
              <a:ext uri="{FF2B5EF4-FFF2-40B4-BE49-F238E27FC236}">
                <a16:creationId xmlns:a16="http://schemas.microsoft.com/office/drawing/2014/main" id="{9CE68809-B65A-4693-81C3-E9C05A8E86F3}"/>
              </a:ext>
            </a:extLst>
          </p:cNvPr>
          <p:cNvSpPr>
            <a:spLocks noGrp="1"/>
          </p:cNvSpPr>
          <p:nvPr>
            <p:ph idx="1"/>
          </p:nvPr>
        </p:nvSpPr>
        <p:spPr/>
        <p:txBody>
          <a:bodyPr/>
          <a:lstStyle/>
          <a:p>
            <a:r>
              <a:rPr lang="en-US" dirty="0"/>
              <a:t>Antivirus/anti-malware</a:t>
            </a:r>
          </a:p>
          <a:p>
            <a:pPr lvl="1"/>
            <a:r>
              <a:rPr lang="en-US" dirty="0"/>
              <a:t>Anti-malware designed for mobile devices work more like content filters to block access to known phishing sites and block adware/spyware activity by apps.</a:t>
            </a:r>
          </a:p>
          <a:p>
            <a:pPr marL="342900" lvl="1" indent="0">
              <a:buNone/>
            </a:pPr>
            <a:endParaRPr lang="en-US" dirty="0"/>
          </a:p>
          <a:p>
            <a:r>
              <a:rPr lang="en-US" dirty="0"/>
              <a:t>Antivirus</a:t>
            </a:r>
          </a:p>
          <a:p>
            <a:pPr lvl="1"/>
            <a:r>
              <a:rPr lang="en-US" dirty="0"/>
              <a:t>Additional layer of protection to marketplace security</a:t>
            </a:r>
          </a:p>
          <a:p>
            <a:pPr lvl="1"/>
            <a:r>
              <a:rPr lang="en-US" dirty="0"/>
              <a:t>Monitor app behavior and permissions requests</a:t>
            </a:r>
          </a:p>
          <a:p>
            <a:pPr lvl="1"/>
            <a:r>
              <a:rPr lang="en-US" dirty="0"/>
              <a:t>Will detect configuration errors</a:t>
            </a:r>
          </a:p>
          <a:p>
            <a:pPr lvl="1"/>
            <a:r>
              <a:rPr lang="en-US" dirty="0"/>
              <a:t>Monitor the permissions assigned to apps</a:t>
            </a:r>
          </a:p>
          <a:p>
            <a:pPr lvl="1"/>
            <a:endParaRPr lang="en-US" dirty="0"/>
          </a:p>
          <a:p>
            <a:pPr lvl="1"/>
            <a:endParaRPr lang="en-US" dirty="0"/>
          </a:p>
          <a:p>
            <a:pPr marL="342900" lvl="1" indent="0">
              <a:buNone/>
            </a:pPr>
            <a:endParaRPr lang="en-US" dirty="0"/>
          </a:p>
        </p:txBody>
      </p:sp>
    </p:spTree>
    <p:extLst>
      <p:ext uri="{BB962C8B-B14F-4D97-AF65-F5344CB8AC3E}">
        <p14:creationId xmlns:p14="http://schemas.microsoft.com/office/powerpoint/2010/main" val="546839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CA21E-D9C2-4544-9DDD-32A537940CA7}"/>
              </a:ext>
            </a:extLst>
          </p:cNvPr>
          <p:cNvSpPr>
            <a:spLocks noGrp="1"/>
          </p:cNvSpPr>
          <p:nvPr>
            <p:ph type="title"/>
          </p:nvPr>
        </p:nvSpPr>
        <p:spPr/>
        <p:txBody>
          <a:bodyPr/>
          <a:lstStyle/>
          <a:p>
            <a:r>
              <a:rPr lang="en-US" dirty="0"/>
              <a:t>Mobile Device Firewalls</a:t>
            </a:r>
          </a:p>
        </p:txBody>
      </p:sp>
      <p:sp>
        <p:nvSpPr>
          <p:cNvPr id="4" name="Slide Number Placeholder 3">
            <a:extLst>
              <a:ext uri="{FF2B5EF4-FFF2-40B4-BE49-F238E27FC236}">
                <a16:creationId xmlns:a16="http://schemas.microsoft.com/office/drawing/2014/main" id="{BFD5645E-B002-4090-8ACC-237ABF695605}"/>
              </a:ext>
            </a:extLst>
          </p:cNvPr>
          <p:cNvSpPr>
            <a:spLocks noGrp="1"/>
          </p:cNvSpPr>
          <p:nvPr>
            <p:ph type="sldNum" sz="quarter" idx="4"/>
          </p:nvPr>
        </p:nvSpPr>
        <p:spPr/>
        <p:txBody>
          <a:bodyPr/>
          <a:lstStyle/>
          <a:p>
            <a:fld id="{2066355A-084C-D24E-9AD2-7E4FC41EA627}" type="slidenum">
              <a:rPr lang="en-US" smtClean="0"/>
              <a:pPr/>
              <a:t>8</a:t>
            </a:fld>
            <a:endParaRPr lang="en-US" dirty="0"/>
          </a:p>
        </p:txBody>
      </p:sp>
      <p:sp>
        <p:nvSpPr>
          <p:cNvPr id="5" name="Content Placeholder 4">
            <a:extLst>
              <a:ext uri="{FF2B5EF4-FFF2-40B4-BE49-F238E27FC236}">
                <a16:creationId xmlns:a16="http://schemas.microsoft.com/office/drawing/2014/main" id="{9CE68809-B65A-4693-81C3-E9C05A8E86F3}"/>
              </a:ext>
            </a:extLst>
          </p:cNvPr>
          <p:cNvSpPr>
            <a:spLocks noGrp="1"/>
          </p:cNvSpPr>
          <p:nvPr>
            <p:ph idx="1"/>
          </p:nvPr>
        </p:nvSpPr>
        <p:spPr>
          <a:xfrm>
            <a:off x="341924" y="980347"/>
            <a:ext cx="8460152" cy="3781776"/>
          </a:xfrm>
        </p:spPr>
        <p:txBody>
          <a:bodyPr/>
          <a:lstStyle/>
          <a:p>
            <a:r>
              <a:rPr lang="en-US" dirty="0"/>
              <a:t>Firewall apps</a:t>
            </a:r>
          </a:p>
          <a:p>
            <a:pPr marL="342900" lvl="1" indent="0">
              <a:buNone/>
            </a:pPr>
            <a:r>
              <a:rPr lang="en-US" dirty="0"/>
              <a:t>Will monitor app activity and prevent connections to ports or IP addresses.</a:t>
            </a:r>
          </a:p>
          <a:p>
            <a:pPr marL="342900" lvl="1" indent="0">
              <a:buNone/>
            </a:pPr>
            <a:endParaRPr lang="en-US" dirty="0"/>
          </a:p>
          <a:p>
            <a:r>
              <a:rPr lang="en-US" dirty="0"/>
              <a:t>Firewall apps</a:t>
            </a:r>
          </a:p>
          <a:p>
            <a:pPr lvl="1"/>
            <a:r>
              <a:rPr lang="en-US" dirty="0"/>
              <a:t>Filter outgoing connections</a:t>
            </a:r>
          </a:p>
          <a:p>
            <a:pPr lvl="1"/>
            <a:r>
              <a:rPr lang="en-US" dirty="0"/>
              <a:t>Require Root level access to control</a:t>
            </a:r>
          </a:p>
          <a:p>
            <a:pPr lvl="1"/>
            <a:r>
              <a:rPr lang="en-US" dirty="0"/>
              <a:t>VPN-based filtering (None Root Access)</a:t>
            </a:r>
          </a:p>
          <a:p>
            <a:pPr lvl="1"/>
            <a:endParaRPr lang="en-US" dirty="0"/>
          </a:p>
          <a:p>
            <a:pPr marL="257175" marR="0" lvl="0" indent="-257175" algn="l" defTabSz="342900" rtl="0" eaLnBrk="1" fontAlgn="auto" latinLnBrk="0" hangingPunct="1">
              <a:lnSpc>
                <a:spcPct val="100000"/>
              </a:lnSpc>
              <a:spcBef>
                <a:spcPct val="20000"/>
              </a:spcBef>
              <a:spcAft>
                <a:spcPts val="0"/>
              </a:spcAft>
              <a:buClr>
                <a:srgbClr val="ED1C24"/>
              </a:buClr>
              <a:buSzTx/>
              <a:buFont typeface="Arial"/>
              <a:buChar char="•"/>
              <a:tabLst/>
              <a:defRPr/>
            </a:pPr>
            <a:r>
              <a:rPr kumimoji="0" lang="en-US" sz="1800" b="0" i="0" u="none" strike="noStrike" kern="1200" cap="none" spc="0" normalizeH="0" baseline="0" noProof="0" dirty="0">
                <a:ln>
                  <a:noFill/>
                </a:ln>
                <a:solidFill>
                  <a:srgbClr val="45545F"/>
                </a:solidFill>
                <a:effectLst/>
                <a:uLnTx/>
                <a:uFillTx/>
                <a:latin typeface="Open Sans"/>
                <a:ea typeface="+mn-ea"/>
                <a:cs typeface="+mn-cs"/>
              </a:rPr>
              <a:t>Firewall apps</a:t>
            </a:r>
          </a:p>
          <a:p>
            <a:pPr marL="557213" marR="0" lvl="1" indent="-214313" algn="l" defTabSz="342900" rtl="0" eaLnBrk="1" fontAlgn="auto" latinLnBrk="0" hangingPunct="1">
              <a:lnSpc>
                <a:spcPct val="100000"/>
              </a:lnSpc>
              <a:spcBef>
                <a:spcPct val="20000"/>
              </a:spcBef>
              <a:spcAft>
                <a:spcPts val="0"/>
              </a:spcAft>
              <a:buClr>
                <a:srgbClr val="ED1C24"/>
              </a:buClr>
              <a:buSzTx/>
              <a:buFont typeface="Arial"/>
              <a:buChar char="•"/>
              <a:tabLst/>
              <a:defRPr/>
            </a:pPr>
            <a:r>
              <a:rPr kumimoji="0" lang="en-US" sz="1600" b="0" i="0" u="none" strike="noStrike" kern="1200" cap="none" spc="0" normalizeH="0" baseline="0" noProof="0" dirty="0">
                <a:ln>
                  <a:noFill/>
                </a:ln>
                <a:solidFill>
                  <a:srgbClr val="45545F"/>
                </a:solidFill>
                <a:effectLst/>
                <a:uLnTx/>
                <a:uFillTx/>
                <a:latin typeface="Open Sans"/>
                <a:ea typeface="+mn-ea"/>
                <a:cs typeface="+mn-cs"/>
              </a:rPr>
              <a:t>Comodo</a:t>
            </a:r>
          </a:p>
          <a:p>
            <a:pPr marL="557213" marR="0" lvl="1" indent="-214313" algn="l" defTabSz="342900" rtl="0" eaLnBrk="1" fontAlgn="auto" latinLnBrk="0" hangingPunct="1">
              <a:lnSpc>
                <a:spcPct val="100000"/>
              </a:lnSpc>
              <a:spcBef>
                <a:spcPct val="20000"/>
              </a:spcBef>
              <a:spcAft>
                <a:spcPts val="0"/>
              </a:spcAft>
              <a:buClr>
                <a:srgbClr val="ED1C24"/>
              </a:buClr>
              <a:buSzTx/>
              <a:buFont typeface="Arial"/>
              <a:buChar char="•"/>
              <a:tabLst/>
              <a:defRPr/>
            </a:pPr>
            <a:r>
              <a:rPr kumimoji="0" lang="en-US" sz="1600" b="0" i="0" u="none" strike="noStrike" kern="1200" cap="none" spc="0" normalizeH="0" baseline="0" noProof="0" dirty="0">
                <a:ln>
                  <a:noFill/>
                </a:ln>
                <a:solidFill>
                  <a:srgbClr val="45545F"/>
                </a:solidFill>
                <a:effectLst/>
                <a:uLnTx/>
                <a:uFillTx/>
                <a:latin typeface="Open Sans"/>
                <a:ea typeface="+mn-ea"/>
                <a:cs typeface="+mn-cs"/>
              </a:rPr>
              <a:t>Tiny Wall</a:t>
            </a:r>
          </a:p>
          <a:p>
            <a:pPr marL="557213" marR="0" lvl="1" indent="-214313" algn="l" defTabSz="342900" rtl="0" eaLnBrk="1" fontAlgn="auto" latinLnBrk="0" hangingPunct="1">
              <a:lnSpc>
                <a:spcPct val="100000"/>
              </a:lnSpc>
              <a:spcBef>
                <a:spcPct val="20000"/>
              </a:spcBef>
              <a:spcAft>
                <a:spcPts val="0"/>
              </a:spcAft>
              <a:buClr>
                <a:srgbClr val="ED1C24"/>
              </a:buClr>
              <a:buSzTx/>
              <a:buFont typeface="Arial"/>
              <a:buChar char="•"/>
              <a:tabLst/>
              <a:defRPr/>
            </a:pPr>
            <a:r>
              <a:rPr kumimoji="0" lang="en-US" sz="1600" b="0" i="0" u="none" strike="noStrike" kern="1200" cap="none" spc="0" normalizeH="0" baseline="0" noProof="0" dirty="0">
                <a:ln>
                  <a:noFill/>
                </a:ln>
                <a:solidFill>
                  <a:srgbClr val="45545F"/>
                </a:solidFill>
                <a:effectLst/>
                <a:uLnTx/>
                <a:uFillTx/>
                <a:latin typeface="Open Sans"/>
                <a:ea typeface="+mn-ea"/>
                <a:cs typeface="+mn-cs"/>
              </a:rPr>
              <a:t>Net Defender</a:t>
            </a:r>
          </a:p>
          <a:p>
            <a:pPr marL="342900" lvl="1" indent="0">
              <a:buNone/>
            </a:pPr>
            <a:endParaRPr lang="en-US" dirty="0"/>
          </a:p>
        </p:txBody>
      </p:sp>
    </p:spTree>
    <p:extLst>
      <p:ext uri="{BB962C8B-B14F-4D97-AF65-F5344CB8AC3E}">
        <p14:creationId xmlns:p14="http://schemas.microsoft.com/office/powerpoint/2010/main" val="1736307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62579-EE0E-4CAE-B981-FBFCC328481C}"/>
              </a:ext>
            </a:extLst>
          </p:cNvPr>
          <p:cNvSpPr>
            <a:spLocks noGrp="1"/>
          </p:cNvSpPr>
          <p:nvPr>
            <p:ph type="title"/>
          </p:nvPr>
        </p:nvSpPr>
        <p:spPr/>
        <p:txBody>
          <a:bodyPr/>
          <a:lstStyle/>
          <a:p>
            <a:r>
              <a:rPr lang="en-US" dirty="0"/>
              <a:t>Mobile VPN Configuration</a:t>
            </a:r>
          </a:p>
        </p:txBody>
      </p:sp>
      <p:sp>
        <p:nvSpPr>
          <p:cNvPr id="3" name="Text Placeholder 2">
            <a:extLst>
              <a:ext uri="{FF2B5EF4-FFF2-40B4-BE49-F238E27FC236}">
                <a16:creationId xmlns:a16="http://schemas.microsoft.com/office/drawing/2014/main" id="{28DE6D70-8D8A-4157-80EF-FE79C3CF0C5B}"/>
              </a:ext>
            </a:extLst>
          </p:cNvPr>
          <p:cNvSpPr>
            <a:spLocks noGrp="1"/>
          </p:cNvSpPr>
          <p:nvPr>
            <p:ph type="body" sz="quarter" idx="13"/>
          </p:nvPr>
        </p:nvSpPr>
        <p:spPr>
          <a:xfrm>
            <a:off x="1784687" y="754536"/>
            <a:ext cx="7054516" cy="1702417"/>
          </a:xfrm>
        </p:spPr>
        <p:txBody>
          <a:bodyPr/>
          <a:lstStyle/>
          <a:p>
            <a:r>
              <a:rPr lang="en-US" b="1" dirty="0"/>
              <a:t>Virtual Private Network</a:t>
            </a:r>
            <a:r>
              <a:rPr lang="en-US" dirty="0"/>
              <a:t> </a:t>
            </a:r>
            <a:r>
              <a:rPr lang="en-US" b="1" dirty="0"/>
              <a:t>(VPN): </a:t>
            </a:r>
            <a:r>
              <a:rPr lang="en-US" dirty="0"/>
              <a:t>A secure tunnel created via an unsecure network (typically the Internet). </a:t>
            </a:r>
          </a:p>
          <a:p>
            <a:endParaRPr lang="en-US" dirty="0"/>
          </a:p>
          <a:p>
            <a:r>
              <a:rPr lang="en-US" b="1" dirty="0"/>
              <a:t>Mobile VPN</a:t>
            </a:r>
            <a:r>
              <a:rPr lang="en-US" dirty="0"/>
              <a:t>: A VPN that can maintain the VPN link across multiple carrier networks.</a:t>
            </a:r>
            <a:endParaRPr lang="en-US" b="1" dirty="0"/>
          </a:p>
        </p:txBody>
      </p:sp>
      <p:sp>
        <p:nvSpPr>
          <p:cNvPr id="4" name="Slide Number Placeholder 3">
            <a:extLst>
              <a:ext uri="{FF2B5EF4-FFF2-40B4-BE49-F238E27FC236}">
                <a16:creationId xmlns:a16="http://schemas.microsoft.com/office/drawing/2014/main" id="{891C993B-C6BD-4F6B-99B0-9F08FB38F33F}"/>
              </a:ext>
            </a:extLst>
          </p:cNvPr>
          <p:cNvSpPr>
            <a:spLocks noGrp="1"/>
          </p:cNvSpPr>
          <p:nvPr>
            <p:ph type="sldNum" sz="quarter" idx="4"/>
          </p:nvPr>
        </p:nvSpPr>
        <p:spPr/>
        <p:txBody>
          <a:bodyPr/>
          <a:lstStyle/>
          <a:p>
            <a:fld id="{2066355A-084C-D24E-9AD2-7E4FC41EA627}" type="slidenum">
              <a:rPr lang="en-US" smtClean="0"/>
              <a:pPr/>
              <a:t>9</a:t>
            </a:fld>
            <a:endParaRPr lang="en-US" dirty="0"/>
          </a:p>
        </p:txBody>
      </p:sp>
      <p:sp>
        <p:nvSpPr>
          <p:cNvPr id="5" name="Content Placeholder 4">
            <a:extLst>
              <a:ext uri="{FF2B5EF4-FFF2-40B4-BE49-F238E27FC236}">
                <a16:creationId xmlns:a16="http://schemas.microsoft.com/office/drawing/2014/main" id="{F3AEE63E-EB91-427D-B979-3A85D77805FF}"/>
              </a:ext>
            </a:extLst>
          </p:cNvPr>
          <p:cNvSpPr>
            <a:spLocks noGrp="1"/>
          </p:cNvSpPr>
          <p:nvPr>
            <p:ph idx="1"/>
          </p:nvPr>
        </p:nvSpPr>
        <p:spPr>
          <a:xfrm>
            <a:off x="337339" y="3080166"/>
            <a:ext cx="8460152" cy="1467164"/>
          </a:xfrm>
        </p:spPr>
        <p:txBody>
          <a:bodyPr/>
          <a:lstStyle/>
          <a:p>
            <a:r>
              <a:rPr lang="en-US" dirty="0"/>
              <a:t>Tunnel contents is encrypted to secure communications.</a:t>
            </a:r>
          </a:p>
          <a:p>
            <a:r>
              <a:rPr lang="en-US" dirty="0"/>
              <a:t>Links maintained even in sleep mode.</a:t>
            </a:r>
          </a:p>
          <a:p>
            <a:r>
              <a:rPr lang="en-US" dirty="0"/>
              <a:t>Available as third-party apps for Android and iOS.</a:t>
            </a:r>
          </a:p>
        </p:txBody>
      </p:sp>
      <p:pic>
        <p:nvPicPr>
          <p:cNvPr id="7" name="Picture 6">
            <a:extLst>
              <a:ext uri="{FF2B5EF4-FFF2-40B4-BE49-F238E27FC236}">
                <a16:creationId xmlns:a16="http://schemas.microsoft.com/office/drawing/2014/main" id="{FAD5C35D-FA06-9BE3-C423-48F3113DE9B6}"/>
              </a:ext>
            </a:extLst>
          </p:cNvPr>
          <p:cNvPicPr>
            <a:picLocks noChangeAspect="1"/>
          </p:cNvPicPr>
          <p:nvPr/>
        </p:nvPicPr>
        <p:blipFill>
          <a:blip r:embed="rId2"/>
          <a:stretch>
            <a:fillRect/>
          </a:stretch>
        </p:blipFill>
        <p:spPr>
          <a:xfrm>
            <a:off x="567190" y="754536"/>
            <a:ext cx="1158243" cy="1440741"/>
          </a:xfrm>
          <a:prstGeom prst="rect">
            <a:avLst/>
          </a:prstGeom>
        </p:spPr>
      </p:pic>
    </p:spTree>
    <p:extLst>
      <p:ext uri="{BB962C8B-B14F-4D97-AF65-F5344CB8AC3E}">
        <p14:creationId xmlns:p14="http://schemas.microsoft.com/office/powerpoint/2010/main" val="919716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heel(1)">
                                      <p:cBhvr>
                                        <p:cTn id="7" dur="2000"/>
                                        <p:tgtEl>
                                          <p:spTgt spid="5">
                                            <p:txEl>
                                              <p:pRg st="0" end="0"/>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heel(1)">
                                      <p:cBhvr>
                                        <p:cTn id="10" dur="2000"/>
                                        <p:tgtEl>
                                          <p:spTgt spid="5">
                                            <p:txEl>
                                              <p:pRg st="1" end="1"/>
                                            </p:txEl>
                                          </p:spTgt>
                                        </p:tgtEl>
                                      </p:cBhvr>
                                    </p:animEffect>
                                  </p:childTnLst>
                                </p:cTn>
                              </p:par>
                              <p:par>
                                <p:cTn id="11" presetID="21" presetClass="entr" presetSubtype="1"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wheel(1)">
                                      <p:cBhvr>
                                        <p:cTn id="13"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LO-CompTIA">
  <a:themeElements>
    <a:clrScheme name="CompTIA">
      <a:dk1>
        <a:srgbClr val="000000"/>
      </a:dk1>
      <a:lt1>
        <a:srgbClr val="FFFFFF"/>
      </a:lt1>
      <a:dk2>
        <a:srgbClr val="000000"/>
      </a:dk2>
      <a:lt2>
        <a:srgbClr val="FFFFFF"/>
      </a:lt2>
      <a:accent1>
        <a:srgbClr val="0090B9"/>
      </a:accent1>
      <a:accent2>
        <a:srgbClr val="004D71"/>
      </a:accent2>
      <a:accent3>
        <a:srgbClr val="45545F"/>
      </a:accent3>
      <a:accent4>
        <a:srgbClr val="AFB6BA"/>
      </a:accent4>
      <a:accent5>
        <a:srgbClr val="F26C23"/>
      </a:accent5>
      <a:accent6>
        <a:srgbClr val="B24EC3"/>
      </a:accent6>
      <a:hlink>
        <a:srgbClr val="009DDC"/>
      </a:hlink>
      <a:folHlink>
        <a:srgbClr val="009DDC"/>
      </a:folHlink>
    </a:clrScheme>
    <a:fontScheme name="Open Sans">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FF0000"/>
          </a:solidFill>
          <a:prstDash val="solid"/>
        </a:ln>
        <a:effectLst/>
      </a:spPr>
      <a:bodyPr rtlCol="0" anchor="ctr"/>
      <a:lstStyle>
        <a:defPPr algn="ctr" defTabSz="914400">
          <a:defRPr sz="1100" b="1" kern="0" dirty="0" err="1" smtClean="0">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5899037-AD01-46AD-9EAC-5FEDA1BBA09F}" vid="{3D6D6ED0-3277-4DBA-9565-7A4043132F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8AB8BE3257A504EB15FA3D006F5CE14" ma:contentTypeVersion="12" ma:contentTypeDescription="Create a new document." ma:contentTypeScope="" ma:versionID="418cf6fe0ea8ffec7f4bbd14d3bb840a">
  <xsd:schema xmlns:xsd="http://www.w3.org/2001/XMLSchema" xmlns:xs="http://www.w3.org/2001/XMLSchema" xmlns:p="http://schemas.microsoft.com/office/2006/metadata/properties" xmlns:ns2="95a46270-66ec-4bdf-aabc-d78887d51418" xmlns:ns3="315eb565-7267-4a95-9087-2f433ded3c8b" targetNamespace="http://schemas.microsoft.com/office/2006/metadata/properties" ma:root="true" ma:fieldsID="fcf3f344b082f4df2f3eec2af3a5ce44" ns2:_="" ns3:_="">
    <xsd:import namespace="95a46270-66ec-4bdf-aabc-d78887d51418"/>
    <xsd:import namespace="315eb565-7267-4a95-9087-2f433ded3c8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OCR" minOccurs="0"/>
                <xsd:element ref="ns2:MediaServiceEventHashCode" minOccurs="0"/>
                <xsd:element ref="ns2:MediaServiceGenerationTim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a46270-66ec-4bdf-aabc-d78887d51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5eb565-7267-4a95-9087-2f433ded3c8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7D08EB0-2F25-4DD9-9E44-B6C1ED88D7A1}">
  <ds:schemaRefs>
    <ds:schemaRef ds:uri="315eb565-7267-4a95-9087-2f433ded3c8b"/>
    <ds:schemaRef ds:uri="http://schemas.openxmlformats.org/package/2006/metadata/core-properties"/>
    <ds:schemaRef ds:uri="http://purl.org/dc/terms/"/>
    <ds:schemaRef ds:uri="http://schemas.microsoft.com/office/infopath/2007/PartnerControls"/>
    <ds:schemaRef ds:uri="http://schemas.microsoft.com/office/2006/documentManagement/types"/>
    <ds:schemaRef ds:uri="http://schemas.microsoft.com/office/2006/metadata/properties"/>
    <ds:schemaRef ds:uri="http://purl.org/dc/elements/1.1/"/>
    <ds:schemaRef ds:uri="95a46270-66ec-4bdf-aabc-d78887d51418"/>
    <ds:schemaRef ds:uri="http://www.w3.org/XML/1998/namespace"/>
    <ds:schemaRef ds:uri="http://purl.org/dc/dcmitype/"/>
  </ds:schemaRefs>
</ds:datastoreItem>
</file>

<file path=customXml/itemProps2.xml><?xml version="1.0" encoding="utf-8"?>
<ds:datastoreItem xmlns:ds="http://schemas.openxmlformats.org/officeDocument/2006/customXml" ds:itemID="{DD5CF3B9-2B49-408D-A103-70AC9CF3C0CC}">
  <ds:schemaRefs>
    <ds:schemaRef ds:uri="http://schemas.microsoft.com/sharepoint/v3/contenttype/forms"/>
  </ds:schemaRefs>
</ds:datastoreItem>
</file>

<file path=customXml/itemProps3.xml><?xml version="1.0" encoding="utf-8"?>
<ds:datastoreItem xmlns:ds="http://schemas.openxmlformats.org/officeDocument/2006/customXml" ds:itemID="{5F6C1BAC-0912-4A22-9AD1-B4A83B0516A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a46270-66ec-4bdf-aabc-d78887d51418"/>
    <ds:schemaRef ds:uri="315eb565-7267-4a95-9087-2f433ded3c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LO CompTIA Visuals Template v2.2</Template>
  <TotalTime>8865</TotalTime>
  <Words>3521</Words>
  <Application>Microsoft Office PowerPoint</Application>
  <PresentationFormat>On-screen Show (16:9)</PresentationFormat>
  <Paragraphs>549</Paragraphs>
  <Slides>55</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55</vt:i4>
      </vt:variant>
    </vt:vector>
  </HeadingPairs>
  <TitlesOfParts>
    <vt:vector size="62" baseType="lpstr">
      <vt:lpstr>Arial</vt:lpstr>
      <vt:lpstr>OpenSans-Bold</vt:lpstr>
      <vt:lpstr>Calibri</vt:lpstr>
      <vt:lpstr>Open Sans</vt:lpstr>
      <vt:lpstr>Open Sans Semibold</vt:lpstr>
      <vt:lpstr>OpenSans</vt:lpstr>
      <vt:lpstr>LO-CompTIA</vt:lpstr>
      <vt:lpstr>CH 9: Supporting and Troubleshooting Mobile Devices</vt:lpstr>
      <vt:lpstr>Topic A: Secure Mobile Devices</vt:lpstr>
      <vt:lpstr>Popular Security Controls for Mobile Devices</vt:lpstr>
      <vt:lpstr>Mobile Device Access Control</vt:lpstr>
      <vt:lpstr>Mobile Device Access Control</vt:lpstr>
      <vt:lpstr>Mobile Device Updates</vt:lpstr>
      <vt:lpstr>Mobile Device Antivirus</vt:lpstr>
      <vt:lpstr>Mobile Device Firewalls</vt:lpstr>
      <vt:lpstr>Mobile VPN Configuration</vt:lpstr>
      <vt:lpstr>Enterprise Mobility Management</vt:lpstr>
      <vt:lpstr>Mobile MDM</vt:lpstr>
      <vt:lpstr>Mobile MDM:  Encryption</vt:lpstr>
      <vt:lpstr>Mobile MDM:  Data Protection</vt:lpstr>
      <vt:lpstr>Mobile Device:  Locator Apps and Remote Wipe</vt:lpstr>
      <vt:lpstr>Mobile Device Backup</vt:lpstr>
      <vt:lpstr>Multifactor Authentication and Authenticator Applications</vt:lpstr>
      <vt:lpstr>IOT Internet of Things Security</vt:lpstr>
      <vt:lpstr>IOT Internet of Things Security</vt:lpstr>
      <vt:lpstr>IOT Internet of Things Security</vt:lpstr>
      <vt:lpstr>Discussing Mobile Device Security</vt:lpstr>
      <vt:lpstr>Discussing Mobile Device Security</vt:lpstr>
      <vt:lpstr>Discussing Mobile Device Security</vt:lpstr>
      <vt:lpstr>Discussing Mobile Device Security</vt:lpstr>
      <vt:lpstr>Discussing Mobile Device Security</vt:lpstr>
      <vt:lpstr>Discussing Mobile Device Security</vt:lpstr>
      <vt:lpstr>Discussing Mobile Device Security</vt:lpstr>
      <vt:lpstr>Topic B: Troubleshoot Mobile Device Issues</vt:lpstr>
      <vt:lpstr>Mobile OS Troubleshooting Tools</vt:lpstr>
      <vt:lpstr>Troubleshoot Device and OS Issues</vt:lpstr>
      <vt:lpstr>Guidelines for Using Mobile Troubleshooting Tools</vt:lpstr>
      <vt:lpstr>Mobile OS Issue Troubleshooting </vt:lpstr>
      <vt:lpstr>Guidelines for Troubleshooting Mobile OS Issues</vt:lpstr>
      <vt:lpstr>Guidelines for Troubleshooting Mobile OS Issues</vt:lpstr>
      <vt:lpstr>Mobile App Issue Troubleshooting</vt:lpstr>
      <vt:lpstr>Mobile App Issue Troubleshooting</vt:lpstr>
      <vt:lpstr>Mobile App Issue Troubleshooting</vt:lpstr>
      <vt:lpstr>Guidelines for Troubleshooting Mobile App Issues</vt:lpstr>
      <vt:lpstr>Troubleshoot Connectivity Issues</vt:lpstr>
      <vt:lpstr>Mobile Wireless Issue Troubleshooting</vt:lpstr>
      <vt:lpstr>Guidelines for Troubleshooting Mobile Wireless Issues </vt:lpstr>
      <vt:lpstr>Mobile Device Security Troubleshooting</vt:lpstr>
      <vt:lpstr>Root Access Security Concerns</vt:lpstr>
      <vt:lpstr>Root Access Security Concerns</vt:lpstr>
      <vt:lpstr>Mobile App Soofing Security Concerns</vt:lpstr>
      <vt:lpstr>Mobile Device Security Troubleshooting</vt:lpstr>
      <vt:lpstr>Mobile Device Security Troubleshooting</vt:lpstr>
      <vt:lpstr>Mobile Device Security symptoms</vt:lpstr>
      <vt:lpstr>Mobile Device Security symptoms</vt:lpstr>
      <vt:lpstr>Troubleshooting Mobile Device Issues</vt:lpstr>
      <vt:lpstr>Troubleshooting Mobile Device Issues</vt:lpstr>
      <vt:lpstr>Troubleshooting Mobile Device Issues</vt:lpstr>
      <vt:lpstr>Troubleshooting Mobile Device Issues</vt:lpstr>
      <vt:lpstr>Troubleshooting Mobile Device Issues</vt:lpstr>
      <vt:lpstr>Troubleshooting Mobile Device Issues</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Supporting and Troubleshooting Mobile Devices</dc:title>
  <dc:subject/>
  <dc:creator>Gail Sandler</dc:creator>
  <cp:keywords/>
  <dc:description/>
  <cp:lastModifiedBy>Anton Santucci</cp:lastModifiedBy>
  <cp:revision>173</cp:revision>
  <dcterms:created xsi:type="dcterms:W3CDTF">2018-10-03T14:00:24Z</dcterms:created>
  <dcterms:modified xsi:type="dcterms:W3CDTF">2022-06-24T18:15:07Z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0x010100F8AB8BE3257A504EB15FA3D006F5CE14</vt:lpwstr>
  </property>
</Properties>
</file>