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78"/>
  </p:notesMasterIdLst>
  <p:handoutMasterIdLst>
    <p:handoutMasterId r:id="rId79"/>
  </p:handoutMasterIdLst>
  <p:sldIdLst>
    <p:sldId id="281" r:id="rId5"/>
    <p:sldId id="333" r:id="rId6"/>
    <p:sldId id="325" r:id="rId7"/>
    <p:sldId id="282" r:id="rId8"/>
    <p:sldId id="326" r:id="rId9"/>
    <p:sldId id="327" r:id="rId10"/>
    <p:sldId id="284" r:id="rId11"/>
    <p:sldId id="285" r:id="rId12"/>
    <p:sldId id="286" r:id="rId13"/>
    <p:sldId id="358" r:id="rId14"/>
    <p:sldId id="287" r:id="rId15"/>
    <p:sldId id="359" r:id="rId16"/>
    <p:sldId id="288" r:id="rId17"/>
    <p:sldId id="487" r:id="rId18"/>
    <p:sldId id="360" r:id="rId19"/>
    <p:sldId id="289" r:id="rId20"/>
    <p:sldId id="290" r:id="rId21"/>
    <p:sldId id="291" r:id="rId22"/>
    <p:sldId id="292" r:id="rId23"/>
    <p:sldId id="293" r:id="rId24"/>
    <p:sldId id="294" r:id="rId25"/>
    <p:sldId id="295" r:id="rId26"/>
    <p:sldId id="328" r:id="rId27"/>
    <p:sldId id="296" r:id="rId28"/>
    <p:sldId id="297" r:id="rId29"/>
    <p:sldId id="298" r:id="rId30"/>
    <p:sldId id="334" r:id="rId31"/>
    <p:sldId id="335" r:id="rId32"/>
    <p:sldId id="336" r:id="rId33"/>
    <p:sldId id="337" r:id="rId34"/>
    <p:sldId id="338" r:id="rId35"/>
    <p:sldId id="339" r:id="rId36"/>
    <p:sldId id="340" r:id="rId37"/>
    <p:sldId id="341" r:id="rId38"/>
    <p:sldId id="300" r:id="rId39"/>
    <p:sldId id="301" r:id="rId40"/>
    <p:sldId id="302" r:id="rId41"/>
    <p:sldId id="304" r:id="rId42"/>
    <p:sldId id="305" r:id="rId43"/>
    <p:sldId id="306" r:id="rId44"/>
    <p:sldId id="307" r:id="rId45"/>
    <p:sldId id="309" r:id="rId46"/>
    <p:sldId id="311" r:id="rId47"/>
    <p:sldId id="310" r:id="rId48"/>
    <p:sldId id="332" r:id="rId49"/>
    <p:sldId id="312" r:id="rId50"/>
    <p:sldId id="272" r:id="rId51"/>
    <p:sldId id="485" r:id="rId52"/>
    <p:sldId id="342" r:id="rId53"/>
    <p:sldId id="343" r:id="rId54"/>
    <p:sldId id="344" r:id="rId55"/>
    <p:sldId id="345" r:id="rId56"/>
    <p:sldId id="346" r:id="rId57"/>
    <p:sldId id="347" r:id="rId58"/>
    <p:sldId id="348" r:id="rId59"/>
    <p:sldId id="349" r:id="rId60"/>
    <p:sldId id="314" r:id="rId61"/>
    <p:sldId id="315" r:id="rId62"/>
    <p:sldId id="316" r:id="rId63"/>
    <p:sldId id="317" r:id="rId64"/>
    <p:sldId id="318" r:id="rId65"/>
    <p:sldId id="319" r:id="rId66"/>
    <p:sldId id="320" r:id="rId67"/>
    <p:sldId id="321" r:id="rId68"/>
    <p:sldId id="322" r:id="rId69"/>
    <p:sldId id="323" r:id="rId70"/>
    <p:sldId id="351" r:id="rId71"/>
    <p:sldId id="352" r:id="rId72"/>
    <p:sldId id="353" r:id="rId73"/>
    <p:sldId id="354" r:id="rId74"/>
    <p:sldId id="355" r:id="rId75"/>
    <p:sldId id="356" r:id="rId76"/>
    <p:sldId id="331" r:id="rId77"/>
  </p:sldIdLst>
  <p:sldSz cx="9144000" cy="5143500" type="screen16x9"/>
  <p:notesSz cx="6858000" cy="9144000"/>
  <p:embeddedFontLst>
    <p:embeddedFont>
      <p:font typeface="Calibri" panose="020F0502020204030204" pitchFamily="34" charset="0"/>
      <p:regular r:id="rId80"/>
      <p:bold r:id="rId81"/>
      <p:italic r:id="rId82"/>
      <p:boldItalic r:id="rId83"/>
    </p:embeddedFont>
    <p:embeddedFont>
      <p:font typeface="Open Sans" panose="020B0606030504020204" pitchFamily="34" charset="0"/>
      <p:regular r:id="rId84"/>
      <p:bold r:id="rId85"/>
      <p:italic r:id="rId86"/>
      <p:boldItalic r:id="rId8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9E"/>
    <a:srgbClr val="45545F"/>
    <a:srgbClr val="004D71"/>
    <a:srgbClr val="B1B7BC"/>
    <a:srgbClr val="1B3764"/>
    <a:srgbClr val="0090B9"/>
    <a:srgbClr val="ED1C24"/>
    <a:srgbClr val="F5A81C"/>
    <a:srgbClr val="01A1DD"/>
    <a:srgbClr val="CFD4D7"/>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483" autoAdjust="0"/>
    <p:restoredTop sz="87192" autoAdjust="0"/>
  </p:normalViewPr>
  <p:slideViewPr>
    <p:cSldViewPr snapToGrid="0">
      <p:cViewPr varScale="1">
        <p:scale>
          <a:sx n="77" d="100"/>
          <a:sy n="77" d="100"/>
        </p:scale>
        <p:origin x="276" y="7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5.fntdata"/><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1.fntdata"/><Relationship Id="rId85"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4.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font" Target="fonts/font2.fntdata"/><Relationship Id="rId86"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8.fntdata"/><Relationship Id="rId61" Type="http://schemas.openxmlformats.org/officeDocument/2006/relationships/slide" Target="slides/slide57.xml"/><Relationship Id="rId82" Type="http://schemas.openxmlformats.org/officeDocument/2006/relationships/font" Target="fonts/font3.fntdata"/><Relationship Id="rId19" Type="http://schemas.openxmlformats.org/officeDocument/2006/relationships/slide" Target="slides/slide15.xml"/></Relationships>
</file>

<file path=ppt/diagrams/_rels/data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ata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9.svg"/><Relationship Id="rId1" Type="http://schemas.openxmlformats.org/officeDocument/2006/relationships/image" Target="../media/image48.png"/><Relationship Id="rId4" Type="http://schemas.openxmlformats.org/officeDocument/2006/relationships/image" Target="../media/image19.svg"/></Relationships>
</file>

<file path=ppt/diagrams/_rels/data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9.svg"/><Relationship Id="rId1" Type="http://schemas.openxmlformats.org/officeDocument/2006/relationships/image" Target="../media/image48.png"/><Relationship Id="rId4" Type="http://schemas.openxmlformats.org/officeDocument/2006/relationships/image" Target="../media/image19.svg"/></Relationships>
</file>

<file path=ppt/diagrams/_rels/drawing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DB6782-FCC6-4D25-8F29-C084D953BC1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1F279A0-93F0-4C7E-9330-5EB64312CFF3}">
      <dgm:prSet/>
      <dgm:spPr/>
      <dgm:t>
        <a:bodyPr/>
        <a:lstStyle/>
        <a:p>
          <a:r>
            <a:rPr lang="en-US"/>
            <a:t>Logical security controls</a:t>
          </a:r>
        </a:p>
      </dgm:t>
    </dgm:pt>
    <dgm:pt modelId="{D74B2EEE-8D57-4028-8BF9-BCBE64ABB1F6}" type="parTrans" cxnId="{3A59A20D-BF1B-430A-9891-A780F1C2B209}">
      <dgm:prSet/>
      <dgm:spPr/>
      <dgm:t>
        <a:bodyPr/>
        <a:lstStyle/>
        <a:p>
          <a:endParaRPr lang="en-US"/>
        </a:p>
      </dgm:t>
    </dgm:pt>
    <dgm:pt modelId="{5B7028B7-2383-44EA-B93F-8DD2EA19C4DC}" type="sibTrans" cxnId="{3A59A20D-BF1B-430A-9891-A780F1C2B209}">
      <dgm:prSet/>
      <dgm:spPr/>
      <dgm:t>
        <a:bodyPr/>
        <a:lstStyle/>
        <a:p>
          <a:endParaRPr lang="en-US"/>
        </a:p>
      </dgm:t>
    </dgm:pt>
    <dgm:pt modelId="{BE478FD2-AB4E-4232-A166-D4BFA827F6BC}">
      <dgm:prSet/>
      <dgm:spPr/>
      <dgm:t>
        <a:bodyPr/>
        <a:lstStyle/>
        <a:p>
          <a:r>
            <a:rPr lang="en-US" dirty="0">
              <a:solidFill>
                <a:srgbClr val="FF0000"/>
              </a:solidFill>
            </a:rPr>
            <a:t>Overall operation of access control systems</a:t>
          </a:r>
        </a:p>
      </dgm:t>
    </dgm:pt>
    <dgm:pt modelId="{B2537F74-F558-41DA-A90E-F2FC4C7DF389}" type="parTrans" cxnId="{DA12CFC3-9A6A-4F8B-BAA3-D204AC73B082}">
      <dgm:prSet/>
      <dgm:spPr/>
      <dgm:t>
        <a:bodyPr/>
        <a:lstStyle/>
        <a:p>
          <a:endParaRPr lang="en-US"/>
        </a:p>
      </dgm:t>
    </dgm:pt>
    <dgm:pt modelId="{85D5A570-9BAD-4576-8A20-2C0F2ABBBC5B}" type="sibTrans" cxnId="{DA12CFC3-9A6A-4F8B-BAA3-D204AC73B082}">
      <dgm:prSet/>
      <dgm:spPr/>
      <dgm:t>
        <a:bodyPr/>
        <a:lstStyle/>
        <a:p>
          <a:endParaRPr lang="en-US"/>
        </a:p>
      </dgm:t>
    </dgm:pt>
    <dgm:pt modelId="{5DD6E58A-73C2-4543-B713-0853CFC03078}">
      <dgm:prSet/>
      <dgm:spPr/>
      <dgm:t>
        <a:bodyPr/>
        <a:lstStyle/>
        <a:p>
          <a:r>
            <a:rPr lang="en-US" dirty="0">
              <a:solidFill>
                <a:srgbClr val="FF0000"/>
              </a:solidFill>
            </a:rPr>
            <a:t>Implement multiple </a:t>
          </a:r>
          <a:r>
            <a:rPr lang="en-US" b="1" dirty="0">
              <a:solidFill>
                <a:srgbClr val="FF0000"/>
              </a:solidFill>
            </a:rPr>
            <a:t>CIA</a:t>
          </a:r>
          <a:r>
            <a:rPr lang="en-US" dirty="0">
              <a:solidFill>
                <a:srgbClr val="FF0000"/>
              </a:solidFill>
            </a:rPr>
            <a:t> triad functions for more effective security systems</a:t>
          </a:r>
        </a:p>
      </dgm:t>
    </dgm:pt>
    <dgm:pt modelId="{BC217541-BA3D-465A-9353-C278C255BF42}" type="parTrans" cxnId="{E34758A2-B6BF-4FD0-9F35-21C93C2F379A}">
      <dgm:prSet/>
      <dgm:spPr/>
      <dgm:t>
        <a:bodyPr/>
        <a:lstStyle/>
        <a:p>
          <a:endParaRPr lang="en-US"/>
        </a:p>
      </dgm:t>
    </dgm:pt>
    <dgm:pt modelId="{A8266996-D14B-4598-85A1-C445193BE027}" type="sibTrans" cxnId="{E34758A2-B6BF-4FD0-9F35-21C93C2F379A}">
      <dgm:prSet/>
      <dgm:spPr/>
      <dgm:t>
        <a:bodyPr/>
        <a:lstStyle/>
        <a:p>
          <a:endParaRPr lang="en-US"/>
        </a:p>
      </dgm:t>
    </dgm:pt>
    <dgm:pt modelId="{581CFEAB-3AB1-4008-9A69-ECE03F5481DC}">
      <dgm:prSet/>
      <dgm:spPr/>
      <dgm:t>
        <a:bodyPr/>
        <a:lstStyle/>
        <a:p>
          <a:r>
            <a:rPr lang="en-US" dirty="0"/>
            <a:t>Authentication: </a:t>
          </a:r>
          <a:r>
            <a:rPr lang="en-US" b="0" i="0" baseline="0" dirty="0"/>
            <a:t>means one or more methods of proving that a user is who she/he says she/he is.</a:t>
          </a:r>
          <a:endParaRPr lang="en-US" dirty="0"/>
        </a:p>
      </dgm:t>
    </dgm:pt>
    <dgm:pt modelId="{2C367866-8EB5-42C1-BC75-CEA56A9B0A06}" type="parTrans" cxnId="{8AC6B0D3-281F-44B0-BDC5-6F1727D3278C}">
      <dgm:prSet/>
      <dgm:spPr/>
      <dgm:t>
        <a:bodyPr/>
        <a:lstStyle/>
        <a:p>
          <a:endParaRPr lang="en-US"/>
        </a:p>
      </dgm:t>
    </dgm:pt>
    <dgm:pt modelId="{A12BC513-6DF0-435F-B434-8D76E9E64182}" type="sibTrans" cxnId="{8AC6B0D3-281F-44B0-BDC5-6F1727D3278C}">
      <dgm:prSet/>
      <dgm:spPr/>
      <dgm:t>
        <a:bodyPr/>
        <a:lstStyle/>
        <a:p>
          <a:endParaRPr lang="en-US"/>
        </a:p>
      </dgm:t>
    </dgm:pt>
    <dgm:pt modelId="{D8852A92-CE7E-4C0B-A261-D2D14D15B37C}">
      <dgm:prSet/>
      <dgm:spPr/>
      <dgm:t>
        <a:bodyPr/>
        <a:lstStyle/>
        <a:p>
          <a:r>
            <a:rPr lang="en-US"/>
            <a:t>Authorization: </a:t>
          </a:r>
          <a:r>
            <a:rPr lang="en-US" b="0" i="0" baseline="0"/>
            <a:t>means creating one or more barriers around the resource such that only authenticated users can gain access. </a:t>
          </a:r>
          <a:endParaRPr lang="en-US"/>
        </a:p>
      </dgm:t>
    </dgm:pt>
    <dgm:pt modelId="{77033468-EFB4-47A4-ACAF-9D931D3C2C5F}" type="parTrans" cxnId="{5C5751D3-1220-4D9C-AA30-01FBE58ADF7A}">
      <dgm:prSet/>
      <dgm:spPr/>
      <dgm:t>
        <a:bodyPr/>
        <a:lstStyle/>
        <a:p>
          <a:endParaRPr lang="en-US"/>
        </a:p>
      </dgm:t>
    </dgm:pt>
    <dgm:pt modelId="{F6CC5BB1-FA94-4ED3-AF9F-751348DAF1C0}" type="sibTrans" cxnId="{5C5751D3-1220-4D9C-AA30-01FBE58ADF7A}">
      <dgm:prSet/>
      <dgm:spPr/>
      <dgm:t>
        <a:bodyPr/>
        <a:lstStyle/>
        <a:p>
          <a:endParaRPr lang="en-US"/>
        </a:p>
      </dgm:t>
    </dgm:pt>
    <dgm:pt modelId="{59765BB2-ED50-4D5E-B737-31CBB43F7413}">
      <dgm:prSet/>
      <dgm:spPr/>
      <dgm:t>
        <a:bodyPr/>
        <a:lstStyle/>
        <a:p>
          <a:r>
            <a:rPr lang="en-US"/>
            <a:t>Accounting: </a:t>
          </a:r>
          <a:r>
            <a:rPr lang="en-US" b="0" i="0" baseline="0"/>
            <a:t>means recording when and by whom a resource was accessed</a:t>
          </a:r>
          <a:endParaRPr lang="en-US"/>
        </a:p>
      </dgm:t>
    </dgm:pt>
    <dgm:pt modelId="{5AFCB728-9DAE-4F3E-96E7-196FCCF63386}" type="parTrans" cxnId="{C122745E-7D6C-4A6C-8215-2BBCB3936622}">
      <dgm:prSet/>
      <dgm:spPr/>
      <dgm:t>
        <a:bodyPr/>
        <a:lstStyle/>
        <a:p>
          <a:endParaRPr lang="en-US"/>
        </a:p>
      </dgm:t>
    </dgm:pt>
    <dgm:pt modelId="{CE3A090D-7AE8-4CA4-A7D7-48C9D17B5F23}" type="sibTrans" cxnId="{C122745E-7D6C-4A6C-8215-2BBCB3936622}">
      <dgm:prSet/>
      <dgm:spPr/>
      <dgm:t>
        <a:bodyPr/>
        <a:lstStyle/>
        <a:p>
          <a:endParaRPr lang="en-US"/>
        </a:p>
      </dgm:t>
    </dgm:pt>
    <dgm:pt modelId="{3F20ABC6-77D1-4E68-98E5-7FFC38F1C53C}" type="pres">
      <dgm:prSet presAssocID="{F9DB6782-FCC6-4D25-8F29-C084D953BC1F}" presName="root" presStyleCnt="0">
        <dgm:presLayoutVars>
          <dgm:dir/>
          <dgm:resizeHandles val="exact"/>
        </dgm:presLayoutVars>
      </dgm:prSet>
      <dgm:spPr/>
    </dgm:pt>
    <dgm:pt modelId="{6FA6DD1D-AD1D-40D4-80EE-23729940EF66}" type="pres">
      <dgm:prSet presAssocID="{71F279A0-93F0-4C7E-9330-5EB64312CFF3}" presName="compNode" presStyleCnt="0"/>
      <dgm:spPr/>
    </dgm:pt>
    <dgm:pt modelId="{216104CA-A9CD-43AB-A8AE-9A598B6D00DE}" type="pres">
      <dgm:prSet presAssocID="{71F279A0-93F0-4C7E-9330-5EB64312CFF3}" presName="bgRect" presStyleLbl="bgShp" presStyleIdx="0" presStyleCnt="4" custLinFactNeighborX="-54" custLinFactNeighborY="-2257"/>
      <dgm:spPr/>
    </dgm:pt>
    <dgm:pt modelId="{21E1DAE8-B342-4134-93BC-1A9F6EFB9784}" type="pres">
      <dgm:prSet presAssocID="{71F279A0-93F0-4C7E-9330-5EB64312CFF3}"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ock"/>
        </a:ext>
      </dgm:extLst>
    </dgm:pt>
    <dgm:pt modelId="{3F141077-82C9-47DC-B3CA-642111912776}" type="pres">
      <dgm:prSet presAssocID="{71F279A0-93F0-4C7E-9330-5EB64312CFF3}" presName="spaceRect" presStyleCnt="0"/>
      <dgm:spPr/>
    </dgm:pt>
    <dgm:pt modelId="{87F314FE-9604-45D4-897E-8CDC5E2121C7}" type="pres">
      <dgm:prSet presAssocID="{71F279A0-93F0-4C7E-9330-5EB64312CFF3}" presName="parTx" presStyleLbl="revTx" presStyleIdx="0" presStyleCnt="5">
        <dgm:presLayoutVars>
          <dgm:chMax val="0"/>
          <dgm:chPref val="0"/>
        </dgm:presLayoutVars>
      </dgm:prSet>
      <dgm:spPr/>
    </dgm:pt>
    <dgm:pt modelId="{9AED4657-53FA-44E7-955F-0EF520E19618}" type="pres">
      <dgm:prSet presAssocID="{71F279A0-93F0-4C7E-9330-5EB64312CFF3}" presName="desTx" presStyleLbl="revTx" presStyleIdx="1" presStyleCnt="5">
        <dgm:presLayoutVars/>
      </dgm:prSet>
      <dgm:spPr/>
    </dgm:pt>
    <dgm:pt modelId="{5C5B8032-8BD5-4BCE-8C4B-F0E71DE2CBA0}" type="pres">
      <dgm:prSet presAssocID="{5B7028B7-2383-44EA-B93F-8DD2EA19C4DC}" presName="sibTrans" presStyleCnt="0"/>
      <dgm:spPr/>
    </dgm:pt>
    <dgm:pt modelId="{6C55BFFE-9102-4EF2-AC21-DF5086237A3D}" type="pres">
      <dgm:prSet presAssocID="{581CFEAB-3AB1-4008-9A69-ECE03F5481DC}" presName="compNode" presStyleCnt="0"/>
      <dgm:spPr/>
    </dgm:pt>
    <dgm:pt modelId="{CB0357AC-C312-4D3D-A326-1EA199079AC4}" type="pres">
      <dgm:prSet presAssocID="{581CFEAB-3AB1-4008-9A69-ECE03F5481DC}" presName="bgRect" presStyleLbl="bgShp" presStyleIdx="1" presStyleCnt="4"/>
      <dgm:spPr/>
    </dgm:pt>
    <dgm:pt modelId="{3ADA06DF-ED21-4FD3-8686-B4B6B72A5708}" type="pres">
      <dgm:prSet presAssocID="{581CFEAB-3AB1-4008-9A69-ECE03F5481D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mployee Badge"/>
        </a:ext>
      </dgm:extLst>
    </dgm:pt>
    <dgm:pt modelId="{58458619-ED53-4C5F-A396-DF79FA7CECDE}" type="pres">
      <dgm:prSet presAssocID="{581CFEAB-3AB1-4008-9A69-ECE03F5481DC}" presName="spaceRect" presStyleCnt="0"/>
      <dgm:spPr/>
    </dgm:pt>
    <dgm:pt modelId="{4A9D04C5-FE6B-4A10-8C26-3C24AD0DC8A3}" type="pres">
      <dgm:prSet presAssocID="{581CFEAB-3AB1-4008-9A69-ECE03F5481DC}" presName="parTx" presStyleLbl="revTx" presStyleIdx="2" presStyleCnt="5">
        <dgm:presLayoutVars>
          <dgm:chMax val="0"/>
          <dgm:chPref val="0"/>
        </dgm:presLayoutVars>
      </dgm:prSet>
      <dgm:spPr/>
    </dgm:pt>
    <dgm:pt modelId="{0A6A5FCD-59F7-4BE2-A21F-F77772764F19}" type="pres">
      <dgm:prSet presAssocID="{A12BC513-6DF0-435F-B434-8D76E9E64182}" presName="sibTrans" presStyleCnt="0"/>
      <dgm:spPr/>
    </dgm:pt>
    <dgm:pt modelId="{3CD02071-59F5-4211-A73D-49E93CE442CB}" type="pres">
      <dgm:prSet presAssocID="{D8852A92-CE7E-4C0B-A261-D2D14D15B37C}" presName="compNode" presStyleCnt="0"/>
      <dgm:spPr/>
    </dgm:pt>
    <dgm:pt modelId="{4E31FF8A-7FDA-4C79-8E1C-514C2B5A681F}" type="pres">
      <dgm:prSet presAssocID="{D8852A92-CE7E-4C0B-A261-D2D14D15B37C}" presName="bgRect" presStyleLbl="bgShp" presStyleIdx="2" presStyleCnt="4"/>
      <dgm:spPr/>
    </dgm:pt>
    <dgm:pt modelId="{1BD41E7B-8C4F-4B42-AE18-F4B26AA29F4F}" type="pres">
      <dgm:prSet presAssocID="{D8852A92-CE7E-4C0B-A261-D2D14D15B37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nlock"/>
        </a:ext>
      </dgm:extLst>
    </dgm:pt>
    <dgm:pt modelId="{481944FA-6EBF-475C-B095-6C04BF3D8C00}" type="pres">
      <dgm:prSet presAssocID="{D8852A92-CE7E-4C0B-A261-D2D14D15B37C}" presName="spaceRect" presStyleCnt="0"/>
      <dgm:spPr/>
    </dgm:pt>
    <dgm:pt modelId="{4EAA2BDC-8920-475D-BD4B-A19944927662}" type="pres">
      <dgm:prSet presAssocID="{D8852A92-CE7E-4C0B-A261-D2D14D15B37C}" presName="parTx" presStyleLbl="revTx" presStyleIdx="3" presStyleCnt="5">
        <dgm:presLayoutVars>
          <dgm:chMax val="0"/>
          <dgm:chPref val="0"/>
        </dgm:presLayoutVars>
      </dgm:prSet>
      <dgm:spPr/>
    </dgm:pt>
    <dgm:pt modelId="{5ACDA97F-F528-4D0A-BB91-860733977FEE}" type="pres">
      <dgm:prSet presAssocID="{F6CC5BB1-FA94-4ED3-AF9F-751348DAF1C0}" presName="sibTrans" presStyleCnt="0"/>
      <dgm:spPr/>
    </dgm:pt>
    <dgm:pt modelId="{A42497CB-2071-4A9E-8695-3CCD1A653EBC}" type="pres">
      <dgm:prSet presAssocID="{59765BB2-ED50-4D5E-B737-31CBB43F7413}" presName="compNode" presStyleCnt="0"/>
      <dgm:spPr/>
    </dgm:pt>
    <dgm:pt modelId="{F7A6184B-6DAE-417A-9510-DE1BE8C8AE0E}" type="pres">
      <dgm:prSet presAssocID="{59765BB2-ED50-4D5E-B737-31CBB43F7413}" presName="bgRect" presStyleLbl="bgShp" presStyleIdx="3" presStyleCnt="4"/>
      <dgm:spPr/>
    </dgm:pt>
    <dgm:pt modelId="{D9D71CE3-6762-427D-A592-2CA3CB03AF79}" type="pres">
      <dgm:prSet presAssocID="{59765BB2-ED50-4D5E-B737-31CBB43F741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alculator"/>
        </a:ext>
      </dgm:extLst>
    </dgm:pt>
    <dgm:pt modelId="{2B0CBC09-2968-48DA-B320-8D08CDC22D0F}" type="pres">
      <dgm:prSet presAssocID="{59765BB2-ED50-4D5E-B737-31CBB43F7413}" presName="spaceRect" presStyleCnt="0"/>
      <dgm:spPr/>
    </dgm:pt>
    <dgm:pt modelId="{5696D40C-5B1C-455D-8E52-6B2BDDD693AF}" type="pres">
      <dgm:prSet presAssocID="{59765BB2-ED50-4D5E-B737-31CBB43F7413}" presName="parTx" presStyleLbl="revTx" presStyleIdx="4" presStyleCnt="5">
        <dgm:presLayoutVars>
          <dgm:chMax val="0"/>
          <dgm:chPref val="0"/>
        </dgm:presLayoutVars>
      </dgm:prSet>
      <dgm:spPr/>
    </dgm:pt>
  </dgm:ptLst>
  <dgm:cxnLst>
    <dgm:cxn modelId="{3A59A20D-BF1B-430A-9891-A780F1C2B209}" srcId="{F9DB6782-FCC6-4D25-8F29-C084D953BC1F}" destId="{71F279A0-93F0-4C7E-9330-5EB64312CFF3}" srcOrd="0" destOrd="0" parTransId="{D74B2EEE-8D57-4028-8BF9-BCBE64ABB1F6}" sibTransId="{5B7028B7-2383-44EA-B93F-8DD2EA19C4DC}"/>
    <dgm:cxn modelId="{9995133A-9521-46C8-A0E8-128E47E40337}" type="presOf" srcId="{581CFEAB-3AB1-4008-9A69-ECE03F5481DC}" destId="{4A9D04C5-FE6B-4A10-8C26-3C24AD0DC8A3}" srcOrd="0" destOrd="0" presId="urn:microsoft.com/office/officeart/2018/2/layout/IconVerticalSolidList"/>
    <dgm:cxn modelId="{C122745E-7D6C-4A6C-8215-2BBCB3936622}" srcId="{F9DB6782-FCC6-4D25-8F29-C084D953BC1F}" destId="{59765BB2-ED50-4D5E-B737-31CBB43F7413}" srcOrd="3" destOrd="0" parTransId="{5AFCB728-9DAE-4F3E-96E7-196FCCF63386}" sibTransId="{CE3A090D-7AE8-4CA4-A7D7-48C9D17B5F23}"/>
    <dgm:cxn modelId="{6A15D45A-BDB8-4AF7-A758-244E135A0367}" type="presOf" srcId="{71F279A0-93F0-4C7E-9330-5EB64312CFF3}" destId="{87F314FE-9604-45D4-897E-8CDC5E2121C7}" srcOrd="0" destOrd="0" presId="urn:microsoft.com/office/officeart/2018/2/layout/IconVerticalSolidList"/>
    <dgm:cxn modelId="{8FADEF82-512A-439C-875A-0AA67C4E9B68}" type="presOf" srcId="{D8852A92-CE7E-4C0B-A261-D2D14D15B37C}" destId="{4EAA2BDC-8920-475D-BD4B-A19944927662}" srcOrd="0" destOrd="0" presId="urn:microsoft.com/office/officeart/2018/2/layout/IconVerticalSolidList"/>
    <dgm:cxn modelId="{A054808A-5BB8-4230-AA18-3A303B6331A8}" type="presOf" srcId="{F9DB6782-FCC6-4D25-8F29-C084D953BC1F}" destId="{3F20ABC6-77D1-4E68-98E5-7FFC38F1C53C}" srcOrd="0" destOrd="0" presId="urn:microsoft.com/office/officeart/2018/2/layout/IconVerticalSolidList"/>
    <dgm:cxn modelId="{DB57FAA0-043D-43DD-B302-4418B4D1964D}" type="presOf" srcId="{5DD6E58A-73C2-4543-B713-0853CFC03078}" destId="{9AED4657-53FA-44E7-955F-0EF520E19618}" srcOrd="0" destOrd="1" presId="urn:microsoft.com/office/officeart/2018/2/layout/IconVerticalSolidList"/>
    <dgm:cxn modelId="{E34758A2-B6BF-4FD0-9F35-21C93C2F379A}" srcId="{71F279A0-93F0-4C7E-9330-5EB64312CFF3}" destId="{5DD6E58A-73C2-4543-B713-0853CFC03078}" srcOrd="1" destOrd="0" parTransId="{BC217541-BA3D-465A-9353-C278C255BF42}" sibTransId="{A8266996-D14B-4598-85A1-C445193BE027}"/>
    <dgm:cxn modelId="{C0AA7EAC-2B05-49C0-8AF8-8243C6E8C875}" type="presOf" srcId="{59765BB2-ED50-4D5E-B737-31CBB43F7413}" destId="{5696D40C-5B1C-455D-8E52-6B2BDDD693AF}" srcOrd="0" destOrd="0" presId="urn:microsoft.com/office/officeart/2018/2/layout/IconVerticalSolidList"/>
    <dgm:cxn modelId="{780CA7B1-B69F-4810-87E1-E5A02C4A100A}" type="presOf" srcId="{BE478FD2-AB4E-4232-A166-D4BFA827F6BC}" destId="{9AED4657-53FA-44E7-955F-0EF520E19618}" srcOrd="0" destOrd="0" presId="urn:microsoft.com/office/officeart/2018/2/layout/IconVerticalSolidList"/>
    <dgm:cxn modelId="{DA12CFC3-9A6A-4F8B-BAA3-D204AC73B082}" srcId="{71F279A0-93F0-4C7E-9330-5EB64312CFF3}" destId="{BE478FD2-AB4E-4232-A166-D4BFA827F6BC}" srcOrd="0" destOrd="0" parTransId="{B2537F74-F558-41DA-A90E-F2FC4C7DF389}" sibTransId="{85D5A570-9BAD-4576-8A20-2C0F2ABBBC5B}"/>
    <dgm:cxn modelId="{5C5751D3-1220-4D9C-AA30-01FBE58ADF7A}" srcId="{F9DB6782-FCC6-4D25-8F29-C084D953BC1F}" destId="{D8852A92-CE7E-4C0B-A261-D2D14D15B37C}" srcOrd="2" destOrd="0" parTransId="{77033468-EFB4-47A4-ACAF-9D931D3C2C5F}" sibTransId="{F6CC5BB1-FA94-4ED3-AF9F-751348DAF1C0}"/>
    <dgm:cxn modelId="{8AC6B0D3-281F-44B0-BDC5-6F1727D3278C}" srcId="{F9DB6782-FCC6-4D25-8F29-C084D953BC1F}" destId="{581CFEAB-3AB1-4008-9A69-ECE03F5481DC}" srcOrd="1" destOrd="0" parTransId="{2C367866-8EB5-42C1-BC75-CEA56A9B0A06}" sibTransId="{A12BC513-6DF0-435F-B434-8D76E9E64182}"/>
    <dgm:cxn modelId="{906D3E69-5C13-45FE-8FE3-5B4F8B0ED6D6}" type="presParOf" srcId="{3F20ABC6-77D1-4E68-98E5-7FFC38F1C53C}" destId="{6FA6DD1D-AD1D-40D4-80EE-23729940EF66}" srcOrd="0" destOrd="0" presId="urn:microsoft.com/office/officeart/2018/2/layout/IconVerticalSolidList"/>
    <dgm:cxn modelId="{2E153856-25FE-45CF-80C0-2374AB3117B0}" type="presParOf" srcId="{6FA6DD1D-AD1D-40D4-80EE-23729940EF66}" destId="{216104CA-A9CD-43AB-A8AE-9A598B6D00DE}" srcOrd="0" destOrd="0" presId="urn:microsoft.com/office/officeart/2018/2/layout/IconVerticalSolidList"/>
    <dgm:cxn modelId="{0F350B99-8DFC-4AC3-8EC3-D46EA555D2F7}" type="presParOf" srcId="{6FA6DD1D-AD1D-40D4-80EE-23729940EF66}" destId="{21E1DAE8-B342-4134-93BC-1A9F6EFB9784}" srcOrd="1" destOrd="0" presId="urn:microsoft.com/office/officeart/2018/2/layout/IconVerticalSolidList"/>
    <dgm:cxn modelId="{3AFCA1A9-56E7-40D5-807F-5BF5CFBD02D8}" type="presParOf" srcId="{6FA6DD1D-AD1D-40D4-80EE-23729940EF66}" destId="{3F141077-82C9-47DC-B3CA-642111912776}" srcOrd="2" destOrd="0" presId="urn:microsoft.com/office/officeart/2018/2/layout/IconVerticalSolidList"/>
    <dgm:cxn modelId="{A1FCA0B2-429A-4B53-B118-ABF445FD3AB0}" type="presParOf" srcId="{6FA6DD1D-AD1D-40D4-80EE-23729940EF66}" destId="{87F314FE-9604-45D4-897E-8CDC5E2121C7}" srcOrd="3" destOrd="0" presId="urn:microsoft.com/office/officeart/2018/2/layout/IconVerticalSolidList"/>
    <dgm:cxn modelId="{1409B82A-58B2-4DF8-80AE-D9F04CB10A06}" type="presParOf" srcId="{6FA6DD1D-AD1D-40D4-80EE-23729940EF66}" destId="{9AED4657-53FA-44E7-955F-0EF520E19618}" srcOrd="4" destOrd="0" presId="urn:microsoft.com/office/officeart/2018/2/layout/IconVerticalSolidList"/>
    <dgm:cxn modelId="{5B3AC6E3-EEC0-41A4-B8E5-ACBB3FFA6D36}" type="presParOf" srcId="{3F20ABC6-77D1-4E68-98E5-7FFC38F1C53C}" destId="{5C5B8032-8BD5-4BCE-8C4B-F0E71DE2CBA0}" srcOrd="1" destOrd="0" presId="urn:microsoft.com/office/officeart/2018/2/layout/IconVerticalSolidList"/>
    <dgm:cxn modelId="{EC2034D1-2B75-4129-A60D-B889C65F0073}" type="presParOf" srcId="{3F20ABC6-77D1-4E68-98E5-7FFC38F1C53C}" destId="{6C55BFFE-9102-4EF2-AC21-DF5086237A3D}" srcOrd="2" destOrd="0" presId="urn:microsoft.com/office/officeart/2018/2/layout/IconVerticalSolidList"/>
    <dgm:cxn modelId="{EBFFB9DE-5151-4A39-9497-D733B33E4566}" type="presParOf" srcId="{6C55BFFE-9102-4EF2-AC21-DF5086237A3D}" destId="{CB0357AC-C312-4D3D-A326-1EA199079AC4}" srcOrd="0" destOrd="0" presId="urn:microsoft.com/office/officeart/2018/2/layout/IconVerticalSolidList"/>
    <dgm:cxn modelId="{BA5C06C7-0635-4A18-9EFB-02DD9A2BCEED}" type="presParOf" srcId="{6C55BFFE-9102-4EF2-AC21-DF5086237A3D}" destId="{3ADA06DF-ED21-4FD3-8686-B4B6B72A5708}" srcOrd="1" destOrd="0" presId="urn:microsoft.com/office/officeart/2018/2/layout/IconVerticalSolidList"/>
    <dgm:cxn modelId="{2E097927-0875-4773-970C-3D955B0CA568}" type="presParOf" srcId="{6C55BFFE-9102-4EF2-AC21-DF5086237A3D}" destId="{58458619-ED53-4C5F-A396-DF79FA7CECDE}" srcOrd="2" destOrd="0" presId="urn:microsoft.com/office/officeart/2018/2/layout/IconVerticalSolidList"/>
    <dgm:cxn modelId="{42F283DB-E9C3-4BB9-B27E-54EA8BD65F81}" type="presParOf" srcId="{6C55BFFE-9102-4EF2-AC21-DF5086237A3D}" destId="{4A9D04C5-FE6B-4A10-8C26-3C24AD0DC8A3}" srcOrd="3" destOrd="0" presId="urn:microsoft.com/office/officeart/2018/2/layout/IconVerticalSolidList"/>
    <dgm:cxn modelId="{D6299BD0-4606-45D1-ADFF-240840FB5C21}" type="presParOf" srcId="{3F20ABC6-77D1-4E68-98E5-7FFC38F1C53C}" destId="{0A6A5FCD-59F7-4BE2-A21F-F77772764F19}" srcOrd="3" destOrd="0" presId="urn:microsoft.com/office/officeart/2018/2/layout/IconVerticalSolidList"/>
    <dgm:cxn modelId="{C9CDCEC1-B86F-45A5-8B7A-E405045FDE30}" type="presParOf" srcId="{3F20ABC6-77D1-4E68-98E5-7FFC38F1C53C}" destId="{3CD02071-59F5-4211-A73D-49E93CE442CB}" srcOrd="4" destOrd="0" presId="urn:microsoft.com/office/officeart/2018/2/layout/IconVerticalSolidList"/>
    <dgm:cxn modelId="{489D22D5-0C0C-4CD7-8C72-0DBA34BBD688}" type="presParOf" srcId="{3CD02071-59F5-4211-A73D-49E93CE442CB}" destId="{4E31FF8A-7FDA-4C79-8E1C-514C2B5A681F}" srcOrd="0" destOrd="0" presId="urn:microsoft.com/office/officeart/2018/2/layout/IconVerticalSolidList"/>
    <dgm:cxn modelId="{BCB76BAC-E475-4E1B-8684-797122C22A8D}" type="presParOf" srcId="{3CD02071-59F5-4211-A73D-49E93CE442CB}" destId="{1BD41E7B-8C4F-4B42-AE18-F4B26AA29F4F}" srcOrd="1" destOrd="0" presId="urn:microsoft.com/office/officeart/2018/2/layout/IconVerticalSolidList"/>
    <dgm:cxn modelId="{A7788A58-8E73-493A-8531-6FBCB46B6BF8}" type="presParOf" srcId="{3CD02071-59F5-4211-A73D-49E93CE442CB}" destId="{481944FA-6EBF-475C-B095-6C04BF3D8C00}" srcOrd="2" destOrd="0" presId="urn:microsoft.com/office/officeart/2018/2/layout/IconVerticalSolidList"/>
    <dgm:cxn modelId="{813D957D-27B8-40F2-ADA9-AE8DF6F036BC}" type="presParOf" srcId="{3CD02071-59F5-4211-A73D-49E93CE442CB}" destId="{4EAA2BDC-8920-475D-BD4B-A19944927662}" srcOrd="3" destOrd="0" presId="urn:microsoft.com/office/officeart/2018/2/layout/IconVerticalSolidList"/>
    <dgm:cxn modelId="{06C4425F-8ADF-4E17-AF8D-7EC14380B7DE}" type="presParOf" srcId="{3F20ABC6-77D1-4E68-98E5-7FFC38F1C53C}" destId="{5ACDA97F-F528-4D0A-BB91-860733977FEE}" srcOrd="5" destOrd="0" presId="urn:microsoft.com/office/officeart/2018/2/layout/IconVerticalSolidList"/>
    <dgm:cxn modelId="{B5D9623D-E354-4580-92E7-A7264AD43906}" type="presParOf" srcId="{3F20ABC6-77D1-4E68-98E5-7FFC38F1C53C}" destId="{A42497CB-2071-4A9E-8695-3CCD1A653EBC}" srcOrd="6" destOrd="0" presId="urn:microsoft.com/office/officeart/2018/2/layout/IconVerticalSolidList"/>
    <dgm:cxn modelId="{1FBEACFE-99AB-4583-8EA3-64BD90C0A9B8}" type="presParOf" srcId="{A42497CB-2071-4A9E-8695-3CCD1A653EBC}" destId="{F7A6184B-6DAE-417A-9510-DE1BE8C8AE0E}" srcOrd="0" destOrd="0" presId="urn:microsoft.com/office/officeart/2018/2/layout/IconVerticalSolidList"/>
    <dgm:cxn modelId="{C81E09F1-A1BE-4A4D-B505-355AC7953104}" type="presParOf" srcId="{A42497CB-2071-4A9E-8695-3CCD1A653EBC}" destId="{D9D71CE3-6762-427D-A592-2CA3CB03AF79}" srcOrd="1" destOrd="0" presId="urn:microsoft.com/office/officeart/2018/2/layout/IconVerticalSolidList"/>
    <dgm:cxn modelId="{1308D56A-6CBB-4FE6-808F-8E4C49AD4DB4}" type="presParOf" srcId="{A42497CB-2071-4A9E-8695-3CCD1A653EBC}" destId="{2B0CBC09-2968-48DA-B320-8D08CDC22D0F}" srcOrd="2" destOrd="0" presId="urn:microsoft.com/office/officeart/2018/2/layout/IconVerticalSolidList"/>
    <dgm:cxn modelId="{698BA19B-00D2-4323-9309-A2EC2B6B5FBA}" type="presParOf" srcId="{A42497CB-2071-4A9E-8695-3CCD1A653EBC}" destId="{5696D40C-5B1C-455D-8E52-6B2BDDD693A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F33219F-E4CD-4F1F-8B91-A50AC3F79352}"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en-US"/>
        </a:p>
      </dgm:t>
    </dgm:pt>
    <dgm:pt modelId="{66EACF36-E194-424A-AD8F-9FD07FA42111}">
      <dgm:prSet/>
      <dgm:spPr/>
      <dgm:t>
        <a:bodyPr/>
        <a:lstStyle/>
        <a:p>
          <a:r>
            <a:rPr lang="en-US"/>
            <a:t>Firewalls manage access between networks</a:t>
          </a:r>
        </a:p>
      </dgm:t>
    </dgm:pt>
    <dgm:pt modelId="{B38AEF00-3428-4AEA-B05C-E478C5855D6A}" type="parTrans" cxnId="{3918327C-13D0-4353-850A-8F570E4B0D46}">
      <dgm:prSet/>
      <dgm:spPr/>
      <dgm:t>
        <a:bodyPr/>
        <a:lstStyle/>
        <a:p>
          <a:endParaRPr lang="en-US"/>
        </a:p>
      </dgm:t>
    </dgm:pt>
    <dgm:pt modelId="{022A187F-8398-4600-8AB3-5992CC500F0C}" type="sibTrans" cxnId="{3918327C-13D0-4353-850A-8F570E4B0D46}">
      <dgm:prSet/>
      <dgm:spPr/>
      <dgm:t>
        <a:bodyPr/>
        <a:lstStyle/>
        <a:p>
          <a:endParaRPr lang="en-US"/>
        </a:p>
      </dgm:t>
    </dgm:pt>
    <dgm:pt modelId="{F5C705B9-D6DD-456C-BFDD-FC0E40D8676E}">
      <dgm:prSet/>
      <dgm:spPr/>
      <dgm:t>
        <a:bodyPr/>
        <a:lstStyle/>
        <a:p>
          <a:r>
            <a:rPr lang="en-US"/>
            <a:t>Defense in depth monitors security behind the perimeter firewall</a:t>
          </a:r>
        </a:p>
      </dgm:t>
    </dgm:pt>
    <dgm:pt modelId="{F8DFC7BF-E867-4772-A57E-93591E24A79E}" type="parTrans" cxnId="{AB0EA8ED-11F4-4F24-BBA1-BD592AA8300E}">
      <dgm:prSet/>
      <dgm:spPr/>
      <dgm:t>
        <a:bodyPr/>
        <a:lstStyle/>
        <a:p>
          <a:endParaRPr lang="en-US"/>
        </a:p>
      </dgm:t>
    </dgm:pt>
    <dgm:pt modelId="{180E291A-F66C-4997-9651-6BF8704C6C44}" type="sibTrans" cxnId="{AB0EA8ED-11F4-4F24-BBA1-BD592AA8300E}">
      <dgm:prSet/>
      <dgm:spPr/>
      <dgm:t>
        <a:bodyPr/>
        <a:lstStyle/>
        <a:p>
          <a:endParaRPr lang="en-US"/>
        </a:p>
      </dgm:t>
    </dgm:pt>
    <dgm:pt modelId="{97026A8D-145F-4633-9F61-BDB916A96769}">
      <dgm:prSet/>
      <dgm:spPr/>
      <dgm:t>
        <a:bodyPr/>
        <a:lstStyle/>
        <a:p>
          <a:r>
            <a:rPr lang="en-US"/>
            <a:t>Health policy checks for: </a:t>
          </a:r>
        </a:p>
      </dgm:t>
    </dgm:pt>
    <dgm:pt modelId="{B577D87F-FCD8-4828-B9EB-8878AFA56762}" type="parTrans" cxnId="{919EF9C7-D619-425E-AF33-9A7CD6F84AB9}">
      <dgm:prSet/>
      <dgm:spPr/>
      <dgm:t>
        <a:bodyPr/>
        <a:lstStyle/>
        <a:p>
          <a:endParaRPr lang="en-US"/>
        </a:p>
      </dgm:t>
    </dgm:pt>
    <dgm:pt modelId="{8DE2F82E-1AE6-4218-8CD8-83325CCB7BFE}" type="sibTrans" cxnId="{919EF9C7-D619-425E-AF33-9A7CD6F84AB9}">
      <dgm:prSet/>
      <dgm:spPr/>
      <dgm:t>
        <a:bodyPr/>
        <a:lstStyle/>
        <a:p>
          <a:endParaRPr lang="en-US"/>
        </a:p>
      </dgm:t>
    </dgm:pt>
    <dgm:pt modelId="{7805ECEA-B4CA-49F3-AB35-0AAB1FD3302F}">
      <dgm:prSet/>
      <dgm:spPr/>
      <dgm:t>
        <a:bodyPr/>
        <a:lstStyle/>
        <a:p>
          <a:r>
            <a:rPr lang="en-US"/>
            <a:t>Malware</a:t>
          </a:r>
        </a:p>
      </dgm:t>
    </dgm:pt>
    <dgm:pt modelId="{0699AB52-21AE-4886-B560-95C121B4250A}" type="parTrans" cxnId="{998B682D-723C-4CCD-A556-C5CBE7B9495E}">
      <dgm:prSet/>
      <dgm:spPr/>
      <dgm:t>
        <a:bodyPr/>
        <a:lstStyle/>
        <a:p>
          <a:endParaRPr lang="en-US"/>
        </a:p>
      </dgm:t>
    </dgm:pt>
    <dgm:pt modelId="{96FE21D9-DA2F-4948-893C-E990AA4A5C50}" type="sibTrans" cxnId="{998B682D-723C-4CCD-A556-C5CBE7B9495E}">
      <dgm:prSet/>
      <dgm:spPr/>
      <dgm:t>
        <a:bodyPr/>
        <a:lstStyle/>
        <a:p>
          <a:endParaRPr lang="en-US"/>
        </a:p>
      </dgm:t>
    </dgm:pt>
    <dgm:pt modelId="{B03294E6-D1B6-4BB5-8F50-64684E44A714}">
      <dgm:prSet/>
      <dgm:spPr/>
      <dgm:t>
        <a:bodyPr/>
        <a:lstStyle/>
        <a:p>
          <a:r>
            <a:rPr lang="en-US"/>
            <a:t>Patch levels</a:t>
          </a:r>
        </a:p>
      </dgm:t>
    </dgm:pt>
    <dgm:pt modelId="{7990A9E5-DB68-4450-95BF-4C7D4CEDE707}" type="parTrans" cxnId="{95B061FB-8843-4C0B-943A-81A887EF45BD}">
      <dgm:prSet/>
      <dgm:spPr/>
      <dgm:t>
        <a:bodyPr/>
        <a:lstStyle/>
        <a:p>
          <a:endParaRPr lang="en-US"/>
        </a:p>
      </dgm:t>
    </dgm:pt>
    <dgm:pt modelId="{59651FE6-3796-4A8C-A369-610BA30D582F}" type="sibTrans" cxnId="{95B061FB-8843-4C0B-943A-81A887EF45BD}">
      <dgm:prSet/>
      <dgm:spPr/>
      <dgm:t>
        <a:bodyPr/>
        <a:lstStyle/>
        <a:p>
          <a:endParaRPr lang="en-US"/>
        </a:p>
      </dgm:t>
    </dgm:pt>
    <dgm:pt modelId="{E0650EE7-11EC-4AD2-B954-3267DED486F2}">
      <dgm:prSet/>
      <dgm:spPr/>
      <dgm:t>
        <a:bodyPr/>
        <a:lstStyle/>
        <a:p>
          <a:r>
            <a:rPr lang="en-US"/>
            <a:t>Personal firewall status</a:t>
          </a:r>
        </a:p>
      </dgm:t>
    </dgm:pt>
    <dgm:pt modelId="{E2AB570E-C5D0-44F7-9B55-10251CC680B2}" type="parTrans" cxnId="{35B732ED-DB4B-4075-A92F-4FACF049B074}">
      <dgm:prSet/>
      <dgm:spPr/>
      <dgm:t>
        <a:bodyPr/>
        <a:lstStyle/>
        <a:p>
          <a:endParaRPr lang="en-US"/>
        </a:p>
      </dgm:t>
    </dgm:pt>
    <dgm:pt modelId="{04F374D6-3D83-4E64-8246-C916BD750483}" type="sibTrans" cxnId="{35B732ED-DB4B-4075-A92F-4FACF049B074}">
      <dgm:prSet/>
      <dgm:spPr/>
      <dgm:t>
        <a:bodyPr/>
        <a:lstStyle/>
        <a:p>
          <a:endParaRPr lang="en-US"/>
        </a:p>
      </dgm:t>
    </dgm:pt>
    <dgm:pt modelId="{DD7AEC7F-9FF8-43DF-86FB-C50E4EC318A3}">
      <dgm:prSet/>
      <dgm:spPr/>
      <dgm:t>
        <a:bodyPr/>
        <a:lstStyle/>
        <a:p>
          <a:r>
            <a:rPr lang="en-US"/>
            <a:t>Virus definitions</a:t>
          </a:r>
        </a:p>
      </dgm:t>
    </dgm:pt>
    <dgm:pt modelId="{8EAC564F-7659-4832-8EC3-79B555067270}" type="parTrans" cxnId="{D594B232-20E3-4E8B-B513-9C1058138308}">
      <dgm:prSet/>
      <dgm:spPr/>
      <dgm:t>
        <a:bodyPr/>
        <a:lstStyle/>
        <a:p>
          <a:endParaRPr lang="en-US"/>
        </a:p>
      </dgm:t>
    </dgm:pt>
    <dgm:pt modelId="{364FB532-DB0C-4127-9661-4865975BD1E7}" type="sibTrans" cxnId="{D594B232-20E3-4E8B-B513-9C1058138308}">
      <dgm:prSet/>
      <dgm:spPr/>
      <dgm:t>
        <a:bodyPr/>
        <a:lstStyle/>
        <a:p>
          <a:endParaRPr lang="en-US"/>
        </a:p>
      </dgm:t>
    </dgm:pt>
    <dgm:pt modelId="{1D5B91FC-C60D-4E9E-B515-70D069368F86}">
      <dgm:prSet/>
      <dgm:spPr/>
      <dgm:t>
        <a:bodyPr/>
        <a:lstStyle/>
        <a:p>
          <a:r>
            <a:rPr lang="en-US"/>
            <a:t>Physical port security</a:t>
          </a:r>
        </a:p>
      </dgm:t>
    </dgm:pt>
    <dgm:pt modelId="{5102CB0C-769E-462C-BA92-AE6878F35376}" type="parTrans" cxnId="{7CEE10B8-012E-4CD5-988A-87D043527A8F}">
      <dgm:prSet/>
      <dgm:spPr/>
      <dgm:t>
        <a:bodyPr/>
        <a:lstStyle/>
        <a:p>
          <a:endParaRPr lang="en-US"/>
        </a:p>
      </dgm:t>
    </dgm:pt>
    <dgm:pt modelId="{70924EE4-6735-4E0C-9BF7-9B84042C3BAB}" type="sibTrans" cxnId="{7CEE10B8-012E-4CD5-988A-87D043527A8F}">
      <dgm:prSet/>
      <dgm:spPr/>
      <dgm:t>
        <a:bodyPr/>
        <a:lstStyle/>
        <a:p>
          <a:endParaRPr lang="en-US"/>
        </a:p>
      </dgm:t>
    </dgm:pt>
    <dgm:pt modelId="{5C99AA4C-F588-4EFB-9668-69AC311A705B}">
      <dgm:prSet/>
      <dgm:spPr/>
      <dgm:t>
        <a:bodyPr/>
        <a:lstStyle/>
        <a:p>
          <a:r>
            <a:rPr lang="en-US"/>
            <a:t>Mac address filtering</a:t>
          </a:r>
        </a:p>
      </dgm:t>
    </dgm:pt>
    <dgm:pt modelId="{43576C8C-AE8E-4B72-9D2C-7C1A176320B1}" type="parTrans" cxnId="{33F41BEA-6648-438E-8F83-22895541E3D5}">
      <dgm:prSet/>
      <dgm:spPr/>
      <dgm:t>
        <a:bodyPr/>
        <a:lstStyle/>
        <a:p>
          <a:endParaRPr lang="en-US"/>
        </a:p>
      </dgm:t>
    </dgm:pt>
    <dgm:pt modelId="{C9973B4D-5298-4372-BC51-258897150B00}" type="sibTrans" cxnId="{33F41BEA-6648-438E-8F83-22895541E3D5}">
      <dgm:prSet/>
      <dgm:spPr/>
      <dgm:t>
        <a:bodyPr/>
        <a:lstStyle/>
        <a:p>
          <a:endParaRPr lang="en-US"/>
        </a:p>
      </dgm:t>
    </dgm:pt>
    <dgm:pt modelId="{3128C5EC-7545-4109-9621-D19FF67079E6}">
      <dgm:prSet/>
      <dgm:spPr/>
      <dgm:t>
        <a:bodyPr/>
        <a:lstStyle/>
        <a:p>
          <a:r>
            <a:rPr lang="en-US"/>
            <a:t>Port Security and IEEE 802.1X</a:t>
          </a:r>
        </a:p>
      </dgm:t>
    </dgm:pt>
    <dgm:pt modelId="{B23BCD93-155E-4BBE-8DED-C0A7D9C6A8D2}" type="parTrans" cxnId="{2C44F1CD-A008-451C-B517-49D23BCCC3F8}">
      <dgm:prSet/>
      <dgm:spPr/>
      <dgm:t>
        <a:bodyPr/>
        <a:lstStyle/>
        <a:p>
          <a:endParaRPr lang="en-US"/>
        </a:p>
      </dgm:t>
    </dgm:pt>
    <dgm:pt modelId="{2183A3B0-6CC7-46EC-8801-89050EFCAB88}" type="sibTrans" cxnId="{2C44F1CD-A008-451C-B517-49D23BCCC3F8}">
      <dgm:prSet/>
      <dgm:spPr/>
      <dgm:t>
        <a:bodyPr/>
        <a:lstStyle/>
        <a:p>
          <a:endParaRPr lang="en-US"/>
        </a:p>
      </dgm:t>
    </dgm:pt>
    <dgm:pt modelId="{B3038ABF-98FC-4B60-9C48-4E7E31CEADDA}" type="pres">
      <dgm:prSet presAssocID="{7F33219F-E4CD-4F1F-8B91-A50AC3F79352}" presName="linear" presStyleCnt="0">
        <dgm:presLayoutVars>
          <dgm:dir/>
          <dgm:animLvl val="lvl"/>
          <dgm:resizeHandles val="exact"/>
        </dgm:presLayoutVars>
      </dgm:prSet>
      <dgm:spPr/>
    </dgm:pt>
    <dgm:pt modelId="{3B8EF627-255B-4899-B0F3-A95B5B9AD0D2}" type="pres">
      <dgm:prSet presAssocID="{66EACF36-E194-424A-AD8F-9FD07FA42111}" presName="parentLin" presStyleCnt="0"/>
      <dgm:spPr/>
    </dgm:pt>
    <dgm:pt modelId="{A9625E28-81FD-4370-A78E-B88E1D271D0E}" type="pres">
      <dgm:prSet presAssocID="{66EACF36-E194-424A-AD8F-9FD07FA42111}" presName="parentLeftMargin" presStyleLbl="node1" presStyleIdx="0" presStyleCnt="6"/>
      <dgm:spPr/>
    </dgm:pt>
    <dgm:pt modelId="{C9C7C689-B246-4643-889E-B73C1D64AA16}" type="pres">
      <dgm:prSet presAssocID="{66EACF36-E194-424A-AD8F-9FD07FA42111}" presName="parentText" presStyleLbl="node1" presStyleIdx="0" presStyleCnt="6">
        <dgm:presLayoutVars>
          <dgm:chMax val="0"/>
          <dgm:bulletEnabled val="1"/>
        </dgm:presLayoutVars>
      </dgm:prSet>
      <dgm:spPr/>
    </dgm:pt>
    <dgm:pt modelId="{67DAC0BA-E24A-47B7-A2B6-C327121D7467}" type="pres">
      <dgm:prSet presAssocID="{66EACF36-E194-424A-AD8F-9FD07FA42111}" presName="negativeSpace" presStyleCnt="0"/>
      <dgm:spPr/>
    </dgm:pt>
    <dgm:pt modelId="{38459B8A-C448-43D9-817C-01ACEB2C63DD}" type="pres">
      <dgm:prSet presAssocID="{66EACF36-E194-424A-AD8F-9FD07FA42111}" presName="childText" presStyleLbl="conFgAcc1" presStyleIdx="0" presStyleCnt="6">
        <dgm:presLayoutVars>
          <dgm:bulletEnabled val="1"/>
        </dgm:presLayoutVars>
      </dgm:prSet>
      <dgm:spPr/>
    </dgm:pt>
    <dgm:pt modelId="{FC098C6A-87BA-4212-AC2E-54536D187FB4}" type="pres">
      <dgm:prSet presAssocID="{022A187F-8398-4600-8AB3-5992CC500F0C}" presName="spaceBetweenRectangles" presStyleCnt="0"/>
      <dgm:spPr/>
    </dgm:pt>
    <dgm:pt modelId="{E3BF9F07-C2B4-4F3F-82A5-B24727CEEA08}" type="pres">
      <dgm:prSet presAssocID="{F5C705B9-D6DD-456C-BFDD-FC0E40D8676E}" presName="parentLin" presStyleCnt="0"/>
      <dgm:spPr/>
    </dgm:pt>
    <dgm:pt modelId="{67E5CC48-FD7F-4205-BD8D-E634FE3132F5}" type="pres">
      <dgm:prSet presAssocID="{F5C705B9-D6DD-456C-BFDD-FC0E40D8676E}" presName="parentLeftMargin" presStyleLbl="node1" presStyleIdx="0" presStyleCnt="6"/>
      <dgm:spPr/>
    </dgm:pt>
    <dgm:pt modelId="{1301DE5E-C561-4397-B021-3F43CB01F077}" type="pres">
      <dgm:prSet presAssocID="{F5C705B9-D6DD-456C-BFDD-FC0E40D8676E}" presName="parentText" presStyleLbl="node1" presStyleIdx="1" presStyleCnt="6">
        <dgm:presLayoutVars>
          <dgm:chMax val="0"/>
          <dgm:bulletEnabled val="1"/>
        </dgm:presLayoutVars>
      </dgm:prSet>
      <dgm:spPr/>
    </dgm:pt>
    <dgm:pt modelId="{6B23DAFC-FF6A-4FCD-BB7F-87DA1FEDC0DE}" type="pres">
      <dgm:prSet presAssocID="{F5C705B9-D6DD-456C-BFDD-FC0E40D8676E}" presName="negativeSpace" presStyleCnt="0"/>
      <dgm:spPr/>
    </dgm:pt>
    <dgm:pt modelId="{CA295CBA-AA28-4AC2-B1FD-1C05E708AC89}" type="pres">
      <dgm:prSet presAssocID="{F5C705B9-D6DD-456C-BFDD-FC0E40D8676E}" presName="childText" presStyleLbl="conFgAcc1" presStyleIdx="1" presStyleCnt="6">
        <dgm:presLayoutVars>
          <dgm:bulletEnabled val="1"/>
        </dgm:presLayoutVars>
      </dgm:prSet>
      <dgm:spPr/>
    </dgm:pt>
    <dgm:pt modelId="{894E5702-F340-4E1B-A290-23BEC1B0DAFE}" type="pres">
      <dgm:prSet presAssocID="{180E291A-F66C-4997-9651-6BF8704C6C44}" presName="spaceBetweenRectangles" presStyleCnt="0"/>
      <dgm:spPr/>
    </dgm:pt>
    <dgm:pt modelId="{C4E3A4FF-2A2C-437D-84E0-62DE49049250}" type="pres">
      <dgm:prSet presAssocID="{97026A8D-145F-4633-9F61-BDB916A96769}" presName="parentLin" presStyleCnt="0"/>
      <dgm:spPr/>
    </dgm:pt>
    <dgm:pt modelId="{6C71EC67-0D31-4CAE-AE97-003DD430FF32}" type="pres">
      <dgm:prSet presAssocID="{97026A8D-145F-4633-9F61-BDB916A96769}" presName="parentLeftMargin" presStyleLbl="node1" presStyleIdx="1" presStyleCnt="6"/>
      <dgm:spPr/>
    </dgm:pt>
    <dgm:pt modelId="{2E90F67F-37F9-4CE3-B8CB-A6275CAFC75D}" type="pres">
      <dgm:prSet presAssocID="{97026A8D-145F-4633-9F61-BDB916A96769}" presName="parentText" presStyleLbl="node1" presStyleIdx="2" presStyleCnt="6">
        <dgm:presLayoutVars>
          <dgm:chMax val="0"/>
          <dgm:bulletEnabled val="1"/>
        </dgm:presLayoutVars>
      </dgm:prSet>
      <dgm:spPr/>
    </dgm:pt>
    <dgm:pt modelId="{DFD8FE84-C72D-4C0E-94CE-5ADB4CFA46CD}" type="pres">
      <dgm:prSet presAssocID="{97026A8D-145F-4633-9F61-BDB916A96769}" presName="negativeSpace" presStyleCnt="0"/>
      <dgm:spPr/>
    </dgm:pt>
    <dgm:pt modelId="{BBF75F33-8D78-434B-A9F5-DABD93B1F2FF}" type="pres">
      <dgm:prSet presAssocID="{97026A8D-145F-4633-9F61-BDB916A96769}" presName="childText" presStyleLbl="conFgAcc1" presStyleIdx="2" presStyleCnt="6">
        <dgm:presLayoutVars>
          <dgm:bulletEnabled val="1"/>
        </dgm:presLayoutVars>
      </dgm:prSet>
      <dgm:spPr/>
    </dgm:pt>
    <dgm:pt modelId="{C1EA0336-0825-4C31-9AE8-D30F152C8AFB}" type="pres">
      <dgm:prSet presAssocID="{8DE2F82E-1AE6-4218-8CD8-83325CCB7BFE}" presName="spaceBetweenRectangles" presStyleCnt="0"/>
      <dgm:spPr/>
    </dgm:pt>
    <dgm:pt modelId="{44C9C613-10E0-4FA6-AA32-5E1FC94ECB42}" type="pres">
      <dgm:prSet presAssocID="{1D5B91FC-C60D-4E9E-B515-70D069368F86}" presName="parentLin" presStyleCnt="0"/>
      <dgm:spPr/>
    </dgm:pt>
    <dgm:pt modelId="{1E3904C2-F1D5-41B1-A455-A62C96B56A85}" type="pres">
      <dgm:prSet presAssocID="{1D5B91FC-C60D-4E9E-B515-70D069368F86}" presName="parentLeftMargin" presStyleLbl="node1" presStyleIdx="2" presStyleCnt="6"/>
      <dgm:spPr/>
    </dgm:pt>
    <dgm:pt modelId="{D66ED625-921C-4163-96CE-8D40833ACFC4}" type="pres">
      <dgm:prSet presAssocID="{1D5B91FC-C60D-4E9E-B515-70D069368F86}" presName="parentText" presStyleLbl="node1" presStyleIdx="3" presStyleCnt="6">
        <dgm:presLayoutVars>
          <dgm:chMax val="0"/>
          <dgm:bulletEnabled val="1"/>
        </dgm:presLayoutVars>
      </dgm:prSet>
      <dgm:spPr/>
    </dgm:pt>
    <dgm:pt modelId="{346A7100-2D1D-4C4A-963D-AB808F333F81}" type="pres">
      <dgm:prSet presAssocID="{1D5B91FC-C60D-4E9E-B515-70D069368F86}" presName="negativeSpace" presStyleCnt="0"/>
      <dgm:spPr/>
    </dgm:pt>
    <dgm:pt modelId="{9C6A4297-4432-4745-826F-75812D055CDE}" type="pres">
      <dgm:prSet presAssocID="{1D5B91FC-C60D-4E9E-B515-70D069368F86}" presName="childText" presStyleLbl="conFgAcc1" presStyleIdx="3" presStyleCnt="6">
        <dgm:presLayoutVars>
          <dgm:bulletEnabled val="1"/>
        </dgm:presLayoutVars>
      </dgm:prSet>
      <dgm:spPr/>
    </dgm:pt>
    <dgm:pt modelId="{DF989FE8-303E-457D-89FA-5E186DF821D7}" type="pres">
      <dgm:prSet presAssocID="{70924EE4-6735-4E0C-9BF7-9B84042C3BAB}" presName="spaceBetweenRectangles" presStyleCnt="0"/>
      <dgm:spPr/>
    </dgm:pt>
    <dgm:pt modelId="{A8C40235-F111-435C-B247-868FE504C606}" type="pres">
      <dgm:prSet presAssocID="{5C99AA4C-F588-4EFB-9668-69AC311A705B}" presName="parentLin" presStyleCnt="0"/>
      <dgm:spPr/>
    </dgm:pt>
    <dgm:pt modelId="{A4940286-3F8B-4206-B905-350A91575B1A}" type="pres">
      <dgm:prSet presAssocID="{5C99AA4C-F588-4EFB-9668-69AC311A705B}" presName="parentLeftMargin" presStyleLbl="node1" presStyleIdx="3" presStyleCnt="6"/>
      <dgm:spPr/>
    </dgm:pt>
    <dgm:pt modelId="{24BCF3F9-9210-4CFD-AF2C-1D24804E411C}" type="pres">
      <dgm:prSet presAssocID="{5C99AA4C-F588-4EFB-9668-69AC311A705B}" presName="parentText" presStyleLbl="node1" presStyleIdx="4" presStyleCnt="6">
        <dgm:presLayoutVars>
          <dgm:chMax val="0"/>
          <dgm:bulletEnabled val="1"/>
        </dgm:presLayoutVars>
      </dgm:prSet>
      <dgm:spPr/>
    </dgm:pt>
    <dgm:pt modelId="{2952FC8C-FA42-4A48-B8CD-BEF8E350970B}" type="pres">
      <dgm:prSet presAssocID="{5C99AA4C-F588-4EFB-9668-69AC311A705B}" presName="negativeSpace" presStyleCnt="0"/>
      <dgm:spPr/>
    </dgm:pt>
    <dgm:pt modelId="{91E5318D-432B-44B1-871C-183F2C2C126E}" type="pres">
      <dgm:prSet presAssocID="{5C99AA4C-F588-4EFB-9668-69AC311A705B}" presName="childText" presStyleLbl="conFgAcc1" presStyleIdx="4" presStyleCnt="6">
        <dgm:presLayoutVars>
          <dgm:bulletEnabled val="1"/>
        </dgm:presLayoutVars>
      </dgm:prSet>
      <dgm:spPr/>
    </dgm:pt>
    <dgm:pt modelId="{13730AA0-34C3-4AF6-8C86-D6EFA59CBA5D}" type="pres">
      <dgm:prSet presAssocID="{C9973B4D-5298-4372-BC51-258897150B00}" presName="spaceBetweenRectangles" presStyleCnt="0"/>
      <dgm:spPr/>
    </dgm:pt>
    <dgm:pt modelId="{A531C2D5-B2A3-494E-8386-CFD4F74EBDB0}" type="pres">
      <dgm:prSet presAssocID="{3128C5EC-7545-4109-9621-D19FF67079E6}" presName="parentLin" presStyleCnt="0"/>
      <dgm:spPr/>
    </dgm:pt>
    <dgm:pt modelId="{B04BEFB2-2AD1-4F82-87F8-8EE7EAA6EBFD}" type="pres">
      <dgm:prSet presAssocID="{3128C5EC-7545-4109-9621-D19FF67079E6}" presName="parentLeftMargin" presStyleLbl="node1" presStyleIdx="4" presStyleCnt="6"/>
      <dgm:spPr/>
    </dgm:pt>
    <dgm:pt modelId="{9F523592-46E6-4D64-944F-6CC537D0EF93}" type="pres">
      <dgm:prSet presAssocID="{3128C5EC-7545-4109-9621-D19FF67079E6}" presName="parentText" presStyleLbl="node1" presStyleIdx="5" presStyleCnt="6">
        <dgm:presLayoutVars>
          <dgm:chMax val="0"/>
          <dgm:bulletEnabled val="1"/>
        </dgm:presLayoutVars>
      </dgm:prSet>
      <dgm:spPr/>
    </dgm:pt>
    <dgm:pt modelId="{DE96EE0D-5D9C-42BB-AC3D-03840C535CE4}" type="pres">
      <dgm:prSet presAssocID="{3128C5EC-7545-4109-9621-D19FF67079E6}" presName="negativeSpace" presStyleCnt="0"/>
      <dgm:spPr/>
    </dgm:pt>
    <dgm:pt modelId="{6A4C10B8-E29C-4751-AE74-D654C8A64AE8}" type="pres">
      <dgm:prSet presAssocID="{3128C5EC-7545-4109-9621-D19FF67079E6}" presName="childText" presStyleLbl="conFgAcc1" presStyleIdx="5" presStyleCnt="6">
        <dgm:presLayoutVars>
          <dgm:bulletEnabled val="1"/>
        </dgm:presLayoutVars>
      </dgm:prSet>
      <dgm:spPr/>
    </dgm:pt>
  </dgm:ptLst>
  <dgm:cxnLst>
    <dgm:cxn modelId="{CCC53708-AE28-4716-83F7-AF29026BD323}" type="presOf" srcId="{7805ECEA-B4CA-49F3-AB35-0AAB1FD3302F}" destId="{BBF75F33-8D78-434B-A9F5-DABD93B1F2FF}" srcOrd="0" destOrd="0" presId="urn:microsoft.com/office/officeart/2005/8/layout/list1"/>
    <dgm:cxn modelId="{C16E3B11-DFC3-483F-BB2D-7AD25CA30B51}" type="presOf" srcId="{DD7AEC7F-9FF8-43DF-86FB-C50E4EC318A3}" destId="{BBF75F33-8D78-434B-A9F5-DABD93B1F2FF}" srcOrd="0" destOrd="3" presId="urn:microsoft.com/office/officeart/2005/8/layout/list1"/>
    <dgm:cxn modelId="{8B458312-23B9-4E80-B283-CB895ED33E12}" type="presOf" srcId="{97026A8D-145F-4633-9F61-BDB916A96769}" destId="{2E90F67F-37F9-4CE3-B8CB-A6275CAFC75D}" srcOrd="1" destOrd="0" presId="urn:microsoft.com/office/officeart/2005/8/layout/list1"/>
    <dgm:cxn modelId="{F5387C14-1F50-4034-94C0-DAF4E73DA36C}" type="presOf" srcId="{7F33219F-E4CD-4F1F-8B91-A50AC3F79352}" destId="{B3038ABF-98FC-4B60-9C48-4E7E31CEADDA}" srcOrd="0" destOrd="0" presId="urn:microsoft.com/office/officeart/2005/8/layout/list1"/>
    <dgm:cxn modelId="{EA40D01C-D8AC-479B-9A82-39F4F813F1FF}" type="presOf" srcId="{3128C5EC-7545-4109-9621-D19FF67079E6}" destId="{B04BEFB2-2AD1-4F82-87F8-8EE7EAA6EBFD}" srcOrd="0" destOrd="0" presId="urn:microsoft.com/office/officeart/2005/8/layout/list1"/>
    <dgm:cxn modelId="{64BE9D1D-282D-489D-BD82-6EBA6A2F73B9}" type="presOf" srcId="{E0650EE7-11EC-4AD2-B954-3267DED486F2}" destId="{BBF75F33-8D78-434B-A9F5-DABD93B1F2FF}" srcOrd="0" destOrd="2" presId="urn:microsoft.com/office/officeart/2005/8/layout/list1"/>
    <dgm:cxn modelId="{998B682D-723C-4CCD-A556-C5CBE7B9495E}" srcId="{97026A8D-145F-4633-9F61-BDB916A96769}" destId="{7805ECEA-B4CA-49F3-AB35-0AAB1FD3302F}" srcOrd="0" destOrd="0" parTransId="{0699AB52-21AE-4886-B560-95C121B4250A}" sibTransId="{96FE21D9-DA2F-4948-893C-E990AA4A5C50}"/>
    <dgm:cxn modelId="{D594B232-20E3-4E8B-B513-9C1058138308}" srcId="{97026A8D-145F-4633-9F61-BDB916A96769}" destId="{DD7AEC7F-9FF8-43DF-86FB-C50E4EC318A3}" srcOrd="3" destOrd="0" parTransId="{8EAC564F-7659-4832-8EC3-79B555067270}" sibTransId="{364FB532-DB0C-4127-9661-4865975BD1E7}"/>
    <dgm:cxn modelId="{08577E40-3769-4BFC-B90A-8EAE7FBA7BFC}" type="presOf" srcId="{66EACF36-E194-424A-AD8F-9FD07FA42111}" destId="{A9625E28-81FD-4370-A78E-B88E1D271D0E}" srcOrd="0" destOrd="0" presId="urn:microsoft.com/office/officeart/2005/8/layout/list1"/>
    <dgm:cxn modelId="{3918327C-13D0-4353-850A-8F570E4B0D46}" srcId="{7F33219F-E4CD-4F1F-8B91-A50AC3F79352}" destId="{66EACF36-E194-424A-AD8F-9FD07FA42111}" srcOrd="0" destOrd="0" parTransId="{B38AEF00-3428-4AEA-B05C-E478C5855D6A}" sibTransId="{022A187F-8398-4600-8AB3-5992CC500F0C}"/>
    <dgm:cxn modelId="{F377047F-922D-4D60-9298-77F57F10751A}" type="presOf" srcId="{F5C705B9-D6DD-456C-BFDD-FC0E40D8676E}" destId="{1301DE5E-C561-4397-B021-3F43CB01F077}" srcOrd="1" destOrd="0" presId="urn:microsoft.com/office/officeart/2005/8/layout/list1"/>
    <dgm:cxn modelId="{152A2C89-2260-4449-8C0E-EB104D6639E0}" type="presOf" srcId="{B03294E6-D1B6-4BB5-8F50-64684E44A714}" destId="{BBF75F33-8D78-434B-A9F5-DABD93B1F2FF}" srcOrd="0" destOrd="1" presId="urn:microsoft.com/office/officeart/2005/8/layout/list1"/>
    <dgm:cxn modelId="{EE6FEA98-4805-4057-8D02-7C69DD7EAC6B}" type="presOf" srcId="{66EACF36-E194-424A-AD8F-9FD07FA42111}" destId="{C9C7C689-B246-4643-889E-B73C1D64AA16}" srcOrd="1" destOrd="0" presId="urn:microsoft.com/office/officeart/2005/8/layout/list1"/>
    <dgm:cxn modelId="{0F706D9D-DA68-41A7-B4BF-E9FA4B3F4E41}" type="presOf" srcId="{97026A8D-145F-4633-9F61-BDB916A96769}" destId="{6C71EC67-0D31-4CAE-AE97-003DD430FF32}" srcOrd="0" destOrd="0" presId="urn:microsoft.com/office/officeart/2005/8/layout/list1"/>
    <dgm:cxn modelId="{3B60B1A5-06B8-443B-AA55-7557171C1432}" type="presOf" srcId="{1D5B91FC-C60D-4E9E-B515-70D069368F86}" destId="{1E3904C2-F1D5-41B1-A455-A62C96B56A85}" srcOrd="0" destOrd="0" presId="urn:microsoft.com/office/officeart/2005/8/layout/list1"/>
    <dgm:cxn modelId="{7CEE10B8-012E-4CD5-988A-87D043527A8F}" srcId="{7F33219F-E4CD-4F1F-8B91-A50AC3F79352}" destId="{1D5B91FC-C60D-4E9E-B515-70D069368F86}" srcOrd="3" destOrd="0" parTransId="{5102CB0C-769E-462C-BA92-AE6878F35376}" sibTransId="{70924EE4-6735-4E0C-9BF7-9B84042C3BAB}"/>
    <dgm:cxn modelId="{269C28BF-5B19-48C4-A207-319E443658B7}" type="presOf" srcId="{1D5B91FC-C60D-4E9E-B515-70D069368F86}" destId="{D66ED625-921C-4163-96CE-8D40833ACFC4}" srcOrd="1" destOrd="0" presId="urn:microsoft.com/office/officeart/2005/8/layout/list1"/>
    <dgm:cxn modelId="{B7352AC2-460B-46CA-8EF4-4373A7B68B34}" type="presOf" srcId="{5C99AA4C-F588-4EFB-9668-69AC311A705B}" destId="{24BCF3F9-9210-4CFD-AF2C-1D24804E411C}" srcOrd="1" destOrd="0" presId="urn:microsoft.com/office/officeart/2005/8/layout/list1"/>
    <dgm:cxn modelId="{B50122C7-3ED4-4513-B60D-55229727FCE8}" type="presOf" srcId="{3128C5EC-7545-4109-9621-D19FF67079E6}" destId="{9F523592-46E6-4D64-944F-6CC537D0EF93}" srcOrd="1" destOrd="0" presId="urn:microsoft.com/office/officeart/2005/8/layout/list1"/>
    <dgm:cxn modelId="{919EF9C7-D619-425E-AF33-9A7CD6F84AB9}" srcId="{7F33219F-E4CD-4F1F-8B91-A50AC3F79352}" destId="{97026A8D-145F-4633-9F61-BDB916A96769}" srcOrd="2" destOrd="0" parTransId="{B577D87F-FCD8-4828-B9EB-8878AFA56762}" sibTransId="{8DE2F82E-1AE6-4218-8CD8-83325CCB7BFE}"/>
    <dgm:cxn modelId="{2C44F1CD-A008-451C-B517-49D23BCCC3F8}" srcId="{7F33219F-E4CD-4F1F-8B91-A50AC3F79352}" destId="{3128C5EC-7545-4109-9621-D19FF67079E6}" srcOrd="5" destOrd="0" parTransId="{B23BCD93-155E-4BBE-8DED-C0A7D9C6A8D2}" sibTransId="{2183A3B0-6CC7-46EC-8801-89050EFCAB88}"/>
    <dgm:cxn modelId="{4AFB6CD5-352D-4F0B-BFA2-0FD46516FFD0}" type="presOf" srcId="{F5C705B9-D6DD-456C-BFDD-FC0E40D8676E}" destId="{67E5CC48-FD7F-4205-BD8D-E634FE3132F5}" srcOrd="0" destOrd="0" presId="urn:microsoft.com/office/officeart/2005/8/layout/list1"/>
    <dgm:cxn modelId="{33F41BEA-6648-438E-8F83-22895541E3D5}" srcId="{7F33219F-E4CD-4F1F-8B91-A50AC3F79352}" destId="{5C99AA4C-F588-4EFB-9668-69AC311A705B}" srcOrd="4" destOrd="0" parTransId="{43576C8C-AE8E-4B72-9D2C-7C1A176320B1}" sibTransId="{C9973B4D-5298-4372-BC51-258897150B00}"/>
    <dgm:cxn modelId="{35B732ED-DB4B-4075-A92F-4FACF049B074}" srcId="{97026A8D-145F-4633-9F61-BDB916A96769}" destId="{E0650EE7-11EC-4AD2-B954-3267DED486F2}" srcOrd="2" destOrd="0" parTransId="{E2AB570E-C5D0-44F7-9B55-10251CC680B2}" sibTransId="{04F374D6-3D83-4E64-8246-C916BD750483}"/>
    <dgm:cxn modelId="{AB0EA8ED-11F4-4F24-BBA1-BD592AA8300E}" srcId="{7F33219F-E4CD-4F1F-8B91-A50AC3F79352}" destId="{F5C705B9-D6DD-456C-BFDD-FC0E40D8676E}" srcOrd="1" destOrd="0" parTransId="{F8DFC7BF-E867-4772-A57E-93591E24A79E}" sibTransId="{180E291A-F66C-4997-9651-6BF8704C6C44}"/>
    <dgm:cxn modelId="{1E6AE8F9-4C0C-43D6-839C-D10F2283A8F1}" type="presOf" srcId="{5C99AA4C-F588-4EFB-9668-69AC311A705B}" destId="{A4940286-3F8B-4206-B905-350A91575B1A}" srcOrd="0" destOrd="0" presId="urn:microsoft.com/office/officeart/2005/8/layout/list1"/>
    <dgm:cxn modelId="{95B061FB-8843-4C0B-943A-81A887EF45BD}" srcId="{97026A8D-145F-4633-9F61-BDB916A96769}" destId="{B03294E6-D1B6-4BB5-8F50-64684E44A714}" srcOrd="1" destOrd="0" parTransId="{7990A9E5-DB68-4450-95BF-4C7D4CEDE707}" sibTransId="{59651FE6-3796-4A8C-A369-610BA30D582F}"/>
    <dgm:cxn modelId="{AC6B5D7F-0E90-4B04-BB88-532AF1091C63}" type="presParOf" srcId="{B3038ABF-98FC-4B60-9C48-4E7E31CEADDA}" destId="{3B8EF627-255B-4899-B0F3-A95B5B9AD0D2}" srcOrd="0" destOrd="0" presId="urn:microsoft.com/office/officeart/2005/8/layout/list1"/>
    <dgm:cxn modelId="{A7434922-905B-49A1-B12F-1ACAF2745AB0}" type="presParOf" srcId="{3B8EF627-255B-4899-B0F3-A95B5B9AD0D2}" destId="{A9625E28-81FD-4370-A78E-B88E1D271D0E}" srcOrd="0" destOrd="0" presId="urn:microsoft.com/office/officeart/2005/8/layout/list1"/>
    <dgm:cxn modelId="{95E61955-C95F-4C5A-A3B5-F0E55759A53F}" type="presParOf" srcId="{3B8EF627-255B-4899-B0F3-A95B5B9AD0D2}" destId="{C9C7C689-B246-4643-889E-B73C1D64AA16}" srcOrd="1" destOrd="0" presId="urn:microsoft.com/office/officeart/2005/8/layout/list1"/>
    <dgm:cxn modelId="{1E556EC0-585C-469B-93CB-65830FDE6D8F}" type="presParOf" srcId="{B3038ABF-98FC-4B60-9C48-4E7E31CEADDA}" destId="{67DAC0BA-E24A-47B7-A2B6-C327121D7467}" srcOrd="1" destOrd="0" presId="urn:microsoft.com/office/officeart/2005/8/layout/list1"/>
    <dgm:cxn modelId="{A2034BEE-D31B-42BE-95C3-750803802B0D}" type="presParOf" srcId="{B3038ABF-98FC-4B60-9C48-4E7E31CEADDA}" destId="{38459B8A-C448-43D9-817C-01ACEB2C63DD}" srcOrd="2" destOrd="0" presId="urn:microsoft.com/office/officeart/2005/8/layout/list1"/>
    <dgm:cxn modelId="{B4E510A1-60F7-4A9F-AA00-F65688499DEC}" type="presParOf" srcId="{B3038ABF-98FC-4B60-9C48-4E7E31CEADDA}" destId="{FC098C6A-87BA-4212-AC2E-54536D187FB4}" srcOrd="3" destOrd="0" presId="urn:microsoft.com/office/officeart/2005/8/layout/list1"/>
    <dgm:cxn modelId="{A4560D5C-561D-43B5-8D23-70C88958C49E}" type="presParOf" srcId="{B3038ABF-98FC-4B60-9C48-4E7E31CEADDA}" destId="{E3BF9F07-C2B4-4F3F-82A5-B24727CEEA08}" srcOrd="4" destOrd="0" presId="urn:microsoft.com/office/officeart/2005/8/layout/list1"/>
    <dgm:cxn modelId="{5BECB61C-A5C6-4272-866C-F44E54357595}" type="presParOf" srcId="{E3BF9F07-C2B4-4F3F-82A5-B24727CEEA08}" destId="{67E5CC48-FD7F-4205-BD8D-E634FE3132F5}" srcOrd="0" destOrd="0" presId="urn:microsoft.com/office/officeart/2005/8/layout/list1"/>
    <dgm:cxn modelId="{AC53E3DF-BCDD-4376-9872-409E2793AA8F}" type="presParOf" srcId="{E3BF9F07-C2B4-4F3F-82A5-B24727CEEA08}" destId="{1301DE5E-C561-4397-B021-3F43CB01F077}" srcOrd="1" destOrd="0" presId="urn:microsoft.com/office/officeart/2005/8/layout/list1"/>
    <dgm:cxn modelId="{7CFECB43-EFF8-4445-83F4-B39BC703FAB8}" type="presParOf" srcId="{B3038ABF-98FC-4B60-9C48-4E7E31CEADDA}" destId="{6B23DAFC-FF6A-4FCD-BB7F-87DA1FEDC0DE}" srcOrd="5" destOrd="0" presId="urn:microsoft.com/office/officeart/2005/8/layout/list1"/>
    <dgm:cxn modelId="{D25FAF91-BAE3-4177-8D5B-3E076F1C246A}" type="presParOf" srcId="{B3038ABF-98FC-4B60-9C48-4E7E31CEADDA}" destId="{CA295CBA-AA28-4AC2-B1FD-1C05E708AC89}" srcOrd="6" destOrd="0" presId="urn:microsoft.com/office/officeart/2005/8/layout/list1"/>
    <dgm:cxn modelId="{EB30D7C0-72D4-4750-94A5-EFB260D602FD}" type="presParOf" srcId="{B3038ABF-98FC-4B60-9C48-4E7E31CEADDA}" destId="{894E5702-F340-4E1B-A290-23BEC1B0DAFE}" srcOrd="7" destOrd="0" presId="urn:microsoft.com/office/officeart/2005/8/layout/list1"/>
    <dgm:cxn modelId="{BF8139E5-93DD-45A4-9133-3E43E76005E8}" type="presParOf" srcId="{B3038ABF-98FC-4B60-9C48-4E7E31CEADDA}" destId="{C4E3A4FF-2A2C-437D-84E0-62DE49049250}" srcOrd="8" destOrd="0" presId="urn:microsoft.com/office/officeart/2005/8/layout/list1"/>
    <dgm:cxn modelId="{20917A2A-52F2-4D63-860C-F8C221FCB7F6}" type="presParOf" srcId="{C4E3A4FF-2A2C-437D-84E0-62DE49049250}" destId="{6C71EC67-0D31-4CAE-AE97-003DD430FF32}" srcOrd="0" destOrd="0" presId="urn:microsoft.com/office/officeart/2005/8/layout/list1"/>
    <dgm:cxn modelId="{D3266DE4-F08C-43B6-B507-B734AEAA262F}" type="presParOf" srcId="{C4E3A4FF-2A2C-437D-84E0-62DE49049250}" destId="{2E90F67F-37F9-4CE3-B8CB-A6275CAFC75D}" srcOrd="1" destOrd="0" presId="urn:microsoft.com/office/officeart/2005/8/layout/list1"/>
    <dgm:cxn modelId="{8658C409-9E0F-4294-A633-42625091B72D}" type="presParOf" srcId="{B3038ABF-98FC-4B60-9C48-4E7E31CEADDA}" destId="{DFD8FE84-C72D-4C0E-94CE-5ADB4CFA46CD}" srcOrd="9" destOrd="0" presId="urn:microsoft.com/office/officeart/2005/8/layout/list1"/>
    <dgm:cxn modelId="{1CBD56A8-EB8D-4242-A26B-3598733C91C5}" type="presParOf" srcId="{B3038ABF-98FC-4B60-9C48-4E7E31CEADDA}" destId="{BBF75F33-8D78-434B-A9F5-DABD93B1F2FF}" srcOrd="10" destOrd="0" presId="urn:microsoft.com/office/officeart/2005/8/layout/list1"/>
    <dgm:cxn modelId="{713E9C91-AC26-41B5-A3E0-AB78CAB4D8B4}" type="presParOf" srcId="{B3038ABF-98FC-4B60-9C48-4E7E31CEADDA}" destId="{C1EA0336-0825-4C31-9AE8-D30F152C8AFB}" srcOrd="11" destOrd="0" presId="urn:microsoft.com/office/officeart/2005/8/layout/list1"/>
    <dgm:cxn modelId="{63DD2A44-D50C-407F-9612-BFB59450FF97}" type="presParOf" srcId="{B3038ABF-98FC-4B60-9C48-4E7E31CEADDA}" destId="{44C9C613-10E0-4FA6-AA32-5E1FC94ECB42}" srcOrd="12" destOrd="0" presId="urn:microsoft.com/office/officeart/2005/8/layout/list1"/>
    <dgm:cxn modelId="{52700C21-AC0F-4D58-821E-4559F96D7E63}" type="presParOf" srcId="{44C9C613-10E0-4FA6-AA32-5E1FC94ECB42}" destId="{1E3904C2-F1D5-41B1-A455-A62C96B56A85}" srcOrd="0" destOrd="0" presId="urn:microsoft.com/office/officeart/2005/8/layout/list1"/>
    <dgm:cxn modelId="{D00ACDCD-0B89-430A-86E8-E79335DD3EB6}" type="presParOf" srcId="{44C9C613-10E0-4FA6-AA32-5E1FC94ECB42}" destId="{D66ED625-921C-4163-96CE-8D40833ACFC4}" srcOrd="1" destOrd="0" presId="urn:microsoft.com/office/officeart/2005/8/layout/list1"/>
    <dgm:cxn modelId="{EEE16446-5E33-4608-8757-0267913DB434}" type="presParOf" srcId="{B3038ABF-98FC-4B60-9C48-4E7E31CEADDA}" destId="{346A7100-2D1D-4C4A-963D-AB808F333F81}" srcOrd="13" destOrd="0" presId="urn:microsoft.com/office/officeart/2005/8/layout/list1"/>
    <dgm:cxn modelId="{C17AC2E2-B4BB-4D57-8D5E-60AAD1AB84F5}" type="presParOf" srcId="{B3038ABF-98FC-4B60-9C48-4E7E31CEADDA}" destId="{9C6A4297-4432-4745-826F-75812D055CDE}" srcOrd="14" destOrd="0" presId="urn:microsoft.com/office/officeart/2005/8/layout/list1"/>
    <dgm:cxn modelId="{7365015C-D7F9-4343-AD68-E9185FC5165B}" type="presParOf" srcId="{B3038ABF-98FC-4B60-9C48-4E7E31CEADDA}" destId="{DF989FE8-303E-457D-89FA-5E186DF821D7}" srcOrd="15" destOrd="0" presId="urn:microsoft.com/office/officeart/2005/8/layout/list1"/>
    <dgm:cxn modelId="{AA3F3C57-C3C1-4A89-88F0-E47214F126D2}" type="presParOf" srcId="{B3038ABF-98FC-4B60-9C48-4E7E31CEADDA}" destId="{A8C40235-F111-435C-B247-868FE504C606}" srcOrd="16" destOrd="0" presId="urn:microsoft.com/office/officeart/2005/8/layout/list1"/>
    <dgm:cxn modelId="{3FF242A1-3BAB-4766-8BBD-A29F7A030ACC}" type="presParOf" srcId="{A8C40235-F111-435C-B247-868FE504C606}" destId="{A4940286-3F8B-4206-B905-350A91575B1A}" srcOrd="0" destOrd="0" presId="urn:microsoft.com/office/officeart/2005/8/layout/list1"/>
    <dgm:cxn modelId="{2722FED3-5815-4321-B06E-C4B9CE84BA11}" type="presParOf" srcId="{A8C40235-F111-435C-B247-868FE504C606}" destId="{24BCF3F9-9210-4CFD-AF2C-1D24804E411C}" srcOrd="1" destOrd="0" presId="urn:microsoft.com/office/officeart/2005/8/layout/list1"/>
    <dgm:cxn modelId="{480DCBA0-54E0-4FE8-9186-A03D84A6DFB4}" type="presParOf" srcId="{B3038ABF-98FC-4B60-9C48-4E7E31CEADDA}" destId="{2952FC8C-FA42-4A48-B8CD-BEF8E350970B}" srcOrd="17" destOrd="0" presId="urn:microsoft.com/office/officeart/2005/8/layout/list1"/>
    <dgm:cxn modelId="{133E5A69-B65E-4E4B-95FB-47BE516FA302}" type="presParOf" srcId="{B3038ABF-98FC-4B60-9C48-4E7E31CEADDA}" destId="{91E5318D-432B-44B1-871C-183F2C2C126E}" srcOrd="18" destOrd="0" presId="urn:microsoft.com/office/officeart/2005/8/layout/list1"/>
    <dgm:cxn modelId="{C577968B-E816-4AC6-99A1-7232E9AC1F2D}" type="presParOf" srcId="{B3038ABF-98FC-4B60-9C48-4E7E31CEADDA}" destId="{13730AA0-34C3-4AF6-8C86-D6EFA59CBA5D}" srcOrd="19" destOrd="0" presId="urn:microsoft.com/office/officeart/2005/8/layout/list1"/>
    <dgm:cxn modelId="{54D12FEF-14B8-4CF6-98D4-993E1289AD4C}" type="presParOf" srcId="{B3038ABF-98FC-4B60-9C48-4E7E31CEADDA}" destId="{A531C2D5-B2A3-494E-8386-CFD4F74EBDB0}" srcOrd="20" destOrd="0" presId="urn:microsoft.com/office/officeart/2005/8/layout/list1"/>
    <dgm:cxn modelId="{5C4A52F6-1314-4BF5-86DD-B6D65FA2F5DC}" type="presParOf" srcId="{A531C2D5-B2A3-494E-8386-CFD4F74EBDB0}" destId="{B04BEFB2-2AD1-4F82-87F8-8EE7EAA6EBFD}" srcOrd="0" destOrd="0" presId="urn:microsoft.com/office/officeart/2005/8/layout/list1"/>
    <dgm:cxn modelId="{DBCB9D2C-B344-406B-AAD3-F2265907991E}" type="presParOf" srcId="{A531C2D5-B2A3-494E-8386-CFD4F74EBDB0}" destId="{9F523592-46E6-4D64-944F-6CC537D0EF93}" srcOrd="1" destOrd="0" presId="urn:microsoft.com/office/officeart/2005/8/layout/list1"/>
    <dgm:cxn modelId="{CB12DFBB-25A9-4DEB-AF0E-5938F5127A16}" type="presParOf" srcId="{B3038ABF-98FC-4B60-9C48-4E7E31CEADDA}" destId="{DE96EE0D-5D9C-42BB-AC3D-03840C535CE4}" srcOrd="21" destOrd="0" presId="urn:microsoft.com/office/officeart/2005/8/layout/list1"/>
    <dgm:cxn modelId="{993D11DF-1811-4F89-AB3C-B0E1D0F6FEEA}" type="presParOf" srcId="{B3038ABF-98FC-4B60-9C48-4E7E31CEADDA}" destId="{6A4C10B8-E29C-4751-AE74-D654C8A64AE8}"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9274E43-3082-49CD-933D-DE6D87578D03}"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164AE589-471E-4FAF-811F-E4302B844AAA}">
      <dgm:prSet/>
      <dgm:spPr/>
      <dgm:t>
        <a:bodyPr/>
        <a:lstStyle/>
        <a:p>
          <a:r>
            <a:rPr lang="en-US" b="1"/>
            <a:t>VPN: </a:t>
          </a:r>
          <a:r>
            <a:rPr lang="en-US" b="0"/>
            <a:t>A secure tunnel created between two endpoints connected via an unsecure network.</a:t>
          </a:r>
          <a:endParaRPr lang="en-US"/>
        </a:p>
      </dgm:t>
    </dgm:pt>
    <dgm:pt modelId="{7008146B-2278-46BF-8387-5B2F9E808C3E}" type="parTrans" cxnId="{BAB7438F-0900-455E-9DD4-34792E2C6818}">
      <dgm:prSet/>
      <dgm:spPr/>
      <dgm:t>
        <a:bodyPr/>
        <a:lstStyle/>
        <a:p>
          <a:endParaRPr lang="en-US"/>
        </a:p>
      </dgm:t>
    </dgm:pt>
    <dgm:pt modelId="{AA348053-7CE9-411A-8888-397E376CFDF2}" type="sibTrans" cxnId="{BAB7438F-0900-455E-9DD4-34792E2C6818}">
      <dgm:prSet/>
      <dgm:spPr/>
      <dgm:t>
        <a:bodyPr/>
        <a:lstStyle/>
        <a:p>
          <a:endParaRPr lang="en-US"/>
        </a:p>
      </dgm:t>
    </dgm:pt>
    <dgm:pt modelId="{B1C5ED79-784F-40FF-BBA2-AD90EAE9CC81}">
      <dgm:prSet/>
      <dgm:spPr/>
      <dgm:t>
        <a:bodyPr/>
        <a:lstStyle/>
        <a:p>
          <a:r>
            <a:rPr lang="en-US" b="1"/>
            <a:t>IPSec: </a:t>
          </a:r>
          <a:r>
            <a:rPr lang="en-US" b="0"/>
            <a:t>Layer 3 protocol suite providing security for TCP/IP. </a:t>
          </a:r>
          <a:endParaRPr lang="en-US"/>
        </a:p>
      </dgm:t>
    </dgm:pt>
    <dgm:pt modelId="{3EC9AAFF-A68A-4A9C-99D6-3354A6B3FAC6}" type="parTrans" cxnId="{B43D841C-43B0-49A2-B65E-5E4228734977}">
      <dgm:prSet/>
      <dgm:spPr/>
      <dgm:t>
        <a:bodyPr/>
        <a:lstStyle/>
        <a:p>
          <a:endParaRPr lang="en-US"/>
        </a:p>
      </dgm:t>
    </dgm:pt>
    <dgm:pt modelId="{921EAFA8-8D5C-4F43-8BF1-72D0716CECDD}" type="sibTrans" cxnId="{B43D841C-43B0-49A2-B65E-5E4228734977}">
      <dgm:prSet/>
      <dgm:spPr/>
      <dgm:t>
        <a:bodyPr/>
        <a:lstStyle/>
        <a:p>
          <a:endParaRPr lang="en-US"/>
        </a:p>
      </dgm:t>
    </dgm:pt>
    <dgm:pt modelId="{E80963DE-9F3E-4367-BB04-84597275FEEE}" type="pres">
      <dgm:prSet presAssocID="{79274E43-3082-49CD-933D-DE6D87578D03}" presName="linear" presStyleCnt="0">
        <dgm:presLayoutVars>
          <dgm:animLvl val="lvl"/>
          <dgm:resizeHandles val="exact"/>
        </dgm:presLayoutVars>
      </dgm:prSet>
      <dgm:spPr/>
    </dgm:pt>
    <dgm:pt modelId="{1DED62AE-3752-4F13-84DD-8CB8F7F0D2FD}" type="pres">
      <dgm:prSet presAssocID="{164AE589-471E-4FAF-811F-E4302B844AAA}" presName="parentText" presStyleLbl="node1" presStyleIdx="0" presStyleCnt="2">
        <dgm:presLayoutVars>
          <dgm:chMax val="0"/>
          <dgm:bulletEnabled val="1"/>
        </dgm:presLayoutVars>
      </dgm:prSet>
      <dgm:spPr/>
    </dgm:pt>
    <dgm:pt modelId="{2EAB64EB-F41C-4A21-B674-A78DBD0BF0FB}" type="pres">
      <dgm:prSet presAssocID="{AA348053-7CE9-411A-8888-397E376CFDF2}" presName="spacer" presStyleCnt="0"/>
      <dgm:spPr/>
    </dgm:pt>
    <dgm:pt modelId="{7E5F87E5-C857-42FC-9C3C-C5A3E7190EC8}" type="pres">
      <dgm:prSet presAssocID="{B1C5ED79-784F-40FF-BBA2-AD90EAE9CC81}" presName="parentText" presStyleLbl="node1" presStyleIdx="1" presStyleCnt="2">
        <dgm:presLayoutVars>
          <dgm:chMax val="0"/>
          <dgm:bulletEnabled val="1"/>
        </dgm:presLayoutVars>
      </dgm:prSet>
      <dgm:spPr/>
    </dgm:pt>
  </dgm:ptLst>
  <dgm:cxnLst>
    <dgm:cxn modelId="{B43D841C-43B0-49A2-B65E-5E4228734977}" srcId="{79274E43-3082-49CD-933D-DE6D87578D03}" destId="{B1C5ED79-784F-40FF-BBA2-AD90EAE9CC81}" srcOrd="1" destOrd="0" parTransId="{3EC9AAFF-A68A-4A9C-99D6-3354A6B3FAC6}" sibTransId="{921EAFA8-8D5C-4F43-8BF1-72D0716CECDD}"/>
    <dgm:cxn modelId="{62B3852F-BFFE-4713-A348-A3EFEF68F131}" type="presOf" srcId="{164AE589-471E-4FAF-811F-E4302B844AAA}" destId="{1DED62AE-3752-4F13-84DD-8CB8F7F0D2FD}" srcOrd="0" destOrd="0" presId="urn:microsoft.com/office/officeart/2005/8/layout/vList2"/>
    <dgm:cxn modelId="{55F3098A-2E5A-4A5F-8543-01DE8DFE7C90}" type="presOf" srcId="{79274E43-3082-49CD-933D-DE6D87578D03}" destId="{E80963DE-9F3E-4367-BB04-84597275FEEE}" srcOrd="0" destOrd="0" presId="urn:microsoft.com/office/officeart/2005/8/layout/vList2"/>
    <dgm:cxn modelId="{BAB7438F-0900-455E-9DD4-34792E2C6818}" srcId="{79274E43-3082-49CD-933D-DE6D87578D03}" destId="{164AE589-471E-4FAF-811F-E4302B844AAA}" srcOrd="0" destOrd="0" parTransId="{7008146B-2278-46BF-8387-5B2F9E808C3E}" sibTransId="{AA348053-7CE9-411A-8888-397E376CFDF2}"/>
    <dgm:cxn modelId="{6D7E10B3-538B-49B2-BF08-52151AE15546}" type="presOf" srcId="{B1C5ED79-784F-40FF-BBA2-AD90EAE9CC81}" destId="{7E5F87E5-C857-42FC-9C3C-C5A3E7190EC8}" srcOrd="0" destOrd="0" presId="urn:microsoft.com/office/officeart/2005/8/layout/vList2"/>
    <dgm:cxn modelId="{B8CF27B6-4DCA-4CB3-A853-A477244366F1}" type="presParOf" srcId="{E80963DE-9F3E-4367-BB04-84597275FEEE}" destId="{1DED62AE-3752-4F13-84DD-8CB8F7F0D2FD}" srcOrd="0" destOrd="0" presId="urn:microsoft.com/office/officeart/2005/8/layout/vList2"/>
    <dgm:cxn modelId="{DC06E2AC-C994-4C88-855B-51C6D29EBA52}" type="presParOf" srcId="{E80963DE-9F3E-4367-BB04-84597275FEEE}" destId="{2EAB64EB-F41C-4A21-B674-A78DBD0BF0FB}" srcOrd="1" destOrd="0" presId="urn:microsoft.com/office/officeart/2005/8/layout/vList2"/>
    <dgm:cxn modelId="{609460AE-4C21-4AD5-A141-371C429411B5}" type="presParOf" srcId="{E80963DE-9F3E-4367-BB04-84597275FEEE}" destId="{7E5F87E5-C857-42FC-9C3C-C5A3E7190EC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66B274C-D04D-4E8F-873B-3AED50C4334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33D2867D-F11A-47C4-A397-CB6D33A12B76}">
      <dgm:prSet/>
      <dgm:spPr/>
      <dgm:t>
        <a:bodyPr/>
        <a:lstStyle/>
        <a:p>
          <a:r>
            <a:rPr lang="en-US" b="1" dirty="0"/>
            <a:t>Vulnerability: </a:t>
          </a:r>
          <a:r>
            <a:rPr lang="en-US" b="0" dirty="0"/>
            <a:t>Any weakness that could be triggered accidentally or exploited intentionally to cause a security breach.</a:t>
          </a:r>
          <a:endParaRPr lang="en-US" dirty="0"/>
        </a:p>
      </dgm:t>
    </dgm:pt>
    <dgm:pt modelId="{1DAAE344-6A48-4300-B118-7F4A46B5F132}" type="parTrans" cxnId="{DE10BDAB-C688-4BBD-994F-01B1FB7E05AC}">
      <dgm:prSet/>
      <dgm:spPr/>
      <dgm:t>
        <a:bodyPr/>
        <a:lstStyle/>
        <a:p>
          <a:endParaRPr lang="en-US"/>
        </a:p>
      </dgm:t>
    </dgm:pt>
    <dgm:pt modelId="{52D96168-079C-4C3C-B824-012A552B0F83}" type="sibTrans" cxnId="{DE10BDAB-C688-4BBD-994F-01B1FB7E05AC}">
      <dgm:prSet/>
      <dgm:spPr/>
      <dgm:t>
        <a:bodyPr/>
        <a:lstStyle/>
        <a:p>
          <a:endParaRPr lang="en-US"/>
        </a:p>
      </dgm:t>
    </dgm:pt>
    <dgm:pt modelId="{91B0A02A-F758-48CB-A5CC-A452158BAF8E}">
      <dgm:prSet/>
      <dgm:spPr/>
      <dgm:t>
        <a:bodyPr/>
        <a:lstStyle/>
        <a:p>
          <a:r>
            <a:rPr lang="en-US" b="1" dirty="0"/>
            <a:t>Threat:</a:t>
          </a:r>
          <a:r>
            <a:rPr lang="en-US" b="0" dirty="0"/>
            <a:t> Any potential violation of security policies or procedures.</a:t>
          </a:r>
          <a:endParaRPr lang="en-US" dirty="0"/>
        </a:p>
      </dgm:t>
    </dgm:pt>
    <dgm:pt modelId="{A20B1048-0176-4763-959F-F3125AC033B4}" type="parTrans" cxnId="{B545FBA6-B1C4-4519-AA3C-389AE7183BE7}">
      <dgm:prSet/>
      <dgm:spPr/>
      <dgm:t>
        <a:bodyPr/>
        <a:lstStyle/>
        <a:p>
          <a:endParaRPr lang="en-US"/>
        </a:p>
      </dgm:t>
    </dgm:pt>
    <dgm:pt modelId="{7318726B-6B19-45E6-98A5-6D10A8355B00}" type="sibTrans" cxnId="{B545FBA6-B1C4-4519-AA3C-389AE7183BE7}">
      <dgm:prSet/>
      <dgm:spPr/>
      <dgm:t>
        <a:bodyPr/>
        <a:lstStyle/>
        <a:p>
          <a:endParaRPr lang="en-US"/>
        </a:p>
      </dgm:t>
    </dgm:pt>
    <dgm:pt modelId="{C4D1811E-133A-46E1-B064-20B75D963717}">
      <dgm:prSet/>
      <dgm:spPr/>
      <dgm:t>
        <a:bodyPr/>
        <a:lstStyle/>
        <a:p>
          <a:r>
            <a:rPr lang="en-US" b="1"/>
            <a:t>Threat agent</a:t>
          </a:r>
          <a:r>
            <a:rPr lang="en-US" b="0"/>
            <a:t>: A person or event that triggers a vulnerability accidentally or exploits it intentionally.</a:t>
          </a:r>
          <a:endParaRPr lang="en-US"/>
        </a:p>
      </dgm:t>
    </dgm:pt>
    <dgm:pt modelId="{87F31058-69BF-4368-9894-C0989D184DBB}" type="parTrans" cxnId="{0368147C-2B39-49D9-ACCF-77BA75D9589F}">
      <dgm:prSet/>
      <dgm:spPr/>
      <dgm:t>
        <a:bodyPr/>
        <a:lstStyle/>
        <a:p>
          <a:endParaRPr lang="en-US"/>
        </a:p>
      </dgm:t>
    </dgm:pt>
    <dgm:pt modelId="{F091B9B2-25FD-4441-B89E-EE052C40E44C}" type="sibTrans" cxnId="{0368147C-2B39-49D9-ACCF-77BA75D9589F}">
      <dgm:prSet/>
      <dgm:spPr/>
      <dgm:t>
        <a:bodyPr/>
        <a:lstStyle/>
        <a:p>
          <a:endParaRPr lang="en-US"/>
        </a:p>
      </dgm:t>
    </dgm:pt>
    <dgm:pt modelId="{81DAD7F6-5547-48D1-B109-B91E501DBF11}">
      <dgm:prSet/>
      <dgm:spPr/>
      <dgm:t>
        <a:bodyPr/>
        <a:lstStyle/>
        <a:p>
          <a:r>
            <a:rPr lang="en-US" b="1"/>
            <a:t>Risk: </a:t>
          </a:r>
          <a:r>
            <a:rPr lang="en-US" b="0"/>
            <a:t>The likelihood and impact (or consequence) of a threat actor exercising a vulnerability.</a:t>
          </a:r>
          <a:endParaRPr lang="en-US"/>
        </a:p>
      </dgm:t>
    </dgm:pt>
    <dgm:pt modelId="{9B33C5E3-AAB2-4064-8EDA-1838A6325154}" type="parTrans" cxnId="{C1957DAD-023F-486D-8F10-8345725BDA6C}">
      <dgm:prSet/>
      <dgm:spPr/>
      <dgm:t>
        <a:bodyPr/>
        <a:lstStyle/>
        <a:p>
          <a:endParaRPr lang="en-US"/>
        </a:p>
      </dgm:t>
    </dgm:pt>
    <dgm:pt modelId="{3514AE7D-54A9-43FB-A178-1DC21C4A3CBD}" type="sibTrans" cxnId="{C1957DAD-023F-486D-8F10-8345725BDA6C}">
      <dgm:prSet/>
      <dgm:spPr/>
      <dgm:t>
        <a:bodyPr/>
        <a:lstStyle/>
        <a:p>
          <a:endParaRPr lang="en-US"/>
        </a:p>
      </dgm:t>
    </dgm:pt>
    <dgm:pt modelId="{8D9C7240-2410-4471-BB55-2E6C88EAA4BE}" type="pres">
      <dgm:prSet presAssocID="{B66B274C-D04D-4E8F-873B-3AED50C43349}" presName="vert0" presStyleCnt="0">
        <dgm:presLayoutVars>
          <dgm:dir/>
          <dgm:animOne val="branch"/>
          <dgm:animLvl val="lvl"/>
        </dgm:presLayoutVars>
      </dgm:prSet>
      <dgm:spPr/>
    </dgm:pt>
    <dgm:pt modelId="{A0A7FC1D-64AB-4F7A-B4C3-80AF1BE3D75C}" type="pres">
      <dgm:prSet presAssocID="{33D2867D-F11A-47C4-A397-CB6D33A12B76}" presName="thickLine" presStyleLbl="alignNode1" presStyleIdx="0" presStyleCnt="4"/>
      <dgm:spPr/>
    </dgm:pt>
    <dgm:pt modelId="{247E835C-4662-495B-9554-BDAE4F424EE5}" type="pres">
      <dgm:prSet presAssocID="{33D2867D-F11A-47C4-A397-CB6D33A12B76}" presName="horz1" presStyleCnt="0"/>
      <dgm:spPr/>
    </dgm:pt>
    <dgm:pt modelId="{87E174EC-B0A4-4BF4-8F07-065D3CB152FA}" type="pres">
      <dgm:prSet presAssocID="{33D2867D-F11A-47C4-A397-CB6D33A12B76}" presName="tx1" presStyleLbl="revTx" presStyleIdx="0" presStyleCnt="4"/>
      <dgm:spPr/>
    </dgm:pt>
    <dgm:pt modelId="{82FDD015-B0BF-4436-8D44-DD99628193DD}" type="pres">
      <dgm:prSet presAssocID="{33D2867D-F11A-47C4-A397-CB6D33A12B76}" presName="vert1" presStyleCnt="0"/>
      <dgm:spPr/>
    </dgm:pt>
    <dgm:pt modelId="{08A8CF13-9690-4604-ABF3-000CB601FBA7}" type="pres">
      <dgm:prSet presAssocID="{91B0A02A-F758-48CB-A5CC-A452158BAF8E}" presName="thickLine" presStyleLbl="alignNode1" presStyleIdx="1" presStyleCnt="4"/>
      <dgm:spPr/>
    </dgm:pt>
    <dgm:pt modelId="{71DD31CF-276C-4026-9DB8-32F741484D4E}" type="pres">
      <dgm:prSet presAssocID="{91B0A02A-F758-48CB-A5CC-A452158BAF8E}" presName="horz1" presStyleCnt="0"/>
      <dgm:spPr/>
    </dgm:pt>
    <dgm:pt modelId="{C375CE03-43F4-4BD4-A5EE-B4AEBEE93B4B}" type="pres">
      <dgm:prSet presAssocID="{91B0A02A-F758-48CB-A5CC-A452158BAF8E}" presName="tx1" presStyleLbl="revTx" presStyleIdx="1" presStyleCnt="4"/>
      <dgm:spPr/>
    </dgm:pt>
    <dgm:pt modelId="{20A8DFB2-E2D6-4CA4-8659-E2E8BC69BFA3}" type="pres">
      <dgm:prSet presAssocID="{91B0A02A-F758-48CB-A5CC-A452158BAF8E}" presName="vert1" presStyleCnt="0"/>
      <dgm:spPr/>
    </dgm:pt>
    <dgm:pt modelId="{3C9CAD66-E132-4697-8BDB-C3B497ACACE0}" type="pres">
      <dgm:prSet presAssocID="{C4D1811E-133A-46E1-B064-20B75D963717}" presName="thickLine" presStyleLbl="alignNode1" presStyleIdx="2" presStyleCnt="4"/>
      <dgm:spPr/>
    </dgm:pt>
    <dgm:pt modelId="{B5DAEF00-D590-471B-89AC-B41CC291069F}" type="pres">
      <dgm:prSet presAssocID="{C4D1811E-133A-46E1-B064-20B75D963717}" presName="horz1" presStyleCnt="0"/>
      <dgm:spPr/>
    </dgm:pt>
    <dgm:pt modelId="{3D232987-5430-4CFE-8118-82CC709D758F}" type="pres">
      <dgm:prSet presAssocID="{C4D1811E-133A-46E1-B064-20B75D963717}" presName="tx1" presStyleLbl="revTx" presStyleIdx="2" presStyleCnt="4"/>
      <dgm:spPr/>
    </dgm:pt>
    <dgm:pt modelId="{2A48F3C1-F966-4A37-9902-654C779FB4E0}" type="pres">
      <dgm:prSet presAssocID="{C4D1811E-133A-46E1-B064-20B75D963717}" presName="vert1" presStyleCnt="0"/>
      <dgm:spPr/>
    </dgm:pt>
    <dgm:pt modelId="{520324E2-75BC-41C3-A324-664C3920F475}" type="pres">
      <dgm:prSet presAssocID="{81DAD7F6-5547-48D1-B109-B91E501DBF11}" presName="thickLine" presStyleLbl="alignNode1" presStyleIdx="3" presStyleCnt="4"/>
      <dgm:spPr/>
    </dgm:pt>
    <dgm:pt modelId="{8C0047E4-9E47-4D8C-A0A3-C28B3ED6C0CE}" type="pres">
      <dgm:prSet presAssocID="{81DAD7F6-5547-48D1-B109-B91E501DBF11}" presName="horz1" presStyleCnt="0"/>
      <dgm:spPr/>
    </dgm:pt>
    <dgm:pt modelId="{DB6EFBEC-DC03-44F5-904A-CFAA6DBA07DB}" type="pres">
      <dgm:prSet presAssocID="{81DAD7F6-5547-48D1-B109-B91E501DBF11}" presName="tx1" presStyleLbl="revTx" presStyleIdx="3" presStyleCnt="4"/>
      <dgm:spPr/>
    </dgm:pt>
    <dgm:pt modelId="{4CB83BB9-712E-4CDA-8EF7-C7BD5D61BE01}" type="pres">
      <dgm:prSet presAssocID="{81DAD7F6-5547-48D1-B109-B91E501DBF11}" presName="vert1" presStyleCnt="0"/>
      <dgm:spPr/>
    </dgm:pt>
  </dgm:ptLst>
  <dgm:cxnLst>
    <dgm:cxn modelId="{B9FE1E49-1A20-4111-B6DE-58746DAE658B}" type="presOf" srcId="{81DAD7F6-5547-48D1-B109-B91E501DBF11}" destId="{DB6EFBEC-DC03-44F5-904A-CFAA6DBA07DB}" srcOrd="0" destOrd="0" presId="urn:microsoft.com/office/officeart/2008/layout/LinedList"/>
    <dgm:cxn modelId="{0368147C-2B39-49D9-ACCF-77BA75D9589F}" srcId="{B66B274C-D04D-4E8F-873B-3AED50C43349}" destId="{C4D1811E-133A-46E1-B064-20B75D963717}" srcOrd="2" destOrd="0" parTransId="{87F31058-69BF-4368-9894-C0989D184DBB}" sibTransId="{F091B9B2-25FD-4441-B89E-EE052C40E44C}"/>
    <dgm:cxn modelId="{12AB4785-21D6-43D5-BB5A-AAA34892E564}" type="presOf" srcId="{33D2867D-F11A-47C4-A397-CB6D33A12B76}" destId="{87E174EC-B0A4-4BF4-8F07-065D3CB152FA}" srcOrd="0" destOrd="0" presId="urn:microsoft.com/office/officeart/2008/layout/LinedList"/>
    <dgm:cxn modelId="{B545FBA6-B1C4-4519-AA3C-389AE7183BE7}" srcId="{B66B274C-D04D-4E8F-873B-3AED50C43349}" destId="{91B0A02A-F758-48CB-A5CC-A452158BAF8E}" srcOrd="1" destOrd="0" parTransId="{A20B1048-0176-4763-959F-F3125AC033B4}" sibTransId="{7318726B-6B19-45E6-98A5-6D10A8355B00}"/>
    <dgm:cxn modelId="{DE10BDAB-C688-4BBD-994F-01B1FB7E05AC}" srcId="{B66B274C-D04D-4E8F-873B-3AED50C43349}" destId="{33D2867D-F11A-47C4-A397-CB6D33A12B76}" srcOrd="0" destOrd="0" parTransId="{1DAAE344-6A48-4300-B118-7F4A46B5F132}" sibTransId="{52D96168-079C-4C3C-B824-012A552B0F83}"/>
    <dgm:cxn modelId="{C1957DAD-023F-486D-8F10-8345725BDA6C}" srcId="{B66B274C-D04D-4E8F-873B-3AED50C43349}" destId="{81DAD7F6-5547-48D1-B109-B91E501DBF11}" srcOrd="3" destOrd="0" parTransId="{9B33C5E3-AAB2-4064-8EDA-1838A6325154}" sibTransId="{3514AE7D-54A9-43FB-A178-1DC21C4A3CBD}"/>
    <dgm:cxn modelId="{16690CAE-DEBC-4DC6-A645-31F3D8044409}" type="presOf" srcId="{C4D1811E-133A-46E1-B064-20B75D963717}" destId="{3D232987-5430-4CFE-8118-82CC709D758F}" srcOrd="0" destOrd="0" presId="urn:microsoft.com/office/officeart/2008/layout/LinedList"/>
    <dgm:cxn modelId="{9C6808D2-7FCA-4CF3-AD3F-08ECF42A1FA8}" type="presOf" srcId="{B66B274C-D04D-4E8F-873B-3AED50C43349}" destId="{8D9C7240-2410-4471-BB55-2E6C88EAA4BE}" srcOrd="0" destOrd="0" presId="urn:microsoft.com/office/officeart/2008/layout/LinedList"/>
    <dgm:cxn modelId="{0CF0E5E5-4751-47B0-BEDF-2082F355E9D3}" type="presOf" srcId="{91B0A02A-F758-48CB-A5CC-A452158BAF8E}" destId="{C375CE03-43F4-4BD4-A5EE-B4AEBEE93B4B}" srcOrd="0" destOrd="0" presId="urn:microsoft.com/office/officeart/2008/layout/LinedList"/>
    <dgm:cxn modelId="{0749C69C-E75A-405A-8B5A-0F19C605A19F}" type="presParOf" srcId="{8D9C7240-2410-4471-BB55-2E6C88EAA4BE}" destId="{A0A7FC1D-64AB-4F7A-B4C3-80AF1BE3D75C}" srcOrd="0" destOrd="0" presId="urn:microsoft.com/office/officeart/2008/layout/LinedList"/>
    <dgm:cxn modelId="{99D78EE9-99DC-4424-AC48-21120952A445}" type="presParOf" srcId="{8D9C7240-2410-4471-BB55-2E6C88EAA4BE}" destId="{247E835C-4662-495B-9554-BDAE4F424EE5}" srcOrd="1" destOrd="0" presId="urn:microsoft.com/office/officeart/2008/layout/LinedList"/>
    <dgm:cxn modelId="{CAE081B1-67B2-45D1-BC9B-F1CF8FC6FB15}" type="presParOf" srcId="{247E835C-4662-495B-9554-BDAE4F424EE5}" destId="{87E174EC-B0A4-4BF4-8F07-065D3CB152FA}" srcOrd="0" destOrd="0" presId="urn:microsoft.com/office/officeart/2008/layout/LinedList"/>
    <dgm:cxn modelId="{F7EEB963-043B-4A1B-A84E-CAB6D2324B9B}" type="presParOf" srcId="{247E835C-4662-495B-9554-BDAE4F424EE5}" destId="{82FDD015-B0BF-4436-8D44-DD99628193DD}" srcOrd="1" destOrd="0" presId="urn:microsoft.com/office/officeart/2008/layout/LinedList"/>
    <dgm:cxn modelId="{BD20D99C-B4F2-43F6-AB50-6E2B77553547}" type="presParOf" srcId="{8D9C7240-2410-4471-BB55-2E6C88EAA4BE}" destId="{08A8CF13-9690-4604-ABF3-000CB601FBA7}" srcOrd="2" destOrd="0" presId="urn:microsoft.com/office/officeart/2008/layout/LinedList"/>
    <dgm:cxn modelId="{0401FBB8-CC3C-488B-B48F-2E579616A56E}" type="presParOf" srcId="{8D9C7240-2410-4471-BB55-2E6C88EAA4BE}" destId="{71DD31CF-276C-4026-9DB8-32F741484D4E}" srcOrd="3" destOrd="0" presId="urn:microsoft.com/office/officeart/2008/layout/LinedList"/>
    <dgm:cxn modelId="{B0BFDE4E-6021-4B5D-8617-C185AE9F5E3C}" type="presParOf" srcId="{71DD31CF-276C-4026-9DB8-32F741484D4E}" destId="{C375CE03-43F4-4BD4-A5EE-B4AEBEE93B4B}" srcOrd="0" destOrd="0" presId="urn:microsoft.com/office/officeart/2008/layout/LinedList"/>
    <dgm:cxn modelId="{84BBA44E-963B-47ED-AC84-395438D89555}" type="presParOf" srcId="{71DD31CF-276C-4026-9DB8-32F741484D4E}" destId="{20A8DFB2-E2D6-4CA4-8659-E2E8BC69BFA3}" srcOrd="1" destOrd="0" presId="urn:microsoft.com/office/officeart/2008/layout/LinedList"/>
    <dgm:cxn modelId="{C1DF7433-CA0E-413F-8A19-0857D2796F70}" type="presParOf" srcId="{8D9C7240-2410-4471-BB55-2E6C88EAA4BE}" destId="{3C9CAD66-E132-4697-8BDB-C3B497ACACE0}" srcOrd="4" destOrd="0" presId="urn:microsoft.com/office/officeart/2008/layout/LinedList"/>
    <dgm:cxn modelId="{B51CE072-F35B-4FA9-9644-81C80F65D054}" type="presParOf" srcId="{8D9C7240-2410-4471-BB55-2E6C88EAA4BE}" destId="{B5DAEF00-D590-471B-89AC-B41CC291069F}" srcOrd="5" destOrd="0" presId="urn:microsoft.com/office/officeart/2008/layout/LinedList"/>
    <dgm:cxn modelId="{115C952F-88F0-4AEA-98A3-1597C335031C}" type="presParOf" srcId="{B5DAEF00-D590-471B-89AC-B41CC291069F}" destId="{3D232987-5430-4CFE-8118-82CC709D758F}" srcOrd="0" destOrd="0" presId="urn:microsoft.com/office/officeart/2008/layout/LinedList"/>
    <dgm:cxn modelId="{F5D83DB9-EE11-4FFE-97F7-1B81F00E8CCE}" type="presParOf" srcId="{B5DAEF00-D590-471B-89AC-B41CC291069F}" destId="{2A48F3C1-F966-4A37-9902-654C779FB4E0}" srcOrd="1" destOrd="0" presId="urn:microsoft.com/office/officeart/2008/layout/LinedList"/>
    <dgm:cxn modelId="{2F5E381A-605E-479E-B9B1-689BD7C8F5CE}" type="presParOf" srcId="{8D9C7240-2410-4471-BB55-2E6C88EAA4BE}" destId="{520324E2-75BC-41C3-A324-664C3920F475}" srcOrd="6" destOrd="0" presId="urn:microsoft.com/office/officeart/2008/layout/LinedList"/>
    <dgm:cxn modelId="{FC237AE2-35A7-4150-9DEA-EBC81552903C}" type="presParOf" srcId="{8D9C7240-2410-4471-BB55-2E6C88EAA4BE}" destId="{8C0047E4-9E47-4D8C-A0A3-C28B3ED6C0CE}" srcOrd="7" destOrd="0" presId="urn:microsoft.com/office/officeart/2008/layout/LinedList"/>
    <dgm:cxn modelId="{6A977A67-01D0-42BC-AA05-FCD31AE97D25}" type="presParOf" srcId="{8C0047E4-9E47-4D8C-A0A3-C28B3ED6C0CE}" destId="{DB6EFBEC-DC03-44F5-904A-CFAA6DBA07DB}" srcOrd="0" destOrd="0" presId="urn:microsoft.com/office/officeart/2008/layout/LinedList"/>
    <dgm:cxn modelId="{5FA25D2B-E6CE-45CC-85A5-C3B13B57A7E9}" type="presParOf" srcId="{8C0047E4-9E47-4D8C-A0A3-C28B3ED6C0CE}" destId="{4CB83BB9-712E-4CDA-8EF7-C7BD5D61BE01}"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07E9B90-9411-4538-B6D7-2F20A4D59DE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46EA659-E565-4B6E-9A6A-074428378D5E}">
      <dgm:prSet/>
      <dgm:spPr/>
      <dgm:t>
        <a:bodyPr/>
        <a:lstStyle/>
        <a:p>
          <a:r>
            <a:rPr lang="en-US"/>
            <a:t>Attacker gains insider knowledge</a:t>
          </a:r>
        </a:p>
      </dgm:t>
    </dgm:pt>
    <dgm:pt modelId="{D7D36198-361C-4EEC-B72F-698609F3E339}" type="parTrans" cxnId="{E2277E50-C23B-41DF-88EC-55CB7D89BBAC}">
      <dgm:prSet/>
      <dgm:spPr/>
      <dgm:t>
        <a:bodyPr/>
        <a:lstStyle/>
        <a:p>
          <a:endParaRPr lang="en-US"/>
        </a:p>
      </dgm:t>
    </dgm:pt>
    <dgm:pt modelId="{4E866A74-2F35-47BC-B76D-2D7110E2317D}" type="sibTrans" cxnId="{E2277E50-C23B-41DF-88EC-55CB7D89BBAC}">
      <dgm:prSet/>
      <dgm:spPr/>
      <dgm:t>
        <a:bodyPr/>
        <a:lstStyle/>
        <a:p>
          <a:endParaRPr lang="en-US"/>
        </a:p>
      </dgm:t>
    </dgm:pt>
    <dgm:pt modelId="{E399E82D-8A8B-49A6-B64A-0CA12B6DE518}">
      <dgm:prSet/>
      <dgm:spPr/>
      <dgm:t>
        <a:bodyPr/>
        <a:lstStyle/>
        <a:p>
          <a:r>
            <a:rPr lang="en-US"/>
            <a:t>Attacker often carries out multiple small steps to gain access</a:t>
          </a:r>
        </a:p>
      </dgm:t>
    </dgm:pt>
    <dgm:pt modelId="{8166F828-D04D-4C62-8641-143593F7D49F}" type="parTrans" cxnId="{FF13E766-F3E1-42A3-A509-4E23CBDFD5B7}">
      <dgm:prSet/>
      <dgm:spPr/>
      <dgm:t>
        <a:bodyPr/>
        <a:lstStyle/>
        <a:p>
          <a:endParaRPr lang="en-US"/>
        </a:p>
      </dgm:t>
    </dgm:pt>
    <dgm:pt modelId="{622D1F66-421C-4DC0-BB67-95B622945D72}" type="sibTrans" cxnId="{FF13E766-F3E1-42A3-A509-4E23CBDFD5B7}">
      <dgm:prSet/>
      <dgm:spPr/>
      <dgm:t>
        <a:bodyPr/>
        <a:lstStyle/>
        <a:p>
          <a:endParaRPr lang="en-US"/>
        </a:p>
      </dgm:t>
    </dgm:pt>
    <dgm:pt modelId="{5FD1BB70-DE10-4759-92B1-6CE5C85DD1BE}">
      <dgm:prSet/>
      <dgm:spPr/>
      <dgm:t>
        <a:bodyPr/>
        <a:lstStyle/>
        <a:p>
          <a:r>
            <a:rPr lang="en-US"/>
            <a:t>Attacks depend on human factors</a:t>
          </a:r>
        </a:p>
      </dgm:t>
    </dgm:pt>
    <dgm:pt modelId="{1F835726-9DAF-41CF-8959-00F718C43853}" type="parTrans" cxnId="{B978FF8A-8AF9-4BFA-8B91-A401C0267723}">
      <dgm:prSet/>
      <dgm:spPr/>
      <dgm:t>
        <a:bodyPr/>
        <a:lstStyle/>
        <a:p>
          <a:endParaRPr lang="en-US"/>
        </a:p>
      </dgm:t>
    </dgm:pt>
    <dgm:pt modelId="{15D88F9C-D3BA-455A-A25C-CA28FBF13AD0}" type="sibTrans" cxnId="{B978FF8A-8AF9-4BFA-8B91-A401C0267723}">
      <dgm:prSet/>
      <dgm:spPr/>
      <dgm:t>
        <a:bodyPr/>
        <a:lstStyle/>
        <a:p>
          <a:endParaRPr lang="en-US"/>
        </a:p>
      </dgm:t>
    </dgm:pt>
    <dgm:pt modelId="{5C4E4C98-D291-4110-AA86-8746F8388BF7}">
      <dgm:prSet/>
      <dgm:spPr/>
      <dgm:t>
        <a:bodyPr/>
        <a:lstStyle/>
        <a:p>
          <a:r>
            <a:rPr lang="en-US"/>
            <a:t>Attacks come in a variety of ways:</a:t>
          </a:r>
        </a:p>
      </dgm:t>
    </dgm:pt>
    <dgm:pt modelId="{58D02371-E4B2-4CF4-8AC8-A75E8102F2AB}" type="parTrans" cxnId="{485C0E68-3C4E-4E65-A679-87D909332B22}">
      <dgm:prSet/>
      <dgm:spPr/>
      <dgm:t>
        <a:bodyPr/>
        <a:lstStyle/>
        <a:p>
          <a:endParaRPr lang="en-US"/>
        </a:p>
      </dgm:t>
    </dgm:pt>
    <dgm:pt modelId="{C3D74B93-ECAD-471E-BF95-CCE2F160C3A0}" type="sibTrans" cxnId="{485C0E68-3C4E-4E65-A679-87D909332B22}">
      <dgm:prSet/>
      <dgm:spPr/>
      <dgm:t>
        <a:bodyPr/>
        <a:lstStyle/>
        <a:p>
          <a:endParaRPr lang="en-US"/>
        </a:p>
      </dgm:t>
    </dgm:pt>
    <dgm:pt modelId="{BC41432D-1FB8-4D5E-BEE1-BB5750EA409D}">
      <dgm:prSet/>
      <dgm:spPr/>
      <dgm:t>
        <a:bodyPr/>
        <a:lstStyle/>
        <a:p>
          <a:r>
            <a:rPr lang="en-US"/>
            <a:t>In person</a:t>
          </a:r>
        </a:p>
      </dgm:t>
    </dgm:pt>
    <dgm:pt modelId="{5CA81D0F-14D1-4462-B3A2-B78B21D167F2}" type="parTrans" cxnId="{EF78725A-E081-4BAF-AECC-1F15B5CD7274}">
      <dgm:prSet/>
      <dgm:spPr/>
      <dgm:t>
        <a:bodyPr/>
        <a:lstStyle/>
        <a:p>
          <a:endParaRPr lang="en-US"/>
        </a:p>
      </dgm:t>
    </dgm:pt>
    <dgm:pt modelId="{F5FE40C0-4410-4678-B42D-F6C870839661}" type="sibTrans" cxnId="{EF78725A-E081-4BAF-AECC-1F15B5CD7274}">
      <dgm:prSet/>
      <dgm:spPr/>
      <dgm:t>
        <a:bodyPr/>
        <a:lstStyle/>
        <a:p>
          <a:endParaRPr lang="en-US"/>
        </a:p>
      </dgm:t>
    </dgm:pt>
    <dgm:pt modelId="{3A54BB16-FB3D-4657-86CE-B59A372DAA31}">
      <dgm:prSet/>
      <dgm:spPr/>
      <dgm:t>
        <a:bodyPr/>
        <a:lstStyle/>
        <a:p>
          <a:r>
            <a:rPr lang="en-US"/>
            <a:t>Email</a:t>
          </a:r>
        </a:p>
      </dgm:t>
    </dgm:pt>
    <dgm:pt modelId="{E3FECD3B-C135-4946-97A1-4C8974532F59}" type="parTrans" cxnId="{B6D9DCAE-BBBC-4FBC-8687-F805E0BBE350}">
      <dgm:prSet/>
      <dgm:spPr/>
      <dgm:t>
        <a:bodyPr/>
        <a:lstStyle/>
        <a:p>
          <a:endParaRPr lang="en-US"/>
        </a:p>
      </dgm:t>
    </dgm:pt>
    <dgm:pt modelId="{E1F376AD-AD60-4E7E-AD2E-CA3FFC767F40}" type="sibTrans" cxnId="{B6D9DCAE-BBBC-4FBC-8687-F805E0BBE350}">
      <dgm:prSet/>
      <dgm:spPr/>
      <dgm:t>
        <a:bodyPr/>
        <a:lstStyle/>
        <a:p>
          <a:endParaRPr lang="en-US"/>
        </a:p>
      </dgm:t>
    </dgm:pt>
    <dgm:pt modelId="{CEA82275-705C-4968-BF30-DD8512E192F5}">
      <dgm:prSet/>
      <dgm:spPr/>
      <dgm:t>
        <a:bodyPr/>
        <a:lstStyle/>
        <a:p>
          <a:r>
            <a:rPr lang="en-US"/>
            <a:t>Phone</a:t>
          </a:r>
        </a:p>
      </dgm:t>
    </dgm:pt>
    <dgm:pt modelId="{CA93501D-081A-435C-970F-D88C6E0597D1}" type="parTrans" cxnId="{C8A6D8F7-ADD6-44FC-920A-DF385A71B6A3}">
      <dgm:prSet/>
      <dgm:spPr/>
      <dgm:t>
        <a:bodyPr/>
        <a:lstStyle/>
        <a:p>
          <a:endParaRPr lang="en-US"/>
        </a:p>
      </dgm:t>
    </dgm:pt>
    <dgm:pt modelId="{DEF079AE-FEA2-4905-8B7D-D0ED312D9F6D}" type="sibTrans" cxnId="{C8A6D8F7-ADD6-44FC-920A-DF385A71B6A3}">
      <dgm:prSet/>
      <dgm:spPr/>
      <dgm:t>
        <a:bodyPr/>
        <a:lstStyle/>
        <a:p>
          <a:endParaRPr lang="en-US"/>
        </a:p>
      </dgm:t>
    </dgm:pt>
    <dgm:pt modelId="{2E08EFCC-69F3-48B8-8E75-28A404E20FE6}">
      <dgm:prSet/>
      <dgm:spPr/>
      <dgm:t>
        <a:bodyPr/>
        <a:lstStyle/>
        <a:p>
          <a:r>
            <a:rPr lang="en-US"/>
            <a:t>Often targets non-technical users and users who need assistance</a:t>
          </a:r>
        </a:p>
      </dgm:t>
    </dgm:pt>
    <dgm:pt modelId="{57B02CF2-6BB6-45F2-9F72-D0EDE7FF62AD}" type="parTrans" cxnId="{B2D14170-E007-447F-9955-11849134D1C8}">
      <dgm:prSet/>
      <dgm:spPr/>
      <dgm:t>
        <a:bodyPr/>
        <a:lstStyle/>
        <a:p>
          <a:endParaRPr lang="en-US"/>
        </a:p>
      </dgm:t>
    </dgm:pt>
    <dgm:pt modelId="{FC1F81F2-C46F-4266-86C2-9B72E117396A}" type="sibTrans" cxnId="{B2D14170-E007-447F-9955-11849134D1C8}">
      <dgm:prSet/>
      <dgm:spPr/>
      <dgm:t>
        <a:bodyPr/>
        <a:lstStyle/>
        <a:p>
          <a:endParaRPr lang="en-US"/>
        </a:p>
      </dgm:t>
    </dgm:pt>
    <dgm:pt modelId="{91B5F106-23D5-45AF-AE5E-3283C4A7ED68}" type="pres">
      <dgm:prSet presAssocID="{807E9B90-9411-4538-B6D7-2F20A4D59DE1}" presName="linear" presStyleCnt="0">
        <dgm:presLayoutVars>
          <dgm:animLvl val="lvl"/>
          <dgm:resizeHandles val="exact"/>
        </dgm:presLayoutVars>
      </dgm:prSet>
      <dgm:spPr/>
    </dgm:pt>
    <dgm:pt modelId="{F7D75DA5-657B-44B5-89B3-89386DE32D58}" type="pres">
      <dgm:prSet presAssocID="{046EA659-E565-4B6E-9A6A-074428378D5E}" presName="parentText" presStyleLbl="node1" presStyleIdx="0" presStyleCnt="5">
        <dgm:presLayoutVars>
          <dgm:chMax val="0"/>
          <dgm:bulletEnabled val="1"/>
        </dgm:presLayoutVars>
      </dgm:prSet>
      <dgm:spPr/>
    </dgm:pt>
    <dgm:pt modelId="{37FC782A-4624-4949-B5CC-72541C063E20}" type="pres">
      <dgm:prSet presAssocID="{4E866A74-2F35-47BC-B76D-2D7110E2317D}" presName="spacer" presStyleCnt="0"/>
      <dgm:spPr/>
    </dgm:pt>
    <dgm:pt modelId="{67A3B1DD-7213-4FD7-A0AC-D39C805F26DE}" type="pres">
      <dgm:prSet presAssocID="{E399E82D-8A8B-49A6-B64A-0CA12B6DE518}" presName="parentText" presStyleLbl="node1" presStyleIdx="1" presStyleCnt="5">
        <dgm:presLayoutVars>
          <dgm:chMax val="0"/>
          <dgm:bulletEnabled val="1"/>
        </dgm:presLayoutVars>
      </dgm:prSet>
      <dgm:spPr/>
    </dgm:pt>
    <dgm:pt modelId="{302AA18D-1ED5-4D07-93FC-1773C0FF935B}" type="pres">
      <dgm:prSet presAssocID="{622D1F66-421C-4DC0-BB67-95B622945D72}" presName="spacer" presStyleCnt="0"/>
      <dgm:spPr/>
    </dgm:pt>
    <dgm:pt modelId="{1212F260-F783-40DE-B3F7-DA0D25082B06}" type="pres">
      <dgm:prSet presAssocID="{5FD1BB70-DE10-4759-92B1-6CE5C85DD1BE}" presName="parentText" presStyleLbl="node1" presStyleIdx="2" presStyleCnt="5">
        <dgm:presLayoutVars>
          <dgm:chMax val="0"/>
          <dgm:bulletEnabled val="1"/>
        </dgm:presLayoutVars>
      </dgm:prSet>
      <dgm:spPr/>
    </dgm:pt>
    <dgm:pt modelId="{1583C0B3-40E6-4DE1-A73B-68BCDCBCE4B7}" type="pres">
      <dgm:prSet presAssocID="{15D88F9C-D3BA-455A-A25C-CA28FBF13AD0}" presName="spacer" presStyleCnt="0"/>
      <dgm:spPr/>
    </dgm:pt>
    <dgm:pt modelId="{53560ECB-5852-4619-AC05-06D4BC69ACC8}" type="pres">
      <dgm:prSet presAssocID="{5C4E4C98-D291-4110-AA86-8746F8388BF7}" presName="parentText" presStyleLbl="node1" presStyleIdx="3" presStyleCnt="5">
        <dgm:presLayoutVars>
          <dgm:chMax val="0"/>
          <dgm:bulletEnabled val="1"/>
        </dgm:presLayoutVars>
      </dgm:prSet>
      <dgm:spPr/>
    </dgm:pt>
    <dgm:pt modelId="{3B5C7341-219A-4AF5-8F47-0047FC8B5861}" type="pres">
      <dgm:prSet presAssocID="{5C4E4C98-D291-4110-AA86-8746F8388BF7}" presName="childText" presStyleLbl="revTx" presStyleIdx="0" presStyleCnt="1">
        <dgm:presLayoutVars>
          <dgm:bulletEnabled val="1"/>
        </dgm:presLayoutVars>
      </dgm:prSet>
      <dgm:spPr/>
    </dgm:pt>
    <dgm:pt modelId="{693B194F-B209-4399-9E81-75D1AAA36BF3}" type="pres">
      <dgm:prSet presAssocID="{2E08EFCC-69F3-48B8-8E75-28A404E20FE6}" presName="parentText" presStyleLbl="node1" presStyleIdx="4" presStyleCnt="5">
        <dgm:presLayoutVars>
          <dgm:chMax val="0"/>
          <dgm:bulletEnabled val="1"/>
        </dgm:presLayoutVars>
      </dgm:prSet>
      <dgm:spPr/>
    </dgm:pt>
  </dgm:ptLst>
  <dgm:cxnLst>
    <dgm:cxn modelId="{55867326-0413-4096-8028-2DEB3801AF88}" type="presOf" srcId="{807E9B90-9411-4538-B6D7-2F20A4D59DE1}" destId="{91B5F106-23D5-45AF-AE5E-3283C4A7ED68}" srcOrd="0" destOrd="0" presId="urn:microsoft.com/office/officeart/2005/8/layout/vList2"/>
    <dgm:cxn modelId="{D4F9AC3A-0B5E-4898-AE59-C16F35436B97}" type="presOf" srcId="{E399E82D-8A8B-49A6-B64A-0CA12B6DE518}" destId="{67A3B1DD-7213-4FD7-A0AC-D39C805F26DE}" srcOrd="0" destOrd="0" presId="urn:microsoft.com/office/officeart/2005/8/layout/vList2"/>
    <dgm:cxn modelId="{2C9C1C43-21C3-4744-928B-5C8D3D4BA893}" type="presOf" srcId="{3A54BB16-FB3D-4657-86CE-B59A372DAA31}" destId="{3B5C7341-219A-4AF5-8F47-0047FC8B5861}" srcOrd="0" destOrd="1" presId="urn:microsoft.com/office/officeart/2005/8/layout/vList2"/>
    <dgm:cxn modelId="{FF13E766-F3E1-42A3-A509-4E23CBDFD5B7}" srcId="{807E9B90-9411-4538-B6D7-2F20A4D59DE1}" destId="{E399E82D-8A8B-49A6-B64A-0CA12B6DE518}" srcOrd="1" destOrd="0" parTransId="{8166F828-D04D-4C62-8641-143593F7D49F}" sibTransId="{622D1F66-421C-4DC0-BB67-95B622945D72}"/>
    <dgm:cxn modelId="{485C0E68-3C4E-4E65-A679-87D909332B22}" srcId="{807E9B90-9411-4538-B6D7-2F20A4D59DE1}" destId="{5C4E4C98-D291-4110-AA86-8746F8388BF7}" srcOrd="3" destOrd="0" parTransId="{58D02371-E4B2-4CF4-8AC8-A75E8102F2AB}" sibTransId="{C3D74B93-ECAD-471E-BF95-CCE2F160C3A0}"/>
    <dgm:cxn modelId="{F6F4A549-E933-4570-8306-BD3FE25F907B}" type="presOf" srcId="{2E08EFCC-69F3-48B8-8E75-28A404E20FE6}" destId="{693B194F-B209-4399-9E81-75D1AAA36BF3}" srcOrd="0" destOrd="0" presId="urn:microsoft.com/office/officeart/2005/8/layout/vList2"/>
    <dgm:cxn modelId="{3499744C-FFFB-4200-8CAC-735682A34012}" type="presOf" srcId="{046EA659-E565-4B6E-9A6A-074428378D5E}" destId="{F7D75DA5-657B-44B5-89B3-89386DE32D58}" srcOrd="0" destOrd="0" presId="urn:microsoft.com/office/officeart/2005/8/layout/vList2"/>
    <dgm:cxn modelId="{B2D14170-E007-447F-9955-11849134D1C8}" srcId="{807E9B90-9411-4538-B6D7-2F20A4D59DE1}" destId="{2E08EFCC-69F3-48B8-8E75-28A404E20FE6}" srcOrd="4" destOrd="0" parTransId="{57B02CF2-6BB6-45F2-9F72-D0EDE7FF62AD}" sibTransId="{FC1F81F2-C46F-4266-86C2-9B72E117396A}"/>
    <dgm:cxn modelId="{E2277E50-C23B-41DF-88EC-55CB7D89BBAC}" srcId="{807E9B90-9411-4538-B6D7-2F20A4D59DE1}" destId="{046EA659-E565-4B6E-9A6A-074428378D5E}" srcOrd="0" destOrd="0" parTransId="{D7D36198-361C-4EEC-B72F-698609F3E339}" sibTransId="{4E866A74-2F35-47BC-B76D-2D7110E2317D}"/>
    <dgm:cxn modelId="{EF78725A-E081-4BAF-AECC-1F15B5CD7274}" srcId="{5C4E4C98-D291-4110-AA86-8746F8388BF7}" destId="{BC41432D-1FB8-4D5E-BEE1-BB5750EA409D}" srcOrd="0" destOrd="0" parTransId="{5CA81D0F-14D1-4462-B3A2-B78B21D167F2}" sibTransId="{F5FE40C0-4410-4678-B42D-F6C870839661}"/>
    <dgm:cxn modelId="{402F3085-7795-49DA-9DFC-3EBC7F0B6318}" type="presOf" srcId="{CEA82275-705C-4968-BF30-DD8512E192F5}" destId="{3B5C7341-219A-4AF5-8F47-0047FC8B5861}" srcOrd="0" destOrd="2" presId="urn:microsoft.com/office/officeart/2005/8/layout/vList2"/>
    <dgm:cxn modelId="{B978FF8A-8AF9-4BFA-8B91-A401C0267723}" srcId="{807E9B90-9411-4538-B6D7-2F20A4D59DE1}" destId="{5FD1BB70-DE10-4759-92B1-6CE5C85DD1BE}" srcOrd="2" destOrd="0" parTransId="{1F835726-9DAF-41CF-8959-00F718C43853}" sibTransId="{15D88F9C-D3BA-455A-A25C-CA28FBF13AD0}"/>
    <dgm:cxn modelId="{DDA24199-267C-4952-94E3-3A179ECC4720}" type="presOf" srcId="{BC41432D-1FB8-4D5E-BEE1-BB5750EA409D}" destId="{3B5C7341-219A-4AF5-8F47-0047FC8B5861}" srcOrd="0" destOrd="0" presId="urn:microsoft.com/office/officeart/2005/8/layout/vList2"/>
    <dgm:cxn modelId="{B6D9DCAE-BBBC-4FBC-8687-F805E0BBE350}" srcId="{5C4E4C98-D291-4110-AA86-8746F8388BF7}" destId="{3A54BB16-FB3D-4657-86CE-B59A372DAA31}" srcOrd="1" destOrd="0" parTransId="{E3FECD3B-C135-4946-97A1-4C8974532F59}" sibTransId="{E1F376AD-AD60-4E7E-AD2E-CA3FFC767F40}"/>
    <dgm:cxn modelId="{9DC148C1-BF16-4F9E-AE7C-27A4D8BDCAA2}" type="presOf" srcId="{5FD1BB70-DE10-4759-92B1-6CE5C85DD1BE}" destId="{1212F260-F783-40DE-B3F7-DA0D25082B06}" srcOrd="0" destOrd="0" presId="urn:microsoft.com/office/officeart/2005/8/layout/vList2"/>
    <dgm:cxn modelId="{C8A6D8F7-ADD6-44FC-920A-DF385A71B6A3}" srcId="{5C4E4C98-D291-4110-AA86-8746F8388BF7}" destId="{CEA82275-705C-4968-BF30-DD8512E192F5}" srcOrd="2" destOrd="0" parTransId="{CA93501D-081A-435C-970F-D88C6E0597D1}" sibTransId="{DEF079AE-FEA2-4905-8B7D-D0ED312D9F6D}"/>
    <dgm:cxn modelId="{AD85D8FF-A291-4F40-872E-AFE9C8B7B91C}" type="presOf" srcId="{5C4E4C98-D291-4110-AA86-8746F8388BF7}" destId="{53560ECB-5852-4619-AC05-06D4BC69ACC8}" srcOrd="0" destOrd="0" presId="urn:microsoft.com/office/officeart/2005/8/layout/vList2"/>
    <dgm:cxn modelId="{6FFE1B71-071D-4904-9644-B2024B735E4B}" type="presParOf" srcId="{91B5F106-23D5-45AF-AE5E-3283C4A7ED68}" destId="{F7D75DA5-657B-44B5-89B3-89386DE32D58}" srcOrd="0" destOrd="0" presId="urn:microsoft.com/office/officeart/2005/8/layout/vList2"/>
    <dgm:cxn modelId="{63F2BB62-B7D8-494D-A469-B0AC1541A63A}" type="presParOf" srcId="{91B5F106-23D5-45AF-AE5E-3283C4A7ED68}" destId="{37FC782A-4624-4949-B5CC-72541C063E20}" srcOrd="1" destOrd="0" presId="urn:microsoft.com/office/officeart/2005/8/layout/vList2"/>
    <dgm:cxn modelId="{955EAB95-D886-47FE-A5F1-3D56A2C33DC6}" type="presParOf" srcId="{91B5F106-23D5-45AF-AE5E-3283C4A7ED68}" destId="{67A3B1DD-7213-4FD7-A0AC-D39C805F26DE}" srcOrd="2" destOrd="0" presId="urn:microsoft.com/office/officeart/2005/8/layout/vList2"/>
    <dgm:cxn modelId="{7C34BBA5-847F-4B48-9BF8-81CCD26EB657}" type="presParOf" srcId="{91B5F106-23D5-45AF-AE5E-3283C4A7ED68}" destId="{302AA18D-1ED5-4D07-93FC-1773C0FF935B}" srcOrd="3" destOrd="0" presId="urn:microsoft.com/office/officeart/2005/8/layout/vList2"/>
    <dgm:cxn modelId="{96569106-3B13-4EB2-8F7C-F1744EE6F162}" type="presParOf" srcId="{91B5F106-23D5-45AF-AE5E-3283C4A7ED68}" destId="{1212F260-F783-40DE-B3F7-DA0D25082B06}" srcOrd="4" destOrd="0" presId="urn:microsoft.com/office/officeart/2005/8/layout/vList2"/>
    <dgm:cxn modelId="{1FCFBAD1-DDC5-4952-AABD-193D2FDD0452}" type="presParOf" srcId="{91B5F106-23D5-45AF-AE5E-3283C4A7ED68}" destId="{1583C0B3-40E6-4DE1-A73B-68BCDCBCE4B7}" srcOrd="5" destOrd="0" presId="urn:microsoft.com/office/officeart/2005/8/layout/vList2"/>
    <dgm:cxn modelId="{A2CD0F61-BA19-42DB-88BA-167DAF5F7868}" type="presParOf" srcId="{91B5F106-23D5-45AF-AE5E-3283C4A7ED68}" destId="{53560ECB-5852-4619-AC05-06D4BC69ACC8}" srcOrd="6" destOrd="0" presId="urn:microsoft.com/office/officeart/2005/8/layout/vList2"/>
    <dgm:cxn modelId="{56081EED-3D48-4933-882E-89DF2DDFA13D}" type="presParOf" srcId="{91B5F106-23D5-45AF-AE5E-3283C4A7ED68}" destId="{3B5C7341-219A-4AF5-8F47-0047FC8B5861}" srcOrd="7" destOrd="0" presId="urn:microsoft.com/office/officeart/2005/8/layout/vList2"/>
    <dgm:cxn modelId="{C3DD417A-1C9D-414E-84E3-5DF40A441C85}" type="presParOf" srcId="{91B5F106-23D5-45AF-AE5E-3283C4A7ED68}" destId="{693B194F-B209-4399-9E81-75D1AAA36BF3}"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07600D9-78A9-4981-A50C-276CD630851F}"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53CA83F8-A84C-4D7F-A259-8E50E4610EBA}">
      <dgm:prSet/>
      <dgm:spPr/>
      <dgm:t>
        <a:bodyPr/>
        <a:lstStyle/>
        <a:p>
          <a:r>
            <a:rPr lang="en-US"/>
            <a:t>Phishing</a:t>
          </a:r>
        </a:p>
      </dgm:t>
    </dgm:pt>
    <dgm:pt modelId="{8BBD269E-9C3C-4456-9304-86A48EE5A982}" type="parTrans" cxnId="{47FC81AE-58AC-4B1F-9B28-37854CE68C39}">
      <dgm:prSet/>
      <dgm:spPr/>
      <dgm:t>
        <a:bodyPr/>
        <a:lstStyle/>
        <a:p>
          <a:endParaRPr lang="en-US"/>
        </a:p>
      </dgm:t>
    </dgm:pt>
    <dgm:pt modelId="{826943BF-D9C9-43CF-8F6E-8E74B8D8A86B}" type="sibTrans" cxnId="{47FC81AE-58AC-4B1F-9B28-37854CE68C39}">
      <dgm:prSet/>
      <dgm:spPr/>
      <dgm:t>
        <a:bodyPr/>
        <a:lstStyle/>
        <a:p>
          <a:endParaRPr lang="en-US"/>
        </a:p>
      </dgm:t>
    </dgm:pt>
    <dgm:pt modelId="{A5542B9F-4774-4290-AF79-26D51B127AAF}">
      <dgm:prSet/>
      <dgm:spPr/>
      <dgm:t>
        <a:bodyPr/>
        <a:lstStyle/>
        <a:p>
          <a:r>
            <a:rPr lang="en-US"/>
            <a:t>Spoofing</a:t>
          </a:r>
        </a:p>
      </dgm:t>
    </dgm:pt>
    <dgm:pt modelId="{D84805CC-D10D-4C0C-9AB9-166604C5487F}" type="parTrans" cxnId="{19EF8D56-F5C7-47B7-A5C3-C48CEAC066E3}">
      <dgm:prSet/>
      <dgm:spPr/>
      <dgm:t>
        <a:bodyPr/>
        <a:lstStyle/>
        <a:p>
          <a:endParaRPr lang="en-US"/>
        </a:p>
      </dgm:t>
    </dgm:pt>
    <dgm:pt modelId="{E1F61BF8-11A6-4404-9112-5B466B4D19CE}" type="sibTrans" cxnId="{19EF8D56-F5C7-47B7-A5C3-C48CEAC066E3}">
      <dgm:prSet/>
      <dgm:spPr/>
      <dgm:t>
        <a:bodyPr/>
        <a:lstStyle/>
        <a:p>
          <a:endParaRPr lang="en-US"/>
        </a:p>
      </dgm:t>
    </dgm:pt>
    <dgm:pt modelId="{D2FEA9EE-48F5-4C5B-84FE-F2F22FCE48F7}">
      <dgm:prSet/>
      <dgm:spPr/>
      <dgm:t>
        <a:bodyPr/>
        <a:lstStyle/>
        <a:p>
          <a:r>
            <a:rPr lang="en-US"/>
            <a:t>Spear phishing</a:t>
          </a:r>
        </a:p>
      </dgm:t>
    </dgm:pt>
    <dgm:pt modelId="{CBC52EA8-8C99-4D50-AED8-C0A3028CADC0}" type="parTrans" cxnId="{256E7003-4957-475C-A9C7-7BE151FB6534}">
      <dgm:prSet/>
      <dgm:spPr/>
      <dgm:t>
        <a:bodyPr/>
        <a:lstStyle/>
        <a:p>
          <a:endParaRPr lang="en-US"/>
        </a:p>
      </dgm:t>
    </dgm:pt>
    <dgm:pt modelId="{13F67773-1EE2-4C6D-A248-4084252937F1}" type="sibTrans" cxnId="{256E7003-4957-475C-A9C7-7BE151FB6534}">
      <dgm:prSet/>
      <dgm:spPr/>
      <dgm:t>
        <a:bodyPr/>
        <a:lstStyle/>
        <a:p>
          <a:endParaRPr lang="en-US"/>
        </a:p>
      </dgm:t>
    </dgm:pt>
    <dgm:pt modelId="{59C41996-ABCC-4E68-9195-6F43414EB83D}">
      <dgm:prSet/>
      <dgm:spPr/>
      <dgm:t>
        <a:bodyPr/>
        <a:lstStyle/>
        <a:p>
          <a:r>
            <a:rPr lang="en-US"/>
            <a:t>Pharming</a:t>
          </a:r>
        </a:p>
      </dgm:t>
    </dgm:pt>
    <dgm:pt modelId="{695C8666-4AAA-4E45-A824-8C32DDC56133}" type="parTrans" cxnId="{146D7DA5-B015-45BB-9F7F-302E5DA46654}">
      <dgm:prSet/>
      <dgm:spPr/>
      <dgm:t>
        <a:bodyPr/>
        <a:lstStyle/>
        <a:p>
          <a:endParaRPr lang="en-US"/>
        </a:p>
      </dgm:t>
    </dgm:pt>
    <dgm:pt modelId="{AC7F4A8B-77E0-4B9E-AADA-BBA8C4809049}" type="sibTrans" cxnId="{146D7DA5-B015-45BB-9F7F-302E5DA46654}">
      <dgm:prSet/>
      <dgm:spPr/>
      <dgm:t>
        <a:bodyPr/>
        <a:lstStyle/>
        <a:p>
          <a:endParaRPr lang="en-US"/>
        </a:p>
      </dgm:t>
    </dgm:pt>
    <dgm:pt modelId="{30944A67-4792-4495-B7FC-F6B7533039CF}">
      <dgm:prSet/>
      <dgm:spPr/>
      <dgm:t>
        <a:bodyPr/>
        <a:lstStyle/>
        <a:p>
          <a:r>
            <a:rPr lang="en-US"/>
            <a:t>Dumpster diving</a:t>
          </a:r>
        </a:p>
      </dgm:t>
    </dgm:pt>
    <dgm:pt modelId="{E781FB70-7E61-40F3-9125-2AADCA2100D2}" type="parTrans" cxnId="{AEE81868-DB5B-469C-BD76-C06004BE38B0}">
      <dgm:prSet/>
      <dgm:spPr/>
      <dgm:t>
        <a:bodyPr/>
        <a:lstStyle/>
        <a:p>
          <a:endParaRPr lang="en-US"/>
        </a:p>
      </dgm:t>
    </dgm:pt>
    <dgm:pt modelId="{AA93281D-0C15-4E14-8BC6-2631D9BD2BD8}" type="sibTrans" cxnId="{AEE81868-DB5B-469C-BD76-C06004BE38B0}">
      <dgm:prSet/>
      <dgm:spPr/>
      <dgm:t>
        <a:bodyPr/>
        <a:lstStyle/>
        <a:p>
          <a:endParaRPr lang="en-US"/>
        </a:p>
      </dgm:t>
    </dgm:pt>
    <dgm:pt modelId="{9D46C994-BC56-4A50-B0A0-EED2CA7C3B8F}">
      <dgm:prSet/>
      <dgm:spPr/>
      <dgm:t>
        <a:bodyPr/>
        <a:lstStyle/>
        <a:p>
          <a:r>
            <a:rPr lang="en-US"/>
            <a:t>Shoulder surfing</a:t>
          </a:r>
        </a:p>
      </dgm:t>
    </dgm:pt>
    <dgm:pt modelId="{C9AB9F9A-8F94-43DE-91BA-7463EE60C4B3}" type="parTrans" cxnId="{7646AC0B-6887-4BB9-8C59-A451623CB09A}">
      <dgm:prSet/>
      <dgm:spPr/>
      <dgm:t>
        <a:bodyPr/>
        <a:lstStyle/>
        <a:p>
          <a:endParaRPr lang="en-US"/>
        </a:p>
      </dgm:t>
    </dgm:pt>
    <dgm:pt modelId="{E653F29D-6D5D-41A1-AF7F-39DD6E793B23}" type="sibTrans" cxnId="{7646AC0B-6887-4BB9-8C59-A451623CB09A}">
      <dgm:prSet/>
      <dgm:spPr/>
      <dgm:t>
        <a:bodyPr/>
        <a:lstStyle/>
        <a:p>
          <a:endParaRPr lang="en-US"/>
        </a:p>
      </dgm:t>
    </dgm:pt>
    <dgm:pt modelId="{42DEDA2E-A003-45D0-952E-77B06A61DA30}">
      <dgm:prSet/>
      <dgm:spPr/>
      <dgm:t>
        <a:bodyPr/>
        <a:lstStyle/>
        <a:p>
          <a:r>
            <a:rPr lang="en-US"/>
            <a:t>Tailgating</a:t>
          </a:r>
        </a:p>
      </dgm:t>
    </dgm:pt>
    <dgm:pt modelId="{B462B455-72AB-47A6-B6CF-B442A4A07C96}" type="parTrans" cxnId="{EAA682AE-552F-4E75-BDA4-6BE2EF82FCCA}">
      <dgm:prSet/>
      <dgm:spPr/>
      <dgm:t>
        <a:bodyPr/>
        <a:lstStyle/>
        <a:p>
          <a:endParaRPr lang="en-US"/>
        </a:p>
      </dgm:t>
    </dgm:pt>
    <dgm:pt modelId="{E8C135EF-FDCC-4C4E-8142-8EE85A1543FF}" type="sibTrans" cxnId="{EAA682AE-552F-4E75-BDA4-6BE2EF82FCCA}">
      <dgm:prSet/>
      <dgm:spPr/>
      <dgm:t>
        <a:bodyPr/>
        <a:lstStyle/>
        <a:p>
          <a:endParaRPr lang="en-US"/>
        </a:p>
      </dgm:t>
    </dgm:pt>
    <dgm:pt modelId="{4BD82C18-946C-4C68-B386-D2C2649C88B4}">
      <dgm:prSet/>
      <dgm:spPr/>
      <dgm:t>
        <a:bodyPr/>
        <a:lstStyle/>
        <a:p>
          <a:r>
            <a:rPr lang="en-US"/>
            <a:t>Impersonation</a:t>
          </a:r>
        </a:p>
      </dgm:t>
    </dgm:pt>
    <dgm:pt modelId="{8BACB267-EB71-4289-BBC1-9B1EA49E79CA}" type="sibTrans" cxnId="{5C8A34DD-4FE4-46EB-B063-B86DBDC67976}">
      <dgm:prSet/>
      <dgm:spPr/>
      <dgm:t>
        <a:bodyPr/>
        <a:lstStyle/>
        <a:p>
          <a:endParaRPr lang="en-US"/>
        </a:p>
      </dgm:t>
    </dgm:pt>
    <dgm:pt modelId="{294E3601-2E15-4F1D-9E76-FE61D0E46EEE}" type="parTrans" cxnId="{5C8A34DD-4FE4-46EB-B063-B86DBDC67976}">
      <dgm:prSet/>
      <dgm:spPr/>
      <dgm:t>
        <a:bodyPr/>
        <a:lstStyle/>
        <a:p>
          <a:endParaRPr lang="en-US"/>
        </a:p>
      </dgm:t>
    </dgm:pt>
    <dgm:pt modelId="{2774C895-372A-469E-AA72-EB4533A23D99}" type="pres">
      <dgm:prSet presAssocID="{307600D9-78A9-4981-A50C-276CD630851F}" presName="diagram" presStyleCnt="0">
        <dgm:presLayoutVars>
          <dgm:dir/>
          <dgm:resizeHandles val="exact"/>
        </dgm:presLayoutVars>
      </dgm:prSet>
      <dgm:spPr/>
    </dgm:pt>
    <dgm:pt modelId="{6CF3FF27-9B0B-4283-A54C-039981B4FCCD}" type="pres">
      <dgm:prSet presAssocID="{4BD82C18-946C-4C68-B386-D2C2649C88B4}" presName="node" presStyleLbl="node1" presStyleIdx="0" presStyleCnt="8">
        <dgm:presLayoutVars>
          <dgm:bulletEnabled val="1"/>
        </dgm:presLayoutVars>
      </dgm:prSet>
      <dgm:spPr/>
    </dgm:pt>
    <dgm:pt modelId="{96373242-4400-4CE9-8A5C-697C5A47E615}" type="pres">
      <dgm:prSet presAssocID="{8BACB267-EB71-4289-BBC1-9B1EA49E79CA}" presName="sibTrans" presStyleCnt="0"/>
      <dgm:spPr/>
    </dgm:pt>
    <dgm:pt modelId="{811D7D81-F746-4C71-97FF-36C943A0B083}" type="pres">
      <dgm:prSet presAssocID="{53CA83F8-A84C-4D7F-A259-8E50E4610EBA}" presName="node" presStyleLbl="node1" presStyleIdx="1" presStyleCnt="8">
        <dgm:presLayoutVars>
          <dgm:bulletEnabled val="1"/>
        </dgm:presLayoutVars>
      </dgm:prSet>
      <dgm:spPr/>
    </dgm:pt>
    <dgm:pt modelId="{F47A0C64-11D5-4267-BB7F-9BDA01B013CF}" type="pres">
      <dgm:prSet presAssocID="{826943BF-D9C9-43CF-8F6E-8E74B8D8A86B}" presName="sibTrans" presStyleCnt="0"/>
      <dgm:spPr/>
    </dgm:pt>
    <dgm:pt modelId="{7D837054-A4A9-4191-8832-559D37C9FCEE}" type="pres">
      <dgm:prSet presAssocID="{A5542B9F-4774-4290-AF79-26D51B127AAF}" presName="node" presStyleLbl="node1" presStyleIdx="2" presStyleCnt="8">
        <dgm:presLayoutVars>
          <dgm:bulletEnabled val="1"/>
        </dgm:presLayoutVars>
      </dgm:prSet>
      <dgm:spPr/>
    </dgm:pt>
    <dgm:pt modelId="{B4BB9CAD-E16B-40D9-B47C-03028B094617}" type="pres">
      <dgm:prSet presAssocID="{E1F61BF8-11A6-4404-9112-5B466B4D19CE}" presName="sibTrans" presStyleCnt="0"/>
      <dgm:spPr/>
    </dgm:pt>
    <dgm:pt modelId="{808E7458-F2D5-43D9-8203-78B5304ABFE8}" type="pres">
      <dgm:prSet presAssocID="{D2FEA9EE-48F5-4C5B-84FE-F2F22FCE48F7}" presName="node" presStyleLbl="node1" presStyleIdx="3" presStyleCnt="8">
        <dgm:presLayoutVars>
          <dgm:bulletEnabled val="1"/>
        </dgm:presLayoutVars>
      </dgm:prSet>
      <dgm:spPr/>
    </dgm:pt>
    <dgm:pt modelId="{C35FFFFA-5200-4A3F-BA59-971F29BC0DCD}" type="pres">
      <dgm:prSet presAssocID="{13F67773-1EE2-4C6D-A248-4084252937F1}" presName="sibTrans" presStyleCnt="0"/>
      <dgm:spPr/>
    </dgm:pt>
    <dgm:pt modelId="{0ACB2741-E70A-4DCE-BD88-499A2F20BFCA}" type="pres">
      <dgm:prSet presAssocID="{59C41996-ABCC-4E68-9195-6F43414EB83D}" presName="node" presStyleLbl="node1" presStyleIdx="4" presStyleCnt="8">
        <dgm:presLayoutVars>
          <dgm:bulletEnabled val="1"/>
        </dgm:presLayoutVars>
      </dgm:prSet>
      <dgm:spPr/>
    </dgm:pt>
    <dgm:pt modelId="{2F7FF1A6-0121-4007-ACAF-DE4410A984F2}" type="pres">
      <dgm:prSet presAssocID="{AC7F4A8B-77E0-4B9E-AADA-BBA8C4809049}" presName="sibTrans" presStyleCnt="0"/>
      <dgm:spPr/>
    </dgm:pt>
    <dgm:pt modelId="{C93C7501-8203-407E-9C20-44B2BC84A3CF}" type="pres">
      <dgm:prSet presAssocID="{30944A67-4792-4495-B7FC-F6B7533039CF}" presName="node" presStyleLbl="node1" presStyleIdx="5" presStyleCnt="8">
        <dgm:presLayoutVars>
          <dgm:bulletEnabled val="1"/>
        </dgm:presLayoutVars>
      </dgm:prSet>
      <dgm:spPr/>
    </dgm:pt>
    <dgm:pt modelId="{35B1958F-06A6-41B4-ADA3-F104F5DD0ACF}" type="pres">
      <dgm:prSet presAssocID="{AA93281D-0C15-4E14-8BC6-2631D9BD2BD8}" presName="sibTrans" presStyleCnt="0"/>
      <dgm:spPr/>
    </dgm:pt>
    <dgm:pt modelId="{65DF44D7-6A25-41EB-989D-A073FBE74B98}" type="pres">
      <dgm:prSet presAssocID="{9D46C994-BC56-4A50-B0A0-EED2CA7C3B8F}" presName="node" presStyleLbl="node1" presStyleIdx="6" presStyleCnt="8">
        <dgm:presLayoutVars>
          <dgm:bulletEnabled val="1"/>
        </dgm:presLayoutVars>
      </dgm:prSet>
      <dgm:spPr/>
    </dgm:pt>
    <dgm:pt modelId="{CC98B3E3-A98F-4871-ACCC-6CAD09C2757E}" type="pres">
      <dgm:prSet presAssocID="{E653F29D-6D5D-41A1-AF7F-39DD6E793B23}" presName="sibTrans" presStyleCnt="0"/>
      <dgm:spPr/>
    </dgm:pt>
    <dgm:pt modelId="{37ED198C-6336-48F5-A710-E83A028CAC31}" type="pres">
      <dgm:prSet presAssocID="{42DEDA2E-A003-45D0-952E-77B06A61DA30}" presName="node" presStyleLbl="node1" presStyleIdx="7" presStyleCnt="8">
        <dgm:presLayoutVars>
          <dgm:bulletEnabled val="1"/>
        </dgm:presLayoutVars>
      </dgm:prSet>
      <dgm:spPr/>
    </dgm:pt>
  </dgm:ptLst>
  <dgm:cxnLst>
    <dgm:cxn modelId="{256E7003-4957-475C-A9C7-7BE151FB6534}" srcId="{307600D9-78A9-4981-A50C-276CD630851F}" destId="{D2FEA9EE-48F5-4C5B-84FE-F2F22FCE48F7}" srcOrd="3" destOrd="0" parTransId="{CBC52EA8-8C99-4D50-AED8-C0A3028CADC0}" sibTransId="{13F67773-1EE2-4C6D-A248-4084252937F1}"/>
    <dgm:cxn modelId="{7646AC0B-6887-4BB9-8C59-A451623CB09A}" srcId="{307600D9-78A9-4981-A50C-276CD630851F}" destId="{9D46C994-BC56-4A50-B0A0-EED2CA7C3B8F}" srcOrd="6" destOrd="0" parTransId="{C9AB9F9A-8F94-43DE-91BA-7463EE60C4B3}" sibTransId="{E653F29D-6D5D-41A1-AF7F-39DD6E793B23}"/>
    <dgm:cxn modelId="{47835A1B-9191-4BC6-9E9F-0401C61296A1}" type="presOf" srcId="{A5542B9F-4774-4290-AF79-26D51B127AAF}" destId="{7D837054-A4A9-4191-8832-559D37C9FCEE}" srcOrd="0" destOrd="0" presId="urn:microsoft.com/office/officeart/2005/8/layout/default"/>
    <dgm:cxn modelId="{49D35D3E-5655-4A83-87A3-E4A9ED8E635E}" type="presOf" srcId="{9D46C994-BC56-4A50-B0A0-EED2CA7C3B8F}" destId="{65DF44D7-6A25-41EB-989D-A073FBE74B98}" srcOrd="0" destOrd="0" presId="urn:microsoft.com/office/officeart/2005/8/layout/default"/>
    <dgm:cxn modelId="{6539735B-CB85-4FFC-81BF-1F669FC278DC}" type="presOf" srcId="{307600D9-78A9-4981-A50C-276CD630851F}" destId="{2774C895-372A-469E-AA72-EB4533A23D99}" srcOrd="0" destOrd="0" presId="urn:microsoft.com/office/officeart/2005/8/layout/default"/>
    <dgm:cxn modelId="{FECE2460-0951-413C-904A-E3120E701393}" type="presOf" srcId="{42DEDA2E-A003-45D0-952E-77B06A61DA30}" destId="{37ED198C-6336-48F5-A710-E83A028CAC31}" srcOrd="0" destOrd="0" presId="urn:microsoft.com/office/officeart/2005/8/layout/default"/>
    <dgm:cxn modelId="{AEE81868-DB5B-469C-BD76-C06004BE38B0}" srcId="{307600D9-78A9-4981-A50C-276CD630851F}" destId="{30944A67-4792-4495-B7FC-F6B7533039CF}" srcOrd="5" destOrd="0" parTransId="{E781FB70-7E61-40F3-9125-2AADCA2100D2}" sibTransId="{AA93281D-0C15-4E14-8BC6-2631D9BD2BD8}"/>
    <dgm:cxn modelId="{19EF8D56-F5C7-47B7-A5C3-C48CEAC066E3}" srcId="{307600D9-78A9-4981-A50C-276CD630851F}" destId="{A5542B9F-4774-4290-AF79-26D51B127AAF}" srcOrd="2" destOrd="0" parTransId="{D84805CC-D10D-4C0C-9AB9-166604C5487F}" sibTransId="{E1F61BF8-11A6-4404-9112-5B466B4D19CE}"/>
    <dgm:cxn modelId="{4CB23B5A-87C4-4187-AB5D-92B7D29DBA2C}" type="presOf" srcId="{D2FEA9EE-48F5-4C5B-84FE-F2F22FCE48F7}" destId="{808E7458-F2D5-43D9-8203-78B5304ABFE8}" srcOrd="0" destOrd="0" presId="urn:microsoft.com/office/officeart/2005/8/layout/default"/>
    <dgm:cxn modelId="{81707391-2828-49F0-BC55-F174F1C4BC44}" type="presOf" srcId="{30944A67-4792-4495-B7FC-F6B7533039CF}" destId="{C93C7501-8203-407E-9C20-44B2BC84A3CF}" srcOrd="0" destOrd="0" presId="urn:microsoft.com/office/officeart/2005/8/layout/default"/>
    <dgm:cxn modelId="{E57B7CA1-C46B-4BE4-98F8-891D4E9D8FF7}" type="presOf" srcId="{59C41996-ABCC-4E68-9195-6F43414EB83D}" destId="{0ACB2741-E70A-4DCE-BD88-499A2F20BFCA}" srcOrd="0" destOrd="0" presId="urn:microsoft.com/office/officeart/2005/8/layout/default"/>
    <dgm:cxn modelId="{146D7DA5-B015-45BB-9F7F-302E5DA46654}" srcId="{307600D9-78A9-4981-A50C-276CD630851F}" destId="{59C41996-ABCC-4E68-9195-6F43414EB83D}" srcOrd="4" destOrd="0" parTransId="{695C8666-4AAA-4E45-A824-8C32DDC56133}" sibTransId="{AC7F4A8B-77E0-4B9E-AADA-BBA8C4809049}"/>
    <dgm:cxn modelId="{BB717CAA-478E-46EE-B3BA-95416DD42057}" type="presOf" srcId="{4BD82C18-946C-4C68-B386-D2C2649C88B4}" destId="{6CF3FF27-9B0B-4283-A54C-039981B4FCCD}" srcOrd="0" destOrd="0" presId="urn:microsoft.com/office/officeart/2005/8/layout/default"/>
    <dgm:cxn modelId="{47FC81AE-58AC-4B1F-9B28-37854CE68C39}" srcId="{307600D9-78A9-4981-A50C-276CD630851F}" destId="{53CA83F8-A84C-4D7F-A259-8E50E4610EBA}" srcOrd="1" destOrd="0" parTransId="{8BBD269E-9C3C-4456-9304-86A48EE5A982}" sibTransId="{826943BF-D9C9-43CF-8F6E-8E74B8D8A86B}"/>
    <dgm:cxn modelId="{EAA682AE-552F-4E75-BDA4-6BE2EF82FCCA}" srcId="{307600D9-78A9-4981-A50C-276CD630851F}" destId="{42DEDA2E-A003-45D0-952E-77B06A61DA30}" srcOrd="7" destOrd="0" parTransId="{B462B455-72AB-47A6-B6CF-B442A4A07C96}" sibTransId="{E8C135EF-FDCC-4C4E-8142-8EE85A1543FF}"/>
    <dgm:cxn modelId="{5C8A34DD-4FE4-46EB-B063-B86DBDC67976}" srcId="{307600D9-78A9-4981-A50C-276CD630851F}" destId="{4BD82C18-946C-4C68-B386-D2C2649C88B4}" srcOrd="0" destOrd="0" parTransId="{294E3601-2E15-4F1D-9E76-FE61D0E46EEE}" sibTransId="{8BACB267-EB71-4289-BBC1-9B1EA49E79CA}"/>
    <dgm:cxn modelId="{D14EA2F4-88AB-417B-9646-A34411DE2912}" type="presOf" srcId="{53CA83F8-A84C-4D7F-A259-8E50E4610EBA}" destId="{811D7D81-F746-4C71-97FF-36C943A0B083}" srcOrd="0" destOrd="0" presId="urn:microsoft.com/office/officeart/2005/8/layout/default"/>
    <dgm:cxn modelId="{F0C6F0AB-75BF-406A-AF7A-13E817A76B42}" type="presParOf" srcId="{2774C895-372A-469E-AA72-EB4533A23D99}" destId="{6CF3FF27-9B0B-4283-A54C-039981B4FCCD}" srcOrd="0" destOrd="0" presId="urn:microsoft.com/office/officeart/2005/8/layout/default"/>
    <dgm:cxn modelId="{1C900184-6324-4F23-9F8B-7A943CDA7340}" type="presParOf" srcId="{2774C895-372A-469E-AA72-EB4533A23D99}" destId="{96373242-4400-4CE9-8A5C-697C5A47E615}" srcOrd="1" destOrd="0" presId="urn:microsoft.com/office/officeart/2005/8/layout/default"/>
    <dgm:cxn modelId="{DD5A108A-05CD-4B22-AD69-9A4A23CA1DAE}" type="presParOf" srcId="{2774C895-372A-469E-AA72-EB4533A23D99}" destId="{811D7D81-F746-4C71-97FF-36C943A0B083}" srcOrd="2" destOrd="0" presId="urn:microsoft.com/office/officeart/2005/8/layout/default"/>
    <dgm:cxn modelId="{6394E487-3EBA-4A30-8BC8-BD2B451E1DB7}" type="presParOf" srcId="{2774C895-372A-469E-AA72-EB4533A23D99}" destId="{F47A0C64-11D5-4267-BB7F-9BDA01B013CF}" srcOrd="3" destOrd="0" presId="urn:microsoft.com/office/officeart/2005/8/layout/default"/>
    <dgm:cxn modelId="{8AC642EE-A345-4EEF-A36F-02D3F740655D}" type="presParOf" srcId="{2774C895-372A-469E-AA72-EB4533A23D99}" destId="{7D837054-A4A9-4191-8832-559D37C9FCEE}" srcOrd="4" destOrd="0" presId="urn:microsoft.com/office/officeart/2005/8/layout/default"/>
    <dgm:cxn modelId="{8F7FD621-E9DB-4054-8DEA-F426DAB07C91}" type="presParOf" srcId="{2774C895-372A-469E-AA72-EB4533A23D99}" destId="{B4BB9CAD-E16B-40D9-B47C-03028B094617}" srcOrd="5" destOrd="0" presId="urn:microsoft.com/office/officeart/2005/8/layout/default"/>
    <dgm:cxn modelId="{41AEF366-F779-4633-92B1-9854C15535A6}" type="presParOf" srcId="{2774C895-372A-469E-AA72-EB4533A23D99}" destId="{808E7458-F2D5-43D9-8203-78B5304ABFE8}" srcOrd="6" destOrd="0" presId="urn:microsoft.com/office/officeart/2005/8/layout/default"/>
    <dgm:cxn modelId="{8AD0AB6C-8039-46C3-A8EA-44C578A8C94D}" type="presParOf" srcId="{2774C895-372A-469E-AA72-EB4533A23D99}" destId="{C35FFFFA-5200-4A3F-BA59-971F29BC0DCD}" srcOrd="7" destOrd="0" presId="urn:microsoft.com/office/officeart/2005/8/layout/default"/>
    <dgm:cxn modelId="{CA36D969-F6DE-4F60-873D-06E5AFB7B788}" type="presParOf" srcId="{2774C895-372A-469E-AA72-EB4533A23D99}" destId="{0ACB2741-E70A-4DCE-BD88-499A2F20BFCA}" srcOrd="8" destOrd="0" presId="urn:microsoft.com/office/officeart/2005/8/layout/default"/>
    <dgm:cxn modelId="{BCFF4091-D088-4B37-A9FE-42BB68ADD0D3}" type="presParOf" srcId="{2774C895-372A-469E-AA72-EB4533A23D99}" destId="{2F7FF1A6-0121-4007-ACAF-DE4410A984F2}" srcOrd="9" destOrd="0" presId="urn:microsoft.com/office/officeart/2005/8/layout/default"/>
    <dgm:cxn modelId="{82BF84E4-D03C-437A-8DEE-9ACDA1A231BB}" type="presParOf" srcId="{2774C895-372A-469E-AA72-EB4533A23D99}" destId="{C93C7501-8203-407E-9C20-44B2BC84A3CF}" srcOrd="10" destOrd="0" presId="urn:microsoft.com/office/officeart/2005/8/layout/default"/>
    <dgm:cxn modelId="{92501305-3C80-4DD8-B7E0-FF3A7560A7C7}" type="presParOf" srcId="{2774C895-372A-469E-AA72-EB4533A23D99}" destId="{35B1958F-06A6-41B4-ADA3-F104F5DD0ACF}" srcOrd="11" destOrd="0" presId="urn:microsoft.com/office/officeart/2005/8/layout/default"/>
    <dgm:cxn modelId="{F8FFA22D-9540-4329-8166-956AC77167AC}" type="presParOf" srcId="{2774C895-372A-469E-AA72-EB4533A23D99}" destId="{65DF44D7-6A25-41EB-989D-A073FBE74B98}" srcOrd="12" destOrd="0" presId="urn:microsoft.com/office/officeart/2005/8/layout/default"/>
    <dgm:cxn modelId="{6C755402-0825-447D-86A5-5A08F3658A44}" type="presParOf" srcId="{2774C895-372A-469E-AA72-EB4533A23D99}" destId="{CC98B3E3-A98F-4871-ACCC-6CAD09C2757E}" srcOrd="13" destOrd="0" presId="urn:microsoft.com/office/officeart/2005/8/layout/default"/>
    <dgm:cxn modelId="{1E24C777-B591-455B-816E-72CCF1C03DE8}" type="presParOf" srcId="{2774C895-372A-469E-AA72-EB4533A23D99}" destId="{37ED198C-6336-48F5-A710-E83A028CAC31}"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50C9147-A180-4313-8F8B-F66346EA9445}" type="doc">
      <dgm:prSet loTypeId="urn:microsoft.com/office/officeart/2005/8/layout/vList2" loCatId="list" qsTypeId="urn:microsoft.com/office/officeart/2005/8/quickstyle/simple2" qsCatId="simple" csTypeId="urn:microsoft.com/office/officeart/2005/8/colors/accent1_2" csCatId="accent1"/>
      <dgm:spPr/>
      <dgm:t>
        <a:bodyPr/>
        <a:lstStyle/>
        <a:p>
          <a:endParaRPr lang="en-US"/>
        </a:p>
      </dgm:t>
    </dgm:pt>
    <dgm:pt modelId="{39763FB4-B57B-40DF-93BD-FA7D93555632}">
      <dgm:prSet/>
      <dgm:spPr/>
      <dgm:t>
        <a:bodyPr/>
        <a:lstStyle/>
        <a:p>
          <a:r>
            <a:rPr lang="en-US"/>
            <a:t>Training</a:t>
          </a:r>
        </a:p>
      </dgm:t>
    </dgm:pt>
    <dgm:pt modelId="{B17CF29B-68F0-430A-9415-9C6CB861E159}" type="parTrans" cxnId="{5899C113-4914-46CD-85EE-3EF6DE23C5F6}">
      <dgm:prSet/>
      <dgm:spPr/>
      <dgm:t>
        <a:bodyPr/>
        <a:lstStyle/>
        <a:p>
          <a:endParaRPr lang="en-US"/>
        </a:p>
      </dgm:t>
    </dgm:pt>
    <dgm:pt modelId="{2CFE1121-EF79-484B-9753-FBC6BB6DB399}" type="sibTrans" cxnId="{5899C113-4914-46CD-85EE-3EF6DE23C5F6}">
      <dgm:prSet/>
      <dgm:spPr/>
      <dgm:t>
        <a:bodyPr/>
        <a:lstStyle/>
        <a:p>
          <a:endParaRPr lang="en-US"/>
        </a:p>
      </dgm:t>
    </dgm:pt>
    <dgm:pt modelId="{0AD0BB5F-E3DF-4D1F-8A8B-B6BA6E01E325}">
      <dgm:prSet custT="1"/>
      <dgm:spPr/>
      <dgm:t>
        <a:bodyPr/>
        <a:lstStyle/>
        <a:p>
          <a:r>
            <a:rPr lang="en-US" sz="1800" dirty="0"/>
            <a:t>Only release information using standard procedures</a:t>
          </a:r>
        </a:p>
      </dgm:t>
    </dgm:pt>
    <dgm:pt modelId="{58CBD872-B943-4F78-9E37-B82E06EFC425}" type="parTrans" cxnId="{20511EED-EFB9-4825-A8C3-A2DF54B4BEB2}">
      <dgm:prSet/>
      <dgm:spPr/>
      <dgm:t>
        <a:bodyPr/>
        <a:lstStyle/>
        <a:p>
          <a:endParaRPr lang="en-US"/>
        </a:p>
      </dgm:t>
    </dgm:pt>
    <dgm:pt modelId="{88B17755-2C1C-41CC-8294-F598B82D450B}" type="sibTrans" cxnId="{20511EED-EFB9-4825-A8C3-A2DF54B4BEB2}">
      <dgm:prSet/>
      <dgm:spPr/>
      <dgm:t>
        <a:bodyPr/>
        <a:lstStyle/>
        <a:p>
          <a:endParaRPr lang="en-US"/>
        </a:p>
      </dgm:t>
    </dgm:pt>
    <dgm:pt modelId="{C592096A-604F-4185-9B26-94ECA849A77B}">
      <dgm:prSet custT="1"/>
      <dgm:spPr/>
      <dgm:t>
        <a:bodyPr/>
        <a:lstStyle/>
        <a:p>
          <a:r>
            <a:rPr lang="en-US" sz="1800" dirty="0"/>
            <a:t>Identify phishing style attacks</a:t>
          </a:r>
        </a:p>
      </dgm:t>
    </dgm:pt>
    <dgm:pt modelId="{8A451EC1-BC2F-43B4-8DF9-6D0B99FC4D17}" type="parTrans" cxnId="{ECFBE927-38BC-40D2-9023-B3CB5514C3D4}">
      <dgm:prSet/>
      <dgm:spPr/>
      <dgm:t>
        <a:bodyPr/>
        <a:lstStyle/>
        <a:p>
          <a:endParaRPr lang="en-US"/>
        </a:p>
      </dgm:t>
    </dgm:pt>
    <dgm:pt modelId="{28F96D93-EB1D-41D2-B0FC-D6B5767FA13C}" type="sibTrans" cxnId="{ECFBE927-38BC-40D2-9023-B3CB5514C3D4}">
      <dgm:prSet/>
      <dgm:spPr/>
      <dgm:t>
        <a:bodyPr/>
        <a:lstStyle/>
        <a:p>
          <a:endParaRPr lang="en-US"/>
        </a:p>
      </dgm:t>
    </dgm:pt>
    <dgm:pt modelId="{B8C26350-0E26-4BF6-A546-970F292A5753}">
      <dgm:prSet custT="1"/>
      <dgm:spPr/>
      <dgm:t>
        <a:bodyPr/>
        <a:lstStyle/>
        <a:p>
          <a:r>
            <a:rPr lang="en-US" sz="1800" dirty="0"/>
            <a:t>Not to release work-related information to third-party sites or social networking</a:t>
          </a:r>
        </a:p>
      </dgm:t>
    </dgm:pt>
    <dgm:pt modelId="{FC313770-4AC6-4479-AFA7-502175BD4B46}" type="parTrans" cxnId="{1ACDE1B5-EA32-48F8-BB98-88AC3B5F1FDF}">
      <dgm:prSet/>
      <dgm:spPr/>
      <dgm:t>
        <a:bodyPr/>
        <a:lstStyle/>
        <a:p>
          <a:endParaRPr lang="en-US"/>
        </a:p>
      </dgm:t>
    </dgm:pt>
    <dgm:pt modelId="{09547F63-BED3-43AE-9E9C-AA8BEC8EE672}" type="sibTrans" cxnId="{1ACDE1B5-EA32-48F8-BB98-88AC3B5F1FDF}">
      <dgm:prSet/>
      <dgm:spPr/>
      <dgm:t>
        <a:bodyPr/>
        <a:lstStyle/>
        <a:p>
          <a:endParaRPr lang="en-US"/>
        </a:p>
      </dgm:t>
    </dgm:pt>
    <dgm:pt modelId="{CF4FC44C-9A56-4F10-911A-F886B98059B4}">
      <dgm:prSet/>
      <dgm:spPr/>
      <dgm:t>
        <a:bodyPr/>
        <a:lstStyle/>
        <a:p>
          <a:r>
            <a:rPr lang="en-US"/>
            <a:t>Reporting system for suspected attacks</a:t>
          </a:r>
        </a:p>
      </dgm:t>
    </dgm:pt>
    <dgm:pt modelId="{21E4CE6A-5993-4F85-81D4-561899A2298B}" type="parTrans" cxnId="{A7EA7865-E7F6-4D32-8281-DC62DD93C4CE}">
      <dgm:prSet/>
      <dgm:spPr/>
      <dgm:t>
        <a:bodyPr/>
        <a:lstStyle/>
        <a:p>
          <a:endParaRPr lang="en-US"/>
        </a:p>
      </dgm:t>
    </dgm:pt>
    <dgm:pt modelId="{1C87ACB1-8AAC-4272-90A9-219117B1980D}" type="sibTrans" cxnId="{A7EA7865-E7F6-4D32-8281-DC62DD93C4CE}">
      <dgm:prSet/>
      <dgm:spPr/>
      <dgm:t>
        <a:bodyPr/>
        <a:lstStyle/>
        <a:p>
          <a:endParaRPr lang="en-US"/>
        </a:p>
      </dgm:t>
    </dgm:pt>
    <dgm:pt modelId="{2A979D34-B9FA-4B94-B1D9-B3276265FCA9}" type="pres">
      <dgm:prSet presAssocID="{350C9147-A180-4313-8F8B-F66346EA9445}" presName="linear" presStyleCnt="0">
        <dgm:presLayoutVars>
          <dgm:animLvl val="lvl"/>
          <dgm:resizeHandles val="exact"/>
        </dgm:presLayoutVars>
      </dgm:prSet>
      <dgm:spPr/>
    </dgm:pt>
    <dgm:pt modelId="{A3BE74D6-9A93-4540-904F-9E7C0862D5A5}" type="pres">
      <dgm:prSet presAssocID="{39763FB4-B57B-40DF-93BD-FA7D93555632}" presName="parentText" presStyleLbl="node1" presStyleIdx="0" presStyleCnt="2" custLinFactNeighborX="439" custLinFactNeighborY="-28094">
        <dgm:presLayoutVars>
          <dgm:chMax val="0"/>
          <dgm:bulletEnabled val="1"/>
        </dgm:presLayoutVars>
      </dgm:prSet>
      <dgm:spPr/>
    </dgm:pt>
    <dgm:pt modelId="{208D8AA9-58F5-4F39-9099-2C32276F4958}" type="pres">
      <dgm:prSet presAssocID="{39763FB4-B57B-40DF-93BD-FA7D93555632}" presName="childText" presStyleLbl="revTx" presStyleIdx="0" presStyleCnt="1">
        <dgm:presLayoutVars>
          <dgm:bulletEnabled val="1"/>
        </dgm:presLayoutVars>
      </dgm:prSet>
      <dgm:spPr/>
    </dgm:pt>
    <dgm:pt modelId="{A768AD46-B93E-4927-886D-F4AD87694C30}" type="pres">
      <dgm:prSet presAssocID="{CF4FC44C-9A56-4F10-911A-F886B98059B4}" presName="parentText" presStyleLbl="node1" presStyleIdx="1" presStyleCnt="2">
        <dgm:presLayoutVars>
          <dgm:chMax val="0"/>
          <dgm:bulletEnabled val="1"/>
        </dgm:presLayoutVars>
      </dgm:prSet>
      <dgm:spPr/>
    </dgm:pt>
  </dgm:ptLst>
  <dgm:cxnLst>
    <dgm:cxn modelId="{5899C113-4914-46CD-85EE-3EF6DE23C5F6}" srcId="{350C9147-A180-4313-8F8B-F66346EA9445}" destId="{39763FB4-B57B-40DF-93BD-FA7D93555632}" srcOrd="0" destOrd="0" parTransId="{B17CF29B-68F0-430A-9415-9C6CB861E159}" sibTransId="{2CFE1121-EF79-484B-9753-FBC6BB6DB399}"/>
    <dgm:cxn modelId="{ECFBE927-38BC-40D2-9023-B3CB5514C3D4}" srcId="{39763FB4-B57B-40DF-93BD-FA7D93555632}" destId="{C592096A-604F-4185-9B26-94ECA849A77B}" srcOrd="1" destOrd="0" parTransId="{8A451EC1-BC2F-43B4-8DF9-6D0B99FC4D17}" sibTransId="{28F96D93-EB1D-41D2-B0FC-D6B5767FA13C}"/>
    <dgm:cxn modelId="{99106228-E9B1-4C20-9820-B87E8A4823B0}" type="presOf" srcId="{350C9147-A180-4313-8F8B-F66346EA9445}" destId="{2A979D34-B9FA-4B94-B1D9-B3276265FCA9}" srcOrd="0" destOrd="0" presId="urn:microsoft.com/office/officeart/2005/8/layout/vList2"/>
    <dgm:cxn modelId="{763DF62D-AEED-4F76-8D1C-202DDC0497B0}" type="presOf" srcId="{B8C26350-0E26-4BF6-A546-970F292A5753}" destId="{208D8AA9-58F5-4F39-9099-2C32276F4958}" srcOrd="0" destOrd="2" presId="urn:microsoft.com/office/officeart/2005/8/layout/vList2"/>
    <dgm:cxn modelId="{FF0D1D2E-A24A-4537-9C20-EACC21CF6EBE}" type="presOf" srcId="{0AD0BB5F-E3DF-4D1F-8A8B-B6BA6E01E325}" destId="{208D8AA9-58F5-4F39-9099-2C32276F4958}" srcOrd="0" destOrd="0" presId="urn:microsoft.com/office/officeart/2005/8/layout/vList2"/>
    <dgm:cxn modelId="{3F09735B-4923-4FB4-AFA2-167945FBA93E}" type="presOf" srcId="{39763FB4-B57B-40DF-93BD-FA7D93555632}" destId="{A3BE74D6-9A93-4540-904F-9E7C0862D5A5}" srcOrd="0" destOrd="0" presId="urn:microsoft.com/office/officeart/2005/8/layout/vList2"/>
    <dgm:cxn modelId="{A7EA7865-E7F6-4D32-8281-DC62DD93C4CE}" srcId="{350C9147-A180-4313-8F8B-F66346EA9445}" destId="{CF4FC44C-9A56-4F10-911A-F886B98059B4}" srcOrd="1" destOrd="0" parTransId="{21E4CE6A-5993-4F85-81D4-561899A2298B}" sibTransId="{1C87ACB1-8AAC-4272-90A9-219117B1980D}"/>
    <dgm:cxn modelId="{1ACDE1B5-EA32-48F8-BB98-88AC3B5F1FDF}" srcId="{39763FB4-B57B-40DF-93BD-FA7D93555632}" destId="{B8C26350-0E26-4BF6-A546-970F292A5753}" srcOrd="2" destOrd="0" parTransId="{FC313770-4AC6-4479-AFA7-502175BD4B46}" sibTransId="{09547F63-BED3-43AE-9E9C-AA8BEC8EE672}"/>
    <dgm:cxn modelId="{23C4E2BF-A584-4D2F-BF86-3DA51B180EA6}" type="presOf" srcId="{C592096A-604F-4185-9B26-94ECA849A77B}" destId="{208D8AA9-58F5-4F39-9099-2C32276F4958}" srcOrd="0" destOrd="1" presId="urn:microsoft.com/office/officeart/2005/8/layout/vList2"/>
    <dgm:cxn modelId="{7406E6C8-8FAD-4DC1-BB6A-3B9A1A890772}" type="presOf" srcId="{CF4FC44C-9A56-4F10-911A-F886B98059B4}" destId="{A768AD46-B93E-4927-886D-F4AD87694C30}" srcOrd="0" destOrd="0" presId="urn:microsoft.com/office/officeart/2005/8/layout/vList2"/>
    <dgm:cxn modelId="{20511EED-EFB9-4825-A8C3-A2DF54B4BEB2}" srcId="{39763FB4-B57B-40DF-93BD-FA7D93555632}" destId="{0AD0BB5F-E3DF-4D1F-8A8B-B6BA6E01E325}" srcOrd="0" destOrd="0" parTransId="{58CBD872-B943-4F78-9E37-B82E06EFC425}" sibTransId="{88B17755-2C1C-41CC-8294-F598B82D450B}"/>
    <dgm:cxn modelId="{693942F4-AE23-42B8-81E5-E9DF82380E17}" type="presParOf" srcId="{2A979D34-B9FA-4B94-B1D9-B3276265FCA9}" destId="{A3BE74D6-9A93-4540-904F-9E7C0862D5A5}" srcOrd="0" destOrd="0" presId="urn:microsoft.com/office/officeart/2005/8/layout/vList2"/>
    <dgm:cxn modelId="{E3409064-A4C9-4FA9-9AD9-8153D3FF6C72}" type="presParOf" srcId="{2A979D34-B9FA-4B94-B1D9-B3276265FCA9}" destId="{208D8AA9-58F5-4F39-9099-2C32276F4958}" srcOrd="1" destOrd="0" presId="urn:microsoft.com/office/officeart/2005/8/layout/vList2"/>
    <dgm:cxn modelId="{A2C82251-F010-4984-80EE-FC08C6AC800C}" type="presParOf" srcId="{2A979D34-B9FA-4B94-B1D9-B3276265FCA9}" destId="{A768AD46-B93E-4927-886D-F4AD87694C3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8B6EF6A-C321-4DA0-8DB7-978A2AC88DB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4E34388-D7EA-48B8-96DB-5E57CE204C69}">
      <dgm:prSet/>
      <dgm:spPr/>
      <dgm:t>
        <a:bodyPr/>
        <a:lstStyle/>
        <a:p>
          <a:r>
            <a:rPr lang="en-US"/>
            <a:t>Logging requirements should include:</a:t>
          </a:r>
        </a:p>
      </dgm:t>
    </dgm:pt>
    <dgm:pt modelId="{FA56E51B-031D-48A1-A3E3-A9BB84BA4CD4}" type="parTrans" cxnId="{2310E718-CE95-4103-9EDD-D75F813EF93F}">
      <dgm:prSet/>
      <dgm:spPr/>
      <dgm:t>
        <a:bodyPr/>
        <a:lstStyle/>
        <a:p>
          <a:endParaRPr lang="en-US"/>
        </a:p>
      </dgm:t>
    </dgm:pt>
    <dgm:pt modelId="{DF551CBA-B90E-4033-9D13-5CED1FDDEF55}" type="sibTrans" cxnId="{2310E718-CE95-4103-9EDD-D75F813EF93F}">
      <dgm:prSet/>
      <dgm:spPr/>
      <dgm:t>
        <a:bodyPr/>
        <a:lstStyle/>
        <a:p>
          <a:endParaRPr lang="en-US"/>
        </a:p>
      </dgm:t>
    </dgm:pt>
    <dgm:pt modelId="{48643811-B51C-4E90-A04B-434DE60CD3F8}">
      <dgm:prSet/>
      <dgm:spPr/>
      <dgm:t>
        <a:bodyPr/>
        <a:lstStyle/>
        <a:p>
          <a:r>
            <a:rPr lang="en-US"/>
            <a:t>Name and company</a:t>
          </a:r>
        </a:p>
      </dgm:t>
    </dgm:pt>
    <dgm:pt modelId="{D9A04E05-B1E8-47EF-8288-4CDCC440541C}" type="parTrans" cxnId="{2889E77D-5242-4BAB-982A-882689C8BD89}">
      <dgm:prSet/>
      <dgm:spPr/>
      <dgm:t>
        <a:bodyPr/>
        <a:lstStyle/>
        <a:p>
          <a:endParaRPr lang="en-US"/>
        </a:p>
      </dgm:t>
    </dgm:pt>
    <dgm:pt modelId="{024216C8-521A-44F3-B65D-6C7596006A2B}" type="sibTrans" cxnId="{2889E77D-5242-4BAB-982A-882689C8BD89}">
      <dgm:prSet/>
      <dgm:spPr/>
      <dgm:t>
        <a:bodyPr/>
        <a:lstStyle/>
        <a:p>
          <a:endParaRPr lang="en-US"/>
        </a:p>
      </dgm:t>
    </dgm:pt>
    <dgm:pt modelId="{2964D3DB-7F5E-46B5-A52A-191340F75A32}">
      <dgm:prSet/>
      <dgm:spPr/>
      <dgm:t>
        <a:bodyPr/>
        <a:lstStyle/>
        <a:p>
          <a:r>
            <a:rPr lang="en-US"/>
            <a:t>Date, time of entry, time of departure</a:t>
          </a:r>
        </a:p>
      </dgm:t>
    </dgm:pt>
    <dgm:pt modelId="{D4F877D4-4CB0-4B4F-9F95-97380636AF9D}" type="parTrans" cxnId="{B25E6635-F0A5-48AE-BF76-44DFEDBF398D}">
      <dgm:prSet/>
      <dgm:spPr/>
      <dgm:t>
        <a:bodyPr/>
        <a:lstStyle/>
        <a:p>
          <a:endParaRPr lang="en-US"/>
        </a:p>
      </dgm:t>
    </dgm:pt>
    <dgm:pt modelId="{683BCE86-F62C-4F53-8892-7D7836B2DDD2}" type="sibTrans" cxnId="{B25E6635-F0A5-48AE-BF76-44DFEDBF398D}">
      <dgm:prSet/>
      <dgm:spPr/>
      <dgm:t>
        <a:bodyPr/>
        <a:lstStyle/>
        <a:p>
          <a:endParaRPr lang="en-US"/>
        </a:p>
      </dgm:t>
    </dgm:pt>
    <dgm:pt modelId="{6E94DD10-5D76-4EB5-A54B-0238ED33149D}">
      <dgm:prSet/>
      <dgm:spPr/>
      <dgm:t>
        <a:bodyPr/>
        <a:lstStyle/>
        <a:p>
          <a:r>
            <a:rPr lang="en-US"/>
            <a:t>Reason for visiting</a:t>
          </a:r>
        </a:p>
      </dgm:t>
    </dgm:pt>
    <dgm:pt modelId="{77E4054A-9DAB-45E1-837C-D46FA2C8FEBA}" type="parTrans" cxnId="{37A8578B-74B1-48AB-A93C-CEDAB921671B}">
      <dgm:prSet/>
      <dgm:spPr/>
      <dgm:t>
        <a:bodyPr/>
        <a:lstStyle/>
        <a:p>
          <a:endParaRPr lang="en-US"/>
        </a:p>
      </dgm:t>
    </dgm:pt>
    <dgm:pt modelId="{F69D2141-D1D6-4EA6-9772-F5D04C7003B6}" type="sibTrans" cxnId="{37A8578B-74B1-48AB-A93C-CEDAB921671B}">
      <dgm:prSet/>
      <dgm:spPr/>
      <dgm:t>
        <a:bodyPr/>
        <a:lstStyle/>
        <a:p>
          <a:endParaRPr lang="en-US"/>
        </a:p>
      </dgm:t>
    </dgm:pt>
    <dgm:pt modelId="{A2A8AAB6-4AEC-4AD5-9135-C720F0DCC82F}">
      <dgm:prSet/>
      <dgm:spPr/>
      <dgm:t>
        <a:bodyPr/>
        <a:lstStyle/>
        <a:p>
          <a:r>
            <a:rPr lang="en-US"/>
            <a:t>Contact within the organization</a:t>
          </a:r>
        </a:p>
      </dgm:t>
    </dgm:pt>
    <dgm:pt modelId="{504C12A2-A929-4F67-81E3-322D487427A5}" type="parTrans" cxnId="{B1ABE6D1-BD52-416C-BCF4-3A3CA9E326BC}">
      <dgm:prSet/>
      <dgm:spPr/>
      <dgm:t>
        <a:bodyPr/>
        <a:lstStyle/>
        <a:p>
          <a:endParaRPr lang="en-US"/>
        </a:p>
      </dgm:t>
    </dgm:pt>
    <dgm:pt modelId="{58AD7945-8649-46F6-8605-7F0B501D4814}" type="sibTrans" cxnId="{B1ABE6D1-BD52-416C-BCF4-3A3CA9E326BC}">
      <dgm:prSet/>
      <dgm:spPr/>
      <dgm:t>
        <a:bodyPr/>
        <a:lstStyle/>
        <a:p>
          <a:endParaRPr lang="en-US"/>
        </a:p>
      </dgm:t>
    </dgm:pt>
    <dgm:pt modelId="{22ED4E47-8A19-4159-9D1E-581EC9A85DAC}">
      <dgm:prSet/>
      <dgm:spPr/>
      <dgm:t>
        <a:bodyPr/>
        <a:lstStyle/>
        <a:p>
          <a:r>
            <a:rPr lang="en-US"/>
            <a:t>When possible, have a single entry point for visitors</a:t>
          </a:r>
        </a:p>
      </dgm:t>
    </dgm:pt>
    <dgm:pt modelId="{55AD8E31-1C42-49CB-A7A4-19888B2A9AAE}" type="parTrans" cxnId="{DF23EB32-CA58-4DB6-AD08-DF3788C85961}">
      <dgm:prSet/>
      <dgm:spPr/>
      <dgm:t>
        <a:bodyPr/>
        <a:lstStyle/>
        <a:p>
          <a:endParaRPr lang="en-US"/>
        </a:p>
      </dgm:t>
    </dgm:pt>
    <dgm:pt modelId="{8AD648B3-6CC3-4156-B849-E4EB042CDEEE}" type="sibTrans" cxnId="{DF23EB32-CA58-4DB6-AD08-DF3788C85961}">
      <dgm:prSet/>
      <dgm:spPr/>
      <dgm:t>
        <a:bodyPr/>
        <a:lstStyle/>
        <a:p>
          <a:endParaRPr lang="en-US"/>
        </a:p>
      </dgm:t>
    </dgm:pt>
    <dgm:pt modelId="{B186F625-B59D-4261-85DF-E15212A53772}">
      <dgm:prSet/>
      <dgm:spPr/>
      <dgm:t>
        <a:bodyPr/>
        <a:lstStyle/>
        <a:p>
          <a:r>
            <a:rPr lang="en-US"/>
            <a:t>Decreases risk of unauthorized entry through tailgating</a:t>
          </a:r>
        </a:p>
      </dgm:t>
    </dgm:pt>
    <dgm:pt modelId="{70426447-56C7-4645-B800-6BD746061642}" type="parTrans" cxnId="{6B33D2CB-771F-49E1-9F74-11AA2E12216F}">
      <dgm:prSet/>
      <dgm:spPr/>
      <dgm:t>
        <a:bodyPr/>
        <a:lstStyle/>
        <a:p>
          <a:endParaRPr lang="en-US"/>
        </a:p>
      </dgm:t>
    </dgm:pt>
    <dgm:pt modelId="{A7ADE1CB-3B0A-46DB-948F-4C196E21D3C8}" type="sibTrans" cxnId="{6B33D2CB-771F-49E1-9F74-11AA2E12216F}">
      <dgm:prSet/>
      <dgm:spPr/>
      <dgm:t>
        <a:bodyPr/>
        <a:lstStyle/>
        <a:p>
          <a:endParaRPr lang="en-US"/>
        </a:p>
      </dgm:t>
    </dgm:pt>
    <dgm:pt modelId="{D3ECEFC1-4180-4DFC-93AF-8DE57D1E3319}" type="pres">
      <dgm:prSet presAssocID="{48B6EF6A-C321-4DA0-8DB7-978A2AC88DBD}" presName="root" presStyleCnt="0">
        <dgm:presLayoutVars>
          <dgm:dir/>
          <dgm:resizeHandles val="exact"/>
        </dgm:presLayoutVars>
      </dgm:prSet>
      <dgm:spPr/>
    </dgm:pt>
    <dgm:pt modelId="{61AD0E68-D9AC-4ECE-B219-BA111FEF1A08}" type="pres">
      <dgm:prSet presAssocID="{E4E34388-D7EA-48B8-96DB-5E57CE204C69}" presName="compNode" presStyleCnt="0"/>
      <dgm:spPr/>
    </dgm:pt>
    <dgm:pt modelId="{7B798CC9-9779-4888-A7D1-144E4D3938DC}" type="pres">
      <dgm:prSet presAssocID="{E4E34388-D7EA-48B8-96DB-5E57CE204C69}" presName="bgRect" presStyleLbl="bgShp" presStyleIdx="0" presStyleCnt="2"/>
      <dgm:spPr/>
    </dgm:pt>
    <dgm:pt modelId="{0E2300BC-60C6-4503-9BDB-E4DEC73499B0}" type="pres">
      <dgm:prSet presAssocID="{E4E34388-D7EA-48B8-96DB-5E57CE204C6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ECFBB8EB-454B-4151-9938-5AC809215383}" type="pres">
      <dgm:prSet presAssocID="{E4E34388-D7EA-48B8-96DB-5E57CE204C69}" presName="spaceRect" presStyleCnt="0"/>
      <dgm:spPr/>
    </dgm:pt>
    <dgm:pt modelId="{FC046312-A58E-4A11-9030-2F827F0C2900}" type="pres">
      <dgm:prSet presAssocID="{E4E34388-D7EA-48B8-96DB-5E57CE204C69}" presName="parTx" presStyleLbl="revTx" presStyleIdx="0" presStyleCnt="4">
        <dgm:presLayoutVars>
          <dgm:chMax val="0"/>
          <dgm:chPref val="0"/>
        </dgm:presLayoutVars>
      </dgm:prSet>
      <dgm:spPr/>
    </dgm:pt>
    <dgm:pt modelId="{19C5C81C-222A-4413-A88D-3CF7DA298095}" type="pres">
      <dgm:prSet presAssocID="{E4E34388-D7EA-48B8-96DB-5E57CE204C69}" presName="desTx" presStyleLbl="revTx" presStyleIdx="1" presStyleCnt="4">
        <dgm:presLayoutVars/>
      </dgm:prSet>
      <dgm:spPr/>
    </dgm:pt>
    <dgm:pt modelId="{E243FB65-F099-49AB-962F-5999CC57C85B}" type="pres">
      <dgm:prSet presAssocID="{DF551CBA-B90E-4033-9D13-5CED1FDDEF55}" presName="sibTrans" presStyleCnt="0"/>
      <dgm:spPr/>
    </dgm:pt>
    <dgm:pt modelId="{A331375A-4D30-4446-81D5-8851DE570AA1}" type="pres">
      <dgm:prSet presAssocID="{22ED4E47-8A19-4159-9D1E-581EC9A85DAC}" presName="compNode" presStyleCnt="0"/>
      <dgm:spPr/>
    </dgm:pt>
    <dgm:pt modelId="{B95129B9-20B5-493E-8373-39F13F5BCC89}" type="pres">
      <dgm:prSet presAssocID="{22ED4E47-8A19-4159-9D1E-581EC9A85DAC}" presName="bgRect" presStyleLbl="bgShp" presStyleIdx="1" presStyleCnt="2"/>
      <dgm:spPr/>
    </dgm:pt>
    <dgm:pt modelId="{8EE16D8F-D46C-4C3A-9DB6-098EFD7A4CD4}" type="pres">
      <dgm:prSet presAssocID="{22ED4E47-8A19-4159-9D1E-581EC9A85DA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nlock"/>
        </a:ext>
      </dgm:extLst>
    </dgm:pt>
    <dgm:pt modelId="{1B8C8106-A145-45E3-9613-F13DB837F9E4}" type="pres">
      <dgm:prSet presAssocID="{22ED4E47-8A19-4159-9D1E-581EC9A85DAC}" presName="spaceRect" presStyleCnt="0"/>
      <dgm:spPr/>
    </dgm:pt>
    <dgm:pt modelId="{C8D09B8D-8FBF-4405-9DB5-29CAC1E1BE8B}" type="pres">
      <dgm:prSet presAssocID="{22ED4E47-8A19-4159-9D1E-581EC9A85DAC}" presName="parTx" presStyleLbl="revTx" presStyleIdx="2" presStyleCnt="4">
        <dgm:presLayoutVars>
          <dgm:chMax val="0"/>
          <dgm:chPref val="0"/>
        </dgm:presLayoutVars>
      </dgm:prSet>
      <dgm:spPr/>
    </dgm:pt>
    <dgm:pt modelId="{1035E9CC-664F-442A-9381-7E535D7602C8}" type="pres">
      <dgm:prSet presAssocID="{22ED4E47-8A19-4159-9D1E-581EC9A85DAC}" presName="desTx" presStyleLbl="revTx" presStyleIdx="3" presStyleCnt="4">
        <dgm:presLayoutVars/>
      </dgm:prSet>
      <dgm:spPr/>
    </dgm:pt>
  </dgm:ptLst>
  <dgm:cxnLst>
    <dgm:cxn modelId="{E5EACC03-E5DA-4EA7-80CF-20DFE13FBCAC}" type="presOf" srcId="{B186F625-B59D-4261-85DF-E15212A53772}" destId="{1035E9CC-664F-442A-9381-7E535D7602C8}" srcOrd="0" destOrd="0" presId="urn:microsoft.com/office/officeart/2018/2/layout/IconVerticalSolidList"/>
    <dgm:cxn modelId="{2310E718-CE95-4103-9EDD-D75F813EF93F}" srcId="{48B6EF6A-C321-4DA0-8DB7-978A2AC88DBD}" destId="{E4E34388-D7EA-48B8-96DB-5E57CE204C69}" srcOrd="0" destOrd="0" parTransId="{FA56E51B-031D-48A1-A3E3-A9BB84BA4CD4}" sibTransId="{DF551CBA-B90E-4033-9D13-5CED1FDDEF55}"/>
    <dgm:cxn modelId="{D2EAE21E-7986-4B3C-9B07-DC339D39B900}" type="presOf" srcId="{48B6EF6A-C321-4DA0-8DB7-978A2AC88DBD}" destId="{D3ECEFC1-4180-4DFC-93AF-8DE57D1E3319}" srcOrd="0" destOrd="0" presId="urn:microsoft.com/office/officeart/2018/2/layout/IconVerticalSolidList"/>
    <dgm:cxn modelId="{359B5A27-8955-4F6E-8F11-865DA4B1A767}" type="presOf" srcId="{2964D3DB-7F5E-46B5-A52A-191340F75A32}" destId="{19C5C81C-222A-4413-A88D-3CF7DA298095}" srcOrd="0" destOrd="1" presId="urn:microsoft.com/office/officeart/2018/2/layout/IconVerticalSolidList"/>
    <dgm:cxn modelId="{DF23EB32-CA58-4DB6-AD08-DF3788C85961}" srcId="{48B6EF6A-C321-4DA0-8DB7-978A2AC88DBD}" destId="{22ED4E47-8A19-4159-9D1E-581EC9A85DAC}" srcOrd="1" destOrd="0" parTransId="{55AD8E31-1C42-49CB-A7A4-19888B2A9AAE}" sibTransId="{8AD648B3-6CC3-4156-B849-E4EB042CDEEE}"/>
    <dgm:cxn modelId="{B25E6635-F0A5-48AE-BF76-44DFEDBF398D}" srcId="{E4E34388-D7EA-48B8-96DB-5E57CE204C69}" destId="{2964D3DB-7F5E-46B5-A52A-191340F75A32}" srcOrd="1" destOrd="0" parTransId="{D4F877D4-4CB0-4B4F-9F95-97380636AF9D}" sibTransId="{683BCE86-F62C-4F53-8892-7D7836B2DDD2}"/>
    <dgm:cxn modelId="{9E525B5E-0153-4A4C-B565-452D327DACF4}" type="presOf" srcId="{6E94DD10-5D76-4EB5-A54B-0238ED33149D}" destId="{19C5C81C-222A-4413-A88D-3CF7DA298095}" srcOrd="0" destOrd="2" presId="urn:microsoft.com/office/officeart/2018/2/layout/IconVerticalSolidList"/>
    <dgm:cxn modelId="{A5A01E66-36AA-46D8-B3EE-65E457B14EFD}" type="presOf" srcId="{A2A8AAB6-4AEC-4AD5-9135-C720F0DCC82F}" destId="{19C5C81C-222A-4413-A88D-3CF7DA298095}" srcOrd="0" destOrd="3" presId="urn:microsoft.com/office/officeart/2018/2/layout/IconVerticalSolidList"/>
    <dgm:cxn modelId="{E52D0373-9FCF-4B0A-8AB1-8670C38E50D6}" type="presOf" srcId="{48643811-B51C-4E90-A04B-434DE60CD3F8}" destId="{19C5C81C-222A-4413-A88D-3CF7DA298095}" srcOrd="0" destOrd="0" presId="urn:microsoft.com/office/officeart/2018/2/layout/IconVerticalSolidList"/>
    <dgm:cxn modelId="{2889E77D-5242-4BAB-982A-882689C8BD89}" srcId="{E4E34388-D7EA-48B8-96DB-5E57CE204C69}" destId="{48643811-B51C-4E90-A04B-434DE60CD3F8}" srcOrd="0" destOrd="0" parTransId="{D9A04E05-B1E8-47EF-8288-4CDCC440541C}" sibTransId="{024216C8-521A-44F3-B65D-6C7596006A2B}"/>
    <dgm:cxn modelId="{37A8578B-74B1-48AB-A93C-CEDAB921671B}" srcId="{E4E34388-D7EA-48B8-96DB-5E57CE204C69}" destId="{6E94DD10-5D76-4EB5-A54B-0238ED33149D}" srcOrd="2" destOrd="0" parTransId="{77E4054A-9DAB-45E1-837C-D46FA2C8FEBA}" sibTransId="{F69D2141-D1D6-4EA6-9772-F5D04C7003B6}"/>
    <dgm:cxn modelId="{6B33D2CB-771F-49E1-9F74-11AA2E12216F}" srcId="{22ED4E47-8A19-4159-9D1E-581EC9A85DAC}" destId="{B186F625-B59D-4261-85DF-E15212A53772}" srcOrd="0" destOrd="0" parTransId="{70426447-56C7-4645-B800-6BD746061642}" sibTransId="{A7ADE1CB-3B0A-46DB-948F-4C196E21D3C8}"/>
    <dgm:cxn modelId="{B1ABE6D1-BD52-416C-BCF4-3A3CA9E326BC}" srcId="{E4E34388-D7EA-48B8-96DB-5E57CE204C69}" destId="{A2A8AAB6-4AEC-4AD5-9135-C720F0DCC82F}" srcOrd="3" destOrd="0" parTransId="{504C12A2-A929-4F67-81E3-322D487427A5}" sibTransId="{58AD7945-8649-46F6-8605-7F0B501D4814}"/>
    <dgm:cxn modelId="{06A8BFDF-BA7E-45C2-8EBF-D7BC822B5478}" type="presOf" srcId="{22ED4E47-8A19-4159-9D1E-581EC9A85DAC}" destId="{C8D09B8D-8FBF-4405-9DB5-29CAC1E1BE8B}" srcOrd="0" destOrd="0" presId="urn:microsoft.com/office/officeart/2018/2/layout/IconVerticalSolidList"/>
    <dgm:cxn modelId="{5E6091EF-E642-4AD8-9400-952D220601D9}" type="presOf" srcId="{E4E34388-D7EA-48B8-96DB-5E57CE204C69}" destId="{FC046312-A58E-4A11-9030-2F827F0C2900}" srcOrd="0" destOrd="0" presId="urn:microsoft.com/office/officeart/2018/2/layout/IconVerticalSolidList"/>
    <dgm:cxn modelId="{689DC339-462A-4E27-9646-31D3B6794865}" type="presParOf" srcId="{D3ECEFC1-4180-4DFC-93AF-8DE57D1E3319}" destId="{61AD0E68-D9AC-4ECE-B219-BA111FEF1A08}" srcOrd="0" destOrd="0" presId="urn:microsoft.com/office/officeart/2018/2/layout/IconVerticalSolidList"/>
    <dgm:cxn modelId="{BFDF730E-99B1-45AA-A939-9D5A72E4F9D1}" type="presParOf" srcId="{61AD0E68-D9AC-4ECE-B219-BA111FEF1A08}" destId="{7B798CC9-9779-4888-A7D1-144E4D3938DC}" srcOrd="0" destOrd="0" presId="urn:microsoft.com/office/officeart/2018/2/layout/IconVerticalSolidList"/>
    <dgm:cxn modelId="{8786CCC5-C0CF-437C-BA75-0FF812B9F093}" type="presParOf" srcId="{61AD0E68-D9AC-4ECE-B219-BA111FEF1A08}" destId="{0E2300BC-60C6-4503-9BDB-E4DEC73499B0}" srcOrd="1" destOrd="0" presId="urn:microsoft.com/office/officeart/2018/2/layout/IconVerticalSolidList"/>
    <dgm:cxn modelId="{C31938CF-6F24-41AA-985F-D0248216310E}" type="presParOf" srcId="{61AD0E68-D9AC-4ECE-B219-BA111FEF1A08}" destId="{ECFBB8EB-454B-4151-9938-5AC809215383}" srcOrd="2" destOrd="0" presId="urn:microsoft.com/office/officeart/2018/2/layout/IconVerticalSolidList"/>
    <dgm:cxn modelId="{EE3344EE-4009-40FD-B6B0-7270DF411B62}" type="presParOf" srcId="{61AD0E68-D9AC-4ECE-B219-BA111FEF1A08}" destId="{FC046312-A58E-4A11-9030-2F827F0C2900}" srcOrd="3" destOrd="0" presId="urn:microsoft.com/office/officeart/2018/2/layout/IconVerticalSolidList"/>
    <dgm:cxn modelId="{176E6A37-C5D9-4C17-ADC4-05F3AA65F4D0}" type="presParOf" srcId="{61AD0E68-D9AC-4ECE-B219-BA111FEF1A08}" destId="{19C5C81C-222A-4413-A88D-3CF7DA298095}" srcOrd="4" destOrd="0" presId="urn:microsoft.com/office/officeart/2018/2/layout/IconVerticalSolidList"/>
    <dgm:cxn modelId="{EBEBE1FA-FD13-4F6B-BA15-5BD5503A13C8}" type="presParOf" srcId="{D3ECEFC1-4180-4DFC-93AF-8DE57D1E3319}" destId="{E243FB65-F099-49AB-962F-5999CC57C85B}" srcOrd="1" destOrd="0" presId="urn:microsoft.com/office/officeart/2018/2/layout/IconVerticalSolidList"/>
    <dgm:cxn modelId="{3579B7B8-E1BF-46A9-8030-34D133AB0264}" type="presParOf" srcId="{D3ECEFC1-4180-4DFC-93AF-8DE57D1E3319}" destId="{A331375A-4D30-4446-81D5-8851DE570AA1}" srcOrd="2" destOrd="0" presId="urn:microsoft.com/office/officeart/2018/2/layout/IconVerticalSolidList"/>
    <dgm:cxn modelId="{E1B00430-054A-4E91-A598-40444DB630D2}" type="presParOf" srcId="{A331375A-4D30-4446-81D5-8851DE570AA1}" destId="{B95129B9-20B5-493E-8373-39F13F5BCC89}" srcOrd="0" destOrd="0" presId="urn:microsoft.com/office/officeart/2018/2/layout/IconVerticalSolidList"/>
    <dgm:cxn modelId="{EB852EFE-3C14-487F-8505-972040F4721B}" type="presParOf" srcId="{A331375A-4D30-4446-81D5-8851DE570AA1}" destId="{8EE16D8F-D46C-4C3A-9DB6-098EFD7A4CD4}" srcOrd="1" destOrd="0" presId="urn:microsoft.com/office/officeart/2018/2/layout/IconVerticalSolidList"/>
    <dgm:cxn modelId="{73E06F3A-A9A5-4E94-8C77-C5B07B1FAA28}" type="presParOf" srcId="{A331375A-4D30-4446-81D5-8851DE570AA1}" destId="{1B8C8106-A145-45E3-9613-F13DB837F9E4}" srcOrd="2" destOrd="0" presId="urn:microsoft.com/office/officeart/2018/2/layout/IconVerticalSolidList"/>
    <dgm:cxn modelId="{F741EC08-FF5B-4BE7-BBAF-1A89D4D7EEFC}" type="presParOf" srcId="{A331375A-4D30-4446-81D5-8851DE570AA1}" destId="{C8D09B8D-8FBF-4405-9DB5-29CAC1E1BE8B}" srcOrd="3" destOrd="0" presId="urn:microsoft.com/office/officeart/2018/2/layout/IconVerticalSolidList"/>
    <dgm:cxn modelId="{DB371DC8-DC96-4645-9E28-8C50C8FE1024}" type="presParOf" srcId="{A331375A-4D30-4446-81D5-8851DE570AA1}" destId="{1035E9CC-664F-442A-9381-7E535D7602C8}"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0000F0-7C2F-4223-B56A-C4CE11D033E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BA5C171-A391-45DB-A077-7A1323251105}">
      <dgm:prSet/>
      <dgm:spPr/>
      <dgm:t>
        <a:bodyPr/>
        <a:lstStyle/>
        <a:p>
          <a:r>
            <a:rPr lang="en-US" dirty="0"/>
            <a:t>Symmetric encryption</a:t>
          </a:r>
        </a:p>
      </dgm:t>
    </dgm:pt>
    <dgm:pt modelId="{405AB7BE-D23D-4247-920E-3BBC264167E1}" type="parTrans" cxnId="{65808DB4-FFD9-4FA2-B923-8D78765C6592}">
      <dgm:prSet/>
      <dgm:spPr/>
      <dgm:t>
        <a:bodyPr/>
        <a:lstStyle/>
        <a:p>
          <a:endParaRPr lang="en-US"/>
        </a:p>
      </dgm:t>
    </dgm:pt>
    <dgm:pt modelId="{2BB3FB04-1230-477C-8516-04B105F35388}" type="sibTrans" cxnId="{65808DB4-FFD9-4FA2-B923-8D78765C6592}">
      <dgm:prSet/>
      <dgm:spPr/>
      <dgm:t>
        <a:bodyPr/>
        <a:lstStyle/>
        <a:p>
          <a:endParaRPr lang="en-US"/>
        </a:p>
      </dgm:t>
    </dgm:pt>
    <dgm:pt modelId="{05C0E0AC-0EC5-4204-84E7-6CDCDB9EDA3D}">
      <dgm:prSet/>
      <dgm:spPr/>
      <dgm:t>
        <a:bodyPr/>
        <a:lstStyle/>
        <a:p>
          <a:r>
            <a:rPr lang="en-US" dirty="0"/>
            <a:t>Single secret key used to encrypt and decrypt data</a:t>
          </a:r>
        </a:p>
      </dgm:t>
    </dgm:pt>
    <dgm:pt modelId="{FC972A52-AD6D-461C-AC2E-F996B89751E4}" type="parTrans" cxnId="{4111F065-7AC7-464D-A057-E55834284CBC}">
      <dgm:prSet/>
      <dgm:spPr/>
      <dgm:t>
        <a:bodyPr/>
        <a:lstStyle/>
        <a:p>
          <a:endParaRPr lang="en-US"/>
        </a:p>
      </dgm:t>
    </dgm:pt>
    <dgm:pt modelId="{43248FA4-98E6-4340-9731-A7245C049D3C}" type="sibTrans" cxnId="{4111F065-7AC7-464D-A057-E55834284CBC}">
      <dgm:prSet/>
      <dgm:spPr/>
      <dgm:t>
        <a:bodyPr/>
        <a:lstStyle/>
        <a:p>
          <a:endParaRPr lang="en-US"/>
        </a:p>
      </dgm:t>
    </dgm:pt>
    <dgm:pt modelId="{5715CDE3-78D3-406A-B061-6A396A1313F3}">
      <dgm:prSet/>
      <dgm:spPr/>
      <dgm:t>
        <a:bodyPr/>
        <a:lstStyle/>
        <a:p>
          <a:r>
            <a:rPr lang="en-US" dirty="0"/>
            <a:t>Maybe two keys, but one is easy to determine for the other</a:t>
          </a:r>
        </a:p>
      </dgm:t>
    </dgm:pt>
    <dgm:pt modelId="{B8BAC95A-786A-41F5-A6E0-A81DFA9C3F4F}" type="parTrans" cxnId="{6973AEA6-46C0-444A-A01F-52049EFD14FA}">
      <dgm:prSet/>
      <dgm:spPr/>
      <dgm:t>
        <a:bodyPr/>
        <a:lstStyle/>
        <a:p>
          <a:endParaRPr lang="en-US"/>
        </a:p>
      </dgm:t>
    </dgm:pt>
    <dgm:pt modelId="{68577813-CC47-42C6-8270-EBAA82157123}" type="sibTrans" cxnId="{6973AEA6-46C0-444A-A01F-52049EFD14FA}">
      <dgm:prSet/>
      <dgm:spPr/>
      <dgm:t>
        <a:bodyPr/>
        <a:lstStyle/>
        <a:p>
          <a:endParaRPr lang="en-US"/>
        </a:p>
      </dgm:t>
    </dgm:pt>
    <dgm:pt modelId="{D3BA417B-96FC-439A-BCCD-425857EF8BD0}">
      <dgm:prSet/>
      <dgm:spPr/>
      <dgm:t>
        <a:bodyPr/>
        <a:lstStyle/>
        <a:p>
          <a:r>
            <a:rPr lang="en-US" dirty="0"/>
            <a:t>Need to securely distribute and store the key</a:t>
          </a:r>
        </a:p>
      </dgm:t>
    </dgm:pt>
    <dgm:pt modelId="{9CEA57CF-E10E-4271-8B52-C7B31510CA08}" type="parTrans" cxnId="{63DBCA8F-6660-4C8D-A0E2-D8E9E30D401C}">
      <dgm:prSet/>
      <dgm:spPr/>
      <dgm:t>
        <a:bodyPr/>
        <a:lstStyle/>
        <a:p>
          <a:endParaRPr lang="en-US"/>
        </a:p>
      </dgm:t>
    </dgm:pt>
    <dgm:pt modelId="{840CF82D-A92D-484A-8F12-16F3D3FFB0FF}" type="sibTrans" cxnId="{63DBCA8F-6660-4C8D-A0E2-D8E9E30D401C}">
      <dgm:prSet/>
      <dgm:spPr/>
      <dgm:t>
        <a:bodyPr/>
        <a:lstStyle/>
        <a:p>
          <a:endParaRPr lang="en-US"/>
        </a:p>
      </dgm:t>
    </dgm:pt>
    <dgm:pt modelId="{CC712DAC-8A0C-4EE2-A9FA-CC80EF1ABA4A}">
      <dgm:prSet/>
      <dgm:spPr/>
      <dgm:t>
        <a:bodyPr/>
        <a:lstStyle/>
        <a:p>
          <a:r>
            <a:rPr lang="en-US" dirty="0"/>
            <a:t>Faster and less intensive than asymmetric encryption</a:t>
          </a:r>
        </a:p>
      </dgm:t>
    </dgm:pt>
    <dgm:pt modelId="{273C5D33-E401-4710-961D-D78565800614}" type="parTrans" cxnId="{7EA452C5-6ECD-412B-A080-3C2F9C2D8D82}">
      <dgm:prSet/>
      <dgm:spPr/>
      <dgm:t>
        <a:bodyPr/>
        <a:lstStyle/>
        <a:p>
          <a:endParaRPr lang="en-US"/>
        </a:p>
      </dgm:t>
    </dgm:pt>
    <dgm:pt modelId="{647DB57F-F8DA-430E-B8AC-C4C31D2274DD}" type="sibTrans" cxnId="{7EA452C5-6ECD-412B-A080-3C2F9C2D8D82}">
      <dgm:prSet/>
      <dgm:spPr/>
      <dgm:t>
        <a:bodyPr/>
        <a:lstStyle/>
        <a:p>
          <a:endParaRPr lang="en-US"/>
        </a:p>
      </dgm:t>
    </dgm:pt>
    <dgm:pt modelId="{F8AE3DAB-FE0A-407D-B2E4-5B5B1B05AFFE}">
      <dgm:prSet/>
      <dgm:spPr/>
      <dgm:t>
        <a:bodyPr/>
        <a:lstStyle/>
        <a:p>
          <a:r>
            <a:rPr lang="en-US" dirty="0"/>
            <a:t>Use 1024-bit key encryption</a:t>
          </a:r>
        </a:p>
      </dgm:t>
    </dgm:pt>
    <dgm:pt modelId="{49A5E6F9-B06B-4CE0-B263-75DFA3A6D2EF}" type="parTrans" cxnId="{189135E0-0A5F-4235-84E5-1B93C2223633}">
      <dgm:prSet/>
      <dgm:spPr/>
      <dgm:t>
        <a:bodyPr/>
        <a:lstStyle/>
        <a:p>
          <a:endParaRPr lang="en-US"/>
        </a:p>
      </dgm:t>
    </dgm:pt>
    <dgm:pt modelId="{93AA31CD-07A7-45B9-AC61-3B1A6949D75A}" type="sibTrans" cxnId="{189135E0-0A5F-4235-84E5-1B93C2223633}">
      <dgm:prSet/>
      <dgm:spPr/>
      <dgm:t>
        <a:bodyPr/>
        <a:lstStyle/>
        <a:p>
          <a:endParaRPr lang="en-US"/>
        </a:p>
      </dgm:t>
    </dgm:pt>
    <dgm:pt modelId="{52F72D90-7154-46C3-B8C1-320D9659BC9D}">
      <dgm:prSet/>
      <dgm:spPr/>
      <dgm:t>
        <a:bodyPr/>
        <a:lstStyle/>
        <a:p>
          <a:r>
            <a:rPr lang="en-US" dirty="0"/>
            <a:t>Takes more processing to perform encryption and decryption</a:t>
          </a:r>
        </a:p>
      </dgm:t>
    </dgm:pt>
    <dgm:pt modelId="{36C336BF-BA99-41F6-9745-CDE58B6AA688}" type="parTrans" cxnId="{8083D4D0-E765-4B05-906B-7734765A2D42}">
      <dgm:prSet/>
      <dgm:spPr/>
      <dgm:t>
        <a:bodyPr/>
        <a:lstStyle/>
        <a:p>
          <a:endParaRPr lang="en-US"/>
        </a:p>
      </dgm:t>
    </dgm:pt>
    <dgm:pt modelId="{CA2CF6C4-E7A3-4D50-BF41-733C56B1DF8B}" type="sibTrans" cxnId="{8083D4D0-E765-4B05-906B-7734765A2D42}">
      <dgm:prSet/>
      <dgm:spPr/>
      <dgm:t>
        <a:bodyPr/>
        <a:lstStyle/>
        <a:p>
          <a:endParaRPr lang="en-US"/>
        </a:p>
      </dgm:t>
    </dgm:pt>
    <dgm:pt modelId="{50163A07-B17E-4532-993F-16A9299069DB}">
      <dgm:prSet/>
      <dgm:spPr/>
      <dgm:t>
        <a:bodyPr/>
        <a:lstStyle/>
        <a:p>
          <a:endParaRPr lang="en-US" dirty="0"/>
        </a:p>
      </dgm:t>
    </dgm:pt>
    <dgm:pt modelId="{5C6C582F-5824-4DAD-956E-22D897A9CA7D}" type="parTrans" cxnId="{E09BF249-AB34-4ED4-9C26-0B0D0E898C78}">
      <dgm:prSet/>
      <dgm:spPr/>
      <dgm:t>
        <a:bodyPr/>
        <a:lstStyle/>
        <a:p>
          <a:endParaRPr lang="en-US"/>
        </a:p>
      </dgm:t>
    </dgm:pt>
    <dgm:pt modelId="{78EBD251-4F92-4D61-B9ED-7DF8A643BF5D}" type="sibTrans" cxnId="{E09BF249-AB34-4ED4-9C26-0B0D0E898C78}">
      <dgm:prSet/>
      <dgm:spPr/>
      <dgm:t>
        <a:bodyPr/>
        <a:lstStyle/>
        <a:p>
          <a:endParaRPr lang="en-US"/>
        </a:p>
      </dgm:t>
    </dgm:pt>
    <dgm:pt modelId="{9BEC8BD7-3B68-45B0-A4BB-EC5CACDE35AD}">
      <dgm:prSet/>
      <dgm:spPr/>
      <dgm:t>
        <a:bodyPr/>
        <a:lstStyle/>
        <a:p>
          <a:endParaRPr lang="en-US" dirty="0"/>
        </a:p>
      </dgm:t>
    </dgm:pt>
    <dgm:pt modelId="{2EB28E97-F64E-46C5-8695-F9BD6DB013F7}" type="parTrans" cxnId="{DA449148-9EC3-4213-91E1-5ED6EAE23AF4}">
      <dgm:prSet/>
      <dgm:spPr/>
      <dgm:t>
        <a:bodyPr/>
        <a:lstStyle/>
        <a:p>
          <a:endParaRPr lang="en-US"/>
        </a:p>
      </dgm:t>
    </dgm:pt>
    <dgm:pt modelId="{4CF5A69F-27BE-4043-8738-025016078569}" type="sibTrans" cxnId="{DA449148-9EC3-4213-91E1-5ED6EAE23AF4}">
      <dgm:prSet/>
      <dgm:spPr/>
      <dgm:t>
        <a:bodyPr/>
        <a:lstStyle/>
        <a:p>
          <a:endParaRPr lang="en-US"/>
        </a:p>
      </dgm:t>
    </dgm:pt>
    <dgm:pt modelId="{884C11C4-ED00-4654-A0CA-CA43AAFE1498}">
      <dgm:prSet/>
      <dgm:spPr/>
      <dgm:t>
        <a:bodyPr/>
        <a:lstStyle/>
        <a:p>
          <a:endParaRPr lang="en-US" dirty="0"/>
        </a:p>
      </dgm:t>
    </dgm:pt>
    <dgm:pt modelId="{7E5B9AFF-BAB7-4B41-9839-46C8C6A07C36}" type="parTrans" cxnId="{AFF636EC-31F9-4F42-95E0-12D56A83868A}">
      <dgm:prSet/>
      <dgm:spPr/>
      <dgm:t>
        <a:bodyPr/>
        <a:lstStyle/>
        <a:p>
          <a:endParaRPr lang="en-US"/>
        </a:p>
      </dgm:t>
    </dgm:pt>
    <dgm:pt modelId="{A6BF254C-A693-4081-9065-1893EFB962DB}" type="sibTrans" cxnId="{AFF636EC-31F9-4F42-95E0-12D56A83868A}">
      <dgm:prSet/>
      <dgm:spPr/>
      <dgm:t>
        <a:bodyPr/>
        <a:lstStyle/>
        <a:p>
          <a:endParaRPr lang="en-US"/>
        </a:p>
      </dgm:t>
    </dgm:pt>
    <dgm:pt modelId="{BFC3807B-A8FF-405A-A35F-7EBE9FBD8FD1}">
      <dgm:prSet/>
      <dgm:spPr/>
      <dgm:t>
        <a:bodyPr/>
        <a:lstStyle/>
        <a:p>
          <a:endParaRPr lang="en-US" dirty="0"/>
        </a:p>
      </dgm:t>
    </dgm:pt>
    <dgm:pt modelId="{1D71F09C-F37A-4D99-A8EE-51949B472AF2}" type="parTrans" cxnId="{E880A230-D9AF-4C40-AAE2-4AB55BAF79C7}">
      <dgm:prSet/>
      <dgm:spPr/>
      <dgm:t>
        <a:bodyPr/>
        <a:lstStyle/>
        <a:p>
          <a:endParaRPr lang="en-US"/>
        </a:p>
      </dgm:t>
    </dgm:pt>
    <dgm:pt modelId="{A5D64454-1340-4CEA-8FF1-068EEFB87873}" type="sibTrans" cxnId="{E880A230-D9AF-4C40-AAE2-4AB55BAF79C7}">
      <dgm:prSet/>
      <dgm:spPr/>
      <dgm:t>
        <a:bodyPr/>
        <a:lstStyle/>
        <a:p>
          <a:endParaRPr lang="en-US"/>
        </a:p>
      </dgm:t>
    </dgm:pt>
    <dgm:pt modelId="{901737C2-5CE3-4837-99C7-401838564E36}" type="pres">
      <dgm:prSet presAssocID="{0D0000F0-7C2F-4223-B56A-C4CE11D033ED}" presName="linear" presStyleCnt="0">
        <dgm:presLayoutVars>
          <dgm:animLvl val="lvl"/>
          <dgm:resizeHandles val="exact"/>
        </dgm:presLayoutVars>
      </dgm:prSet>
      <dgm:spPr/>
    </dgm:pt>
    <dgm:pt modelId="{86CEB5BE-706B-4AD1-B4D9-11C4EAE68B1D}" type="pres">
      <dgm:prSet presAssocID="{4BA5C171-A391-45DB-A077-7A1323251105}" presName="parentText" presStyleLbl="node1" presStyleIdx="0" presStyleCnt="1" custLinFactNeighborY="-9321">
        <dgm:presLayoutVars>
          <dgm:chMax val="0"/>
          <dgm:bulletEnabled val="1"/>
        </dgm:presLayoutVars>
      </dgm:prSet>
      <dgm:spPr/>
    </dgm:pt>
    <dgm:pt modelId="{31A0D70B-65C8-41B5-9B0C-C258F5C0757C}" type="pres">
      <dgm:prSet presAssocID="{4BA5C171-A391-45DB-A077-7A1323251105}" presName="childText" presStyleLbl="revTx" presStyleIdx="0" presStyleCnt="1">
        <dgm:presLayoutVars>
          <dgm:bulletEnabled val="1"/>
        </dgm:presLayoutVars>
      </dgm:prSet>
      <dgm:spPr/>
    </dgm:pt>
  </dgm:ptLst>
  <dgm:cxnLst>
    <dgm:cxn modelId="{B462DB12-7AFE-4165-8C79-E202E78C03A2}" type="presOf" srcId="{F8AE3DAB-FE0A-407D-B2E4-5B5B1B05AFFE}" destId="{31A0D70B-65C8-41B5-9B0C-C258F5C0757C}" srcOrd="0" destOrd="8" presId="urn:microsoft.com/office/officeart/2005/8/layout/vList2"/>
    <dgm:cxn modelId="{36D02620-CA35-4A44-AB4B-B3C5F1D42DB8}" type="presOf" srcId="{05C0E0AC-0EC5-4204-84E7-6CDCDB9EDA3D}" destId="{31A0D70B-65C8-41B5-9B0C-C258F5C0757C}" srcOrd="0" destOrd="0" presId="urn:microsoft.com/office/officeart/2005/8/layout/vList2"/>
    <dgm:cxn modelId="{8C79532C-21FB-41C2-83D8-E61BF61FB596}" type="presOf" srcId="{884C11C4-ED00-4654-A0CA-CA43AAFE1498}" destId="{31A0D70B-65C8-41B5-9B0C-C258F5C0757C}" srcOrd="0" destOrd="5" presId="urn:microsoft.com/office/officeart/2005/8/layout/vList2"/>
    <dgm:cxn modelId="{E880A230-D9AF-4C40-AAE2-4AB55BAF79C7}" srcId="{4BA5C171-A391-45DB-A077-7A1323251105}" destId="{BFC3807B-A8FF-405A-A35F-7EBE9FBD8FD1}" srcOrd="7" destOrd="0" parTransId="{1D71F09C-F37A-4D99-A8EE-51949B472AF2}" sibTransId="{A5D64454-1340-4CEA-8FF1-068EEFB87873}"/>
    <dgm:cxn modelId="{4111F065-7AC7-464D-A057-E55834284CBC}" srcId="{4BA5C171-A391-45DB-A077-7A1323251105}" destId="{05C0E0AC-0EC5-4204-84E7-6CDCDB9EDA3D}" srcOrd="0" destOrd="0" parTransId="{FC972A52-AD6D-461C-AC2E-F996B89751E4}" sibTransId="{43248FA4-98E6-4340-9731-A7245C049D3C}"/>
    <dgm:cxn modelId="{DA449148-9EC3-4213-91E1-5ED6EAE23AF4}" srcId="{4BA5C171-A391-45DB-A077-7A1323251105}" destId="{9BEC8BD7-3B68-45B0-A4BB-EC5CACDE35AD}" srcOrd="3" destOrd="0" parTransId="{2EB28E97-F64E-46C5-8695-F9BD6DB013F7}" sibTransId="{4CF5A69F-27BE-4043-8738-025016078569}"/>
    <dgm:cxn modelId="{E09BF249-AB34-4ED4-9C26-0B0D0E898C78}" srcId="{4BA5C171-A391-45DB-A077-7A1323251105}" destId="{50163A07-B17E-4532-993F-16A9299069DB}" srcOrd="1" destOrd="0" parTransId="{5C6C582F-5824-4DAD-956E-22D897A9CA7D}" sibTransId="{78EBD251-4F92-4D61-B9ED-7DF8A643BF5D}"/>
    <dgm:cxn modelId="{63DBCA8F-6660-4C8D-A0E2-D8E9E30D401C}" srcId="{4BA5C171-A391-45DB-A077-7A1323251105}" destId="{D3BA417B-96FC-439A-BCCD-425857EF8BD0}" srcOrd="4" destOrd="0" parTransId="{9CEA57CF-E10E-4271-8B52-C7B31510CA08}" sibTransId="{840CF82D-A92D-484A-8F12-16F3D3FFB0FF}"/>
    <dgm:cxn modelId="{653B38A2-D83D-41DA-AC09-F3B6140E41F9}" type="presOf" srcId="{50163A07-B17E-4532-993F-16A9299069DB}" destId="{31A0D70B-65C8-41B5-9B0C-C258F5C0757C}" srcOrd="0" destOrd="1" presId="urn:microsoft.com/office/officeart/2005/8/layout/vList2"/>
    <dgm:cxn modelId="{6973AEA6-46C0-444A-A01F-52049EFD14FA}" srcId="{4BA5C171-A391-45DB-A077-7A1323251105}" destId="{5715CDE3-78D3-406A-B061-6A396A1313F3}" srcOrd="2" destOrd="0" parTransId="{B8BAC95A-786A-41F5-A6E0-A81DFA9C3F4F}" sibTransId="{68577813-CC47-42C6-8270-EBAA82157123}"/>
    <dgm:cxn modelId="{55BFDDAB-7DAD-4BA8-A3D0-C1D2294B5F90}" type="presOf" srcId="{9BEC8BD7-3B68-45B0-A4BB-EC5CACDE35AD}" destId="{31A0D70B-65C8-41B5-9B0C-C258F5C0757C}" srcOrd="0" destOrd="3" presId="urn:microsoft.com/office/officeart/2005/8/layout/vList2"/>
    <dgm:cxn modelId="{65808DB4-FFD9-4FA2-B923-8D78765C6592}" srcId="{0D0000F0-7C2F-4223-B56A-C4CE11D033ED}" destId="{4BA5C171-A391-45DB-A077-7A1323251105}" srcOrd="0" destOrd="0" parTransId="{405AB7BE-D23D-4247-920E-3BBC264167E1}" sibTransId="{2BB3FB04-1230-477C-8516-04B105F35388}"/>
    <dgm:cxn modelId="{7EA452C5-6ECD-412B-A080-3C2F9C2D8D82}" srcId="{4BA5C171-A391-45DB-A077-7A1323251105}" destId="{CC712DAC-8A0C-4EE2-A9FA-CC80EF1ABA4A}" srcOrd="6" destOrd="0" parTransId="{273C5D33-E401-4710-961D-D78565800614}" sibTransId="{647DB57F-F8DA-430E-B8AC-C4C31D2274DD}"/>
    <dgm:cxn modelId="{CE4A0DCB-81D0-462A-B517-7C94707A3C8B}" type="presOf" srcId="{CC712DAC-8A0C-4EE2-A9FA-CC80EF1ABA4A}" destId="{31A0D70B-65C8-41B5-9B0C-C258F5C0757C}" srcOrd="0" destOrd="6" presId="urn:microsoft.com/office/officeart/2005/8/layout/vList2"/>
    <dgm:cxn modelId="{ED193AD0-9BC1-4DDA-8B6A-97D166E9107B}" type="presOf" srcId="{D3BA417B-96FC-439A-BCCD-425857EF8BD0}" destId="{31A0D70B-65C8-41B5-9B0C-C258F5C0757C}" srcOrd="0" destOrd="4" presId="urn:microsoft.com/office/officeart/2005/8/layout/vList2"/>
    <dgm:cxn modelId="{A66E5CD0-0412-4AB9-9DEB-DE137ABC08AB}" type="presOf" srcId="{BFC3807B-A8FF-405A-A35F-7EBE9FBD8FD1}" destId="{31A0D70B-65C8-41B5-9B0C-C258F5C0757C}" srcOrd="0" destOrd="7" presId="urn:microsoft.com/office/officeart/2005/8/layout/vList2"/>
    <dgm:cxn modelId="{8083D4D0-E765-4B05-906B-7734765A2D42}" srcId="{F8AE3DAB-FE0A-407D-B2E4-5B5B1B05AFFE}" destId="{52F72D90-7154-46C3-B8C1-320D9659BC9D}" srcOrd="0" destOrd="0" parTransId="{36C336BF-BA99-41F6-9745-CDE58B6AA688}" sibTransId="{CA2CF6C4-E7A3-4D50-BF41-733C56B1DF8B}"/>
    <dgm:cxn modelId="{D16ED6D4-72E9-4850-9010-8D36A8459C99}" type="presOf" srcId="{5715CDE3-78D3-406A-B061-6A396A1313F3}" destId="{31A0D70B-65C8-41B5-9B0C-C258F5C0757C}" srcOrd="0" destOrd="2" presId="urn:microsoft.com/office/officeart/2005/8/layout/vList2"/>
    <dgm:cxn modelId="{AAFBDCDD-FACF-4901-B3F0-61B2468D61DB}" type="presOf" srcId="{0D0000F0-7C2F-4223-B56A-C4CE11D033ED}" destId="{901737C2-5CE3-4837-99C7-401838564E36}" srcOrd="0" destOrd="0" presId="urn:microsoft.com/office/officeart/2005/8/layout/vList2"/>
    <dgm:cxn modelId="{D3F844DE-A3D0-4FCA-A84A-13626DAB4AB1}" type="presOf" srcId="{52F72D90-7154-46C3-B8C1-320D9659BC9D}" destId="{31A0D70B-65C8-41B5-9B0C-C258F5C0757C}" srcOrd="0" destOrd="9" presId="urn:microsoft.com/office/officeart/2005/8/layout/vList2"/>
    <dgm:cxn modelId="{189135E0-0A5F-4235-84E5-1B93C2223633}" srcId="{4BA5C171-A391-45DB-A077-7A1323251105}" destId="{F8AE3DAB-FE0A-407D-B2E4-5B5B1B05AFFE}" srcOrd="8" destOrd="0" parTransId="{49A5E6F9-B06B-4CE0-B263-75DFA3A6D2EF}" sibTransId="{93AA31CD-07A7-45B9-AC61-3B1A6949D75A}"/>
    <dgm:cxn modelId="{A64DADE0-158E-4C9F-8505-4E57AC6CF3B9}" type="presOf" srcId="{4BA5C171-A391-45DB-A077-7A1323251105}" destId="{86CEB5BE-706B-4AD1-B4D9-11C4EAE68B1D}" srcOrd="0" destOrd="0" presId="urn:microsoft.com/office/officeart/2005/8/layout/vList2"/>
    <dgm:cxn modelId="{AFF636EC-31F9-4F42-95E0-12D56A83868A}" srcId="{4BA5C171-A391-45DB-A077-7A1323251105}" destId="{884C11C4-ED00-4654-A0CA-CA43AAFE1498}" srcOrd="5" destOrd="0" parTransId="{7E5B9AFF-BAB7-4B41-9839-46C8C6A07C36}" sibTransId="{A6BF254C-A693-4081-9065-1893EFB962DB}"/>
    <dgm:cxn modelId="{20154E0D-7EDD-4EF0-8486-FB56BFD2F422}" type="presParOf" srcId="{901737C2-5CE3-4837-99C7-401838564E36}" destId="{86CEB5BE-706B-4AD1-B4D9-11C4EAE68B1D}" srcOrd="0" destOrd="0" presId="urn:microsoft.com/office/officeart/2005/8/layout/vList2"/>
    <dgm:cxn modelId="{A358A6B1-6AD5-4E79-8BD7-890D99C20B1A}" type="presParOf" srcId="{901737C2-5CE3-4837-99C7-401838564E36}" destId="{31A0D70B-65C8-41B5-9B0C-C258F5C0757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60A305-A799-4344-97A2-005EA8D3338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BDF6489-5C2C-41CA-8043-DAD735438762}">
      <dgm:prSet/>
      <dgm:spPr/>
      <dgm:t>
        <a:bodyPr/>
        <a:lstStyle/>
        <a:p>
          <a:r>
            <a:rPr lang="en-US" b="1" dirty="0"/>
            <a:t>Key exchange: </a:t>
          </a:r>
          <a:r>
            <a:rPr lang="en-US" dirty="0"/>
            <a:t>Two hosts need to know the same symmetric encryption key without any other host finding out what it is.</a:t>
          </a:r>
        </a:p>
      </dgm:t>
    </dgm:pt>
    <dgm:pt modelId="{5D60D264-D8AB-4FC0-A703-D5AEB70713A8}" type="parTrans" cxnId="{38A9139A-BAC4-4EE4-BCFB-41F5D7241F0D}">
      <dgm:prSet/>
      <dgm:spPr/>
      <dgm:t>
        <a:bodyPr/>
        <a:lstStyle/>
        <a:p>
          <a:endParaRPr lang="en-US"/>
        </a:p>
      </dgm:t>
    </dgm:pt>
    <dgm:pt modelId="{FE0D0564-E3CB-4C45-A401-2C36495315D0}" type="sibTrans" cxnId="{38A9139A-BAC4-4EE4-BCFB-41F5D7241F0D}">
      <dgm:prSet/>
      <dgm:spPr/>
      <dgm:t>
        <a:bodyPr/>
        <a:lstStyle/>
        <a:p>
          <a:endParaRPr lang="en-US"/>
        </a:p>
      </dgm:t>
    </dgm:pt>
    <dgm:pt modelId="{F4BFDEFB-25F1-4A48-B2E4-EEB737D3A3EA}">
      <dgm:prSet/>
      <dgm:spPr/>
      <dgm:t>
        <a:bodyPr/>
        <a:lstStyle/>
        <a:p>
          <a:r>
            <a:rPr lang="en-US" b="1"/>
            <a:t>RSA cipher: </a:t>
          </a:r>
          <a:r>
            <a:rPr lang="en-US"/>
            <a:t>The first successful algorithm to be designed for public key encryption. It is named for its designers, Rivest, Shamir, and Adelman.</a:t>
          </a:r>
        </a:p>
      </dgm:t>
    </dgm:pt>
    <dgm:pt modelId="{C13D1C36-40CB-4496-835E-E6C03178A0E1}" type="parTrans" cxnId="{3E4AD0F4-1E8F-4D63-B7B2-68630B189707}">
      <dgm:prSet/>
      <dgm:spPr/>
      <dgm:t>
        <a:bodyPr/>
        <a:lstStyle/>
        <a:p>
          <a:endParaRPr lang="en-US"/>
        </a:p>
      </dgm:t>
    </dgm:pt>
    <dgm:pt modelId="{E2CECADB-140D-4618-B58E-4403A7EC29D5}" type="sibTrans" cxnId="{3E4AD0F4-1E8F-4D63-B7B2-68630B189707}">
      <dgm:prSet/>
      <dgm:spPr/>
      <dgm:t>
        <a:bodyPr/>
        <a:lstStyle/>
        <a:p>
          <a:endParaRPr lang="en-US"/>
        </a:p>
      </dgm:t>
    </dgm:pt>
    <dgm:pt modelId="{88D50880-7F0D-4037-8773-4F4799142339}" type="pres">
      <dgm:prSet presAssocID="{B060A305-A799-4344-97A2-005EA8D3338C}" presName="linear" presStyleCnt="0">
        <dgm:presLayoutVars>
          <dgm:animLvl val="lvl"/>
          <dgm:resizeHandles val="exact"/>
        </dgm:presLayoutVars>
      </dgm:prSet>
      <dgm:spPr/>
    </dgm:pt>
    <dgm:pt modelId="{6BE42088-275B-48B4-842B-57420AFABD8A}" type="pres">
      <dgm:prSet presAssocID="{4BDF6489-5C2C-41CA-8043-DAD735438762}" presName="parentText" presStyleLbl="node1" presStyleIdx="0" presStyleCnt="2" custLinFactY="-34011" custLinFactNeighborY="-100000">
        <dgm:presLayoutVars>
          <dgm:chMax val="0"/>
          <dgm:bulletEnabled val="1"/>
        </dgm:presLayoutVars>
      </dgm:prSet>
      <dgm:spPr/>
    </dgm:pt>
    <dgm:pt modelId="{3D1AAB1F-2E36-4637-B29C-B4C0F3B89545}" type="pres">
      <dgm:prSet presAssocID="{FE0D0564-E3CB-4C45-A401-2C36495315D0}" presName="spacer" presStyleCnt="0"/>
      <dgm:spPr/>
    </dgm:pt>
    <dgm:pt modelId="{C6F58BCA-0391-4365-AD73-C38B286E07B5}" type="pres">
      <dgm:prSet presAssocID="{F4BFDEFB-25F1-4A48-B2E4-EEB737D3A3EA}" presName="parentText" presStyleLbl="node1" presStyleIdx="1" presStyleCnt="2">
        <dgm:presLayoutVars>
          <dgm:chMax val="0"/>
          <dgm:bulletEnabled val="1"/>
        </dgm:presLayoutVars>
      </dgm:prSet>
      <dgm:spPr/>
    </dgm:pt>
  </dgm:ptLst>
  <dgm:cxnLst>
    <dgm:cxn modelId="{CAD44468-7C69-4A37-8EBE-CF9D8A48779D}" type="presOf" srcId="{F4BFDEFB-25F1-4A48-B2E4-EEB737D3A3EA}" destId="{C6F58BCA-0391-4365-AD73-C38B286E07B5}" srcOrd="0" destOrd="0" presId="urn:microsoft.com/office/officeart/2005/8/layout/vList2"/>
    <dgm:cxn modelId="{38A9139A-BAC4-4EE4-BCFB-41F5D7241F0D}" srcId="{B060A305-A799-4344-97A2-005EA8D3338C}" destId="{4BDF6489-5C2C-41CA-8043-DAD735438762}" srcOrd="0" destOrd="0" parTransId="{5D60D264-D8AB-4FC0-A703-D5AEB70713A8}" sibTransId="{FE0D0564-E3CB-4C45-A401-2C36495315D0}"/>
    <dgm:cxn modelId="{B92542B9-9C70-4E04-BD0B-59AC4DAB36C2}" type="presOf" srcId="{4BDF6489-5C2C-41CA-8043-DAD735438762}" destId="{6BE42088-275B-48B4-842B-57420AFABD8A}" srcOrd="0" destOrd="0" presId="urn:microsoft.com/office/officeart/2005/8/layout/vList2"/>
    <dgm:cxn modelId="{C25598CA-5687-49EE-A53F-D85FD29CA6CF}" type="presOf" srcId="{B060A305-A799-4344-97A2-005EA8D3338C}" destId="{88D50880-7F0D-4037-8773-4F4799142339}" srcOrd="0" destOrd="0" presId="urn:microsoft.com/office/officeart/2005/8/layout/vList2"/>
    <dgm:cxn modelId="{3E4AD0F4-1E8F-4D63-B7B2-68630B189707}" srcId="{B060A305-A799-4344-97A2-005EA8D3338C}" destId="{F4BFDEFB-25F1-4A48-B2E4-EEB737D3A3EA}" srcOrd="1" destOrd="0" parTransId="{C13D1C36-40CB-4496-835E-E6C03178A0E1}" sibTransId="{E2CECADB-140D-4618-B58E-4403A7EC29D5}"/>
    <dgm:cxn modelId="{38A240FF-2DB2-4795-8619-A6C5B32439C7}" type="presParOf" srcId="{88D50880-7F0D-4037-8773-4F4799142339}" destId="{6BE42088-275B-48B4-842B-57420AFABD8A}" srcOrd="0" destOrd="0" presId="urn:microsoft.com/office/officeart/2005/8/layout/vList2"/>
    <dgm:cxn modelId="{F6AE5E60-5EA3-4F41-B12D-AE0E4CEA9758}" type="presParOf" srcId="{88D50880-7F0D-4037-8773-4F4799142339}" destId="{3D1AAB1F-2E36-4637-B29C-B4C0F3B89545}" srcOrd="1" destOrd="0" presId="urn:microsoft.com/office/officeart/2005/8/layout/vList2"/>
    <dgm:cxn modelId="{90864CF0-B728-43DD-9C5B-E71056561B89}" type="presParOf" srcId="{88D50880-7F0D-4037-8773-4F4799142339}" destId="{C6F58BCA-0391-4365-AD73-C38B286E07B5}"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1EDB705-EBE6-44F4-A7CE-1FF1DC52B8E2}" type="doc">
      <dgm:prSet loTypeId="urn:microsoft.com/office/officeart/2005/8/layout/default" loCatId="list" qsTypeId="urn:microsoft.com/office/officeart/2005/8/quickstyle/simple5" qsCatId="simple" csTypeId="urn:microsoft.com/office/officeart/2005/8/colors/accent2_2" csCatId="accent2"/>
      <dgm:spPr/>
      <dgm:t>
        <a:bodyPr/>
        <a:lstStyle/>
        <a:p>
          <a:endParaRPr lang="en-US"/>
        </a:p>
      </dgm:t>
    </dgm:pt>
    <dgm:pt modelId="{B82B6BE6-4631-4DB6-846B-DB5E4441494F}">
      <dgm:prSet/>
      <dgm:spPr/>
      <dgm:t>
        <a:bodyPr/>
        <a:lstStyle/>
        <a:p>
          <a:r>
            <a:rPr lang="en-US" b="1" dirty="0"/>
            <a:t>Cryptographic encryption: </a:t>
          </a:r>
          <a:r>
            <a:rPr lang="en-US" b="0" dirty="0"/>
            <a:t>A hashed value from which it is impossible to recover the original data. </a:t>
          </a:r>
          <a:endParaRPr lang="en-US" dirty="0"/>
        </a:p>
      </dgm:t>
    </dgm:pt>
    <dgm:pt modelId="{85635299-BBAF-4C39-AD48-EEA90F99BA4E}" type="parTrans" cxnId="{7661A958-8715-4C78-982D-FEE492B96E52}">
      <dgm:prSet/>
      <dgm:spPr/>
      <dgm:t>
        <a:bodyPr/>
        <a:lstStyle/>
        <a:p>
          <a:endParaRPr lang="en-US"/>
        </a:p>
      </dgm:t>
    </dgm:pt>
    <dgm:pt modelId="{1A5DE9B0-BDAE-4122-947E-EA76544B223E}" type="sibTrans" cxnId="{7661A958-8715-4C78-982D-FEE492B96E52}">
      <dgm:prSet/>
      <dgm:spPr/>
      <dgm:t>
        <a:bodyPr/>
        <a:lstStyle/>
        <a:p>
          <a:endParaRPr lang="en-US"/>
        </a:p>
      </dgm:t>
    </dgm:pt>
    <dgm:pt modelId="{B34C0677-E251-49E3-BC7C-CB553D3CAFDD}">
      <dgm:prSet/>
      <dgm:spPr/>
      <dgm:t>
        <a:bodyPr/>
        <a:lstStyle/>
        <a:p>
          <a:r>
            <a:rPr lang="en-US" b="1" dirty="0"/>
            <a:t>Hash: </a:t>
          </a:r>
          <a:r>
            <a:rPr lang="en-US" b="0" dirty="0"/>
            <a:t>The value that results from hashing encryption as a short representation of data.</a:t>
          </a:r>
          <a:endParaRPr lang="en-US" dirty="0"/>
        </a:p>
      </dgm:t>
    </dgm:pt>
    <dgm:pt modelId="{B33E27D3-A6BF-4EF3-A1BD-C8AC8212D805}" type="parTrans" cxnId="{E5372723-CBBD-4E27-A4E0-777DA7C5311F}">
      <dgm:prSet/>
      <dgm:spPr/>
      <dgm:t>
        <a:bodyPr/>
        <a:lstStyle/>
        <a:p>
          <a:endParaRPr lang="en-US"/>
        </a:p>
      </dgm:t>
    </dgm:pt>
    <dgm:pt modelId="{612A6CCC-090E-4379-9A00-3C3C5FED8BFE}" type="sibTrans" cxnId="{E5372723-CBBD-4E27-A4E0-777DA7C5311F}">
      <dgm:prSet/>
      <dgm:spPr/>
      <dgm:t>
        <a:bodyPr/>
        <a:lstStyle/>
        <a:p>
          <a:endParaRPr lang="en-US"/>
        </a:p>
      </dgm:t>
    </dgm:pt>
    <dgm:pt modelId="{61EDD3DA-5215-4E80-8107-B6DBB412B004}">
      <dgm:prSet/>
      <dgm:spPr/>
      <dgm:t>
        <a:bodyPr/>
        <a:lstStyle/>
        <a:p>
          <a:r>
            <a:rPr lang="en-US" b="1"/>
            <a:t>SHA1/2: </a:t>
          </a:r>
          <a:r>
            <a:rPr lang="en-US" b="0"/>
            <a:t>A cryptographic hashing algorithm created to address possible weaknesses in MDA.</a:t>
          </a:r>
          <a:r>
            <a:rPr lang="en-US" b="1"/>
            <a:t> </a:t>
          </a:r>
          <a:endParaRPr lang="en-US"/>
        </a:p>
      </dgm:t>
    </dgm:pt>
    <dgm:pt modelId="{F94A5ED3-581F-4A2D-B7B1-9D78C9E8DE60}" type="parTrans" cxnId="{58E556F8-8C4B-47FE-BFF7-1EE5AF0FB5DB}">
      <dgm:prSet/>
      <dgm:spPr/>
      <dgm:t>
        <a:bodyPr/>
        <a:lstStyle/>
        <a:p>
          <a:endParaRPr lang="en-US"/>
        </a:p>
      </dgm:t>
    </dgm:pt>
    <dgm:pt modelId="{D5D2A346-B3F6-4AC6-918B-8E8DC6668577}" type="sibTrans" cxnId="{58E556F8-8C4B-47FE-BFF7-1EE5AF0FB5DB}">
      <dgm:prSet/>
      <dgm:spPr/>
      <dgm:t>
        <a:bodyPr/>
        <a:lstStyle/>
        <a:p>
          <a:endParaRPr lang="en-US"/>
        </a:p>
      </dgm:t>
    </dgm:pt>
    <dgm:pt modelId="{9E038820-9EF7-4450-85B9-142CAB5350B6}">
      <dgm:prSet/>
      <dgm:spPr/>
      <dgm:t>
        <a:bodyPr/>
        <a:lstStyle/>
        <a:p>
          <a:r>
            <a:rPr lang="en-US" b="1"/>
            <a:t>MD5: </a:t>
          </a:r>
          <a:r>
            <a:rPr lang="en-US" b="0"/>
            <a:t>The Message Digest Algorithm.</a:t>
          </a:r>
          <a:endParaRPr lang="en-US"/>
        </a:p>
      </dgm:t>
    </dgm:pt>
    <dgm:pt modelId="{C8614174-D7DB-470A-99B6-4DFB8C2F9E47}" type="parTrans" cxnId="{9B6276EF-B97E-4EFF-A79C-E3981D8C3C24}">
      <dgm:prSet/>
      <dgm:spPr/>
      <dgm:t>
        <a:bodyPr/>
        <a:lstStyle/>
        <a:p>
          <a:endParaRPr lang="en-US"/>
        </a:p>
      </dgm:t>
    </dgm:pt>
    <dgm:pt modelId="{85F2AD93-4857-42A7-AD1E-87C822C6B16D}" type="sibTrans" cxnId="{9B6276EF-B97E-4EFF-A79C-E3981D8C3C24}">
      <dgm:prSet/>
      <dgm:spPr/>
      <dgm:t>
        <a:bodyPr/>
        <a:lstStyle/>
        <a:p>
          <a:endParaRPr lang="en-US"/>
        </a:p>
      </dgm:t>
    </dgm:pt>
    <dgm:pt modelId="{C7709104-E7EB-4D39-AF9F-046AF4051ED8}" type="pres">
      <dgm:prSet presAssocID="{D1EDB705-EBE6-44F4-A7CE-1FF1DC52B8E2}" presName="diagram" presStyleCnt="0">
        <dgm:presLayoutVars>
          <dgm:dir/>
          <dgm:resizeHandles val="exact"/>
        </dgm:presLayoutVars>
      </dgm:prSet>
      <dgm:spPr/>
    </dgm:pt>
    <dgm:pt modelId="{D3BBBF44-99CB-456D-8688-A6F4D1456E94}" type="pres">
      <dgm:prSet presAssocID="{B82B6BE6-4631-4DB6-846B-DB5E4441494F}" presName="node" presStyleLbl="node1" presStyleIdx="0" presStyleCnt="4">
        <dgm:presLayoutVars>
          <dgm:bulletEnabled val="1"/>
        </dgm:presLayoutVars>
      </dgm:prSet>
      <dgm:spPr/>
    </dgm:pt>
    <dgm:pt modelId="{28309FC5-8D70-4322-9D6A-D429663F4A92}" type="pres">
      <dgm:prSet presAssocID="{1A5DE9B0-BDAE-4122-947E-EA76544B223E}" presName="sibTrans" presStyleCnt="0"/>
      <dgm:spPr/>
    </dgm:pt>
    <dgm:pt modelId="{6E92AD15-220D-4250-866B-4EE3CCDC2923}" type="pres">
      <dgm:prSet presAssocID="{B34C0677-E251-49E3-BC7C-CB553D3CAFDD}" presName="node" presStyleLbl="node1" presStyleIdx="1" presStyleCnt="4">
        <dgm:presLayoutVars>
          <dgm:bulletEnabled val="1"/>
        </dgm:presLayoutVars>
      </dgm:prSet>
      <dgm:spPr/>
    </dgm:pt>
    <dgm:pt modelId="{46A64D72-95DD-4469-846B-6ABABEBC70A1}" type="pres">
      <dgm:prSet presAssocID="{612A6CCC-090E-4379-9A00-3C3C5FED8BFE}" presName="sibTrans" presStyleCnt="0"/>
      <dgm:spPr/>
    </dgm:pt>
    <dgm:pt modelId="{C1C38026-227F-4306-8D88-DAB26D53FAB3}" type="pres">
      <dgm:prSet presAssocID="{61EDD3DA-5215-4E80-8107-B6DBB412B004}" presName="node" presStyleLbl="node1" presStyleIdx="2" presStyleCnt="4">
        <dgm:presLayoutVars>
          <dgm:bulletEnabled val="1"/>
        </dgm:presLayoutVars>
      </dgm:prSet>
      <dgm:spPr/>
    </dgm:pt>
    <dgm:pt modelId="{334F2C8F-3DAB-4A8F-9A72-582DBF8CEF65}" type="pres">
      <dgm:prSet presAssocID="{D5D2A346-B3F6-4AC6-918B-8E8DC6668577}" presName="sibTrans" presStyleCnt="0"/>
      <dgm:spPr/>
    </dgm:pt>
    <dgm:pt modelId="{DFC14F90-8506-4079-BB40-F3BF19E54982}" type="pres">
      <dgm:prSet presAssocID="{9E038820-9EF7-4450-85B9-142CAB5350B6}" presName="node" presStyleLbl="node1" presStyleIdx="3" presStyleCnt="4">
        <dgm:presLayoutVars>
          <dgm:bulletEnabled val="1"/>
        </dgm:presLayoutVars>
      </dgm:prSet>
      <dgm:spPr/>
    </dgm:pt>
  </dgm:ptLst>
  <dgm:cxnLst>
    <dgm:cxn modelId="{4CE8DC07-E0CF-43A4-B959-D5B0EBAE16C6}" type="presOf" srcId="{D1EDB705-EBE6-44F4-A7CE-1FF1DC52B8E2}" destId="{C7709104-E7EB-4D39-AF9F-046AF4051ED8}" srcOrd="0" destOrd="0" presId="urn:microsoft.com/office/officeart/2005/8/layout/default"/>
    <dgm:cxn modelId="{E5372723-CBBD-4E27-A4E0-777DA7C5311F}" srcId="{D1EDB705-EBE6-44F4-A7CE-1FF1DC52B8E2}" destId="{B34C0677-E251-49E3-BC7C-CB553D3CAFDD}" srcOrd="1" destOrd="0" parTransId="{B33E27D3-A6BF-4EF3-A1BD-C8AC8212D805}" sibTransId="{612A6CCC-090E-4379-9A00-3C3C5FED8BFE}"/>
    <dgm:cxn modelId="{1FEC4551-5C91-4465-A4CC-D84B7B072C07}" type="presOf" srcId="{B82B6BE6-4631-4DB6-846B-DB5E4441494F}" destId="{D3BBBF44-99CB-456D-8688-A6F4D1456E94}" srcOrd="0" destOrd="0" presId="urn:microsoft.com/office/officeart/2005/8/layout/default"/>
    <dgm:cxn modelId="{7661A958-8715-4C78-982D-FEE492B96E52}" srcId="{D1EDB705-EBE6-44F4-A7CE-1FF1DC52B8E2}" destId="{B82B6BE6-4631-4DB6-846B-DB5E4441494F}" srcOrd="0" destOrd="0" parTransId="{85635299-BBAF-4C39-AD48-EEA90F99BA4E}" sibTransId="{1A5DE9B0-BDAE-4122-947E-EA76544B223E}"/>
    <dgm:cxn modelId="{0900C558-C323-471B-8DD7-7B743BC5BFFE}" type="presOf" srcId="{B34C0677-E251-49E3-BC7C-CB553D3CAFDD}" destId="{6E92AD15-220D-4250-866B-4EE3CCDC2923}" srcOrd="0" destOrd="0" presId="urn:microsoft.com/office/officeart/2005/8/layout/default"/>
    <dgm:cxn modelId="{9B6276EF-B97E-4EFF-A79C-E3981D8C3C24}" srcId="{D1EDB705-EBE6-44F4-A7CE-1FF1DC52B8E2}" destId="{9E038820-9EF7-4450-85B9-142CAB5350B6}" srcOrd="3" destOrd="0" parTransId="{C8614174-D7DB-470A-99B6-4DFB8C2F9E47}" sibTransId="{85F2AD93-4857-42A7-AD1E-87C822C6B16D}"/>
    <dgm:cxn modelId="{A63409F5-1D53-4C24-A676-5F09989C86E6}" type="presOf" srcId="{61EDD3DA-5215-4E80-8107-B6DBB412B004}" destId="{C1C38026-227F-4306-8D88-DAB26D53FAB3}" srcOrd="0" destOrd="0" presId="urn:microsoft.com/office/officeart/2005/8/layout/default"/>
    <dgm:cxn modelId="{58E556F8-8C4B-47FE-BFF7-1EE5AF0FB5DB}" srcId="{D1EDB705-EBE6-44F4-A7CE-1FF1DC52B8E2}" destId="{61EDD3DA-5215-4E80-8107-B6DBB412B004}" srcOrd="2" destOrd="0" parTransId="{F94A5ED3-581F-4A2D-B7B1-9D78C9E8DE60}" sibTransId="{D5D2A346-B3F6-4AC6-918B-8E8DC6668577}"/>
    <dgm:cxn modelId="{BDE044FA-7483-48E2-8456-3FA460FB6C69}" type="presOf" srcId="{9E038820-9EF7-4450-85B9-142CAB5350B6}" destId="{DFC14F90-8506-4079-BB40-F3BF19E54982}" srcOrd="0" destOrd="0" presId="urn:microsoft.com/office/officeart/2005/8/layout/default"/>
    <dgm:cxn modelId="{7220056C-9FAD-4D0C-AF67-021270B7CE2D}" type="presParOf" srcId="{C7709104-E7EB-4D39-AF9F-046AF4051ED8}" destId="{D3BBBF44-99CB-456D-8688-A6F4D1456E94}" srcOrd="0" destOrd="0" presId="urn:microsoft.com/office/officeart/2005/8/layout/default"/>
    <dgm:cxn modelId="{0CB1815E-BE3B-4C41-9272-20F5EA7DE51B}" type="presParOf" srcId="{C7709104-E7EB-4D39-AF9F-046AF4051ED8}" destId="{28309FC5-8D70-4322-9D6A-D429663F4A92}" srcOrd="1" destOrd="0" presId="urn:microsoft.com/office/officeart/2005/8/layout/default"/>
    <dgm:cxn modelId="{876C58EA-E738-4369-B2EF-DD46B2FE7D7C}" type="presParOf" srcId="{C7709104-E7EB-4D39-AF9F-046AF4051ED8}" destId="{6E92AD15-220D-4250-866B-4EE3CCDC2923}" srcOrd="2" destOrd="0" presId="urn:microsoft.com/office/officeart/2005/8/layout/default"/>
    <dgm:cxn modelId="{EAB4DC02-38A7-45EE-82B9-8BB2CFC32498}" type="presParOf" srcId="{C7709104-E7EB-4D39-AF9F-046AF4051ED8}" destId="{46A64D72-95DD-4469-846B-6ABABEBC70A1}" srcOrd="3" destOrd="0" presId="urn:microsoft.com/office/officeart/2005/8/layout/default"/>
    <dgm:cxn modelId="{0D76F202-EC8E-4A41-9271-FE66FB6F2820}" type="presParOf" srcId="{C7709104-E7EB-4D39-AF9F-046AF4051ED8}" destId="{C1C38026-227F-4306-8D88-DAB26D53FAB3}" srcOrd="4" destOrd="0" presId="urn:microsoft.com/office/officeart/2005/8/layout/default"/>
    <dgm:cxn modelId="{73C42B9A-D0CD-472B-A72B-9968FDA1BFCD}" type="presParOf" srcId="{C7709104-E7EB-4D39-AF9F-046AF4051ED8}" destId="{334F2C8F-3DAB-4A8F-9A72-582DBF8CEF65}" srcOrd="5" destOrd="0" presId="urn:microsoft.com/office/officeart/2005/8/layout/default"/>
    <dgm:cxn modelId="{234D7D2B-9B46-41D3-9A86-1B712D48FB9C}" type="presParOf" srcId="{C7709104-E7EB-4D39-AF9F-046AF4051ED8}" destId="{DFC14F90-8506-4079-BB40-F3BF19E54982}"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15347A-7027-4783-A3B5-FE4B953B9E06}" type="doc">
      <dgm:prSet loTypeId="urn:microsoft.com/office/officeart/2005/8/layout/vList2" loCatId="list" qsTypeId="urn:microsoft.com/office/officeart/2005/8/quickstyle/simple2" qsCatId="simple" csTypeId="urn:microsoft.com/office/officeart/2005/8/colors/accent3_2" csCatId="accent3"/>
      <dgm:spPr/>
      <dgm:t>
        <a:bodyPr/>
        <a:lstStyle/>
        <a:p>
          <a:endParaRPr lang="en-US"/>
        </a:p>
      </dgm:t>
    </dgm:pt>
    <dgm:pt modelId="{ABDDB6E1-CF2F-45DF-B12A-EEDB578A9DA7}">
      <dgm:prSet/>
      <dgm:spPr/>
      <dgm:t>
        <a:bodyPr/>
        <a:lstStyle/>
        <a:p>
          <a:r>
            <a:rPr lang="en-US" b="1"/>
            <a:t>PKI: </a:t>
          </a:r>
          <a:r>
            <a:rPr lang="en-US" b="0"/>
            <a:t>Asymmetric encryption for secure key distribution for symmetric encryption.</a:t>
          </a:r>
          <a:endParaRPr lang="en-US"/>
        </a:p>
      </dgm:t>
    </dgm:pt>
    <dgm:pt modelId="{FBF85044-DAB6-443E-890A-3E8C7E009C4A}" type="parTrans" cxnId="{902AC2A2-C456-4130-BFFB-AFA185210074}">
      <dgm:prSet/>
      <dgm:spPr/>
      <dgm:t>
        <a:bodyPr/>
        <a:lstStyle/>
        <a:p>
          <a:endParaRPr lang="en-US"/>
        </a:p>
      </dgm:t>
    </dgm:pt>
    <dgm:pt modelId="{1A17D9E7-98C3-40DE-A044-B52B4938FD06}" type="sibTrans" cxnId="{902AC2A2-C456-4130-BFFB-AFA185210074}">
      <dgm:prSet/>
      <dgm:spPr/>
      <dgm:t>
        <a:bodyPr/>
        <a:lstStyle/>
        <a:p>
          <a:endParaRPr lang="en-US"/>
        </a:p>
      </dgm:t>
    </dgm:pt>
    <dgm:pt modelId="{FC779925-6833-4D4A-9DD9-21CD10FA1869}">
      <dgm:prSet/>
      <dgm:spPr/>
      <dgm:t>
        <a:bodyPr/>
        <a:lstStyle/>
        <a:p>
          <a:r>
            <a:rPr lang="en-US" b="1" dirty="0"/>
            <a:t>CA: </a:t>
          </a:r>
          <a:r>
            <a:rPr lang="en-US" b="0" dirty="0"/>
            <a:t>A server that can issue digital certificates and the associated public/private key pairs.</a:t>
          </a:r>
          <a:endParaRPr lang="en-US" dirty="0"/>
        </a:p>
      </dgm:t>
    </dgm:pt>
    <dgm:pt modelId="{7FF9F55B-651B-4D2F-B175-3083A996F489}" type="parTrans" cxnId="{D4B49204-B6E1-4E36-8C76-B4B82486497C}">
      <dgm:prSet/>
      <dgm:spPr/>
      <dgm:t>
        <a:bodyPr/>
        <a:lstStyle/>
        <a:p>
          <a:endParaRPr lang="en-US"/>
        </a:p>
      </dgm:t>
    </dgm:pt>
    <dgm:pt modelId="{23A79DDE-DF43-495E-8157-941D8D1E198A}" type="sibTrans" cxnId="{D4B49204-B6E1-4E36-8C76-B4B82486497C}">
      <dgm:prSet/>
      <dgm:spPr/>
      <dgm:t>
        <a:bodyPr/>
        <a:lstStyle/>
        <a:p>
          <a:endParaRPr lang="en-US"/>
        </a:p>
      </dgm:t>
    </dgm:pt>
    <dgm:pt modelId="{2F4FD798-B9E3-4C75-B0C4-A2F3CC80196B}">
      <dgm:prSet/>
      <dgm:spPr/>
      <dgm:t>
        <a:bodyPr/>
        <a:lstStyle/>
        <a:p>
          <a:r>
            <a:rPr lang="en-US" b="1"/>
            <a:t>Digital certificate: </a:t>
          </a:r>
          <a:r>
            <a:rPr lang="en-US" b="0"/>
            <a:t>X.509 certificate issued by a CA as guarantee that the key belongs to the organization.</a:t>
          </a:r>
          <a:endParaRPr lang="en-US"/>
        </a:p>
      </dgm:t>
    </dgm:pt>
    <dgm:pt modelId="{B09A8B2F-813A-4764-8603-AEB2BE8AAD5F}" type="parTrans" cxnId="{9B5C4C9A-D190-40E7-9F2E-764AC5E1BE74}">
      <dgm:prSet/>
      <dgm:spPr/>
      <dgm:t>
        <a:bodyPr/>
        <a:lstStyle/>
        <a:p>
          <a:endParaRPr lang="en-US"/>
        </a:p>
      </dgm:t>
    </dgm:pt>
    <dgm:pt modelId="{D7DF5AD6-D5A1-4EC4-BB9A-0B42F9FA92C0}" type="sibTrans" cxnId="{9B5C4C9A-D190-40E7-9F2E-764AC5E1BE74}">
      <dgm:prSet/>
      <dgm:spPr/>
      <dgm:t>
        <a:bodyPr/>
        <a:lstStyle/>
        <a:p>
          <a:endParaRPr lang="en-US"/>
        </a:p>
      </dgm:t>
    </dgm:pt>
    <dgm:pt modelId="{931718D9-CC64-402C-8E10-91DE0501197A}" type="pres">
      <dgm:prSet presAssocID="{AE15347A-7027-4783-A3B5-FE4B953B9E06}" presName="linear" presStyleCnt="0">
        <dgm:presLayoutVars>
          <dgm:animLvl val="lvl"/>
          <dgm:resizeHandles val="exact"/>
        </dgm:presLayoutVars>
      </dgm:prSet>
      <dgm:spPr/>
    </dgm:pt>
    <dgm:pt modelId="{D2227D8F-2747-4BC1-8CE2-87C6B3EDF542}" type="pres">
      <dgm:prSet presAssocID="{ABDDB6E1-CF2F-45DF-B12A-EEDB578A9DA7}" presName="parentText" presStyleLbl="node1" presStyleIdx="0" presStyleCnt="3">
        <dgm:presLayoutVars>
          <dgm:chMax val="0"/>
          <dgm:bulletEnabled val="1"/>
        </dgm:presLayoutVars>
      </dgm:prSet>
      <dgm:spPr/>
    </dgm:pt>
    <dgm:pt modelId="{C4BC92AE-CCAD-47A6-BE32-A3DBC4979BFF}" type="pres">
      <dgm:prSet presAssocID="{1A17D9E7-98C3-40DE-A044-B52B4938FD06}" presName="spacer" presStyleCnt="0"/>
      <dgm:spPr/>
    </dgm:pt>
    <dgm:pt modelId="{CD3A1045-6ADE-4058-874D-433D84058A33}" type="pres">
      <dgm:prSet presAssocID="{FC779925-6833-4D4A-9DD9-21CD10FA1869}" presName="parentText" presStyleLbl="node1" presStyleIdx="1" presStyleCnt="3">
        <dgm:presLayoutVars>
          <dgm:chMax val="0"/>
          <dgm:bulletEnabled val="1"/>
        </dgm:presLayoutVars>
      </dgm:prSet>
      <dgm:spPr/>
    </dgm:pt>
    <dgm:pt modelId="{50A16917-A42E-42CE-9628-35B6100B2721}" type="pres">
      <dgm:prSet presAssocID="{23A79DDE-DF43-495E-8157-941D8D1E198A}" presName="spacer" presStyleCnt="0"/>
      <dgm:spPr/>
    </dgm:pt>
    <dgm:pt modelId="{CF38B686-2255-465C-A073-FF5860F1D2C2}" type="pres">
      <dgm:prSet presAssocID="{2F4FD798-B9E3-4C75-B0C4-A2F3CC80196B}" presName="parentText" presStyleLbl="node1" presStyleIdx="2" presStyleCnt="3">
        <dgm:presLayoutVars>
          <dgm:chMax val="0"/>
          <dgm:bulletEnabled val="1"/>
        </dgm:presLayoutVars>
      </dgm:prSet>
      <dgm:spPr/>
    </dgm:pt>
  </dgm:ptLst>
  <dgm:cxnLst>
    <dgm:cxn modelId="{D4B49204-B6E1-4E36-8C76-B4B82486497C}" srcId="{AE15347A-7027-4783-A3B5-FE4B953B9E06}" destId="{FC779925-6833-4D4A-9DD9-21CD10FA1869}" srcOrd="1" destOrd="0" parTransId="{7FF9F55B-651B-4D2F-B175-3083A996F489}" sibTransId="{23A79DDE-DF43-495E-8157-941D8D1E198A}"/>
    <dgm:cxn modelId="{0A8D5C09-D5E3-4C59-A834-BA15BE1636A9}" type="presOf" srcId="{AE15347A-7027-4783-A3B5-FE4B953B9E06}" destId="{931718D9-CC64-402C-8E10-91DE0501197A}" srcOrd="0" destOrd="0" presId="urn:microsoft.com/office/officeart/2005/8/layout/vList2"/>
    <dgm:cxn modelId="{93CF6C69-FD2B-4E6D-B09E-94A14307BA05}" type="presOf" srcId="{ABDDB6E1-CF2F-45DF-B12A-EEDB578A9DA7}" destId="{D2227D8F-2747-4BC1-8CE2-87C6B3EDF542}" srcOrd="0" destOrd="0" presId="urn:microsoft.com/office/officeart/2005/8/layout/vList2"/>
    <dgm:cxn modelId="{39D6746C-2B96-4B69-83CE-AD55DD80809C}" type="presOf" srcId="{FC779925-6833-4D4A-9DD9-21CD10FA1869}" destId="{CD3A1045-6ADE-4058-874D-433D84058A33}" srcOrd="0" destOrd="0" presId="urn:microsoft.com/office/officeart/2005/8/layout/vList2"/>
    <dgm:cxn modelId="{9B5C4C9A-D190-40E7-9F2E-764AC5E1BE74}" srcId="{AE15347A-7027-4783-A3B5-FE4B953B9E06}" destId="{2F4FD798-B9E3-4C75-B0C4-A2F3CC80196B}" srcOrd="2" destOrd="0" parTransId="{B09A8B2F-813A-4764-8603-AEB2BE8AAD5F}" sibTransId="{D7DF5AD6-D5A1-4EC4-BB9A-0B42F9FA92C0}"/>
    <dgm:cxn modelId="{902AC2A2-C456-4130-BFFB-AFA185210074}" srcId="{AE15347A-7027-4783-A3B5-FE4B953B9E06}" destId="{ABDDB6E1-CF2F-45DF-B12A-EEDB578A9DA7}" srcOrd="0" destOrd="0" parTransId="{FBF85044-DAB6-443E-890A-3E8C7E009C4A}" sibTransId="{1A17D9E7-98C3-40DE-A044-B52B4938FD06}"/>
    <dgm:cxn modelId="{498C24DD-6FF3-44B2-8B76-6CA251B607AF}" type="presOf" srcId="{2F4FD798-B9E3-4C75-B0C4-A2F3CC80196B}" destId="{CF38B686-2255-465C-A073-FF5860F1D2C2}" srcOrd="0" destOrd="0" presId="urn:microsoft.com/office/officeart/2005/8/layout/vList2"/>
    <dgm:cxn modelId="{0B3BB88C-1887-447E-B440-93230726A48A}" type="presParOf" srcId="{931718D9-CC64-402C-8E10-91DE0501197A}" destId="{D2227D8F-2747-4BC1-8CE2-87C6B3EDF542}" srcOrd="0" destOrd="0" presId="urn:microsoft.com/office/officeart/2005/8/layout/vList2"/>
    <dgm:cxn modelId="{DD86C187-3B6E-4C3F-AC8F-510B01EF7F35}" type="presParOf" srcId="{931718D9-CC64-402C-8E10-91DE0501197A}" destId="{C4BC92AE-CCAD-47A6-BE32-A3DBC4979BFF}" srcOrd="1" destOrd="0" presId="urn:microsoft.com/office/officeart/2005/8/layout/vList2"/>
    <dgm:cxn modelId="{CD1E9E90-BBDE-4CCD-A0D3-015D38FF5B58}" type="presParOf" srcId="{931718D9-CC64-402C-8E10-91DE0501197A}" destId="{CD3A1045-6ADE-4058-874D-433D84058A33}" srcOrd="2" destOrd="0" presId="urn:microsoft.com/office/officeart/2005/8/layout/vList2"/>
    <dgm:cxn modelId="{64A23390-2BE7-4CE3-9263-424286F8F9C8}" type="presParOf" srcId="{931718D9-CC64-402C-8E10-91DE0501197A}" destId="{50A16917-A42E-42CE-9628-35B6100B2721}" srcOrd="3" destOrd="0" presId="urn:microsoft.com/office/officeart/2005/8/layout/vList2"/>
    <dgm:cxn modelId="{6F96BEDC-0D74-4B3C-8FEE-FDB91E8EDF66}" type="presParOf" srcId="{931718D9-CC64-402C-8E10-91DE0501197A}" destId="{CF38B686-2255-465C-A073-FF5860F1D2C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C21786-D4E7-4F6A-B0F6-2839E1A049D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7FE8212-41E8-4702-8839-59C901AA841E}">
      <dgm:prSet/>
      <dgm:spPr/>
      <dgm:t>
        <a:bodyPr/>
        <a:lstStyle/>
        <a:p>
          <a:r>
            <a:rPr lang="en-US"/>
            <a:t>Trusted and Untrusted Software Sources</a:t>
          </a:r>
        </a:p>
      </dgm:t>
    </dgm:pt>
    <dgm:pt modelId="{8E6672E0-CCD9-460C-878E-37BA9D9311FA}" type="parTrans" cxnId="{1DD41D54-9CDA-4C04-9A74-7C17D6325D2D}">
      <dgm:prSet/>
      <dgm:spPr/>
      <dgm:t>
        <a:bodyPr/>
        <a:lstStyle/>
        <a:p>
          <a:endParaRPr lang="en-US"/>
        </a:p>
      </dgm:t>
    </dgm:pt>
    <dgm:pt modelId="{3DF63E1B-904A-4C21-85D5-16CE4A9DD6FB}" type="sibTrans" cxnId="{1DD41D54-9CDA-4C04-9A74-7C17D6325D2D}">
      <dgm:prSet/>
      <dgm:spPr/>
      <dgm:t>
        <a:bodyPr/>
        <a:lstStyle/>
        <a:p>
          <a:endParaRPr lang="en-US"/>
        </a:p>
      </dgm:t>
    </dgm:pt>
    <dgm:pt modelId="{99B9D9FA-F007-4EA9-86B2-77F7A758E67C}">
      <dgm:prSet/>
      <dgm:spPr/>
      <dgm:t>
        <a:bodyPr/>
        <a:lstStyle/>
        <a:p>
          <a:r>
            <a:rPr lang="en-US"/>
            <a:t>Restrict the ability of users to run unapproved program code</a:t>
          </a:r>
        </a:p>
      </dgm:t>
    </dgm:pt>
    <dgm:pt modelId="{C335DFEB-E902-4385-9F66-9B3CD1DA3700}" type="parTrans" cxnId="{1A19B98A-781B-40E4-BFF1-74461F60EDBF}">
      <dgm:prSet/>
      <dgm:spPr/>
      <dgm:t>
        <a:bodyPr/>
        <a:lstStyle/>
        <a:p>
          <a:endParaRPr lang="en-US"/>
        </a:p>
      </dgm:t>
    </dgm:pt>
    <dgm:pt modelId="{90B1D6B4-071D-4A7A-93C6-018C5DA542CB}" type="sibTrans" cxnId="{1A19B98A-781B-40E4-BFF1-74461F60EDBF}">
      <dgm:prSet/>
      <dgm:spPr/>
      <dgm:t>
        <a:bodyPr/>
        <a:lstStyle/>
        <a:p>
          <a:endParaRPr lang="en-US"/>
        </a:p>
      </dgm:t>
    </dgm:pt>
    <dgm:pt modelId="{07BF02EA-018F-48B8-A4E2-BB078EEE9013}">
      <dgm:prSet/>
      <dgm:spPr/>
      <dgm:t>
        <a:bodyPr/>
        <a:lstStyle/>
        <a:p>
          <a:r>
            <a:rPr lang="en-US"/>
            <a:t>Administrator and User accounts</a:t>
          </a:r>
        </a:p>
      </dgm:t>
    </dgm:pt>
    <dgm:pt modelId="{722B7612-A78E-44B1-9109-3B9D1E2B3F1E}" type="parTrans" cxnId="{219C99D9-A8C1-47B2-9089-5866852EEF9D}">
      <dgm:prSet/>
      <dgm:spPr/>
      <dgm:t>
        <a:bodyPr/>
        <a:lstStyle/>
        <a:p>
          <a:endParaRPr lang="en-US"/>
        </a:p>
      </dgm:t>
    </dgm:pt>
    <dgm:pt modelId="{45A32A18-411C-4A1F-865E-3E54DA6CB1D8}" type="sibTrans" cxnId="{219C99D9-A8C1-47B2-9089-5866852EEF9D}">
      <dgm:prSet/>
      <dgm:spPr/>
      <dgm:t>
        <a:bodyPr/>
        <a:lstStyle/>
        <a:p>
          <a:endParaRPr lang="en-US"/>
        </a:p>
      </dgm:t>
    </dgm:pt>
    <dgm:pt modelId="{80C3CC12-3294-4E80-8519-23608CB5117B}">
      <dgm:prSet/>
      <dgm:spPr/>
      <dgm:t>
        <a:bodyPr/>
        <a:lstStyle/>
        <a:p>
          <a:r>
            <a:rPr lang="en-US" dirty="0"/>
            <a:t>User Account Control</a:t>
          </a:r>
        </a:p>
      </dgm:t>
    </dgm:pt>
    <dgm:pt modelId="{D5702D62-9DC8-479C-968F-F9A8A5D38A63}" type="parTrans" cxnId="{1F41819D-E391-463C-87DA-E1AA5986E56B}">
      <dgm:prSet/>
      <dgm:spPr/>
      <dgm:t>
        <a:bodyPr/>
        <a:lstStyle/>
        <a:p>
          <a:endParaRPr lang="en-US"/>
        </a:p>
      </dgm:t>
    </dgm:pt>
    <dgm:pt modelId="{A8E69D88-36EB-4BFD-B598-1BE0C7BC9914}" type="sibTrans" cxnId="{1F41819D-E391-463C-87DA-E1AA5986E56B}">
      <dgm:prSet/>
      <dgm:spPr/>
      <dgm:t>
        <a:bodyPr/>
        <a:lstStyle/>
        <a:p>
          <a:endParaRPr lang="en-US"/>
        </a:p>
      </dgm:t>
    </dgm:pt>
    <dgm:pt modelId="{74A6E6C5-DE24-4EBB-AB6C-EE52570CB7DD}">
      <dgm:prSet/>
      <dgm:spPr/>
      <dgm:t>
        <a:bodyPr/>
        <a:lstStyle/>
        <a:p>
          <a:r>
            <a:rPr lang="en-US" dirty="0"/>
            <a:t>System policies</a:t>
          </a:r>
        </a:p>
      </dgm:t>
    </dgm:pt>
    <dgm:pt modelId="{4E2C0E35-FE68-453B-B309-F212585DDBA4}" type="parTrans" cxnId="{DCA27404-FBAA-4FB6-B3D1-CA423EFC1F13}">
      <dgm:prSet/>
      <dgm:spPr/>
      <dgm:t>
        <a:bodyPr/>
        <a:lstStyle/>
        <a:p>
          <a:endParaRPr lang="en-US"/>
        </a:p>
      </dgm:t>
    </dgm:pt>
    <dgm:pt modelId="{961360A4-8546-44A1-A867-26131390960E}" type="sibTrans" cxnId="{DCA27404-FBAA-4FB6-B3D1-CA423EFC1F13}">
      <dgm:prSet/>
      <dgm:spPr/>
      <dgm:t>
        <a:bodyPr/>
        <a:lstStyle/>
        <a:p>
          <a:endParaRPr lang="en-US"/>
        </a:p>
      </dgm:t>
    </dgm:pt>
    <dgm:pt modelId="{1AC1AD75-4453-4B54-9AA6-972FBF0E7145}">
      <dgm:prSet/>
      <dgm:spPr/>
      <dgm:t>
        <a:bodyPr/>
        <a:lstStyle/>
        <a:p>
          <a:r>
            <a:rPr lang="en-US" dirty="0"/>
            <a:t>App developers should use digital certificates for code signing </a:t>
          </a:r>
        </a:p>
      </dgm:t>
    </dgm:pt>
    <dgm:pt modelId="{3334CDF2-C288-4E65-86A2-737735B52999}" type="parTrans" cxnId="{7E74F3D6-2BE8-490B-89B6-61DBB2DBC815}">
      <dgm:prSet/>
      <dgm:spPr/>
      <dgm:t>
        <a:bodyPr/>
        <a:lstStyle/>
        <a:p>
          <a:endParaRPr lang="en-US"/>
        </a:p>
      </dgm:t>
    </dgm:pt>
    <dgm:pt modelId="{0952267F-C68F-4FAC-ACCE-6FE781E22C3C}" type="sibTrans" cxnId="{7E74F3D6-2BE8-490B-89B6-61DBB2DBC815}">
      <dgm:prSet/>
      <dgm:spPr/>
      <dgm:t>
        <a:bodyPr/>
        <a:lstStyle/>
        <a:p>
          <a:endParaRPr lang="en-US"/>
        </a:p>
      </dgm:t>
    </dgm:pt>
    <dgm:pt modelId="{5F81E67E-08CF-43AC-90DE-DBC28C6340F5}">
      <dgm:prSet/>
      <dgm:spPr/>
      <dgm:t>
        <a:bodyPr/>
        <a:lstStyle/>
        <a:p>
          <a:r>
            <a:rPr lang="en-US" dirty="0"/>
            <a:t>Proves authenticity and integrity of installer package</a:t>
          </a:r>
        </a:p>
      </dgm:t>
    </dgm:pt>
    <dgm:pt modelId="{B3DA121B-9DC9-41E4-8F10-6617504B8AAD}" type="parTrans" cxnId="{EB2A682B-64B5-4D7E-80D6-E72D40C624DD}">
      <dgm:prSet/>
      <dgm:spPr/>
      <dgm:t>
        <a:bodyPr/>
        <a:lstStyle/>
        <a:p>
          <a:endParaRPr lang="en-US"/>
        </a:p>
      </dgm:t>
    </dgm:pt>
    <dgm:pt modelId="{22F962C2-212D-425C-9942-D200848C2D8B}" type="sibTrans" cxnId="{EB2A682B-64B5-4D7E-80D6-E72D40C624DD}">
      <dgm:prSet/>
      <dgm:spPr/>
      <dgm:t>
        <a:bodyPr/>
        <a:lstStyle/>
        <a:p>
          <a:endParaRPr lang="en-US"/>
        </a:p>
      </dgm:t>
    </dgm:pt>
    <dgm:pt modelId="{EEBDD726-507A-495B-9967-318F9F4883B9}">
      <dgm:prSet/>
      <dgm:spPr/>
      <dgm:t>
        <a:bodyPr/>
        <a:lstStyle/>
        <a:p>
          <a:r>
            <a:rPr lang="en-US" dirty="0"/>
            <a:t>Third-party network management suites enforce application control</a:t>
          </a:r>
        </a:p>
      </dgm:t>
    </dgm:pt>
    <dgm:pt modelId="{B14E608B-0D6D-4C6F-BA5B-F64BF7C47C2D}" type="parTrans" cxnId="{962C3DBF-9F72-42A0-857A-D6AAE2621BE9}">
      <dgm:prSet/>
      <dgm:spPr/>
      <dgm:t>
        <a:bodyPr/>
        <a:lstStyle/>
        <a:p>
          <a:endParaRPr lang="en-US"/>
        </a:p>
      </dgm:t>
    </dgm:pt>
    <dgm:pt modelId="{9FBAB745-EE37-4071-A304-7E1A86A3ADC1}" type="sibTrans" cxnId="{962C3DBF-9F72-42A0-857A-D6AAE2621BE9}">
      <dgm:prSet/>
      <dgm:spPr/>
      <dgm:t>
        <a:bodyPr/>
        <a:lstStyle/>
        <a:p>
          <a:endParaRPr lang="en-US"/>
        </a:p>
      </dgm:t>
    </dgm:pt>
    <dgm:pt modelId="{6E3D2FAD-03BC-4794-A426-07C15D5737AB}">
      <dgm:prSet/>
      <dgm:spPr/>
      <dgm:t>
        <a:bodyPr/>
        <a:lstStyle/>
        <a:p>
          <a:r>
            <a:rPr lang="en-US"/>
            <a:t>Blacklist and whitelist software</a:t>
          </a:r>
        </a:p>
      </dgm:t>
    </dgm:pt>
    <dgm:pt modelId="{88B8079C-6991-4BB7-B1E9-AA0AD99A3985}" type="parTrans" cxnId="{B7FEA237-B3E8-4B4F-B163-C944C8A701DD}">
      <dgm:prSet/>
      <dgm:spPr/>
      <dgm:t>
        <a:bodyPr/>
        <a:lstStyle/>
        <a:p>
          <a:endParaRPr lang="en-US"/>
        </a:p>
      </dgm:t>
    </dgm:pt>
    <dgm:pt modelId="{BB8F80F5-CC41-427B-A07D-5C904BBF9F83}" type="sibTrans" cxnId="{B7FEA237-B3E8-4B4F-B163-C944C8A701DD}">
      <dgm:prSet/>
      <dgm:spPr/>
      <dgm:t>
        <a:bodyPr/>
        <a:lstStyle/>
        <a:p>
          <a:endParaRPr lang="en-US"/>
        </a:p>
      </dgm:t>
    </dgm:pt>
    <dgm:pt modelId="{45F5564B-C023-407E-91E4-0175BF301F9B}">
      <dgm:prSet/>
      <dgm:spPr/>
      <dgm:t>
        <a:bodyPr/>
        <a:lstStyle/>
        <a:p>
          <a:endParaRPr lang="en-US" dirty="0"/>
        </a:p>
      </dgm:t>
    </dgm:pt>
    <dgm:pt modelId="{E9E02280-464A-4C2D-886D-A713E86E338F}" type="parTrans" cxnId="{07377BCE-1EE0-4DDC-B45A-CF8EEEB1532C}">
      <dgm:prSet/>
      <dgm:spPr/>
      <dgm:t>
        <a:bodyPr/>
        <a:lstStyle/>
        <a:p>
          <a:endParaRPr lang="en-US"/>
        </a:p>
      </dgm:t>
    </dgm:pt>
    <dgm:pt modelId="{0643357F-6E43-41AF-9612-D8C51506DE46}" type="sibTrans" cxnId="{07377BCE-1EE0-4DDC-B45A-CF8EEEB1532C}">
      <dgm:prSet/>
      <dgm:spPr/>
      <dgm:t>
        <a:bodyPr/>
        <a:lstStyle/>
        <a:p>
          <a:endParaRPr lang="en-US"/>
        </a:p>
      </dgm:t>
    </dgm:pt>
    <dgm:pt modelId="{BE36BD63-BBDF-4A58-AD90-9435A101B9C7}">
      <dgm:prSet/>
      <dgm:spPr/>
      <dgm:t>
        <a:bodyPr/>
        <a:lstStyle/>
        <a:p>
          <a:endParaRPr lang="en-US" dirty="0"/>
        </a:p>
      </dgm:t>
    </dgm:pt>
    <dgm:pt modelId="{DFBBE146-C1C9-4D91-B0B9-125B782B0D76}" type="parTrans" cxnId="{52DA60BE-233C-44A7-A022-D3BFD16E9280}">
      <dgm:prSet/>
      <dgm:spPr/>
      <dgm:t>
        <a:bodyPr/>
        <a:lstStyle/>
        <a:p>
          <a:endParaRPr lang="en-US"/>
        </a:p>
      </dgm:t>
    </dgm:pt>
    <dgm:pt modelId="{346AB290-5E28-4749-8FC8-A822F99D92DE}" type="sibTrans" cxnId="{52DA60BE-233C-44A7-A022-D3BFD16E9280}">
      <dgm:prSet/>
      <dgm:spPr/>
    </dgm:pt>
    <dgm:pt modelId="{DBCA035A-93B3-4894-90FE-D80DEF565C72}" type="pres">
      <dgm:prSet presAssocID="{79C21786-D4E7-4F6A-B0F6-2839E1A049DC}" presName="linear" presStyleCnt="0">
        <dgm:presLayoutVars>
          <dgm:dir/>
          <dgm:animLvl val="lvl"/>
          <dgm:resizeHandles val="exact"/>
        </dgm:presLayoutVars>
      </dgm:prSet>
      <dgm:spPr/>
    </dgm:pt>
    <dgm:pt modelId="{316A4144-C870-4A46-94E6-F76B291CDF3D}" type="pres">
      <dgm:prSet presAssocID="{27FE8212-41E8-4702-8839-59C901AA841E}" presName="parentLin" presStyleCnt="0"/>
      <dgm:spPr/>
    </dgm:pt>
    <dgm:pt modelId="{7EFA2ADA-C058-405B-AA8D-D54697836711}" type="pres">
      <dgm:prSet presAssocID="{27FE8212-41E8-4702-8839-59C901AA841E}" presName="parentLeftMargin" presStyleLbl="node1" presStyleIdx="0" presStyleCnt="1"/>
      <dgm:spPr/>
    </dgm:pt>
    <dgm:pt modelId="{AD921D9C-996F-4465-9A5C-21F383C10548}" type="pres">
      <dgm:prSet presAssocID="{27FE8212-41E8-4702-8839-59C901AA841E}" presName="parentText" presStyleLbl="node1" presStyleIdx="0" presStyleCnt="1">
        <dgm:presLayoutVars>
          <dgm:chMax val="0"/>
          <dgm:bulletEnabled val="1"/>
        </dgm:presLayoutVars>
      </dgm:prSet>
      <dgm:spPr/>
    </dgm:pt>
    <dgm:pt modelId="{B8CDD0AA-9E6C-40A8-A842-7E0E68DE0DA4}" type="pres">
      <dgm:prSet presAssocID="{27FE8212-41E8-4702-8839-59C901AA841E}" presName="negativeSpace" presStyleCnt="0"/>
      <dgm:spPr/>
    </dgm:pt>
    <dgm:pt modelId="{5110D690-155A-4D38-AB75-A0062E2C0A19}" type="pres">
      <dgm:prSet presAssocID="{27FE8212-41E8-4702-8839-59C901AA841E}" presName="childText" presStyleLbl="conFgAcc1" presStyleIdx="0" presStyleCnt="1">
        <dgm:presLayoutVars>
          <dgm:bulletEnabled val="1"/>
        </dgm:presLayoutVars>
      </dgm:prSet>
      <dgm:spPr/>
    </dgm:pt>
  </dgm:ptLst>
  <dgm:cxnLst>
    <dgm:cxn modelId="{DCA27404-FBAA-4FB6-B3D1-CA423EFC1F13}" srcId="{99B9D9FA-F007-4EA9-86B2-77F7A758E67C}" destId="{74A6E6C5-DE24-4EBB-AB6C-EE52570CB7DD}" srcOrd="2" destOrd="0" parTransId="{4E2C0E35-FE68-453B-B309-F212585DDBA4}" sibTransId="{961360A4-8546-44A1-A867-26131390960E}"/>
    <dgm:cxn modelId="{949F6D18-37B4-49B4-8908-E5F143B311D8}" type="presOf" srcId="{79C21786-D4E7-4F6A-B0F6-2839E1A049DC}" destId="{DBCA035A-93B3-4894-90FE-D80DEF565C72}" srcOrd="0" destOrd="0" presId="urn:microsoft.com/office/officeart/2005/8/layout/list1"/>
    <dgm:cxn modelId="{49E9252A-1341-4D03-934B-A1E2C7E09CEF}" type="presOf" srcId="{74A6E6C5-DE24-4EBB-AB6C-EE52570CB7DD}" destId="{5110D690-155A-4D38-AB75-A0062E2C0A19}" srcOrd="0" destOrd="3" presId="urn:microsoft.com/office/officeart/2005/8/layout/list1"/>
    <dgm:cxn modelId="{EB2A682B-64B5-4D7E-80D6-E72D40C624DD}" srcId="{1AC1AD75-4453-4B54-9AA6-972FBF0E7145}" destId="{5F81E67E-08CF-43AC-90DE-DBC28C6340F5}" srcOrd="0" destOrd="0" parTransId="{B3DA121B-9DC9-41E4-8F10-6617504B8AAD}" sibTransId="{22F962C2-212D-425C-9942-D200848C2D8B}"/>
    <dgm:cxn modelId="{FC37D231-3EF6-44D5-A54D-EA9AA7DC589F}" type="presOf" srcId="{EEBDD726-507A-495B-9967-318F9F4883B9}" destId="{5110D690-155A-4D38-AB75-A0062E2C0A19}" srcOrd="0" destOrd="8" presId="urn:microsoft.com/office/officeart/2005/8/layout/list1"/>
    <dgm:cxn modelId="{B7FEA237-B3E8-4B4F-B163-C944C8A701DD}" srcId="{EEBDD726-507A-495B-9967-318F9F4883B9}" destId="{6E3D2FAD-03BC-4794-A426-07C15D5737AB}" srcOrd="0" destOrd="0" parTransId="{88B8079C-6991-4BB7-B1E9-AA0AD99A3985}" sibTransId="{BB8F80F5-CC41-427B-A07D-5C904BBF9F83}"/>
    <dgm:cxn modelId="{5AB2F43E-8818-4FD4-8F45-EC724F1DDAA9}" type="presOf" srcId="{5F81E67E-08CF-43AC-90DE-DBC28C6340F5}" destId="{5110D690-155A-4D38-AB75-A0062E2C0A19}" srcOrd="0" destOrd="6" presId="urn:microsoft.com/office/officeart/2005/8/layout/list1"/>
    <dgm:cxn modelId="{67F52E66-11E1-4809-9F5D-9B14FE011560}" type="presOf" srcId="{27FE8212-41E8-4702-8839-59C901AA841E}" destId="{AD921D9C-996F-4465-9A5C-21F383C10548}" srcOrd="1" destOrd="0" presId="urn:microsoft.com/office/officeart/2005/8/layout/list1"/>
    <dgm:cxn modelId="{B53A6051-6642-4E85-B667-FF6251EB4BF4}" type="presOf" srcId="{07BF02EA-018F-48B8-A4E2-BB078EEE9013}" destId="{5110D690-155A-4D38-AB75-A0062E2C0A19}" srcOrd="0" destOrd="1" presId="urn:microsoft.com/office/officeart/2005/8/layout/list1"/>
    <dgm:cxn modelId="{3DFEC271-6AD0-4CE1-BA5F-A39D9FB258A1}" type="presOf" srcId="{BE36BD63-BBDF-4A58-AD90-9435A101B9C7}" destId="{5110D690-155A-4D38-AB75-A0062E2C0A19}" srcOrd="0" destOrd="7" presId="urn:microsoft.com/office/officeart/2005/8/layout/list1"/>
    <dgm:cxn modelId="{1DD41D54-9CDA-4C04-9A74-7C17D6325D2D}" srcId="{79C21786-D4E7-4F6A-B0F6-2839E1A049DC}" destId="{27FE8212-41E8-4702-8839-59C901AA841E}" srcOrd="0" destOrd="0" parTransId="{8E6672E0-CCD9-460C-878E-37BA9D9311FA}" sibTransId="{3DF63E1B-904A-4C21-85D5-16CE4A9DD6FB}"/>
    <dgm:cxn modelId="{F9A2E159-4CDB-4172-9523-082555AA88F7}" type="presOf" srcId="{80C3CC12-3294-4E80-8519-23608CB5117B}" destId="{5110D690-155A-4D38-AB75-A0062E2C0A19}" srcOrd="0" destOrd="2" presId="urn:microsoft.com/office/officeart/2005/8/layout/list1"/>
    <dgm:cxn modelId="{DDB78280-F5F4-4AB4-87E6-AC3A3CCC26B4}" type="presOf" srcId="{1AC1AD75-4453-4B54-9AA6-972FBF0E7145}" destId="{5110D690-155A-4D38-AB75-A0062E2C0A19}" srcOrd="0" destOrd="5" presId="urn:microsoft.com/office/officeart/2005/8/layout/list1"/>
    <dgm:cxn modelId="{1A19B98A-781B-40E4-BFF1-74461F60EDBF}" srcId="{27FE8212-41E8-4702-8839-59C901AA841E}" destId="{99B9D9FA-F007-4EA9-86B2-77F7A758E67C}" srcOrd="0" destOrd="0" parTransId="{C335DFEB-E902-4385-9F66-9B3CD1DA3700}" sibTransId="{90B1D6B4-071D-4A7A-93C6-018C5DA542CB}"/>
    <dgm:cxn modelId="{FB0EFE98-A1E2-4C79-A65E-5D3C24ED9A0C}" type="presOf" srcId="{6E3D2FAD-03BC-4794-A426-07C15D5737AB}" destId="{5110D690-155A-4D38-AB75-A0062E2C0A19}" srcOrd="0" destOrd="9" presId="urn:microsoft.com/office/officeart/2005/8/layout/list1"/>
    <dgm:cxn modelId="{1F41819D-E391-463C-87DA-E1AA5986E56B}" srcId="{99B9D9FA-F007-4EA9-86B2-77F7A758E67C}" destId="{80C3CC12-3294-4E80-8519-23608CB5117B}" srcOrd="1" destOrd="0" parTransId="{D5702D62-9DC8-479C-968F-F9A8A5D38A63}" sibTransId="{A8E69D88-36EB-4BFD-B598-1BE0C7BC9914}"/>
    <dgm:cxn modelId="{52DA60BE-233C-44A7-A022-D3BFD16E9280}" srcId="{1AC1AD75-4453-4B54-9AA6-972FBF0E7145}" destId="{BE36BD63-BBDF-4A58-AD90-9435A101B9C7}" srcOrd="1" destOrd="0" parTransId="{DFBBE146-C1C9-4D91-B0B9-125B782B0D76}" sibTransId="{346AB290-5E28-4749-8FC8-A822F99D92DE}"/>
    <dgm:cxn modelId="{962C3DBF-9F72-42A0-857A-D6AAE2621BE9}" srcId="{27FE8212-41E8-4702-8839-59C901AA841E}" destId="{EEBDD726-507A-495B-9967-318F9F4883B9}" srcOrd="2" destOrd="0" parTransId="{B14E608B-0D6D-4C6F-BA5B-F64BF7C47C2D}" sibTransId="{9FBAB745-EE37-4071-A304-7E1A86A3ADC1}"/>
    <dgm:cxn modelId="{1C9A78C1-24C4-4050-B5B6-617D4879B322}" type="presOf" srcId="{99B9D9FA-F007-4EA9-86B2-77F7A758E67C}" destId="{5110D690-155A-4D38-AB75-A0062E2C0A19}" srcOrd="0" destOrd="0" presId="urn:microsoft.com/office/officeart/2005/8/layout/list1"/>
    <dgm:cxn modelId="{DEC276C6-EB86-4867-AC96-644803E9E036}" type="presOf" srcId="{27FE8212-41E8-4702-8839-59C901AA841E}" destId="{7EFA2ADA-C058-405B-AA8D-D54697836711}" srcOrd="0" destOrd="0" presId="urn:microsoft.com/office/officeart/2005/8/layout/list1"/>
    <dgm:cxn modelId="{07377BCE-1EE0-4DDC-B45A-CF8EEEB1532C}" srcId="{99B9D9FA-F007-4EA9-86B2-77F7A758E67C}" destId="{45F5564B-C023-407E-91E4-0175BF301F9B}" srcOrd="3" destOrd="0" parTransId="{E9E02280-464A-4C2D-886D-A713E86E338F}" sibTransId="{0643357F-6E43-41AF-9612-D8C51506DE46}"/>
    <dgm:cxn modelId="{7E74F3D6-2BE8-490B-89B6-61DBB2DBC815}" srcId="{27FE8212-41E8-4702-8839-59C901AA841E}" destId="{1AC1AD75-4453-4B54-9AA6-972FBF0E7145}" srcOrd="1" destOrd="0" parTransId="{3334CDF2-C288-4E65-86A2-737735B52999}" sibTransId="{0952267F-C68F-4FAC-ACCE-6FE781E22C3C}"/>
    <dgm:cxn modelId="{219C99D9-A8C1-47B2-9089-5866852EEF9D}" srcId="{99B9D9FA-F007-4EA9-86B2-77F7A758E67C}" destId="{07BF02EA-018F-48B8-A4E2-BB078EEE9013}" srcOrd="0" destOrd="0" parTransId="{722B7612-A78E-44B1-9109-3B9D1E2B3F1E}" sibTransId="{45A32A18-411C-4A1F-865E-3E54DA6CB1D8}"/>
    <dgm:cxn modelId="{0481DEE6-9E30-4D24-878F-823B587ECC4B}" type="presOf" srcId="{45F5564B-C023-407E-91E4-0175BF301F9B}" destId="{5110D690-155A-4D38-AB75-A0062E2C0A19}" srcOrd="0" destOrd="4" presId="urn:microsoft.com/office/officeart/2005/8/layout/list1"/>
    <dgm:cxn modelId="{58D5F57C-26B2-48CC-82DA-D9F2CE855898}" type="presParOf" srcId="{DBCA035A-93B3-4894-90FE-D80DEF565C72}" destId="{316A4144-C870-4A46-94E6-F76B291CDF3D}" srcOrd="0" destOrd="0" presId="urn:microsoft.com/office/officeart/2005/8/layout/list1"/>
    <dgm:cxn modelId="{A4168E0F-BC8D-4658-9C9F-F885D9F789BE}" type="presParOf" srcId="{316A4144-C870-4A46-94E6-F76B291CDF3D}" destId="{7EFA2ADA-C058-405B-AA8D-D54697836711}" srcOrd="0" destOrd="0" presId="urn:microsoft.com/office/officeart/2005/8/layout/list1"/>
    <dgm:cxn modelId="{8768E97E-9AC2-44D8-ABE2-807288796B2E}" type="presParOf" srcId="{316A4144-C870-4A46-94E6-F76B291CDF3D}" destId="{AD921D9C-996F-4465-9A5C-21F383C10548}" srcOrd="1" destOrd="0" presId="urn:microsoft.com/office/officeart/2005/8/layout/list1"/>
    <dgm:cxn modelId="{44C5089D-4779-4A5F-AA7A-579F2713F7FE}" type="presParOf" srcId="{DBCA035A-93B3-4894-90FE-D80DEF565C72}" destId="{B8CDD0AA-9E6C-40A8-A842-7E0E68DE0DA4}" srcOrd="1" destOrd="0" presId="urn:microsoft.com/office/officeart/2005/8/layout/list1"/>
    <dgm:cxn modelId="{54305A63-E777-47D3-8506-71DA3681D05A}" type="presParOf" srcId="{DBCA035A-93B3-4894-90FE-D80DEF565C72}" destId="{5110D690-155A-4D38-AB75-A0062E2C0A19}"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F254C24-4662-4FD8-A4DD-D5687247CB93}"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2CAD787B-80E9-4B74-B185-52224A3CD084}">
      <dgm:prSet/>
      <dgm:spPr/>
      <dgm:t>
        <a:bodyPr/>
        <a:lstStyle/>
        <a:p>
          <a:r>
            <a:rPr lang="en-US" b="1"/>
            <a:t>Heuristic: </a:t>
          </a:r>
          <a:r>
            <a:rPr lang="en-US" b="0"/>
            <a:t>Monitoring technique that allows dynamic pattern matching based on past experience rather than relying on pre-loaded signatures.</a:t>
          </a:r>
          <a:endParaRPr lang="en-US"/>
        </a:p>
      </dgm:t>
    </dgm:pt>
    <dgm:pt modelId="{48AB788E-B5D2-4B7C-993D-9FE70BA6F9C6}" type="parTrans" cxnId="{0FFB8D8B-AF91-4287-9186-2ADE8019C43B}">
      <dgm:prSet/>
      <dgm:spPr/>
      <dgm:t>
        <a:bodyPr/>
        <a:lstStyle/>
        <a:p>
          <a:endParaRPr lang="en-US"/>
        </a:p>
      </dgm:t>
    </dgm:pt>
    <dgm:pt modelId="{0B14E87E-61C4-4D31-8F67-9182BF581C0A}" type="sibTrans" cxnId="{0FFB8D8B-AF91-4287-9186-2ADE8019C43B}">
      <dgm:prSet/>
      <dgm:spPr/>
      <dgm:t>
        <a:bodyPr/>
        <a:lstStyle/>
        <a:p>
          <a:endParaRPr lang="en-US"/>
        </a:p>
      </dgm:t>
    </dgm:pt>
    <dgm:pt modelId="{3FD1CBD3-2025-427D-805F-BCA0933E28CD}">
      <dgm:prSet/>
      <dgm:spPr/>
      <dgm:t>
        <a:bodyPr/>
        <a:lstStyle/>
        <a:p>
          <a:r>
            <a:rPr lang="en-US" b="1"/>
            <a:t>Anti-malware: </a:t>
          </a:r>
          <a:r>
            <a:rPr lang="en-US" b="0"/>
            <a:t>Software that scans devices for malicious software.</a:t>
          </a:r>
          <a:endParaRPr lang="en-US"/>
        </a:p>
      </dgm:t>
    </dgm:pt>
    <dgm:pt modelId="{48BAB899-07D4-4F3D-BD4E-B37477904AB6}" type="parTrans" cxnId="{B81B6448-977F-492B-A4D6-3C4B1570DD53}">
      <dgm:prSet/>
      <dgm:spPr/>
      <dgm:t>
        <a:bodyPr/>
        <a:lstStyle/>
        <a:p>
          <a:endParaRPr lang="en-US"/>
        </a:p>
      </dgm:t>
    </dgm:pt>
    <dgm:pt modelId="{3C3DE495-2591-4703-889E-D1E84B977F3B}" type="sibTrans" cxnId="{B81B6448-977F-492B-A4D6-3C4B1570DD53}">
      <dgm:prSet/>
      <dgm:spPr/>
      <dgm:t>
        <a:bodyPr/>
        <a:lstStyle/>
        <a:p>
          <a:endParaRPr lang="en-US"/>
        </a:p>
      </dgm:t>
    </dgm:pt>
    <dgm:pt modelId="{46A1E143-CF90-487E-A5FA-46C64B2C9D0B}" type="pres">
      <dgm:prSet presAssocID="{EF254C24-4662-4FD8-A4DD-D5687247CB93}" presName="linear" presStyleCnt="0">
        <dgm:presLayoutVars>
          <dgm:animLvl val="lvl"/>
          <dgm:resizeHandles val="exact"/>
        </dgm:presLayoutVars>
      </dgm:prSet>
      <dgm:spPr/>
    </dgm:pt>
    <dgm:pt modelId="{B242DE2D-7BCB-4A65-950C-2CE6569D21EA}" type="pres">
      <dgm:prSet presAssocID="{2CAD787B-80E9-4B74-B185-52224A3CD084}" presName="parentText" presStyleLbl="node1" presStyleIdx="0" presStyleCnt="2">
        <dgm:presLayoutVars>
          <dgm:chMax val="0"/>
          <dgm:bulletEnabled val="1"/>
        </dgm:presLayoutVars>
      </dgm:prSet>
      <dgm:spPr/>
    </dgm:pt>
    <dgm:pt modelId="{7C1BA2A7-C748-4D41-8462-8C6A0C1C52B2}" type="pres">
      <dgm:prSet presAssocID="{0B14E87E-61C4-4D31-8F67-9182BF581C0A}" presName="spacer" presStyleCnt="0"/>
      <dgm:spPr/>
    </dgm:pt>
    <dgm:pt modelId="{977ADC05-9761-4219-A84C-840477B9A97F}" type="pres">
      <dgm:prSet presAssocID="{3FD1CBD3-2025-427D-805F-BCA0933E28CD}" presName="parentText" presStyleLbl="node1" presStyleIdx="1" presStyleCnt="2">
        <dgm:presLayoutVars>
          <dgm:chMax val="0"/>
          <dgm:bulletEnabled val="1"/>
        </dgm:presLayoutVars>
      </dgm:prSet>
      <dgm:spPr/>
    </dgm:pt>
  </dgm:ptLst>
  <dgm:cxnLst>
    <dgm:cxn modelId="{B5378403-4463-42E3-86B2-4DB6FFDBEB8D}" type="presOf" srcId="{3FD1CBD3-2025-427D-805F-BCA0933E28CD}" destId="{977ADC05-9761-4219-A84C-840477B9A97F}" srcOrd="0" destOrd="0" presId="urn:microsoft.com/office/officeart/2005/8/layout/vList2"/>
    <dgm:cxn modelId="{B81B6448-977F-492B-A4D6-3C4B1570DD53}" srcId="{EF254C24-4662-4FD8-A4DD-D5687247CB93}" destId="{3FD1CBD3-2025-427D-805F-BCA0933E28CD}" srcOrd="1" destOrd="0" parTransId="{48BAB899-07D4-4F3D-BD4E-B37477904AB6}" sibTransId="{3C3DE495-2591-4703-889E-D1E84B977F3B}"/>
    <dgm:cxn modelId="{D3B5546C-74A0-4E45-94A6-C1B8AADC9C72}" type="presOf" srcId="{2CAD787B-80E9-4B74-B185-52224A3CD084}" destId="{B242DE2D-7BCB-4A65-950C-2CE6569D21EA}" srcOrd="0" destOrd="0" presId="urn:microsoft.com/office/officeart/2005/8/layout/vList2"/>
    <dgm:cxn modelId="{0FFB8D8B-AF91-4287-9186-2ADE8019C43B}" srcId="{EF254C24-4662-4FD8-A4DD-D5687247CB93}" destId="{2CAD787B-80E9-4B74-B185-52224A3CD084}" srcOrd="0" destOrd="0" parTransId="{48AB788E-B5D2-4B7C-993D-9FE70BA6F9C6}" sibTransId="{0B14E87E-61C4-4D31-8F67-9182BF581C0A}"/>
    <dgm:cxn modelId="{964D87C2-597E-4AD8-B37C-5D600221B6D9}" type="presOf" srcId="{EF254C24-4662-4FD8-A4DD-D5687247CB93}" destId="{46A1E143-CF90-487E-A5FA-46C64B2C9D0B}" srcOrd="0" destOrd="0" presId="urn:microsoft.com/office/officeart/2005/8/layout/vList2"/>
    <dgm:cxn modelId="{8FF5332A-D2DD-4A2D-81EE-87526D7B6978}" type="presParOf" srcId="{46A1E143-CF90-487E-A5FA-46C64B2C9D0B}" destId="{B242DE2D-7BCB-4A65-950C-2CE6569D21EA}" srcOrd="0" destOrd="0" presId="urn:microsoft.com/office/officeart/2005/8/layout/vList2"/>
    <dgm:cxn modelId="{B6F8BAFA-B8C5-4F5C-83A2-844221209B21}" type="presParOf" srcId="{46A1E143-CF90-487E-A5FA-46C64B2C9D0B}" destId="{7C1BA2A7-C748-4D41-8462-8C6A0C1C52B2}" srcOrd="1" destOrd="0" presId="urn:microsoft.com/office/officeart/2005/8/layout/vList2"/>
    <dgm:cxn modelId="{74CA1F77-90E7-4D6A-9608-2F2ACEBDCEB2}" type="presParOf" srcId="{46A1E143-CF90-487E-A5FA-46C64B2C9D0B}" destId="{977ADC05-9761-4219-A84C-840477B9A97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D0479DB-8916-40DC-846D-99F259785CBB}" type="doc">
      <dgm:prSet loTypeId="urn:microsoft.com/office/officeart/2016/7/layout/VerticalSolidActionList" loCatId="List" qsTypeId="urn:microsoft.com/office/officeart/2005/8/quickstyle/simple2" qsCatId="simple" csTypeId="urn:microsoft.com/office/officeart/2005/8/colors/accent1_2" csCatId="accent1"/>
      <dgm:spPr/>
      <dgm:t>
        <a:bodyPr/>
        <a:lstStyle/>
        <a:p>
          <a:endParaRPr lang="en-US"/>
        </a:p>
      </dgm:t>
    </dgm:pt>
    <dgm:pt modelId="{8AD5006D-08E5-4AFA-894F-775DFCA5878D}">
      <dgm:prSet/>
      <dgm:spPr/>
      <dgm:t>
        <a:bodyPr/>
        <a:lstStyle/>
        <a:p>
          <a:r>
            <a:rPr lang="en-US"/>
            <a:t>Patch</a:t>
          </a:r>
        </a:p>
      </dgm:t>
    </dgm:pt>
    <dgm:pt modelId="{29E71F56-8CB2-48F7-AE94-2A28055EE39A}" type="parTrans" cxnId="{D49E4C0B-1322-4481-95C5-90E88FB7383E}">
      <dgm:prSet/>
      <dgm:spPr/>
      <dgm:t>
        <a:bodyPr/>
        <a:lstStyle/>
        <a:p>
          <a:endParaRPr lang="en-US"/>
        </a:p>
      </dgm:t>
    </dgm:pt>
    <dgm:pt modelId="{4AB2B861-9228-4723-9B1B-BD4CA2FD8451}" type="sibTrans" cxnId="{D49E4C0B-1322-4481-95C5-90E88FB7383E}">
      <dgm:prSet/>
      <dgm:spPr/>
      <dgm:t>
        <a:bodyPr/>
        <a:lstStyle/>
        <a:p>
          <a:endParaRPr lang="en-US"/>
        </a:p>
      </dgm:t>
    </dgm:pt>
    <dgm:pt modelId="{F2466257-4FF4-47C2-8F31-1822746E9D27}">
      <dgm:prSet/>
      <dgm:spPr/>
      <dgm:t>
        <a:bodyPr/>
        <a:lstStyle/>
        <a:p>
          <a:r>
            <a:rPr lang="en-US"/>
            <a:t>Patch Management:</a:t>
          </a:r>
        </a:p>
      </dgm:t>
    </dgm:pt>
    <dgm:pt modelId="{2DFBF89D-A9DF-453F-9374-B140CEA9060D}" type="parTrans" cxnId="{5281AECD-AD39-4B42-BFF8-1C715D7A0231}">
      <dgm:prSet/>
      <dgm:spPr/>
      <dgm:t>
        <a:bodyPr/>
        <a:lstStyle/>
        <a:p>
          <a:endParaRPr lang="en-US"/>
        </a:p>
      </dgm:t>
    </dgm:pt>
    <dgm:pt modelId="{1D3E4D18-7D12-4A3C-95E6-07024ECBCBDF}" type="sibTrans" cxnId="{5281AECD-AD39-4B42-BFF8-1C715D7A0231}">
      <dgm:prSet/>
      <dgm:spPr/>
      <dgm:t>
        <a:bodyPr/>
        <a:lstStyle/>
        <a:p>
          <a:endParaRPr lang="en-US"/>
        </a:p>
      </dgm:t>
    </dgm:pt>
    <dgm:pt modelId="{4452D35C-DF2C-4F6C-9E78-1830CD217FDB}">
      <dgm:prSet/>
      <dgm:spPr/>
      <dgm:t>
        <a:bodyPr/>
        <a:lstStyle/>
        <a:p>
          <a:r>
            <a:rPr lang="en-US"/>
            <a:t>Apply</a:t>
          </a:r>
        </a:p>
      </dgm:t>
    </dgm:pt>
    <dgm:pt modelId="{5DA510CB-9FF7-4D47-9B0C-D38E56367BCB}" type="parTrans" cxnId="{608EAEE4-1C95-490C-B392-AC96FB20F166}">
      <dgm:prSet/>
      <dgm:spPr/>
      <dgm:t>
        <a:bodyPr/>
        <a:lstStyle/>
        <a:p>
          <a:endParaRPr lang="en-US"/>
        </a:p>
      </dgm:t>
    </dgm:pt>
    <dgm:pt modelId="{A2631A87-A101-4ED3-8943-2618746C5E58}" type="sibTrans" cxnId="{608EAEE4-1C95-490C-B392-AC96FB20F166}">
      <dgm:prSet/>
      <dgm:spPr/>
      <dgm:t>
        <a:bodyPr/>
        <a:lstStyle/>
        <a:p>
          <a:endParaRPr lang="en-US"/>
        </a:p>
      </dgm:t>
    </dgm:pt>
    <dgm:pt modelId="{5D986998-2D97-4DBD-BA14-AF509C8D5363}">
      <dgm:prSet/>
      <dgm:spPr/>
      <dgm:t>
        <a:bodyPr/>
        <a:lstStyle/>
        <a:p>
          <a:r>
            <a:rPr lang="en-US"/>
            <a:t>Apply all the latest patches to ensure the system is as secure as possible against attacks against flaws in the software.</a:t>
          </a:r>
        </a:p>
      </dgm:t>
    </dgm:pt>
    <dgm:pt modelId="{1C0EBD6E-EA9A-4FF7-B521-EEE3A05DD283}" type="parTrans" cxnId="{F60D623F-133F-4F86-99E9-A29F02D86EB2}">
      <dgm:prSet/>
      <dgm:spPr/>
      <dgm:t>
        <a:bodyPr/>
        <a:lstStyle/>
        <a:p>
          <a:endParaRPr lang="en-US"/>
        </a:p>
      </dgm:t>
    </dgm:pt>
    <dgm:pt modelId="{72A433BE-08B6-4D10-BAB4-DDA450B432EB}" type="sibTrans" cxnId="{F60D623F-133F-4F86-99E9-A29F02D86EB2}">
      <dgm:prSet/>
      <dgm:spPr/>
      <dgm:t>
        <a:bodyPr/>
        <a:lstStyle/>
        <a:p>
          <a:endParaRPr lang="en-US"/>
        </a:p>
      </dgm:t>
    </dgm:pt>
    <dgm:pt modelId="{9C6E9254-1D39-4AEE-B4FF-5AD7FB7CBA8A}">
      <dgm:prSet/>
      <dgm:spPr/>
      <dgm:t>
        <a:bodyPr/>
        <a:lstStyle/>
        <a:p>
          <a:r>
            <a:rPr lang="en-US"/>
            <a:t>Apply</a:t>
          </a:r>
        </a:p>
      </dgm:t>
    </dgm:pt>
    <dgm:pt modelId="{23B44C9F-F6BE-4902-9529-AE1179190EF3}" type="parTrans" cxnId="{27974822-0278-4EC3-88F7-9A04B59FA568}">
      <dgm:prSet/>
      <dgm:spPr/>
      <dgm:t>
        <a:bodyPr/>
        <a:lstStyle/>
        <a:p>
          <a:endParaRPr lang="en-US"/>
        </a:p>
      </dgm:t>
    </dgm:pt>
    <dgm:pt modelId="{E2A64BD7-09B9-4404-B9BC-B8B95DDFBC6D}" type="sibTrans" cxnId="{27974822-0278-4EC3-88F7-9A04B59FA568}">
      <dgm:prSet/>
      <dgm:spPr/>
      <dgm:t>
        <a:bodyPr/>
        <a:lstStyle/>
        <a:p>
          <a:endParaRPr lang="en-US"/>
        </a:p>
      </dgm:t>
    </dgm:pt>
    <dgm:pt modelId="{61DCEC4F-16FE-4469-B532-3BA13EB91E24}">
      <dgm:prSet/>
      <dgm:spPr/>
      <dgm:t>
        <a:bodyPr/>
        <a:lstStyle/>
        <a:p>
          <a:r>
            <a:rPr lang="en-US"/>
            <a:t>Only apply a patch if it solves a particular problem being experienced.</a:t>
          </a:r>
        </a:p>
      </dgm:t>
    </dgm:pt>
    <dgm:pt modelId="{232392F1-EB09-43F7-9A3E-49F3C543ADF5}" type="parTrans" cxnId="{83011DB0-AFF6-49DD-A83D-D7E931CC66C6}">
      <dgm:prSet/>
      <dgm:spPr/>
      <dgm:t>
        <a:bodyPr/>
        <a:lstStyle/>
        <a:p>
          <a:endParaRPr lang="en-US"/>
        </a:p>
      </dgm:t>
    </dgm:pt>
    <dgm:pt modelId="{9B574B69-DBFA-4E22-8614-83361E48CF8E}" type="sibTrans" cxnId="{83011DB0-AFF6-49DD-A83D-D7E931CC66C6}">
      <dgm:prSet/>
      <dgm:spPr/>
      <dgm:t>
        <a:bodyPr/>
        <a:lstStyle/>
        <a:p>
          <a:endParaRPr lang="en-US"/>
        </a:p>
      </dgm:t>
    </dgm:pt>
    <dgm:pt modelId="{E06E6ECF-EDAA-434F-891E-1A85A84B99F7}">
      <dgm:prSet/>
      <dgm:spPr/>
      <dgm:t>
        <a:bodyPr/>
        <a:lstStyle/>
        <a:p>
          <a:r>
            <a:rPr lang="en-US"/>
            <a:t>Requires more work</a:t>
          </a:r>
        </a:p>
      </dgm:t>
    </dgm:pt>
    <dgm:pt modelId="{A897A734-04E7-443C-9851-4D6912C4C2DD}" type="parTrans" cxnId="{9B452055-23BE-49C8-8810-D3C534F07BAC}">
      <dgm:prSet/>
      <dgm:spPr/>
      <dgm:t>
        <a:bodyPr/>
        <a:lstStyle/>
        <a:p>
          <a:endParaRPr lang="en-US"/>
        </a:p>
      </dgm:t>
    </dgm:pt>
    <dgm:pt modelId="{CE15D7CE-9B38-4AE6-BB66-C1446681DBC8}" type="sibTrans" cxnId="{9B452055-23BE-49C8-8810-D3C534F07BAC}">
      <dgm:prSet/>
      <dgm:spPr/>
      <dgm:t>
        <a:bodyPr/>
        <a:lstStyle/>
        <a:p>
          <a:endParaRPr lang="en-US"/>
        </a:p>
      </dgm:t>
    </dgm:pt>
    <dgm:pt modelId="{E6DB35C0-9C62-4FBA-BC1F-6C95FD60AF11}">
      <dgm:prSet/>
      <dgm:spPr/>
      <dgm:t>
        <a:bodyPr/>
        <a:lstStyle/>
        <a:p>
          <a:r>
            <a:rPr lang="en-US"/>
            <a:t>Need to keep abreast of security bulletins</a:t>
          </a:r>
        </a:p>
      </dgm:t>
    </dgm:pt>
    <dgm:pt modelId="{07EAC097-4E1D-4271-87B9-65178323E2A8}" type="parTrans" cxnId="{E4CC6444-1034-467E-AD8F-B6343A2D9A1C}">
      <dgm:prSet/>
      <dgm:spPr/>
      <dgm:t>
        <a:bodyPr/>
        <a:lstStyle/>
        <a:p>
          <a:endParaRPr lang="en-US"/>
        </a:p>
      </dgm:t>
    </dgm:pt>
    <dgm:pt modelId="{0565446E-9145-40F8-B9E6-B439A02CE9AF}" type="sibTrans" cxnId="{E4CC6444-1034-467E-AD8F-B6343A2D9A1C}">
      <dgm:prSet/>
      <dgm:spPr/>
      <dgm:t>
        <a:bodyPr/>
        <a:lstStyle/>
        <a:p>
          <a:endParaRPr lang="en-US"/>
        </a:p>
      </dgm:t>
    </dgm:pt>
    <dgm:pt modelId="{8ACECECA-A9A2-4899-8965-E796854C44A8}">
      <dgm:prSet/>
      <dgm:spPr/>
      <dgm:t>
        <a:bodyPr/>
        <a:lstStyle/>
        <a:p>
          <a:r>
            <a:rPr lang="en-US"/>
            <a:t>Updates can cause problems with application compatibility</a:t>
          </a:r>
        </a:p>
      </dgm:t>
    </dgm:pt>
    <dgm:pt modelId="{756855B7-C4C1-40BE-BA93-152D689B7266}" type="parTrans" cxnId="{13A9967E-6AAA-4863-BFFD-00F6A3972068}">
      <dgm:prSet/>
      <dgm:spPr/>
      <dgm:t>
        <a:bodyPr/>
        <a:lstStyle/>
        <a:p>
          <a:endParaRPr lang="en-US"/>
        </a:p>
      </dgm:t>
    </dgm:pt>
    <dgm:pt modelId="{19750407-B235-4B03-AAB2-4FFE4CA5B60F}" type="sibTrans" cxnId="{13A9967E-6AAA-4863-BFFD-00F6A3972068}">
      <dgm:prSet/>
      <dgm:spPr/>
      <dgm:t>
        <a:bodyPr/>
        <a:lstStyle/>
        <a:p>
          <a:endParaRPr lang="en-US"/>
        </a:p>
      </dgm:t>
    </dgm:pt>
    <dgm:pt modelId="{CB7B0B2D-653B-49D4-9039-DD970B419374}">
      <dgm:prSet/>
      <dgm:spPr/>
      <dgm:t>
        <a:bodyPr/>
        <a:lstStyle/>
        <a:p>
          <a:r>
            <a:rPr lang="en-US"/>
            <a:t>Test</a:t>
          </a:r>
        </a:p>
      </dgm:t>
    </dgm:pt>
    <dgm:pt modelId="{E709DB6C-74FC-4B12-BB7F-9F9B948449A0}" type="parTrans" cxnId="{0FE3E30F-F2CC-4185-AC31-EB918E466D76}">
      <dgm:prSet/>
      <dgm:spPr/>
      <dgm:t>
        <a:bodyPr/>
        <a:lstStyle/>
        <a:p>
          <a:endParaRPr lang="en-US"/>
        </a:p>
      </dgm:t>
    </dgm:pt>
    <dgm:pt modelId="{E6FC0B6D-9076-49A3-9E75-6F68E0CE9613}" type="sibTrans" cxnId="{0FE3E30F-F2CC-4185-AC31-EB918E466D76}">
      <dgm:prSet/>
      <dgm:spPr/>
      <dgm:t>
        <a:bodyPr/>
        <a:lstStyle/>
        <a:p>
          <a:endParaRPr lang="en-US"/>
        </a:p>
      </dgm:t>
    </dgm:pt>
    <dgm:pt modelId="{BA2CB880-DA7F-40DC-86A3-9A5E7505F3B5}">
      <dgm:prSet/>
      <dgm:spPr/>
      <dgm:t>
        <a:bodyPr/>
        <a:lstStyle/>
        <a:p>
          <a:r>
            <a:rPr lang="en-US"/>
            <a:t>Test updates on non-production system before rolling out.</a:t>
          </a:r>
        </a:p>
      </dgm:t>
    </dgm:pt>
    <dgm:pt modelId="{19E7BB12-2496-4FEA-ACAC-0E233E9177EC}" type="parTrans" cxnId="{77370855-4008-482E-8DBA-6178CD54CB83}">
      <dgm:prSet/>
      <dgm:spPr/>
      <dgm:t>
        <a:bodyPr/>
        <a:lstStyle/>
        <a:p>
          <a:endParaRPr lang="en-US"/>
        </a:p>
      </dgm:t>
    </dgm:pt>
    <dgm:pt modelId="{0BBEE6E3-01FB-435B-A7AA-3F01D6357574}" type="sibTrans" cxnId="{77370855-4008-482E-8DBA-6178CD54CB83}">
      <dgm:prSet/>
      <dgm:spPr/>
      <dgm:t>
        <a:bodyPr/>
        <a:lstStyle/>
        <a:p>
          <a:endParaRPr lang="en-US"/>
        </a:p>
      </dgm:t>
    </dgm:pt>
    <dgm:pt modelId="{69ADA8EB-C653-4C55-A2A0-D5529D35B7F3}" type="pres">
      <dgm:prSet presAssocID="{BD0479DB-8916-40DC-846D-99F259785CBB}" presName="Name0" presStyleCnt="0">
        <dgm:presLayoutVars>
          <dgm:dir/>
          <dgm:animLvl val="lvl"/>
          <dgm:resizeHandles val="exact"/>
        </dgm:presLayoutVars>
      </dgm:prSet>
      <dgm:spPr/>
    </dgm:pt>
    <dgm:pt modelId="{9C8A50C2-BF22-4C20-9513-C3CB97AB4C09}" type="pres">
      <dgm:prSet presAssocID="{8AD5006D-08E5-4AFA-894F-775DFCA5878D}" presName="linNode" presStyleCnt="0"/>
      <dgm:spPr/>
    </dgm:pt>
    <dgm:pt modelId="{82E5030B-CA54-4B6A-882A-5752958E9EAF}" type="pres">
      <dgm:prSet presAssocID="{8AD5006D-08E5-4AFA-894F-775DFCA5878D}" presName="parentText" presStyleLbl="alignNode1" presStyleIdx="0" presStyleCnt="4">
        <dgm:presLayoutVars>
          <dgm:chMax val="1"/>
          <dgm:bulletEnabled/>
        </dgm:presLayoutVars>
      </dgm:prSet>
      <dgm:spPr/>
    </dgm:pt>
    <dgm:pt modelId="{F854A19E-48CB-4A11-B107-595CB0DA53EE}" type="pres">
      <dgm:prSet presAssocID="{8AD5006D-08E5-4AFA-894F-775DFCA5878D}" presName="descendantText" presStyleLbl="alignAccFollowNode1" presStyleIdx="0" presStyleCnt="4">
        <dgm:presLayoutVars>
          <dgm:bulletEnabled/>
        </dgm:presLayoutVars>
      </dgm:prSet>
      <dgm:spPr/>
    </dgm:pt>
    <dgm:pt modelId="{96BE254A-A348-4F8A-B45B-AD44A5BCC553}" type="pres">
      <dgm:prSet presAssocID="{4AB2B861-9228-4723-9B1B-BD4CA2FD8451}" presName="sp" presStyleCnt="0"/>
      <dgm:spPr/>
    </dgm:pt>
    <dgm:pt modelId="{08E3855A-2C27-468F-8D2B-0233A9D4DAFA}" type="pres">
      <dgm:prSet presAssocID="{4452D35C-DF2C-4F6C-9E78-1830CD217FDB}" presName="linNode" presStyleCnt="0"/>
      <dgm:spPr/>
    </dgm:pt>
    <dgm:pt modelId="{BC6CE08D-C236-4BF7-8FC2-C348A37BC807}" type="pres">
      <dgm:prSet presAssocID="{4452D35C-DF2C-4F6C-9E78-1830CD217FDB}" presName="parentText" presStyleLbl="alignNode1" presStyleIdx="1" presStyleCnt="4">
        <dgm:presLayoutVars>
          <dgm:chMax val="1"/>
          <dgm:bulletEnabled/>
        </dgm:presLayoutVars>
      </dgm:prSet>
      <dgm:spPr/>
    </dgm:pt>
    <dgm:pt modelId="{0414DC5D-1E54-46AD-B8D7-FEF63727237B}" type="pres">
      <dgm:prSet presAssocID="{4452D35C-DF2C-4F6C-9E78-1830CD217FDB}" presName="descendantText" presStyleLbl="alignAccFollowNode1" presStyleIdx="1" presStyleCnt="4">
        <dgm:presLayoutVars>
          <dgm:bulletEnabled/>
        </dgm:presLayoutVars>
      </dgm:prSet>
      <dgm:spPr/>
    </dgm:pt>
    <dgm:pt modelId="{B8601A8A-A3B9-4DE9-B8AC-916355816C35}" type="pres">
      <dgm:prSet presAssocID="{A2631A87-A101-4ED3-8943-2618746C5E58}" presName="sp" presStyleCnt="0"/>
      <dgm:spPr/>
    </dgm:pt>
    <dgm:pt modelId="{80005412-D317-4321-8F3E-76858A9EDDA4}" type="pres">
      <dgm:prSet presAssocID="{9C6E9254-1D39-4AEE-B4FF-5AD7FB7CBA8A}" presName="linNode" presStyleCnt="0"/>
      <dgm:spPr/>
    </dgm:pt>
    <dgm:pt modelId="{BF9E08D8-C029-4D6E-B6C3-79E1D03B405A}" type="pres">
      <dgm:prSet presAssocID="{9C6E9254-1D39-4AEE-B4FF-5AD7FB7CBA8A}" presName="parentText" presStyleLbl="alignNode1" presStyleIdx="2" presStyleCnt="4">
        <dgm:presLayoutVars>
          <dgm:chMax val="1"/>
          <dgm:bulletEnabled/>
        </dgm:presLayoutVars>
      </dgm:prSet>
      <dgm:spPr/>
    </dgm:pt>
    <dgm:pt modelId="{15B7FBDE-343F-49BA-8C5E-EA9E3CE70A45}" type="pres">
      <dgm:prSet presAssocID="{9C6E9254-1D39-4AEE-B4FF-5AD7FB7CBA8A}" presName="descendantText" presStyleLbl="alignAccFollowNode1" presStyleIdx="2" presStyleCnt="4">
        <dgm:presLayoutVars>
          <dgm:bulletEnabled/>
        </dgm:presLayoutVars>
      </dgm:prSet>
      <dgm:spPr/>
    </dgm:pt>
    <dgm:pt modelId="{F6F400CD-2765-4B52-A851-51D7D5CA35C4}" type="pres">
      <dgm:prSet presAssocID="{E2A64BD7-09B9-4404-B9BC-B8B95DDFBC6D}" presName="sp" presStyleCnt="0"/>
      <dgm:spPr/>
    </dgm:pt>
    <dgm:pt modelId="{29549407-A752-4B71-9DB4-91399BF70576}" type="pres">
      <dgm:prSet presAssocID="{CB7B0B2D-653B-49D4-9039-DD970B419374}" presName="linNode" presStyleCnt="0"/>
      <dgm:spPr/>
    </dgm:pt>
    <dgm:pt modelId="{1B4479C0-DDF5-4CED-A132-546369C40B10}" type="pres">
      <dgm:prSet presAssocID="{CB7B0B2D-653B-49D4-9039-DD970B419374}" presName="parentText" presStyleLbl="alignNode1" presStyleIdx="3" presStyleCnt="4">
        <dgm:presLayoutVars>
          <dgm:chMax val="1"/>
          <dgm:bulletEnabled/>
        </dgm:presLayoutVars>
      </dgm:prSet>
      <dgm:spPr/>
    </dgm:pt>
    <dgm:pt modelId="{3D4BBEF7-0249-4739-9AC4-41168120E4EE}" type="pres">
      <dgm:prSet presAssocID="{CB7B0B2D-653B-49D4-9039-DD970B419374}" presName="descendantText" presStyleLbl="alignAccFollowNode1" presStyleIdx="3" presStyleCnt="4">
        <dgm:presLayoutVars>
          <dgm:bulletEnabled/>
        </dgm:presLayoutVars>
      </dgm:prSet>
      <dgm:spPr/>
    </dgm:pt>
  </dgm:ptLst>
  <dgm:cxnLst>
    <dgm:cxn modelId="{EE198709-D56B-489D-AA86-90209673C26E}" type="presOf" srcId="{5D986998-2D97-4DBD-BA14-AF509C8D5363}" destId="{0414DC5D-1E54-46AD-B8D7-FEF63727237B}" srcOrd="0" destOrd="0" presId="urn:microsoft.com/office/officeart/2016/7/layout/VerticalSolidActionList"/>
    <dgm:cxn modelId="{D49E4C0B-1322-4481-95C5-90E88FB7383E}" srcId="{BD0479DB-8916-40DC-846D-99F259785CBB}" destId="{8AD5006D-08E5-4AFA-894F-775DFCA5878D}" srcOrd="0" destOrd="0" parTransId="{29E71F56-8CB2-48F7-AE94-2A28055EE39A}" sibTransId="{4AB2B861-9228-4723-9B1B-BD4CA2FD8451}"/>
    <dgm:cxn modelId="{0FE3E30F-F2CC-4185-AC31-EB918E466D76}" srcId="{BD0479DB-8916-40DC-846D-99F259785CBB}" destId="{CB7B0B2D-653B-49D4-9039-DD970B419374}" srcOrd="3" destOrd="0" parTransId="{E709DB6C-74FC-4B12-BB7F-9F9B948449A0}" sibTransId="{E6FC0B6D-9076-49A3-9E75-6F68E0CE9613}"/>
    <dgm:cxn modelId="{51A8E50F-CCF5-46B5-A415-D105E8B0A5AB}" type="presOf" srcId="{8ACECECA-A9A2-4899-8965-E796854C44A8}" destId="{15B7FBDE-343F-49BA-8C5E-EA9E3CE70A45}" srcOrd="0" destOrd="3" presId="urn:microsoft.com/office/officeart/2016/7/layout/VerticalSolidActionList"/>
    <dgm:cxn modelId="{27974822-0278-4EC3-88F7-9A04B59FA568}" srcId="{BD0479DB-8916-40DC-846D-99F259785CBB}" destId="{9C6E9254-1D39-4AEE-B4FF-5AD7FB7CBA8A}" srcOrd="2" destOrd="0" parTransId="{23B44C9F-F6BE-4902-9529-AE1179190EF3}" sibTransId="{E2A64BD7-09B9-4404-B9BC-B8B95DDFBC6D}"/>
    <dgm:cxn modelId="{EC73632C-FDCC-4979-A40F-66946A56DAC8}" type="presOf" srcId="{CB7B0B2D-653B-49D4-9039-DD970B419374}" destId="{1B4479C0-DDF5-4CED-A132-546369C40B10}" srcOrd="0" destOrd="0" presId="urn:microsoft.com/office/officeart/2016/7/layout/VerticalSolidActionList"/>
    <dgm:cxn modelId="{F60D623F-133F-4F86-99E9-A29F02D86EB2}" srcId="{4452D35C-DF2C-4F6C-9E78-1830CD217FDB}" destId="{5D986998-2D97-4DBD-BA14-AF509C8D5363}" srcOrd="0" destOrd="0" parTransId="{1C0EBD6E-EA9A-4FF7-B521-EEE3A05DD283}" sibTransId="{72A433BE-08B6-4D10-BAB4-DDA450B432EB}"/>
    <dgm:cxn modelId="{E4CC6444-1034-467E-AD8F-B6343A2D9A1C}" srcId="{61DCEC4F-16FE-4469-B532-3BA13EB91E24}" destId="{E6DB35C0-9C62-4FBA-BC1F-6C95FD60AF11}" srcOrd="1" destOrd="0" parTransId="{07EAC097-4E1D-4271-87B9-65178323E2A8}" sibTransId="{0565446E-9145-40F8-B9E6-B439A02CE9AF}"/>
    <dgm:cxn modelId="{6AFDB153-5927-49ED-BC4C-82B546695514}" type="presOf" srcId="{F2466257-4FF4-47C2-8F31-1822746E9D27}" destId="{F854A19E-48CB-4A11-B107-595CB0DA53EE}" srcOrd="0" destOrd="0" presId="urn:microsoft.com/office/officeart/2016/7/layout/VerticalSolidActionList"/>
    <dgm:cxn modelId="{77370855-4008-482E-8DBA-6178CD54CB83}" srcId="{CB7B0B2D-653B-49D4-9039-DD970B419374}" destId="{BA2CB880-DA7F-40DC-86A3-9A5E7505F3B5}" srcOrd="0" destOrd="0" parTransId="{19E7BB12-2496-4FEA-ACAC-0E233E9177EC}" sibTransId="{0BBEE6E3-01FB-435B-A7AA-3F01D6357574}"/>
    <dgm:cxn modelId="{9B452055-23BE-49C8-8810-D3C534F07BAC}" srcId="{61DCEC4F-16FE-4469-B532-3BA13EB91E24}" destId="{E06E6ECF-EDAA-434F-891E-1A85A84B99F7}" srcOrd="0" destOrd="0" parTransId="{A897A734-04E7-443C-9851-4D6912C4C2DD}" sibTransId="{CE15D7CE-9B38-4AE6-BB66-C1446681DBC8}"/>
    <dgm:cxn modelId="{13A9967E-6AAA-4863-BFFD-00F6A3972068}" srcId="{61DCEC4F-16FE-4469-B532-3BA13EB91E24}" destId="{8ACECECA-A9A2-4899-8965-E796854C44A8}" srcOrd="2" destOrd="0" parTransId="{756855B7-C4C1-40BE-BA93-152D689B7266}" sibTransId="{19750407-B235-4B03-AAB2-4FFE4CA5B60F}"/>
    <dgm:cxn modelId="{64BF687F-684D-4ED3-A5A0-B399F9065400}" type="presOf" srcId="{E06E6ECF-EDAA-434F-891E-1A85A84B99F7}" destId="{15B7FBDE-343F-49BA-8C5E-EA9E3CE70A45}" srcOrd="0" destOrd="1" presId="urn:microsoft.com/office/officeart/2016/7/layout/VerticalSolidActionList"/>
    <dgm:cxn modelId="{F12DC994-BEA3-4592-896C-19E82C6A2E77}" type="presOf" srcId="{61DCEC4F-16FE-4469-B532-3BA13EB91E24}" destId="{15B7FBDE-343F-49BA-8C5E-EA9E3CE70A45}" srcOrd="0" destOrd="0" presId="urn:microsoft.com/office/officeart/2016/7/layout/VerticalSolidActionList"/>
    <dgm:cxn modelId="{48F3B895-4F28-45EC-9954-B7FF1D749F15}" type="presOf" srcId="{8AD5006D-08E5-4AFA-894F-775DFCA5878D}" destId="{82E5030B-CA54-4B6A-882A-5752958E9EAF}" srcOrd="0" destOrd="0" presId="urn:microsoft.com/office/officeart/2016/7/layout/VerticalSolidActionList"/>
    <dgm:cxn modelId="{E1FAF796-9D2E-4C20-894C-A5EB6B255FF2}" type="presOf" srcId="{4452D35C-DF2C-4F6C-9E78-1830CD217FDB}" destId="{BC6CE08D-C236-4BF7-8FC2-C348A37BC807}" srcOrd="0" destOrd="0" presId="urn:microsoft.com/office/officeart/2016/7/layout/VerticalSolidActionList"/>
    <dgm:cxn modelId="{83011DB0-AFF6-49DD-A83D-D7E931CC66C6}" srcId="{9C6E9254-1D39-4AEE-B4FF-5AD7FB7CBA8A}" destId="{61DCEC4F-16FE-4469-B532-3BA13EB91E24}" srcOrd="0" destOrd="0" parTransId="{232392F1-EB09-43F7-9A3E-49F3C543ADF5}" sibTransId="{9B574B69-DBFA-4E22-8614-83361E48CF8E}"/>
    <dgm:cxn modelId="{5281AECD-AD39-4B42-BFF8-1C715D7A0231}" srcId="{8AD5006D-08E5-4AFA-894F-775DFCA5878D}" destId="{F2466257-4FF4-47C2-8F31-1822746E9D27}" srcOrd="0" destOrd="0" parTransId="{2DFBF89D-A9DF-453F-9374-B140CEA9060D}" sibTransId="{1D3E4D18-7D12-4A3C-95E6-07024ECBCBDF}"/>
    <dgm:cxn modelId="{19CA82DD-DE84-4EAE-9190-7604730931A4}" type="presOf" srcId="{BA2CB880-DA7F-40DC-86A3-9A5E7505F3B5}" destId="{3D4BBEF7-0249-4739-9AC4-41168120E4EE}" srcOrd="0" destOrd="0" presId="urn:microsoft.com/office/officeart/2016/7/layout/VerticalSolidActionList"/>
    <dgm:cxn modelId="{608EAEE4-1C95-490C-B392-AC96FB20F166}" srcId="{BD0479DB-8916-40DC-846D-99F259785CBB}" destId="{4452D35C-DF2C-4F6C-9E78-1830CD217FDB}" srcOrd="1" destOrd="0" parTransId="{5DA510CB-9FF7-4D47-9B0C-D38E56367BCB}" sibTransId="{A2631A87-A101-4ED3-8943-2618746C5E58}"/>
    <dgm:cxn modelId="{865EA2E5-F126-4FF2-9F11-BECE3878256B}" type="presOf" srcId="{E6DB35C0-9C62-4FBA-BC1F-6C95FD60AF11}" destId="{15B7FBDE-343F-49BA-8C5E-EA9E3CE70A45}" srcOrd="0" destOrd="2" presId="urn:microsoft.com/office/officeart/2016/7/layout/VerticalSolidActionList"/>
    <dgm:cxn modelId="{740357ED-82C7-46E7-83F9-85CCC64849E5}" type="presOf" srcId="{9C6E9254-1D39-4AEE-B4FF-5AD7FB7CBA8A}" destId="{BF9E08D8-C029-4D6E-B6C3-79E1D03B405A}" srcOrd="0" destOrd="0" presId="urn:microsoft.com/office/officeart/2016/7/layout/VerticalSolidActionList"/>
    <dgm:cxn modelId="{6CBC74F9-E825-4D10-A259-36F494778708}" type="presOf" srcId="{BD0479DB-8916-40DC-846D-99F259785CBB}" destId="{69ADA8EB-C653-4C55-A2A0-D5529D35B7F3}" srcOrd="0" destOrd="0" presId="urn:microsoft.com/office/officeart/2016/7/layout/VerticalSolidActionList"/>
    <dgm:cxn modelId="{C384A3B6-2739-4B19-A89E-3DD99A029291}" type="presParOf" srcId="{69ADA8EB-C653-4C55-A2A0-D5529D35B7F3}" destId="{9C8A50C2-BF22-4C20-9513-C3CB97AB4C09}" srcOrd="0" destOrd="0" presId="urn:microsoft.com/office/officeart/2016/7/layout/VerticalSolidActionList"/>
    <dgm:cxn modelId="{91CA6172-2C9D-4702-BE37-13E6FC97326B}" type="presParOf" srcId="{9C8A50C2-BF22-4C20-9513-C3CB97AB4C09}" destId="{82E5030B-CA54-4B6A-882A-5752958E9EAF}" srcOrd="0" destOrd="0" presId="urn:microsoft.com/office/officeart/2016/7/layout/VerticalSolidActionList"/>
    <dgm:cxn modelId="{129B458B-936F-40E0-8BF7-88694E4424A3}" type="presParOf" srcId="{9C8A50C2-BF22-4C20-9513-C3CB97AB4C09}" destId="{F854A19E-48CB-4A11-B107-595CB0DA53EE}" srcOrd="1" destOrd="0" presId="urn:microsoft.com/office/officeart/2016/7/layout/VerticalSolidActionList"/>
    <dgm:cxn modelId="{8C7AB8B1-C869-4B27-8E59-681CE9BD7233}" type="presParOf" srcId="{69ADA8EB-C653-4C55-A2A0-D5529D35B7F3}" destId="{96BE254A-A348-4F8A-B45B-AD44A5BCC553}" srcOrd="1" destOrd="0" presId="urn:microsoft.com/office/officeart/2016/7/layout/VerticalSolidActionList"/>
    <dgm:cxn modelId="{1EF04C40-8106-4C6A-89E2-834A028265F4}" type="presParOf" srcId="{69ADA8EB-C653-4C55-A2A0-D5529D35B7F3}" destId="{08E3855A-2C27-468F-8D2B-0233A9D4DAFA}" srcOrd="2" destOrd="0" presId="urn:microsoft.com/office/officeart/2016/7/layout/VerticalSolidActionList"/>
    <dgm:cxn modelId="{8C1F2F96-AFAA-4C81-8F0C-DF5A6CAB391A}" type="presParOf" srcId="{08E3855A-2C27-468F-8D2B-0233A9D4DAFA}" destId="{BC6CE08D-C236-4BF7-8FC2-C348A37BC807}" srcOrd="0" destOrd="0" presId="urn:microsoft.com/office/officeart/2016/7/layout/VerticalSolidActionList"/>
    <dgm:cxn modelId="{A35043DF-921B-40B9-9008-25ACFD6A8EBA}" type="presParOf" srcId="{08E3855A-2C27-468F-8D2B-0233A9D4DAFA}" destId="{0414DC5D-1E54-46AD-B8D7-FEF63727237B}" srcOrd="1" destOrd="0" presId="urn:microsoft.com/office/officeart/2016/7/layout/VerticalSolidActionList"/>
    <dgm:cxn modelId="{B2D2155C-EC1C-4510-A56F-167E2D5A042F}" type="presParOf" srcId="{69ADA8EB-C653-4C55-A2A0-D5529D35B7F3}" destId="{B8601A8A-A3B9-4DE9-B8AC-916355816C35}" srcOrd="3" destOrd="0" presId="urn:microsoft.com/office/officeart/2016/7/layout/VerticalSolidActionList"/>
    <dgm:cxn modelId="{20C4B4F1-BF03-4005-9753-18F1E4F8FDE4}" type="presParOf" srcId="{69ADA8EB-C653-4C55-A2A0-D5529D35B7F3}" destId="{80005412-D317-4321-8F3E-76858A9EDDA4}" srcOrd="4" destOrd="0" presId="urn:microsoft.com/office/officeart/2016/7/layout/VerticalSolidActionList"/>
    <dgm:cxn modelId="{65C4CC4F-2577-4327-B7DA-777E9C8DEA6A}" type="presParOf" srcId="{80005412-D317-4321-8F3E-76858A9EDDA4}" destId="{BF9E08D8-C029-4D6E-B6C3-79E1D03B405A}" srcOrd="0" destOrd="0" presId="urn:microsoft.com/office/officeart/2016/7/layout/VerticalSolidActionList"/>
    <dgm:cxn modelId="{1F5CC67D-5022-431F-90F6-E6D6F42900D0}" type="presParOf" srcId="{80005412-D317-4321-8F3E-76858A9EDDA4}" destId="{15B7FBDE-343F-49BA-8C5E-EA9E3CE70A45}" srcOrd="1" destOrd="0" presId="urn:microsoft.com/office/officeart/2016/7/layout/VerticalSolidActionList"/>
    <dgm:cxn modelId="{8D7F5B6A-495C-49F0-97CC-58412FA6A254}" type="presParOf" srcId="{69ADA8EB-C653-4C55-A2A0-D5529D35B7F3}" destId="{F6F400CD-2765-4B52-A851-51D7D5CA35C4}" srcOrd="5" destOrd="0" presId="urn:microsoft.com/office/officeart/2016/7/layout/VerticalSolidActionList"/>
    <dgm:cxn modelId="{A7797782-6AD0-48F1-9203-A45B78132E31}" type="presParOf" srcId="{69ADA8EB-C653-4C55-A2A0-D5529D35B7F3}" destId="{29549407-A752-4B71-9DB4-91399BF70576}" srcOrd="6" destOrd="0" presId="urn:microsoft.com/office/officeart/2016/7/layout/VerticalSolidActionList"/>
    <dgm:cxn modelId="{BF59FF3B-3189-43C8-9651-4B0D66901C6B}" type="presParOf" srcId="{29549407-A752-4B71-9DB4-91399BF70576}" destId="{1B4479C0-DDF5-4CED-A132-546369C40B10}" srcOrd="0" destOrd="0" presId="urn:microsoft.com/office/officeart/2016/7/layout/VerticalSolidActionList"/>
    <dgm:cxn modelId="{ECA4C0C6-1611-4A6E-B6A7-E5F7B7C5F823}" type="presParOf" srcId="{29549407-A752-4B71-9DB4-91399BF70576}" destId="{3D4BBEF7-0249-4739-9AC4-41168120E4EE}"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E5EEB76-F0F5-4164-8484-C4C1DCB3EB2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1F85680-D652-4398-8E45-E6F9E4BA520A}">
      <dgm:prSet/>
      <dgm:spPr/>
      <dgm:t>
        <a:bodyPr/>
        <a:lstStyle/>
        <a:p>
          <a:r>
            <a:rPr lang="en-US" b="1"/>
            <a:t>Port-based NAC: </a:t>
          </a:r>
          <a:r>
            <a:rPr lang="en-US"/>
            <a:t>An IEEE 802.1X standard in which the switch (or router) performs some sort of authentication of the attached device before activating the port.</a:t>
          </a:r>
        </a:p>
      </dgm:t>
    </dgm:pt>
    <dgm:pt modelId="{8B521F20-01E9-4540-BE32-AA098E95864B}" type="parTrans" cxnId="{5208C856-DC06-4956-A865-682AFB822471}">
      <dgm:prSet/>
      <dgm:spPr/>
      <dgm:t>
        <a:bodyPr/>
        <a:lstStyle/>
        <a:p>
          <a:endParaRPr lang="en-US"/>
        </a:p>
      </dgm:t>
    </dgm:pt>
    <dgm:pt modelId="{CC5584FB-5A8D-4F3E-8CC4-943E8096142C}" type="sibTrans" cxnId="{5208C856-DC06-4956-A865-682AFB822471}">
      <dgm:prSet/>
      <dgm:spPr/>
      <dgm:t>
        <a:bodyPr/>
        <a:lstStyle/>
        <a:p>
          <a:endParaRPr lang="en-US"/>
        </a:p>
      </dgm:t>
    </dgm:pt>
    <dgm:pt modelId="{8F137751-2256-495E-A30D-4183B029EE96}">
      <dgm:prSet/>
      <dgm:spPr/>
      <dgm:t>
        <a:bodyPr/>
        <a:lstStyle/>
        <a:p>
          <a:r>
            <a:rPr lang="en-US" b="1"/>
            <a:t>Supplicant: </a:t>
          </a:r>
          <a:r>
            <a:rPr lang="en-US"/>
            <a:t>Under 802.1X, the device requesting access.</a:t>
          </a:r>
        </a:p>
      </dgm:t>
    </dgm:pt>
    <dgm:pt modelId="{6F3BF1C3-C3A4-4819-BEC6-D67659EB29DD}" type="parTrans" cxnId="{2CD9D209-2E5D-4FBA-8A53-9F1CCF98C74F}">
      <dgm:prSet/>
      <dgm:spPr/>
      <dgm:t>
        <a:bodyPr/>
        <a:lstStyle/>
        <a:p>
          <a:endParaRPr lang="en-US"/>
        </a:p>
      </dgm:t>
    </dgm:pt>
    <dgm:pt modelId="{12A1C2DA-7661-49F0-A80D-5249170B09D0}" type="sibTrans" cxnId="{2CD9D209-2E5D-4FBA-8A53-9F1CCF98C74F}">
      <dgm:prSet/>
      <dgm:spPr/>
      <dgm:t>
        <a:bodyPr/>
        <a:lstStyle/>
        <a:p>
          <a:endParaRPr lang="en-US"/>
        </a:p>
      </dgm:t>
    </dgm:pt>
    <dgm:pt modelId="{A0C03D5D-5A43-4954-8836-C2ECF3F164AC}">
      <dgm:prSet/>
      <dgm:spPr/>
      <dgm:t>
        <a:bodyPr/>
        <a:lstStyle/>
        <a:p>
          <a:r>
            <a:rPr lang="en-US" b="1" dirty="0" err="1"/>
            <a:t>EAPoL</a:t>
          </a:r>
          <a:r>
            <a:rPr lang="en-US" b="1" dirty="0"/>
            <a:t> (over land): </a:t>
          </a:r>
          <a:r>
            <a:rPr lang="en-US" dirty="0"/>
            <a:t>Framework for negotiating authentication methods, supporting a range of authentication devices. </a:t>
          </a:r>
        </a:p>
      </dgm:t>
    </dgm:pt>
    <dgm:pt modelId="{837FBE29-3738-4846-B986-738E174FE1B0}" type="parTrans" cxnId="{BE2A810E-7685-4049-9B85-561698A6BF6E}">
      <dgm:prSet/>
      <dgm:spPr/>
      <dgm:t>
        <a:bodyPr/>
        <a:lstStyle/>
        <a:p>
          <a:endParaRPr lang="en-US"/>
        </a:p>
      </dgm:t>
    </dgm:pt>
    <dgm:pt modelId="{14D6CAE7-F79C-4EDB-A0A9-86E5138B1723}" type="sibTrans" cxnId="{BE2A810E-7685-4049-9B85-561698A6BF6E}">
      <dgm:prSet/>
      <dgm:spPr/>
      <dgm:t>
        <a:bodyPr/>
        <a:lstStyle/>
        <a:p>
          <a:endParaRPr lang="en-US"/>
        </a:p>
      </dgm:t>
    </dgm:pt>
    <dgm:pt modelId="{56F2488F-4079-4862-96EB-DDAB8216234D}" type="pres">
      <dgm:prSet presAssocID="{BE5EEB76-F0F5-4164-8484-C4C1DCB3EB28}" presName="root" presStyleCnt="0">
        <dgm:presLayoutVars>
          <dgm:dir/>
          <dgm:resizeHandles val="exact"/>
        </dgm:presLayoutVars>
      </dgm:prSet>
      <dgm:spPr/>
    </dgm:pt>
    <dgm:pt modelId="{185A12F4-F318-470D-A1CC-9FB5B241C0A5}" type="pres">
      <dgm:prSet presAssocID="{21F85680-D652-4398-8E45-E6F9E4BA520A}" presName="compNode" presStyleCnt="0"/>
      <dgm:spPr/>
    </dgm:pt>
    <dgm:pt modelId="{87E1A1D1-2495-420D-80CF-DC1A762F058B}" type="pres">
      <dgm:prSet presAssocID="{21F85680-D652-4398-8E45-E6F9E4BA520A}" presName="bgRect" presStyleLbl="bgShp" presStyleIdx="0" presStyleCnt="3"/>
      <dgm:spPr/>
    </dgm:pt>
    <dgm:pt modelId="{3B331667-4ED9-454E-908A-988C2FF53F99}" type="pres">
      <dgm:prSet presAssocID="{21F85680-D652-4398-8E45-E6F9E4BA520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ireless router"/>
        </a:ext>
      </dgm:extLst>
    </dgm:pt>
    <dgm:pt modelId="{EAD765A3-44D6-4487-B19A-6CF690880A3A}" type="pres">
      <dgm:prSet presAssocID="{21F85680-D652-4398-8E45-E6F9E4BA520A}" presName="spaceRect" presStyleCnt="0"/>
      <dgm:spPr/>
    </dgm:pt>
    <dgm:pt modelId="{DDFAEA47-1A4C-49F7-AED2-01F8AA9E26FB}" type="pres">
      <dgm:prSet presAssocID="{21F85680-D652-4398-8E45-E6F9E4BA520A}" presName="parTx" presStyleLbl="revTx" presStyleIdx="0" presStyleCnt="3">
        <dgm:presLayoutVars>
          <dgm:chMax val="0"/>
          <dgm:chPref val="0"/>
        </dgm:presLayoutVars>
      </dgm:prSet>
      <dgm:spPr/>
    </dgm:pt>
    <dgm:pt modelId="{1F0E5344-E7C5-4C86-A278-517D538D50EE}" type="pres">
      <dgm:prSet presAssocID="{CC5584FB-5A8D-4F3E-8CC4-943E8096142C}" presName="sibTrans" presStyleCnt="0"/>
      <dgm:spPr/>
    </dgm:pt>
    <dgm:pt modelId="{5C3B0434-AD50-45FC-B2CA-C5A869586CC4}" type="pres">
      <dgm:prSet presAssocID="{8F137751-2256-495E-A30D-4183B029EE96}" presName="compNode" presStyleCnt="0"/>
      <dgm:spPr/>
    </dgm:pt>
    <dgm:pt modelId="{36BD59CE-837A-43BE-81FF-EE5EE97541FC}" type="pres">
      <dgm:prSet presAssocID="{8F137751-2256-495E-A30D-4183B029EE96}" presName="bgRect" presStyleLbl="bgShp" presStyleIdx="1" presStyleCnt="3"/>
      <dgm:spPr/>
    </dgm:pt>
    <dgm:pt modelId="{CE928D9F-1D65-4308-88D9-25FB92837A1F}" type="pres">
      <dgm:prSet presAssocID="{8F137751-2256-495E-A30D-4183B029EE9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luetooth"/>
        </a:ext>
      </dgm:extLst>
    </dgm:pt>
    <dgm:pt modelId="{7E274CF3-8F67-4375-9BBD-BAE6F747B684}" type="pres">
      <dgm:prSet presAssocID="{8F137751-2256-495E-A30D-4183B029EE96}" presName="spaceRect" presStyleCnt="0"/>
      <dgm:spPr/>
    </dgm:pt>
    <dgm:pt modelId="{974C9C67-6A5F-4A9D-A43D-26E8CBAF96C6}" type="pres">
      <dgm:prSet presAssocID="{8F137751-2256-495E-A30D-4183B029EE96}" presName="parTx" presStyleLbl="revTx" presStyleIdx="1" presStyleCnt="3">
        <dgm:presLayoutVars>
          <dgm:chMax val="0"/>
          <dgm:chPref val="0"/>
        </dgm:presLayoutVars>
      </dgm:prSet>
      <dgm:spPr/>
    </dgm:pt>
    <dgm:pt modelId="{BFCD82F5-4A96-4344-A602-3A9ABA97547B}" type="pres">
      <dgm:prSet presAssocID="{12A1C2DA-7661-49F0-A80D-5249170B09D0}" presName="sibTrans" presStyleCnt="0"/>
      <dgm:spPr/>
    </dgm:pt>
    <dgm:pt modelId="{543351BD-2E47-4576-904F-0643A0B57681}" type="pres">
      <dgm:prSet presAssocID="{A0C03D5D-5A43-4954-8836-C2ECF3F164AC}" presName="compNode" presStyleCnt="0"/>
      <dgm:spPr/>
    </dgm:pt>
    <dgm:pt modelId="{095B6E4E-5794-4A44-A102-D9265701F174}" type="pres">
      <dgm:prSet presAssocID="{A0C03D5D-5A43-4954-8836-C2ECF3F164AC}" presName="bgRect" presStyleLbl="bgShp" presStyleIdx="2" presStyleCnt="3"/>
      <dgm:spPr/>
    </dgm:pt>
    <dgm:pt modelId="{42A290FA-D803-4D7E-9A7C-CFAE1DA46F53}" type="pres">
      <dgm:prSet presAssocID="{A0C03D5D-5A43-4954-8836-C2ECF3F164A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Key"/>
        </a:ext>
      </dgm:extLst>
    </dgm:pt>
    <dgm:pt modelId="{0DE7DF09-4FCC-48A3-82D1-930EA3D6F445}" type="pres">
      <dgm:prSet presAssocID="{A0C03D5D-5A43-4954-8836-C2ECF3F164AC}" presName="spaceRect" presStyleCnt="0"/>
      <dgm:spPr/>
    </dgm:pt>
    <dgm:pt modelId="{4564162D-2EE8-487F-8692-A925CD887D2B}" type="pres">
      <dgm:prSet presAssocID="{A0C03D5D-5A43-4954-8836-C2ECF3F164AC}" presName="parTx" presStyleLbl="revTx" presStyleIdx="2" presStyleCnt="3">
        <dgm:presLayoutVars>
          <dgm:chMax val="0"/>
          <dgm:chPref val="0"/>
        </dgm:presLayoutVars>
      </dgm:prSet>
      <dgm:spPr/>
    </dgm:pt>
  </dgm:ptLst>
  <dgm:cxnLst>
    <dgm:cxn modelId="{2CD9D209-2E5D-4FBA-8A53-9F1CCF98C74F}" srcId="{BE5EEB76-F0F5-4164-8484-C4C1DCB3EB28}" destId="{8F137751-2256-495E-A30D-4183B029EE96}" srcOrd="1" destOrd="0" parTransId="{6F3BF1C3-C3A4-4819-BEC6-D67659EB29DD}" sibTransId="{12A1C2DA-7661-49F0-A80D-5249170B09D0}"/>
    <dgm:cxn modelId="{BE2A810E-7685-4049-9B85-561698A6BF6E}" srcId="{BE5EEB76-F0F5-4164-8484-C4C1DCB3EB28}" destId="{A0C03D5D-5A43-4954-8836-C2ECF3F164AC}" srcOrd="2" destOrd="0" parTransId="{837FBE29-3738-4846-B986-738E174FE1B0}" sibTransId="{14D6CAE7-F79C-4EDB-A0A9-86E5138B1723}"/>
    <dgm:cxn modelId="{3EEC2C30-F36B-40E3-85FE-6CAA3195C9F4}" type="presOf" srcId="{A0C03D5D-5A43-4954-8836-C2ECF3F164AC}" destId="{4564162D-2EE8-487F-8692-A925CD887D2B}" srcOrd="0" destOrd="0" presId="urn:microsoft.com/office/officeart/2018/2/layout/IconVerticalSolidList"/>
    <dgm:cxn modelId="{3B7ED04E-D50C-4DC6-BC51-2B1DA370FF7D}" type="presOf" srcId="{BE5EEB76-F0F5-4164-8484-C4C1DCB3EB28}" destId="{56F2488F-4079-4862-96EB-DDAB8216234D}" srcOrd="0" destOrd="0" presId="urn:microsoft.com/office/officeart/2018/2/layout/IconVerticalSolidList"/>
    <dgm:cxn modelId="{5208C856-DC06-4956-A865-682AFB822471}" srcId="{BE5EEB76-F0F5-4164-8484-C4C1DCB3EB28}" destId="{21F85680-D652-4398-8E45-E6F9E4BA520A}" srcOrd="0" destOrd="0" parTransId="{8B521F20-01E9-4540-BE32-AA098E95864B}" sibTransId="{CC5584FB-5A8D-4F3E-8CC4-943E8096142C}"/>
    <dgm:cxn modelId="{A99801C5-71E2-4DF3-879B-8E5D53D7D85B}" type="presOf" srcId="{8F137751-2256-495E-A30D-4183B029EE96}" destId="{974C9C67-6A5F-4A9D-A43D-26E8CBAF96C6}" srcOrd="0" destOrd="0" presId="urn:microsoft.com/office/officeart/2018/2/layout/IconVerticalSolidList"/>
    <dgm:cxn modelId="{011DD1E3-AFD0-4AD2-9009-5CC190816255}" type="presOf" srcId="{21F85680-D652-4398-8E45-E6F9E4BA520A}" destId="{DDFAEA47-1A4C-49F7-AED2-01F8AA9E26FB}" srcOrd="0" destOrd="0" presId="urn:microsoft.com/office/officeart/2018/2/layout/IconVerticalSolidList"/>
    <dgm:cxn modelId="{63E39492-87B6-4293-8957-C73C0B05E267}" type="presParOf" srcId="{56F2488F-4079-4862-96EB-DDAB8216234D}" destId="{185A12F4-F318-470D-A1CC-9FB5B241C0A5}" srcOrd="0" destOrd="0" presId="urn:microsoft.com/office/officeart/2018/2/layout/IconVerticalSolidList"/>
    <dgm:cxn modelId="{5B43103D-3258-4964-B868-94EB768D627F}" type="presParOf" srcId="{185A12F4-F318-470D-A1CC-9FB5B241C0A5}" destId="{87E1A1D1-2495-420D-80CF-DC1A762F058B}" srcOrd="0" destOrd="0" presId="urn:microsoft.com/office/officeart/2018/2/layout/IconVerticalSolidList"/>
    <dgm:cxn modelId="{CE4DCCF7-E7BE-4532-A4C1-1E79BA26B541}" type="presParOf" srcId="{185A12F4-F318-470D-A1CC-9FB5B241C0A5}" destId="{3B331667-4ED9-454E-908A-988C2FF53F99}" srcOrd="1" destOrd="0" presId="urn:microsoft.com/office/officeart/2018/2/layout/IconVerticalSolidList"/>
    <dgm:cxn modelId="{2C0173EA-B773-438E-92B0-E8CC457052D6}" type="presParOf" srcId="{185A12F4-F318-470D-A1CC-9FB5B241C0A5}" destId="{EAD765A3-44D6-4487-B19A-6CF690880A3A}" srcOrd="2" destOrd="0" presId="urn:microsoft.com/office/officeart/2018/2/layout/IconVerticalSolidList"/>
    <dgm:cxn modelId="{5E4EF993-55CE-4C25-8CB8-52440A89EF6D}" type="presParOf" srcId="{185A12F4-F318-470D-A1CC-9FB5B241C0A5}" destId="{DDFAEA47-1A4C-49F7-AED2-01F8AA9E26FB}" srcOrd="3" destOrd="0" presId="urn:microsoft.com/office/officeart/2018/2/layout/IconVerticalSolidList"/>
    <dgm:cxn modelId="{354F9D4B-D81E-4F2E-BF2B-3A4C1FFE2E51}" type="presParOf" srcId="{56F2488F-4079-4862-96EB-DDAB8216234D}" destId="{1F0E5344-E7C5-4C86-A278-517D538D50EE}" srcOrd="1" destOrd="0" presId="urn:microsoft.com/office/officeart/2018/2/layout/IconVerticalSolidList"/>
    <dgm:cxn modelId="{BF6DC539-285D-44D2-AFA7-DDDEB4AA3E6B}" type="presParOf" srcId="{56F2488F-4079-4862-96EB-DDAB8216234D}" destId="{5C3B0434-AD50-45FC-B2CA-C5A869586CC4}" srcOrd="2" destOrd="0" presId="urn:microsoft.com/office/officeart/2018/2/layout/IconVerticalSolidList"/>
    <dgm:cxn modelId="{12A09A56-12DF-495D-A034-4A8837D875C9}" type="presParOf" srcId="{5C3B0434-AD50-45FC-B2CA-C5A869586CC4}" destId="{36BD59CE-837A-43BE-81FF-EE5EE97541FC}" srcOrd="0" destOrd="0" presId="urn:microsoft.com/office/officeart/2018/2/layout/IconVerticalSolidList"/>
    <dgm:cxn modelId="{181CBBFB-E9C0-43D2-9936-633B09C1D4A3}" type="presParOf" srcId="{5C3B0434-AD50-45FC-B2CA-C5A869586CC4}" destId="{CE928D9F-1D65-4308-88D9-25FB92837A1F}" srcOrd="1" destOrd="0" presId="urn:microsoft.com/office/officeart/2018/2/layout/IconVerticalSolidList"/>
    <dgm:cxn modelId="{686BCA33-387C-426B-BE98-B2BAB7401C2D}" type="presParOf" srcId="{5C3B0434-AD50-45FC-B2CA-C5A869586CC4}" destId="{7E274CF3-8F67-4375-9BBD-BAE6F747B684}" srcOrd="2" destOrd="0" presId="urn:microsoft.com/office/officeart/2018/2/layout/IconVerticalSolidList"/>
    <dgm:cxn modelId="{A3849521-FC3B-4B45-8E7E-D38AE7B00BA5}" type="presParOf" srcId="{5C3B0434-AD50-45FC-B2CA-C5A869586CC4}" destId="{974C9C67-6A5F-4A9D-A43D-26E8CBAF96C6}" srcOrd="3" destOrd="0" presId="urn:microsoft.com/office/officeart/2018/2/layout/IconVerticalSolidList"/>
    <dgm:cxn modelId="{BFA919B9-F514-41F5-B69B-221531E26A73}" type="presParOf" srcId="{56F2488F-4079-4862-96EB-DDAB8216234D}" destId="{BFCD82F5-4A96-4344-A602-3A9ABA97547B}" srcOrd="3" destOrd="0" presId="urn:microsoft.com/office/officeart/2018/2/layout/IconVerticalSolidList"/>
    <dgm:cxn modelId="{4232AA0C-E88A-47B7-992A-C1ECBCEC0DFA}" type="presParOf" srcId="{56F2488F-4079-4862-96EB-DDAB8216234D}" destId="{543351BD-2E47-4576-904F-0643A0B57681}" srcOrd="4" destOrd="0" presId="urn:microsoft.com/office/officeart/2018/2/layout/IconVerticalSolidList"/>
    <dgm:cxn modelId="{06E0C874-978B-41AC-8CE9-067688BB3D59}" type="presParOf" srcId="{543351BD-2E47-4576-904F-0643A0B57681}" destId="{095B6E4E-5794-4A44-A102-D9265701F174}" srcOrd="0" destOrd="0" presId="urn:microsoft.com/office/officeart/2018/2/layout/IconVerticalSolidList"/>
    <dgm:cxn modelId="{23AC27BF-1CC5-415D-A38B-883431DD5419}" type="presParOf" srcId="{543351BD-2E47-4576-904F-0643A0B57681}" destId="{42A290FA-D803-4D7E-9A7C-CFAE1DA46F53}" srcOrd="1" destOrd="0" presId="urn:microsoft.com/office/officeart/2018/2/layout/IconVerticalSolidList"/>
    <dgm:cxn modelId="{F0690EBD-A5BE-4174-AA13-22D4D9FF1635}" type="presParOf" srcId="{543351BD-2E47-4576-904F-0643A0B57681}" destId="{0DE7DF09-4FCC-48A3-82D1-930EA3D6F445}" srcOrd="2" destOrd="0" presId="urn:microsoft.com/office/officeart/2018/2/layout/IconVerticalSolidList"/>
    <dgm:cxn modelId="{07B61AED-2334-4FC2-A412-5483EB1DCAB8}" type="presParOf" srcId="{543351BD-2E47-4576-904F-0643A0B57681}" destId="{4564162D-2EE8-487F-8692-A925CD887D2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6104CA-A9CD-43AB-A8AE-9A598B6D00DE}">
      <dsp:nvSpPr>
        <dsp:cNvPr id="0" name=""/>
        <dsp:cNvSpPr/>
      </dsp:nvSpPr>
      <dsp:spPr>
        <a:xfrm>
          <a:off x="0" y="0"/>
          <a:ext cx="8460152" cy="75044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E1DAE8-B342-4134-93BC-1A9F6EFB9784}">
      <dsp:nvSpPr>
        <dsp:cNvPr id="0" name=""/>
        <dsp:cNvSpPr/>
      </dsp:nvSpPr>
      <dsp:spPr>
        <a:xfrm>
          <a:off x="227010" y="170331"/>
          <a:ext cx="412746" cy="4127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F314FE-9604-45D4-897E-8CDC5E2121C7}">
      <dsp:nvSpPr>
        <dsp:cNvPr id="0" name=""/>
        <dsp:cNvSpPr/>
      </dsp:nvSpPr>
      <dsp:spPr>
        <a:xfrm>
          <a:off x="866767" y="1480"/>
          <a:ext cx="3807068"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Logical security controls</a:t>
          </a:r>
        </a:p>
      </dsp:txBody>
      <dsp:txXfrm>
        <a:off x="866767" y="1480"/>
        <a:ext cx="3807068" cy="750448"/>
      </dsp:txXfrm>
    </dsp:sp>
    <dsp:sp modelId="{9AED4657-53FA-44E7-955F-0EF520E19618}">
      <dsp:nvSpPr>
        <dsp:cNvPr id="0" name=""/>
        <dsp:cNvSpPr/>
      </dsp:nvSpPr>
      <dsp:spPr>
        <a:xfrm>
          <a:off x="4673835" y="1480"/>
          <a:ext cx="3786316"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488950">
            <a:lnSpc>
              <a:spcPct val="90000"/>
            </a:lnSpc>
            <a:spcBef>
              <a:spcPct val="0"/>
            </a:spcBef>
            <a:spcAft>
              <a:spcPct val="35000"/>
            </a:spcAft>
            <a:buNone/>
          </a:pPr>
          <a:r>
            <a:rPr lang="en-US" sz="1100" kern="1200" dirty="0">
              <a:solidFill>
                <a:srgbClr val="FF0000"/>
              </a:solidFill>
            </a:rPr>
            <a:t>Overall operation of access control systems</a:t>
          </a:r>
        </a:p>
        <a:p>
          <a:pPr marL="0" lvl="0" indent="0" algn="l" defTabSz="488950">
            <a:lnSpc>
              <a:spcPct val="90000"/>
            </a:lnSpc>
            <a:spcBef>
              <a:spcPct val="0"/>
            </a:spcBef>
            <a:spcAft>
              <a:spcPct val="35000"/>
            </a:spcAft>
            <a:buNone/>
          </a:pPr>
          <a:r>
            <a:rPr lang="en-US" sz="1100" kern="1200" dirty="0">
              <a:solidFill>
                <a:srgbClr val="FF0000"/>
              </a:solidFill>
            </a:rPr>
            <a:t>Implement multiple </a:t>
          </a:r>
          <a:r>
            <a:rPr lang="en-US" sz="1100" b="1" kern="1200" dirty="0">
              <a:solidFill>
                <a:srgbClr val="FF0000"/>
              </a:solidFill>
            </a:rPr>
            <a:t>CIA</a:t>
          </a:r>
          <a:r>
            <a:rPr lang="en-US" sz="1100" kern="1200" dirty="0">
              <a:solidFill>
                <a:srgbClr val="FF0000"/>
              </a:solidFill>
            </a:rPr>
            <a:t> triad functions for more effective security systems</a:t>
          </a:r>
        </a:p>
      </dsp:txBody>
      <dsp:txXfrm>
        <a:off x="4673835" y="1480"/>
        <a:ext cx="3786316" cy="750448"/>
      </dsp:txXfrm>
    </dsp:sp>
    <dsp:sp modelId="{CB0357AC-C312-4D3D-A326-1EA199079AC4}">
      <dsp:nvSpPr>
        <dsp:cNvPr id="0" name=""/>
        <dsp:cNvSpPr/>
      </dsp:nvSpPr>
      <dsp:spPr>
        <a:xfrm>
          <a:off x="0" y="939540"/>
          <a:ext cx="8460152" cy="75044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DA06DF-ED21-4FD3-8686-B4B6B72A5708}">
      <dsp:nvSpPr>
        <dsp:cNvPr id="0" name=""/>
        <dsp:cNvSpPr/>
      </dsp:nvSpPr>
      <dsp:spPr>
        <a:xfrm>
          <a:off x="227010" y="1108391"/>
          <a:ext cx="412746" cy="4127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A9D04C5-FE6B-4A10-8C26-3C24AD0DC8A3}">
      <dsp:nvSpPr>
        <dsp:cNvPr id="0" name=""/>
        <dsp:cNvSpPr/>
      </dsp:nvSpPr>
      <dsp:spPr>
        <a:xfrm>
          <a:off x="866767" y="939540"/>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dirty="0"/>
            <a:t>Authentication: </a:t>
          </a:r>
          <a:r>
            <a:rPr lang="en-US" sz="1800" b="0" i="0" kern="1200" baseline="0" dirty="0"/>
            <a:t>means one or more methods of proving that a user is who she/he says she/he is.</a:t>
          </a:r>
          <a:endParaRPr lang="en-US" sz="1800" kern="1200" dirty="0"/>
        </a:p>
      </dsp:txBody>
      <dsp:txXfrm>
        <a:off x="866767" y="939540"/>
        <a:ext cx="7593384" cy="750448"/>
      </dsp:txXfrm>
    </dsp:sp>
    <dsp:sp modelId="{4E31FF8A-7FDA-4C79-8E1C-514C2B5A681F}">
      <dsp:nvSpPr>
        <dsp:cNvPr id="0" name=""/>
        <dsp:cNvSpPr/>
      </dsp:nvSpPr>
      <dsp:spPr>
        <a:xfrm>
          <a:off x="0" y="1877601"/>
          <a:ext cx="8460152" cy="75044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D41E7B-8C4F-4B42-AE18-F4B26AA29F4F}">
      <dsp:nvSpPr>
        <dsp:cNvPr id="0" name=""/>
        <dsp:cNvSpPr/>
      </dsp:nvSpPr>
      <dsp:spPr>
        <a:xfrm>
          <a:off x="227010" y="2046451"/>
          <a:ext cx="412746" cy="4127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AA2BDC-8920-475D-BD4B-A19944927662}">
      <dsp:nvSpPr>
        <dsp:cNvPr id="0" name=""/>
        <dsp:cNvSpPr/>
      </dsp:nvSpPr>
      <dsp:spPr>
        <a:xfrm>
          <a:off x="866767" y="1877601"/>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Authorization: </a:t>
          </a:r>
          <a:r>
            <a:rPr lang="en-US" sz="1800" b="0" i="0" kern="1200" baseline="0"/>
            <a:t>means creating one or more barriers around the resource such that only authenticated users can gain access. </a:t>
          </a:r>
          <a:endParaRPr lang="en-US" sz="1800" kern="1200"/>
        </a:p>
      </dsp:txBody>
      <dsp:txXfrm>
        <a:off x="866767" y="1877601"/>
        <a:ext cx="7593384" cy="750448"/>
      </dsp:txXfrm>
    </dsp:sp>
    <dsp:sp modelId="{F7A6184B-6DAE-417A-9510-DE1BE8C8AE0E}">
      <dsp:nvSpPr>
        <dsp:cNvPr id="0" name=""/>
        <dsp:cNvSpPr/>
      </dsp:nvSpPr>
      <dsp:spPr>
        <a:xfrm>
          <a:off x="0" y="2815661"/>
          <a:ext cx="8460152" cy="75044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D71CE3-6762-427D-A592-2CA3CB03AF79}">
      <dsp:nvSpPr>
        <dsp:cNvPr id="0" name=""/>
        <dsp:cNvSpPr/>
      </dsp:nvSpPr>
      <dsp:spPr>
        <a:xfrm>
          <a:off x="227010" y="2984512"/>
          <a:ext cx="412746" cy="4127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696D40C-5B1C-455D-8E52-6B2BDDD693AF}">
      <dsp:nvSpPr>
        <dsp:cNvPr id="0" name=""/>
        <dsp:cNvSpPr/>
      </dsp:nvSpPr>
      <dsp:spPr>
        <a:xfrm>
          <a:off x="866767" y="2815661"/>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Accounting: </a:t>
          </a:r>
          <a:r>
            <a:rPr lang="en-US" sz="1800" b="0" i="0" kern="1200" baseline="0"/>
            <a:t>means recording when and by whom a resource was accessed</a:t>
          </a:r>
          <a:endParaRPr lang="en-US" sz="1800" kern="1200"/>
        </a:p>
      </dsp:txBody>
      <dsp:txXfrm>
        <a:off x="866767" y="2815661"/>
        <a:ext cx="7593384" cy="75044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459B8A-C448-43D9-817C-01ACEB2C63DD}">
      <dsp:nvSpPr>
        <dsp:cNvPr id="0" name=""/>
        <dsp:cNvSpPr/>
      </dsp:nvSpPr>
      <dsp:spPr>
        <a:xfrm>
          <a:off x="0" y="269911"/>
          <a:ext cx="8460152" cy="277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9C7C689-B246-4643-889E-B73C1D64AA16}">
      <dsp:nvSpPr>
        <dsp:cNvPr id="0" name=""/>
        <dsp:cNvSpPr/>
      </dsp:nvSpPr>
      <dsp:spPr>
        <a:xfrm>
          <a:off x="423007" y="107551"/>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Firewalls manage access between networks</a:t>
          </a:r>
        </a:p>
      </dsp:txBody>
      <dsp:txXfrm>
        <a:off x="438859" y="123403"/>
        <a:ext cx="5890402" cy="293016"/>
      </dsp:txXfrm>
    </dsp:sp>
    <dsp:sp modelId="{CA295CBA-AA28-4AC2-B1FD-1C05E708AC89}">
      <dsp:nvSpPr>
        <dsp:cNvPr id="0" name=""/>
        <dsp:cNvSpPr/>
      </dsp:nvSpPr>
      <dsp:spPr>
        <a:xfrm>
          <a:off x="0" y="768871"/>
          <a:ext cx="8460152" cy="277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01DE5E-C561-4397-B021-3F43CB01F077}">
      <dsp:nvSpPr>
        <dsp:cNvPr id="0" name=""/>
        <dsp:cNvSpPr/>
      </dsp:nvSpPr>
      <dsp:spPr>
        <a:xfrm>
          <a:off x="423007" y="606511"/>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Defense in depth monitors security behind the perimeter firewall</a:t>
          </a:r>
        </a:p>
      </dsp:txBody>
      <dsp:txXfrm>
        <a:off x="438859" y="622363"/>
        <a:ext cx="5890402" cy="293016"/>
      </dsp:txXfrm>
    </dsp:sp>
    <dsp:sp modelId="{BBF75F33-8D78-434B-A9F5-DABD93B1F2FF}">
      <dsp:nvSpPr>
        <dsp:cNvPr id="0" name=""/>
        <dsp:cNvSpPr/>
      </dsp:nvSpPr>
      <dsp:spPr>
        <a:xfrm>
          <a:off x="0" y="1267831"/>
          <a:ext cx="8460152" cy="10914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6602" tIns="229108" rIns="656602" bIns="78232" numCol="1" spcCol="1270" anchor="t" anchorCtr="0">
          <a:noAutofit/>
        </a:bodyPr>
        <a:lstStyle/>
        <a:p>
          <a:pPr marL="57150" lvl="1" indent="-57150" algn="l" defTabSz="488950">
            <a:lnSpc>
              <a:spcPct val="90000"/>
            </a:lnSpc>
            <a:spcBef>
              <a:spcPct val="0"/>
            </a:spcBef>
            <a:spcAft>
              <a:spcPct val="15000"/>
            </a:spcAft>
            <a:buChar char="•"/>
          </a:pPr>
          <a:r>
            <a:rPr lang="en-US" sz="1100" kern="1200"/>
            <a:t>Malware</a:t>
          </a:r>
        </a:p>
        <a:p>
          <a:pPr marL="57150" lvl="1" indent="-57150" algn="l" defTabSz="488950">
            <a:lnSpc>
              <a:spcPct val="90000"/>
            </a:lnSpc>
            <a:spcBef>
              <a:spcPct val="0"/>
            </a:spcBef>
            <a:spcAft>
              <a:spcPct val="15000"/>
            </a:spcAft>
            <a:buChar char="•"/>
          </a:pPr>
          <a:r>
            <a:rPr lang="en-US" sz="1100" kern="1200"/>
            <a:t>Patch levels</a:t>
          </a:r>
        </a:p>
        <a:p>
          <a:pPr marL="57150" lvl="1" indent="-57150" algn="l" defTabSz="488950">
            <a:lnSpc>
              <a:spcPct val="90000"/>
            </a:lnSpc>
            <a:spcBef>
              <a:spcPct val="0"/>
            </a:spcBef>
            <a:spcAft>
              <a:spcPct val="15000"/>
            </a:spcAft>
            <a:buChar char="•"/>
          </a:pPr>
          <a:r>
            <a:rPr lang="en-US" sz="1100" kern="1200"/>
            <a:t>Personal firewall status</a:t>
          </a:r>
        </a:p>
        <a:p>
          <a:pPr marL="57150" lvl="1" indent="-57150" algn="l" defTabSz="488950">
            <a:lnSpc>
              <a:spcPct val="90000"/>
            </a:lnSpc>
            <a:spcBef>
              <a:spcPct val="0"/>
            </a:spcBef>
            <a:spcAft>
              <a:spcPct val="15000"/>
            </a:spcAft>
            <a:buChar char="•"/>
          </a:pPr>
          <a:r>
            <a:rPr lang="en-US" sz="1100" kern="1200"/>
            <a:t>Virus definitions</a:t>
          </a:r>
        </a:p>
      </dsp:txBody>
      <dsp:txXfrm>
        <a:off x="0" y="1267831"/>
        <a:ext cx="8460152" cy="1091475"/>
      </dsp:txXfrm>
    </dsp:sp>
    <dsp:sp modelId="{2E90F67F-37F9-4CE3-B8CB-A6275CAFC75D}">
      <dsp:nvSpPr>
        <dsp:cNvPr id="0" name=""/>
        <dsp:cNvSpPr/>
      </dsp:nvSpPr>
      <dsp:spPr>
        <a:xfrm>
          <a:off x="423007" y="1105471"/>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Health policy checks for: </a:t>
          </a:r>
        </a:p>
      </dsp:txBody>
      <dsp:txXfrm>
        <a:off x="438859" y="1121323"/>
        <a:ext cx="5890402" cy="293016"/>
      </dsp:txXfrm>
    </dsp:sp>
    <dsp:sp modelId="{9C6A4297-4432-4745-826F-75812D055CDE}">
      <dsp:nvSpPr>
        <dsp:cNvPr id="0" name=""/>
        <dsp:cNvSpPr/>
      </dsp:nvSpPr>
      <dsp:spPr>
        <a:xfrm>
          <a:off x="0" y="2581065"/>
          <a:ext cx="8460152" cy="277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66ED625-921C-4163-96CE-8D40833ACFC4}">
      <dsp:nvSpPr>
        <dsp:cNvPr id="0" name=""/>
        <dsp:cNvSpPr/>
      </dsp:nvSpPr>
      <dsp:spPr>
        <a:xfrm>
          <a:off x="423007" y="2418706"/>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Physical port security</a:t>
          </a:r>
        </a:p>
      </dsp:txBody>
      <dsp:txXfrm>
        <a:off x="438859" y="2434558"/>
        <a:ext cx="5890402" cy="293016"/>
      </dsp:txXfrm>
    </dsp:sp>
    <dsp:sp modelId="{91E5318D-432B-44B1-871C-183F2C2C126E}">
      <dsp:nvSpPr>
        <dsp:cNvPr id="0" name=""/>
        <dsp:cNvSpPr/>
      </dsp:nvSpPr>
      <dsp:spPr>
        <a:xfrm>
          <a:off x="0" y="3080026"/>
          <a:ext cx="8460152" cy="277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BCF3F9-9210-4CFD-AF2C-1D24804E411C}">
      <dsp:nvSpPr>
        <dsp:cNvPr id="0" name=""/>
        <dsp:cNvSpPr/>
      </dsp:nvSpPr>
      <dsp:spPr>
        <a:xfrm>
          <a:off x="423007" y="2917666"/>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Mac address filtering</a:t>
          </a:r>
        </a:p>
      </dsp:txBody>
      <dsp:txXfrm>
        <a:off x="438859" y="2933518"/>
        <a:ext cx="5890402" cy="293016"/>
      </dsp:txXfrm>
    </dsp:sp>
    <dsp:sp modelId="{6A4C10B8-E29C-4751-AE74-D654C8A64AE8}">
      <dsp:nvSpPr>
        <dsp:cNvPr id="0" name=""/>
        <dsp:cNvSpPr/>
      </dsp:nvSpPr>
      <dsp:spPr>
        <a:xfrm>
          <a:off x="0" y="3578985"/>
          <a:ext cx="8460152" cy="277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F523592-46E6-4D64-944F-6CC537D0EF93}">
      <dsp:nvSpPr>
        <dsp:cNvPr id="0" name=""/>
        <dsp:cNvSpPr/>
      </dsp:nvSpPr>
      <dsp:spPr>
        <a:xfrm>
          <a:off x="423007" y="3416626"/>
          <a:ext cx="5922106" cy="32472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488950">
            <a:lnSpc>
              <a:spcPct val="90000"/>
            </a:lnSpc>
            <a:spcBef>
              <a:spcPct val="0"/>
            </a:spcBef>
            <a:spcAft>
              <a:spcPct val="35000"/>
            </a:spcAft>
            <a:buNone/>
          </a:pPr>
          <a:r>
            <a:rPr lang="en-US" sz="1100" kern="1200"/>
            <a:t>Port Security and IEEE 802.1X</a:t>
          </a:r>
        </a:p>
      </dsp:txBody>
      <dsp:txXfrm>
        <a:off x="438859" y="3432478"/>
        <a:ext cx="5890402" cy="29301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ED62AE-3752-4F13-84DD-8CB8F7F0D2FD}">
      <dsp:nvSpPr>
        <dsp:cNvPr id="0" name=""/>
        <dsp:cNvSpPr/>
      </dsp:nvSpPr>
      <dsp:spPr>
        <a:xfrm>
          <a:off x="0" y="77235"/>
          <a:ext cx="4038600" cy="159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t>VPN: </a:t>
          </a:r>
          <a:r>
            <a:rPr lang="en-US" sz="2000" b="0" kern="1200"/>
            <a:t>A secure tunnel created between two endpoints connected via an unsecure network.</a:t>
          </a:r>
          <a:endParaRPr lang="en-US" sz="2000" kern="1200"/>
        </a:p>
      </dsp:txBody>
      <dsp:txXfrm>
        <a:off x="77676" y="154911"/>
        <a:ext cx="3883248" cy="1435848"/>
      </dsp:txXfrm>
    </dsp:sp>
    <dsp:sp modelId="{7E5F87E5-C857-42FC-9C3C-C5A3E7190EC8}">
      <dsp:nvSpPr>
        <dsp:cNvPr id="0" name=""/>
        <dsp:cNvSpPr/>
      </dsp:nvSpPr>
      <dsp:spPr>
        <a:xfrm>
          <a:off x="0" y="1726036"/>
          <a:ext cx="4038600" cy="159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t>IPSec: </a:t>
          </a:r>
          <a:r>
            <a:rPr lang="en-US" sz="2000" b="0" kern="1200"/>
            <a:t>Layer 3 protocol suite providing security for TCP/IP. </a:t>
          </a:r>
          <a:endParaRPr lang="en-US" sz="2000" kern="1200"/>
        </a:p>
      </dsp:txBody>
      <dsp:txXfrm>
        <a:off x="77676" y="1803712"/>
        <a:ext cx="3883248" cy="143584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A7FC1D-64AB-4F7A-B4C3-80AF1BE3D75C}">
      <dsp:nvSpPr>
        <dsp:cNvPr id="0" name=""/>
        <dsp:cNvSpPr/>
      </dsp:nvSpPr>
      <dsp:spPr>
        <a:xfrm>
          <a:off x="0" y="0"/>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E174EC-B0A4-4BF4-8F07-065D3CB152FA}">
      <dsp:nvSpPr>
        <dsp:cNvPr id="0" name=""/>
        <dsp:cNvSpPr/>
      </dsp:nvSpPr>
      <dsp:spPr>
        <a:xfrm>
          <a:off x="0" y="0"/>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t>Vulnerability: </a:t>
          </a:r>
          <a:r>
            <a:rPr lang="en-US" sz="1600" b="0" kern="1200" dirty="0"/>
            <a:t>Any weakness that could be triggered accidentally or exploited intentionally to cause a security breach.</a:t>
          </a:r>
          <a:endParaRPr lang="en-US" sz="1600" kern="1200" dirty="0"/>
        </a:p>
      </dsp:txBody>
      <dsp:txXfrm>
        <a:off x="0" y="0"/>
        <a:ext cx="5111749" cy="879574"/>
      </dsp:txXfrm>
    </dsp:sp>
    <dsp:sp modelId="{08A8CF13-9690-4604-ABF3-000CB601FBA7}">
      <dsp:nvSpPr>
        <dsp:cNvPr id="0" name=""/>
        <dsp:cNvSpPr/>
      </dsp:nvSpPr>
      <dsp:spPr>
        <a:xfrm>
          <a:off x="0" y="879574"/>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75CE03-43F4-4BD4-A5EE-B4AEBEE93B4B}">
      <dsp:nvSpPr>
        <dsp:cNvPr id="0" name=""/>
        <dsp:cNvSpPr/>
      </dsp:nvSpPr>
      <dsp:spPr>
        <a:xfrm>
          <a:off x="0" y="879574"/>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t>Threat:</a:t>
          </a:r>
          <a:r>
            <a:rPr lang="en-US" sz="1600" b="0" kern="1200" dirty="0"/>
            <a:t> Any potential violation of security policies or procedures.</a:t>
          </a:r>
          <a:endParaRPr lang="en-US" sz="1600" kern="1200" dirty="0"/>
        </a:p>
      </dsp:txBody>
      <dsp:txXfrm>
        <a:off x="0" y="879574"/>
        <a:ext cx="5111749" cy="879574"/>
      </dsp:txXfrm>
    </dsp:sp>
    <dsp:sp modelId="{3C9CAD66-E132-4697-8BDB-C3B497ACACE0}">
      <dsp:nvSpPr>
        <dsp:cNvPr id="0" name=""/>
        <dsp:cNvSpPr/>
      </dsp:nvSpPr>
      <dsp:spPr>
        <a:xfrm>
          <a:off x="0" y="1759148"/>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232987-5430-4CFE-8118-82CC709D758F}">
      <dsp:nvSpPr>
        <dsp:cNvPr id="0" name=""/>
        <dsp:cNvSpPr/>
      </dsp:nvSpPr>
      <dsp:spPr>
        <a:xfrm>
          <a:off x="0" y="1759148"/>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a:t>Threat agent</a:t>
          </a:r>
          <a:r>
            <a:rPr lang="en-US" sz="1600" b="0" kern="1200"/>
            <a:t>: A person or event that triggers a vulnerability accidentally or exploits it intentionally.</a:t>
          </a:r>
          <a:endParaRPr lang="en-US" sz="1600" kern="1200"/>
        </a:p>
      </dsp:txBody>
      <dsp:txXfrm>
        <a:off x="0" y="1759148"/>
        <a:ext cx="5111749" cy="879574"/>
      </dsp:txXfrm>
    </dsp:sp>
    <dsp:sp modelId="{520324E2-75BC-41C3-A324-664C3920F475}">
      <dsp:nvSpPr>
        <dsp:cNvPr id="0" name=""/>
        <dsp:cNvSpPr/>
      </dsp:nvSpPr>
      <dsp:spPr>
        <a:xfrm>
          <a:off x="0" y="2638722"/>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6EFBEC-DC03-44F5-904A-CFAA6DBA07DB}">
      <dsp:nvSpPr>
        <dsp:cNvPr id="0" name=""/>
        <dsp:cNvSpPr/>
      </dsp:nvSpPr>
      <dsp:spPr>
        <a:xfrm>
          <a:off x="0" y="2638722"/>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a:t>Risk: </a:t>
          </a:r>
          <a:r>
            <a:rPr lang="en-US" sz="1600" b="0" kern="1200"/>
            <a:t>The likelihood and impact (or consequence) of a threat actor exercising a vulnerability.</a:t>
          </a:r>
          <a:endParaRPr lang="en-US" sz="1600" kern="1200"/>
        </a:p>
      </dsp:txBody>
      <dsp:txXfrm>
        <a:off x="0" y="2638722"/>
        <a:ext cx="5111749" cy="87957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75DA5-657B-44B5-89B3-89386DE32D58}">
      <dsp:nvSpPr>
        <dsp:cNvPr id="0" name=""/>
        <dsp:cNvSpPr/>
      </dsp:nvSpPr>
      <dsp:spPr>
        <a:xfrm>
          <a:off x="0" y="2027"/>
          <a:ext cx="5111749" cy="5646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Attacker gains insider knowledge</a:t>
          </a:r>
        </a:p>
      </dsp:txBody>
      <dsp:txXfrm>
        <a:off x="27565" y="29592"/>
        <a:ext cx="5056619" cy="509541"/>
      </dsp:txXfrm>
    </dsp:sp>
    <dsp:sp modelId="{67A3B1DD-7213-4FD7-A0AC-D39C805F26DE}">
      <dsp:nvSpPr>
        <dsp:cNvPr id="0" name=""/>
        <dsp:cNvSpPr/>
      </dsp:nvSpPr>
      <dsp:spPr>
        <a:xfrm>
          <a:off x="0" y="604139"/>
          <a:ext cx="5111749" cy="5646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Attacker often carries out multiple small steps to gain access</a:t>
          </a:r>
        </a:p>
      </dsp:txBody>
      <dsp:txXfrm>
        <a:off x="27565" y="631704"/>
        <a:ext cx="5056619" cy="509541"/>
      </dsp:txXfrm>
    </dsp:sp>
    <dsp:sp modelId="{1212F260-F783-40DE-B3F7-DA0D25082B06}">
      <dsp:nvSpPr>
        <dsp:cNvPr id="0" name=""/>
        <dsp:cNvSpPr/>
      </dsp:nvSpPr>
      <dsp:spPr>
        <a:xfrm>
          <a:off x="0" y="1206250"/>
          <a:ext cx="5111749" cy="5646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Attacks depend on human factors</a:t>
          </a:r>
        </a:p>
      </dsp:txBody>
      <dsp:txXfrm>
        <a:off x="27565" y="1233815"/>
        <a:ext cx="5056619" cy="509541"/>
      </dsp:txXfrm>
    </dsp:sp>
    <dsp:sp modelId="{53560ECB-5852-4619-AC05-06D4BC69ACC8}">
      <dsp:nvSpPr>
        <dsp:cNvPr id="0" name=""/>
        <dsp:cNvSpPr/>
      </dsp:nvSpPr>
      <dsp:spPr>
        <a:xfrm>
          <a:off x="0" y="1808361"/>
          <a:ext cx="5111749" cy="5646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Attacks come in a variety of ways:</a:t>
          </a:r>
        </a:p>
      </dsp:txBody>
      <dsp:txXfrm>
        <a:off x="27565" y="1835926"/>
        <a:ext cx="5056619" cy="509541"/>
      </dsp:txXfrm>
    </dsp:sp>
    <dsp:sp modelId="{3B5C7341-219A-4AF5-8F47-0047FC8B5861}">
      <dsp:nvSpPr>
        <dsp:cNvPr id="0" name=""/>
        <dsp:cNvSpPr/>
      </dsp:nvSpPr>
      <dsp:spPr>
        <a:xfrm>
          <a:off x="0" y="2373032"/>
          <a:ext cx="5111749" cy="578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298" tIns="16510" rIns="92456" bIns="16510" numCol="1" spcCol="1270" anchor="t" anchorCtr="0">
          <a:noAutofit/>
        </a:bodyPr>
        <a:lstStyle/>
        <a:p>
          <a:pPr marL="57150" lvl="1" indent="-57150" algn="l" defTabSz="444500">
            <a:lnSpc>
              <a:spcPct val="90000"/>
            </a:lnSpc>
            <a:spcBef>
              <a:spcPct val="0"/>
            </a:spcBef>
            <a:spcAft>
              <a:spcPct val="20000"/>
            </a:spcAft>
            <a:buChar char="•"/>
          </a:pPr>
          <a:r>
            <a:rPr lang="en-US" sz="1000" kern="1200"/>
            <a:t>In person</a:t>
          </a:r>
        </a:p>
        <a:p>
          <a:pPr marL="57150" lvl="1" indent="-57150" algn="l" defTabSz="444500">
            <a:lnSpc>
              <a:spcPct val="90000"/>
            </a:lnSpc>
            <a:spcBef>
              <a:spcPct val="0"/>
            </a:spcBef>
            <a:spcAft>
              <a:spcPct val="20000"/>
            </a:spcAft>
            <a:buChar char="•"/>
          </a:pPr>
          <a:r>
            <a:rPr lang="en-US" sz="1000" kern="1200"/>
            <a:t>Email</a:t>
          </a:r>
        </a:p>
        <a:p>
          <a:pPr marL="57150" lvl="1" indent="-57150" algn="l" defTabSz="444500">
            <a:lnSpc>
              <a:spcPct val="90000"/>
            </a:lnSpc>
            <a:spcBef>
              <a:spcPct val="0"/>
            </a:spcBef>
            <a:spcAft>
              <a:spcPct val="20000"/>
            </a:spcAft>
            <a:buChar char="•"/>
          </a:pPr>
          <a:r>
            <a:rPr lang="en-US" sz="1000" kern="1200"/>
            <a:t>Phone</a:t>
          </a:r>
        </a:p>
      </dsp:txBody>
      <dsp:txXfrm>
        <a:off x="0" y="2373032"/>
        <a:ext cx="5111749" cy="578565"/>
      </dsp:txXfrm>
    </dsp:sp>
    <dsp:sp modelId="{693B194F-B209-4399-9E81-75D1AAA36BF3}">
      <dsp:nvSpPr>
        <dsp:cNvPr id="0" name=""/>
        <dsp:cNvSpPr/>
      </dsp:nvSpPr>
      <dsp:spPr>
        <a:xfrm>
          <a:off x="0" y="2951597"/>
          <a:ext cx="5111749" cy="5646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Often targets non-technical users and users who need assistance</a:t>
          </a:r>
        </a:p>
      </dsp:txBody>
      <dsp:txXfrm>
        <a:off x="27565" y="2979162"/>
        <a:ext cx="5056619" cy="50954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F3FF27-9B0B-4283-A54C-039981B4FCCD}">
      <dsp:nvSpPr>
        <dsp:cNvPr id="0" name=""/>
        <dsp:cNvSpPr/>
      </dsp:nvSpPr>
      <dsp:spPr>
        <a:xfrm>
          <a:off x="2478" y="505684"/>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Impersonation</a:t>
          </a:r>
        </a:p>
      </dsp:txBody>
      <dsp:txXfrm>
        <a:off x="2478" y="505684"/>
        <a:ext cx="1966324" cy="1179794"/>
      </dsp:txXfrm>
    </dsp:sp>
    <dsp:sp modelId="{811D7D81-F746-4C71-97FF-36C943A0B083}">
      <dsp:nvSpPr>
        <dsp:cNvPr id="0" name=""/>
        <dsp:cNvSpPr/>
      </dsp:nvSpPr>
      <dsp:spPr>
        <a:xfrm>
          <a:off x="2165435" y="505684"/>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Phishing</a:t>
          </a:r>
        </a:p>
      </dsp:txBody>
      <dsp:txXfrm>
        <a:off x="2165435" y="505684"/>
        <a:ext cx="1966324" cy="1179794"/>
      </dsp:txXfrm>
    </dsp:sp>
    <dsp:sp modelId="{7D837054-A4A9-4191-8832-559D37C9FCEE}">
      <dsp:nvSpPr>
        <dsp:cNvPr id="0" name=""/>
        <dsp:cNvSpPr/>
      </dsp:nvSpPr>
      <dsp:spPr>
        <a:xfrm>
          <a:off x="4328392" y="505684"/>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Spoofing</a:t>
          </a:r>
        </a:p>
      </dsp:txBody>
      <dsp:txXfrm>
        <a:off x="4328392" y="505684"/>
        <a:ext cx="1966324" cy="1179794"/>
      </dsp:txXfrm>
    </dsp:sp>
    <dsp:sp modelId="{808E7458-F2D5-43D9-8203-78B5304ABFE8}">
      <dsp:nvSpPr>
        <dsp:cNvPr id="0" name=""/>
        <dsp:cNvSpPr/>
      </dsp:nvSpPr>
      <dsp:spPr>
        <a:xfrm>
          <a:off x="6491349" y="505684"/>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Spear phishing</a:t>
          </a:r>
        </a:p>
      </dsp:txBody>
      <dsp:txXfrm>
        <a:off x="6491349" y="505684"/>
        <a:ext cx="1966324" cy="1179794"/>
      </dsp:txXfrm>
    </dsp:sp>
    <dsp:sp modelId="{0ACB2741-E70A-4DCE-BD88-499A2F20BFCA}">
      <dsp:nvSpPr>
        <dsp:cNvPr id="0" name=""/>
        <dsp:cNvSpPr/>
      </dsp:nvSpPr>
      <dsp:spPr>
        <a:xfrm>
          <a:off x="2478" y="1882111"/>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Pharming</a:t>
          </a:r>
        </a:p>
      </dsp:txBody>
      <dsp:txXfrm>
        <a:off x="2478" y="1882111"/>
        <a:ext cx="1966324" cy="1179794"/>
      </dsp:txXfrm>
    </dsp:sp>
    <dsp:sp modelId="{C93C7501-8203-407E-9C20-44B2BC84A3CF}">
      <dsp:nvSpPr>
        <dsp:cNvPr id="0" name=""/>
        <dsp:cNvSpPr/>
      </dsp:nvSpPr>
      <dsp:spPr>
        <a:xfrm>
          <a:off x="2165435" y="1882111"/>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Dumpster diving</a:t>
          </a:r>
        </a:p>
      </dsp:txBody>
      <dsp:txXfrm>
        <a:off x="2165435" y="1882111"/>
        <a:ext cx="1966324" cy="1179794"/>
      </dsp:txXfrm>
    </dsp:sp>
    <dsp:sp modelId="{65DF44D7-6A25-41EB-989D-A073FBE74B98}">
      <dsp:nvSpPr>
        <dsp:cNvPr id="0" name=""/>
        <dsp:cNvSpPr/>
      </dsp:nvSpPr>
      <dsp:spPr>
        <a:xfrm>
          <a:off x="4328392" y="1882111"/>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Shoulder surfing</a:t>
          </a:r>
        </a:p>
      </dsp:txBody>
      <dsp:txXfrm>
        <a:off x="4328392" y="1882111"/>
        <a:ext cx="1966324" cy="1179794"/>
      </dsp:txXfrm>
    </dsp:sp>
    <dsp:sp modelId="{37ED198C-6336-48F5-A710-E83A028CAC31}">
      <dsp:nvSpPr>
        <dsp:cNvPr id="0" name=""/>
        <dsp:cNvSpPr/>
      </dsp:nvSpPr>
      <dsp:spPr>
        <a:xfrm>
          <a:off x="6491349" y="1882111"/>
          <a:ext cx="1966324" cy="11797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Tailgating</a:t>
          </a:r>
        </a:p>
      </dsp:txBody>
      <dsp:txXfrm>
        <a:off x="6491349" y="1882111"/>
        <a:ext cx="1966324" cy="117979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BE74D6-9A93-4540-904F-9E7C0862D5A5}">
      <dsp:nvSpPr>
        <dsp:cNvPr id="0" name=""/>
        <dsp:cNvSpPr/>
      </dsp:nvSpPr>
      <dsp:spPr>
        <a:xfrm>
          <a:off x="0" y="0"/>
          <a:ext cx="8460152" cy="87516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Training</a:t>
          </a:r>
        </a:p>
      </dsp:txBody>
      <dsp:txXfrm>
        <a:off x="42722" y="42722"/>
        <a:ext cx="8374708" cy="789716"/>
      </dsp:txXfrm>
    </dsp:sp>
    <dsp:sp modelId="{208D8AA9-58F5-4F39-9099-2C32276F4958}">
      <dsp:nvSpPr>
        <dsp:cNvPr id="0" name=""/>
        <dsp:cNvSpPr/>
      </dsp:nvSpPr>
      <dsp:spPr>
        <a:xfrm>
          <a:off x="0" y="1042096"/>
          <a:ext cx="8460152" cy="1302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Only release information using standard procedures</a:t>
          </a:r>
        </a:p>
        <a:p>
          <a:pPr marL="171450" lvl="1" indent="-171450" algn="l" defTabSz="800100">
            <a:lnSpc>
              <a:spcPct val="90000"/>
            </a:lnSpc>
            <a:spcBef>
              <a:spcPct val="0"/>
            </a:spcBef>
            <a:spcAft>
              <a:spcPct val="20000"/>
            </a:spcAft>
            <a:buChar char="•"/>
          </a:pPr>
          <a:r>
            <a:rPr lang="en-US" sz="1800" kern="1200" dirty="0"/>
            <a:t>Identify phishing style attacks</a:t>
          </a:r>
        </a:p>
        <a:p>
          <a:pPr marL="171450" lvl="1" indent="-171450" algn="l" defTabSz="800100">
            <a:lnSpc>
              <a:spcPct val="90000"/>
            </a:lnSpc>
            <a:spcBef>
              <a:spcPct val="0"/>
            </a:spcBef>
            <a:spcAft>
              <a:spcPct val="20000"/>
            </a:spcAft>
            <a:buChar char="•"/>
          </a:pPr>
          <a:r>
            <a:rPr lang="en-US" sz="1800" kern="1200" dirty="0"/>
            <a:t>Not to release work-related information to third-party sites or social networking</a:t>
          </a:r>
        </a:p>
      </dsp:txBody>
      <dsp:txXfrm>
        <a:off x="0" y="1042096"/>
        <a:ext cx="8460152" cy="1302029"/>
      </dsp:txXfrm>
    </dsp:sp>
    <dsp:sp modelId="{A768AD46-B93E-4927-886D-F4AD87694C30}">
      <dsp:nvSpPr>
        <dsp:cNvPr id="0" name=""/>
        <dsp:cNvSpPr/>
      </dsp:nvSpPr>
      <dsp:spPr>
        <a:xfrm>
          <a:off x="0" y="2344126"/>
          <a:ext cx="8460152" cy="87516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Reporting system for suspected attacks</a:t>
          </a:r>
        </a:p>
      </dsp:txBody>
      <dsp:txXfrm>
        <a:off x="42722" y="2386848"/>
        <a:ext cx="8374708" cy="78971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798CC9-9779-4888-A7D1-144E4D3938DC}">
      <dsp:nvSpPr>
        <dsp:cNvPr id="0" name=""/>
        <dsp:cNvSpPr/>
      </dsp:nvSpPr>
      <dsp:spPr>
        <a:xfrm>
          <a:off x="0" y="482391"/>
          <a:ext cx="8460152" cy="88524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2300BC-60C6-4503-9BDB-E4DEC73499B0}">
      <dsp:nvSpPr>
        <dsp:cNvPr id="0" name=""/>
        <dsp:cNvSpPr/>
      </dsp:nvSpPr>
      <dsp:spPr>
        <a:xfrm>
          <a:off x="267785" y="681570"/>
          <a:ext cx="486882" cy="48688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046312-A58E-4A11-9030-2F827F0C2900}">
      <dsp:nvSpPr>
        <dsp:cNvPr id="0" name=""/>
        <dsp:cNvSpPr/>
      </dsp:nvSpPr>
      <dsp:spPr>
        <a:xfrm>
          <a:off x="1022453" y="482391"/>
          <a:ext cx="3807068" cy="88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688" tIns="93688" rIns="93688" bIns="93688" numCol="1" spcCol="1270" anchor="ctr" anchorCtr="0">
          <a:noAutofit/>
        </a:bodyPr>
        <a:lstStyle/>
        <a:p>
          <a:pPr marL="0" lvl="0" indent="0" algn="l" defTabSz="933450">
            <a:lnSpc>
              <a:spcPct val="90000"/>
            </a:lnSpc>
            <a:spcBef>
              <a:spcPct val="0"/>
            </a:spcBef>
            <a:spcAft>
              <a:spcPct val="35000"/>
            </a:spcAft>
            <a:buNone/>
          </a:pPr>
          <a:r>
            <a:rPr lang="en-US" sz="2100" kern="1200"/>
            <a:t>Logging requirements should include:</a:t>
          </a:r>
        </a:p>
      </dsp:txBody>
      <dsp:txXfrm>
        <a:off x="1022453" y="482391"/>
        <a:ext cx="3807068" cy="885240"/>
      </dsp:txXfrm>
    </dsp:sp>
    <dsp:sp modelId="{19C5C81C-222A-4413-A88D-3CF7DA298095}">
      <dsp:nvSpPr>
        <dsp:cNvPr id="0" name=""/>
        <dsp:cNvSpPr/>
      </dsp:nvSpPr>
      <dsp:spPr>
        <a:xfrm>
          <a:off x="4829521" y="482391"/>
          <a:ext cx="3629630" cy="88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688" tIns="93688" rIns="93688" bIns="93688" numCol="1" spcCol="1270" anchor="ctr" anchorCtr="0">
          <a:noAutofit/>
        </a:bodyPr>
        <a:lstStyle/>
        <a:p>
          <a:pPr marL="0" lvl="0" indent="0" algn="l" defTabSz="488950">
            <a:lnSpc>
              <a:spcPct val="90000"/>
            </a:lnSpc>
            <a:spcBef>
              <a:spcPct val="0"/>
            </a:spcBef>
            <a:spcAft>
              <a:spcPct val="35000"/>
            </a:spcAft>
            <a:buNone/>
          </a:pPr>
          <a:r>
            <a:rPr lang="en-US" sz="1100" kern="1200"/>
            <a:t>Name and company</a:t>
          </a:r>
        </a:p>
        <a:p>
          <a:pPr marL="0" lvl="0" indent="0" algn="l" defTabSz="488950">
            <a:lnSpc>
              <a:spcPct val="90000"/>
            </a:lnSpc>
            <a:spcBef>
              <a:spcPct val="0"/>
            </a:spcBef>
            <a:spcAft>
              <a:spcPct val="35000"/>
            </a:spcAft>
            <a:buNone/>
          </a:pPr>
          <a:r>
            <a:rPr lang="en-US" sz="1100" kern="1200"/>
            <a:t>Date, time of entry, time of departure</a:t>
          </a:r>
        </a:p>
        <a:p>
          <a:pPr marL="0" lvl="0" indent="0" algn="l" defTabSz="488950">
            <a:lnSpc>
              <a:spcPct val="90000"/>
            </a:lnSpc>
            <a:spcBef>
              <a:spcPct val="0"/>
            </a:spcBef>
            <a:spcAft>
              <a:spcPct val="35000"/>
            </a:spcAft>
            <a:buNone/>
          </a:pPr>
          <a:r>
            <a:rPr lang="en-US" sz="1100" kern="1200"/>
            <a:t>Reason for visiting</a:t>
          </a:r>
        </a:p>
        <a:p>
          <a:pPr marL="0" lvl="0" indent="0" algn="l" defTabSz="488950">
            <a:lnSpc>
              <a:spcPct val="90000"/>
            </a:lnSpc>
            <a:spcBef>
              <a:spcPct val="0"/>
            </a:spcBef>
            <a:spcAft>
              <a:spcPct val="35000"/>
            </a:spcAft>
            <a:buNone/>
          </a:pPr>
          <a:r>
            <a:rPr lang="en-US" sz="1100" kern="1200"/>
            <a:t>Contact within the organization</a:t>
          </a:r>
        </a:p>
      </dsp:txBody>
      <dsp:txXfrm>
        <a:off x="4829521" y="482391"/>
        <a:ext cx="3629630" cy="885240"/>
      </dsp:txXfrm>
    </dsp:sp>
    <dsp:sp modelId="{B95129B9-20B5-493E-8373-39F13F5BCC89}">
      <dsp:nvSpPr>
        <dsp:cNvPr id="0" name=""/>
        <dsp:cNvSpPr/>
      </dsp:nvSpPr>
      <dsp:spPr>
        <a:xfrm>
          <a:off x="0" y="1588942"/>
          <a:ext cx="8460152" cy="88524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E16D8F-D46C-4C3A-9DB6-098EFD7A4CD4}">
      <dsp:nvSpPr>
        <dsp:cNvPr id="0" name=""/>
        <dsp:cNvSpPr/>
      </dsp:nvSpPr>
      <dsp:spPr>
        <a:xfrm>
          <a:off x="267785" y="1788121"/>
          <a:ext cx="486882" cy="48688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D09B8D-8FBF-4405-9DB5-29CAC1E1BE8B}">
      <dsp:nvSpPr>
        <dsp:cNvPr id="0" name=""/>
        <dsp:cNvSpPr/>
      </dsp:nvSpPr>
      <dsp:spPr>
        <a:xfrm>
          <a:off x="1022453" y="1588942"/>
          <a:ext cx="3807068" cy="88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688" tIns="93688" rIns="93688" bIns="93688" numCol="1" spcCol="1270" anchor="ctr" anchorCtr="0">
          <a:noAutofit/>
        </a:bodyPr>
        <a:lstStyle/>
        <a:p>
          <a:pPr marL="0" lvl="0" indent="0" algn="l" defTabSz="933450">
            <a:lnSpc>
              <a:spcPct val="90000"/>
            </a:lnSpc>
            <a:spcBef>
              <a:spcPct val="0"/>
            </a:spcBef>
            <a:spcAft>
              <a:spcPct val="35000"/>
            </a:spcAft>
            <a:buNone/>
          </a:pPr>
          <a:r>
            <a:rPr lang="en-US" sz="2100" kern="1200"/>
            <a:t>When possible, have a single entry point for visitors</a:t>
          </a:r>
        </a:p>
      </dsp:txBody>
      <dsp:txXfrm>
        <a:off x="1022453" y="1588942"/>
        <a:ext cx="3807068" cy="885240"/>
      </dsp:txXfrm>
    </dsp:sp>
    <dsp:sp modelId="{1035E9CC-664F-442A-9381-7E535D7602C8}">
      <dsp:nvSpPr>
        <dsp:cNvPr id="0" name=""/>
        <dsp:cNvSpPr/>
      </dsp:nvSpPr>
      <dsp:spPr>
        <a:xfrm>
          <a:off x="4829521" y="1588942"/>
          <a:ext cx="3629630" cy="88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688" tIns="93688" rIns="93688" bIns="93688" numCol="1" spcCol="1270" anchor="ctr" anchorCtr="0">
          <a:noAutofit/>
        </a:bodyPr>
        <a:lstStyle/>
        <a:p>
          <a:pPr marL="0" lvl="0" indent="0" algn="l" defTabSz="488950">
            <a:lnSpc>
              <a:spcPct val="90000"/>
            </a:lnSpc>
            <a:spcBef>
              <a:spcPct val="0"/>
            </a:spcBef>
            <a:spcAft>
              <a:spcPct val="35000"/>
            </a:spcAft>
            <a:buNone/>
          </a:pPr>
          <a:r>
            <a:rPr lang="en-US" sz="1100" kern="1200"/>
            <a:t>Decreases risk of unauthorized entry through tailgating</a:t>
          </a:r>
        </a:p>
      </dsp:txBody>
      <dsp:txXfrm>
        <a:off x="4829521" y="1588942"/>
        <a:ext cx="3629630" cy="8852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CEB5BE-706B-4AD1-B4D9-11C4EAE68B1D}">
      <dsp:nvSpPr>
        <dsp:cNvPr id="0" name=""/>
        <dsp:cNvSpPr/>
      </dsp:nvSpPr>
      <dsp:spPr>
        <a:xfrm>
          <a:off x="0" y="0"/>
          <a:ext cx="4707467" cy="463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Symmetric encryption</a:t>
          </a:r>
        </a:p>
      </dsp:txBody>
      <dsp:txXfrm>
        <a:off x="22617" y="22617"/>
        <a:ext cx="4662233" cy="418086"/>
      </dsp:txXfrm>
    </dsp:sp>
    <dsp:sp modelId="{31A0D70B-65C8-41B5-9B0C-C258F5C0757C}">
      <dsp:nvSpPr>
        <dsp:cNvPr id="0" name=""/>
        <dsp:cNvSpPr/>
      </dsp:nvSpPr>
      <dsp:spPr>
        <a:xfrm>
          <a:off x="0" y="619288"/>
          <a:ext cx="4707467" cy="335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62"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Single secret key used to encrypt and decrypt data</a:t>
          </a:r>
        </a:p>
        <a:p>
          <a:pPr marL="114300" lvl="1" indent="-114300" algn="l" defTabSz="622300">
            <a:lnSpc>
              <a:spcPct val="90000"/>
            </a:lnSpc>
            <a:spcBef>
              <a:spcPct val="0"/>
            </a:spcBef>
            <a:spcAft>
              <a:spcPct val="20000"/>
            </a:spcAft>
            <a:buChar char="•"/>
          </a:pPr>
          <a:endParaRPr lang="en-US" sz="1400" kern="1200" dirty="0"/>
        </a:p>
        <a:p>
          <a:pPr marL="114300" lvl="1" indent="-114300" algn="l" defTabSz="622300">
            <a:lnSpc>
              <a:spcPct val="90000"/>
            </a:lnSpc>
            <a:spcBef>
              <a:spcPct val="0"/>
            </a:spcBef>
            <a:spcAft>
              <a:spcPct val="20000"/>
            </a:spcAft>
            <a:buChar char="•"/>
          </a:pPr>
          <a:r>
            <a:rPr lang="en-US" sz="1400" kern="1200" dirty="0"/>
            <a:t>Maybe two keys, but one is easy to determine for the other</a:t>
          </a:r>
        </a:p>
        <a:p>
          <a:pPr marL="114300" lvl="1" indent="-114300" algn="l" defTabSz="622300">
            <a:lnSpc>
              <a:spcPct val="90000"/>
            </a:lnSpc>
            <a:spcBef>
              <a:spcPct val="0"/>
            </a:spcBef>
            <a:spcAft>
              <a:spcPct val="20000"/>
            </a:spcAft>
            <a:buChar char="•"/>
          </a:pPr>
          <a:endParaRPr lang="en-US" sz="1400" kern="1200" dirty="0"/>
        </a:p>
        <a:p>
          <a:pPr marL="114300" lvl="1" indent="-114300" algn="l" defTabSz="622300">
            <a:lnSpc>
              <a:spcPct val="90000"/>
            </a:lnSpc>
            <a:spcBef>
              <a:spcPct val="0"/>
            </a:spcBef>
            <a:spcAft>
              <a:spcPct val="20000"/>
            </a:spcAft>
            <a:buChar char="•"/>
          </a:pPr>
          <a:r>
            <a:rPr lang="en-US" sz="1400" kern="1200" dirty="0"/>
            <a:t>Need to securely distribute and store the key</a:t>
          </a:r>
        </a:p>
        <a:p>
          <a:pPr marL="114300" lvl="1" indent="-114300" algn="l" defTabSz="622300">
            <a:lnSpc>
              <a:spcPct val="90000"/>
            </a:lnSpc>
            <a:spcBef>
              <a:spcPct val="0"/>
            </a:spcBef>
            <a:spcAft>
              <a:spcPct val="20000"/>
            </a:spcAft>
            <a:buChar char="•"/>
          </a:pPr>
          <a:endParaRPr lang="en-US" sz="1400" kern="1200" dirty="0"/>
        </a:p>
        <a:p>
          <a:pPr marL="114300" lvl="1" indent="-114300" algn="l" defTabSz="622300">
            <a:lnSpc>
              <a:spcPct val="90000"/>
            </a:lnSpc>
            <a:spcBef>
              <a:spcPct val="0"/>
            </a:spcBef>
            <a:spcAft>
              <a:spcPct val="20000"/>
            </a:spcAft>
            <a:buChar char="•"/>
          </a:pPr>
          <a:r>
            <a:rPr lang="en-US" sz="1400" kern="1200" dirty="0"/>
            <a:t>Faster and less intensive than asymmetric encryption</a:t>
          </a:r>
        </a:p>
        <a:p>
          <a:pPr marL="114300" lvl="1" indent="-114300" algn="l" defTabSz="622300">
            <a:lnSpc>
              <a:spcPct val="90000"/>
            </a:lnSpc>
            <a:spcBef>
              <a:spcPct val="0"/>
            </a:spcBef>
            <a:spcAft>
              <a:spcPct val="20000"/>
            </a:spcAft>
            <a:buChar char="•"/>
          </a:pPr>
          <a:endParaRPr lang="en-US" sz="1400" kern="1200" dirty="0"/>
        </a:p>
        <a:p>
          <a:pPr marL="114300" lvl="1" indent="-114300" algn="l" defTabSz="622300">
            <a:lnSpc>
              <a:spcPct val="90000"/>
            </a:lnSpc>
            <a:spcBef>
              <a:spcPct val="0"/>
            </a:spcBef>
            <a:spcAft>
              <a:spcPct val="20000"/>
            </a:spcAft>
            <a:buChar char="•"/>
          </a:pPr>
          <a:r>
            <a:rPr lang="en-US" sz="1400" kern="1200" dirty="0"/>
            <a:t>Use 1024-bit key encryption</a:t>
          </a:r>
        </a:p>
        <a:p>
          <a:pPr marL="228600" lvl="2" indent="-114300" algn="l" defTabSz="622300">
            <a:lnSpc>
              <a:spcPct val="90000"/>
            </a:lnSpc>
            <a:spcBef>
              <a:spcPct val="0"/>
            </a:spcBef>
            <a:spcAft>
              <a:spcPct val="20000"/>
            </a:spcAft>
            <a:buChar char="•"/>
          </a:pPr>
          <a:r>
            <a:rPr lang="en-US" sz="1400" kern="1200" dirty="0"/>
            <a:t>Takes more processing to perform encryption and decryption</a:t>
          </a:r>
        </a:p>
      </dsp:txBody>
      <dsp:txXfrm>
        <a:off x="0" y="619288"/>
        <a:ext cx="4707467" cy="3353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42088-275B-48B4-842B-57420AFABD8A}">
      <dsp:nvSpPr>
        <dsp:cNvPr id="0" name=""/>
        <dsp:cNvSpPr/>
      </dsp:nvSpPr>
      <dsp:spPr>
        <a:xfrm>
          <a:off x="0" y="0"/>
          <a:ext cx="4038600" cy="1648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t>Key exchange: </a:t>
          </a:r>
          <a:r>
            <a:rPr lang="en-US" sz="1700" kern="1200" dirty="0"/>
            <a:t>Two hosts need to know the same symmetric encryption key without any other host finding out what it is.</a:t>
          </a:r>
        </a:p>
      </dsp:txBody>
      <dsp:txXfrm>
        <a:off x="80467" y="80467"/>
        <a:ext cx="3877666" cy="1487449"/>
      </dsp:txXfrm>
    </dsp:sp>
    <dsp:sp modelId="{C6F58BCA-0391-4365-AD73-C38B286E07B5}">
      <dsp:nvSpPr>
        <dsp:cNvPr id="0" name=""/>
        <dsp:cNvSpPr/>
      </dsp:nvSpPr>
      <dsp:spPr>
        <a:xfrm>
          <a:off x="0" y="1721716"/>
          <a:ext cx="4038600" cy="1648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RSA cipher: </a:t>
          </a:r>
          <a:r>
            <a:rPr lang="en-US" sz="1700" kern="1200"/>
            <a:t>The first successful algorithm to be designed for public key encryption. It is named for its designers, Rivest, Shamir, and Adelman.</a:t>
          </a:r>
        </a:p>
      </dsp:txBody>
      <dsp:txXfrm>
        <a:off x="80467" y="1802183"/>
        <a:ext cx="3877666" cy="14874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BBF44-99CB-456D-8688-A6F4D1456E94}">
      <dsp:nvSpPr>
        <dsp:cNvPr id="0" name=""/>
        <dsp:cNvSpPr/>
      </dsp:nvSpPr>
      <dsp:spPr>
        <a:xfrm>
          <a:off x="492" y="447498"/>
          <a:ext cx="1922673" cy="1153604"/>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Cryptographic encryption: </a:t>
          </a:r>
          <a:r>
            <a:rPr lang="en-US" sz="1300" b="0" kern="1200" dirty="0"/>
            <a:t>A hashed value from which it is impossible to recover the original data. </a:t>
          </a:r>
          <a:endParaRPr lang="en-US" sz="1300" kern="1200" dirty="0"/>
        </a:p>
      </dsp:txBody>
      <dsp:txXfrm>
        <a:off x="492" y="447498"/>
        <a:ext cx="1922673" cy="1153604"/>
      </dsp:txXfrm>
    </dsp:sp>
    <dsp:sp modelId="{6E92AD15-220D-4250-866B-4EE3CCDC2923}">
      <dsp:nvSpPr>
        <dsp:cNvPr id="0" name=""/>
        <dsp:cNvSpPr/>
      </dsp:nvSpPr>
      <dsp:spPr>
        <a:xfrm>
          <a:off x="2115433" y="447498"/>
          <a:ext cx="1922673" cy="1153604"/>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Hash: </a:t>
          </a:r>
          <a:r>
            <a:rPr lang="en-US" sz="1300" b="0" kern="1200" dirty="0"/>
            <a:t>The value that results from hashing encryption as a short representation of data.</a:t>
          </a:r>
          <a:endParaRPr lang="en-US" sz="1300" kern="1200" dirty="0"/>
        </a:p>
      </dsp:txBody>
      <dsp:txXfrm>
        <a:off x="2115433" y="447498"/>
        <a:ext cx="1922673" cy="1153604"/>
      </dsp:txXfrm>
    </dsp:sp>
    <dsp:sp modelId="{C1C38026-227F-4306-8D88-DAB26D53FAB3}">
      <dsp:nvSpPr>
        <dsp:cNvPr id="0" name=""/>
        <dsp:cNvSpPr/>
      </dsp:nvSpPr>
      <dsp:spPr>
        <a:xfrm>
          <a:off x="492" y="1793369"/>
          <a:ext cx="1922673" cy="1153604"/>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a:t>SHA1/2: </a:t>
          </a:r>
          <a:r>
            <a:rPr lang="en-US" sz="1300" b="0" kern="1200"/>
            <a:t>A cryptographic hashing algorithm created to address possible weaknesses in MDA.</a:t>
          </a:r>
          <a:r>
            <a:rPr lang="en-US" sz="1300" b="1" kern="1200"/>
            <a:t> </a:t>
          </a:r>
          <a:endParaRPr lang="en-US" sz="1300" kern="1200"/>
        </a:p>
      </dsp:txBody>
      <dsp:txXfrm>
        <a:off x="492" y="1793369"/>
        <a:ext cx="1922673" cy="1153604"/>
      </dsp:txXfrm>
    </dsp:sp>
    <dsp:sp modelId="{DFC14F90-8506-4079-BB40-F3BF19E54982}">
      <dsp:nvSpPr>
        <dsp:cNvPr id="0" name=""/>
        <dsp:cNvSpPr/>
      </dsp:nvSpPr>
      <dsp:spPr>
        <a:xfrm>
          <a:off x="2115433" y="1793369"/>
          <a:ext cx="1922673" cy="1153604"/>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a:t>MD5: </a:t>
          </a:r>
          <a:r>
            <a:rPr lang="en-US" sz="1300" b="0" kern="1200"/>
            <a:t>The Message Digest Algorithm.</a:t>
          </a:r>
          <a:endParaRPr lang="en-US" sz="1300" kern="1200"/>
        </a:p>
      </dsp:txBody>
      <dsp:txXfrm>
        <a:off x="2115433" y="1793369"/>
        <a:ext cx="1922673" cy="11536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27D8F-2747-4BC1-8CE2-87C6B3EDF542}">
      <dsp:nvSpPr>
        <dsp:cNvPr id="0" name=""/>
        <dsp:cNvSpPr/>
      </dsp:nvSpPr>
      <dsp:spPr>
        <a:xfrm>
          <a:off x="0" y="96856"/>
          <a:ext cx="4038600" cy="1034279"/>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PKI: </a:t>
          </a:r>
          <a:r>
            <a:rPr lang="en-US" sz="1700" b="0" kern="1200"/>
            <a:t>Asymmetric encryption for secure key distribution for symmetric encryption.</a:t>
          </a:r>
          <a:endParaRPr lang="en-US" sz="1700" kern="1200"/>
        </a:p>
      </dsp:txBody>
      <dsp:txXfrm>
        <a:off x="50489" y="147345"/>
        <a:ext cx="3937622" cy="933301"/>
      </dsp:txXfrm>
    </dsp:sp>
    <dsp:sp modelId="{CD3A1045-6ADE-4058-874D-433D84058A33}">
      <dsp:nvSpPr>
        <dsp:cNvPr id="0" name=""/>
        <dsp:cNvSpPr/>
      </dsp:nvSpPr>
      <dsp:spPr>
        <a:xfrm>
          <a:off x="0" y="1180095"/>
          <a:ext cx="4038600" cy="1034279"/>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t>CA: </a:t>
          </a:r>
          <a:r>
            <a:rPr lang="en-US" sz="1700" b="0" kern="1200" dirty="0"/>
            <a:t>A server that can issue digital certificates and the associated public/private key pairs.</a:t>
          </a:r>
          <a:endParaRPr lang="en-US" sz="1700" kern="1200" dirty="0"/>
        </a:p>
      </dsp:txBody>
      <dsp:txXfrm>
        <a:off x="50489" y="1230584"/>
        <a:ext cx="3937622" cy="933301"/>
      </dsp:txXfrm>
    </dsp:sp>
    <dsp:sp modelId="{CF38B686-2255-465C-A073-FF5860F1D2C2}">
      <dsp:nvSpPr>
        <dsp:cNvPr id="0" name=""/>
        <dsp:cNvSpPr/>
      </dsp:nvSpPr>
      <dsp:spPr>
        <a:xfrm>
          <a:off x="0" y="2263335"/>
          <a:ext cx="4038600" cy="1034279"/>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Digital certificate: </a:t>
          </a:r>
          <a:r>
            <a:rPr lang="en-US" sz="1700" b="0" kern="1200"/>
            <a:t>X.509 certificate issued by a CA as guarantee that the key belongs to the organization.</a:t>
          </a:r>
          <a:endParaRPr lang="en-US" sz="1700" kern="1200"/>
        </a:p>
      </dsp:txBody>
      <dsp:txXfrm>
        <a:off x="50489" y="2313824"/>
        <a:ext cx="3937622" cy="9333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0D690-155A-4D38-AB75-A0062E2C0A19}">
      <dsp:nvSpPr>
        <dsp:cNvPr id="0" name=""/>
        <dsp:cNvSpPr/>
      </dsp:nvSpPr>
      <dsp:spPr>
        <a:xfrm>
          <a:off x="0" y="305657"/>
          <a:ext cx="8460152" cy="3326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6602" tIns="333248" rIns="65660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Restrict the ability of users to run unapproved program code</a:t>
          </a:r>
        </a:p>
        <a:p>
          <a:pPr marL="342900" lvl="2" indent="-171450" algn="l" defTabSz="711200">
            <a:lnSpc>
              <a:spcPct val="90000"/>
            </a:lnSpc>
            <a:spcBef>
              <a:spcPct val="0"/>
            </a:spcBef>
            <a:spcAft>
              <a:spcPct val="15000"/>
            </a:spcAft>
            <a:buChar char="•"/>
          </a:pPr>
          <a:r>
            <a:rPr lang="en-US" sz="1600" kern="1200"/>
            <a:t>Administrator and User accounts</a:t>
          </a:r>
        </a:p>
        <a:p>
          <a:pPr marL="342900" lvl="2" indent="-171450" algn="l" defTabSz="711200">
            <a:lnSpc>
              <a:spcPct val="90000"/>
            </a:lnSpc>
            <a:spcBef>
              <a:spcPct val="0"/>
            </a:spcBef>
            <a:spcAft>
              <a:spcPct val="15000"/>
            </a:spcAft>
            <a:buChar char="•"/>
          </a:pPr>
          <a:r>
            <a:rPr lang="en-US" sz="1600" kern="1200" dirty="0"/>
            <a:t>User Account Control</a:t>
          </a:r>
        </a:p>
        <a:p>
          <a:pPr marL="342900" lvl="2" indent="-171450" algn="l" defTabSz="711200">
            <a:lnSpc>
              <a:spcPct val="90000"/>
            </a:lnSpc>
            <a:spcBef>
              <a:spcPct val="0"/>
            </a:spcBef>
            <a:spcAft>
              <a:spcPct val="15000"/>
            </a:spcAft>
            <a:buChar char="•"/>
          </a:pPr>
          <a:r>
            <a:rPr lang="en-US" sz="1600" kern="1200" dirty="0"/>
            <a:t>System policies</a:t>
          </a:r>
        </a:p>
        <a:p>
          <a:pPr marL="342900" lvl="2"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a:t>App developers should use digital certificates for code signing </a:t>
          </a:r>
        </a:p>
        <a:p>
          <a:pPr marL="342900" lvl="2" indent="-171450" algn="l" defTabSz="711200">
            <a:lnSpc>
              <a:spcPct val="90000"/>
            </a:lnSpc>
            <a:spcBef>
              <a:spcPct val="0"/>
            </a:spcBef>
            <a:spcAft>
              <a:spcPct val="15000"/>
            </a:spcAft>
            <a:buChar char="•"/>
          </a:pPr>
          <a:r>
            <a:rPr lang="en-US" sz="1600" kern="1200" dirty="0"/>
            <a:t>Proves authenticity and integrity of installer package</a:t>
          </a:r>
        </a:p>
        <a:p>
          <a:pPr marL="342900" lvl="2"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a:t>Third-party network management suites enforce application control</a:t>
          </a:r>
        </a:p>
        <a:p>
          <a:pPr marL="342900" lvl="2" indent="-171450" algn="l" defTabSz="711200">
            <a:lnSpc>
              <a:spcPct val="90000"/>
            </a:lnSpc>
            <a:spcBef>
              <a:spcPct val="0"/>
            </a:spcBef>
            <a:spcAft>
              <a:spcPct val="15000"/>
            </a:spcAft>
            <a:buChar char="•"/>
          </a:pPr>
          <a:r>
            <a:rPr lang="en-US" sz="1600" kern="1200"/>
            <a:t>Blacklist and whitelist software</a:t>
          </a:r>
        </a:p>
      </dsp:txBody>
      <dsp:txXfrm>
        <a:off x="0" y="305657"/>
        <a:ext cx="8460152" cy="3326400"/>
      </dsp:txXfrm>
    </dsp:sp>
    <dsp:sp modelId="{AD921D9C-996F-4465-9A5C-21F383C10548}">
      <dsp:nvSpPr>
        <dsp:cNvPr id="0" name=""/>
        <dsp:cNvSpPr/>
      </dsp:nvSpPr>
      <dsp:spPr>
        <a:xfrm>
          <a:off x="423007" y="69497"/>
          <a:ext cx="5922106" cy="472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711200">
            <a:lnSpc>
              <a:spcPct val="90000"/>
            </a:lnSpc>
            <a:spcBef>
              <a:spcPct val="0"/>
            </a:spcBef>
            <a:spcAft>
              <a:spcPct val="35000"/>
            </a:spcAft>
            <a:buNone/>
          </a:pPr>
          <a:r>
            <a:rPr lang="en-US" sz="1600" kern="1200"/>
            <a:t>Trusted and Untrusted Software Sources</a:t>
          </a:r>
        </a:p>
      </dsp:txBody>
      <dsp:txXfrm>
        <a:off x="446064" y="92554"/>
        <a:ext cx="5875992" cy="4262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42DE2D-7BCB-4A65-950C-2CE6569D21EA}">
      <dsp:nvSpPr>
        <dsp:cNvPr id="0" name=""/>
        <dsp:cNvSpPr/>
      </dsp:nvSpPr>
      <dsp:spPr>
        <a:xfrm>
          <a:off x="0" y="41775"/>
          <a:ext cx="4038600" cy="16309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Heuristic: </a:t>
          </a:r>
          <a:r>
            <a:rPr lang="en-US" sz="1700" b="0" kern="1200"/>
            <a:t>Monitoring technique that allows dynamic pattern matching based on past experience rather than relying on pre-loaded signatures.</a:t>
          </a:r>
          <a:endParaRPr lang="en-US" sz="1700" kern="1200"/>
        </a:p>
      </dsp:txBody>
      <dsp:txXfrm>
        <a:off x="79618" y="121393"/>
        <a:ext cx="3879364" cy="1471744"/>
      </dsp:txXfrm>
    </dsp:sp>
    <dsp:sp modelId="{977ADC05-9761-4219-A84C-840477B9A97F}">
      <dsp:nvSpPr>
        <dsp:cNvPr id="0" name=""/>
        <dsp:cNvSpPr/>
      </dsp:nvSpPr>
      <dsp:spPr>
        <a:xfrm>
          <a:off x="0" y="1721716"/>
          <a:ext cx="4038600" cy="16309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Anti-malware: </a:t>
          </a:r>
          <a:r>
            <a:rPr lang="en-US" sz="1700" b="0" kern="1200"/>
            <a:t>Software that scans devices for malicious software.</a:t>
          </a:r>
          <a:endParaRPr lang="en-US" sz="1700" kern="1200"/>
        </a:p>
      </dsp:txBody>
      <dsp:txXfrm>
        <a:off x="79618" y="1801334"/>
        <a:ext cx="3879364" cy="14717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4A19E-48CB-4A11-B107-595CB0DA53EE}">
      <dsp:nvSpPr>
        <dsp:cNvPr id="0" name=""/>
        <dsp:cNvSpPr/>
      </dsp:nvSpPr>
      <dsp:spPr>
        <a:xfrm>
          <a:off x="1692030" y="1646"/>
          <a:ext cx="6768121" cy="85270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20" tIns="216587" rIns="131320" bIns="216587" numCol="1" spcCol="1270" anchor="ctr" anchorCtr="0">
          <a:noAutofit/>
        </a:bodyPr>
        <a:lstStyle/>
        <a:p>
          <a:pPr marL="0" lvl="0" indent="0" algn="l" defTabSz="488950">
            <a:lnSpc>
              <a:spcPct val="90000"/>
            </a:lnSpc>
            <a:spcBef>
              <a:spcPct val="0"/>
            </a:spcBef>
            <a:spcAft>
              <a:spcPct val="35000"/>
            </a:spcAft>
            <a:buNone/>
          </a:pPr>
          <a:r>
            <a:rPr lang="en-US" sz="1100" kern="1200"/>
            <a:t>Patch Management:</a:t>
          </a:r>
        </a:p>
      </dsp:txBody>
      <dsp:txXfrm>
        <a:off x="1692030" y="1646"/>
        <a:ext cx="6768121" cy="852702"/>
      </dsp:txXfrm>
    </dsp:sp>
    <dsp:sp modelId="{82E5030B-CA54-4B6A-882A-5752958E9EAF}">
      <dsp:nvSpPr>
        <dsp:cNvPr id="0" name=""/>
        <dsp:cNvSpPr/>
      </dsp:nvSpPr>
      <dsp:spPr>
        <a:xfrm>
          <a:off x="0" y="1646"/>
          <a:ext cx="1692030"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9537" tIns="84228" rIns="89537" bIns="84228" numCol="1" spcCol="1270" anchor="ctr" anchorCtr="0">
          <a:noAutofit/>
        </a:bodyPr>
        <a:lstStyle/>
        <a:p>
          <a:pPr marL="0" lvl="0" indent="0" algn="ctr" defTabSz="622300">
            <a:lnSpc>
              <a:spcPct val="90000"/>
            </a:lnSpc>
            <a:spcBef>
              <a:spcPct val="0"/>
            </a:spcBef>
            <a:spcAft>
              <a:spcPct val="35000"/>
            </a:spcAft>
            <a:buNone/>
          </a:pPr>
          <a:r>
            <a:rPr lang="en-US" sz="1400" kern="1200"/>
            <a:t>Patch</a:t>
          </a:r>
        </a:p>
      </dsp:txBody>
      <dsp:txXfrm>
        <a:off x="0" y="1646"/>
        <a:ext cx="1692030" cy="852702"/>
      </dsp:txXfrm>
    </dsp:sp>
    <dsp:sp modelId="{0414DC5D-1E54-46AD-B8D7-FEF63727237B}">
      <dsp:nvSpPr>
        <dsp:cNvPr id="0" name=""/>
        <dsp:cNvSpPr/>
      </dsp:nvSpPr>
      <dsp:spPr>
        <a:xfrm>
          <a:off x="1692030" y="905511"/>
          <a:ext cx="6768121" cy="85270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20" tIns="216587" rIns="131320" bIns="216587" numCol="1" spcCol="1270" anchor="ctr" anchorCtr="0">
          <a:noAutofit/>
        </a:bodyPr>
        <a:lstStyle/>
        <a:p>
          <a:pPr marL="0" lvl="0" indent="0" algn="l" defTabSz="488950">
            <a:lnSpc>
              <a:spcPct val="90000"/>
            </a:lnSpc>
            <a:spcBef>
              <a:spcPct val="0"/>
            </a:spcBef>
            <a:spcAft>
              <a:spcPct val="35000"/>
            </a:spcAft>
            <a:buNone/>
          </a:pPr>
          <a:r>
            <a:rPr lang="en-US" sz="1100" kern="1200"/>
            <a:t>Apply all the latest patches to ensure the system is as secure as possible against attacks against flaws in the software.</a:t>
          </a:r>
        </a:p>
      </dsp:txBody>
      <dsp:txXfrm>
        <a:off x="1692030" y="905511"/>
        <a:ext cx="6768121" cy="852702"/>
      </dsp:txXfrm>
    </dsp:sp>
    <dsp:sp modelId="{BC6CE08D-C236-4BF7-8FC2-C348A37BC807}">
      <dsp:nvSpPr>
        <dsp:cNvPr id="0" name=""/>
        <dsp:cNvSpPr/>
      </dsp:nvSpPr>
      <dsp:spPr>
        <a:xfrm>
          <a:off x="0" y="905511"/>
          <a:ext cx="1692030"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9537" tIns="84228" rIns="89537" bIns="84228" numCol="1" spcCol="1270" anchor="ctr" anchorCtr="0">
          <a:noAutofit/>
        </a:bodyPr>
        <a:lstStyle/>
        <a:p>
          <a:pPr marL="0" lvl="0" indent="0" algn="ctr" defTabSz="622300">
            <a:lnSpc>
              <a:spcPct val="90000"/>
            </a:lnSpc>
            <a:spcBef>
              <a:spcPct val="0"/>
            </a:spcBef>
            <a:spcAft>
              <a:spcPct val="35000"/>
            </a:spcAft>
            <a:buNone/>
          </a:pPr>
          <a:r>
            <a:rPr lang="en-US" sz="1400" kern="1200"/>
            <a:t>Apply</a:t>
          </a:r>
        </a:p>
      </dsp:txBody>
      <dsp:txXfrm>
        <a:off x="0" y="905511"/>
        <a:ext cx="1692030" cy="852702"/>
      </dsp:txXfrm>
    </dsp:sp>
    <dsp:sp modelId="{15B7FBDE-343F-49BA-8C5E-EA9E3CE70A45}">
      <dsp:nvSpPr>
        <dsp:cNvPr id="0" name=""/>
        <dsp:cNvSpPr/>
      </dsp:nvSpPr>
      <dsp:spPr>
        <a:xfrm>
          <a:off x="1692030" y="1809376"/>
          <a:ext cx="6768121" cy="85270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20" tIns="216587" rIns="131320" bIns="216587" numCol="1" spcCol="1270" anchor="t" anchorCtr="0">
          <a:noAutofit/>
        </a:bodyPr>
        <a:lstStyle/>
        <a:p>
          <a:pPr marL="0" lvl="0" indent="0" algn="l" defTabSz="488950">
            <a:lnSpc>
              <a:spcPct val="90000"/>
            </a:lnSpc>
            <a:spcBef>
              <a:spcPct val="0"/>
            </a:spcBef>
            <a:spcAft>
              <a:spcPct val="35000"/>
            </a:spcAft>
            <a:buNone/>
          </a:pPr>
          <a:r>
            <a:rPr lang="en-US" sz="1100" kern="1200"/>
            <a:t>Only apply a patch if it solves a particular problem being experienced.</a:t>
          </a:r>
        </a:p>
        <a:p>
          <a:pPr marL="57150" lvl="1" indent="-57150" algn="l" defTabSz="400050">
            <a:lnSpc>
              <a:spcPct val="90000"/>
            </a:lnSpc>
            <a:spcBef>
              <a:spcPct val="0"/>
            </a:spcBef>
            <a:spcAft>
              <a:spcPct val="15000"/>
            </a:spcAft>
            <a:buChar char="•"/>
          </a:pPr>
          <a:r>
            <a:rPr lang="en-US" sz="900" kern="1200"/>
            <a:t>Requires more work</a:t>
          </a:r>
        </a:p>
        <a:p>
          <a:pPr marL="57150" lvl="1" indent="-57150" algn="l" defTabSz="400050">
            <a:lnSpc>
              <a:spcPct val="90000"/>
            </a:lnSpc>
            <a:spcBef>
              <a:spcPct val="0"/>
            </a:spcBef>
            <a:spcAft>
              <a:spcPct val="15000"/>
            </a:spcAft>
            <a:buChar char="•"/>
          </a:pPr>
          <a:r>
            <a:rPr lang="en-US" sz="900" kern="1200"/>
            <a:t>Need to keep abreast of security bulletins</a:t>
          </a:r>
        </a:p>
        <a:p>
          <a:pPr marL="57150" lvl="1" indent="-57150" algn="l" defTabSz="400050">
            <a:lnSpc>
              <a:spcPct val="90000"/>
            </a:lnSpc>
            <a:spcBef>
              <a:spcPct val="0"/>
            </a:spcBef>
            <a:spcAft>
              <a:spcPct val="15000"/>
            </a:spcAft>
            <a:buChar char="•"/>
          </a:pPr>
          <a:r>
            <a:rPr lang="en-US" sz="900" kern="1200"/>
            <a:t>Updates can cause problems with application compatibility</a:t>
          </a:r>
        </a:p>
      </dsp:txBody>
      <dsp:txXfrm>
        <a:off x="1692030" y="1809376"/>
        <a:ext cx="6768121" cy="852702"/>
      </dsp:txXfrm>
    </dsp:sp>
    <dsp:sp modelId="{BF9E08D8-C029-4D6E-B6C3-79E1D03B405A}">
      <dsp:nvSpPr>
        <dsp:cNvPr id="0" name=""/>
        <dsp:cNvSpPr/>
      </dsp:nvSpPr>
      <dsp:spPr>
        <a:xfrm>
          <a:off x="0" y="1809376"/>
          <a:ext cx="1692030"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9537" tIns="84228" rIns="89537" bIns="84228" numCol="1" spcCol="1270" anchor="ctr" anchorCtr="0">
          <a:noAutofit/>
        </a:bodyPr>
        <a:lstStyle/>
        <a:p>
          <a:pPr marL="0" lvl="0" indent="0" algn="ctr" defTabSz="622300">
            <a:lnSpc>
              <a:spcPct val="90000"/>
            </a:lnSpc>
            <a:spcBef>
              <a:spcPct val="0"/>
            </a:spcBef>
            <a:spcAft>
              <a:spcPct val="35000"/>
            </a:spcAft>
            <a:buNone/>
          </a:pPr>
          <a:r>
            <a:rPr lang="en-US" sz="1400" kern="1200"/>
            <a:t>Apply</a:t>
          </a:r>
        </a:p>
      </dsp:txBody>
      <dsp:txXfrm>
        <a:off x="0" y="1809376"/>
        <a:ext cx="1692030" cy="852702"/>
      </dsp:txXfrm>
    </dsp:sp>
    <dsp:sp modelId="{3D4BBEF7-0249-4739-9AC4-41168120E4EE}">
      <dsp:nvSpPr>
        <dsp:cNvPr id="0" name=""/>
        <dsp:cNvSpPr/>
      </dsp:nvSpPr>
      <dsp:spPr>
        <a:xfrm>
          <a:off x="1692030" y="2713241"/>
          <a:ext cx="6768121" cy="85270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20" tIns="216587" rIns="131320" bIns="216587" numCol="1" spcCol="1270" anchor="ctr" anchorCtr="0">
          <a:noAutofit/>
        </a:bodyPr>
        <a:lstStyle/>
        <a:p>
          <a:pPr marL="0" lvl="0" indent="0" algn="l" defTabSz="488950">
            <a:lnSpc>
              <a:spcPct val="90000"/>
            </a:lnSpc>
            <a:spcBef>
              <a:spcPct val="0"/>
            </a:spcBef>
            <a:spcAft>
              <a:spcPct val="35000"/>
            </a:spcAft>
            <a:buNone/>
          </a:pPr>
          <a:r>
            <a:rPr lang="en-US" sz="1100" kern="1200"/>
            <a:t>Test updates on non-production system before rolling out.</a:t>
          </a:r>
        </a:p>
      </dsp:txBody>
      <dsp:txXfrm>
        <a:off x="1692030" y="2713241"/>
        <a:ext cx="6768121" cy="852702"/>
      </dsp:txXfrm>
    </dsp:sp>
    <dsp:sp modelId="{1B4479C0-DDF5-4CED-A132-546369C40B10}">
      <dsp:nvSpPr>
        <dsp:cNvPr id="0" name=""/>
        <dsp:cNvSpPr/>
      </dsp:nvSpPr>
      <dsp:spPr>
        <a:xfrm>
          <a:off x="0" y="2713241"/>
          <a:ext cx="1692030"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9537" tIns="84228" rIns="89537" bIns="84228" numCol="1" spcCol="1270" anchor="ctr" anchorCtr="0">
          <a:noAutofit/>
        </a:bodyPr>
        <a:lstStyle/>
        <a:p>
          <a:pPr marL="0" lvl="0" indent="0" algn="ctr" defTabSz="622300">
            <a:lnSpc>
              <a:spcPct val="90000"/>
            </a:lnSpc>
            <a:spcBef>
              <a:spcPct val="0"/>
            </a:spcBef>
            <a:spcAft>
              <a:spcPct val="35000"/>
            </a:spcAft>
            <a:buNone/>
          </a:pPr>
          <a:r>
            <a:rPr lang="en-US" sz="1400" kern="1200"/>
            <a:t>Test</a:t>
          </a:r>
        </a:p>
      </dsp:txBody>
      <dsp:txXfrm>
        <a:off x="0" y="2713241"/>
        <a:ext cx="1692030" cy="8527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E1A1D1-2495-420D-80CF-DC1A762F058B}">
      <dsp:nvSpPr>
        <dsp:cNvPr id="0" name=""/>
        <dsp:cNvSpPr/>
      </dsp:nvSpPr>
      <dsp:spPr>
        <a:xfrm>
          <a:off x="0" y="405"/>
          <a:ext cx="8460152" cy="9489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331667-4ED9-454E-908A-988C2FF53F99}">
      <dsp:nvSpPr>
        <dsp:cNvPr id="0" name=""/>
        <dsp:cNvSpPr/>
      </dsp:nvSpPr>
      <dsp:spPr>
        <a:xfrm>
          <a:off x="287058" y="213919"/>
          <a:ext cx="521923" cy="52192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DFAEA47-1A4C-49F7-AED2-01F8AA9E26FB}">
      <dsp:nvSpPr>
        <dsp:cNvPr id="0" name=""/>
        <dsp:cNvSpPr/>
      </dsp:nvSpPr>
      <dsp:spPr>
        <a:xfrm>
          <a:off x="1096040" y="405"/>
          <a:ext cx="7364111" cy="948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31" tIns="100431" rIns="100431" bIns="100431" numCol="1" spcCol="1270" anchor="ctr" anchorCtr="0">
          <a:noAutofit/>
        </a:bodyPr>
        <a:lstStyle/>
        <a:p>
          <a:pPr marL="0" lvl="0" indent="0" algn="l" defTabSz="711200">
            <a:lnSpc>
              <a:spcPct val="90000"/>
            </a:lnSpc>
            <a:spcBef>
              <a:spcPct val="0"/>
            </a:spcBef>
            <a:spcAft>
              <a:spcPct val="35000"/>
            </a:spcAft>
            <a:buNone/>
          </a:pPr>
          <a:r>
            <a:rPr lang="en-US" sz="1600" b="1" kern="1200"/>
            <a:t>Port-based NAC: </a:t>
          </a:r>
          <a:r>
            <a:rPr lang="en-US" sz="1600" kern="1200"/>
            <a:t>An IEEE 802.1X standard in which the switch (or router) performs some sort of authentication of the attached device before activating the port.</a:t>
          </a:r>
        </a:p>
      </dsp:txBody>
      <dsp:txXfrm>
        <a:off x="1096040" y="405"/>
        <a:ext cx="7364111" cy="948952"/>
      </dsp:txXfrm>
    </dsp:sp>
    <dsp:sp modelId="{36BD59CE-837A-43BE-81FF-EE5EE97541FC}">
      <dsp:nvSpPr>
        <dsp:cNvPr id="0" name=""/>
        <dsp:cNvSpPr/>
      </dsp:nvSpPr>
      <dsp:spPr>
        <a:xfrm>
          <a:off x="0" y="1186596"/>
          <a:ext cx="8460152" cy="9489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928D9F-1D65-4308-88D9-25FB92837A1F}">
      <dsp:nvSpPr>
        <dsp:cNvPr id="0" name=""/>
        <dsp:cNvSpPr/>
      </dsp:nvSpPr>
      <dsp:spPr>
        <a:xfrm>
          <a:off x="287058" y="1400110"/>
          <a:ext cx="521923" cy="52192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4C9C67-6A5F-4A9D-A43D-26E8CBAF96C6}">
      <dsp:nvSpPr>
        <dsp:cNvPr id="0" name=""/>
        <dsp:cNvSpPr/>
      </dsp:nvSpPr>
      <dsp:spPr>
        <a:xfrm>
          <a:off x="1096040" y="1186596"/>
          <a:ext cx="7364111" cy="948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31" tIns="100431" rIns="100431" bIns="100431" numCol="1" spcCol="1270" anchor="ctr" anchorCtr="0">
          <a:noAutofit/>
        </a:bodyPr>
        <a:lstStyle/>
        <a:p>
          <a:pPr marL="0" lvl="0" indent="0" algn="l" defTabSz="711200">
            <a:lnSpc>
              <a:spcPct val="90000"/>
            </a:lnSpc>
            <a:spcBef>
              <a:spcPct val="0"/>
            </a:spcBef>
            <a:spcAft>
              <a:spcPct val="35000"/>
            </a:spcAft>
            <a:buNone/>
          </a:pPr>
          <a:r>
            <a:rPr lang="en-US" sz="1600" b="1" kern="1200"/>
            <a:t>Supplicant: </a:t>
          </a:r>
          <a:r>
            <a:rPr lang="en-US" sz="1600" kern="1200"/>
            <a:t>Under 802.1X, the device requesting access.</a:t>
          </a:r>
        </a:p>
      </dsp:txBody>
      <dsp:txXfrm>
        <a:off x="1096040" y="1186596"/>
        <a:ext cx="7364111" cy="948952"/>
      </dsp:txXfrm>
    </dsp:sp>
    <dsp:sp modelId="{095B6E4E-5794-4A44-A102-D9265701F174}">
      <dsp:nvSpPr>
        <dsp:cNvPr id="0" name=""/>
        <dsp:cNvSpPr/>
      </dsp:nvSpPr>
      <dsp:spPr>
        <a:xfrm>
          <a:off x="0" y="2372786"/>
          <a:ext cx="8460152" cy="9489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A290FA-D803-4D7E-9A7C-CFAE1DA46F53}">
      <dsp:nvSpPr>
        <dsp:cNvPr id="0" name=""/>
        <dsp:cNvSpPr/>
      </dsp:nvSpPr>
      <dsp:spPr>
        <a:xfrm>
          <a:off x="287058" y="2586301"/>
          <a:ext cx="521923" cy="52192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564162D-2EE8-487F-8692-A925CD887D2B}">
      <dsp:nvSpPr>
        <dsp:cNvPr id="0" name=""/>
        <dsp:cNvSpPr/>
      </dsp:nvSpPr>
      <dsp:spPr>
        <a:xfrm>
          <a:off x="1096040" y="2372786"/>
          <a:ext cx="7364111" cy="948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31" tIns="100431" rIns="100431" bIns="100431" numCol="1" spcCol="1270" anchor="ctr" anchorCtr="0">
          <a:noAutofit/>
        </a:bodyPr>
        <a:lstStyle/>
        <a:p>
          <a:pPr marL="0" lvl="0" indent="0" algn="l" defTabSz="711200">
            <a:lnSpc>
              <a:spcPct val="90000"/>
            </a:lnSpc>
            <a:spcBef>
              <a:spcPct val="0"/>
            </a:spcBef>
            <a:spcAft>
              <a:spcPct val="35000"/>
            </a:spcAft>
            <a:buNone/>
          </a:pPr>
          <a:r>
            <a:rPr lang="en-US" sz="1600" b="1" kern="1200" dirty="0" err="1"/>
            <a:t>EAPoL</a:t>
          </a:r>
          <a:r>
            <a:rPr lang="en-US" sz="1600" b="1" kern="1200" dirty="0"/>
            <a:t> (over land): </a:t>
          </a:r>
          <a:r>
            <a:rPr lang="en-US" sz="1600" kern="1200" dirty="0"/>
            <a:t>Framework for negotiating authentication methods, supporting a range of authentication devices. </a:t>
          </a:r>
        </a:p>
      </dsp:txBody>
      <dsp:txXfrm>
        <a:off x="1096040" y="2372786"/>
        <a:ext cx="7364111" cy="94895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6/23/2022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6/23/2022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"CIA" isn't a content example but it is fundamental to describing the way security systems work.</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1221894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Cryptographic hashing provides the integrity function in most systems. Note that it's not really correct to describe this as encryption. Encryption is a reversible cryptographic process; hashing is a one-way cryptographic process.</a:t>
            </a:r>
          </a:p>
        </p:txBody>
      </p:sp>
      <p:sp>
        <p:nvSpPr>
          <p:cNvPr id="4" name="Slide Number Placeholder 3"/>
          <p:cNvSpPr>
            <a:spLocks noGrp="1"/>
          </p:cNvSpPr>
          <p:nvPr>
            <p:ph type="sldNum" sz="quarter" idx="5"/>
          </p:nvPr>
        </p:nvSpPr>
        <p:spPr/>
        <p:txBody>
          <a:bodyPr/>
          <a:lstStyle/>
          <a:p>
            <a:fld id="{F0DDA35F-9E58-5D40-92C1-D8C7631003B0}" type="slidenum">
              <a:rPr lang="en-US" smtClean="0"/>
              <a:t>15</a:t>
            </a:fld>
            <a:endParaRPr lang="en-US" dirty="0"/>
          </a:p>
        </p:txBody>
      </p:sp>
    </p:spTree>
    <p:extLst>
      <p:ext uri="{BB962C8B-B14F-4D97-AF65-F5344CB8AC3E}">
        <p14:creationId xmlns:p14="http://schemas.microsoft.com/office/powerpoint/2010/main" val="1026865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Don't go into too much detail here; just explain the role of the CA and use of digital certificates.</a:t>
            </a:r>
          </a:p>
          <a:p>
            <a:r>
              <a:rPr lang="en-US" dirty="0"/>
              <a:t>Note that this example has been simplified. In fact, the public key encrypts a symmetric secret key for the session, rather than encrypting the data exchange directly. This improves performance, as asymmetric encryption works efficiently only on small amounts of data.</a:t>
            </a:r>
          </a:p>
        </p:txBody>
      </p:sp>
      <p:sp>
        <p:nvSpPr>
          <p:cNvPr id="4" name="Slide Number Placeholder 3"/>
          <p:cNvSpPr>
            <a:spLocks noGrp="1"/>
          </p:cNvSpPr>
          <p:nvPr>
            <p:ph type="sldNum" sz="quarter" idx="5"/>
          </p:nvPr>
        </p:nvSpPr>
        <p:spPr/>
        <p:txBody>
          <a:bodyPr/>
          <a:lstStyle/>
          <a:p>
            <a:fld id="{F0DDA35F-9E58-5D40-92C1-D8C7631003B0}" type="slidenum">
              <a:rPr lang="en-US" smtClean="0"/>
              <a:t>16</a:t>
            </a:fld>
            <a:endParaRPr lang="en-US" dirty="0"/>
          </a:p>
        </p:txBody>
      </p:sp>
    </p:spTree>
    <p:extLst>
      <p:ext uri="{BB962C8B-B14F-4D97-AF65-F5344CB8AC3E}">
        <p14:creationId xmlns:p14="http://schemas.microsoft.com/office/powerpoint/2010/main" val="1453627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out that you will cover the bulk of best practices (focusing on authentication) in the next topic.</a:t>
            </a:r>
          </a:p>
        </p:txBody>
      </p:sp>
      <p:sp>
        <p:nvSpPr>
          <p:cNvPr id="4" name="Slide Number Placeholder 3"/>
          <p:cNvSpPr>
            <a:spLocks noGrp="1"/>
          </p:cNvSpPr>
          <p:nvPr>
            <p:ph type="sldNum" sz="quarter" idx="5"/>
          </p:nvPr>
        </p:nvSpPr>
        <p:spPr/>
        <p:txBody>
          <a:bodyPr/>
          <a:lstStyle/>
          <a:p>
            <a:fld id="{F0DDA35F-9E58-5D40-92C1-D8C7631003B0}" type="slidenum">
              <a:rPr lang="en-US" smtClean="0"/>
              <a:t>17</a:t>
            </a:fld>
            <a:endParaRPr lang="en-US" dirty="0"/>
          </a:p>
        </p:txBody>
      </p:sp>
    </p:spTree>
    <p:extLst>
      <p:ext uri="{BB962C8B-B14F-4D97-AF65-F5344CB8AC3E}">
        <p14:creationId xmlns:p14="http://schemas.microsoft.com/office/powerpoint/2010/main" val="772924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Make sure learners are familiar with 802.1X terminology: supplicants and authenticators, for instance.</a:t>
            </a:r>
          </a:p>
        </p:txBody>
      </p:sp>
      <p:sp>
        <p:nvSpPr>
          <p:cNvPr id="4" name="Slide Number Placeholder 3"/>
          <p:cNvSpPr>
            <a:spLocks noGrp="1"/>
          </p:cNvSpPr>
          <p:nvPr>
            <p:ph type="sldNum" sz="quarter" idx="5"/>
          </p:nvPr>
        </p:nvSpPr>
        <p:spPr/>
        <p:txBody>
          <a:bodyPr/>
          <a:lstStyle/>
          <a:p>
            <a:fld id="{F0DDA35F-9E58-5D40-92C1-D8C7631003B0}" type="slidenum">
              <a:rPr lang="en-US" smtClean="0"/>
              <a:t>23</a:t>
            </a:fld>
            <a:endParaRPr lang="en-US" dirty="0"/>
          </a:p>
        </p:txBody>
      </p:sp>
    </p:spTree>
    <p:extLst>
      <p:ext uri="{BB962C8B-B14F-4D97-AF65-F5344CB8AC3E}">
        <p14:creationId xmlns:p14="http://schemas.microsoft.com/office/powerpoint/2010/main" val="2469384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tries to give learners an overview of what might threaten network security and what might make the network vulnerable to such threats.</a:t>
            </a:r>
          </a:p>
          <a:p>
            <a:endParaRPr lang="en-US" dirty="0"/>
          </a:p>
          <a:p>
            <a:r>
              <a:rPr lang="en-US" dirty="0"/>
              <a:t>Teaching Tip: Emphasize the differences between vulnerabilities, threats, and risks.</a:t>
            </a:r>
          </a:p>
        </p:txBody>
      </p:sp>
      <p:sp>
        <p:nvSpPr>
          <p:cNvPr id="4" name="Slide Number Placeholder 3"/>
          <p:cNvSpPr>
            <a:spLocks noGrp="1"/>
          </p:cNvSpPr>
          <p:nvPr>
            <p:ph type="sldNum" sz="quarter" idx="5"/>
          </p:nvPr>
        </p:nvSpPr>
        <p:spPr/>
        <p:txBody>
          <a:bodyPr/>
          <a:lstStyle/>
          <a:p>
            <a:fld id="{F0DDA35F-9E58-5D40-92C1-D8C7631003B0}" type="slidenum">
              <a:rPr lang="en-US" smtClean="0"/>
              <a:t>35</a:t>
            </a:fld>
            <a:endParaRPr lang="en-US" dirty="0"/>
          </a:p>
        </p:txBody>
      </p:sp>
    </p:spTree>
    <p:extLst>
      <p:ext uri="{BB962C8B-B14F-4D97-AF65-F5344CB8AC3E}">
        <p14:creationId xmlns:p14="http://schemas.microsoft.com/office/powerpoint/2010/main" val="3000943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You can refer learners to Kevin Mitnick's books; Bruce </a:t>
            </a:r>
            <a:r>
              <a:rPr lang="en-US" dirty="0" err="1"/>
              <a:t>Schneier's</a:t>
            </a:r>
            <a:r>
              <a:rPr lang="en-US" dirty="0"/>
              <a:t> website is also a good resource. Point out that social engineering is not only about telephone or personal contact; email and IM are also dangerous because it is so easy to impersonate another user. It's worth talking about the risks of social networking sites and how much personal information can be exposed through profiles on Facebook, etc.</a:t>
            </a:r>
          </a:p>
          <a:p>
            <a:endParaRPr lang="en-US" dirty="0"/>
          </a:p>
          <a:p>
            <a:r>
              <a:rPr lang="en-US" dirty="0"/>
              <a:t>Interaction Opportunity: Ask learners if they have experienced social engineering attacks or attempts, and ask them to give examples.</a:t>
            </a:r>
          </a:p>
        </p:txBody>
      </p:sp>
      <p:sp>
        <p:nvSpPr>
          <p:cNvPr id="4" name="Slide Number Placeholder 3"/>
          <p:cNvSpPr>
            <a:spLocks noGrp="1"/>
          </p:cNvSpPr>
          <p:nvPr>
            <p:ph type="sldNum" sz="quarter" idx="5"/>
          </p:nvPr>
        </p:nvSpPr>
        <p:spPr/>
        <p:txBody>
          <a:bodyPr/>
          <a:lstStyle/>
          <a:p>
            <a:fld id="{F0DDA35F-9E58-5D40-92C1-D8C7631003B0}" type="slidenum">
              <a:rPr lang="en-US" smtClean="0"/>
              <a:t>36</a:t>
            </a:fld>
            <a:endParaRPr lang="en-US" dirty="0"/>
          </a:p>
        </p:txBody>
      </p:sp>
    </p:spTree>
    <p:extLst>
      <p:ext uri="{BB962C8B-B14F-4D97-AF65-F5344CB8AC3E}">
        <p14:creationId xmlns:p14="http://schemas.microsoft.com/office/powerpoint/2010/main" val="3722320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Another important point is training users to interpret browser warnings about digital certificates accurately. Most users understand that a website is only secure and authenticated if it has a digital certificate and is accessed via the HTTPS protocol. Phishers will attempt to craft a digital certificate for the site to make it more credible.</a:t>
            </a:r>
          </a:p>
        </p:txBody>
      </p:sp>
      <p:sp>
        <p:nvSpPr>
          <p:cNvPr id="4" name="Slide Number Placeholder 3"/>
          <p:cNvSpPr>
            <a:spLocks noGrp="1"/>
          </p:cNvSpPr>
          <p:nvPr>
            <p:ph type="sldNum" sz="quarter" idx="5"/>
          </p:nvPr>
        </p:nvSpPr>
        <p:spPr/>
        <p:txBody>
          <a:bodyPr/>
          <a:lstStyle/>
          <a:p>
            <a:fld id="{F0DDA35F-9E58-5D40-92C1-D8C7631003B0}" type="slidenum">
              <a:rPr lang="en-US" smtClean="0"/>
              <a:t>38</a:t>
            </a:fld>
            <a:endParaRPr lang="en-US" dirty="0"/>
          </a:p>
        </p:txBody>
      </p:sp>
    </p:spTree>
    <p:extLst>
      <p:ext uri="{BB962C8B-B14F-4D97-AF65-F5344CB8AC3E}">
        <p14:creationId xmlns:p14="http://schemas.microsoft.com/office/powerpoint/2010/main" val="1802528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need to know what information can be obtained via a scanning attack.</a:t>
            </a:r>
          </a:p>
        </p:txBody>
      </p:sp>
      <p:sp>
        <p:nvSpPr>
          <p:cNvPr id="4" name="Slide Number Placeholder 3"/>
          <p:cNvSpPr>
            <a:spLocks noGrp="1"/>
          </p:cNvSpPr>
          <p:nvPr>
            <p:ph type="sldNum" sz="quarter" idx="5"/>
          </p:nvPr>
        </p:nvSpPr>
        <p:spPr/>
        <p:txBody>
          <a:bodyPr/>
          <a:lstStyle/>
          <a:p>
            <a:fld id="{F0DDA35F-9E58-5D40-92C1-D8C7631003B0}" type="slidenum">
              <a:rPr lang="en-US" smtClean="0"/>
              <a:t>39</a:t>
            </a:fld>
            <a:endParaRPr lang="en-US" dirty="0"/>
          </a:p>
        </p:txBody>
      </p:sp>
    </p:spTree>
    <p:extLst>
      <p:ext uri="{BB962C8B-B14F-4D97-AF65-F5344CB8AC3E}">
        <p14:creationId xmlns:p14="http://schemas.microsoft.com/office/powerpoint/2010/main" val="3342304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If you have time, you might want to demonstrate use of Wireshark.</a:t>
            </a:r>
          </a:p>
        </p:txBody>
      </p:sp>
      <p:sp>
        <p:nvSpPr>
          <p:cNvPr id="4" name="Slide Number Placeholder 3"/>
          <p:cNvSpPr>
            <a:spLocks noGrp="1"/>
          </p:cNvSpPr>
          <p:nvPr>
            <p:ph type="sldNum" sz="quarter" idx="5"/>
          </p:nvPr>
        </p:nvSpPr>
        <p:spPr/>
        <p:txBody>
          <a:bodyPr/>
          <a:lstStyle/>
          <a:p>
            <a:fld id="{F0DDA35F-9E58-5D40-92C1-D8C7631003B0}" type="slidenum">
              <a:rPr lang="en-US" smtClean="0"/>
              <a:t>40</a:t>
            </a:fld>
            <a:endParaRPr lang="en-US" dirty="0"/>
          </a:p>
        </p:txBody>
      </p:sp>
    </p:spTree>
    <p:extLst>
      <p:ext uri="{BB962C8B-B14F-4D97-AF65-F5344CB8AC3E}">
        <p14:creationId xmlns:p14="http://schemas.microsoft.com/office/powerpoint/2010/main" val="2540346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Technically, passwords are not usually encrypted, as encryption implies the possibility of decryption. A password is cryptographically protected using a one-way hash function.</a:t>
            </a:r>
          </a:p>
          <a:p>
            <a:r>
              <a:rPr lang="en-US" dirty="0"/>
              <a:t>Explain how a password might be vulnerable to these attacks. A password filled with random alphanumeric and symbol characters that is only 6 characters long is far more vulnerable than a 20-character password of words from a dictionary strung together (unless the attacker knows that you like to choose passwords by stringing together x number of words from a dictionary!).</a:t>
            </a:r>
          </a:p>
          <a:p>
            <a:r>
              <a:rPr lang="en-US" dirty="0"/>
              <a:t>Point out that where web servers are compromised, their password databases are often sold online and accounts protected by weak passwords will be discovered very quickly. If a user has then used the same password for all their online accounts, the security of their</a:t>
            </a:r>
          </a:p>
          <a:p>
            <a:r>
              <a:rPr lang="en-US" dirty="0"/>
              <a:t>"digital identity" is very definitely at risk.</a:t>
            </a:r>
          </a:p>
        </p:txBody>
      </p:sp>
      <p:sp>
        <p:nvSpPr>
          <p:cNvPr id="4" name="Slide Number Placeholder 3"/>
          <p:cNvSpPr>
            <a:spLocks noGrp="1"/>
          </p:cNvSpPr>
          <p:nvPr>
            <p:ph type="sldNum" sz="quarter" idx="5"/>
          </p:nvPr>
        </p:nvSpPr>
        <p:spPr/>
        <p:txBody>
          <a:bodyPr/>
          <a:lstStyle/>
          <a:p>
            <a:fld id="{F0DDA35F-9E58-5D40-92C1-D8C7631003B0}" type="slidenum">
              <a:rPr lang="en-US" smtClean="0"/>
              <a:t>41</a:t>
            </a:fld>
            <a:endParaRPr lang="en-US" dirty="0"/>
          </a:p>
        </p:txBody>
      </p:sp>
    </p:spTree>
    <p:extLst>
      <p:ext uri="{BB962C8B-B14F-4D97-AF65-F5344CB8AC3E}">
        <p14:creationId xmlns:p14="http://schemas.microsoft.com/office/powerpoint/2010/main" val="435944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aims to give learners an overview of access control systems and the technologies used to implement them.</a:t>
            </a:r>
          </a:p>
        </p:txBody>
      </p:sp>
      <p:sp>
        <p:nvSpPr>
          <p:cNvPr id="4" name="Slide Number Placeholder 3"/>
          <p:cNvSpPr>
            <a:spLocks noGrp="1"/>
          </p:cNvSpPr>
          <p:nvPr>
            <p:ph type="sldNum" sz="quarter" idx="5"/>
          </p:nvPr>
        </p:nvSpPr>
        <p:spPr/>
        <p:txBody>
          <a:bodyPr/>
          <a:lstStyle/>
          <a:p>
            <a:fld id="{F0DDA35F-9E58-5D40-92C1-D8C7631003B0}" type="slidenum">
              <a:rPr lang="en-US" smtClean="0"/>
              <a:t>4</a:t>
            </a:fld>
            <a:endParaRPr lang="en-US" dirty="0"/>
          </a:p>
        </p:txBody>
      </p:sp>
    </p:spTree>
    <p:extLst>
      <p:ext uri="{BB962C8B-B14F-4D97-AF65-F5344CB8AC3E}">
        <p14:creationId xmlns:p14="http://schemas.microsoft.com/office/powerpoint/2010/main" val="303170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 defenses against network-based </a:t>
            </a:r>
            <a:r>
              <a:rPr lang="en-US" dirty="0" err="1"/>
              <a:t>DoS</a:t>
            </a:r>
            <a:r>
              <a:rPr lang="en-US" dirty="0"/>
              <a:t> attacks are principally firewalls, IPS, and application patches.</a:t>
            </a:r>
          </a:p>
          <a:p>
            <a:r>
              <a:rPr lang="en-US" dirty="0"/>
              <a:t>The "Storm Worm" represents a breed of botnet. The control network functions in a "peer-to-peer" manner and the software and control mechanisms are continually updated to evade detection and removal.</a:t>
            </a:r>
          </a:p>
          <a:p>
            <a:r>
              <a:rPr lang="en-US" dirty="0"/>
              <a:t>Also note that botnets can be leveraged to perform almost any function. In the future, they could be used to brute force encryption keys, for instance. Spam and phishing are probably more typical than </a:t>
            </a:r>
            <a:r>
              <a:rPr lang="en-US" dirty="0" err="1"/>
              <a:t>DoS</a:t>
            </a:r>
            <a:r>
              <a:rPr lang="en-US" dirty="0"/>
              <a:t>.</a:t>
            </a:r>
          </a:p>
          <a:p>
            <a:r>
              <a:rPr lang="en-US" dirty="0"/>
              <a:t>It's worth stressing the degree to which malware creation has become</a:t>
            </a:r>
          </a:p>
          <a:p>
            <a:r>
              <a:rPr lang="en-US" dirty="0"/>
              <a:t>"professionalized" and now forms a substantial "shadow economy."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43</a:t>
            </a:fld>
            <a:endParaRPr lang="en-US" dirty="0"/>
          </a:p>
        </p:txBody>
      </p:sp>
    </p:spTree>
    <p:extLst>
      <p:ext uri="{BB962C8B-B14F-4D97-AF65-F5344CB8AC3E}">
        <p14:creationId xmlns:p14="http://schemas.microsoft.com/office/powerpoint/2010/main" val="3723378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44</a:t>
            </a:fld>
            <a:endParaRPr lang="en-US" dirty="0"/>
          </a:p>
        </p:txBody>
      </p:sp>
    </p:spTree>
    <p:extLst>
      <p:ext uri="{BB962C8B-B14F-4D97-AF65-F5344CB8AC3E}">
        <p14:creationId xmlns:p14="http://schemas.microsoft.com/office/powerpoint/2010/main" val="3092443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Protection against software exploitation comes from applying security patches (for third-party applications) or secure programming practice (for your own applications). Discuss zero-day exploits (that is, a software vulnerability that is exploited before a fix becomes available). Most of these attacks are directed against database-backed websites. Targets include banks, ecommerce, and social networking sites. The growing use of Software as a Service (online CRM applications, for instance) also poses a tempting target.</a:t>
            </a:r>
          </a:p>
        </p:txBody>
      </p:sp>
      <p:sp>
        <p:nvSpPr>
          <p:cNvPr id="4" name="Slide Number Placeholder 3"/>
          <p:cNvSpPr>
            <a:spLocks noGrp="1"/>
          </p:cNvSpPr>
          <p:nvPr>
            <p:ph type="sldNum" sz="quarter" idx="5"/>
          </p:nvPr>
        </p:nvSpPr>
        <p:spPr/>
        <p:txBody>
          <a:bodyPr/>
          <a:lstStyle/>
          <a:p>
            <a:fld id="{F0DDA35F-9E58-5D40-92C1-D8C7631003B0}" type="slidenum">
              <a:rPr lang="en-US" smtClean="0"/>
              <a:t>46</a:t>
            </a:fld>
            <a:endParaRPr lang="en-US" dirty="0"/>
          </a:p>
        </p:txBody>
      </p:sp>
    </p:spTree>
    <p:extLst>
      <p:ext uri="{BB962C8B-B14F-4D97-AF65-F5344CB8AC3E}">
        <p14:creationId xmlns:p14="http://schemas.microsoft.com/office/powerpoint/2010/main" val="3674064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This is a relatively complex content example to have to introduce. Explain that sites/web apps are (typically) vulnerable because of some type of input validation failure that allows a threat actor to send malicious code via the site that will be executed in the user browser. </a:t>
            </a:r>
          </a:p>
          <a:p>
            <a:endParaRPr lang="en-US" dirty="0"/>
          </a:p>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47</a:t>
            </a:fld>
            <a:endParaRPr lang="en-US" dirty="0"/>
          </a:p>
        </p:txBody>
      </p:sp>
    </p:spTree>
    <p:extLst>
      <p:ext uri="{BB962C8B-B14F-4D97-AF65-F5344CB8AC3E}">
        <p14:creationId xmlns:p14="http://schemas.microsoft.com/office/powerpoint/2010/main" val="1228374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Do not go into detail about how the attacks are perpetrated. Focus on what a threat actor can achieve if the attack is successful.</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48</a:t>
            </a:fld>
            <a:endParaRPr lang="en-US" dirty="0"/>
          </a:p>
        </p:txBody>
      </p:sp>
    </p:spTree>
    <p:extLst>
      <p:ext uri="{BB962C8B-B14F-4D97-AF65-F5344CB8AC3E}">
        <p14:creationId xmlns:p14="http://schemas.microsoft.com/office/powerpoint/2010/main" val="13146259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is quite straightforward, so you may prefer to designate it as self-study if time is short.</a:t>
            </a:r>
          </a:p>
        </p:txBody>
      </p:sp>
      <p:sp>
        <p:nvSpPr>
          <p:cNvPr id="4" name="Slide Number Placeholder 3"/>
          <p:cNvSpPr>
            <a:spLocks noGrp="1"/>
          </p:cNvSpPr>
          <p:nvPr>
            <p:ph type="sldNum" sz="quarter" idx="5"/>
          </p:nvPr>
        </p:nvSpPr>
        <p:spPr/>
        <p:txBody>
          <a:bodyPr/>
          <a:lstStyle/>
          <a:p>
            <a:fld id="{F0DDA35F-9E58-5D40-92C1-D8C7631003B0}" type="slidenum">
              <a:rPr lang="en-US" smtClean="0"/>
              <a:t>57</a:t>
            </a:fld>
            <a:endParaRPr lang="en-US" dirty="0"/>
          </a:p>
        </p:txBody>
      </p:sp>
    </p:spTree>
    <p:extLst>
      <p:ext uri="{BB962C8B-B14F-4D97-AF65-F5344CB8AC3E}">
        <p14:creationId xmlns:p14="http://schemas.microsoft.com/office/powerpoint/2010/main" val="3089790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that a company's reputation is also at risk if it does not have a secure disposal policy enforced. This is especially important if the organization handles confidential personal data, such as a bank or online store.</a:t>
            </a:r>
          </a:p>
        </p:txBody>
      </p:sp>
      <p:sp>
        <p:nvSpPr>
          <p:cNvPr id="4" name="Slide Number Placeholder 3"/>
          <p:cNvSpPr>
            <a:spLocks noGrp="1"/>
          </p:cNvSpPr>
          <p:nvPr>
            <p:ph type="sldNum" sz="quarter" idx="5"/>
          </p:nvPr>
        </p:nvSpPr>
        <p:spPr/>
        <p:txBody>
          <a:bodyPr/>
          <a:lstStyle/>
          <a:p>
            <a:fld id="{F0DDA35F-9E58-5D40-92C1-D8C7631003B0}" type="slidenum">
              <a:rPr lang="en-US" smtClean="0"/>
              <a:t>64</a:t>
            </a:fld>
            <a:endParaRPr lang="en-US" dirty="0"/>
          </a:p>
        </p:txBody>
      </p:sp>
    </p:spTree>
    <p:extLst>
      <p:ext uri="{BB962C8B-B14F-4D97-AF65-F5344CB8AC3E}">
        <p14:creationId xmlns:p14="http://schemas.microsoft.com/office/powerpoint/2010/main" val="3869905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YouTube hosts any number of videos illustrating these processes. </a:t>
            </a:r>
            <a:r>
              <a:rPr lang="en-US"/>
              <a:t>Other sanitation suggestions collated by PC Pro include angle grinder, 12-gauge shotgun, and thermite.</a:t>
            </a:r>
          </a:p>
        </p:txBody>
      </p:sp>
      <p:sp>
        <p:nvSpPr>
          <p:cNvPr id="4" name="Slide Number Placeholder 3"/>
          <p:cNvSpPr>
            <a:spLocks noGrp="1"/>
          </p:cNvSpPr>
          <p:nvPr>
            <p:ph type="sldNum" sz="quarter" idx="5"/>
          </p:nvPr>
        </p:nvSpPr>
        <p:spPr/>
        <p:txBody>
          <a:bodyPr/>
          <a:lstStyle/>
          <a:p>
            <a:fld id="{F0DDA35F-9E58-5D40-92C1-D8C7631003B0}" type="slidenum">
              <a:rPr lang="en-US" smtClean="0"/>
              <a:t>65</a:t>
            </a:fld>
            <a:endParaRPr lang="en-US" dirty="0"/>
          </a:p>
        </p:txBody>
      </p:sp>
    </p:spTree>
    <p:extLst>
      <p:ext uri="{BB962C8B-B14F-4D97-AF65-F5344CB8AC3E}">
        <p14:creationId xmlns:p14="http://schemas.microsoft.com/office/powerpoint/2010/main" val="4142846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can think of any other examples.</a:t>
            </a:r>
          </a:p>
        </p:txBody>
      </p:sp>
      <p:sp>
        <p:nvSpPr>
          <p:cNvPr id="4" name="Slide Number Placeholder 3"/>
          <p:cNvSpPr>
            <a:spLocks noGrp="1"/>
          </p:cNvSpPr>
          <p:nvPr>
            <p:ph type="sldNum" sz="quarter" idx="5"/>
          </p:nvPr>
        </p:nvSpPr>
        <p:spPr/>
        <p:txBody>
          <a:bodyPr/>
          <a:lstStyle/>
          <a:p>
            <a:fld id="{F0DDA35F-9E58-5D40-92C1-D8C7631003B0}" type="slidenum">
              <a:rPr lang="en-US" smtClean="0"/>
              <a:t>5</a:t>
            </a:fld>
            <a:endParaRPr lang="en-US" dirty="0"/>
          </a:p>
        </p:txBody>
      </p:sp>
    </p:spTree>
    <p:extLst>
      <p:ext uri="{BB962C8B-B14F-4D97-AF65-F5344CB8AC3E}">
        <p14:creationId xmlns:p14="http://schemas.microsoft.com/office/powerpoint/2010/main" val="351235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Encryption isn't called out as a specific objective or example, but many of the security technologies that are examples depend on it. Ensure that learners are familiar with the different encryption types, examples of encryption algorithms, and the use of digital certificates.</a:t>
            </a:r>
          </a:p>
          <a:p>
            <a:endParaRPr lang="en-US" dirty="0"/>
          </a:p>
          <a:p>
            <a:r>
              <a:rPr lang="en-US" dirty="0"/>
              <a:t>Interaction Opportunity: Point out that symmetric encryption is well suited to confidentiality but not so useful for authentication or integrity. Ask learners to suggest why this is the case (you can't prove a unique identity with a shared key)</a:t>
            </a:r>
          </a:p>
        </p:txBody>
      </p:sp>
      <p:sp>
        <p:nvSpPr>
          <p:cNvPr id="4" name="Slide Number Placeholder 3"/>
          <p:cNvSpPr>
            <a:spLocks noGrp="1"/>
          </p:cNvSpPr>
          <p:nvPr>
            <p:ph type="sldNum" sz="quarter" idx="5"/>
          </p:nvPr>
        </p:nvSpPr>
        <p:spPr/>
        <p:txBody>
          <a:bodyPr/>
          <a:lstStyle/>
          <a:p>
            <a:fld id="{F0DDA35F-9E58-5D40-92C1-D8C7631003B0}" type="slidenum">
              <a:rPr lang="en-US" smtClean="0"/>
              <a:t>9</a:t>
            </a:fld>
            <a:endParaRPr lang="en-US" dirty="0"/>
          </a:p>
        </p:txBody>
      </p:sp>
    </p:spTree>
    <p:extLst>
      <p:ext uri="{BB962C8B-B14F-4D97-AF65-F5344CB8AC3E}">
        <p14:creationId xmlns:p14="http://schemas.microsoft.com/office/powerpoint/2010/main" val="1390858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Encryption isn't called out as a specific objective or example, but many of the security technologies that are examples depend on it. Ensure that learners are familiar with the different encryption types, examples of encryption algorithms, and the use of digital certificates.</a:t>
            </a:r>
          </a:p>
          <a:p>
            <a:endParaRPr lang="en-US" dirty="0"/>
          </a:p>
          <a:p>
            <a:r>
              <a:rPr lang="en-US" dirty="0"/>
              <a:t>Interaction Opportunity: Point out that symmetric encryption is well suited to confidentiality but not so useful for authentication or integrity. Ask learners to suggest why this is the case (you can't prove a unique identity with a shared key)</a:t>
            </a:r>
          </a:p>
        </p:txBody>
      </p:sp>
      <p:sp>
        <p:nvSpPr>
          <p:cNvPr id="4" name="Slide Number Placeholder 3"/>
          <p:cNvSpPr>
            <a:spLocks noGrp="1"/>
          </p:cNvSpPr>
          <p:nvPr>
            <p:ph type="sldNum" sz="quarter" idx="5"/>
          </p:nvPr>
        </p:nvSpPr>
        <p:spPr/>
        <p:txBody>
          <a:bodyPr/>
          <a:lstStyle/>
          <a:p>
            <a:fld id="{F0DDA35F-9E58-5D40-92C1-D8C7631003B0}" type="slidenum">
              <a:rPr lang="en-US" smtClean="0"/>
              <a:t>10</a:t>
            </a:fld>
            <a:endParaRPr lang="en-US" dirty="0"/>
          </a:p>
        </p:txBody>
      </p:sp>
    </p:spTree>
    <p:extLst>
      <p:ext uri="{BB962C8B-B14F-4D97-AF65-F5344CB8AC3E}">
        <p14:creationId xmlns:p14="http://schemas.microsoft.com/office/powerpoint/2010/main" val="2851458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Asymmetric encryption is best suited to authentication.</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182308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Asymmetric encryption is best suited to authentication.</a:t>
            </a:r>
          </a:p>
        </p:txBody>
      </p:sp>
      <p:sp>
        <p:nvSpPr>
          <p:cNvPr id="4" name="Slide Number Placeholder 3"/>
          <p:cNvSpPr>
            <a:spLocks noGrp="1"/>
          </p:cNvSpPr>
          <p:nvPr>
            <p:ph type="sldNum" sz="quarter" idx="5"/>
          </p:nvPr>
        </p:nvSpPr>
        <p:spPr/>
        <p:txBody>
          <a:bodyPr/>
          <a:lstStyle/>
          <a:p>
            <a:fld id="{F0DDA35F-9E58-5D40-92C1-D8C7631003B0}" type="slidenum">
              <a:rPr lang="en-US" smtClean="0"/>
              <a:t>12</a:t>
            </a:fld>
            <a:endParaRPr lang="en-US" dirty="0"/>
          </a:p>
        </p:txBody>
      </p:sp>
    </p:spTree>
    <p:extLst>
      <p:ext uri="{BB962C8B-B14F-4D97-AF65-F5344CB8AC3E}">
        <p14:creationId xmlns:p14="http://schemas.microsoft.com/office/powerpoint/2010/main" val="3986028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Cryptographic hashing provides the integrity function in most systems. Note that it's not really correct to describe this as encryption. Encryption is a reversible cryptographic process; hashing is a one-way cryptographic process.</a:t>
            </a:r>
          </a:p>
        </p:txBody>
      </p:sp>
      <p:sp>
        <p:nvSpPr>
          <p:cNvPr id="4" name="Slide Number Placeholder 3"/>
          <p:cNvSpPr>
            <a:spLocks noGrp="1"/>
          </p:cNvSpPr>
          <p:nvPr>
            <p:ph type="sldNum" sz="quarter" idx="5"/>
          </p:nvPr>
        </p:nvSpPr>
        <p:spPr/>
        <p:txBody>
          <a:bodyPr/>
          <a:lstStyle/>
          <a:p>
            <a:fld id="{F0DDA35F-9E58-5D40-92C1-D8C7631003B0}" type="slidenum">
              <a:rPr lang="en-US" smtClean="0"/>
              <a:t>13</a:t>
            </a:fld>
            <a:endParaRPr lang="en-US" dirty="0"/>
          </a:p>
        </p:txBody>
      </p:sp>
    </p:spTree>
    <p:extLst>
      <p:ext uri="{BB962C8B-B14F-4D97-AF65-F5344CB8AC3E}">
        <p14:creationId xmlns:p14="http://schemas.microsoft.com/office/powerpoint/2010/main" val="1949588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Cryptographic hashing provides the integrity function in most systems. Note that it's not really correct to describe this as encryption. Encryption is a reversible cryptographic process; hashing is a one-way cryptographic process.</a:t>
            </a:r>
          </a:p>
        </p:txBody>
      </p:sp>
      <p:sp>
        <p:nvSpPr>
          <p:cNvPr id="4" name="Slide Number Placeholder 3"/>
          <p:cNvSpPr>
            <a:spLocks noGrp="1"/>
          </p:cNvSpPr>
          <p:nvPr>
            <p:ph type="sldNum" sz="quarter" idx="5"/>
          </p:nvPr>
        </p:nvSpPr>
        <p:spPr/>
        <p:txBody>
          <a:bodyPr/>
          <a:lstStyle/>
          <a:p>
            <a:fld id="{F0DDA35F-9E58-5D40-92C1-D8C7631003B0}" type="slidenum">
              <a:rPr lang="en-US" smtClean="0"/>
              <a:t>14</a:t>
            </a:fld>
            <a:endParaRPr lang="en-US" dirty="0"/>
          </a:p>
        </p:txBody>
      </p:sp>
    </p:spTree>
    <p:extLst>
      <p:ext uri="{BB962C8B-B14F-4D97-AF65-F5344CB8AC3E}">
        <p14:creationId xmlns:p14="http://schemas.microsoft.com/office/powerpoint/2010/main" val="502629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userDrawn="1"/>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7"/>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userDrawn="1"/>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5"/>
          <a:stretch>
            <a:fillRect/>
          </a:stretch>
        </p:blipFill>
        <p:spPr>
          <a:xfrm>
            <a:off x="2656114" y="1288868"/>
            <a:ext cx="3829752"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902211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userDrawn="1"/>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userDrawn="1"/>
        </p:nvPicPr>
        <p:blipFill>
          <a:blip r:embed="rId4"/>
          <a:stretch>
            <a:fillRect/>
          </a:stretch>
        </p:blipFill>
        <p:spPr>
          <a:xfrm>
            <a:off x="6950148" y="3143794"/>
            <a:ext cx="2193852"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userDrawn="1"/>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5"/>
          <a:stretch>
            <a:fillRect/>
          </a:stretch>
        </p:blipFill>
        <p:spPr>
          <a:xfrm>
            <a:off x="2978606" y="1406242"/>
            <a:ext cx="3186788"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45" r:id="rId22"/>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36.png"/><Relationship Id="rId7" Type="http://schemas.openxmlformats.org/officeDocument/2006/relationships/diagramColors" Target="../diagrams/colors12.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37.jpg"/><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6.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dirty="0"/>
              <a:t>Ch 6: Threats and Security Measures </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1</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Logical Security Concepts</a:t>
            </a:r>
          </a:p>
          <a:p>
            <a:endParaRPr lang="en-US" dirty="0">
              <a:solidFill>
                <a:schemeClr val="tx1">
                  <a:lumMod val="85000"/>
                  <a:lumOff val="15000"/>
                </a:schemeClr>
              </a:solidFill>
            </a:endParaRPr>
          </a:p>
          <a:p>
            <a:r>
              <a:rPr lang="en-US" dirty="0">
                <a:solidFill>
                  <a:schemeClr val="tx1">
                    <a:lumMod val="85000"/>
                    <a:lumOff val="15000"/>
                  </a:schemeClr>
                </a:solidFill>
              </a:rPr>
              <a:t>Threats and Vulnerabilities</a:t>
            </a:r>
          </a:p>
          <a:p>
            <a:endParaRPr lang="en-US" dirty="0">
              <a:solidFill>
                <a:schemeClr val="tx1">
                  <a:lumMod val="85000"/>
                  <a:lumOff val="15000"/>
                </a:schemeClr>
              </a:solidFill>
            </a:endParaRPr>
          </a:p>
          <a:p>
            <a:r>
              <a:rPr lang="en-US" dirty="0">
                <a:solidFill>
                  <a:schemeClr val="tx1">
                    <a:lumMod val="85000"/>
                    <a:lumOff val="15000"/>
                  </a:schemeClr>
                </a:solidFill>
              </a:rPr>
              <a:t>Physical Security Measures</a:t>
            </a:r>
          </a:p>
        </p:txBody>
      </p:sp>
      <p:pic>
        <p:nvPicPr>
          <p:cNvPr id="5" name="Picture 4">
            <a:extLst>
              <a:ext uri="{FF2B5EF4-FFF2-40B4-BE49-F238E27FC236}">
                <a16:creationId xmlns:a16="http://schemas.microsoft.com/office/drawing/2014/main" id="{3646FB03-617F-4B24-38AB-BC499E5155B5}"/>
              </a:ext>
            </a:extLst>
          </p:cNvPr>
          <p:cNvPicPr>
            <a:picLocks noChangeAspect="1"/>
          </p:cNvPicPr>
          <p:nvPr/>
        </p:nvPicPr>
        <p:blipFill>
          <a:blip r:embed="rId2"/>
          <a:stretch>
            <a:fillRect/>
          </a:stretch>
        </p:blipFill>
        <p:spPr>
          <a:xfrm>
            <a:off x="3768823" y="579700"/>
            <a:ext cx="5375177" cy="3583451"/>
          </a:xfrm>
          <a:prstGeom prst="rect">
            <a:avLst/>
          </a:prstGeom>
        </p:spPr>
      </p:pic>
    </p:spTree>
    <p:extLst>
      <p:ext uri="{BB962C8B-B14F-4D97-AF65-F5344CB8AC3E}">
        <p14:creationId xmlns:p14="http://schemas.microsoft.com/office/powerpoint/2010/main" val="3023797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5521-A004-4F7E-846B-C433AB363B54}"/>
              </a:ext>
            </a:extLst>
          </p:cNvPr>
          <p:cNvSpPr>
            <a:spLocks noGrp="1"/>
          </p:cNvSpPr>
          <p:nvPr>
            <p:ph type="title"/>
          </p:nvPr>
        </p:nvSpPr>
        <p:spPr>
          <a:xfrm>
            <a:off x="341927" y="75202"/>
            <a:ext cx="8455567" cy="633458"/>
          </a:xfrm>
        </p:spPr>
        <p:txBody>
          <a:bodyPr anchor="ctr">
            <a:normAutofit/>
          </a:bodyPr>
          <a:lstStyle/>
          <a:p>
            <a:r>
              <a:rPr lang="en-US" dirty="0"/>
              <a:t>Encryption</a:t>
            </a:r>
          </a:p>
        </p:txBody>
      </p:sp>
      <p:sp>
        <p:nvSpPr>
          <p:cNvPr id="4" name="Slide Number Placeholder 3">
            <a:extLst>
              <a:ext uri="{FF2B5EF4-FFF2-40B4-BE49-F238E27FC236}">
                <a16:creationId xmlns:a16="http://schemas.microsoft.com/office/drawing/2014/main" id="{E96C8EB0-1E8D-4592-A0A5-2B43B34E159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10</a:t>
            </a:fld>
            <a:endParaRPr lang="en-US"/>
          </a:p>
        </p:txBody>
      </p:sp>
      <p:pic>
        <p:nvPicPr>
          <p:cNvPr id="10" name="Picture 9">
            <a:extLst>
              <a:ext uri="{FF2B5EF4-FFF2-40B4-BE49-F238E27FC236}">
                <a16:creationId xmlns:a16="http://schemas.microsoft.com/office/drawing/2014/main" id="{870C51D2-969D-2EE9-6A15-F73B4ABC6E7C}"/>
              </a:ext>
            </a:extLst>
          </p:cNvPr>
          <p:cNvPicPr>
            <a:picLocks noChangeAspect="1"/>
          </p:cNvPicPr>
          <p:nvPr/>
        </p:nvPicPr>
        <p:blipFill rotWithShape="1">
          <a:blip r:embed="rId3"/>
          <a:srcRect t="27918" r="-2" b="16423"/>
          <a:stretch/>
        </p:blipFill>
        <p:spPr>
          <a:xfrm>
            <a:off x="341924" y="980349"/>
            <a:ext cx="8460152" cy="2990074"/>
          </a:xfrm>
          <a:prstGeom prst="rect">
            <a:avLst/>
          </a:prstGeom>
          <a:noFill/>
        </p:spPr>
      </p:pic>
    </p:spTree>
    <p:extLst>
      <p:ext uri="{BB962C8B-B14F-4D97-AF65-F5344CB8AC3E}">
        <p14:creationId xmlns:p14="http://schemas.microsoft.com/office/powerpoint/2010/main" val="1025540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BC8D7-B7DF-4BEF-9FBE-FD0D5B6681AB}"/>
              </a:ext>
            </a:extLst>
          </p:cNvPr>
          <p:cNvSpPr>
            <a:spLocks noGrp="1"/>
          </p:cNvSpPr>
          <p:nvPr>
            <p:ph type="title"/>
          </p:nvPr>
        </p:nvSpPr>
        <p:spPr>
          <a:xfrm>
            <a:off x="341927" y="75202"/>
            <a:ext cx="8455567" cy="633458"/>
          </a:xfrm>
        </p:spPr>
        <p:txBody>
          <a:bodyPr anchor="ctr">
            <a:normAutofit/>
          </a:bodyPr>
          <a:lstStyle/>
          <a:p>
            <a:r>
              <a:rPr lang="en-US" dirty="0"/>
              <a:t>Encryption </a:t>
            </a:r>
          </a:p>
        </p:txBody>
      </p:sp>
      <p:sp>
        <p:nvSpPr>
          <p:cNvPr id="4" name="Content Placeholder 3">
            <a:extLst>
              <a:ext uri="{FF2B5EF4-FFF2-40B4-BE49-F238E27FC236}">
                <a16:creationId xmlns:a16="http://schemas.microsoft.com/office/drawing/2014/main" id="{D7D3F058-DBDD-4D19-8466-C2A317A0E04D}"/>
              </a:ext>
            </a:extLst>
          </p:cNvPr>
          <p:cNvSpPr>
            <a:spLocks noGrp="1"/>
          </p:cNvSpPr>
          <p:nvPr>
            <p:ph sz="half" idx="1"/>
          </p:nvPr>
        </p:nvSpPr>
        <p:spPr>
          <a:xfrm>
            <a:off x="457200" y="1134533"/>
            <a:ext cx="4038600" cy="3460090"/>
          </a:xfrm>
        </p:spPr>
        <p:txBody>
          <a:bodyPr>
            <a:normAutofit lnSpcReduction="10000"/>
          </a:bodyPr>
          <a:lstStyle/>
          <a:p>
            <a:pPr marL="0" indent="0">
              <a:buNone/>
            </a:pPr>
            <a:r>
              <a:rPr lang="en-US" dirty="0"/>
              <a:t>Asymmetric encryption</a:t>
            </a:r>
          </a:p>
          <a:p>
            <a:r>
              <a:rPr lang="en-US" dirty="0"/>
              <a:t>Uses a private key to decrypt data</a:t>
            </a:r>
          </a:p>
          <a:p>
            <a:endParaRPr lang="en-US" dirty="0"/>
          </a:p>
          <a:p>
            <a:r>
              <a:rPr lang="en-US" dirty="0"/>
              <a:t>Mathematically related public key encrypts data</a:t>
            </a:r>
          </a:p>
          <a:p>
            <a:endParaRPr lang="en-US" dirty="0"/>
          </a:p>
          <a:p>
            <a:r>
              <a:rPr lang="en-US" dirty="0"/>
              <a:t>Often used for digital certificates, digital signatures, and key exchange</a:t>
            </a:r>
          </a:p>
          <a:p>
            <a:endParaRPr lang="en-US" dirty="0"/>
          </a:p>
          <a:p>
            <a:r>
              <a:rPr lang="en-US" dirty="0"/>
              <a:t>Most often uses RSA cipher</a:t>
            </a:r>
          </a:p>
          <a:p>
            <a:endParaRPr lang="en-US" dirty="0"/>
          </a:p>
        </p:txBody>
      </p:sp>
      <p:sp>
        <p:nvSpPr>
          <p:cNvPr id="3" name="Slide Number Placeholder 2">
            <a:extLst>
              <a:ext uri="{FF2B5EF4-FFF2-40B4-BE49-F238E27FC236}">
                <a16:creationId xmlns:a16="http://schemas.microsoft.com/office/drawing/2014/main" id="{623FBABC-56B3-41A7-8C69-6F2E270CDB1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11</a:t>
            </a:fld>
            <a:endParaRPr lang="en-US"/>
          </a:p>
        </p:txBody>
      </p:sp>
      <p:graphicFrame>
        <p:nvGraphicFramePr>
          <p:cNvPr id="7" name="Text Placeholder 4">
            <a:extLst>
              <a:ext uri="{FF2B5EF4-FFF2-40B4-BE49-F238E27FC236}">
                <a16:creationId xmlns:a16="http://schemas.microsoft.com/office/drawing/2014/main" id="{C21C787D-868E-EAE5-8137-438D219F670B}"/>
              </a:ext>
            </a:extLst>
          </p:cNvPr>
          <p:cNvGraphicFramePr/>
          <p:nvPr>
            <p:extLst>
              <p:ext uri="{D42A27DB-BD31-4B8C-83A1-F6EECF244321}">
                <p14:modId xmlns:p14="http://schemas.microsoft.com/office/powerpoint/2010/main" val="3349749497"/>
              </p:ext>
            </p:extLst>
          </p:nvPr>
        </p:nvGraphicFramePr>
        <p:xfrm>
          <a:off x="4758894" y="874514"/>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5417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BC8D7-B7DF-4BEF-9FBE-FD0D5B6681AB}"/>
              </a:ext>
            </a:extLst>
          </p:cNvPr>
          <p:cNvSpPr>
            <a:spLocks noGrp="1"/>
          </p:cNvSpPr>
          <p:nvPr>
            <p:ph type="title"/>
          </p:nvPr>
        </p:nvSpPr>
        <p:spPr>
          <a:xfrm>
            <a:off x="341927" y="75202"/>
            <a:ext cx="8455567" cy="633458"/>
          </a:xfrm>
        </p:spPr>
        <p:txBody>
          <a:bodyPr anchor="ctr">
            <a:normAutofit/>
          </a:bodyPr>
          <a:lstStyle/>
          <a:p>
            <a:r>
              <a:rPr lang="en-US" dirty="0"/>
              <a:t>Encryption </a:t>
            </a:r>
          </a:p>
        </p:txBody>
      </p:sp>
      <p:sp>
        <p:nvSpPr>
          <p:cNvPr id="3" name="Slide Number Placeholder 2">
            <a:extLst>
              <a:ext uri="{FF2B5EF4-FFF2-40B4-BE49-F238E27FC236}">
                <a16:creationId xmlns:a16="http://schemas.microsoft.com/office/drawing/2014/main" id="{623FBABC-56B3-41A7-8C69-6F2E270CDB1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12</a:t>
            </a:fld>
            <a:endParaRPr lang="en-US"/>
          </a:p>
        </p:txBody>
      </p:sp>
      <p:pic>
        <p:nvPicPr>
          <p:cNvPr id="8" name="Picture 7">
            <a:extLst>
              <a:ext uri="{FF2B5EF4-FFF2-40B4-BE49-F238E27FC236}">
                <a16:creationId xmlns:a16="http://schemas.microsoft.com/office/drawing/2014/main" id="{B3283708-DBAF-A416-2E7D-8D850746C0B6}"/>
              </a:ext>
            </a:extLst>
          </p:cNvPr>
          <p:cNvPicPr>
            <a:picLocks noChangeAspect="1"/>
          </p:cNvPicPr>
          <p:nvPr/>
        </p:nvPicPr>
        <p:blipFill>
          <a:blip r:embed="rId3"/>
          <a:stretch>
            <a:fillRect/>
          </a:stretch>
        </p:blipFill>
        <p:spPr>
          <a:xfrm>
            <a:off x="2624667" y="824542"/>
            <a:ext cx="4365625" cy="4260850"/>
          </a:xfrm>
          <a:prstGeom prst="rect">
            <a:avLst/>
          </a:prstGeom>
        </p:spPr>
      </p:pic>
    </p:spTree>
    <p:extLst>
      <p:ext uri="{BB962C8B-B14F-4D97-AF65-F5344CB8AC3E}">
        <p14:creationId xmlns:p14="http://schemas.microsoft.com/office/powerpoint/2010/main" val="1976553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BC8D7-B7DF-4BEF-9FBE-FD0D5B6681AB}"/>
              </a:ext>
            </a:extLst>
          </p:cNvPr>
          <p:cNvSpPr>
            <a:spLocks noGrp="1"/>
          </p:cNvSpPr>
          <p:nvPr>
            <p:ph type="title"/>
          </p:nvPr>
        </p:nvSpPr>
        <p:spPr>
          <a:xfrm>
            <a:off x="341927" y="75202"/>
            <a:ext cx="8455567" cy="633458"/>
          </a:xfrm>
        </p:spPr>
        <p:txBody>
          <a:bodyPr anchor="ctr">
            <a:normAutofit/>
          </a:bodyPr>
          <a:lstStyle/>
          <a:p>
            <a:r>
              <a:rPr lang="en-US" dirty="0"/>
              <a:t>Encryption</a:t>
            </a:r>
          </a:p>
        </p:txBody>
      </p:sp>
      <p:sp>
        <p:nvSpPr>
          <p:cNvPr id="4" name="Content Placeholder 3">
            <a:extLst>
              <a:ext uri="{FF2B5EF4-FFF2-40B4-BE49-F238E27FC236}">
                <a16:creationId xmlns:a16="http://schemas.microsoft.com/office/drawing/2014/main" id="{D7D3F058-DBDD-4D19-8466-C2A317A0E04D}"/>
              </a:ext>
            </a:extLst>
          </p:cNvPr>
          <p:cNvSpPr>
            <a:spLocks noGrp="1"/>
          </p:cNvSpPr>
          <p:nvPr>
            <p:ph sz="half" idx="2"/>
          </p:nvPr>
        </p:nvSpPr>
        <p:spPr>
          <a:xfrm>
            <a:off x="4800603" y="1180678"/>
            <a:ext cx="4038600" cy="3394472"/>
          </a:xfrm>
        </p:spPr>
        <p:txBody>
          <a:bodyPr>
            <a:normAutofit/>
          </a:bodyPr>
          <a:lstStyle/>
          <a:p>
            <a:pPr marL="0" indent="0">
              <a:lnSpc>
                <a:spcPct val="90000"/>
              </a:lnSpc>
              <a:buNone/>
            </a:pPr>
            <a:r>
              <a:rPr lang="en-US" dirty="0"/>
              <a:t>Cryptographic encryption</a:t>
            </a:r>
          </a:p>
          <a:p>
            <a:pPr>
              <a:lnSpc>
                <a:spcPct val="90000"/>
              </a:lnSpc>
            </a:pPr>
            <a:r>
              <a:rPr lang="en-US" dirty="0"/>
              <a:t>Provides integrity function in most systems</a:t>
            </a:r>
          </a:p>
          <a:p>
            <a:pPr>
              <a:lnSpc>
                <a:spcPct val="90000"/>
              </a:lnSpc>
            </a:pPr>
            <a:endParaRPr lang="en-US" dirty="0"/>
          </a:p>
          <a:p>
            <a:pPr>
              <a:lnSpc>
                <a:spcPct val="90000"/>
              </a:lnSpc>
            </a:pPr>
            <a:r>
              <a:rPr lang="en-US" dirty="0"/>
              <a:t>Not technically encryption as it is a one-way cryptographic process</a:t>
            </a:r>
          </a:p>
          <a:p>
            <a:pPr>
              <a:lnSpc>
                <a:spcPct val="90000"/>
              </a:lnSpc>
            </a:pPr>
            <a:endParaRPr lang="en-US" dirty="0"/>
          </a:p>
          <a:p>
            <a:pPr>
              <a:lnSpc>
                <a:spcPct val="90000"/>
              </a:lnSpc>
            </a:pPr>
            <a:r>
              <a:rPr lang="en-US" dirty="0"/>
              <a:t>Often uses</a:t>
            </a:r>
          </a:p>
          <a:p>
            <a:pPr lvl="1">
              <a:lnSpc>
                <a:spcPct val="90000"/>
              </a:lnSpc>
            </a:pPr>
            <a:r>
              <a:rPr lang="en-US" sz="1800" dirty="0"/>
              <a:t>SHA-1 </a:t>
            </a:r>
          </a:p>
          <a:p>
            <a:pPr lvl="1">
              <a:lnSpc>
                <a:spcPct val="90000"/>
              </a:lnSpc>
            </a:pPr>
            <a:r>
              <a:rPr lang="en-US" sz="1800" dirty="0"/>
              <a:t>SHA-2</a:t>
            </a:r>
          </a:p>
          <a:p>
            <a:pPr lvl="1">
              <a:lnSpc>
                <a:spcPct val="90000"/>
              </a:lnSpc>
            </a:pPr>
            <a:r>
              <a:rPr lang="en-US" sz="1800" dirty="0"/>
              <a:t>MD5</a:t>
            </a:r>
          </a:p>
          <a:p>
            <a:pPr marL="342900" lvl="1" indent="0">
              <a:lnSpc>
                <a:spcPct val="90000"/>
              </a:lnSpc>
              <a:buNone/>
            </a:pPr>
            <a:endParaRPr lang="en-US" sz="1800" dirty="0"/>
          </a:p>
          <a:p>
            <a:pPr>
              <a:lnSpc>
                <a:spcPct val="90000"/>
              </a:lnSpc>
            </a:pPr>
            <a:endParaRPr lang="en-US" dirty="0"/>
          </a:p>
        </p:txBody>
      </p:sp>
      <p:sp>
        <p:nvSpPr>
          <p:cNvPr id="3" name="Slide Number Placeholder 2">
            <a:extLst>
              <a:ext uri="{FF2B5EF4-FFF2-40B4-BE49-F238E27FC236}">
                <a16:creationId xmlns:a16="http://schemas.microsoft.com/office/drawing/2014/main" id="{623FBABC-56B3-41A7-8C69-6F2E270CDB1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13</a:t>
            </a:fld>
            <a:endParaRPr lang="en-US"/>
          </a:p>
        </p:txBody>
      </p:sp>
      <p:graphicFrame>
        <p:nvGraphicFramePr>
          <p:cNvPr id="7" name="Text Placeholder 4">
            <a:extLst>
              <a:ext uri="{FF2B5EF4-FFF2-40B4-BE49-F238E27FC236}">
                <a16:creationId xmlns:a16="http://schemas.microsoft.com/office/drawing/2014/main" id="{B9DB795B-2779-D096-F754-EAF49EB17BF1}"/>
              </a:ext>
            </a:extLst>
          </p:cNvPr>
          <p:cNvGraphicFramePr/>
          <p:nvPr>
            <p:extLst>
              <p:ext uri="{D42A27DB-BD31-4B8C-83A1-F6EECF244321}">
                <p14:modId xmlns:p14="http://schemas.microsoft.com/office/powerpoint/2010/main" val="1352088535"/>
              </p:ext>
            </p:extLst>
          </p:nvPr>
        </p:nvGraphicFramePr>
        <p:xfrm>
          <a:off x="435767" y="1174751"/>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7895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BC8D7-B7DF-4BEF-9FBE-FD0D5B6681AB}"/>
              </a:ext>
            </a:extLst>
          </p:cNvPr>
          <p:cNvSpPr>
            <a:spLocks noGrp="1"/>
          </p:cNvSpPr>
          <p:nvPr>
            <p:ph type="title"/>
          </p:nvPr>
        </p:nvSpPr>
        <p:spPr>
          <a:xfrm>
            <a:off x="341925" y="75202"/>
            <a:ext cx="7883768" cy="633458"/>
          </a:xfrm>
        </p:spPr>
        <p:txBody>
          <a:bodyPr anchor="ctr">
            <a:normAutofit/>
          </a:bodyPr>
          <a:lstStyle/>
          <a:p>
            <a:r>
              <a:rPr lang="en-US" dirty="0"/>
              <a:t>Encryption</a:t>
            </a:r>
          </a:p>
        </p:txBody>
      </p:sp>
      <p:sp>
        <p:nvSpPr>
          <p:cNvPr id="3" name="Slide Number Placeholder 2">
            <a:extLst>
              <a:ext uri="{FF2B5EF4-FFF2-40B4-BE49-F238E27FC236}">
                <a16:creationId xmlns:a16="http://schemas.microsoft.com/office/drawing/2014/main" id="{623FBABC-56B3-41A7-8C69-6F2E270CDB1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14</a:t>
            </a:fld>
            <a:endParaRPr lang="en-US"/>
          </a:p>
        </p:txBody>
      </p:sp>
      <p:sp>
        <p:nvSpPr>
          <p:cNvPr id="4" name="TextBox 3">
            <a:extLst>
              <a:ext uri="{FF2B5EF4-FFF2-40B4-BE49-F238E27FC236}">
                <a16:creationId xmlns:a16="http://schemas.microsoft.com/office/drawing/2014/main" id="{CFCD8B39-6E9E-4225-E270-510C00C9CF65}"/>
              </a:ext>
            </a:extLst>
          </p:cNvPr>
          <p:cNvSpPr txBox="1"/>
          <p:nvPr/>
        </p:nvSpPr>
        <p:spPr>
          <a:xfrm>
            <a:off x="1111910" y="2571750"/>
            <a:ext cx="7275816" cy="1698927"/>
          </a:xfrm>
          <a:prstGeom prst="rect">
            <a:avLst/>
          </a:prstGeom>
          <a:noFill/>
        </p:spPr>
        <p:txBody>
          <a:bodyPr wrap="square" rtlCol="0">
            <a:spAutoFit/>
          </a:bodyPr>
          <a:lstStyle/>
          <a:p>
            <a:pPr marL="257175" indent="-257175" defTabSz="342900">
              <a:lnSpc>
                <a:spcPct val="90000"/>
              </a:lnSpc>
              <a:spcBef>
                <a:spcPct val="20000"/>
              </a:spcBef>
              <a:buClr>
                <a:srgbClr val="ED1C24"/>
              </a:buClr>
              <a:buFont typeface="Arial"/>
              <a:buChar char="•"/>
            </a:pPr>
            <a:r>
              <a:rPr lang="en-US" dirty="0">
                <a:solidFill>
                  <a:srgbClr val="45545F"/>
                </a:solidFill>
              </a:rPr>
              <a:t>Cryptography -  is the study of secure communications techniques that allow only the sender and intended recipient of a message to view its contents. </a:t>
            </a:r>
          </a:p>
          <a:p>
            <a:pPr marL="257175" indent="-257175" defTabSz="342900">
              <a:lnSpc>
                <a:spcPct val="90000"/>
              </a:lnSpc>
              <a:spcBef>
                <a:spcPct val="20000"/>
              </a:spcBef>
              <a:buClr>
                <a:srgbClr val="ED1C24"/>
              </a:buClr>
              <a:buFont typeface="Arial"/>
              <a:buChar char="•"/>
            </a:pPr>
            <a:endParaRPr lang="en-US" dirty="0">
              <a:solidFill>
                <a:srgbClr val="45545F"/>
              </a:solidFill>
            </a:endParaRPr>
          </a:p>
          <a:p>
            <a:pPr marL="257175" indent="-257175" defTabSz="342900">
              <a:lnSpc>
                <a:spcPct val="90000"/>
              </a:lnSpc>
              <a:spcBef>
                <a:spcPct val="20000"/>
              </a:spcBef>
              <a:buClr>
                <a:srgbClr val="ED1C24"/>
              </a:buClr>
              <a:buFont typeface="Arial"/>
              <a:buChar char="•"/>
            </a:pPr>
            <a:r>
              <a:rPr lang="en-US" dirty="0"/>
              <a:t>An example of basic cryptography is an encrypted message in which letters are replaced with other characters.</a:t>
            </a:r>
          </a:p>
        </p:txBody>
      </p:sp>
      <p:pic>
        <p:nvPicPr>
          <p:cNvPr id="5" name="Picture 4">
            <a:extLst>
              <a:ext uri="{FF2B5EF4-FFF2-40B4-BE49-F238E27FC236}">
                <a16:creationId xmlns:a16="http://schemas.microsoft.com/office/drawing/2014/main" id="{A59D435D-53B5-9084-6A94-57375BB9C74F}"/>
              </a:ext>
            </a:extLst>
          </p:cNvPr>
          <p:cNvPicPr>
            <a:picLocks noChangeAspect="1"/>
          </p:cNvPicPr>
          <p:nvPr/>
        </p:nvPicPr>
        <p:blipFill>
          <a:blip r:embed="rId3"/>
          <a:stretch>
            <a:fillRect/>
          </a:stretch>
        </p:blipFill>
        <p:spPr>
          <a:xfrm>
            <a:off x="2055970" y="652657"/>
            <a:ext cx="4871126" cy="1658256"/>
          </a:xfrm>
          <a:prstGeom prst="rect">
            <a:avLst/>
          </a:prstGeom>
        </p:spPr>
      </p:pic>
    </p:spTree>
    <p:extLst>
      <p:ext uri="{BB962C8B-B14F-4D97-AF65-F5344CB8AC3E}">
        <p14:creationId xmlns:p14="http://schemas.microsoft.com/office/powerpoint/2010/main" val="3175780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BC8D7-B7DF-4BEF-9FBE-FD0D5B6681AB}"/>
              </a:ext>
            </a:extLst>
          </p:cNvPr>
          <p:cNvSpPr>
            <a:spLocks noGrp="1"/>
          </p:cNvSpPr>
          <p:nvPr>
            <p:ph type="title"/>
          </p:nvPr>
        </p:nvSpPr>
        <p:spPr>
          <a:xfrm>
            <a:off x="341925" y="75202"/>
            <a:ext cx="7883768" cy="633458"/>
          </a:xfrm>
        </p:spPr>
        <p:txBody>
          <a:bodyPr anchor="ctr">
            <a:normAutofit/>
          </a:bodyPr>
          <a:lstStyle/>
          <a:p>
            <a:r>
              <a:rPr lang="en-US" dirty="0"/>
              <a:t>Encryption Cryptominers</a:t>
            </a:r>
          </a:p>
        </p:txBody>
      </p:sp>
      <p:sp>
        <p:nvSpPr>
          <p:cNvPr id="3" name="Slide Number Placeholder 2">
            <a:extLst>
              <a:ext uri="{FF2B5EF4-FFF2-40B4-BE49-F238E27FC236}">
                <a16:creationId xmlns:a16="http://schemas.microsoft.com/office/drawing/2014/main" id="{623FBABC-56B3-41A7-8C69-6F2E270CDB1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15</a:t>
            </a:fld>
            <a:endParaRPr lang="en-US"/>
          </a:p>
        </p:txBody>
      </p:sp>
      <p:sp>
        <p:nvSpPr>
          <p:cNvPr id="4" name="TextBox 3">
            <a:extLst>
              <a:ext uri="{FF2B5EF4-FFF2-40B4-BE49-F238E27FC236}">
                <a16:creationId xmlns:a16="http://schemas.microsoft.com/office/drawing/2014/main" id="{CFCD8B39-6E9E-4225-E270-510C00C9CF65}"/>
              </a:ext>
            </a:extLst>
          </p:cNvPr>
          <p:cNvSpPr txBox="1"/>
          <p:nvPr/>
        </p:nvSpPr>
        <p:spPr>
          <a:xfrm>
            <a:off x="1047220" y="2571750"/>
            <a:ext cx="7275816" cy="2280624"/>
          </a:xfrm>
          <a:prstGeom prst="rect">
            <a:avLst/>
          </a:prstGeom>
          <a:noFill/>
        </p:spPr>
        <p:txBody>
          <a:bodyPr wrap="square" rtlCol="0">
            <a:spAutoFit/>
          </a:bodyPr>
          <a:lstStyle/>
          <a:p>
            <a:pPr defTabSz="342900">
              <a:lnSpc>
                <a:spcPct val="90000"/>
              </a:lnSpc>
              <a:spcBef>
                <a:spcPct val="20000"/>
              </a:spcBef>
              <a:buClr>
                <a:srgbClr val="ED1C24"/>
              </a:buClr>
            </a:pPr>
            <a:r>
              <a:rPr lang="en-US" dirty="0">
                <a:solidFill>
                  <a:srgbClr val="45545F"/>
                </a:solidFill>
              </a:rPr>
              <a:t>Cryptominers</a:t>
            </a:r>
          </a:p>
          <a:p>
            <a:pPr marL="257175" indent="-257175" defTabSz="342900">
              <a:lnSpc>
                <a:spcPct val="90000"/>
              </a:lnSpc>
              <a:spcBef>
                <a:spcPct val="20000"/>
              </a:spcBef>
              <a:buClr>
                <a:srgbClr val="ED1C24"/>
              </a:buClr>
              <a:buFont typeface="Arial"/>
              <a:buChar char="•"/>
            </a:pPr>
            <a:r>
              <a:rPr lang="en-US" dirty="0">
                <a:solidFill>
                  <a:srgbClr val="45545F"/>
                </a:solidFill>
              </a:rPr>
              <a:t>Used both legitimately and illegitimately to mine Cryptocurrencies. </a:t>
            </a:r>
          </a:p>
          <a:p>
            <a:pPr marL="257175" indent="-257175" defTabSz="342900">
              <a:lnSpc>
                <a:spcPct val="90000"/>
              </a:lnSpc>
              <a:spcBef>
                <a:spcPct val="20000"/>
              </a:spcBef>
              <a:buClr>
                <a:srgbClr val="ED1C24"/>
              </a:buClr>
              <a:buFont typeface="Arial"/>
              <a:buChar char="•"/>
            </a:pPr>
            <a:endParaRPr lang="en-US" dirty="0">
              <a:solidFill>
                <a:srgbClr val="45545F"/>
              </a:solidFill>
            </a:endParaRPr>
          </a:p>
          <a:p>
            <a:pPr marL="257175" indent="-257175" defTabSz="342900">
              <a:lnSpc>
                <a:spcPct val="90000"/>
              </a:lnSpc>
              <a:spcBef>
                <a:spcPct val="20000"/>
              </a:spcBef>
              <a:buClr>
                <a:srgbClr val="ED1C24"/>
              </a:buClr>
              <a:buFont typeface="Arial"/>
              <a:buChar char="•"/>
            </a:pPr>
            <a:r>
              <a:rPr lang="en-US" dirty="0">
                <a:solidFill>
                  <a:srgbClr val="45545F"/>
                </a:solidFill>
              </a:rPr>
              <a:t>Cryptominers, when used illegitimately on your computer, it seeks to hijack idle processing power to mine cryptocurrency and make the cybercriminal rich.</a:t>
            </a:r>
          </a:p>
          <a:p>
            <a:endParaRPr lang="en-US" dirty="0"/>
          </a:p>
        </p:txBody>
      </p:sp>
      <p:pic>
        <p:nvPicPr>
          <p:cNvPr id="6" name="Picture 5">
            <a:extLst>
              <a:ext uri="{FF2B5EF4-FFF2-40B4-BE49-F238E27FC236}">
                <a16:creationId xmlns:a16="http://schemas.microsoft.com/office/drawing/2014/main" id="{36D6CDBD-7CDF-1E7D-72A3-F9B3202AE1DE}"/>
              </a:ext>
            </a:extLst>
          </p:cNvPr>
          <p:cNvPicPr>
            <a:picLocks noChangeAspect="1"/>
          </p:cNvPicPr>
          <p:nvPr/>
        </p:nvPicPr>
        <p:blipFill>
          <a:blip r:embed="rId3"/>
          <a:stretch>
            <a:fillRect/>
          </a:stretch>
        </p:blipFill>
        <p:spPr>
          <a:xfrm>
            <a:off x="2698332" y="876924"/>
            <a:ext cx="4183731" cy="1694826"/>
          </a:xfrm>
          <a:prstGeom prst="rect">
            <a:avLst/>
          </a:prstGeom>
        </p:spPr>
      </p:pic>
    </p:spTree>
    <p:extLst>
      <p:ext uri="{BB962C8B-B14F-4D97-AF65-F5344CB8AC3E}">
        <p14:creationId xmlns:p14="http://schemas.microsoft.com/office/powerpoint/2010/main" val="415707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44F08-2B6F-4E36-9D60-9A009F86163D}"/>
              </a:ext>
            </a:extLst>
          </p:cNvPr>
          <p:cNvSpPr>
            <a:spLocks noGrp="1"/>
          </p:cNvSpPr>
          <p:nvPr>
            <p:ph type="title"/>
          </p:nvPr>
        </p:nvSpPr>
        <p:spPr>
          <a:xfrm>
            <a:off x="341927" y="75202"/>
            <a:ext cx="8455567" cy="633458"/>
          </a:xfrm>
        </p:spPr>
        <p:txBody>
          <a:bodyPr anchor="ctr">
            <a:normAutofit/>
          </a:bodyPr>
          <a:lstStyle/>
          <a:p>
            <a:r>
              <a:rPr lang="en-US" dirty="0"/>
              <a:t>PKI and Certificates</a:t>
            </a:r>
          </a:p>
        </p:txBody>
      </p:sp>
      <p:sp>
        <p:nvSpPr>
          <p:cNvPr id="5" name="Content Placeholder 4">
            <a:extLst>
              <a:ext uri="{FF2B5EF4-FFF2-40B4-BE49-F238E27FC236}">
                <a16:creationId xmlns:a16="http://schemas.microsoft.com/office/drawing/2014/main" id="{253F13EF-98B0-4A77-8A42-96EC80963D1B}"/>
              </a:ext>
            </a:extLst>
          </p:cNvPr>
          <p:cNvSpPr>
            <a:spLocks noGrp="1"/>
          </p:cNvSpPr>
          <p:nvPr>
            <p:ph sz="half" idx="2"/>
          </p:nvPr>
        </p:nvSpPr>
        <p:spPr>
          <a:xfrm>
            <a:off x="4969934" y="402233"/>
            <a:ext cx="4038600" cy="4580467"/>
          </a:xfrm>
        </p:spPr>
        <p:txBody>
          <a:bodyPr>
            <a:normAutofit/>
          </a:bodyPr>
          <a:lstStyle/>
          <a:p>
            <a:pPr>
              <a:lnSpc>
                <a:spcPct val="90000"/>
              </a:lnSpc>
            </a:pPr>
            <a:r>
              <a:rPr lang="en-US" sz="1400" dirty="0"/>
              <a:t>Asymmetric encryption is important part of PKI.</a:t>
            </a:r>
          </a:p>
          <a:p>
            <a:pPr lvl="1">
              <a:lnSpc>
                <a:spcPct val="90000"/>
              </a:lnSpc>
            </a:pPr>
            <a:r>
              <a:rPr lang="en-US" sz="1400" dirty="0"/>
              <a:t>PKI authenticates subjects on public networks.</a:t>
            </a:r>
          </a:p>
          <a:p>
            <a:pPr lvl="1">
              <a:lnSpc>
                <a:spcPct val="90000"/>
              </a:lnSpc>
            </a:pPr>
            <a:endParaRPr lang="en-US" sz="1400" dirty="0"/>
          </a:p>
          <a:p>
            <a:pPr lvl="1">
              <a:lnSpc>
                <a:spcPct val="90000"/>
              </a:lnSpc>
            </a:pPr>
            <a:r>
              <a:rPr lang="en-US" sz="1400" dirty="0"/>
              <a:t>Users and servers are validated by a CA.</a:t>
            </a:r>
          </a:p>
          <a:p>
            <a:pPr lvl="1">
              <a:lnSpc>
                <a:spcPct val="90000"/>
              </a:lnSpc>
            </a:pPr>
            <a:endParaRPr lang="en-US" sz="1400" dirty="0"/>
          </a:p>
          <a:p>
            <a:pPr lvl="1">
              <a:lnSpc>
                <a:spcPct val="90000"/>
              </a:lnSpc>
            </a:pPr>
            <a:r>
              <a:rPr lang="en-US" sz="1400" dirty="0"/>
              <a:t>Digital certificate contains public key associated with the subject.</a:t>
            </a:r>
          </a:p>
          <a:p>
            <a:pPr lvl="1">
              <a:lnSpc>
                <a:spcPct val="90000"/>
              </a:lnSpc>
            </a:pPr>
            <a:endParaRPr lang="en-US" sz="1400" dirty="0"/>
          </a:p>
          <a:p>
            <a:pPr lvl="1">
              <a:lnSpc>
                <a:spcPct val="90000"/>
              </a:lnSpc>
            </a:pPr>
            <a:r>
              <a:rPr lang="en-US" sz="1400" dirty="0"/>
              <a:t>Certificate signed by the CA to guarantee validity.</a:t>
            </a:r>
          </a:p>
          <a:p>
            <a:pPr lvl="1">
              <a:lnSpc>
                <a:spcPct val="90000"/>
              </a:lnSpc>
            </a:pPr>
            <a:endParaRPr lang="en-US" sz="1400" dirty="0"/>
          </a:p>
          <a:p>
            <a:pPr>
              <a:lnSpc>
                <a:spcPct val="90000"/>
              </a:lnSpc>
            </a:pPr>
            <a:r>
              <a:rPr lang="en-US" sz="1400" dirty="0"/>
              <a:t>Client can send data to the server using the public key knowing only the server can decrypt the data.</a:t>
            </a:r>
          </a:p>
          <a:p>
            <a:pPr>
              <a:lnSpc>
                <a:spcPct val="90000"/>
              </a:lnSpc>
            </a:pPr>
            <a:endParaRPr lang="en-US" sz="1400" dirty="0"/>
          </a:p>
          <a:p>
            <a:pPr>
              <a:lnSpc>
                <a:spcPct val="90000"/>
              </a:lnSpc>
            </a:pPr>
            <a:r>
              <a:rPr lang="en-US" sz="1400" dirty="0"/>
              <a:t>Digital certificates also used to secure authentication to networks.</a:t>
            </a:r>
          </a:p>
        </p:txBody>
      </p:sp>
      <p:sp>
        <p:nvSpPr>
          <p:cNvPr id="4" name="Slide Number Placeholder 3">
            <a:extLst>
              <a:ext uri="{FF2B5EF4-FFF2-40B4-BE49-F238E27FC236}">
                <a16:creationId xmlns:a16="http://schemas.microsoft.com/office/drawing/2014/main" id="{28E088AB-85E7-44C1-931F-C9B504DCBEB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16</a:t>
            </a:fld>
            <a:endParaRPr lang="en-US"/>
          </a:p>
        </p:txBody>
      </p:sp>
      <p:graphicFrame>
        <p:nvGraphicFramePr>
          <p:cNvPr id="7" name="Text Placeholder 2">
            <a:extLst>
              <a:ext uri="{FF2B5EF4-FFF2-40B4-BE49-F238E27FC236}">
                <a16:creationId xmlns:a16="http://schemas.microsoft.com/office/drawing/2014/main" id="{AD3129DE-6F7C-FDC5-E5E0-B486C8215FB4}"/>
              </a:ext>
            </a:extLst>
          </p:cNvPr>
          <p:cNvGraphicFramePr/>
          <p:nvPr>
            <p:extLst>
              <p:ext uri="{D42A27DB-BD31-4B8C-83A1-F6EECF244321}">
                <p14:modId xmlns:p14="http://schemas.microsoft.com/office/powerpoint/2010/main" val="4158074556"/>
              </p:ext>
            </p:extLst>
          </p:nvPr>
        </p:nvGraphicFramePr>
        <p:xfrm>
          <a:off x="457200" y="1200151"/>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170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1000"/>
                                        <p:tgtEl>
                                          <p:spTgt spid="5">
                                            <p:txEl>
                                              <p:pRg st="5" end="5"/>
                                            </p:txEl>
                                          </p:spTgt>
                                        </p:tgtEl>
                                      </p:cBhvr>
                                    </p:animEffect>
                                    <p:anim calcmode="lin" valueType="num">
                                      <p:cBhvr>
                                        <p:cTn id="1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fade">
                                      <p:cBhvr>
                                        <p:cTn id="22" dur="1000"/>
                                        <p:tgtEl>
                                          <p:spTgt spid="5">
                                            <p:txEl>
                                              <p:pRg st="7" end="7"/>
                                            </p:txEl>
                                          </p:spTgt>
                                        </p:tgtEl>
                                      </p:cBhvr>
                                    </p:animEffect>
                                    <p:anim calcmode="lin" valueType="num">
                                      <p:cBhvr>
                                        <p:cTn id="2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animEffect transition="in" filter="fade">
                                      <p:cBhvr>
                                        <p:cTn id="29" dur="1000"/>
                                        <p:tgtEl>
                                          <p:spTgt spid="5">
                                            <p:txEl>
                                              <p:pRg st="9" end="9"/>
                                            </p:txEl>
                                          </p:spTgt>
                                        </p:tgtEl>
                                      </p:cBhvr>
                                    </p:animEffect>
                                    <p:anim calcmode="lin" valueType="num">
                                      <p:cBhvr>
                                        <p:cTn id="30"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9" end="9"/>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xEl>
                                              <p:pRg st="11" end="11"/>
                                            </p:txEl>
                                          </p:spTgt>
                                        </p:tgtEl>
                                        <p:attrNameLst>
                                          <p:attrName>style.visibility</p:attrName>
                                        </p:attrNameLst>
                                      </p:cBhvr>
                                      <p:to>
                                        <p:strVal val="visible"/>
                                      </p:to>
                                    </p:set>
                                    <p:animEffect transition="in" filter="fade">
                                      <p:cBhvr>
                                        <p:cTn id="34" dur="1000"/>
                                        <p:tgtEl>
                                          <p:spTgt spid="5">
                                            <p:txEl>
                                              <p:pRg st="11" end="11"/>
                                            </p:txEl>
                                          </p:spTgt>
                                        </p:tgtEl>
                                      </p:cBhvr>
                                    </p:animEffect>
                                    <p:anim calcmode="lin" valueType="num">
                                      <p:cBhvr>
                                        <p:cTn id="35"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FB5E-F4EF-4205-B41A-52312FAF744A}"/>
              </a:ext>
            </a:extLst>
          </p:cNvPr>
          <p:cNvSpPr>
            <a:spLocks noGrp="1"/>
          </p:cNvSpPr>
          <p:nvPr>
            <p:ph type="title"/>
          </p:nvPr>
        </p:nvSpPr>
        <p:spPr/>
        <p:txBody>
          <a:bodyPr/>
          <a:lstStyle/>
          <a:p>
            <a:r>
              <a:rPr lang="en-US" dirty="0"/>
              <a:t>Execution Control</a:t>
            </a:r>
          </a:p>
        </p:txBody>
      </p:sp>
      <p:sp>
        <p:nvSpPr>
          <p:cNvPr id="3" name="Text Placeholder 2">
            <a:extLst>
              <a:ext uri="{FF2B5EF4-FFF2-40B4-BE49-F238E27FC236}">
                <a16:creationId xmlns:a16="http://schemas.microsoft.com/office/drawing/2014/main" id="{52677DFC-EE29-471F-BD68-8EFBF10A4D21}"/>
              </a:ext>
            </a:extLst>
          </p:cNvPr>
          <p:cNvSpPr>
            <a:spLocks noGrp="1"/>
          </p:cNvSpPr>
          <p:nvPr>
            <p:ph type="body" sz="quarter" idx="13"/>
          </p:nvPr>
        </p:nvSpPr>
        <p:spPr>
          <a:xfrm>
            <a:off x="1752600" y="766082"/>
            <a:ext cx="7054516" cy="571500"/>
          </a:xfrm>
        </p:spPr>
        <p:txBody>
          <a:bodyPr/>
          <a:lstStyle/>
          <a:p>
            <a:r>
              <a:rPr lang="en-US" b="1" dirty="0"/>
              <a:t>Execution control (Harding) : </a:t>
            </a:r>
            <a:r>
              <a:rPr lang="en-US" dirty="0"/>
              <a:t>Logical security technologies designed to prevent malicious software from running on a host and establish a security system that does not entirely depend on the good behavior of individual users.</a:t>
            </a:r>
          </a:p>
        </p:txBody>
      </p:sp>
      <p:sp>
        <p:nvSpPr>
          <p:cNvPr id="4" name="Slide Number Placeholder 3">
            <a:extLst>
              <a:ext uri="{FF2B5EF4-FFF2-40B4-BE49-F238E27FC236}">
                <a16:creationId xmlns:a16="http://schemas.microsoft.com/office/drawing/2014/main" id="{4C4F4ABE-29ED-4965-961A-E74E1F63894D}"/>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5" name="Content Placeholder 4">
            <a:extLst>
              <a:ext uri="{FF2B5EF4-FFF2-40B4-BE49-F238E27FC236}">
                <a16:creationId xmlns:a16="http://schemas.microsoft.com/office/drawing/2014/main" id="{689DC82E-A69F-49CD-BECB-F6027553F257}"/>
              </a:ext>
            </a:extLst>
          </p:cNvPr>
          <p:cNvSpPr>
            <a:spLocks noGrp="1"/>
          </p:cNvSpPr>
          <p:nvPr>
            <p:ph idx="1"/>
          </p:nvPr>
        </p:nvSpPr>
        <p:spPr>
          <a:xfrm>
            <a:off x="341924" y="2390503"/>
            <a:ext cx="8460152" cy="2262526"/>
          </a:xfrm>
        </p:spPr>
        <p:txBody>
          <a:bodyPr/>
          <a:lstStyle/>
          <a:p>
            <a:r>
              <a:rPr lang="en-US" dirty="0"/>
              <a:t>Helps prevent malicious software from running on a host.</a:t>
            </a:r>
          </a:p>
          <a:p>
            <a:endParaRPr lang="en-US" dirty="0"/>
          </a:p>
          <a:p>
            <a:r>
              <a:rPr lang="en-US" dirty="0"/>
              <a:t>Helps establish security system not entirely dependent on good behavior of individual users.</a:t>
            </a:r>
          </a:p>
        </p:txBody>
      </p:sp>
    </p:spTree>
    <p:extLst>
      <p:ext uri="{BB962C8B-B14F-4D97-AF65-F5344CB8AC3E}">
        <p14:creationId xmlns:p14="http://schemas.microsoft.com/office/powerpoint/2010/main" val="414591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FB5E-F4EF-4205-B41A-52312FAF744A}"/>
              </a:ext>
            </a:extLst>
          </p:cNvPr>
          <p:cNvSpPr>
            <a:spLocks noGrp="1"/>
          </p:cNvSpPr>
          <p:nvPr>
            <p:ph type="title"/>
          </p:nvPr>
        </p:nvSpPr>
        <p:spPr>
          <a:xfrm>
            <a:off x="341925" y="75202"/>
            <a:ext cx="7883768" cy="633458"/>
          </a:xfrm>
        </p:spPr>
        <p:txBody>
          <a:bodyPr anchor="ctr">
            <a:normAutofit/>
          </a:bodyPr>
          <a:lstStyle/>
          <a:p>
            <a:r>
              <a:rPr lang="en-US" dirty="0"/>
              <a:t>Execution Control</a:t>
            </a:r>
          </a:p>
        </p:txBody>
      </p:sp>
      <p:sp>
        <p:nvSpPr>
          <p:cNvPr id="4" name="Slide Number Placeholder 3">
            <a:extLst>
              <a:ext uri="{FF2B5EF4-FFF2-40B4-BE49-F238E27FC236}">
                <a16:creationId xmlns:a16="http://schemas.microsoft.com/office/drawing/2014/main" id="{4C4F4ABE-29ED-4965-961A-E74E1F63894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18</a:t>
            </a:fld>
            <a:endParaRPr lang="en-US"/>
          </a:p>
        </p:txBody>
      </p:sp>
      <p:graphicFrame>
        <p:nvGraphicFramePr>
          <p:cNvPr id="7" name="Content Placeholder 4">
            <a:extLst>
              <a:ext uri="{FF2B5EF4-FFF2-40B4-BE49-F238E27FC236}">
                <a16:creationId xmlns:a16="http://schemas.microsoft.com/office/drawing/2014/main" id="{EAD7DB08-061D-4CAE-3C85-8EC2FCE48D44}"/>
              </a:ext>
            </a:extLst>
          </p:cNvPr>
          <p:cNvGraphicFramePr>
            <a:graphicFrameLocks noGrp="1"/>
          </p:cNvGraphicFramePr>
          <p:nvPr>
            <p:ph idx="1"/>
            <p:extLst>
              <p:ext uri="{D42A27DB-BD31-4B8C-83A1-F6EECF244321}">
                <p14:modId xmlns:p14="http://schemas.microsoft.com/office/powerpoint/2010/main" val="1554064559"/>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7578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FB5E-F4EF-4205-B41A-52312FAF744A}"/>
              </a:ext>
            </a:extLst>
          </p:cNvPr>
          <p:cNvSpPr>
            <a:spLocks noGrp="1"/>
          </p:cNvSpPr>
          <p:nvPr>
            <p:ph type="title"/>
          </p:nvPr>
        </p:nvSpPr>
        <p:spPr/>
        <p:txBody>
          <a:bodyPr/>
          <a:lstStyle/>
          <a:p>
            <a:r>
              <a:rPr lang="en-US" dirty="0"/>
              <a:t>Execution Control</a:t>
            </a:r>
          </a:p>
        </p:txBody>
      </p:sp>
      <p:sp>
        <p:nvSpPr>
          <p:cNvPr id="4" name="Slide Number Placeholder 3">
            <a:extLst>
              <a:ext uri="{FF2B5EF4-FFF2-40B4-BE49-F238E27FC236}">
                <a16:creationId xmlns:a16="http://schemas.microsoft.com/office/drawing/2014/main" id="{4C4F4ABE-29ED-4965-961A-E74E1F63894D}"/>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
        <p:nvSpPr>
          <p:cNvPr id="5" name="Content Placeholder 4">
            <a:extLst>
              <a:ext uri="{FF2B5EF4-FFF2-40B4-BE49-F238E27FC236}">
                <a16:creationId xmlns:a16="http://schemas.microsoft.com/office/drawing/2014/main" id="{689DC82E-A69F-49CD-BECB-F6027553F257}"/>
              </a:ext>
            </a:extLst>
          </p:cNvPr>
          <p:cNvSpPr>
            <a:spLocks noGrp="1"/>
          </p:cNvSpPr>
          <p:nvPr>
            <p:ph idx="1"/>
          </p:nvPr>
        </p:nvSpPr>
        <p:spPr/>
        <p:txBody>
          <a:bodyPr/>
          <a:lstStyle/>
          <a:p>
            <a:r>
              <a:rPr lang="en-US" dirty="0"/>
              <a:t>Disable AutoRun</a:t>
            </a:r>
          </a:p>
        </p:txBody>
      </p:sp>
      <p:pic>
        <p:nvPicPr>
          <p:cNvPr id="6" name="Picture 5">
            <a:extLst>
              <a:ext uri="{FF2B5EF4-FFF2-40B4-BE49-F238E27FC236}">
                <a16:creationId xmlns:a16="http://schemas.microsoft.com/office/drawing/2014/main" id="{E7D7BD07-4673-4D51-BADB-C29B74C7622C}"/>
              </a:ext>
            </a:extLst>
          </p:cNvPr>
          <p:cNvPicPr>
            <a:picLocks noChangeAspect="1"/>
          </p:cNvPicPr>
          <p:nvPr/>
        </p:nvPicPr>
        <p:blipFill>
          <a:blip r:embed="rId2"/>
          <a:stretch>
            <a:fillRect/>
          </a:stretch>
        </p:blipFill>
        <p:spPr>
          <a:xfrm>
            <a:off x="2361881" y="1590209"/>
            <a:ext cx="4572637" cy="3209521"/>
          </a:xfrm>
          <a:prstGeom prst="rect">
            <a:avLst/>
          </a:prstGeom>
        </p:spPr>
      </p:pic>
    </p:spTree>
    <p:extLst>
      <p:ext uri="{BB962C8B-B14F-4D97-AF65-F5344CB8AC3E}">
        <p14:creationId xmlns:p14="http://schemas.microsoft.com/office/powerpoint/2010/main" val="1249130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9628F-E13E-0243-999B-D99861AF9FDA}"/>
              </a:ext>
            </a:extLst>
          </p:cNvPr>
          <p:cNvSpPr>
            <a:spLocks noGrp="1"/>
          </p:cNvSpPr>
          <p:nvPr>
            <p:ph type="title"/>
          </p:nvPr>
        </p:nvSpPr>
        <p:spPr/>
        <p:txBody>
          <a:bodyPr/>
          <a:lstStyle/>
          <a:p>
            <a:r>
              <a:rPr lang="en-US" dirty="0"/>
              <a:t>Topic A: Logical Security Concepts</a:t>
            </a:r>
          </a:p>
        </p:txBody>
      </p:sp>
      <p:sp>
        <p:nvSpPr>
          <p:cNvPr id="3" name="Slide Number Placeholder 2">
            <a:extLst>
              <a:ext uri="{FF2B5EF4-FFF2-40B4-BE49-F238E27FC236}">
                <a16:creationId xmlns:a16="http://schemas.microsoft.com/office/drawing/2014/main" id="{C7438E64-6D40-3340-ADD5-E9A3070A1655}"/>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10" name="Picture 9">
            <a:extLst>
              <a:ext uri="{FF2B5EF4-FFF2-40B4-BE49-F238E27FC236}">
                <a16:creationId xmlns:a16="http://schemas.microsoft.com/office/drawing/2014/main" id="{A4689DC4-3799-CB13-4DBC-7C654FC7F513}"/>
              </a:ext>
            </a:extLst>
          </p:cNvPr>
          <p:cNvPicPr>
            <a:picLocks noChangeAspect="1"/>
          </p:cNvPicPr>
          <p:nvPr/>
        </p:nvPicPr>
        <p:blipFill>
          <a:blip r:embed="rId2"/>
          <a:stretch>
            <a:fillRect/>
          </a:stretch>
        </p:blipFill>
        <p:spPr>
          <a:xfrm>
            <a:off x="1122945" y="1286947"/>
            <a:ext cx="6082117" cy="1820930"/>
          </a:xfrm>
          <a:prstGeom prst="rect">
            <a:avLst/>
          </a:prstGeom>
        </p:spPr>
      </p:pic>
    </p:spTree>
    <p:extLst>
      <p:ext uri="{BB962C8B-B14F-4D97-AF65-F5344CB8AC3E}">
        <p14:creationId xmlns:p14="http://schemas.microsoft.com/office/powerpoint/2010/main" val="3788668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FB5E-F4EF-4205-B41A-52312FAF744A}"/>
              </a:ext>
            </a:extLst>
          </p:cNvPr>
          <p:cNvSpPr>
            <a:spLocks noGrp="1"/>
          </p:cNvSpPr>
          <p:nvPr>
            <p:ph type="title"/>
          </p:nvPr>
        </p:nvSpPr>
        <p:spPr>
          <a:xfrm>
            <a:off x="341927" y="75202"/>
            <a:ext cx="8455567" cy="633458"/>
          </a:xfrm>
        </p:spPr>
        <p:txBody>
          <a:bodyPr anchor="ctr">
            <a:normAutofit/>
          </a:bodyPr>
          <a:lstStyle/>
          <a:p>
            <a:r>
              <a:rPr lang="en-US" dirty="0"/>
              <a:t>Execution Control </a:t>
            </a:r>
          </a:p>
        </p:txBody>
      </p:sp>
      <p:sp>
        <p:nvSpPr>
          <p:cNvPr id="5" name="Content Placeholder 4">
            <a:extLst>
              <a:ext uri="{FF2B5EF4-FFF2-40B4-BE49-F238E27FC236}">
                <a16:creationId xmlns:a16="http://schemas.microsoft.com/office/drawing/2014/main" id="{689DC82E-A69F-49CD-BECB-F6027553F257}"/>
              </a:ext>
            </a:extLst>
          </p:cNvPr>
          <p:cNvSpPr>
            <a:spLocks noGrp="1"/>
          </p:cNvSpPr>
          <p:nvPr>
            <p:ph sz="half" idx="1"/>
          </p:nvPr>
        </p:nvSpPr>
        <p:spPr>
          <a:xfrm>
            <a:off x="457200" y="980237"/>
            <a:ext cx="4038600" cy="3614386"/>
          </a:xfrm>
        </p:spPr>
        <p:txBody>
          <a:bodyPr>
            <a:normAutofit/>
          </a:bodyPr>
          <a:lstStyle/>
          <a:p>
            <a:pPr>
              <a:lnSpc>
                <a:spcPct val="90000"/>
              </a:lnSpc>
            </a:pPr>
            <a:r>
              <a:rPr lang="en-US" sz="1500" dirty="0"/>
              <a:t>Anti-virus:</a:t>
            </a:r>
          </a:p>
          <a:p>
            <a:pPr lvl="1">
              <a:lnSpc>
                <a:spcPct val="90000"/>
              </a:lnSpc>
            </a:pPr>
            <a:r>
              <a:rPr lang="en-US" sz="1500" dirty="0"/>
              <a:t>Detects malware and prevents it from executing</a:t>
            </a:r>
          </a:p>
          <a:p>
            <a:pPr lvl="1">
              <a:lnSpc>
                <a:spcPct val="90000"/>
              </a:lnSpc>
            </a:pPr>
            <a:r>
              <a:rPr lang="en-US" sz="1500" dirty="0"/>
              <a:t>Uses database of known patterns</a:t>
            </a:r>
          </a:p>
          <a:p>
            <a:pPr lvl="2">
              <a:lnSpc>
                <a:spcPct val="90000"/>
              </a:lnSpc>
            </a:pPr>
            <a:r>
              <a:rPr lang="en-US" sz="1500" dirty="0"/>
              <a:t>Definitions</a:t>
            </a:r>
          </a:p>
          <a:p>
            <a:pPr lvl="2">
              <a:lnSpc>
                <a:spcPct val="90000"/>
              </a:lnSpc>
            </a:pPr>
            <a:r>
              <a:rPr lang="en-US" sz="1500" dirty="0"/>
              <a:t>Signatures</a:t>
            </a:r>
          </a:p>
          <a:p>
            <a:pPr lvl="1">
              <a:lnSpc>
                <a:spcPct val="90000"/>
              </a:lnSpc>
            </a:pPr>
            <a:r>
              <a:rPr lang="en-US" sz="1500" dirty="0"/>
              <a:t>Uses heuristic identification</a:t>
            </a:r>
          </a:p>
          <a:p>
            <a:pPr lvl="1">
              <a:lnSpc>
                <a:spcPct val="90000"/>
              </a:lnSpc>
            </a:pPr>
            <a:endParaRPr lang="en-US" sz="1500" dirty="0"/>
          </a:p>
          <a:p>
            <a:pPr>
              <a:lnSpc>
                <a:spcPct val="90000"/>
              </a:lnSpc>
            </a:pPr>
            <a:r>
              <a:rPr lang="en-US" sz="1500" dirty="0"/>
              <a:t>Anti-malware detects threats that are not virus-like:</a:t>
            </a:r>
          </a:p>
          <a:p>
            <a:pPr lvl="2">
              <a:lnSpc>
                <a:spcPct val="90000"/>
              </a:lnSpc>
            </a:pPr>
            <a:r>
              <a:rPr lang="en-US" sz="1500" dirty="0"/>
              <a:t>Spyware</a:t>
            </a:r>
          </a:p>
          <a:p>
            <a:pPr lvl="2">
              <a:lnSpc>
                <a:spcPct val="90000"/>
              </a:lnSpc>
            </a:pPr>
            <a:r>
              <a:rPr lang="en-US" sz="1500" dirty="0"/>
              <a:t>Trojans</a:t>
            </a:r>
          </a:p>
          <a:p>
            <a:pPr lvl="2">
              <a:lnSpc>
                <a:spcPct val="90000"/>
              </a:lnSpc>
            </a:pPr>
            <a:r>
              <a:rPr lang="en-US" sz="1500" dirty="0"/>
              <a:t>Rootkits</a:t>
            </a:r>
          </a:p>
          <a:p>
            <a:pPr lvl="2">
              <a:lnSpc>
                <a:spcPct val="90000"/>
              </a:lnSpc>
            </a:pPr>
            <a:r>
              <a:rPr lang="en-US" sz="1500" dirty="0"/>
              <a:t>Ransomware</a:t>
            </a:r>
          </a:p>
        </p:txBody>
      </p:sp>
      <p:sp>
        <p:nvSpPr>
          <p:cNvPr id="4" name="Slide Number Placeholder 3">
            <a:extLst>
              <a:ext uri="{FF2B5EF4-FFF2-40B4-BE49-F238E27FC236}">
                <a16:creationId xmlns:a16="http://schemas.microsoft.com/office/drawing/2014/main" id="{4C4F4ABE-29ED-4965-961A-E74E1F63894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20</a:t>
            </a:fld>
            <a:endParaRPr lang="en-US"/>
          </a:p>
        </p:txBody>
      </p:sp>
      <p:graphicFrame>
        <p:nvGraphicFramePr>
          <p:cNvPr id="7" name="Text Placeholder 2">
            <a:extLst>
              <a:ext uri="{FF2B5EF4-FFF2-40B4-BE49-F238E27FC236}">
                <a16:creationId xmlns:a16="http://schemas.microsoft.com/office/drawing/2014/main" id="{CEE69558-C486-65C5-6750-8773DF1DE7FF}"/>
              </a:ext>
            </a:extLst>
          </p:cNvPr>
          <p:cNvGraphicFramePr/>
          <p:nvPr>
            <p:extLst>
              <p:ext uri="{D42A27DB-BD31-4B8C-83A1-F6EECF244321}">
                <p14:modId xmlns:p14="http://schemas.microsoft.com/office/powerpoint/2010/main" val="1935462705"/>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2913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FB5E-F4EF-4205-B41A-52312FAF744A}"/>
              </a:ext>
            </a:extLst>
          </p:cNvPr>
          <p:cNvSpPr>
            <a:spLocks noGrp="1"/>
          </p:cNvSpPr>
          <p:nvPr>
            <p:ph type="title"/>
          </p:nvPr>
        </p:nvSpPr>
        <p:spPr>
          <a:xfrm>
            <a:off x="341927" y="75202"/>
            <a:ext cx="8455567" cy="633458"/>
          </a:xfrm>
        </p:spPr>
        <p:txBody>
          <a:bodyPr anchor="ctr">
            <a:normAutofit/>
          </a:bodyPr>
          <a:lstStyle/>
          <a:p>
            <a:r>
              <a:rPr lang="en-US" dirty="0"/>
              <a:t>Execution Control</a:t>
            </a:r>
          </a:p>
        </p:txBody>
      </p:sp>
      <p:sp>
        <p:nvSpPr>
          <p:cNvPr id="4" name="Slide Number Placeholder 3">
            <a:extLst>
              <a:ext uri="{FF2B5EF4-FFF2-40B4-BE49-F238E27FC236}">
                <a16:creationId xmlns:a16="http://schemas.microsoft.com/office/drawing/2014/main" id="{4C4F4ABE-29ED-4965-961A-E74E1F63894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21</a:t>
            </a:fld>
            <a:endParaRPr lang="en-US"/>
          </a:p>
        </p:txBody>
      </p:sp>
      <p:graphicFrame>
        <p:nvGraphicFramePr>
          <p:cNvPr id="7" name="Content Placeholder 4">
            <a:extLst>
              <a:ext uri="{FF2B5EF4-FFF2-40B4-BE49-F238E27FC236}">
                <a16:creationId xmlns:a16="http://schemas.microsoft.com/office/drawing/2014/main" id="{2EE74120-231D-A20F-5C7A-09306402062D}"/>
              </a:ext>
            </a:extLst>
          </p:cNvPr>
          <p:cNvGraphicFramePr>
            <a:graphicFrameLocks noGrp="1"/>
          </p:cNvGraphicFramePr>
          <p:nvPr>
            <p:ph idx="1"/>
            <p:extLst>
              <p:ext uri="{D42A27DB-BD31-4B8C-83A1-F6EECF244321}">
                <p14:modId xmlns:p14="http://schemas.microsoft.com/office/powerpoint/2010/main" val="1386465550"/>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2496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E8CD27A-0CDF-40B4-9E7D-DC0CFFB93080}"/>
              </a:ext>
            </a:extLst>
          </p:cNvPr>
          <p:cNvSpPr>
            <a:spLocks noGrp="1"/>
          </p:cNvSpPr>
          <p:nvPr>
            <p:ph idx="1"/>
          </p:nvPr>
        </p:nvSpPr>
        <p:spPr>
          <a:xfrm>
            <a:off x="341924" y="708659"/>
            <a:ext cx="8460152" cy="4171349"/>
          </a:xfrm>
        </p:spPr>
        <p:txBody>
          <a:bodyPr>
            <a:normAutofit/>
          </a:bodyPr>
          <a:lstStyle/>
          <a:p>
            <a:r>
              <a:rPr lang="en-US" b="1" dirty="0"/>
              <a:t>Firewalls: </a:t>
            </a:r>
            <a:r>
              <a:rPr lang="en-US" dirty="0"/>
              <a:t>Hardware or software that filters traffic passing into or out of a network. </a:t>
            </a:r>
          </a:p>
          <a:p>
            <a:endParaRPr lang="en-US" dirty="0"/>
          </a:p>
          <a:p>
            <a:r>
              <a:rPr lang="en-US" b="1" dirty="0"/>
              <a:t>Defense in depth: </a:t>
            </a:r>
            <a:r>
              <a:rPr lang="en-US" dirty="0"/>
              <a:t>Configuring security controls on hosts as well as providing network security, physical security, and administrative controls.</a:t>
            </a:r>
          </a:p>
          <a:p>
            <a:endParaRPr lang="en-US" dirty="0"/>
          </a:p>
          <a:p>
            <a:r>
              <a:rPr lang="en-US" b="1" dirty="0"/>
              <a:t>NAC: </a:t>
            </a:r>
            <a:r>
              <a:rPr lang="en-US" dirty="0"/>
              <a:t>A means of ensuring endpoint security.</a:t>
            </a:r>
          </a:p>
          <a:p>
            <a:endParaRPr lang="en-US" dirty="0"/>
          </a:p>
          <a:p>
            <a:r>
              <a:rPr lang="en-US" b="1" dirty="0"/>
              <a:t>Health policy: </a:t>
            </a:r>
            <a:r>
              <a:rPr lang="en-US" dirty="0"/>
              <a:t>Policies or profiles describing a minimum security configuration that devices must meet to be granted network access.</a:t>
            </a:r>
          </a:p>
          <a:p>
            <a:endParaRPr lang="en-US" dirty="0"/>
          </a:p>
          <a:p>
            <a:r>
              <a:rPr lang="en-US" b="1" dirty="0"/>
              <a:t>MAC filtering: </a:t>
            </a:r>
            <a:r>
              <a:rPr lang="en-US" dirty="0"/>
              <a:t>Applying an access control list to a switch or access point so that only clients with approved MAC addresses can connect to it.</a:t>
            </a:r>
          </a:p>
        </p:txBody>
      </p:sp>
      <p:sp>
        <p:nvSpPr>
          <p:cNvPr id="5" name="Title 4">
            <a:extLst>
              <a:ext uri="{FF2B5EF4-FFF2-40B4-BE49-F238E27FC236}">
                <a16:creationId xmlns:a16="http://schemas.microsoft.com/office/drawing/2014/main" id="{95CBC7CF-D8A5-4F49-A4BD-764C4ED36458}"/>
              </a:ext>
            </a:extLst>
          </p:cNvPr>
          <p:cNvSpPr>
            <a:spLocks noGrp="1"/>
          </p:cNvSpPr>
          <p:nvPr>
            <p:ph type="title"/>
          </p:nvPr>
        </p:nvSpPr>
        <p:spPr>
          <a:xfrm>
            <a:off x="341925" y="75202"/>
            <a:ext cx="7883768" cy="633458"/>
          </a:xfrm>
        </p:spPr>
        <p:txBody>
          <a:bodyPr anchor="ctr">
            <a:normAutofit/>
          </a:bodyPr>
          <a:lstStyle/>
          <a:p>
            <a:r>
              <a:rPr lang="en-US" dirty="0"/>
              <a:t>NAC</a:t>
            </a:r>
          </a:p>
        </p:txBody>
      </p:sp>
      <p:sp>
        <p:nvSpPr>
          <p:cNvPr id="3" name="Slide Number Placeholder 2">
            <a:extLst>
              <a:ext uri="{FF2B5EF4-FFF2-40B4-BE49-F238E27FC236}">
                <a16:creationId xmlns:a16="http://schemas.microsoft.com/office/drawing/2014/main" id="{5A346DA8-54A1-4203-9986-2E917938879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22</a:t>
            </a:fld>
            <a:endParaRPr lang="en-US"/>
          </a:p>
        </p:txBody>
      </p:sp>
    </p:spTree>
    <p:extLst>
      <p:ext uri="{BB962C8B-B14F-4D97-AF65-F5344CB8AC3E}">
        <p14:creationId xmlns:p14="http://schemas.microsoft.com/office/powerpoint/2010/main" val="3681567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9D0C2-5BDA-4E25-9294-4745E0EC6A12}"/>
              </a:ext>
            </a:extLst>
          </p:cNvPr>
          <p:cNvSpPr>
            <a:spLocks noGrp="1"/>
          </p:cNvSpPr>
          <p:nvPr>
            <p:ph type="title"/>
          </p:nvPr>
        </p:nvSpPr>
        <p:spPr>
          <a:xfrm>
            <a:off x="341925" y="75202"/>
            <a:ext cx="8455566" cy="633458"/>
          </a:xfrm>
        </p:spPr>
        <p:txBody>
          <a:bodyPr anchor="ctr">
            <a:normAutofit/>
          </a:bodyPr>
          <a:lstStyle/>
          <a:p>
            <a:r>
              <a:rPr lang="en-US" dirty="0"/>
              <a:t>NAC</a:t>
            </a:r>
          </a:p>
        </p:txBody>
      </p:sp>
      <p:sp>
        <p:nvSpPr>
          <p:cNvPr id="4" name="Slide Number Placeholder 3">
            <a:extLst>
              <a:ext uri="{FF2B5EF4-FFF2-40B4-BE49-F238E27FC236}">
                <a16:creationId xmlns:a16="http://schemas.microsoft.com/office/drawing/2014/main" id="{9A6A2080-4D33-4A5E-A951-F0AD3B85F1B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23</a:t>
            </a:fld>
            <a:endParaRPr lang="en-US"/>
          </a:p>
        </p:txBody>
      </p:sp>
      <p:graphicFrame>
        <p:nvGraphicFramePr>
          <p:cNvPr id="6" name="Text Placeholder 2">
            <a:extLst>
              <a:ext uri="{FF2B5EF4-FFF2-40B4-BE49-F238E27FC236}">
                <a16:creationId xmlns:a16="http://schemas.microsoft.com/office/drawing/2014/main" id="{7CC54328-DDF1-D79E-BCED-E74744D55F1E}"/>
              </a:ext>
            </a:extLst>
          </p:cNvPr>
          <p:cNvGraphicFramePr/>
          <p:nvPr>
            <p:extLst>
              <p:ext uri="{D42A27DB-BD31-4B8C-83A1-F6EECF244321}">
                <p14:modId xmlns:p14="http://schemas.microsoft.com/office/powerpoint/2010/main" val="1697039735"/>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00373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A9354-7260-4895-9E31-0A139CEB3647}"/>
              </a:ext>
            </a:extLst>
          </p:cNvPr>
          <p:cNvSpPr>
            <a:spLocks noGrp="1"/>
          </p:cNvSpPr>
          <p:nvPr>
            <p:ph type="title"/>
          </p:nvPr>
        </p:nvSpPr>
        <p:spPr>
          <a:xfrm>
            <a:off x="341927" y="75202"/>
            <a:ext cx="8455567" cy="633458"/>
          </a:xfrm>
        </p:spPr>
        <p:txBody>
          <a:bodyPr anchor="ctr">
            <a:normAutofit/>
          </a:bodyPr>
          <a:lstStyle/>
          <a:p>
            <a:r>
              <a:rPr lang="en-US" dirty="0"/>
              <a:t>NAC</a:t>
            </a:r>
          </a:p>
        </p:txBody>
      </p:sp>
      <p:sp>
        <p:nvSpPr>
          <p:cNvPr id="3" name="Slide Number Placeholder 2">
            <a:extLst>
              <a:ext uri="{FF2B5EF4-FFF2-40B4-BE49-F238E27FC236}">
                <a16:creationId xmlns:a16="http://schemas.microsoft.com/office/drawing/2014/main" id="{300E8DCF-7E36-414B-B4CE-E64EFFF98DE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24</a:t>
            </a:fld>
            <a:endParaRPr lang="en-US"/>
          </a:p>
        </p:txBody>
      </p:sp>
      <p:graphicFrame>
        <p:nvGraphicFramePr>
          <p:cNvPr id="6" name="Content Placeholder 3">
            <a:extLst>
              <a:ext uri="{FF2B5EF4-FFF2-40B4-BE49-F238E27FC236}">
                <a16:creationId xmlns:a16="http://schemas.microsoft.com/office/drawing/2014/main" id="{B0FFA054-F815-4FFF-858A-8C44DEC62D0E}"/>
              </a:ext>
            </a:extLst>
          </p:cNvPr>
          <p:cNvGraphicFramePr>
            <a:graphicFrameLocks noGrp="1"/>
          </p:cNvGraphicFramePr>
          <p:nvPr>
            <p:ph idx="1"/>
            <p:extLst>
              <p:ext uri="{D42A27DB-BD31-4B8C-83A1-F6EECF244321}">
                <p14:modId xmlns:p14="http://schemas.microsoft.com/office/powerpoint/2010/main" val="1705486259"/>
              </p:ext>
            </p:extLst>
          </p:nvPr>
        </p:nvGraphicFramePr>
        <p:xfrm>
          <a:off x="341924" y="584200"/>
          <a:ext cx="8460152" cy="39637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7072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6B823-2492-4904-8E57-DEC44B1A8F58}"/>
              </a:ext>
            </a:extLst>
          </p:cNvPr>
          <p:cNvSpPr>
            <a:spLocks noGrp="1"/>
          </p:cNvSpPr>
          <p:nvPr>
            <p:ph type="title"/>
          </p:nvPr>
        </p:nvSpPr>
        <p:spPr>
          <a:xfrm>
            <a:off x="339972" y="80597"/>
            <a:ext cx="7797800" cy="615462"/>
          </a:xfrm>
        </p:spPr>
        <p:txBody>
          <a:bodyPr anchor="ctr">
            <a:normAutofit/>
          </a:bodyPr>
          <a:lstStyle/>
          <a:p>
            <a:r>
              <a:rPr lang="en-US" dirty="0"/>
              <a:t>MDM</a:t>
            </a:r>
          </a:p>
        </p:txBody>
      </p:sp>
      <p:pic>
        <p:nvPicPr>
          <p:cNvPr id="7" name="Content Placeholder 6">
            <a:extLst>
              <a:ext uri="{FF2B5EF4-FFF2-40B4-BE49-F238E27FC236}">
                <a16:creationId xmlns:a16="http://schemas.microsoft.com/office/drawing/2014/main" id="{5A9AA07F-3086-42F0-BB17-67FE757BA515}"/>
              </a:ext>
            </a:extLst>
          </p:cNvPr>
          <p:cNvPicPr>
            <a:picLocks noGrp="1" noChangeAspect="1"/>
          </p:cNvPicPr>
          <p:nvPr>
            <p:ph idx="1"/>
          </p:nvPr>
        </p:nvPicPr>
        <p:blipFill>
          <a:blip r:embed="rId2"/>
          <a:stretch>
            <a:fillRect/>
          </a:stretch>
        </p:blipFill>
        <p:spPr>
          <a:xfrm>
            <a:off x="4344987" y="1076327"/>
            <a:ext cx="3571875" cy="3518297"/>
          </a:xfrm>
          <a:noFill/>
        </p:spPr>
      </p:pic>
      <p:sp>
        <p:nvSpPr>
          <p:cNvPr id="3" name="Text Placeholder 2">
            <a:extLst>
              <a:ext uri="{FF2B5EF4-FFF2-40B4-BE49-F238E27FC236}">
                <a16:creationId xmlns:a16="http://schemas.microsoft.com/office/drawing/2014/main" id="{B2CB831F-1D67-428A-9978-D0404EB3341F}"/>
              </a:ext>
            </a:extLst>
          </p:cNvPr>
          <p:cNvSpPr>
            <a:spLocks noGrp="1"/>
          </p:cNvSpPr>
          <p:nvPr>
            <p:ph type="body" sz="half" idx="2"/>
          </p:nvPr>
        </p:nvSpPr>
        <p:spPr>
          <a:xfrm>
            <a:off x="457203" y="804333"/>
            <a:ext cx="3008313" cy="3790291"/>
          </a:xfrm>
        </p:spPr>
        <p:txBody>
          <a:bodyPr>
            <a:normAutofit/>
          </a:bodyPr>
          <a:lstStyle/>
          <a:p>
            <a:r>
              <a:rPr lang="en-US" b="1" dirty="0"/>
              <a:t>MDM: </a:t>
            </a:r>
            <a:r>
              <a:rPr lang="en-US" dirty="0"/>
              <a:t>Software suites designed to manage use of smartphones and tablets within an enterprise.</a:t>
            </a:r>
          </a:p>
          <a:p>
            <a:endParaRPr lang="en-US" dirty="0"/>
          </a:p>
          <a:p>
            <a:r>
              <a:rPr lang="en-US" b="1" dirty="0"/>
              <a:t>BYOD: </a:t>
            </a:r>
            <a:r>
              <a:rPr lang="en-US" dirty="0"/>
              <a:t>Security framework and tools to facilitate use of personally owned devices to access corporate networks and data.</a:t>
            </a:r>
          </a:p>
        </p:txBody>
      </p:sp>
      <p:sp>
        <p:nvSpPr>
          <p:cNvPr id="4" name="Slide Number Placeholder 3">
            <a:extLst>
              <a:ext uri="{FF2B5EF4-FFF2-40B4-BE49-F238E27FC236}">
                <a16:creationId xmlns:a16="http://schemas.microsoft.com/office/drawing/2014/main" id="{10869070-C283-4FF1-A8D1-EF5F5E513BB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25</a:t>
            </a:fld>
            <a:endParaRPr lang="en-US"/>
          </a:p>
        </p:txBody>
      </p:sp>
    </p:spTree>
    <p:extLst>
      <p:ext uri="{BB962C8B-B14F-4D97-AF65-F5344CB8AC3E}">
        <p14:creationId xmlns:p14="http://schemas.microsoft.com/office/powerpoint/2010/main" val="31789202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E8376-2018-47E7-B0AB-ED5E5D62A9BF}"/>
              </a:ext>
            </a:extLst>
          </p:cNvPr>
          <p:cNvSpPr>
            <a:spLocks noGrp="1"/>
          </p:cNvSpPr>
          <p:nvPr>
            <p:ph type="title"/>
          </p:nvPr>
        </p:nvSpPr>
        <p:spPr>
          <a:xfrm>
            <a:off x="341927" y="75202"/>
            <a:ext cx="8455567" cy="633458"/>
          </a:xfrm>
        </p:spPr>
        <p:txBody>
          <a:bodyPr anchor="ctr">
            <a:normAutofit/>
          </a:bodyPr>
          <a:lstStyle/>
          <a:p>
            <a:r>
              <a:rPr lang="en-US" dirty="0"/>
              <a:t>VPN</a:t>
            </a:r>
          </a:p>
        </p:txBody>
      </p:sp>
      <p:sp>
        <p:nvSpPr>
          <p:cNvPr id="5" name="Content Placeholder 4">
            <a:extLst>
              <a:ext uri="{FF2B5EF4-FFF2-40B4-BE49-F238E27FC236}">
                <a16:creationId xmlns:a16="http://schemas.microsoft.com/office/drawing/2014/main" id="{2619B50B-D8BF-48F6-A7CD-B57C1787EBAB}"/>
              </a:ext>
            </a:extLst>
          </p:cNvPr>
          <p:cNvSpPr>
            <a:spLocks noGrp="1"/>
          </p:cNvSpPr>
          <p:nvPr>
            <p:ph sz="half" idx="1"/>
          </p:nvPr>
        </p:nvSpPr>
        <p:spPr>
          <a:xfrm>
            <a:off x="457200" y="643467"/>
            <a:ext cx="4038600" cy="3951156"/>
          </a:xfrm>
        </p:spPr>
        <p:txBody>
          <a:bodyPr>
            <a:normAutofit/>
          </a:bodyPr>
          <a:lstStyle/>
          <a:p>
            <a:pPr>
              <a:lnSpc>
                <a:spcPct val="90000"/>
              </a:lnSpc>
            </a:pPr>
            <a:r>
              <a:rPr lang="en-US" sz="1500" dirty="0"/>
              <a:t>Connects components and resources of two private networks over a public network.</a:t>
            </a:r>
          </a:p>
          <a:p>
            <a:pPr lvl="1">
              <a:lnSpc>
                <a:spcPct val="90000"/>
              </a:lnSpc>
            </a:pPr>
            <a:r>
              <a:rPr lang="en-US" sz="1500" dirty="0"/>
              <a:t>Tunnels through the public network</a:t>
            </a:r>
          </a:p>
          <a:p>
            <a:pPr lvl="1">
              <a:lnSpc>
                <a:spcPct val="90000"/>
              </a:lnSpc>
            </a:pPr>
            <a:r>
              <a:rPr lang="en-US" sz="1500" dirty="0"/>
              <a:t>Uses </a:t>
            </a:r>
            <a:r>
              <a:rPr lang="en-US" sz="1500" dirty="0" err="1"/>
              <a:t>IPSec</a:t>
            </a:r>
            <a:r>
              <a:rPr lang="en-US" sz="1500" dirty="0"/>
              <a:t> and encryption</a:t>
            </a:r>
          </a:p>
          <a:p>
            <a:pPr lvl="1">
              <a:lnSpc>
                <a:spcPct val="90000"/>
              </a:lnSpc>
            </a:pPr>
            <a:r>
              <a:rPr lang="en-US" sz="1500" dirty="0"/>
              <a:t>Communications are encrypted and packaged within another TCP/IP packet stream</a:t>
            </a:r>
          </a:p>
          <a:p>
            <a:pPr lvl="1">
              <a:lnSpc>
                <a:spcPct val="90000"/>
              </a:lnSpc>
            </a:pPr>
            <a:endParaRPr lang="en-US" sz="1500" dirty="0"/>
          </a:p>
          <a:p>
            <a:pPr>
              <a:lnSpc>
                <a:spcPct val="90000"/>
              </a:lnSpc>
            </a:pPr>
            <a:r>
              <a:rPr lang="en-US" sz="1500" dirty="0"/>
              <a:t>Remote access request granted upon successful user authentication and if the account has been given remote permission.</a:t>
            </a:r>
          </a:p>
          <a:p>
            <a:pPr marL="0" indent="0">
              <a:lnSpc>
                <a:spcPct val="90000"/>
              </a:lnSpc>
              <a:buNone/>
            </a:pPr>
            <a:endParaRPr lang="en-US" sz="1500" dirty="0"/>
          </a:p>
          <a:p>
            <a:pPr>
              <a:lnSpc>
                <a:spcPct val="90000"/>
              </a:lnSpc>
            </a:pPr>
            <a:r>
              <a:rPr lang="en-US" sz="1500" dirty="0"/>
              <a:t>Client may be subject to NAC policy checks.</a:t>
            </a:r>
          </a:p>
        </p:txBody>
      </p:sp>
      <p:sp>
        <p:nvSpPr>
          <p:cNvPr id="4" name="Slide Number Placeholder 3">
            <a:extLst>
              <a:ext uri="{FF2B5EF4-FFF2-40B4-BE49-F238E27FC236}">
                <a16:creationId xmlns:a16="http://schemas.microsoft.com/office/drawing/2014/main" id="{8777002C-2809-41F0-8E5B-344F6F38AFB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26</a:t>
            </a:fld>
            <a:endParaRPr lang="en-US"/>
          </a:p>
        </p:txBody>
      </p:sp>
      <p:graphicFrame>
        <p:nvGraphicFramePr>
          <p:cNvPr id="7" name="Text Placeholder 2">
            <a:extLst>
              <a:ext uri="{FF2B5EF4-FFF2-40B4-BE49-F238E27FC236}">
                <a16:creationId xmlns:a16="http://schemas.microsoft.com/office/drawing/2014/main" id="{29760787-0D46-5CF3-3773-00A82CDF778E}"/>
              </a:ext>
            </a:extLst>
          </p:cNvPr>
          <p:cNvGraphicFramePr/>
          <p:nvPr>
            <p:extLst>
              <p:ext uri="{D42A27DB-BD31-4B8C-83A1-F6EECF244321}">
                <p14:modId xmlns:p14="http://schemas.microsoft.com/office/powerpoint/2010/main" val="2322674931"/>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4104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p:txBody>
          <a:bodyPr/>
          <a:lstStyle/>
          <a:p>
            <a:r>
              <a:rPr lang="en-US" b="1" dirty="0"/>
              <a:t>Confidentiality and integrity are two important properties of information stored in a secure retrieval system. What is the third property?</a:t>
            </a:r>
          </a:p>
          <a:p>
            <a:endParaRPr lang="en-US" b="1" dirty="0"/>
          </a:p>
          <a:p>
            <a:r>
              <a:rPr lang="en-US" b="1" dirty="0"/>
              <a:t>ANSWER:</a:t>
            </a:r>
          </a:p>
          <a:p>
            <a:pPr lvl="1"/>
            <a:r>
              <a:rPr lang="en-US" dirty="0">
                <a:solidFill>
                  <a:srgbClr val="FF0000"/>
                </a:solidFill>
              </a:rPr>
              <a:t>Availability</a:t>
            </a:r>
            <a:r>
              <a:rPr lang="en-US" dirty="0"/>
              <a:t>—information that is inaccessible is not of much use to authorized users. For example, a secure system must protect against Denial of Service (</a:t>
            </a:r>
            <a:r>
              <a:rPr lang="en-US" dirty="0" err="1"/>
              <a:t>DoS</a:t>
            </a:r>
            <a:r>
              <a:rPr lang="en-US" dirty="0"/>
              <a:t>) attacks.</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27</a:t>
            </a:fld>
            <a:endParaRPr lang="en-US" dirty="0"/>
          </a:p>
        </p:txBody>
      </p:sp>
    </p:spTree>
    <p:extLst>
      <p:ext uri="{BB962C8B-B14F-4D97-AF65-F5344CB8AC3E}">
        <p14:creationId xmlns:p14="http://schemas.microsoft.com/office/powerpoint/2010/main" val="21462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a:xfrm>
            <a:off x="341924" y="708660"/>
            <a:ext cx="8460152" cy="3973244"/>
          </a:xfrm>
        </p:spPr>
        <p:txBody>
          <a:bodyPr/>
          <a:lstStyle/>
          <a:p>
            <a:r>
              <a:rPr lang="en-US" b="1" dirty="0"/>
              <a:t>While you are assigning privileges to the accounting department in your organization, Cindy, a human resource administrative assistant, insists that she needs access to the employee records database so that she can fulfill change of address requests from employees. </a:t>
            </a:r>
          </a:p>
          <a:p>
            <a:r>
              <a:rPr lang="en-US" b="1" dirty="0"/>
              <a:t>After checking with her manager and referring to the organization's access control security policy, Cindy's job role does not fall into the authorized category for access to that database. What security concept is being practiced in this scenario?</a:t>
            </a:r>
          </a:p>
          <a:p>
            <a:endParaRPr lang="en-US" b="1" dirty="0"/>
          </a:p>
          <a:p>
            <a:r>
              <a:rPr lang="en-US" b="1" dirty="0"/>
              <a:t>ANSWER:</a:t>
            </a:r>
          </a:p>
          <a:p>
            <a:pPr lvl="1"/>
            <a:r>
              <a:rPr lang="en-US" dirty="0"/>
              <a:t>The principle of least privilege.</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28</a:t>
            </a:fld>
            <a:endParaRPr lang="en-US" dirty="0"/>
          </a:p>
        </p:txBody>
      </p:sp>
    </p:spTree>
    <p:extLst>
      <p:ext uri="{BB962C8B-B14F-4D97-AF65-F5344CB8AC3E}">
        <p14:creationId xmlns:p14="http://schemas.microsoft.com/office/powerpoint/2010/main" val="30613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p:txBody>
          <a:bodyPr/>
          <a:lstStyle/>
          <a:p>
            <a:r>
              <a:rPr lang="en-US" b="1" dirty="0"/>
              <a:t>What distinguishes a cryptographic hash from the output of an encryption algorithm?</a:t>
            </a:r>
          </a:p>
          <a:p>
            <a:endParaRPr lang="en-US" b="1" dirty="0"/>
          </a:p>
          <a:p>
            <a:r>
              <a:rPr lang="en-US" b="1" dirty="0"/>
              <a:t>ANSWER:</a:t>
            </a:r>
          </a:p>
          <a:p>
            <a:pPr lvl="1"/>
            <a:r>
              <a:rPr lang="en-US" dirty="0"/>
              <a:t>An encrypted ciphertext can be decrypted by using the correct key; a cryptographic hash is irreversibly scrambled.</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Tree>
    <p:extLst>
      <p:ext uri="{BB962C8B-B14F-4D97-AF65-F5344CB8AC3E}">
        <p14:creationId xmlns:p14="http://schemas.microsoft.com/office/powerpoint/2010/main" val="190660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B1F4D-F569-4713-B642-FE8FF81D35E5}"/>
              </a:ext>
            </a:extLst>
          </p:cNvPr>
          <p:cNvSpPr>
            <a:spLocks noGrp="1"/>
          </p:cNvSpPr>
          <p:nvPr>
            <p:ph type="title"/>
          </p:nvPr>
        </p:nvSpPr>
        <p:spPr>
          <a:xfrm>
            <a:off x="341927" y="75202"/>
            <a:ext cx="8455567" cy="633458"/>
          </a:xfrm>
        </p:spPr>
        <p:txBody>
          <a:bodyPr anchor="ctr">
            <a:normAutofit/>
          </a:bodyPr>
          <a:lstStyle/>
          <a:p>
            <a:r>
              <a:rPr lang="en-US" dirty="0"/>
              <a:t>Security Basics</a:t>
            </a:r>
          </a:p>
        </p:txBody>
      </p:sp>
      <p:pic>
        <p:nvPicPr>
          <p:cNvPr id="3" name="Picture 2" descr="Shape&#10;&#10;Description automatically generated with low confidence">
            <a:extLst>
              <a:ext uri="{FF2B5EF4-FFF2-40B4-BE49-F238E27FC236}">
                <a16:creationId xmlns:a16="http://schemas.microsoft.com/office/drawing/2014/main" id="{D8AD3D37-3DC7-B9FF-B1F0-74A225896261}"/>
              </a:ext>
            </a:extLst>
          </p:cNvPr>
          <p:cNvPicPr>
            <a:picLocks noChangeAspect="1"/>
          </p:cNvPicPr>
          <p:nvPr/>
        </p:nvPicPr>
        <p:blipFill>
          <a:blip r:embed="rId3"/>
          <a:stretch>
            <a:fillRect/>
          </a:stretch>
        </p:blipFill>
        <p:spPr>
          <a:xfrm>
            <a:off x="611405" y="1200151"/>
            <a:ext cx="3730189" cy="3394472"/>
          </a:xfrm>
          <a:prstGeom prst="rect">
            <a:avLst/>
          </a:prstGeom>
          <a:noFill/>
        </p:spPr>
      </p:pic>
      <p:sp>
        <p:nvSpPr>
          <p:cNvPr id="5" name="Content Placeholder 4">
            <a:extLst>
              <a:ext uri="{FF2B5EF4-FFF2-40B4-BE49-F238E27FC236}">
                <a16:creationId xmlns:a16="http://schemas.microsoft.com/office/drawing/2014/main" id="{32D38DE7-3189-4FC0-AA6D-0E8DA4E606D3}"/>
              </a:ext>
            </a:extLst>
          </p:cNvPr>
          <p:cNvSpPr>
            <a:spLocks noGrp="1"/>
          </p:cNvSpPr>
          <p:nvPr>
            <p:ph sz="half" idx="2"/>
          </p:nvPr>
        </p:nvSpPr>
        <p:spPr>
          <a:xfrm>
            <a:off x="4569710" y="716433"/>
            <a:ext cx="4038600" cy="3394472"/>
          </a:xfrm>
        </p:spPr>
        <p:txBody>
          <a:bodyPr>
            <a:normAutofit/>
          </a:bodyPr>
          <a:lstStyle/>
          <a:p>
            <a:pPr>
              <a:lnSpc>
                <a:spcPct val="90000"/>
              </a:lnSpc>
            </a:pPr>
            <a:r>
              <a:rPr lang="en-US" dirty="0"/>
              <a:t>CIA triad</a:t>
            </a:r>
          </a:p>
          <a:p>
            <a:pPr lvl="1">
              <a:lnSpc>
                <a:spcPct val="90000"/>
              </a:lnSpc>
            </a:pPr>
            <a:r>
              <a:rPr lang="en-US" sz="1800" dirty="0"/>
              <a:t>Confidentiality</a:t>
            </a:r>
          </a:p>
          <a:p>
            <a:pPr lvl="1">
              <a:lnSpc>
                <a:spcPct val="90000"/>
              </a:lnSpc>
            </a:pPr>
            <a:r>
              <a:rPr lang="en-US" sz="1800" dirty="0"/>
              <a:t>Integrity</a:t>
            </a:r>
          </a:p>
          <a:p>
            <a:pPr lvl="1">
              <a:lnSpc>
                <a:spcPct val="90000"/>
              </a:lnSpc>
            </a:pPr>
            <a:r>
              <a:rPr lang="en-US" sz="1800" dirty="0"/>
              <a:t>Availability</a:t>
            </a:r>
          </a:p>
          <a:p>
            <a:pPr lvl="1">
              <a:lnSpc>
                <a:spcPct val="90000"/>
              </a:lnSpc>
            </a:pPr>
            <a:endParaRPr lang="en-US" sz="1800" dirty="0"/>
          </a:p>
          <a:p>
            <a:pPr>
              <a:lnSpc>
                <a:spcPct val="90000"/>
              </a:lnSpc>
            </a:pPr>
            <a:r>
              <a:rPr lang="en-US" dirty="0"/>
              <a:t>Security policies</a:t>
            </a:r>
          </a:p>
          <a:p>
            <a:pPr lvl="1">
              <a:lnSpc>
                <a:spcPct val="90000"/>
              </a:lnSpc>
            </a:pPr>
            <a:r>
              <a:rPr lang="en-US" sz="1800" dirty="0"/>
              <a:t>Harden systems</a:t>
            </a:r>
          </a:p>
          <a:p>
            <a:pPr lvl="1">
              <a:lnSpc>
                <a:spcPct val="90000"/>
              </a:lnSpc>
            </a:pPr>
            <a:r>
              <a:rPr lang="en-US" sz="1800" dirty="0"/>
              <a:t>Cover all aspects of computer and network technology from procurement to change to disposal</a:t>
            </a:r>
          </a:p>
        </p:txBody>
      </p:sp>
      <p:sp>
        <p:nvSpPr>
          <p:cNvPr id="4" name="Slide Number Placeholder 3">
            <a:extLst>
              <a:ext uri="{FF2B5EF4-FFF2-40B4-BE49-F238E27FC236}">
                <a16:creationId xmlns:a16="http://schemas.microsoft.com/office/drawing/2014/main" id="{B305B2DC-AA1D-4B5E-99F3-E484FD218EC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spTree>
    <p:extLst>
      <p:ext uri="{BB962C8B-B14F-4D97-AF65-F5344CB8AC3E}">
        <p14:creationId xmlns:p14="http://schemas.microsoft.com/office/powerpoint/2010/main" val="404035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1000"/>
                                        <p:tgtEl>
                                          <p:spTgt spid="5">
                                            <p:txEl>
                                              <p:pRg st="6" end="6"/>
                                            </p:txEl>
                                          </p:spTgt>
                                        </p:tgtEl>
                                      </p:cBhvr>
                                    </p:animEffect>
                                    <p:anim calcmode="lin" valueType="num">
                                      <p:cBhvr>
                                        <p:cTn id="2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fade">
                                      <p:cBhvr>
                                        <p:cTn id="29" dur="1000"/>
                                        <p:tgtEl>
                                          <p:spTgt spid="5">
                                            <p:txEl>
                                              <p:pRg st="7" end="7"/>
                                            </p:txEl>
                                          </p:spTgt>
                                        </p:tgtEl>
                                      </p:cBhvr>
                                    </p:animEffect>
                                    <p:anim calcmode="lin" valueType="num">
                                      <p:cBhvr>
                                        <p:cTn id="3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p:txBody>
          <a:bodyPr/>
          <a:lstStyle/>
          <a:p>
            <a:r>
              <a:rPr lang="en-US" b="1" dirty="0"/>
              <a:t>What type of cryptographic algorithm is AES?</a:t>
            </a:r>
          </a:p>
          <a:p>
            <a:endParaRPr lang="en-US" b="1" dirty="0"/>
          </a:p>
          <a:p>
            <a:r>
              <a:rPr lang="en-US" b="1" dirty="0"/>
              <a:t>ANSWER:</a:t>
            </a:r>
          </a:p>
          <a:p>
            <a:pPr lvl="1"/>
            <a:r>
              <a:rPr lang="en-US" dirty="0"/>
              <a:t>The Advanced Encryption Standard (AES) is a symmetric encryption cipher. </a:t>
            </a:r>
          </a:p>
          <a:p>
            <a:pPr lvl="1"/>
            <a:r>
              <a:rPr lang="en-US" dirty="0"/>
              <a:t>This means that the same key can be used to perform both encryption and decryption operations on a message.</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Tree>
    <p:extLst>
      <p:ext uri="{BB962C8B-B14F-4D97-AF65-F5344CB8AC3E}">
        <p14:creationId xmlns:p14="http://schemas.microsoft.com/office/powerpoint/2010/main" val="302073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a:xfrm>
            <a:off x="379051" y="980348"/>
            <a:ext cx="8460152" cy="3701556"/>
          </a:xfrm>
        </p:spPr>
        <p:txBody>
          <a:bodyPr/>
          <a:lstStyle/>
          <a:p>
            <a:r>
              <a:rPr lang="en-US" b="1" dirty="0"/>
              <a:t>What type of cryptographic key is delivered in a digital certificate?</a:t>
            </a:r>
          </a:p>
          <a:p>
            <a:endParaRPr lang="en-US" b="1" dirty="0"/>
          </a:p>
          <a:p>
            <a:r>
              <a:rPr lang="en-US" b="1" dirty="0"/>
              <a:t>ANSWER:</a:t>
            </a:r>
          </a:p>
          <a:p>
            <a:pPr lvl="1"/>
            <a:r>
              <a:rPr lang="en-US" dirty="0"/>
              <a:t>A digital certificate is a wrapper for a subject's public key. The public and private keys in an asymmetric cipher are paired. If one key is used to encrypt a message, only the other key can then decrypt it.</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Tree>
    <p:extLst>
      <p:ext uri="{BB962C8B-B14F-4D97-AF65-F5344CB8AC3E}">
        <p14:creationId xmlns:p14="http://schemas.microsoft.com/office/powerpoint/2010/main" val="14591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a:xfrm>
            <a:off x="341925" y="837613"/>
            <a:ext cx="8460152" cy="3701556"/>
          </a:xfrm>
        </p:spPr>
        <p:txBody>
          <a:bodyPr/>
          <a:lstStyle/>
          <a:p>
            <a:r>
              <a:rPr lang="en-US" sz="1600" b="1" dirty="0"/>
              <a:t>John brought in the new tablet he just purchased and tried to connect to the corporate network. He knows the SSID of the wireless network and the password used to access the wireless network. He was denied access, and a warning message was displayed that he must contact the IT Department immediately. What happened and why did he receive the message?</a:t>
            </a:r>
          </a:p>
          <a:p>
            <a:endParaRPr lang="en-US" sz="1600" b="1" dirty="0"/>
          </a:p>
          <a:p>
            <a:r>
              <a:rPr lang="en-US" sz="1600" b="1" dirty="0"/>
              <a:t>ANSWER:</a:t>
            </a:r>
          </a:p>
          <a:p>
            <a:pPr lvl="1"/>
            <a:r>
              <a:rPr lang="en-US" sz="1400" dirty="0"/>
              <a:t>John's new tablet probably does not meet the compliance requirements for network access.</a:t>
            </a:r>
          </a:p>
          <a:p>
            <a:pPr lvl="1"/>
            <a:r>
              <a:rPr lang="en-US" sz="1400" dirty="0"/>
              <a:t> Being a new device, it might not have had updates and patches applied, it might not have appropriate virus protection installed, or it does not meet some other compliance requirement. </a:t>
            </a:r>
          </a:p>
          <a:p>
            <a:pPr lvl="1"/>
            <a:r>
              <a:rPr lang="en-US" sz="1400" dirty="0"/>
              <a:t>This caused the system to appear as a non-compliant system to the network, and network access was denied.</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32</a:t>
            </a:fld>
            <a:endParaRPr lang="en-US" dirty="0"/>
          </a:p>
        </p:txBody>
      </p:sp>
    </p:spTree>
    <p:extLst>
      <p:ext uri="{BB962C8B-B14F-4D97-AF65-F5344CB8AC3E}">
        <p14:creationId xmlns:p14="http://schemas.microsoft.com/office/powerpoint/2010/main" val="80415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D10700-081D-A649-B12E-DEC3288E4D19}"/>
              </a:ext>
            </a:extLst>
          </p:cNvPr>
          <p:cNvSpPr>
            <a:spLocks noGrp="1"/>
          </p:cNvSpPr>
          <p:nvPr>
            <p:ph idx="1"/>
          </p:nvPr>
        </p:nvSpPr>
        <p:spPr/>
        <p:txBody>
          <a:bodyPr/>
          <a:lstStyle/>
          <a:p>
            <a:r>
              <a:rPr lang="en-US" b="1" dirty="0"/>
              <a:t>What type of network access is facilitated by VPN?</a:t>
            </a:r>
          </a:p>
          <a:p>
            <a:endParaRPr lang="en-US" b="1" dirty="0"/>
          </a:p>
          <a:p>
            <a:r>
              <a:rPr lang="en-US" b="1" dirty="0"/>
              <a:t>ANSWER:</a:t>
            </a:r>
          </a:p>
          <a:p>
            <a:pPr lvl="1"/>
            <a:r>
              <a:rPr lang="en-US" dirty="0"/>
              <a:t>A Virtual Private Network (VPN) is often deployed to provide remote access to users who cannot otherwise make a physical connection an office network.</a:t>
            </a:r>
          </a:p>
          <a:p>
            <a:pPr lvl="1"/>
            <a:r>
              <a:rPr lang="en-US" dirty="0"/>
              <a:t> A remote access VPN means that the user can connect to a private network using a public network for transport. Encryption and authentication are used to make sure the connection is private and only available to authorized users. You might also mention that VPNs can be used to other types of access (such as connecting one network site to another).</a:t>
            </a:r>
          </a:p>
        </p:txBody>
      </p:sp>
      <p:sp>
        <p:nvSpPr>
          <p:cNvPr id="3" name="Title 2">
            <a:extLst>
              <a:ext uri="{FF2B5EF4-FFF2-40B4-BE49-F238E27FC236}">
                <a16:creationId xmlns:a16="http://schemas.microsoft.com/office/drawing/2014/main" id="{F98B244D-906E-F74F-82B9-4290725DA73D}"/>
              </a:ext>
            </a:extLst>
          </p:cNvPr>
          <p:cNvSpPr>
            <a:spLocks noGrp="1"/>
          </p:cNvSpPr>
          <p:nvPr>
            <p:ph type="title"/>
          </p:nvPr>
        </p:nvSpPr>
        <p:spPr/>
        <p:txBody>
          <a:bodyPr/>
          <a:lstStyle/>
          <a:p>
            <a:r>
              <a:rPr lang="en-US" dirty="0"/>
              <a:t>Discussing Logical Security Concepts</a:t>
            </a:r>
          </a:p>
        </p:txBody>
      </p:sp>
      <p:sp>
        <p:nvSpPr>
          <p:cNvPr id="4" name="Slide Number Placeholder 3">
            <a:extLst>
              <a:ext uri="{FF2B5EF4-FFF2-40B4-BE49-F238E27FC236}">
                <a16:creationId xmlns:a16="http://schemas.microsoft.com/office/drawing/2014/main" id="{7D78DE23-2072-B94E-8F69-F043FFECC952}"/>
              </a:ext>
            </a:extLst>
          </p:cNvPr>
          <p:cNvSpPr>
            <a:spLocks noGrp="1"/>
          </p:cNvSpPr>
          <p:nvPr>
            <p:ph type="sldNum" sz="quarter" idx="4"/>
          </p:nvPr>
        </p:nvSpPr>
        <p:spPr/>
        <p:txBody>
          <a:bodyPr/>
          <a:lstStyle/>
          <a:p>
            <a:fld id="{2066355A-084C-D24E-9AD2-7E4FC41EA627}" type="slidenum">
              <a:rPr lang="en-US" smtClean="0"/>
              <a:pPr/>
              <a:t>33</a:t>
            </a:fld>
            <a:endParaRPr lang="en-US" dirty="0"/>
          </a:p>
        </p:txBody>
      </p:sp>
    </p:spTree>
    <p:extLst>
      <p:ext uri="{BB962C8B-B14F-4D97-AF65-F5344CB8AC3E}">
        <p14:creationId xmlns:p14="http://schemas.microsoft.com/office/powerpoint/2010/main" val="196018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3FFEB-C5E2-8A49-A1CA-B9F695B19F2D}"/>
              </a:ext>
            </a:extLst>
          </p:cNvPr>
          <p:cNvSpPr>
            <a:spLocks noGrp="1"/>
          </p:cNvSpPr>
          <p:nvPr>
            <p:ph type="title"/>
          </p:nvPr>
        </p:nvSpPr>
        <p:spPr>
          <a:xfrm>
            <a:off x="341927" y="75202"/>
            <a:ext cx="8455567" cy="633458"/>
          </a:xfrm>
        </p:spPr>
        <p:txBody>
          <a:bodyPr anchor="ctr">
            <a:normAutofit/>
          </a:bodyPr>
          <a:lstStyle/>
          <a:p>
            <a:r>
              <a:rPr lang="en-US" dirty="0"/>
              <a:t>Topic B: Threats and Vulnerabilities</a:t>
            </a:r>
          </a:p>
        </p:txBody>
      </p:sp>
      <p:pic>
        <p:nvPicPr>
          <p:cNvPr id="9" name="Content Placeholder 8">
            <a:extLst>
              <a:ext uri="{FF2B5EF4-FFF2-40B4-BE49-F238E27FC236}">
                <a16:creationId xmlns:a16="http://schemas.microsoft.com/office/drawing/2014/main" id="{CCF147C4-C0FC-4A90-5EFA-4A97F1906BBE}"/>
              </a:ext>
            </a:extLst>
          </p:cNvPr>
          <p:cNvPicPr>
            <a:picLocks noGrp="1" noChangeAspect="1"/>
          </p:cNvPicPr>
          <p:nvPr>
            <p:ph sz="half" idx="1"/>
          </p:nvPr>
        </p:nvPicPr>
        <p:blipFill>
          <a:blip r:embed="rId2"/>
          <a:stretch>
            <a:fillRect/>
          </a:stretch>
        </p:blipFill>
        <p:spPr>
          <a:xfrm>
            <a:off x="2157663" y="1484885"/>
            <a:ext cx="4038600" cy="2311656"/>
          </a:xfrm>
          <a:prstGeom prst="rect">
            <a:avLst/>
          </a:prstGeom>
          <a:noFill/>
        </p:spPr>
      </p:pic>
      <p:sp>
        <p:nvSpPr>
          <p:cNvPr id="3" name="Slide Number Placeholder 2">
            <a:extLst>
              <a:ext uri="{FF2B5EF4-FFF2-40B4-BE49-F238E27FC236}">
                <a16:creationId xmlns:a16="http://schemas.microsoft.com/office/drawing/2014/main" id="{3BBB0E7D-57E1-0149-A3AE-201AA4F0DB8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34</a:t>
            </a:fld>
            <a:endParaRPr lang="en-US"/>
          </a:p>
        </p:txBody>
      </p:sp>
    </p:spTree>
    <p:extLst>
      <p:ext uri="{BB962C8B-B14F-4D97-AF65-F5344CB8AC3E}">
        <p14:creationId xmlns:p14="http://schemas.microsoft.com/office/powerpoint/2010/main" val="2232768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E0D19-1B21-4A65-9E19-A53A74D5398E}"/>
              </a:ext>
            </a:extLst>
          </p:cNvPr>
          <p:cNvSpPr>
            <a:spLocks noGrp="1"/>
          </p:cNvSpPr>
          <p:nvPr>
            <p:ph type="title"/>
          </p:nvPr>
        </p:nvSpPr>
        <p:spPr>
          <a:xfrm>
            <a:off x="339972" y="80597"/>
            <a:ext cx="7797800" cy="615462"/>
          </a:xfrm>
        </p:spPr>
        <p:txBody>
          <a:bodyPr anchor="ctr">
            <a:normAutofit/>
          </a:bodyPr>
          <a:lstStyle/>
          <a:p>
            <a:r>
              <a:rPr lang="en-US" dirty="0"/>
              <a:t>Vulnerabilities, Threats, and Risks</a:t>
            </a:r>
          </a:p>
        </p:txBody>
      </p:sp>
      <p:pic>
        <p:nvPicPr>
          <p:cNvPr id="5" name="Picture 4">
            <a:extLst>
              <a:ext uri="{FF2B5EF4-FFF2-40B4-BE49-F238E27FC236}">
                <a16:creationId xmlns:a16="http://schemas.microsoft.com/office/drawing/2014/main" id="{03969957-CE9F-906F-781C-B62EBC4F3019}"/>
              </a:ext>
            </a:extLst>
          </p:cNvPr>
          <p:cNvPicPr>
            <a:picLocks noChangeAspect="1"/>
          </p:cNvPicPr>
          <p:nvPr/>
        </p:nvPicPr>
        <p:blipFill>
          <a:blip r:embed="rId3"/>
          <a:stretch>
            <a:fillRect/>
          </a:stretch>
        </p:blipFill>
        <p:spPr>
          <a:xfrm>
            <a:off x="457200" y="1738312"/>
            <a:ext cx="2733675" cy="1666875"/>
          </a:xfrm>
          <a:prstGeom prst="rect">
            <a:avLst/>
          </a:prstGeom>
        </p:spPr>
      </p:pic>
      <p:sp>
        <p:nvSpPr>
          <p:cNvPr id="4" name="Slide Number Placeholder 3">
            <a:extLst>
              <a:ext uri="{FF2B5EF4-FFF2-40B4-BE49-F238E27FC236}">
                <a16:creationId xmlns:a16="http://schemas.microsoft.com/office/drawing/2014/main" id="{07952419-D5D2-4676-A3C8-35112EE5C0A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35</a:t>
            </a:fld>
            <a:endParaRPr lang="en-US"/>
          </a:p>
        </p:txBody>
      </p:sp>
      <p:graphicFrame>
        <p:nvGraphicFramePr>
          <p:cNvPr id="6" name="Text Placeholder 2">
            <a:extLst>
              <a:ext uri="{FF2B5EF4-FFF2-40B4-BE49-F238E27FC236}">
                <a16:creationId xmlns:a16="http://schemas.microsoft.com/office/drawing/2014/main" id="{1EA6792B-DAE6-A364-EBE7-DDEC721689F0}"/>
              </a:ext>
            </a:extLst>
          </p:cNvPr>
          <p:cNvGraphicFramePr/>
          <p:nvPr>
            <p:extLst>
              <p:ext uri="{D42A27DB-BD31-4B8C-83A1-F6EECF244321}">
                <p14:modId xmlns:p14="http://schemas.microsoft.com/office/powerpoint/2010/main" val="1768261597"/>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823365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92E1B-6C53-4DC6-B788-1146D6F13079}"/>
              </a:ext>
            </a:extLst>
          </p:cNvPr>
          <p:cNvSpPr>
            <a:spLocks noGrp="1"/>
          </p:cNvSpPr>
          <p:nvPr>
            <p:ph type="title"/>
          </p:nvPr>
        </p:nvSpPr>
        <p:spPr>
          <a:xfrm>
            <a:off x="339972" y="80597"/>
            <a:ext cx="7797800" cy="615462"/>
          </a:xfrm>
        </p:spPr>
        <p:txBody>
          <a:bodyPr anchor="ctr">
            <a:normAutofit/>
          </a:bodyPr>
          <a:lstStyle/>
          <a:p>
            <a:r>
              <a:rPr lang="en-US" dirty="0"/>
              <a:t>Social Engineering Threats</a:t>
            </a:r>
          </a:p>
        </p:txBody>
      </p:sp>
      <p:sp>
        <p:nvSpPr>
          <p:cNvPr id="3" name="Text Placeholder 2">
            <a:extLst>
              <a:ext uri="{FF2B5EF4-FFF2-40B4-BE49-F238E27FC236}">
                <a16:creationId xmlns:a16="http://schemas.microsoft.com/office/drawing/2014/main" id="{9745D564-9DAD-414B-865D-F56E1D9EC77C}"/>
              </a:ext>
            </a:extLst>
          </p:cNvPr>
          <p:cNvSpPr>
            <a:spLocks noGrp="1"/>
          </p:cNvSpPr>
          <p:nvPr>
            <p:ph type="body" sz="half" idx="2"/>
          </p:nvPr>
        </p:nvSpPr>
        <p:spPr>
          <a:xfrm>
            <a:off x="339973" y="804333"/>
            <a:ext cx="3125544" cy="3790291"/>
          </a:xfrm>
        </p:spPr>
        <p:txBody>
          <a:bodyPr>
            <a:normAutofit/>
          </a:bodyPr>
          <a:lstStyle/>
          <a:p>
            <a:r>
              <a:rPr lang="en-US" b="1" dirty="0"/>
              <a:t>Social engineering: </a:t>
            </a:r>
            <a:r>
              <a:rPr lang="en-US" dirty="0"/>
              <a:t>A hacking technique whereby the hacker gains useful information about an organization by </a:t>
            </a:r>
            <a:r>
              <a:rPr lang="en-US" dirty="0">
                <a:solidFill>
                  <a:srgbClr val="FF0000"/>
                </a:solidFill>
              </a:rPr>
              <a:t>deceiving</a:t>
            </a:r>
            <a:r>
              <a:rPr lang="en-US" dirty="0"/>
              <a:t> its users or by exploiting their unsecure working practices.</a:t>
            </a:r>
            <a:endParaRPr lang="en-US" b="1" dirty="0"/>
          </a:p>
        </p:txBody>
      </p:sp>
      <p:sp>
        <p:nvSpPr>
          <p:cNvPr id="4" name="Slide Number Placeholder 3">
            <a:extLst>
              <a:ext uri="{FF2B5EF4-FFF2-40B4-BE49-F238E27FC236}">
                <a16:creationId xmlns:a16="http://schemas.microsoft.com/office/drawing/2014/main" id="{6F37078D-6DAA-45FD-B0AF-7359A579165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36</a:t>
            </a:fld>
            <a:endParaRPr lang="en-US"/>
          </a:p>
        </p:txBody>
      </p:sp>
      <p:graphicFrame>
        <p:nvGraphicFramePr>
          <p:cNvPr id="7" name="Content Placeholder 4">
            <a:extLst>
              <a:ext uri="{FF2B5EF4-FFF2-40B4-BE49-F238E27FC236}">
                <a16:creationId xmlns:a16="http://schemas.microsoft.com/office/drawing/2014/main" id="{4F754E87-D50D-41E9-925F-F1F3704DD9F8}"/>
              </a:ext>
            </a:extLst>
          </p:cNvPr>
          <p:cNvGraphicFramePr>
            <a:graphicFrameLocks noGrp="1"/>
          </p:cNvGraphicFramePr>
          <p:nvPr>
            <p:ph idx="1"/>
            <p:extLst>
              <p:ext uri="{D42A27DB-BD31-4B8C-83A1-F6EECF244321}">
                <p14:modId xmlns:p14="http://schemas.microsoft.com/office/powerpoint/2010/main" val="1495260949"/>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82233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6E5D8-0D50-4B19-829E-A12BAAAB561D}"/>
              </a:ext>
            </a:extLst>
          </p:cNvPr>
          <p:cNvSpPr>
            <a:spLocks noGrp="1"/>
          </p:cNvSpPr>
          <p:nvPr>
            <p:ph type="title"/>
          </p:nvPr>
        </p:nvSpPr>
        <p:spPr/>
        <p:txBody>
          <a:bodyPr/>
          <a:lstStyle/>
          <a:p>
            <a:r>
              <a:rPr lang="en-US" dirty="0"/>
              <a:t>Common Social Engineering Exploits</a:t>
            </a:r>
          </a:p>
        </p:txBody>
      </p:sp>
      <p:sp>
        <p:nvSpPr>
          <p:cNvPr id="4" name="Slide Number Placeholder 3">
            <a:extLst>
              <a:ext uri="{FF2B5EF4-FFF2-40B4-BE49-F238E27FC236}">
                <a16:creationId xmlns:a16="http://schemas.microsoft.com/office/drawing/2014/main" id="{873811C7-25DE-4041-A09D-C276ED7E0647}"/>
              </a:ext>
            </a:extLst>
          </p:cNvPr>
          <p:cNvSpPr>
            <a:spLocks noGrp="1"/>
          </p:cNvSpPr>
          <p:nvPr>
            <p:ph type="sldNum" sz="quarter" idx="4"/>
          </p:nvPr>
        </p:nvSpPr>
        <p:spPr/>
        <p:txBody>
          <a:bodyPr/>
          <a:lstStyle/>
          <a:p>
            <a:fld id="{2066355A-084C-D24E-9AD2-7E4FC41EA627}" type="slidenum">
              <a:rPr lang="en-US" smtClean="0"/>
              <a:pPr/>
              <a:t>37</a:t>
            </a:fld>
            <a:endParaRPr lang="en-US" dirty="0"/>
          </a:p>
        </p:txBody>
      </p:sp>
      <p:graphicFrame>
        <p:nvGraphicFramePr>
          <p:cNvPr id="8" name="Text Placeholder 2">
            <a:extLst>
              <a:ext uri="{FF2B5EF4-FFF2-40B4-BE49-F238E27FC236}">
                <a16:creationId xmlns:a16="http://schemas.microsoft.com/office/drawing/2014/main" id="{D50AED05-421A-EB04-E60F-E065C7B2441D}"/>
              </a:ext>
            </a:extLst>
          </p:cNvPr>
          <p:cNvGraphicFramePr>
            <a:graphicFrameLocks noGrp="1"/>
          </p:cNvGraphicFramePr>
          <p:nvPr>
            <p:ph idx="1"/>
            <p:extLst>
              <p:ext uri="{D42A27DB-BD31-4B8C-83A1-F6EECF244321}">
                <p14:modId xmlns:p14="http://schemas.microsoft.com/office/powerpoint/2010/main" val="389634403"/>
              </p:ext>
            </p:extLst>
          </p:nvPr>
        </p:nvGraphicFramePr>
        <p:xfrm>
          <a:off x="337342" y="1312419"/>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4E219D28-E102-44E3-9FE0-7C38D7C1EA94}"/>
              </a:ext>
            </a:extLst>
          </p:cNvPr>
          <p:cNvPicPr>
            <a:picLocks noChangeAspect="1"/>
          </p:cNvPicPr>
          <p:nvPr/>
        </p:nvPicPr>
        <p:blipFill>
          <a:blip r:embed="rId7"/>
          <a:stretch>
            <a:fillRect/>
          </a:stretch>
        </p:blipFill>
        <p:spPr>
          <a:xfrm>
            <a:off x="6238464" y="390698"/>
            <a:ext cx="2666160" cy="1066464"/>
          </a:xfrm>
          <a:prstGeom prst="rect">
            <a:avLst/>
          </a:prstGeom>
        </p:spPr>
      </p:pic>
    </p:spTree>
    <p:extLst>
      <p:ext uri="{BB962C8B-B14F-4D97-AF65-F5344CB8AC3E}">
        <p14:creationId xmlns:p14="http://schemas.microsoft.com/office/powerpoint/2010/main" val="9649952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C8637-6BAC-4FC8-A6DC-484B08068F6B}"/>
              </a:ext>
            </a:extLst>
          </p:cNvPr>
          <p:cNvSpPr>
            <a:spLocks noGrp="1"/>
          </p:cNvSpPr>
          <p:nvPr>
            <p:ph type="title"/>
          </p:nvPr>
        </p:nvSpPr>
        <p:spPr>
          <a:xfrm>
            <a:off x="341927" y="75202"/>
            <a:ext cx="8455567" cy="633458"/>
          </a:xfrm>
        </p:spPr>
        <p:txBody>
          <a:bodyPr anchor="ctr">
            <a:normAutofit/>
          </a:bodyPr>
          <a:lstStyle/>
          <a:p>
            <a:r>
              <a:rPr lang="en-US" dirty="0"/>
              <a:t>Mitigation of Social Engineering Attacks</a:t>
            </a:r>
          </a:p>
        </p:txBody>
      </p:sp>
      <p:sp>
        <p:nvSpPr>
          <p:cNvPr id="3" name="Slide Number Placeholder 2">
            <a:extLst>
              <a:ext uri="{FF2B5EF4-FFF2-40B4-BE49-F238E27FC236}">
                <a16:creationId xmlns:a16="http://schemas.microsoft.com/office/drawing/2014/main" id="{A02CAB84-033F-464C-A46D-EA465BD6B14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38</a:t>
            </a:fld>
            <a:endParaRPr lang="en-US"/>
          </a:p>
        </p:txBody>
      </p:sp>
      <p:graphicFrame>
        <p:nvGraphicFramePr>
          <p:cNvPr id="6" name="Content Placeholder 3">
            <a:extLst>
              <a:ext uri="{FF2B5EF4-FFF2-40B4-BE49-F238E27FC236}">
                <a16:creationId xmlns:a16="http://schemas.microsoft.com/office/drawing/2014/main" id="{E46D3B52-019A-B23F-4C40-E7FDDD94D9E4}"/>
              </a:ext>
            </a:extLst>
          </p:cNvPr>
          <p:cNvGraphicFramePr>
            <a:graphicFrameLocks noGrp="1"/>
          </p:cNvGraphicFramePr>
          <p:nvPr>
            <p:ph idx="1"/>
            <p:extLst>
              <p:ext uri="{D42A27DB-BD31-4B8C-83A1-F6EECF244321}">
                <p14:modId xmlns:p14="http://schemas.microsoft.com/office/powerpoint/2010/main" val="2565845782"/>
              </p:ext>
            </p:extLst>
          </p:nvPr>
        </p:nvGraphicFramePr>
        <p:xfrm>
          <a:off x="341924" y="584200"/>
          <a:ext cx="8460152" cy="3386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34998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7563C7-EEAD-4B1F-902B-6F0EC018751D}"/>
              </a:ext>
            </a:extLst>
          </p:cNvPr>
          <p:cNvSpPr>
            <a:spLocks noGrp="1"/>
          </p:cNvSpPr>
          <p:nvPr>
            <p:ph idx="1"/>
          </p:nvPr>
        </p:nvSpPr>
        <p:spPr>
          <a:xfrm>
            <a:off x="341924" y="980348"/>
            <a:ext cx="8460152" cy="3701556"/>
          </a:xfrm>
        </p:spPr>
        <p:txBody>
          <a:bodyPr>
            <a:normAutofit/>
          </a:bodyPr>
          <a:lstStyle/>
          <a:p>
            <a:r>
              <a:rPr lang="en-US" b="1" dirty="0"/>
              <a:t>Footprinting: </a:t>
            </a:r>
            <a:r>
              <a:rPr lang="en-US" dirty="0"/>
              <a:t>An information </a:t>
            </a:r>
            <a:r>
              <a:rPr lang="en-US" b="1" dirty="0"/>
              <a:t>gathering threat</a:t>
            </a:r>
            <a:r>
              <a:rPr lang="en-US" dirty="0"/>
              <a:t>, in which the attacker attempts to learn about the configuration of the network and security systems through social engineering attacks or software-based tools.</a:t>
            </a:r>
          </a:p>
          <a:p>
            <a:endParaRPr lang="en-US" dirty="0"/>
          </a:p>
          <a:p>
            <a:r>
              <a:rPr lang="en-US" b="1" dirty="0"/>
              <a:t>Network mapping: </a:t>
            </a:r>
            <a:r>
              <a:rPr lang="en-US" dirty="0"/>
              <a:t>Tools used to gather information about the way the network is built and configured and the current status of hosts.</a:t>
            </a:r>
          </a:p>
          <a:p>
            <a:endParaRPr lang="en-US" dirty="0"/>
          </a:p>
          <a:p>
            <a:r>
              <a:rPr lang="en-US" b="1" dirty="0"/>
              <a:t>Port scanning: </a:t>
            </a:r>
            <a:r>
              <a:rPr lang="en-US" dirty="0"/>
              <a:t>Software that enumerates the status of TCP and UDP ports on a target system. Port scanning can be blocked by some firewalls and IDS.</a:t>
            </a:r>
          </a:p>
        </p:txBody>
      </p:sp>
      <p:sp>
        <p:nvSpPr>
          <p:cNvPr id="2" name="Title 1">
            <a:extLst>
              <a:ext uri="{FF2B5EF4-FFF2-40B4-BE49-F238E27FC236}">
                <a16:creationId xmlns:a16="http://schemas.microsoft.com/office/drawing/2014/main" id="{620119C1-7FBF-4902-A7CB-7629C40825B7}"/>
              </a:ext>
            </a:extLst>
          </p:cNvPr>
          <p:cNvSpPr>
            <a:spLocks noGrp="1"/>
          </p:cNvSpPr>
          <p:nvPr>
            <p:ph type="title"/>
          </p:nvPr>
        </p:nvSpPr>
        <p:spPr>
          <a:xfrm>
            <a:off x="341925" y="75202"/>
            <a:ext cx="7883768" cy="633458"/>
          </a:xfrm>
        </p:spPr>
        <p:txBody>
          <a:bodyPr anchor="ctr">
            <a:normAutofit/>
          </a:bodyPr>
          <a:lstStyle/>
          <a:p>
            <a:r>
              <a:rPr lang="en-US" dirty="0"/>
              <a:t>Network </a:t>
            </a:r>
            <a:r>
              <a:rPr lang="en-US" dirty="0" err="1"/>
              <a:t>Footprinting</a:t>
            </a:r>
            <a:r>
              <a:rPr lang="en-US" dirty="0"/>
              <a:t> Threats</a:t>
            </a:r>
          </a:p>
        </p:txBody>
      </p:sp>
      <p:sp>
        <p:nvSpPr>
          <p:cNvPr id="4" name="Slide Number Placeholder 3">
            <a:extLst>
              <a:ext uri="{FF2B5EF4-FFF2-40B4-BE49-F238E27FC236}">
                <a16:creationId xmlns:a16="http://schemas.microsoft.com/office/drawing/2014/main" id="{5966FD9C-FF62-4006-9116-D2D195C8DDD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39</a:t>
            </a:fld>
            <a:endParaRPr lang="en-US"/>
          </a:p>
        </p:txBody>
      </p:sp>
    </p:spTree>
    <p:extLst>
      <p:ext uri="{BB962C8B-B14F-4D97-AF65-F5344CB8AC3E}">
        <p14:creationId xmlns:p14="http://schemas.microsoft.com/office/powerpoint/2010/main" val="1548901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96A9AE-3A05-46FB-AA2D-DF339A6225C0}"/>
              </a:ext>
            </a:extLst>
          </p:cNvPr>
          <p:cNvSpPr>
            <a:spLocks noGrp="1"/>
          </p:cNvSpPr>
          <p:nvPr>
            <p:ph idx="1"/>
          </p:nvPr>
        </p:nvSpPr>
        <p:spPr>
          <a:xfrm>
            <a:off x="341924" y="980348"/>
            <a:ext cx="8460152" cy="3701556"/>
          </a:xfrm>
        </p:spPr>
        <p:txBody>
          <a:bodyPr>
            <a:normAutofit/>
          </a:bodyPr>
          <a:lstStyle/>
          <a:p>
            <a:pPr>
              <a:lnSpc>
                <a:spcPct val="90000"/>
              </a:lnSpc>
            </a:pPr>
            <a:r>
              <a:rPr lang="en-US" b="1" dirty="0"/>
              <a:t>Confidentiality: </a:t>
            </a:r>
            <a:r>
              <a:rPr lang="en-US" dirty="0"/>
              <a:t>The fundamental security goal of keeping information and communications private and protecting them from unauthorized access.</a:t>
            </a:r>
          </a:p>
          <a:p>
            <a:pPr>
              <a:lnSpc>
                <a:spcPct val="90000"/>
              </a:lnSpc>
            </a:pPr>
            <a:endParaRPr lang="en-US" dirty="0"/>
          </a:p>
          <a:p>
            <a:pPr>
              <a:lnSpc>
                <a:spcPct val="90000"/>
              </a:lnSpc>
            </a:pPr>
            <a:r>
              <a:rPr lang="en-US" b="1" dirty="0"/>
              <a:t>Integrity: </a:t>
            </a:r>
            <a:r>
              <a:rPr lang="en-US" dirty="0"/>
              <a:t>The fundamental security goal of ensuring that electronic data is not altered or tampered with. </a:t>
            </a:r>
          </a:p>
          <a:p>
            <a:pPr>
              <a:lnSpc>
                <a:spcPct val="90000"/>
              </a:lnSpc>
            </a:pPr>
            <a:endParaRPr lang="en-US" dirty="0"/>
          </a:p>
          <a:p>
            <a:pPr>
              <a:lnSpc>
                <a:spcPct val="90000"/>
              </a:lnSpc>
            </a:pPr>
            <a:r>
              <a:rPr lang="en-US" b="1" dirty="0"/>
              <a:t>Availability: </a:t>
            </a:r>
            <a:r>
              <a:rPr lang="en-US" dirty="0"/>
              <a:t>The fundamental security goal of ensuring that systems operate continuously and that authorized individuals can access data that they need. </a:t>
            </a:r>
          </a:p>
          <a:p>
            <a:pPr>
              <a:lnSpc>
                <a:spcPct val="90000"/>
              </a:lnSpc>
            </a:pPr>
            <a:endParaRPr lang="en-US" dirty="0"/>
          </a:p>
          <a:p>
            <a:pPr>
              <a:lnSpc>
                <a:spcPct val="90000"/>
              </a:lnSpc>
            </a:pPr>
            <a:r>
              <a:rPr lang="en-US" b="1" dirty="0"/>
              <a:t>Hardening: </a:t>
            </a:r>
            <a:r>
              <a:rPr lang="en-US" dirty="0"/>
              <a:t>A security technique in which the default configuration of a system is altered to protect the system against attacks.</a:t>
            </a:r>
          </a:p>
        </p:txBody>
      </p:sp>
      <p:sp>
        <p:nvSpPr>
          <p:cNvPr id="2" name="Title 1">
            <a:extLst>
              <a:ext uri="{FF2B5EF4-FFF2-40B4-BE49-F238E27FC236}">
                <a16:creationId xmlns:a16="http://schemas.microsoft.com/office/drawing/2014/main" id="{7BCB1F4D-F569-4713-B642-FE8FF81D35E5}"/>
              </a:ext>
            </a:extLst>
          </p:cNvPr>
          <p:cNvSpPr>
            <a:spLocks noGrp="1"/>
          </p:cNvSpPr>
          <p:nvPr>
            <p:ph type="title"/>
          </p:nvPr>
        </p:nvSpPr>
        <p:spPr>
          <a:xfrm>
            <a:off x="341925" y="75202"/>
            <a:ext cx="7883768" cy="633458"/>
          </a:xfrm>
        </p:spPr>
        <p:txBody>
          <a:bodyPr anchor="ctr">
            <a:normAutofit/>
          </a:bodyPr>
          <a:lstStyle/>
          <a:p>
            <a:r>
              <a:rPr lang="en-US" dirty="0"/>
              <a:t>Security Basics</a:t>
            </a:r>
          </a:p>
        </p:txBody>
      </p:sp>
      <p:sp>
        <p:nvSpPr>
          <p:cNvPr id="4" name="Slide Number Placeholder 3">
            <a:extLst>
              <a:ext uri="{FF2B5EF4-FFF2-40B4-BE49-F238E27FC236}">
                <a16:creationId xmlns:a16="http://schemas.microsoft.com/office/drawing/2014/main" id="{B305B2DC-AA1D-4B5E-99F3-E484FD218EC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spTree>
    <p:extLst>
      <p:ext uri="{BB962C8B-B14F-4D97-AF65-F5344CB8AC3E}">
        <p14:creationId xmlns:p14="http://schemas.microsoft.com/office/powerpoint/2010/main" val="3704787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5BFE3-22AA-4D95-81EE-F3D679816120}"/>
              </a:ext>
            </a:extLst>
          </p:cNvPr>
          <p:cNvSpPr>
            <a:spLocks noGrp="1"/>
          </p:cNvSpPr>
          <p:nvPr>
            <p:ph type="title"/>
          </p:nvPr>
        </p:nvSpPr>
        <p:spPr>
          <a:xfrm>
            <a:off x="339972" y="80597"/>
            <a:ext cx="7797800" cy="615462"/>
          </a:xfrm>
        </p:spPr>
        <p:txBody>
          <a:bodyPr anchor="ctr">
            <a:normAutofit/>
          </a:bodyPr>
          <a:lstStyle/>
          <a:p>
            <a:r>
              <a:rPr lang="en-US" dirty="0"/>
              <a:t>Eavesdropping Threats</a:t>
            </a:r>
          </a:p>
        </p:txBody>
      </p:sp>
      <p:pic>
        <p:nvPicPr>
          <p:cNvPr id="7" name="Content Placeholder 6">
            <a:extLst>
              <a:ext uri="{FF2B5EF4-FFF2-40B4-BE49-F238E27FC236}">
                <a16:creationId xmlns:a16="http://schemas.microsoft.com/office/drawing/2014/main" id="{8DA19BB0-0FD1-41E1-AF65-BC72054827D6}"/>
              </a:ext>
            </a:extLst>
          </p:cNvPr>
          <p:cNvPicPr>
            <a:picLocks noGrp="1" noChangeAspect="1"/>
          </p:cNvPicPr>
          <p:nvPr>
            <p:ph idx="1"/>
          </p:nvPr>
        </p:nvPicPr>
        <p:blipFill>
          <a:blip r:embed="rId3"/>
          <a:stretch>
            <a:fillRect/>
          </a:stretch>
        </p:blipFill>
        <p:spPr>
          <a:xfrm>
            <a:off x="3731450" y="696059"/>
            <a:ext cx="4955347" cy="3518297"/>
          </a:xfrm>
          <a:noFill/>
        </p:spPr>
      </p:pic>
      <p:sp>
        <p:nvSpPr>
          <p:cNvPr id="3" name="Text Placeholder 2">
            <a:extLst>
              <a:ext uri="{FF2B5EF4-FFF2-40B4-BE49-F238E27FC236}">
                <a16:creationId xmlns:a16="http://schemas.microsoft.com/office/drawing/2014/main" id="{D951C489-9C2B-443E-8258-E6C80A75F09F}"/>
              </a:ext>
            </a:extLst>
          </p:cNvPr>
          <p:cNvSpPr>
            <a:spLocks noGrp="1"/>
          </p:cNvSpPr>
          <p:nvPr>
            <p:ph type="body" sz="half" idx="2"/>
          </p:nvPr>
        </p:nvSpPr>
        <p:spPr>
          <a:xfrm>
            <a:off x="457203" y="696059"/>
            <a:ext cx="3008313" cy="3898565"/>
          </a:xfrm>
        </p:spPr>
        <p:txBody>
          <a:bodyPr>
            <a:normAutofit/>
          </a:bodyPr>
          <a:lstStyle/>
          <a:p>
            <a:r>
              <a:rPr lang="en-US" b="1" dirty="0"/>
              <a:t>Eavesdropping: </a:t>
            </a:r>
            <a:r>
              <a:rPr lang="en-US" dirty="0"/>
              <a:t>Listening in to communications sent over media.</a:t>
            </a:r>
          </a:p>
          <a:p>
            <a:endParaRPr lang="en-US" dirty="0"/>
          </a:p>
          <a:p>
            <a:r>
              <a:rPr lang="en-US" b="1" dirty="0"/>
              <a:t>MAC flooding: </a:t>
            </a:r>
            <a:r>
              <a:rPr lang="en-US" dirty="0"/>
              <a:t>Overloading the switch’s MAC cache to prevent genuine devices from connecting.</a:t>
            </a:r>
          </a:p>
          <a:p>
            <a:endParaRPr lang="en-US" b="1" dirty="0"/>
          </a:p>
          <a:p>
            <a:r>
              <a:rPr lang="en-US" b="1" dirty="0"/>
              <a:t>ARP poisoning: </a:t>
            </a:r>
            <a:r>
              <a:rPr lang="en-US" dirty="0"/>
              <a:t>Maps IP addresses to NIC MAC address.</a:t>
            </a:r>
          </a:p>
        </p:txBody>
      </p:sp>
      <p:sp>
        <p:nvSpPr>
          <p:cNvPr id="4" name="Slide Number Placeholder 3">
            <a:extLst>
              <a:ext uri="{FF2B5EF4-FFF2-40B4-BE49-F238E27FC236}">
                <a16:creationId xmlns:a16="http://schemas.microsoft.com/office/drawing/2014/main" id="{BB838209-A7E6-4030-B0E5-285BDC43256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40</a:t>
            </a:fld>
            <a:endParaRPr lang="en-US"/>
          </a:p>
        </p:txBody>
      </p:sp>
    </p:spTree>
    <p:extLst>
      <p:ext uri="{BB962C8B-B14F-4D97-AF65-F5344CB8AC3E}">
        <p14:creationId xmlns:p14="http://schemas.microsoft.com/office/powerpoint/2010/main" val="50597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094958-A5FB-4B1E-9E34-4AA00DD0D4EF}"/>
              </a:ext>
            </a:extLst>
          </p:cNvPr>
          <p:cNvSpPr>
            <a:spLocks noGrp="1"/>
          </p:cNvSpPr>
          <p:nvPr>
            <p:ph idx="1"/>
          </p:nvPr>
        </p:nvSpPr>
        <p:spPr>
          <a:xfrm>
            <a:off x="341924" y="980348"/>
            <a:ext cx="8460152" cy="3701556"/>
          </a:xfrm>
        </p:spPr>
        <p:txBody>
          <a:bodyPr>
            <a:normAutofit/>
          </a:bodyPr>
          <a:lstStyle/>
          <a:p>
            <a:r>
              <a:rPr lang="en-US" b="1" dirty="0"/>
              <a:t>Spoofing: </a:t>
            </a:r>
            <a:r>
              <a:rPr lang="en-US" dirty="0"/>
              <a:t>Attacker disguises their identity. Wireless AP MAC</a:t>
            </a:r>
          </a:p>
          <a:p>
            <a:endParaRPr lang="en-US" b="1" dirty="0"/>
          </a:p>
          <a:p>
            <a:r>
              <a:rPr lang="en-US" b="1" dirty="0"/>
              <a:t>Replay attack: </a:t>
            </a:r>
            <a:r>
              <a:rPr lang="en-US" dirty="0"/>
              <a:t>Attacker intercepts some authentication data and reuses it to try to re-establish a session.</a:t>
            </a:r>
          </a:p>
          <a:p>
            <a:endParaRPr lang="en-US" dirty="0"/>
          </a:p>
          <a:p>
            <a:r>
              <a:rPr lang="en-US" b="1" dirty="0"/>
              <a:t>MITM: </a:t>
            </a:r>
            <a:r>
              <a:rPr lang="en-US" dirty="0"/>
              <a:t>Attacker intercepts communications between two hosts.</a:t>
            </a:r>
          </a:p>
          <a:p>
            <a:endParaRPr lang="en-US" b="1" dirty="0"/>
          </a:p>
          <a:p>
            <a:r>
              <a:rPr lang="en-US" b="1" dirty="0"/>
              <a:t>Mutual authentication: </a:t>
            </a:r>
            <a:r>
              <a:rPr lang="en-US" dirty="0"/>
              <a:t>A client authenticates to the server and the server authenticates to the client. </a:t>
            </a:r>
            <a:endParaRPr lang="en-US" b="1" dirty="0"/>
          </a:p>
        </p:txBody>
      </p:sp>
      <p:sp>
        <p:nvSpPr>
          <p:cNvPr id="2" name="Title 1">
            <a:extLst>
              <a:ext uri="{FF2B5EF4-FFF2-40B4-BE49-F238E27FC236}">
                <a16:creationId xmlns:a16="http://schemas.microsoft.com/office/drawing/2014/main" id="{2CCC9019-BEDA-4591-A7DC-DE5CDD7D5441}"/>
              </a:ext>
            </a:extLst>
          </p:cNvPr>
          <p:cNvSpPr>
            <a:spLocks noGrp="1"/>
          </p:cNvSpPr>
          <p:nvPr>
            <p:ph type="title"/>
          </p:nvPr>
        </p:nvSpPr>
        <p:spPr>
          <a:xfrm>
            <a:off x="341925" y="75202"/>
            <a:ext cx="7883768" cy="633458"/>
          </a:xfrm>
        </p:spPr>
        <p:txBody>
          <a:bodyPr anchor="ctr">
            <a:normAutofit/>
          </a:bodyPr>
          <a:lstStyle/>
          <a:p>
            <a:r>
              <a:rPr lang="en-US" dirty="0"/>
              <a:t>Spoofing and MITM Threats</a:t>
            </a:r>
          </a:p>
        </p:txBody>
      </p:sp>
      <p:sp>
        <p:nvSpPr>
          <p:cNvPr id="4" name="Slide Number Placeholder 3">
            <a:extLst>
              <a:ext uri="{FF2B5EF4-FFF2-40B4-BE49-F238E27FC236}">
                <a16:creationId xmlns:a16="http://schemas.microsoft.com/office/drawing/2014/main" id="{BC6E6CB8-8470-4022-B45C-2218EEC7436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41</a:t>
            </a:fld>
            <a:endParaRPr lang="en-US"/>
          </a:p>
        </p:txBody>
      </p:sp>
    </p:spTree>
    <p:extLst>
      <p:ext uri="{BB962C8B-B14F-4D97-AF65-F5344CB8AC3E}">
        <p14:creationId xmlns:p14="http://schemas.microsoft.com/office/powerpoint/2010/main" val="14246879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D5F59-AB44-4668-835B-B41AACA7583D}"/>
              </a:ext>
            </a:extLst>
          </p:cNvPr>
          <p:cNvSpPr>
            <a:spLocks noGrp="1"/>
          </p:cNvSpPr>
          <p:nvPr>
            <p:ph type="title"/>
          </p:nvPr>
        </p:nvSpPr>
        <p:spPr/>
        <p:txBody>
          <a:bodyPr/>
          <a:lstStyle/>
          <a:p>
            <a:r>
              <a:rPr lang="en-US" dirty="0"/>
              <a:t>Types of Password Attacks</a:t>
            </a:r>
          </a:p>
        </p:txBody>
      </p:sp>
      <p:sp>
        <p:nvSpPr>
          <p:cNvPr id="3" name="Text Placeholder 2">
            <a:extLst>
              <a:ext uri="{FF2B5EF4-FFF2-40B4-BE49-F238E27FC236}">
                <a16:creationId xmlns:a16="http://schemas.microsoft.com/office/drawing/2014/main" id="{6809118D-7617-4073-B811-0296BC0E80D1}"/>
              </a:ext>
            </a:extLst>
          </p:cNvPr>
          <p:cNvSpPr>
            <a:spLocks noGrp="1"/>
          </p:cNvSpPr>
          <p:nvPr>
            <p:ph type="body" sz="quarter" idx="13"/>
          </p:nvPr>
        </p:nvSpPr>
        <p:spPr/>
        <p:txBody>
          <a:bodyPr/>
          <a:lstStyle/>
          <a:p>
            <a:r>
              <a:rPr lang="en-US" b="1" dirty="0"/>
              <a:t>Rainbow tables: </a:t>
            </a:r>
            <a:r>
              <a:rPr lang="en-US" dirty="0"/>
              <a:t>Tool for speeding up attacks against Windows passwords by precomputing possible hashes.</a:t>
            </a:r>
          </a:p>
        </p:txBody>
      </p:sp>
      <p:sp>
        <p:nvSpPr>
          <p:cNvPr id="4" name="Slide Number Placeholder 3">
            <a:extLst>
              <a:ext uri="{FF2B5EF4-FFF2-40B4-BE49-F238E27FC236}">
                <a16:creationId xmlns:a16="http://schemas.microsoft.com/office/drawing/2014/main" id="{51656022-C0DA-4E82-B67A-3C91C3C772C3}"/>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
        <p:nvSpPr>
          <p:cNvPr id="5" name="Content Placeholder 4">
            <a:extLst>
              <a:ext uri="{FF2B5EF4-FFF2-40B4-BE49-F238E27FC236}">
                <a16:creationId xmlns:a16="http://schemas.microsoft.com/office/drawing/2014/main" id="{B45BFD99-2DAE-45A9-896B-6735FDBF4923}"/>
              </a:ext>
            </a:extLst>
          </p:cNvPr>
          <p:cNvSpPr>
            <a:spLocks noGrp="1"/>
          </p:cNvSpPr>
          <p:nvPr>
            <p:ph idx="1"/>
          </p:nvPr>
        </p:nvSpPr>
        <p:spPr/>
        <p:txBody>
          <a:bodyPr/>
          <a:lstStyle/>
          <a:p>
            <a:r>
              <a:rPr lang="en-US" dirty="0"/>
              <a:t>Dictionary</a:t>
            </a:r>
          </a:p>
          <a:p>
            <a:endParaRPr lang="en-US" dirty="0"/>
          </a:p>
          <a:p>
            <a:r>
              <a:rPr lang="en-US" dirty="0"/>
              <a:t>Brute force</a:t>
            </a:r>
          </a:p>
          <a:p>
            <a:endParaRPr lang="en-US" dirty="0"/>
          </a:p>
          <a:p>
            <a:r>
              <a:rPr lang="en-US" dirty="0"/>
              <a:t>Rainbow table</a:t>
            </a:r>
          </a:p>
        </p:txBody>
      </p:sp>
      <p:pic>
        <p:nvPicPr>
          <p:cNvPr id="6" name="Picture 5">
            <a:extLst>
              <a:ext uri="{FF2B5EF4-FFF2-40B4-BE49-F238E27FC236}">
                <a16:creationId xmlns:a16="http://schemas.microsoft.com/office/drawing/2014/main" id="{9434DA35-262A-ED8F-63FC-EEE8A8A8955D}"/>
              </a:ext>
            </a:extLst>
          </p:cNvPr>
          <p:cNvPicPr>
            <a:picLocks noChangeAspect="1"/>
          </p:cNvPicPr>
          <p:nvPr/>
        </p:nvPicPr>
        <p:blipFill>
          <a:blip r:embed="rId2"/>
          <a:stretch>
            <a:fillRect/>
          </a:stretch>
        </p:blipFill>
        <p:spPr>
          <a:xfrm>
            <a:off x="2795084" y="1696453"/>
            <a:ext cx="5913150" cy="2956575"/>
          </a:xfrm>
          <a:prstGeom prst="rect">
            <a:avLst/>
          </a:prstGeom>
        </p:spPr>
      </p:pic>
    </p:spTree>
    <p:extLst>
      <p:ext uri="{BB962C8B-B14F-4D97-AF65-F5344CB8AC3E}">
        <p14:creationId xmlns:p14="http://schemas.microsoft.com/office/powerpoint/2010/main" val="15435467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C810E-45D0-43F5-B590-03BAEBBFA266}"/>
              </a:ext>
            </a:extLst>
          </p:cNvPr>
          <p:cNvSpPr>
            <a:spLocks noGrp="1"/>
          </p:cNvSpPr>
          <p:nvPr>
            <p:ph type="title"/>
          </p:nvPr>
        </p:nvSpPr>
        <p:spPr/>
        <p:txBody>
          <a:bodyPr/>
          <a:lstStyle/>
          <a:p>
            <a:r>
              <a:rPr lang="en-US" dirty="0"/>
              <a:t>Denial of Service Attacks </a:t>
            </a:r>
          </a:p>
        </p:txBody>
      </p:sp>
      <p:sp>
        <p:nvSpPr>
          <p:cNvPr id="3" name="Slide Number Placeholder 2">
            <a:extLst>
              <a:ext uri="{FF2B5EF4-FFF2-40B4-BE49-F238E27FC236}">
                <a16:creationId xmlns:a16="http://schemas.microsoft.com/office/drawing/2014/main" id="{D829D550-45C2-49AB-BD43-069336306C4D}"/>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
        <p:nvSpPr>
          <p:cNvPr id="4" name="Content Placeholder 3">
            <a:extLst>
              <a:ext uri="{FF2B5EF4-FFF2-40B4-BE49-F238E27FC236}">
                <a16:creationId xmlns:a16="http://schemas.microsoft.com/office/drawing/2014/main" id="{A15C774C-43BE-4354-8D3B-B2CC191731F5}"/>
              </a:ext>
            </a:extLst>
          </p:cNvPr>
          <p:cNvSpPr>
            <a:spLocks noGrp="1"/>
          </p:cNvSpPr>
          <p:nvPr>
            <p:ph idx="1"/>
          </p:nvPr>
        </p:nvSpPr>
        <p:spPr>
          <a:xfrm>
            <a:off x="341924" y="980347"/>
            <a:ext cx="8460152" cy="3567590"/>
          </a:xfrm>
        </p:spPr>
        <p:txBody>
          <a:bodyPr/>
          <a:lstStyle/>
          <a:p>
            <a:r>
              <a:rPr lang="en-US" dirty="0"/>
              <a:t>DoS attack:</a:t>
            </a:r>
          </a:p>
          <a:p>
            <a:pPr lvl="1"/>
            <a:r>
              <a:rPr lang="en-US" dirty="0"/>
              <a:t>Causes service to fail or be unavailable to legitimate users</a:t>
            </a:r>
          </a:p>
          <a:p>
            <a:pPr lvl="1"/>
            <a:endParaRPr lang="en-US" dirty="0"/>
          </a:p>
          <a:p>
            <a:pPr lvl="1"/>
            <a:r>
              <a:rPr lang="en-US" dirty="0"/>
              <a:t>Overload a service</a:t>
            </a:r>
          </a:p>
          <a:p>
            <a:pPr lvl="1"/>
            <a:endParaRPr lang="en-US" dirty="0"/>
          </a:p>
          <a:p>
            <a:pPr lvl="1"/>
            <a:r>
              <a:rPr lang="en-US" dirty="0"/>
              <a:t>Exploit design failures</a:t>
            </a:r>
          </a:p>
          <a:p>
            <a:pPr lvl="1"/>
            <a:endParaRPr lang="en-US" dirty="0"/>
          </a:p>
          <a:p>
            <a:pPr lvl="1"/>
            <a:r>
              <a:rPr lang="en-US" dirty="0"/>
              <a:t>Physical DoS attack could be cutting cables</a:t>
            </a:r>
          </a:p>
          <a:p>
            <a:pPr lvl="1"/>
            <a:endParaRPr lang="en-US" dirty="0"/>
          </a:p>
          <a:p>
            <a:pPr lvl="1"/>
            <a:r>
              <a:rPr lang="en-US" dirty="0"/>
              <a:t>Can be precursor to DNS spoofing attack</a:t>
            </a:r>
          </a:p>
          <a:p>
            <a:pPr marL="0" indent="0">
              <a:buNone/>
            </a:pPr>
            <a:endParaRPr lang="en-US" dirty="0"/>
          </a:p>
        </p:txBody>
      </p:sp>
    </p:spTree>
    <p:extLst>
      <p:ext uri="{BB962C8B-B14F-4D97-AF65-F5344CB8AC3E}">
        <p14:creationId xmlns:p14="http://schemas.microsoft.com/office/powerpoint/2010/main" val="1123731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80">
                                          <p:stCondLst>
                                            <p:cond delay="0"/>
                                          </p:stCondLst>
                                        </p:cTn>
                                        <p:tgtEl>
                                          <p:spTgt spid="4">
                                            <p:txEl>
                                              <p:pRg st="1" end="1"/>
                                            </p:txEl>
                                          </p:spTgt>
                                        </p:tgtEl>
                                      </p:cBhvr>
                                    </p:animEffect>
                                    <p:anim calcmode="lin" valueType="num">
                                      <p:cBhvr>
                                        <p:cTn id="8"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1" end="1"/>
                                            </p:txEl>
                                          </p:spTgt>
                                        </p:tgtEl>
                                      </p:cBhvr>
                                      <p:to x="100000" y="60000"/>
                                    </p:animScale>
                                    <p:animScale>
                                      <p:cBhvr>
                                        <p:cTn id="14" dur="166" decel="50000">
                                          <p:stCondLst>
                                            <p:cond delay="676"/>
                                          </p:stCondLst>
                                        </p:cTn>
                                        <p:tgtEl>
                                          <p:spTgt spid="4">
                                            <p:txEl>
                                              <p:pRg st="1" end="1"/>
                                            </p:txEl>
                                          </p:spTgt>
                                        </p:tgtEl>
                                      </p:cBhvr>
                                      <p:to x="100000" y="100000"/>
                                    </p:animScale>
                                    <p:animScale>
                                      <p:cBhvr>
                                        <p:cTn id="15" dur="26">
                                          <p:stCondLst>
                                            <p:cond delay="1312"/>
                                          </p:stCondLst>
                                        </p:cTn>
                                        <p:tgtEl>
                                          <p:spTgt spid="4">
                                            <p:txEl>
                                              <p:pRg st="1" end="1"/>
                                            </p:txEl>
                                          </p:spTgt>
                                        </p:tgtEl>
                                      </p:cBhvr>
                                      <p:to x="100000" y="80000"/>
                                    </p:animScale>
                                    <p:animScale>
                                      <p:cBhvr>
                                        <p:cTn id="16" dur="166" decel="50000">
                                          <p:stCondLst>
                                            <p:cond delay="1338"/>
                                          </p:stCondLst>
                                        </p:cTn>
                                        <p:tgtEl>
                                          <p:spTgt spid="4">
                                            <p:txEl>
                                              <p:pRg st="1" end="1"/>
                                            </p:txEl>
                                          </p:spTgt>
                                        </p:tgtEl>
                                      </p:cBhvr>
                                      <p:to x="100000" y="100000"/>
                                    </p:animScale>
                                    <p:animScale>
                                      <p:cBhvr>
                                        <p:cTn id="17" dur="26">
                                          <p:stCondLst>
                                            <p:cond delay="1642"/>
                                          </p:stCondLst>
                                        </p:cTn>
                                        <p:tgtEl>
                                          <p:spTgt spid="4">
                                            <p:txEl>
                                              <p:pRg st="1" end="1"/>
                                            </p:txEl>
                                          </p:spTgt>
                                        </p:tgtEl>
                                      </p:cBhvr>
                                      <p:to x="100000" y="90000"/>
                                    </p:animScale>
                                    <p:animScale>
                                      <p:cBhvr>
                                        <p:cTn id="18" dur="166" decel="50000">
                                          <p:stCondLst>
                                            <p:cond delay="1668"/>
                                          </p:stCondLst>
                                        </p:cTn>
                                        <p:tgtEl>
                                          <p:spTgt spid="4">
                                            <p:txEl>
                                              <p:pRg st="1" end="1"/>
                                            </p:txEl>
                                          </p:spTgt>
                                        </p:tgtEl>
                                      </p:cBhvr>
                                      <p:to x="100000" y="100000"/>
                                    </p:animScale>
                                    <p:animScale>
                                      <p:cBhvr>
                                        <p:cTn id="19" dur="26">
                                          <p:stCondLst>
                                            <p:cond delay="1808"/>
                                          </p:stCondLst>
                                        </p:cTn>
                                        <p:tgtEl>
                                          <p:spTgt spid="4">
                                            <p:txEl>
                                              <p:pRg st="1" end="1"/>
                                            </p:txEl>
                                          </p:spTgt>
                                        </p:tgtEl>
                                      </p:cBhvr>
                                      <p:to x="100000" y="95000"/>
                                    </p:animScale>
                                    <p:animScale>
                                      <p:cBhvr>
                                        <p:cTn id="20" dur="166" decel="50000">
                                          <p:stCondLst>
                                            <p:cond delay="1834"/>
                                          </p:stCondLst>
                                        </p:cTn>
                                        <p:tgtEl>
                                          <p:spTgt spid="4">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down)">
                                      <p:cBhvr>
                                        <p:cTn id="23" dur="580">
                                          <p:stCondLst>
                                            <p:cond delay="0"/>
                                          </p:stCondLst>
                                        </p:cTn>
                                        <p:tgtEl>
                                          <p:spTgt spid="4">
                                            <p:txEl>
                                              <p:pRg st="3" end="3"/>
                                            </p:txEl>
                                          </p:spTgt>
                                        </p:tgtEl>
                                      </p:cBhvr>
                                    </p:animEffect>
                                    <p:anim calcmode="lin" valueType="num">
                                      <p:cBhvr>
                                        <p:cTn id="24"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3" end="3"/>
                                            </p:txEl>
                                          </p:spTgt>
                                        </p:tgtEl>
                                      </p:cBhvr>
                                      <p:to x="100000" y="60000"/>
                                    </p:animScale>
                                    <p:animScale>
                                      <p:cBhvr>
                                        <p:cTn id="30" dur="166" decel="50000">
                                          <p:stCondLst>
                                            <p:cond delay="676"/>
                                          </p:stCondLst>
                                        </p:cTn>
                                        <p:tgtEl>
                                          <p:spTgt spid="4">
                                            <p:txEl>
                                              <p:pRg st="3" end="3"/>
                                            </p:txEl>
                                          </p:spTgt>
                                        </p:tgtEl>
                                      </p:cBhvr>
                                      <p:to x="100000" y="100000"/>
                                    </p:animScale>
                                    <p:animScale>
                                      <p:cBhvr>
                                        <p:cTn id="31" dur="26">
                                          <p:stCondLst>
                                            <p:cond delay="1312"/>
                                          </p:stCondLst>
                                        </p:cTn>
                                        <p:tgtEl>
                                          <p:spTgt spid="4">
                                            <p:txEl>
                                              <p:pRg st="3" end="3"/>
                                            </p:txEl>
                                          </p:spTgt>
                                        </p:tgtEl>
                                      </p:cBhvr>
                                      <p:to x="100000" y="80000"/>
                                    </p:animScale>
                                    <p:animScale>
                                      <p:cBhvr>
                                        <p:cTn id="32" dur="166" decel="50000">
                                          <p:stCondLst>
                                            <p:cond delay="1338"/>
                                          </p:stCondLst>
                                        </p:cTn>
                                        <p:tgtEl>
                                          <p:spTgt spid="4">
                                            <p:txEl>
                                              <p:pRg st="3" end="3"/>
                                            </p:txEl>
                                          </p:spTgt>
                                        </p:tgtEl>
                                      </p:cBhvr>
                                      <p:to x="100000" y="100000"/>
                                    </p:animScale>
                                    <p:animScale>
                                      <p:cBhvr>
                                        <p:cTn id="33" dur="26">
                                          <p:stCondLst>
                                            <p:cond delay="1642"/>
                                          </p:stCondLst>
                                        </p:cTn>
                                        <p:tgtEl>
                                          <p:spTgt spid="4">
                                            <p:txEl>
                                              <p:pRg st="3" end="3"/>
                                            </p:txEl>
                                          </p:spTgt>
                                        </p:tgtEl>
                                      </p:cBhvr>
                                      <p:to x="100000" y="90000"/>
                                    </p:animScale>
                                    <p:animScale>
                                      <p:cBhvr>
                                        <p:cTn id="34" dur="166" decel="50000">
                                          <p:stCondLst>
                                            <p:cond delay="1668"/>
                                          </p:stCondLst>
                                        </p:cTn>
                                        <p:tgtEl>
                                          <p:spTgt spid="4">
                                            <p:txEl>
                                              <p:pRg st="3" end="3"/>
                                            </p:txEl>
                                          </p:spTgt>
                                        </p:tgtEl>
                                      </p:cBhvr>
                                      <p:to x="100000" y="100000"/>
                                    </p:animScale>
                                    <p:animScale>
                                      <p:cBhvr>
                                        <p:cTn id="35" dur="26">
                                          <p:stCondLst>
                                            <p:cond delay="1808"/>
                                          </p:stCondLst>
                                        </p:cTn>
                                        <p:tgtEl>
                                          <p:spTgt spid="4">
                                            <p:txEl>
                                              <p:pRg st="3" end="3"/>
                                            </p:txEl>
                                          </p:spTgt>
                                        </p:tgtEl>
                                      </p:cBhvr>
                                      <p:to x="100000" y="95000"/>
                                    </p:animScale>
                                    <p:animScale>
                                      <p:cBhvr>
                                        <p:cTn id="36" dur="166" decel="50000">
                                          <p:stCondLst>
                                            <p:cond delay="1834"/>
                                          </p:stCondLst>
                                        </p:cTn>
                                        <p:tgtEl>
                                          <p:spTgt spid="4">
                                            <p:txEl>
                                              <p:pRg st="3" end="3"/>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wipe(down)">
                                      <p:cBhvr>
                                        <p:cTn id="39" dur="580">
                                          <p:stCondLst>
                                            <p:cond delay="0"/>
                                          </p:stCondLst>
                                        </p:cTn>
                                        <p:tgtEl>
                                          <p:spTgt spid="4">
                                            <p:txEl>
                                              <p:pRg st="5" end="5"/>
                                            </p:txEl>
                                          </p:spTgt>
                                        </p:tgtEl>
                                      </p:cBhvr>
                                    </p:animEffect>
                                    <p:anim calcmode="lin" valueType="num">
                                      <p:cBhvr>
                                        <p:cTn id="40"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5" end="5"/>
                                            </p:txEl>
                                          </p:spTgt>
                                        </p:tgtEl>
                                      </p:cBhvr>
                                      <p:to x="100000" y="60000"/>
                                    </p:animScale>
                                    <p:animScale>
                                      <p:cBhvr>
                                        <p:cTn id="46" dur="166" decel="50000">
                                          <p:stCondLst>
                                            <p:cond delay="676"/>
                                          </p:stCondLst>
                                        </p:cTn>
                                        <p:tgtEl>
                                          <p:spTgt spid="4">
                                            <p:txEl>
                                              <p:pRg st="5" end="5"/>
                                            </p:txEl>
                                          </p:spTgt>
                                        </p:tgtEl>
                                      </p:cBhvr>
                                      <p:to x="100000" y="100000"/>
                                    </p:animScale>
                                    <p:animScale>
                                      <p:cBhvr>
                                        <p:cTn id="47" dur="26">
                                          <p:stCondLst>
                                            <p:cond delay="1312"/>
                                          </p:stCondLst>
                                        </p:cTn>
                                        <p:tgtEl>
                                          <p:spTgt spid="4">
                                            <p:txEl>
                                              <p:pRg st="5" end="5"/>
                                            </p:txEl>
                                          </p:spTgt>
                                        </p:tgtEl>
                                      </p:cBhvr>
                                      <p:to x="100000" y="80000"/>
                                    </p:animScale>
                                    <p:animScale>
                                      <p:cBhvr>
                                        <p:cTn id="48" dur="166" decel="50000">
                                          <p:stCondLst>
                                            <p:cond delay="1338"/>
                                          </p:stCondLst>
                                        </p:cTn>
                                        <p:tgtEl>
                                          <p:spTgt spid="4">
                                            <p:txEl>
                                              <p:pRg st="5" end="5"/>
                                            </p:txEl>
                                          </p:spTgt>
                                        </p:tgtEl>
                                      </p:cBhvr>
                                      <p:to x="100000" y="100000"/>
                                    </p:animScale>
                                    <p:animScale>
                                      <p:cBhvr>
                                        <p:cTn id="49" dur="26">
                                          <p:stCondLst>
                                            <p:cond delay="1642"/>
                                          </p:stCondLst>
                                        </p:cTn>
                                        <p:tgtEl>
                                          <p:spTgt spid="4">
                                            <p:txEl>
                                              <p:pRg st="5" end="5"/>
                                            </p:txEl>
                                          </p:spTgt>
                                        </p:tgtEl>
                                      </p:cBhvr>
                                      <p:to x="100000" y="90000"/>
                                    </p:animScale>
                                    <p:animScale>
                                      <p:cBhvr>
                                        <p:cTn id="50" dur="166" decel="50000">
                                          <p:stCondLst>
                                            <p:cond delay="1668"/>
                                          </p:stCondLst>
                                        </p:cTn>
                                        <p:tgtEl>
                                          <p:spTgt spid="4">
                                            <p:txEl>
                                              <p:pRg st="5" end="5"/>
                                            </p:txEl>
                                          </p:spTgt>
                                        </p:tgtEl>
                                      </p:cBhvr>
                                      <p:to x="100000" y="100000"/>
                                    </p:animScale>
                                    <p:animScale>
                                      <p:cBhvr>
                                        <p:cTn id="51" dur="26">
                                          <p:stCondLst>
                                            <p:cond delay="1808"/>
                                          </p:stCondLst>
                                        </p:cTn>
                                        <p:tgtEl>
                                          <p:spTgt spid="4">
                                            <p:txEl>
                                              <p:pRg st="5" end="5"/>
                                            </p:txEl>
                                          </p:spTgt>
                                        </p:tgtEl>
                                      </p:cBhvr>
                                      <p:to x="100000" y="95000"/>
                                    </p:animScale>
                                    <p:animScale>
                                      <p:cBhvr>
                                        <p:cTn id="52" dur="166" decel="50000">
                                          <p:stCondLst>
                                            <p:cond delay="1834"/>
                                          </p:stCondLst>
                                        </p:cTn>
                                        <p:tgtEl>
                                          <p:spTgt spid="4">
                                            <p:txEl>
                                              <p:pRg st="5" end="5"/>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Effect transition="in" filter="wipe(down)">
                                      <p:cBhvr>
                                        <p:cTn id="55" dur="580">
                                          <p:stCondLst>
                                            <p:cond delay="0"/>
                                          </p:stCondLst>
                                        </p:cTn>
                                        <p:tgtEl>
                                          <p:spTgt spid="4">
                                            <p:txEl>
                                              <p:pRg st="7" end="7"/>
                                            </p:txEl>
                                          </p:spTgt>
                                        </p:tgtEl>
                                      </p:cBhvr>
                                    </p:animEffect>
                                    <p:anim calcmode="lin" valueType="num">
                                      <p:cBhvr>
                                        <p:cTn id="56"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7" end="7"/>
                                            </p:txEl>
                                          </p:spTgt>
                                        </p:tgtEl>
                                      </p:cBhvr>
                                      <p:to x="100000" y="60000"/>
                                    </p:animScale>
                                    <p:animScale>
                                      <p:cBhvr>
                                        <p:cTn id="62" dur="166" decel="50000">
                                          <p:stCondLst>
                                            <p:cond delay="676"/>
                                          </p:stCondLst>
                                        </p:cTn>
                                        <p:tgtEl>
                                          <p:spTgt spid="4">
                                            <p:txEl>
                                              <p:pRg st="7" end="7"/>
                                            </p:txEl>
                                          </p:spTgt>
                                        </p:tgtEl>
                                      </p:cBhvr>
                                      <p:to x="100000" y="100000"/>
                                    </p:animScale>
                                    <p:animScale>
                                      <p:cBhvr>
                                        <p:cTn id="63" dur="26">
                                          <p:stCondLst>
                                            <p:cond delay="1312"/>
                                          </p:stCondLst>
                                        </p:cTn>
                                        <p:tgtEl>
                                          <p:spTgt spid="4">
                                            <p:txEl>
                                              <p:pRg st="7" end="7"/>
                                            </p:txEl>
                                          </p:spTgt>
                                        </p:tgtEl>
                                      </p:cBhvr>
                                      <p:to x="100000" y="80000"/>
                                    </p:animScale>
                                    <p:animScale>
                                      <p:cBhvr>
                                        <p:cTn id="64" dur="166" decel="50000">
                                          <p:stCondLst>
                                            <p:cond delay="1338"/>
                                          </p:stCondLst>
                                        </p:cTn>
                                        <p:tgtEl>
                                          <p:spTgt spid="4">
                                            <p:txEl>
                                              <p:pRg st="7" end="7"/>
                                            </p:txEl>
                                          </p:spTgt>
                                        </p:tgtEl>
                                      </p:cBhvr>
                                      <p:to x="100000" y="100000"/>
                                    </p:animScale>
                                    <p:animScale>
                                      <p:cBhvr>
                                        <p:cTn id="65" dur="26">
                                          <p:stCondLst>
                                            <p:cond delay="1642"/>
                                          </p:stCondLst>
                                        </p:cTn>
                                        <p:tgtEl>
                                          <p:spTgt spid="4">
                                            <p:txEl>
                                              <p:pRg st="7" end="7"/>
                                            </p:txEl>
                                          </p:spTgt>
                                        </p:tgtEl>
                                      </p:cBhvr>
                                      <p:to x="100000" y="90000"/>
                                    </p:animScale>
                                    <p:animScale>
                                      <p:cBhvr>
                                        <p:cTn id="66" dur="166" decel="50000">
                                          <p:stCondLst>
                                            <p:cond delay="1668"/>
                                          </p:stCondLst>
                                        </p:cTn>
                                        <p:tgtEl>
                                          <p:spTgt spid="4">
                                            <p:txEl>
                                              <p:pRg st="7" end="7"/>
                                            </p:txEl>
                                          </p:spTgt>
                                        </p:tgtEl>
                                      </p:cBhvr>
                                      <p:to x="100000" y="100000"/>
                                    </p:animScale>
                                    <p:animScale>
                                      <p:cBhvr>
                                        <p:cTn id="67" dur="26">
                                          <p:stCondLst>
                                            <p:cond delay="1808"/>
                                          </p:stCondLst>
                                        </p:cTn>
                                        <p:tgtEl>
                                          <p:spTgt spid="4">
                                            <p:txEl>
                                              <p:pRg st="7" end="7"/>
                                            </p:txEl>
                                          </p:spTgt>
                                        </p:tgtEl>
                                      </p:cBhvr>
                                      <p:to x="100000" y="95000"/>
                                    </p:animScale>
                                    <p:animScale>
                                      <p:cBhvr>
                                        <p:cTn id="68" dur="166" decel="50000">
                                          <p:stCondLst>
                                            <p:cond delay="1834"/>
                                          </p:stCondLst>
                                        </p:cTn>
                                        <p:tgtEl>
                                          <p:spTgt spid="4">
                                            <p:txEl>
                                              <p:pRg st="7" end="7"/>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9" end="9"/>
                                            </p:txEl>
                                          </p:spTgt>
                                        </p:tgtEl>
                                        <p:attrNameLst>
                                          <p:attrName>style.visibility</p:attrName>
                                        </p:attrNameLst>
                                      </p:cBhvr>
                                      <p:to>
                                        <p:strVal val="visible"/>
                                      </p:to>
                                    </p:set>
                                    <p:animEffect transition="in" filter="wipe(down)">
                                      <p:cBhvr>
                                        <p:cTn id="71" dur="580">
                                          <p:stCondLst>
                                            <p:cond delay="0"/>
                                          </p:stCondLst>
                                        </p:cTn>
                                        <p:tgtEl>
                                          <p:spTgt spid="4">
                                            <p:txEl>
                                              <p:pRg st="9" end="9"/>
                                            </p:txEl>
                                          </p:spTgt>
                                        </p:tgtEl>
                                      </p:cBhvr>
                                    </p:animEffect>
                                    <p:anim calcmode="lin" valueType="num">
                                      <p:cBhvr>
                                        <p:cTn id="72"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9" end="9"/>
                                            </p:txEl>
                                          </p:spTgt>
                                        </p:tgtEl>
                                      </p:cBhvr>
                                      <p:to x="100000" y="60000"/>
                                    </p:animScale>
                                    <p:animScale>
                                      <p:cBhvr>
                                        <p:cTn id="78" dur="166" decel="50000">
                                          <p:stCondLst>
                                            <p:cond delay="676"/>
                                          </p:stCondLst>
                                        </p:cTn>
                                        <p:tgtEl>
                                          <p:spTgt spid="4">
                                            <p:txEl>
                                              <p:pRg st="9" end="9"/>
                                            </p:txEl>
                                          </p:spTgt>
                                        </p:tgtEl>
                                      </p:cBhvr>
                                      <p:to x="100000" y="100000"/>
                                    </p:animScale>
                                    <p:animScale>
                                      <p:cBhvr>
                                        <p:cTn id="79" dur="26">
                                          <p:stCondLst>
                                            <p:cond delay="1312"/>
                                          </p:stCondLst>
                                        </p:cTn>
                                        <p:tgtEl>
                                          <p:spTgt spid="4">
                                            <p:txEl>
                                              <p:pRg st="9" end="9"/>
                                            </p:txEl>
                                          </p:spTgt>
                                        </p:tgtEl>
                                      </p:cBhvr>
                                      <p:to x="100000" y="80000"/>
                                    </p:animScale>
                                    <p:animScale>
                                      <p:cBhvr>
                                        <p:cTn id="80" dur="166" decel="50000">
                                          <p:stCondLst>
                                            <p:cond delay="1338"/>
                                          </p:stCondLst>
                                        </p:cTn>
                                        <p:tgtEl>
                                          <p:spTgt spid="4">
                                            <p:txEl>
                                              <p:pRg st="9" end="9"/>
                                            </p:txEl>
                                          </p:spTgt>
                                        </p:tgtEl>
                                      </p:cBhvr>
                                      <p:to x="100000" y="100000"/>
                                    </p:animScale>
                                    <p:animScale>
                                      <p:cBhvr>
                                        <p:cTn id="81" dur="26">
                                          <p:stCondLst>
                                            <p:cond delay="1642"/>
                                          </p:stCondLst>
                                        </p:cTn>
                                        <p:tgtEl>
                                          <p:spTgt spid="4">
                                            <p:txEl>
                                              <p:pRg st="9" end="9"/>
                                            </p:txEl>
                                          </p:spTgt>
                                        </p:tgtEl>
                                      </p:cBhvr>
                                      <p:to x="100000" y="90000"/>
                                    </p:animScale>
                                    <p:animScale>
                                      <p:cBhvr>
                                        <p:cTn id="82" dur="166" decel="50000">
                                          <p:stCondLst>
                                            <p:cond delay="1668"/>
                                          </p:stCondLst>
                                        </p:cTn>
                                        <p:tgtEl>
                                          <p:spTgt spid="4">
                                            <p:txEl>
                                              <p:pRg st="9" end="9"/>
                                            </p:txEl>
                                          </p:spTgt>
                                        </p:tgtEl>
                                      </p:cBhvr>
                                      <p:to x="100000" y="100000"/>
                                    </p:animScale>
                                    <p:animScale>
                                      <p:cBhvr>
                                        <p:cTn id="83" dur="26">
                                          <p:stCondLst>
                                            <p:cond delay="1808"/>
                                          </p:stCondLst>
                                        </p:cTn>
                                        <p:tgtEl>
                                          <p:spTgt spid="4">
                                            <p:txEl>
                                              <p:pRg st="9" end="9"/>
                                            </p:txEl>
                                          </p:spTgt>
                                        </p:tgtEl>
                                      </p:cBhvr>
                                      <p:to x="100000" y="95000"/>
                                    </p:animScale>
                                    <p:animScale>
                                      <p:cBhvr>
                                        <p:cTn id="84" dur="166" decel="50000">
                                          <p:stCondLst>
                                            <p:cond delay="1834"/>
                                          </p:stCondLst>
                                        </p:cTn>
                                        <p:tgtEl>
                                          <p:spTgt spid="4">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8B098-1203-4877-8EDD-D19CD90EAC2F}"/>
              </a:ext>
            </a:extLst>
          </p:cNvPr>
          <p:cNvSpPr>
            <a:spLocks noGrp="1"/>
          </p:cNvSpPr>
          <p:nvPr>
            <p:ph type="title"/>
          </p:nvPr>
        </p:nvSpPr>
        <p:spPr>
          <a:xfrm>
            <a:off x="341925" y="75202"/>
            <a:ext cx="8455566" cy="633458"/>
          </a:xfrm>
        </p:spPr>
        <p:txBody>
          <a:bodyPr anchor="ctr">
            <a:normAutofit/>
          </a:bodyPr>
          <a:lstStyle/>
          <a:p>
            <a:r>
              <a:rPr lang="en-US" dirty="0"/>
              <a:t>Denial of Service Attacks</a:t>
            </a:r>
          </a:p>
        </p:txBody>
      </p:sp>
      <p:sp>
        <p:nvSpPr>
          <p:cNvPr id="4" name="Slide Number Placeholder 3">
            <a:extLst>
              <a:ext uri="{FF2B5EF4-FFF2-40B4-BE49-F238E27FC236}">
                <a16:creationId xmlns:a16="http://schemas.microsoft.com/office/drawing/2014/main" id="{1593FA12-ACB6-48FD-A2E8-CB338BC3B06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44</a:t>
            </a:fld>
            <a:endParaRPr lang="en-US"/>
          </a:p>
        </p:txBody>
      </p:sp>
      <p:sp>
        <p:nvSpPr>
          <p:cNvPr id="3" name="Text Placeholder 2">
            <a:extLst>
              <a:ext uri="{FF2B5EF4-FFF2-40B4-BE49-F238E27FC236}">
                <a16:creationId xmlns:a16="http://schemas.microsoft.com/office/drawing/2014/main" id="{47D3DA9B-61F4-42F1-842B-0F81F88F4E16}"/>
              </a:ext>
            </a:extLst>
          </p:cNvPr>
          <p:cNvSpPr>
            <a:spLocks noGrp="1"/>
          </p:cNvSpPr>
          <p:nvPr>
            <p:ph idx="1"/>
          </p:nvPr>
        </p:nvSpPr>
        <p:spPr>
          <a:xfrm>
            <a:off x="341924" y="980348"/>
            <a:ext cx="8460152" cy="3589247"/>
          </a:xfrm>
        </p:spPr>
        <p:txBody>
          <a:bodyPr>
            <a:normAutofit/>
          </a:bodyPr>
          <a:lstStyle/>
          <a:p>
            <a:pPr>
              <a:lnSpc>
                <a:spcPct val="90000"/>
              </a:lnSpc>
            </a:pPr>
            <a:r>
              <a:rPr lang="en-US" sz="1500" b="1" dirty="0">
                <a:solidFill>
                  <a:srgbClr val="FF0000"/>
                </a:solidFill>
              </a:rPr>
              <a:t>Distributed DoS (DDoS): </a:t>
            </a:r>
            <a:r>
              <a:rPr lang="en-US" sz="1500" dirty="0"/>
              <a:t>A DoS attack that uses multiple compromised computers (a "botnet" of "zombies") to launch the attack.</a:t>
            </a:r>
          </a:p>
          <a:p>
            <a:pPr>
              <a:lnSpc>
                <a:spcPct val="90000"/>
              </a:lnSpc>
            </a:pPr>
            <a:endParaRPr lang="en-US" sz="1500" dirty="0"/>
          </a:p>
          <a:p>
            <a:pPr>
              <a:lnSpc>
                <a:spcPct val="90000"/>
              </a:lnSpc>
            </a:pPr>
            <a:r>
              <a:rPr lang="en-US" sz="1500" b="1" dirty="0">
                <a:solidFill>
                  <a:srgbClr val="FF0000"/>
                </a:solidFill>
              </a:rPr>
              <a:t>Botnet:</a:t>
            </a:r>
            <a:r>
              <a:rPr lang="en-US" sz="1500" b="1" dirty="0"/>
              <a:t> </a:t>
            </a:r>
            <a:r>
              <a:rPr lang="en-US" sz="1500" dirty="0"/>
              <a:t>A network of Zombies attack that aims to disrupt a service, usually by overloading it. </a:t>
            </a:r>
          </a:p>
          <a:p>
            <a:pPr>
              <a:lnSpc>
                <a:spcPct val="90000"/>
              </a:lnSpc>
            </a:pPr>
            <a:endParaRPr lang="en-US" sz="1500" dirty="0"/>
          </a:p>
          <a:p>
            <a:pPr>
              <a:lnSpc>
                <a:spcPct val="90000"/>
              </a:lnSpc>
            </a:pPr>
            <a:r>
              <a:rPr lang="en-US" sz="1500" b="1" dirty="0">
                <a:solidFill>
                  <a:srgbClr val="FF0000"/>
                </a:solidFill>
              </a:rPr>
              <a:t>Zombie:</a:t>
            </a:r>
            <a:r>
              <a:rPr lang="en-US" sz="1500" b="1" dirty="0"/>
              <a:t> </a:t>
            </a:r>
            <a:r>
              <a:rPr lang="en-US" sz="1500" dirty="0"/>
              <a:t>Unauthorized software that directs the devices to launch a DDoS attack.</a:t>
            </a:r>
          </a:p>
          <a:p>
            <a:pPr>
              <a:lnSpc>
                <a:spcPct val="90000"/>
              </a:lnSpc>
            </a:pPr>
            <a:endParaRPr lang="en-US" sz="1500" b="1" dirty="0"/>
          </a:p>
          <a:p>
            <a:pPr>
              <a:lnSpc>
                <a:spcPct val="90000"/>
              </a:lnSpc>
            </a:pPr>
            <a:r>
              <a:rPr lang="en-US" sz="1500" b="1" dirty="0">
                <a:solidFill>
                  <a:srgbClr val="FF0000"/>
                </a:solidFill>
              </a:rPr>
              <a:t>Cyber warfare: </a:t>
            </a:r>
            <a:r>
              <a:rPr lang="en-US" sz="1500" dirty="0"/>
              <a:t>The use of IT services and devices to disrupt national, state, or organization activities, especially when used for military purposes.</a:t>
            </a:r>
          </a:p>
          <a:p>
            <a:pPr>
              <a:lnSpc>
                <a:spcPct val="90000"/>
              </a:lnSpc>
            </a:pPr>
            <a:endParaRPr lang="en-US" sz="1500" dirty="0"/>
          </a:p>
          <a:p>
            <a:pPr>
              <a:lnSpc>
                <a:spcPct val="90000"/>
              </a:lnSpc>
            </a:pPr>
            <a:r>
              <a:rPr lang="en-US" sz="1500" b="1" dirty="0">
                <a:solidFill>
                  <a:srgbClr val="FF0000"/>
                </a:solidFill>
              </a:rPr>
              <a:t>Hacker collectives: </a:t>
            </a:r>
            <a:r>
              <a:rPr lang="en-US" sz="1500" dirty="0"/>
              <a:t>A group of hackers, working together, to target an organization as part of a cyber warfare campaign.</a:t>
            </a:r>
          </a:p>
        </p:txBody>
      </p:sp>
    </p:spTree>
    <p:extLst>
      <p:ext uri="{BB962C8B-B14F-4D97-AF65-F5344CB8AC3E}">
        <p14:creationId xmlns:p14="http://schemas.microsoft.com/office/powerpoint/2010/main" val="37055098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C810E-45D0-43F5-B590-03BAEBBFA266}"/>
              </a:ext>
            </a:extLst>
          </p:cNvPr>
          <p:cNvSpPr>
            <a:spLocks noGrp="1"/>
          </p:cNvSpPr>
          <p:nvPr>
            <p:ph type="title"/>
          </p:nvPr>
        </p:nvSpPr>
        <p:spPr/>
        <p:txBody>
          <a:bodyPr/>
          <a:lstStyle/>
          <a:p>
            <a:r>
              <a:rPr lang="en-US" dirty="0"/>
              <a:t>Denial of Service Attacks</a:t>
            </a:r>
          </a:p>
        </p:txBody>
      </p:sp>
      <p:sp>
        <p:nvSpPr>
          <p:cNvPr id="3" name="Slide Number Placeholder 2">
            <a:extLst>
              <a:ext uri="{FF2B5EF4-FFF2-40B4-BE49-F238E27FC236}">
                <a16:creationId xmlns:a16="http://schemas.microsoft.com/office/drawing/2014/main" id="{D829D550-45C2-49AB-BD43-069336306C4D}"/>
              </a:ext>
            </a:extLst>
          </p:cNvPr>
          <p:cNvSpPr>
            <a:spLocks noGrp="1"/>
          </p:cNvSpPr>
          <p:nvPr>
            <p:ph type="sldNum" sz="quarter" idx="4"/>
          </p:nvPr>
        </p:nvSpPr>
        <p:spPr/>
        <p:txBody>
          <a:bodyPr/>
          <a:lstStyle/>
          <a:p>
            <a:fld id="{2066355A-084C-D24E-9AD2-7E4FC41EA627}" type="slidenum">
              <a:rPr lang="en-US" smtClean="0"/>
              <a:pPr/>
              <a:t>45</a:t>
            </a:fld>
            <a:endParaRPr lang="en-US" dirty="0"/>
          </a:p>
        </p:txBody>
      </p:sp>
      <p:pic>
        <p:nvPicPr>
          <p:cNvPr id="6" name="Content Placeholder 5">
            <a:extLst>
              <a:ext uri="{FF2B5EF4-FFF2-40B4-BE49-F238E27FC236}">
                <a16:creationId xmlns:a16="http://schemas.microsoft.com/office/drawing/2014/main" id="{3E3B2795-22AF-4F14-9F7B-CC3BBE1C921B}"/>
              </a:ext>
            </a:extLst>
          </p:cNvPr>
          <p:cNvPicPr>
            <a:picLocks noGrp="1" noChangeAspect="1"/>
          </p:cNvPicPr>
          <p:nvPr>
            <p:ph idx="1"/>
          </p:nvPr>
        </p:nvPicPr>
        <p:blipFill>
          <a:blip r:embed="rId2"/>
          <a:stretch>
            <a:fillRect/>
          </a:stretch>
        </p:blipFill>
        <p:spPr>
          <a:xfrm>
            <a:off x="1705274" y="779498"/>
            <a:ext cx="5437705" cy="4100511"/>
          </a:xfrm>
        </p:spPr>
      </p:pic>
    </p:spTree>
    <p:extLst>
      <p:ext uri="{BB962C8B-B14F-4D97-AF65-F5344CB8AC3E}">
        <p14:creationId xmlns:p14="http://schemas.microsoft.com/office/powerpoint/2010/main" val="160816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BA89E-6629-4D04-AE51-BE41F9C55EB1}"/>
              </a:ext>
            </a:extLst>
          </p:cNvPr>
          <p:cNvSpPr>
            <a:spLocks noGrp="1"/>
          </p:cNvSpPr>
          <p:nvPr>
            <p:ph type="title"/>
          </p:nvPr>
        </p:nvSpPr>
        <p:spPr/>
        <p:txBody>
          <a:bodyPr/>
          <a:lstStyle/>
          <a:p>
            <a:r>
              <a:rPr lang="en-US" dirty="0"/>
              <a:t>Vulnerabilities and Zero-Day Exploits</a:t>
            </a:r>
          </a:p>
        </p:txBody>
      </p:sp>
      <p:sp>
        <p:nvSpPr>
          <p:cNvPr id="3" name="Text Placeholder 2">
            <a:extLst>
              <a:ext uri="{FF2B5EF4-FFF2-40B4-BE49-F238E27FC236}">
                <a16:creationId xmlns:a16="http://schemas.microsoft.com/office/drawing/2014/main" id="{8F5957CE-1F2C-4264-BE13-2A7033A037A4}"/>
              </a:ext>
            </a:extLst>
          </p:cNvPr>
          <p:cNvSpPr>
            <a:spLocks noGrp="1"/>
          </p:cNvSpPr>
          <p:nvPr>
            <p:ph type="body" sz="quarter" idx="13"/>
          </p:nvPr>
        </p:nvSpPr>
        <p:spPr/>
        <p:txBody>
          <a:bodyPr/>
          <a:lstStyle/>
          <a:p>
            <a:r>
              <a:rPr lang="en-US" b="1" dirty="0"/>
              <a:t>Vulnerability: </a:t>
            </a:r>
            <a:r>
              <a:rPr lang="en-US" dirty="0"/>
              <a:t>Any weakness that could be triggered accidentally or exploited intentionally to cause a security breach.</a:t>
            </a:r>
          </a:p>
          <a:p>
            <a:endParaRPr lang="en-US" dirty="0"/>
          </a:p>
          <a:p>
            <a:r>
              <a:rPr lang="en-US" b="1" dirty="0"/>
              <a:t>Zero-day exploit: </a:t>
            </a:r>
            <a:r>
              <a:rPr lang="en-US" dirty="0"/>
              <a:t>An attack that exploits a vulnerability in software that is unknown to the software vendor and users. </a:t>
            </a:r>
          </a:p>
          <a:p>
            <a:endParaRPr lang="en-US" dirty="0"/>
          </a:p>
          <a:p>
            <a:r>
              <a:rPr lang="en-US" b="1" dirty="0"/>
              <a:t>Legacy: </a:t>
            </a:r>
            <a:r>
              <a:rPr lang="en-US" dirty="0"/>
              <a:t>A computer system that is no longer supported by its vendor and so is no longer provided with security updates and patches.</a:t>
            </a:r>
          </a:p>
        </p:txBody>
      </p:sp>
      <p:sp>
        <p:nvSpPr>
          <p:cNvPr id="4" name="Slide Number Placeholder 3">
            <a:extLst>
              <a:ext uri="{FF2B5EF4-FFF2-40B4-BE49-F238E27FC236}">
                <a16:creationId xmlns:a16="http://schemas.microsoft.com/office/drawing/2014/main" id="{ADA08B23-E878-4005-BEDF-940F8C34D7A2}"/>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Tree>
    <p:extLst>
      <p:ext uri="{BB962C8B-B14F-4D97-AF65-F5344CB8AC3E}">
        <p14:creationId xmlns:p14="http://schemas.microsoft.com/office/powerpoint/2010/main" val="4216868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3D256-A9FF-4B28-9458-6D3CC3C353AE}"/>
              </a:ext>
            </a:extLst>
          </p:cNvPr>
          <p:cNvSpPr>
            <a:spLocks noGrp="1"/>
          </p:cNvSpPr>
          <p:nvPr>
            <p:ph type="title"/>
          </p:nvPr>
        </p:nvSpPr>
        <p:spPr>
          <a:xfrm>
            <a:off x="146050" y="48895"/>
            <a:ext cx="9143999" cy="603250"/>
          </a:xfrm>
        </p:spPr>
        <p:txBody>
          <a:bodyPr/>
          <a:lstStyle/>
          <a:p>
            <a:r>
              <a:rPr lang="en-US" noProof="0" dirty="0"/>
              <a:t>Cross-site Scripting  Attacks</a:t>
            </a:r>
          </a:p>
        </p:txBody>
      </p:sp>
      <p:sp>
        <p:nvSpPr>
          <p:cNvPr id="3" name="Content Placeholder 2">
            <a:extLst>
              <a:ext uri="{FF2B5EF4-FFF2-40B4-BE49-F238E27FC236}">
                <a16:creationId xmlns:a16="http://schemas.microsoft.com/office/drawing/2014/main" id="{E3F6A94B-D8F9-4FE3-8728-5C39D6756158}"/>
              </a:ext>
            </a:extLst>
          </p:cNvPr>
          <p:cNvSpPr>
            <a:spLocks noGrp="1"/>
          </p:cNvSpPr>
          <p:nvPr>
            <p:ph idx="1"/>
          </p:nvPr>
        </p:nvSpPr>
        <p:spPr/>
        <p:txBody>
          <a:bodyPr>
            <a:normAutofit/>
          </a:bodyPr>
          <a:lstStyle/>
          <a:p>
            <a:r>
              <a:rPr lang="en-US" noProof="0" dirty="0"/>
              <a:t>Web application vulnerabilities</a:t>
            </a:r>
          </a:p>
          <a:p>
            <a:pPr lvl="1"/>
            <a:r>
              <a:rPr lang="en-US" noProof="0" dirty="0"/>
              <a:t>Server-side versus client-side code</a:t>
            </a:r>
          </a:p>
          <a:p>
            <a:pPr lvl="1"/>
            <a:r>
              <a:rPr lang="en-US" noProof="0" dirty="0"/>
              <a:t>Input validation</a:t>
            </a:r>
          </a:p>
          <a:p>
            <a:pPr lvl="1"/>
            <a:endParaRPr lang="en-US" noProof="0" dirty="0"/>
          </a:p>
          <a:p>
            <a:r>
              <a:rPr lang="en-US" noProof="0" dirty="0"/>
              <a:t>Cross-site scripting (XSS)</a:t>
            </a:r>
          </a:p>
          <a:p>
            <a:pPr lvl="1"/>
            <a:r>
              <a:rPr lang="en-US" noProof="0" dirty="0"/>
              <a:t>Attacker exploits input validation vulnerability to inject code into trusted site/web app</a:t>
            </a:r>
          </a:p>
          <a:p>
            <a:pPr lvl="1"/>
            <a:r>
              <a:rPr lang="en-US" noProof="0" dirty="0"/>
              <a:t>Non-persistent versus persistent</a:t>
            </a:r>
          </a:p>
          <a:p>
            <a:pPr lvl="1"/>
            <a:r>
              <a:rPr lang="en-US" noProof="0" dirty="0"/>
              <a:t>Arbitrary code could deface site, steal cookies, intercept form data, or install malware</a:t>
            </a:r>
          </a:p>
        </p:txBody>
      </p:sp>
      <p:pic>
        <p:nvPicPr>
          <p:cNvPr id="5" name="Picture 4">
            <a:extLst>
              <a:ext uri="{FF2B5EF4-FFF2-40B4-BE49-F238E27FC236}">
                <a16:creationId xmlns:a16="http://schemas.microsoft.com/office/drawing/2014/main" id="{FD0D52A2-206C-1814-E4F9-D4BB9FE52EC7}"/>
              </a:ext>
            </a:extLst>
          </p:cNvPr>
          <p:cNvPicPr>
            <a:picLocks noChangeAspect="1"/>
          </p:cNvPicPr>
          <p:nvPr/>
        </p:nvPicPr>
        <p:blipFill>
          <a:blip r:embed="rId3"/>
          <a:stretch>
            <a:fillRect/>
          </a:stretch>
        </p:blipFill>
        <p:spPr>
          <a:xfrm>
            <a:off x="1997241" y="3310889"/>
            <a:ext cx="4876801" cy="1625601"/>
          </a:xfrm>
          <a:prstGeom prst="rect">
            <a:avLst/>
          </a:prstGeom>
        </p:spPr>
      </p:pic>
    </p:spTree>
    <p:extLst>
      <p:ext uri="{BB962C8B-B14F-4D97-AF65-F5344CB8AC3E}">
        <p14:creationId xmlns:p14="http://schemas.microsoft.com/office/powerpoint/2010/main" val="2465461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0DCAC-0EDE-4FF1-B7BF-D2697D974375}"/>
              </a:ext>
            </a:extLst>
          </p:cNvPr>
          <p:cNvSpPr>
            <a:spLocks noGrp="1"/>
          </p:cNvSpPr>
          <p:nvPr>
            <p:ph type="title"/>
          </p:nvPr>
        </p:nvSpPr>
        <p:spPr/>
        <p:txBody>
          <a:bodyPr/>
          <a:lstStyle/>
          <a:p>
            <a:r>
              <a:rPr lang="en-US" noProof="0" dirty="0"/>
              <a:t>SQL Injection Attacks</a:t>
            </a:r>
          </a:p>
        </p:txBody>
      </p:sp>
      <p:sp>
        <p:nvSpPr>
          <p:cNvPr id="3" name="Content Placeholder 2">
            <a:extLst>
              <a:ext uri="{FF2B5EF4-FFF2-40B4-BE49-F238E27FC236}">
                <a16:creationId xmlns:a16="http://schemas.microsoft.com/office/drawing/2014/main" id="{BCEAE370-11E2-4AAE-AD43-BF246385AFDF}"/>
              </a:ext>
            </a:extLst>
          </p:cNvPr>
          <p:cNvSpPr>
            <a:spLocks noGrp="1"/>
          </p:cNvSpPr>
          <p:nvPr>
            <p:ph idx="1"/>
          </p:nvPr>
        </p:nvSpPr>
        <p:spPr/>
        <p:txBody>
          <a:bodyPr/>
          <a:lstStyle/>
          <a:p>
            <a:r>
              <a:rPr lang="en-US" noProof="0" dirty="0"/>
              <a:t>Structured Query Language (SQL)</a:t>
            </a:r>
          </a:p>
          <a:p>
            <a:pPr lvl="1"/>
            <a:r>
              <a:rPr lang="en-US" noProof="0" dirty="0"/>
              <a:t>Statements to update and retrieve database records</a:t>
            </a:r>
          </a:p>
          <a:p>
            <a:pPr lvl="1"/>
            <a:r>
              <a:rPr lang="en-US" dirty="0"/>
              <a:t>SELECT, INSERT, DELETE, UPDATE</a:t>
            </a:r>
          </a:p>
          <a:p>
            <a:pPr marL="342900" lvl="1" indent="0">
              <a:buNone/>
            </a:pPr>
            <a:endParaRPr lang="en-US" noProof="0" dirty="0"/>
          </a:p>
          <a:p>
            <a:r>
              <a:rPr lang="en-US" noProof="0" dirty="0"/>
              <a:t>Threat actor exploits faulty input validation to run arbitrary SQL statements</a:t>
            </a:r>
          </a:p>
          <a:p>
            <a:pPr lvl="1"/>
            <a:r>
              <a:rPr lang="en-US" dirty="0"/>
              <a:t>SELECT … FROM … WHERE</a:t>
            </a:r>
          </a:p>
          <a:p>
            <a:pPr marL="342900" lvl="1" indent="0">
              <a:buNone/>
            </a:pPr>
            <a:endParaRPr lang="en-US" noProof="0" dirty="0"/>
          </a:p>
          <a:p>
            <a:r>
              <a:rPr lang="en-US" noProof="0" dirty="0"/>
              <a:t>Add or return information in the database without authorization</a:t>
            </a:r>
          </a:p>
        </p:txBody>
      </p:sp>
      <p:pic>
        <p:nvPicPr>
          <p:cNvPr id="5" name="Picture 4">
            <a:extLst>
              <a:ext uri="{FF2B5EF4-FFF2-40B4-BE49-F238E27FC236}">
                <a16:creationId xmlns:a16="http://schemas.microsoft.com/office/drawing/2014/main" id="{228DB821-E7E2-2E3D-0FB2-49FE0EE1A9C6}"/>
              </a:ext>
            </a:extLst>
          </p:cNvPr>
          <p:cNvPicPr>
            <a:picLocks noChangeAspect="1"/>
          </p:cNvPicPr>
          <p:nvPr/>
        </p:nvPicPr>
        <p:blipFill>
          <a:blip r:embed="rId3"/>
          <a:stretch>
            <a:fillRect/>
          </a:stretch>
        </p:blipFill>
        <p:spPr>
          <a:xfrm>
            <a:off x="1507958" y="3290251"/>
            <a:ext cx="5149516" cy="1646239"/>
          </a:xfrm>
          <a:prstGeom prst="rect">
            <a:avLst/>
          </a:prstGeom>
        </p:spPr>
      </p:pic>
    </p:spTree>
    <p:extLst>
      <p:ext uri="{BB962C8B-B14F-4D97-AF65-F5344CB8AC3E}">
        <p14:creationId xmlns:p14="http://schemas.microsoft.com/office/powerpoint/2010/main" val="12998996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What do all types of social engineering attack have in common?</a:t>
            </a:r>
          </a:p>
          <a:p>
            <a:endParaRPr lang="en-US" b="1" dirty="0"/>
          </a:p>
          <a:p>
            <a:r>
              <a:rPr lang="en-US" b="1" dirty="0"/>
              <a:t>ANSWER:</a:t>
            </a:r>
          </a:p>
          <a:p>
            <a:pPr lvl="1"/>
            <a:r>
              <a:rPr lang="en-US" dirty="0"/>
              <a:t>Many different of attacks can be classed as a type of social engineering, but they all </a:t>
            </a:r>
            <a:r>
              <a:rPr lang="en-US" dirty="0">
                <a:solidFill>
                  <a:srgbClr val="FF0000"/>
                </a:solidFill>
              </a:rPr>
              <a:t>exploit some weakness </a:t>
            </a:r>
            <a:r>
              <a:rPr lang="en-US" dirty="0"/>
              <a:t>in the way people behave (through manipulation and deception). </a:t>
            </a:r>
          </a:p>
          <a:p>
            <a:pPr lvl="1"/>
            <a:r>
              <a:rPr lang="en-US" dirty="0"/>
              <a:t>These weaknesses might arise from politeness and cultural norms, from habitual behavior, or from respect for authority and rank.</a:t>
            </a:r>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a:xfrm>
            <a:off x="341924" y="21031"/>
            <a:ext cx="7883768" cy="633458"/>
          </a:xfrm>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49</a:t>
            </a:fld>
            <a:endParaRPr lang="en-US" dirty="0"/>
          </a:p>
        </p:txBody>
      </p:sp>
    </p:spTree>
    <p:extLst>
      <p:ext uri="{BB962C8B-B14F-4D97-AF65-F5344CB8AC3E}">
        <p14:creationId xmlns:p14="http://schemas.microsoft.com/office/powerpoint/2010/main" val="425860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396CC-04D7-4106-BD5D-3ADD75A4914E}"/>
              </a:ext>
            </a:extLst>
          </p:cNvPr>
          <p:cNvSpPr>
            <a:spLocks noGrp="1"/>
          </p:cNvSpPr>
          <p:nvPr>
            <p:ph type="title"/>
          </p:nvPr>
        </p:nvSpPr>
        <p:spPr>
          <a:xfrm>
            <a:off x="383637" y="0"/>
            <a:ext cx="8455566" cy="533095"/>
          </a:xfrm>
        </p:spPr>
        <p:txBody>
          <a:bodyPr anchor="ctr">
            <a:normAutofit/>
          </a:bodyPr>
          <a:lstStyle/>
          <a:p>
            <a:r>
              <a:rPr lang="en-US" dirty="0"/>
              <a:t>Security Controls</a:t>
            </a:r>
          </a:p>
        </p:txBody>
      </p:sp>
      <p:sp>
        <p:nvSpPr>
          <p:cNvPr id="4" name="Slide Number Placeholder 3">
            <a:extLst>
              <a:ext uri="{FF2B5EF4-FFF2-40B4-BE49-F238E27FC236}">
                <a16:creationId xmlns:a16="http://schemas.microsoft.com/office/drawing/2014/main" id="{6B75B366-CB73-4A30-A25D-157F6E3EE22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a:t>
            </a:fld>
            <a:endParaRPr lang="en-US"/>
          </a:p>
        </p:txBody>
      </p:sp>
      <p:sp>
        <p:nvSpPr>
          <p:cNvPr id="3" name="Text Placeholder 2">
            <a:extLst>
              <a:ext uri="{FF2B5EF4-FFF2-40B4-BE49-F238E27FC236}">
                <a16:creationId xmlns:a16="http://schemas.microsoft.com/office/drawing/2014/main" id="{1ECC0C72-99AD-47AB-8054-ACC7FADABF18}"/>
              </a:ext>
            </a:extLst>
          </p:cNvPr>
          <p:cNvSpPr>
            <a:spLocks noGrp="1"/>
          </p:cNvSpPr>
          <p:nvPr>
            <p:ph idx="1"/>
          </p:nvPr>
        </p:nvSpPr>
        <p:spPr>
          <a:xfrm>
            <a:off x="337339" y="486075"/>
            <a:ext cx="8460152" cy="4171349"/>
          </a:xfrm>
        </p:spPr>
        <p:txBody>
          <a:bodyPr>
            <a:normAutofit lnSpcReduction="10000"/>
          </a:bodyPr>
          <a:lstStyle/>
          <a:p>
            <a:r>
              <a:rPr lang="en-US" b="1" dirty="0"/>
              <a:t>Security controls: </a:t>
            </a:r>
            <a:r>
              <a:rPr lang="en-US" dirty="0"/>
              <a:t>A technology or procedure to mitigate vulnerabilities and risk, and to ensure CIA of information. </a:t>
            </a:r>
          </a:p>
          <a:p>
            <a:endParaRPr lang="en-US" b="1" dirty="0"/>
          </a:p>
          <a:p>
            <a:r>
              <a:rPr lang="en-US" b="1" dirty="0"/>
              <a:t>Logical security: </a:t>
            </a:r>
            <a:r>
              <a:rPr lang="en-US" dirty="0"/>
              <a:t>Controls implemented in software to create an access control system. (</a:t>
            </a:r>
            <a:r>
              <a:rPr lang="en-US" dirty="0">
                <a:solidFill>
                  <a:srgbClr val="FF0000"/>
                </a:solidFill>
              </a:rPr>
              <a:t>Firewall</a:t>
            </a:r>
            <a:r>
              <a:rPr lang="en-US" dirty="0"/>
              <a:t>)</a:t>
            </a:r>
          </a:p>
          <a:p>
            <a:endParaRPr lang="en-US" b="1" dirty="0"/>
          </a:p>
          <a:p>
            <a:r>
              <a:rPr lang="en-US" b="1" dirty="0"/>
              <a:t>Authentication: </a:t>
            </a:r>
            <a:r>
              <a:rPr lang="en-US" dirty="0"/>
              <a:t>A means for a user to prove their identity to a computer system. </a:t>
            </a:r>
          </a:p>
          <a:p>
            <a:endParaRPr lang="en-US" dirty="0"/>
          </a:p>
          <a:p>
            <a:r>
              <a:rPr lang="en-US" b="1" dirty="0"/>
              <a:t>Authorization: </a:t>
            </a:r>
            <a:r>
              <a:rPr lang="en-US" dirty="0"/>
              <a:t>In security terms, the process of determining what rights and privileges a particular entity has. </a:t>
            </a:r>
          </a:p>
          <a:p>
            <a:endParaRPr lang="en-US" b="1" dirty="0"/>
          </a:p>
          <a:p>
            <a:r>
              <a:rPr lang="en-US" b="1" dirty="0"/>
              <a:t>Accounting: </a:t>
            </a:r>
            <a:r>
              <a:rPr lang="en-US" dirty="0"/>
              <a:t>In security terms, the process of tracking and recording system activities and resource access. Also known as auditing.</a:t>
            </a:r>
          </a:p>
        </p:txBody>
      </p:sp>
    </p:spTree>
    <p:extLst>
      <p:ext uri="{BB962C8B-B14F-4D97-AF65-F5344CB8AC3E}">
        <p14:creationId xmlns:p14="http://schemas.microsoft.com/office/powerpoint/2010/main" val="270360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80">
                                          <p:stCondLst>
                                            <p:cond delay="0"/>
                                          </p:stCondLst>
                                        </p:cTn>
                                        <p:tgtEl>
                                          <p:spTgt spid="3">
                                            <p:txEl>
                                              <p:pRg st="2" end="2"/>
                                            </p:txEl>
                                          </p:spTgt>
                                        </p:tgtEl>
                                      </p:cBhvr>
                                    </p:animEffect>
                                    <p:anim calcmode="lin" valueType="num">
                                      <p:cBhvr>
                                        <p:cTn id="2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2" end="2"/>
                                            </p:txEl>
                                          </p:spTgt>
                                        </p:tgtEl>
                                      </p:cBhvr>
                                      <p:to x="100000" y="60000"/>
                                    </p:animScale>
                                    <p:animScale>
                                      <p:cBhvr>
                                        <p:cTn id="30" dur="166" decel="50000">
                                          <p:stCondLst>
                                            <p:cond delay="676"/>
                                          </p:stCondLst>
                                        </p:cTn>
                                        <p:tgtEl>
                                          <p:spTgt spid="3">
                                            <p:txEl>
                                              <p:pRg st="2" end="2"/>
                                            </p:txEl>
                                          </p:spTgt>
                                        </p:tgtEl>
                                      </p:cBhvr>
                                      <p:to x="100000" y="100000"/>
                                    </p:animScale>
                                    <p:animScale>
                                      <p:cBhvr>
                                        <p:cTn id="31" dur="26">
                                          <p:stCondLst>
                                            <p:cond delay="1312"/>
                                          </p:stCondLst>
                                        </p:cTn>
                                        <p:tgtEl>
                                          <p:spTgt spid="3">
                                            <p:txEl>
                                              <p:pRg st="2" end="2"/>
                                            </p:txEl>
                                          </p:spTgt>
                                        </p:tgtEl>
                                      </p:cBhvr>
                                      <p:to x="100000" y="80000"/>
                                    </p:animScale>
                                    <p:animScale>
                                      <p:cBhvr>
                                        <p:cTn id="32" dur="166" decel="50000">
                                          <p:stCondLst>
                                            <p:cond delay="1338"/>
                                          </p:stCondLst>
                                        </p:cTn>
                                        <p:tgtEl>
                                          <p:spTgt spid="3">
                                            <p:txEl>
                                              <p:pRg st="2" end="2"/>
                                            </p:txEl>
                                          </p:spTgt>
                                        </p:tgtEl>
                                      </p:cBhvr>
                                      <p:to x="100000" y="100000"/>
                                    </p:animScale>
                                    <p:animScale>
                                      <p:cBhvr>
                                        <p:cTn id="33" dur="26">
                                          <p:stCondLst>
                                            <p:cond delay="1642"/>
                                          </p:stCondLst>
                                        </p:cTn>
                                        <p:tgtEl>
                                          <p:spTgt spid="3">
                                            <p:txEl>
                                              <p:pRg st="2" end="2"/>
                                            </p:txEl>
                                          </p:spTgt>
                                        </p:tgtEl>
                                      </p:cBhvr>
                                      <p:to x="100000" y="90000"/>
                                    </p:animScale>
                                    <p:animScale>
                                      <p:cBhvr>
                                        <p:cTn id="34" dur="166" decel="50000">
                                          <p:stCondLst>
                                            <p:cond delay="1668"/>
                                          </p:stCondLst>
                                        </p:cTn>
                                        <p:tgtEl>
                                          <p:spTgt spid="3">
                                            <p:txEl>
                                              <p:pRg st="2" end="2"/>
                                            </p:txEl>
                                          </p:spTgt>
                                        </p:tgtEl>
                                      </p:cBhvr>
                                      <p:to x="100000" y="100000"/>
                                    </p:animScale>
                                    <p:animScale>
                                      <p:cBhvr>
                                        <p:cTn id="35" dur="26">
                                          <p:stCondLst>
                                            <p:cond delay="1808"/>
                                          </p:stCondLst>
                                        </p:cTn>
                                        <p:tgtEl>
                                          <p:spTgt spid="3">
                                            <p:txEl>
                                              <p:pRg st="2" end="2"/>
                                            </p:txEl>
                                          </p:spTgt>
                                        </p:tgtEl>
                                      </p:cBhvr>
                                      <p:to x="100000" y="95000"/>
                                    </p:animScale>
                                    <p:animScale>
                                      <p:cBhvr>
                                        <p:cTn id="36" dur="166" decel="50000">
                                          <p:stCondLst>
                                            <p:cond delay="1834"/>
                                          </p:stCondLst>
                                        </p:cTn>
                                        <p:tgtEl>
                                          <p:spTgt spid="3">
                                            <p:txEl>
                                              <p:pRg st="2" end="2"/>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wipe(down)">
                                      <p:cBhvr>
                                        <p:cTn id="41" dur="580">
                                          <p:stCondLst>
                                            <p:cond delay="0"/>
                                          </p:stCondLst>
                                        </p:cTn>
                                        <p:tgtEl>
                                          <p:spTgt spid="3">
                                            <p:txEl>
                                              <p:pRg st="4" end="4"/>
                                            </p:txEl>
                                          </p:spTgt>
                                        </p:tgtEl>
                                      </p:cBhvr>
                                    </p:animEffect>
                                    <p:anim calcmode="lin" valueType="num">
                                      <p:cBhvr>
                                        <p:cTn id="4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3">
                                            <p:txEl>
                                              <p:pRg st="4" end="4"/>
                                            </p:txEl>
                                          </p:spTgt>
                                        </p:tgtEl>
                                      </p:cBhvr>
                                      <p:to x="100000" y="60000"/>
                                    </p:animScale>
                                    <p:animScale>
                                      <p:cBhvr>
                                        <p:cTn id="48" dur="166" decel="50000">
                                          <p:stCondLst>
                                            <p:cond delay="676"/>
                                          </p:stCondLst>
                                        </p:cTn>
                                        <p:tgtEl>
                                          <p:spTgt spid="3">
                                            <p:txEl>
                                              <p:pRg st="4" end="4"/>
                                            </p:txEl>
                                          </p:spTgt>
                                        </p:tgtEl>
                                      </p:cBhvr>
                                      <p:to x="100000" y="100000"/>
                                    </p:animScale>
                                    <p:animScale>
                                      <p:cBhvr>
                                        <p:cTn id="49" dur="26">
                                          <p:stCondLst>
                                            <p:cond delay="1312"/>
                                          </p:stCondLst>
                                        </p:cTn>
                                        <p:tgtEl>
                                          <p:spTgt spid="3">
                                            <p:txEl>
                                              <p:pRg st="4" end="4"/>
                                            </p:txEl>
                                          </p:spTgt>
                                        </p:tgtEl>
                                      </p:cBhvr>
                                      <p:to x="100000" y="80000"/>
                                    </p:animScale>
                                    <p:animScale>
                                      <p:cBhvr>
                                        <p:cTn id="50" dur="166" decel="50000">
                                          <p:stCondLst>
                                            <p:cond delay="1338"/>
                                          </p:stCondLst>
                                        </p:cTn>
                                        <p:tgtEl>
                                          <p:spTgt spid="3">
                                            <p:txEl>
                                              <p:pRg st="4" end="4"/>
                                            </p:txEl>
                                          </p:spTgt>
                                        </p:tgtEl>
                                      </p:cBhvr>
                                      <p:to x="100000" y="100000"/>
                                    </p:animScale>
                                    <p:animScale>
                                      <p:cBhvr>
                                        <p:cTn id="51" dur="26">
                                          <p:stCondLst>
                                            <p:cond delay="1642"/>
                                          </p:stCondLst>
                                        </p:cTn>
                                        <p:tgtEl>
                                          <p:spTgt spid="3">
                                            <p:txEl>
                                              <p:pRg st="4" end="4"/>
                                            </p:txEl>
                                          </p:spTgt>
                                        </p:tgtEl>
                                      </p:cBhvr>
                                      <p:to x="100000" y="90000"/>
                                    </p:animScale>
                                    <p:animScale>
                                      <p:cBhvr>
                                        <p:cTn id="52" dur="166" decel="50000">
                                          <p:stCondLst>
                                            <p:cond delay="1668"/>
                                          </p:stCondLst>
                                        </p:cTn>
                                        <p:tgtEl>
                                          <p:spTgt spid="3">
                                            <p:txEl>
                                              <p:pRg st="4" end="4"/>
                                            </p:txEl>
                                          </p:spTgt>
                                        </p:tgtEl>
                                      </p:cBhvr>
                                      <p:to x="100000" y="100000"/>
                                    </p:animScale>
                                    <p:animScale>
                                      <p:cBhvr>
                                        <p:cTn id="53" dur="26">
                                          <p:stCondLst>
                                            <p:cond delay="1808"/>
                                          </p:stCondLst>
                                        </p:cTn>
                                        <p:tgtEl>
                                          <p:spTgt spid="3">
                                            <p:txEl>
                                              <p:pRg st="4" end="4"/>
                                            </p:txEl>
                                          </p:spTgt>
                                        </p:tgtEl>
                                      </p:cBhvr>
                                      <p:to x="100000" y="95000"/>
                                    </p:animScale>
                                    <p:animScale>
                                      <p:cBhvr>
                                        <p:cTn id="54" dur="166" decel="50000">
                                          <p:stCondLst>
                                            <p:cond delay="1834"/>
                                          </p:stCondLst>
                                        </p:cTn>
                                        <p:tgtEl>
                                          <p:spTgt spid="3">
                                            <p:txEl>
                                              <p:pRg st="4" end="4"/>
                                            </p:txEl>
                                          </p:spTgt>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wipe(down)">
                                      <p:cBhvr>
                                        <p:cTn id="57" dur="580">
                                          <p:stCondLst>
                                            <p:cond delay="0"/>
                                          </p:stCondLst>
                                        </p:cTn>
                                        <p:tgtEl>
                                          <p:spTgt spid="3">
                                            <p:txEl>
                                              <p:pRg st="6" end="6"/>
                                            </p:txEl>
                                          </p:spTgt>
                                        </p:tgtEl>
                                      </p:cBhvr>
                                    </p:animEffect>
                                    <p:anim calcmode="lin" valueType="num">
                                      <p:cBhvr>
                                        <p:cTn id="5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3">
                                            <p:txEl>
                                              <p:pRg st="6" end="6"/>
                                            </p:txEl>
                                          </p:spTgt>
                                        </p:tgtEl>
                                      </p:cBhvr>
                                      <p:to x="100000" y="60000"/>
                                    </p:animScale>
                                    <p:animScale>
                                      <p:cBhvr>
                                        <p:cTn id="64" dur="166" decel="50000">
                                          <p:stCondLst>
                                            <p:cond delay="676"/>
                                          </p:stCondLst>
                                        </p:cTn>
                                        <p:tgtEl>
                                          <p:spTgt spid="3">
                                            <p:txEl>
                                              <p:pRg st="6" end="6"/>
                                            </p:txEl>
                                          </p:spTgt>
                                        </p:tgtEl>
                                      </p:cBhvr>
                                      <p:to x="100000" y="100000"/>
                                    </p:animScale>
                                    <p:animScale>
                                      <p:cBhvr>
                                        <p:cTn id="65" dur="26">
                                          <p:stCondLst>
                                            <p:cond delay="1312"/>
                                          </p:stCondLst>
                                        </p:cTn>
                                        <p:tgtEl>
                                          <p:spTgt spid="3">
                                            <p:txEl>
                                              <p:pRg st="6" end="6"/>
                                            </p:txEl>
                                          </p:spTgt>
                                        </p:tgtEl>
                                      </p:cBhvr>
                                      <p:to x="100000" y="80000"/>
                                    </p:animScale>
                                    <p:animScale>
                                      <p:cBhvr>
                                        <p:cTn id="66" dur="166" decel="50000">
                                          <p:stCondLst>
                                            <p:cond delay="1338"/>
                                          </p:stCondLst>
                                        </p:cTn>
                                        <p:tgtEl>
                                          <p:spTgt spid="3">
                                            <p:txEl>
                                              <p:pRg st="6" end="6"/>
                                            </p:txEl>
                                          </p:spTgt>
                                        </p:tgtEl>
                                      </p:cBhvr>
                                      <p:to x="100000" y="100000"/>
                                    </p:animScale>
                                    <p:animScale>
                                      <p:cBhvr>
                                        <p:cTn id="67" dur="26">
                                          <p:stCondLst>
                                            <p:cond delay="1642"/>
                                          </p:stCondLst>
                                        </p:cTn>
                                        <p:tgtEl>
                                          <p:spTgt spid="3">
                                            <p:txEl>
                                              <p:pRg st="6" end="6"/>
                                            </p:txEl>
                                          </p:spTgt>
                                        </p:tgtEl>
                                      </p:cBhvr>
                                      <p:to x="100000" y="90000"/>
                                    </p:animScale>
                                    <p:animScale>
                                      <p:cBhvr>
                                        <p:cTn id="68" dur="166" decel="50000">
                                          <p:stCondLst>
                                            <p:cond delay="1668"/>
                                          </p:stCondLst>
                                        </p:cTn>
                                        <p:tgtEl>
                                          <p:spTgt spid="3">
                                            <p:txEl>
                                              <p:pRg st="6" end="6"/>
                                            </p:txEl>
                                          </p:spTgt>
                                        </p:tgtEl>
                                      </p:cBhvr>
                                      <p:to x="100000" y="100000"/>
                                    </p:animScale>
                                    <p:animScale>
                                      <p:cBhvr>
                                        <p:cTn id="69" dur="26">
                                          <p:stCondLst>
                                            <p:cond delay="1808"/>
                                          </p:stCondLst>
                                        </p:cTn>
                                        <p:tgtEl>
                                          <p:spTgt spid="3">
                                            <p:txEl>
                                              <p:pRg st="6" end="6"/>
                                            </p:txEl>
                                          </p:spTgt>
                                        </p:tgtEl>
                                      </p:cBhvr>
                                      <p:to x="100000" y="95000"/>
                                    </p:animScale>
                                    <p:animScale>
                                      <p:cBhvr>
                                        <p:cTn id="70" dur="166" decel="50000">
                                          <p:stCondLst>
                                            <p:cond delay="1834"/>
                                          </p:stCondLst>
                                        </p:cTn>
                                        <p:tgtEl>
                                          <p:spTgt spid="3">
                                            <p:txEl>
                                              <p:pRg st="6" end="6"/>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3">
                                            <p:txEl>
                                              <p:pRg st="8" end="8"/>
                                            </p:txEl>
                                          </p:spTgt>
                                        </p:tgtEl>
                                        <p:attrNameLst>
                                          <p:attrName>style.visibility</p:attrName>
                                        </p:attrNameLst>
                                      </p:cBhvr>
                                      <p:to>
                                        <p:strVal val="visible"/>
                                      </p:to>
                                    </p:set>
                                    <p:animEffect transition="in" filter="wipe(down)">
                                      <p:cBhvr>
                                        <p:cTn id="73" dur="580">
                                          <p:stCondLst>
                                            <p:cond delay="0"/>
                                          </p:stCondLst>
                                        </p:cTn>
                                        <p:tgtEl>
                                          <p:spTgt spid="3">
                                            <p:txEl>
                                              <p:pRg st="8" end="8"/>
                                            </p:txEl>
                                          </p:spTgt>
                                        </p:tgtEl>
                                      </p:cBhvr>
                                    </p:animEffect>
                                    <p:anim calcmode="lin" valueType="num">
                                      <p:cBhvr>
                                        <p:cTn id="74"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3">
                                            <p:txEl>
                                              <p:pRg st="8" end="8"/>
                                            </p:txEl>
                                          </p:spTgt>
                                        </p:tgtEl>
                                      </p:cBhvr>
                                      <p:to x="100000" y="60000"/>
                                    </p:animScale>
                                    <p:animScale>
                                      <p:cBhvr>
                                        <p:cTn id="80" dur="166" decel="50000">
                                          <p:stCondLst>
                                            <p:cond delay="676"/>
                                          </p:stCondLst>
                                        </p:cTn>
                                        <p:tgtEl>
                                          <p:spTgt spid="3">
                                            <p:txEl>
                                              <p:pRg st="8" end="8"/>
                                            </p:txEl>
                                          </p:spTgt>
                                        </p:tgtEl>
                                      </p:cBhvr>
                                      <p:to x="100000" y="100000"/>
                                    </p:animScale>
                                    <p:animScale>
                                      <p:cBhvr>
                                        <p:cTn id="81" dur="26">
                                          <p:stCondLst>
                                            <p:cond delay="1312"/>
                                          </p:stCondLst>
                                        </p:cTn>
                                        <p:tgtEl>
                                          <p:spTgt spid="3">
                                            <p:txEl>
                                              <p:pRg st="8" end="8"/>
                                            </p:txEl>
                                          </p:spTgt>
                                        </p:tgtEl>
                                      </p:cBhvr>
                                      <p:to x="100000" y="80000"/>
                                    </p:animScale>
                                    <p:animScale>
                                      <p:cBhvr>
                                        <p:cTn id="82" dur="166" decel="50000">
                                          <p:stCondLst>
                                            <p:cond delay="1338"/>
                                          </p:stCondLst>
                                        </p:cTn>
                                        <p:tgtEl>
                                          <p:spTgt spid="3">
                                            <p:txEl>
                                              <p:pRg st="8" end="8"/>
                                            </p:txEl>
                                          </p:spTgt>
                                        </p:tgtEl>
                                      </p:cBhvr>
                                      <p:to x="100000" y="100000"/>
                                    </p:animScale>
                                    <p:animScale>
                                      <p:cBhvr>
                                        <p:cTn id="83" dur="26">
                                          <p:stCondLst>
                                            <p:cond delay="1642"/>
                                          </p:stCondLst>
                                        </p:cTn>
                                        <p:tgtEl>
                                          <p:spTgt spid="3">
                                            <p:txEl>
                                              <p:pRg st="8" end="8"/>
                                            </p:txEl>
                                          </p:spTgt>
                                        </p:tgtEl>
                                      </p:cBhvr>
                                      <p:to x="100000" y="90000"/>
                                    </p:animScale>
                                    <p:animScale>
                                      <p:cBhvr>
                                        <p:cTn id="84" dur="166" decel="50000">
                                          <p:stCondLst>
                                            <p:cond delay="1668"/>
                                          </p:stCondLst>
                                        </p:cTn>
                                        <p:tgtEl>
                                          <p:spTgt spid="3">
                                            <p:txEl>
                                              <p:pRg st="8" end="8"/>
                                            </p:txEl>
                                          </p:spTgt>
                                        </p:tgtEl>
                                      </p:cBhvr>
                                      <p:to x="100000" y="100000"/>
                                    </p:animScale>
                                    <p:animScale>
                                      <p:cBhvr>
                                        <p:cTn id="85" dur="26">
                                          <p:stCondLst>
                                            <p:cond delay="1808"/>
                                          </p:stCondLst>
                                        </p:cTn>
                                        <p:tgtEl>
                                          <p:spTgt spid="3">
                                            <p:txEl>
                                              <p:pRg st="8" end="8"/>
                                            </p:txEl>
                                          </p:spTgt>
                                        </p:tgtEl>
                                      </p:cBhvr>
                                      <p:to x="100000" y="95000"/>
                                    </p:animScale>
                                    <p:animScale>
                                      <p:cBhvr>
                                        <p:cTn id="86"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a:xfrm>
            <a:off x="341925" y="708660"/>
            <a:ext cx="8460152" cy="3701556"/>
          </a:xfrm>
        </p:spPr>
        <p:txBody>
          <a:bodyPr/>
          <a:lstStyle/>
          <a:p>
            <a:r>
              <a:rPr lang="en-US" b="1" dirty="0"/>
              <a:t>An attacker crafts an email addressed to a senior support technician inviting him to register for free football coaching advice. The website contains password-stealing malware. What is the name of this type of attack?</a:t>
            </a:r>
          </a:p>
          <a:p>
            <a:endParaRPr lang="en-US" b="1" dirty="0"/>
          </a:p>
          <a:p>
            <a:r>
              <a:rPr lang="en-US" b="1" dirty="0"/>
              <a:t>ANSWER:</a:t>
            </a:r>
          </a:p>
          <a:p>
            <a:pPr lvl="1"/>
            <a:r>
              <a:rPr lang="en-US" dirty="0"/>
              <a:t>A phishing attack tries to make users authenticate with a fake resource, such as a website that appears to be a genuine online banking portal.</a:t>
            </a:r>
          </a:p>
          <a:p>
            <a:pPr lvl="1"/>
            <a:endParaRPr lang="en-US" dirty="0"/>
          </a:p>
          <a:p>
            <a:pPr lvl="1"/>
            <a:r>
              <a:rPr lang="en-US" dirty="0"/>
              <a:t>Phishing emails are often sent in mass as spam. This is a variant of phishing called spear phishing, because it is specifically targeted at a single person, using personal information known about the subject (such as his or her hobbies).</a:t>
            </a:r>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Tree>
    <p:extLst>
      <p:ext uri="{BB962C8B-B14F-4D97-AF65-F5344CB8AC3E}">
        <p14:creationId xmlns:p14="http://schemas.microsoft.com/office/powerpoint/2010/main" val="1415628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What is the difference between tailgating and shoulder surfing?</a:t>
            </a:r>
          </a:p>
          <a:p>
            <a:endParaRPr lang="en-US" b="1" dirty="0"/>
          </a:p>
          <a:p>
            <a:r>
              <a:rPr lang="en-US" b="1" dirty="0"/>
              <a:t>ANSWER:</a:t>
            </a:r>
          </a:p>
          <a:p>
            <a:pPr lvl="1"/>
            <a:r>
              <a:rPr lang="en-US" dirty="0"/>
              <a:t>Tailgating means following someone else through a door or gateway to enter premises without authorization. </a:t>
            </a:r>
          </a:p>
          <a:p>
            <a:pPr marL="342900" lvl="1" indent="0">
              <a:buNone/>
            </a:pPr>
            <a:endParaRPr lang="en-US" dirty="0"/>
          </a:p>
          <a:p>
            <a:pPr lvl="1"/>
            <a:r>
              <a:rPr lang="en-US" dirty="0"/>
              <a:t>Shoulder surfing means observing someone type a PIN or password or other confidential data.</a:t>
            </a:r>
          </a:p>
          <a:p>
            <a:endParaRPr lang="en-US" dirty="0"/>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Tree>
    <p:extLst>
      <p:ext uri="{BB962C8B-B14F-4D97-AF65-F5344CB8AC3E}">
        <p14:creationId xmlns:p14="http://schemas.microsoft.com/office/powerpoint/2010/main" val="183090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What type of software is typically used to perform eavesdropping on an Ethernet network?</a:t>
            </a:r>
          </a:p>
          <a:p>
            <a:endParaRPr lang="en-US" b="1" dirty="0"/>
          </a:p>
          <a:p>
            <a:r>
              <a:rPr lang="en-US" b="1" dirty="0"/>
              <a:t>ANSWER:</a:t>
            </a:r>
          </a:p>
          <a:p>
            <a:pPr lvl="1"/>
            <a:r>
              <a:rPr lang="en-US" dirty="0"/>
              <a:t>A </a:t>
            </a:r>
            <a:r>
              <a:rPr lang="en-US" b="1" dirty="0"/>
              <a:t>packet sniffer </a:t>
            </a:r>
            <a:r>
              <a:rPr lang="en-US" dirty="0"/>
              <a:t>or packet capture utility. When combined with software to decode the frames, these can also be called packet analyzers or network monitors.</a:t>
            </a:r>
          </a:p>
          <a:p>
            <a:endParaRPr lang="en-US" dirty="0"/>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52</a:t>
            </a:fld>
            <a:endParaRPr lang="en-US" dirty="0"/>
          </a:p>
        </p:txBody>
      </p:sp>
    </p:spTree>
    <p:extLst>
      <p:ext uri="{BB962C8B-B14F-4D97-AF65-F5344CB8AC3E}">
        <p14:creationId xmlns:p14="http://schemas.microsoft.com/office/powerpoint/2010/main" val="138513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What attack might be launched to eavesdrop on all communications passing over a local network segment?</a:t>
            </a:r>
          </a:p>
          <a:p>
            <a:endParaRPr lang="en-US" b="1" dirty="0"/>
          </a:p>
          <a:p>
            <a:r>
              <a:rPr lang="en-US" b="1" dirty="0"/>
              <a:t>ANSWER:</a:t>
            </a:r>
          </a:p>
          <a:p>
            <a:pPr lvl="1"/>
            <a:r>
              <a:rPr lang="en-US" dirty="0"/>
              <a:t>Address Resolution Protocol (ARP) poisoning or spoofing. This is a type of </a:t>
            </a:r>
            <a:r>
              <a:rPr lang="en-US" b="1" dirty="0"/>
              <a:t>Man-in-the-Middle attack.</a:t>
            </a:r>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53</a:t>
            </a:fld>
            <a:endParaRPr lang="en-US" dirty="0"/>
          </a:p>
        </p:txBody>
      </p:sp>
    </p:spTree>
    <p:extLst>
      <p:ext uri="{BB962C8B-B14F-4D97-AF65-F5344CB8AC3E}">
        <p14:creationId xmlns:p14="http://schemas.microsoft.com/office/powerpoint/2010/main" val="1351797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An attacker learns that a system policy causes passwords to be configured with a random mix of different characters but that are only five characters in length. What type of password cracking attack would work best here?</a:t>
            </a:r>
          </a:p>
          <a:p>
            <a:endParaRPr lang="en-US" b="1" dirty="0"/>
          </a:p>
          <a:p>
            <a:r>
              <a:rPr lang="en-US" b="1" dirty="0"/>
              <a:t>ANSWER:</a:t>
            </a:r>
          </a:p>
          <a:p>
            <a:pPr lvl="1"/>
            <a:r>
              <a:rPr lang="en-US" b="1" dirty="0"/>
              <a:t>Brute force </a:t>
            </a:r>
            <a:r>
              <a:rPr lang="en-US" dirty="0"/>
              <a:t>attacks are effective against short passwords (under seven characters). </a:t>
            </a:r>
          </a:p>
          <a:p>
            <a:pPr lvl="1"/>
            <a:r>
              <a:rPr lang="en-US" dirty="0"/>
              <a:t>Dictionary attacks depend on users choosing ordinary words or phrases in a password.</a:t>
            </a:r>
          </a:p>
          <a:p>
            <a:endParaRPr lang="en-US" dirty="0"/>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54</a:t>
            </a:fld>
            <a:endParaRPr lang="en-US" dirty="0"/>
          </a:p>
        </p:txBody>
      </p:sp>
    </p:spTree>
    <p:extLst>
      <p:ext uri="{BB962C8B-B14F-4D97-AF65-F5344CB8AC3E}">
        <p14:creationId xmlns:p14="http://schemas.microsoft.com/office/powerpoint/2010/main" val="249927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What is the difference between a </a:t>
            </a:r>
            <a:r>
              <a:rPr lang="en-US" b="1" dirty="0" err="1"/>
              <a:t>DoS</a:t>
            </a:r>
            <a:r>
              <a:rPr lang="en-US" b="1" dirty="0"/>
              <a:t> and a DDoS attack?</a:t>
            </a:r>
          </a:p>
          <a:p>
            <a:endParaRPr lang="en-US" b="1" dirty="0"/>
          </a:p>
          <a:p>
            <a:r>
              <a:rPr lang="en-US" b="1" dirty="0"/>
              <a:t>ANSWER:</a:t>
            </a:r>
          </a:p>
          <a:p>
            <a:pPr lvl="1"/>
            <a:r>
              <a:rPr lang="en-US" dirty="0"/>
              <a:t>Denial of Service (DoS) is any type of attack that halts or disrupts a network application or resource. </a:t>
            </a:r>
          </a:p>
          <a:p>
            <a:pPr lvl="1"/>
            <a:endParaRPr lang="en-US" dirty="0"/>
          </a:p>
          <a:p>
            <a:pPr lvl="1"/>
            <a:r>
              <a:rPr lang="en-US" dirty="0"/>
              <a:t>A Distributed Denial of Service (DDoS) is a specific class of DoS attack. It means that the attacker uses </a:t>
            </a:r>
            <a:r>
              <a:rPr lang="en-US" dirty="0">
                <a:solidFill>
                  <a:srgbClr val="FF0000"/>
                </a:solidFill>
              </a:rPr>
              <a:t>multiple hosts </a:t>
            </a:r>
            <a:r>
              <a:rPr lang="en-US" dirty="0"/>
              <a:t>to launch the attack. The distributed hosts are usually PCs and other devices (zombies) compromised by malware (bots) controlled by the attacker.</a:t>
            </a:r>
          </a:p>
          <a:p>
            <a:endParaRPr lang="en-US" dirty="0"/>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55</a:t>
            </a:fld>
            <a:endParaRPr lang="en-US" dirty="0"/>
          </a:p>
        </p:txBody>
      </p:sp>
    </p:spTree>
    <p:extLst>
      <p:ext uri="{BB962C8B-B14F-4D97-AF65-F5344CB8AC3E}">
        <p14:creationId xmlns:p14="http://schemas.microsoft.com/office/powerpoint/2010/main" val="209333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1F0ED3-8F84-BF45-A80E-A82628C2AA32}"/>
              </a:ext>
            </a:extLst>
          </p:cNvPr>
          <p:cNvSpPr>
            <a:spLocks noGrp="1"/>
          </p:cNvSpPr>
          <p:nvPr>
            <p:ph idx="1"/>
          </p:nvPr>
        </p:nvSpPr>
        <p:spPr/>
        <p:txBody>
          <a:bodyPr/>
          <a:lstStyle/>
          <a:p>
            <a:r>
              <a:rPr lang="en-US" b="1" dirty="0"/>
              <a:t>With what type of threat is a "zero day" associated?</a:t>
            </a:r>
          </a:p>
          <a:p>
            <a:endParaRPr lang="en-US" b="1" dirty="0"/>
          </a:p>
          <a:p>
            <a:r>
              <a:rPr lang="en-US" b="1" dirty="0"/>
              <a:t>ANSWER:</a:t>
            </a:r>
          </a:p>
          <a:p>
            <a:pPr lvl="1"/>
            <a:r>
              <a:rPr lang="en-US" dirty="0"/>
              <a:t>A zero day is a type of </a:t>
            </a:r>
            <a:r>
              <a:rPr lang="en-US" b="1" dirty="0"/>
              <a:t>software exploit</a:t>
            </a:r>
            <a:r>
              <a:rPr lang="en-US" dirty="0"/>
              <a:t>. You could also say that it is associated with hacking and malware threats. </a:t>
            </a:r>
          </a:p>
          <a:p>
            <a:pPr lvl="1"/>
            <a:r>
              <a:rPr lang="en-US" dirty="0"/>
              <a:t>The term arises because an attacker has found a means of exploiting a vulnerability in the software before the software developer has been able to create a patch or fix for the vulnerability.</a:t>
            </a:r>
          </a:p>
        </p:txBody>
      </p:sp>
      <p:sp>
        <p:nvSpPr>
          <p:cNvPr id="3" name="Title 2">
            <a:extLst>
              <a:ext uri="{FF2B5EF4-FFF2-40B4-BE49-F238E27FC236}">
                <a16:creationId xmlns:a16="http://schemas.microsoft.com/office/drawing/2014/main" id="{81BED92E-E25D-3040-BFBF-2F1224AA47FF}"/>
              </a:ext>
            </a:extLst>
          </p:cNvPr>
          <p:cNvSpPr>
            <a:spLocks noGrp="1"/>
          </p:cNvSpPr>
          <p:nvPr>
            <p:ph type="title"/>
          </p:nvPr>
        </p:nvSpPr>
        <p:spPr/>
        <p:txBody>
          <a:bodyPr/>
          <a:lstStyle/>
          <a:p>
            <a:r>
              <a:rPr lang="en-US" dirty="0"/>
              <a:t>Discussing Threats and Vulnerabilities</a:t>
            </a:r>
          </a:p>
        </p:txBody>
      </p:sp>
      <p:sp>
        <p:nvSpPr>
          <p:cNvPr id="4" name="Slide Number Placeholder 3">
            <a:extLst>
              <a:ext uri="{FF2B5EF4-FFF2-40B4-BE49-F238E27FC236}">
                <a16:creationId xmlns:a16="http://schemas.microsoft.com/office/drawing/2014/main" id="{D2896483-E81B-764A-A650-6737DD466983}"/>
              </a:ext>
            </a:extLst>
          </p:cNvPr>
          <p:cNvSpPr>
            <a:spLocks noGrp="1"/>
          </p:cNvSpPr>
          <p:nvPr>
            <p:ph type="sldNum" sz="quarter" idx="4"/>
          </p:nvPr>
        </p:nvSpPr>
        <p:spPr/>
        <p:txBody>
          <a:bodyPr/>
          <a:lstStyle/>
          <a:p>
            <a:fld id="{2066355A-084C-D24E-9AD2-7E4FC41EA627}" type="slidenum">
              <a:rPr lang="en-US" smtClean="0"/>
              <a:pPr/>
              <a:t>56</a:t>
            </a:fld>
            <a:endParaRPr lang="en-US" dirty="0"/>
          </a:p>
        </p:txBody>
      </p:sp>
    </p:spTree>
    <p:extLst>
      <p:ext uri="{BB962C8B-B14F-4D97-AF65-F5344CB8AC3E}">
        <p14:creationId xmlns:p14="http://schemas.microsoft.com/office/powerpoint/2010/main" val="96133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7CFF3-E2C0-410A-AFB0-F7E65E52160C}"/>
              </a:ext>
            </a:extLst>
          </p:cNvPr>
          <p:cNvSpPr>
            <a:spLocks noGrp="1"/>
          </p:cNvSpPr>
          <p:nvPr>
            <p:ph type="title"/>
          </p:nvPr>
        </p:nvSpPr>
        <p:spPr>
          <a:xfrm>
            <a:off x="341927" y="75202"/>
            <a:ext cx="8455567" cy="633458"/>
          </a:xfrm>
        </p:spPr>
        <p:txBody>
          <a:bodyPr anchor="ctr">
            <a:normAutofit/>
          </a:bodyPr>
          <a:lstStyle/>
          <a:p>
            <a:r>
              <a:rPr lang="en-US"/>
              <a:t>Topic C: Physical </a:t>
            </a:r>
            <a:r>
              <a:rPr lang="en-US" dirty="0"/>
              <a:t>Security Controls</a:t>
            </a:r>
          </a:p>
        </p:txBody>
      </p:sp>
      <p:sp>
        <p:nvSpPr>
          <p:cNvPr id="5" name="Content Placeholder 4">
            <a:extLst>
              <a:ext uri="{FF2B5EF4-FFF2-40B4-BE49-F238E27FC236}">
                <a16:creationId xmlns:a16="http://schemas.microsoft.com/office/drawing/2014/main" id="{C365AC0E-8C9A-4B27-8BBE-D42133370349}"/>
              </a:ext>
            </a:extLst>
          </p:cNvPr>
          <p:cNvSpPr>
            <a:spLocks noGrp="1"/>
          </p:cNvSpPr>
          <p:nvPr>
            <p:ph sz="half" idx="1"/>
          </p:nvPr>
        </p:nvSpPr>
        <p:spPr>
          <a:xfrm>
            <a:off x="457200" y="874514"/>
            <a:ext cx="4038600" cy="3394472"/>
          </a:xfrm>
        </p:spPr>
        <p:txBody>
          <a:bodyPr>
            <a:normAutofit/>
          </a:bodyPr>
          <a:lstStyle/>
          <a:p>
            <a:r>
              <a:rPr lang="en-US" dirty="0"/>
              <a:t>Who can access:</a:t>
            </a:r>
          </a:p>
          <a:p>
            <a:pPr lvl="1"/>
            <a:r>
              <a:rPr lang="en-US" sz="1800" dirty="0"/>
              <a:t>Building</a:t>
            </a:r>
          </a:p>
          <a:p>
            <a:pPr lvl="1"/>
            <a:r>
              <a:rPr lang="en-US" sz="1800" dirty="0"/>
              <a:t>Secure area</a:t>
            </a:r>
          </a:p>
          <a:p>
            <a:pPr lvl="1"/>
            <a:endParaRPr lang="en-US" sz="1800" dirty="0"/>
          </a:p>
          <a:p>
            <a:r>
              <a:rPr lang="en-US" dirty="0"/>
              <a:t>Examples:</a:t>
            </a:r>
          </a:p>
          <a:p>
            <a:pPr lvl="1"/>
            <a:r>
              <a:rPr lang="en-US" sz="1800" dirty="0"/>
              <a:t>Wall with a door</a:t>
            </a:r>
          </a:p>
          <a:p>
            <a:pPr lvl="1"/>
            <a:r>
              <a:rPr lang="en-US" sz="1800" dirty="0"/>
              <a:t>Fence with a gate</a:t>
            </a:r>
          </a:p>
          <a:p>
            <a:r>
              <a:rPr lang="en-US" dirty="0"/>
              <a:t>Need lock or access system</a:t>
            </a:r>
          </a:p>
        </p:txBody>
      </p:sp>
      <p:pic>
        <p:nvPicPr>
          <p:cNvPr id="3" name="Picture 2">
            <a:extLst>
              <a:ext uri="{FF2B5EF4-FFF2-40B4-BE49-F238E27FC236}">
                <a16:creationId xmlns:a16="http://schemas.microsoft.com/office/drawing/2014/main" id="{9F4E4235-50E7-7557-A534-0171EA720414}"/>
              </a:ext>
            </a:extLst>
          </p:cNvPr>
          <p:cNvPicPr>
            <a:picLocks noChangeAspect="1"/>
          </p:cNvPicPr>
          <p:nvPr/>
        </p:nvPicPr>
        <p:blipFill rotWithShape="1">
          <a:blip r:embed="rId3"/>
          <a:srcRect l="7293" r="7340" b="3"/>
          <a:stretch/>
        </p:blipFill>
        <p:spPr>
          <a:xfrm>
            <a:off x="4648200" y="1200151"/>
            <a:ext cx="4038600" cy="3394472"/>
          </a:xfrm>
          <a:prstGeom prst="rect">
            <a:avLst/>
          </a:prstGeom>
          <a:noFill/>
        </p:spPr>
      </p:pic>
      <p:sp>
        <p:nvSpPr>
          <p:cNvPr id="4" name="Slide Number Placeholder 3">
            <a:extLst>
              <a:ext uri="{FF2B5EF4-FFF2-40B4-BE49-F238E27FC236}">
                <a16:creationId xmlns:a16="http://schemas.microsoft.com/office/drawing/2014/main" id="{9297F62D-14C0-45B2-8032-886374B0109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57</a:t>
            </a:fld>
            <a:endParaRPr lang="en-US"/>
          </a:p>
        </p:txBody>
      </p:sp>
    </p:spTree>
    <p:extLst>
      <p:ext uri="{BB962C8B-B14F-4D97-AF65-F5344CB8AC3E}">
        <p14:creationId xmlns:p14="http://schemas.microsoft.com/office/powerpoint/2010/main" val="13514351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26BF4-519A-431E-A1F1-DE3D69832190}"/>
              </a:ext>
            </a:extLst>
          </p:cNvPr>
          <p:cNvSpPr>
            <a:spLocks noGrp="1"/>
          </p:cNvSpPr>
          <p:nvPr>
            <p:ph type="title"/>
          </p:nvPr>
        </p:nvSpPr>
        <p:spPr>
          <a:xfrm>
            <a:off x="341927" y="75202"/>
            <a:ext cx="8455567" cy="633458"/>
          </a:xfrm>
        </p:spPr>
        <p:txBody>
          <a:bodyPr anchor="ctr">
            <a:normAutofit/>
          </a:bodyPr>
          <a:lstStyle/>
          <a:p>
            <a:r>
              <a:rPr lang="en-US" dirty="0"/>
              <a:t>Lock Types</a:t>
            </a:r>
          </a:p>
        </p:txBody>
      </p:sp>
      <p:sp>
        <p:nvSpPr>
          <p:cNvPr id="4" name="Content Placeholder 3">
            <a:extLst>
              <a:ext uri="{FF2B5EF4-FFF2-40B4-BE49-F238E27FC236}">
                <a16:creationId xmlns:a16="http://schemas.microsoft.com/office/drawing/2014/main" id="{7F8443C1-D252-4532-A23D-D1D4F134C988}"/>
              </a:ext>
            </a:extLst>
          </p:cNvPr>
          <p:cNvSpPr>
            <a:spLocks noGrp="1"/>
          </p:cNvSpPr>
          <p:nvPr>
            <p:ph sz="half" idx="2"/>
          </p:nvPr>
        </p:nvSpPr>
        <p:spPr>
          <a:xfrm>
            <a:off x="341927" y="1090017"/>
            <a:ext cx="4040188" cy="2963466"/>
          </a:xfrm>
        </p:spPr>
        <p:txBody>
          <a:bodyPr>
            <a:normAutofit/>
          </a:bodyPr>
          <a:lstStyle/>
          <a:p>
            <a:r>
              <a:rPr lang="en-US" dirty="0"/>
              <a:t>Conventional</a:t>
            </a:r>
          </a:p>
          <a:p>
            <a:r>
              <a:rPr lang="en-US" dirty="0"/>
              <a:t>Deadbolt</a:t>
            </a:r>
          </a:p>
          <a:p>
            <a:r>
              <a:rPr lang="en-US" dirty="0"/>
              <a:t>Electronic</a:t>
            </a:r>
          </a:p>
          <a:p>
            <a:r>
              <a:rPr lang="en-US" dirty="0"/>
              <a:t>Token-based</a:t>
            </a:r>
          </a:p>
          <a:p>
            <a:r>
              <a:rPr lang="en-US" dirty="0"/>
              <a:t>Biometric</a:t>
            </a:r>
          </a:p>
          <a:p>
            <a:r>
              <a:rPr lang="en-US" dirty="0"/>
              <a:t>Multifactor</a:t>
            </a:r>
          </a:p>
        </p:txBody>
      </p:sp>
      <p:pic>
        <p:nvPicPr>
          <p:cNvPr id="5" name="Picture 4">
            <a:extLst>
              <a:ext uri="{FF2B5EF4-FFF2-40B4-BE49-F238E27FC236}">
                <a16:creationId xmlns:a16="http://schemas.microsoft.com/office/drawing/2014/main" id="{440A787A-3518-28FB-E694-8A39C1626B33}"/>
              </a:ext>
            </a:extLst>
          </p:cNvPr>
          <p:cNvPicPr>
            <a:picLocks noChangeAspect="1"/>
          </p:cNvPicPr>
          <p:nvPr/>
        </p:nvPicPr>
        <p:blipFill rotWithShape="1">
          <a:blip r:embed="rId2"/>
          <a:srcRect l="7982" r="23823" b="-2"/>
          <a:stretch/>
        </p:blipFill>
        <p:spPr>
          <a:xfrm>
            <a:off x="4569710" y="994733"/>
            <a:ext cx="4041775" cy="2963466"/>
          </a:xfrm>
          <a:prstGeom prst="rect">
            <a:avLst/>
          </a:prstGeom>
          <a:noFill/>
        </p:spPr>
      </p:pic>
      <p:sp>
        <p:nvSpPr>
          <p:cNvPr id="3" name="Slide Number Placeholder 2">
            <a:extLst>
              <a:ext uri="{FF2B5EF4-FFF2-40B4-BE49-F238E27FC236}">
                <a16:creationId xmlns:a16="http://schemas.microsoft.com/office/drawing/2014/main" id="{77586AC2-2843-4567-B311-6CCFBFD67898}"/>
              </a:ext>
            </a:extLst>
          </p:cNvPr>
          <p:cNvSpPr>
            <a:spLocks noGrp="1"/>
          </p:cNvSpPr>
          <p:nvPr>
            <p:ph type="sldNum" sz="quarter" idx="10"/>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58</a:t>
            </a:fld>
            <a:endParaRPr lang="en-US"/>
          </a:p>
        </p:txBody>
      </p:sp>
    </p:spTree>
    <p:extLst>
      <p:ext uri="{BB962C8B-B14F-4D97-AF65-F5344CB8AC3E}">
        <p14:creationId xmlns:p14="http://schemas.microsoft.com/office/powerpoint/2010/main" val="192846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wipe(down)">
                                      <p:cBhvr>
                                        <p:cTn id="23" dur="580">
                                          <p:stCondLst>
                                            <p:cond delay="0"/>
                                          </p:stCondLst>
                                        </p:cTn>
                                        <p:tgtEl>
                                          <p:spTgt spid="4">
                                            <p:txEl>
                                              <p:pRg st="1" end="1"/>
                                            </p:txEl>
                                          </p:spTgt>
                                        </p:tgtEl>
                                      </p:cBhvr>
                                    </p:animEffect>
                                    <p:anim calcmode="lin" valueType="num">
                                      <p:cBhvr>
                                        <p:cTn id="24"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1" end="1"/>
                                            </p:txEl>
                                          </p:spTgt>
                                        </p:tgtEl>
                                      </p:cBhvr>
                                      <p:to x="100000" y="60000"/>
                                    </p:animScale>
                                    <p:animScale>
                                      <p:cBhvr>
                                        <p:cTn id="30" dur="166" decel="50000">
                                          <p:stCondLst>
                                            <p:cond delay="676"/>
                                          </p:stCondLst>
                                        </p:cTn>
                                        <p:tgtEl>
                                          <p:spTgt spid="4">
                                            <p:txEl>
                                              <p:pRg st="1" end="1"/>
                                            </p:txEl>
                                          </p:spTgt>
                                        </p:tgtEl>
                                      </p:cBhvr>
                                      <p:to x="100000" y="100000"/>
                                    </p:animScale>
                                    <p:animScale>
                                      <p:cBhvr>
                                        <p:cTn id="31" dur="26">
                                          <p:stCondLst>
                                            <p:cond delay="1312"/>
                                          </p:stCondLst>
                                        </p:cTn>
                                        <p:tgtEl>
                                          <p:spTgt spid="4">
                                            <p:txEl>
                                              <p:pRg st="1" end="1"/>
                                            </p:txEl>
                                          </p:spTgt>
                                        </p:tgtEl>
                                      </p:cBhvr>
                                      <p:to x="100000" y="80000"/>
                                    </p:animScale>
                                    <p:animScale>
                                      <p:cBhvr>
                                        <p:cTn id="32" dur="166" decel="50000">
                                          <p:stCondLst>
                                            <p:cond delay="1338"/>
                                          </p:stCondLst>
                                        </p:cTn>
                                        <p:tgtEl>
                                          <p:spTgt spid="4">
                                            <p:txEl>
                                              <p:pRg st="1" end="1"/>
                                            </p:txEl>
                                          </p:spTgt>
                                        </p:tgtEl>
                                      </p:cBhvr>
                                      <p:to x="100000" y="100000"/>
                                    </p:animScale>
                                    <p:animScale>
                                      <p:cBhvr>
                                        <p:cTn id="33" dur="26">
                                          <p:stCondLst>
                                            <p:cond delay="1642"/>
                                          </p:stCondLst>
                                        </p:cTn>
                                        <p:tgtEl>
                                          <p:spTgt spid="4">
                                            <p:txEl>
                                              <p:pRg st="1" end="1"/>
                                            </p:txEl>
                                          </p:spTgt>
                                        </p:tgtEl>
                                      </p:cBhvr>
                                      <p:to x="100000" y="90000"/>
                                    </p:animScale>
                                    <p:animScale>
                                      <p:cBhvr>
                                        <p:cTn id="34" dur="166" decel="50000">
                                          <p:stCondLst>
                                            <p:cond delay="1668"/>
                                          </p:stCondLst>
                                        </p:cTn>
                                        <p:tgtEl>
                                          <p:spTgt spid="4">
                                            <p:txEl>
                                              <p:pRg st="1" end="1"/>
                                            </p:txEl>
                                          </p:spTgt>
                                        </p:tgtEl>
                                      </p:cBhvr>
                                      <p:to x="100000" y="100000"/>
                                    </p:animScale>
                                    <p:animScale>
                                      <p:cBhvr>
                                        <p:cTn id="35" dur="26">
                                          <p:stCondLst>
                                            <p:cond delay="1808"/>
                                          </p:stCondLst>
                                        </p:cTn>
                                        <p:tgtEl>
                                          <p:spTgt spid="4">
                                            <p:txEl>
                                              <p:pRg st="1" end="1"/>
                                            </p:txEl>
                                          </p:spTgt>
                                        </p:tgtEl>
                                      </p:cBhvr>
                                      <p:to x="100000" y="95000"/>
                                    </p:animScale>
                                    <p:animScale>
                                      <p:cBhvr>
                                        <p:cTn id="36" dur="166" decel="50000">
                                          <p:stCondLst>
                                            <p:cond delay="1834"/>
                                          </p:stCondLst>
                                        </p:cTn>
                                        <p:tgtEl>
                                          <p:spTgt spid="4">
                                            <p:txEl>
                                              <p:pRg st="1" end="1"/>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2" end="2"/>
                                            </p:txEl>
                                          </p:spTgt>
                                        </p:tgtEl>
                                        <p:attrNameLst>
                                          <p:attrName>style.visibility</p:attrName>
                                        </p:attrNameLst>
                                      </p:cBhvr>
                                      <p:to>
                                        <p:strVal val="visible"/>
                                      </p:to>
                                    </p:set>
                                    <p:animEffect transition="in" filter="wipe(down)">
                                      <p:cBhvr>
                                        <p:cTn id="39" dur="580">
                                          <p:stCondLst>
                                            <p:cond delay="0"/>
                                          </p:stCondLst>
                                        </p:cTn>
                                        <p:tgtEl>
                                          <p:spTgt spid="4">
                                            <p:txEl>
                                              <p:pRg st="2" end="2"/>
                                            </p:txEl>
                                          </p:spTgt>
                                        </p:tgtEl>
                                      </p:cBhvr>
                                    </p:animEffect>
                                    <p:anim calcmode="lin" valueType="num">
                                      <p:cBhvr>
                                        <p:cTn id="40"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2" end="2"/>
                                            </p:txEl>
                                          </p:spTgt>
                                        </p:tgtEl>
                                      </p:cBhvr>
                                      <p:to x="100000" y="60000"/>
                                    </p:animScale>
                                    <p:animScale>
                                      <p:cBhvr>
                                        <p:cTn id="46" dur="166" decel="50000">
                                          <p:stCondLst>
                                            <p:cond delay="676"/>
                                          </p:stCondLst>
                                        </p:cTn>
                                        <p:tgtEl>
                                          <p:spTgt spid="4">
                                            <p:txEl>
                                              <p:pRg st="2" end="2"/>
                                            </p:txEl>
                                          </p:spTgt>
                                        </p:tgtEl>
                                      </p:cBhvr>
                                      <p:to x="100000" y="100000"/>
                                    </p:animScale>
                                    <p:animScale>
                                      <p:cBhvr>
                                        <p:cTn id="47" dur="26">
                                          <p:stCondLst>
                                            <p:cond delay="1312"/>
                                          </p:stCondLst>
                                        </p:cTn>
                                        <p:tgtEl>
                                          <p:spTgt spid="4">
                                            <p:txEl>
                                              <p:pRg st="2" end="2"/>
                                            </p:txEl>
                                          </p:spTgt>
                                        </p:tgtEl>
                                      </p:cBhvr>
                                      <p:to x="100000" y="80000"/>
                                    </p:animScale>
                                    <p:animScale>
                                      <p:cBhvr>
                                        <p:cTn id="48" dur="166" decel="50000">
                                          <p:stCondLst>
                                            <p:cond delay="1338"/>
                                          </p:stCondLst>
                                        </p:cTn>
                                        <p:tgtEl>
                                          <p:spTgt spid="4">
                                            <p:txEl>
                                              <p:pRg st="2" end="2"/>
                                            </p:txEl>
                                          </p:spTgt>
                                        </p:tgtEl>
                                      </p:cBhvr>
                                      <p:to x="100000" y="100000"/>
                                    </p:animScale>
                                    <p:animScale>
                                      <p:cBhvr>
                                        <p:cTn id="49" dur="26">
                                          <p:stCondLst>
                                            <p:cond delay="1642"/>
                                          </p:stCondLst>
                                        </p:cTn>
                                        <p:tgtEl>
                                          <p:spTgt spid="4">
                                            <p:txEl>
                                              <p:pRg st="2" end="2"/>
                                            </p:txEl>
                                          </p:spTgt>
                                        </p:tgtEl>
                                      </p:cBhvr>
                                      <p:to x="100000" y="90000"/>
                                    </p:animScale>
                                    <p:animScale>
                                      <p:cBhvr>
                                        <p:cTn id="50" dur="166" decel="50000">
                                          <p:stCondLst>
                                            <p:cond delay="1668"/>
                                          </p:stCondLst>
                                        </p:cTn>
                                        <p:tgtEl>
                                          <p:spTgt spid="4">
                                            <p:txEl>
                                              <p:pRg st="2" end="2"/>
                                            </p:txEl>
                                          </p:spTgt>
                                        </p:tgtEl>
                                      </p:cBhvr>
                                      <p:to x="100000" y="100000"/>
                                    </p:animScale>
                                    <p:animScale>
                                      <p:cBhvr>
                                        <p:cTn id="51" dur="26">
                                          <p:stCondLst>
                                            <p:cond delay="1808"/>
                                          </p:stCondLst>
                                        </p:cTn>
                                        <p:tgtEl>
                                          <p:spTgt spid="4">
                                            <p:txEl>
                                              <p:pRg st="2" end="2"/>
                                            </p:txEl>
                                          </p:spTgt>
                                        </p:tgtEl>
                                      </p:cBhvr>
                                      <p:to x="100000" y="95000"/>
                                    </p:animScale>
                                    <p:animScale>
                                      <p:cBhvr>
                                        <p:cTn id="52" dur="166" decel="50000">
                                          <p:stCondLst>
                                            <p:cond delay="1834"/>
                                          </p:stCondLst>
                                        </p:cTn>
                                        <p:tgtEl>
                                          <p:spTgt spid="4">
                                            <p:txEl>
                                              <p:pRg st="2" end="2"/>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animEffect transition="in" filter="wipe(down)">
                                      <p:cBhvr>
                                        <p:cTn id="55" dur="580">
                                          <p:stCondLst>
                                            <p:cond delay="0"/>
                                          </p:stCondLst>
                                        </p:cTn>
                                        <p:tgtEl>
                                          <p:spTgt spid="4">
                                            <p:txEl>
                                              <p:pRg st="3" end="3"/>
                                            </p:txEl>
                                          </p:spTgt>
                                        </p:tgtEl>
                                      </p:cBhvr>
                                    </p:animEffect>
                                    <p:anim calcmode="lin" valueType="num">
                                      <p:cBhvr>
                                        <p:cTn id="56"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3" end="3"/>
                                            </p:txEl>
                                          </p:spTgt>
                                        </p:tgtEl>
                                      </p:cBhvr>
                                      <p:to x="100000" y="60000"/>
                                    </p:animScale>
                                    <p:animScale>
                                      <p:cBhvr>
                                        <p:cTn id="62" dur="166" decel="50000">
                                          <p:stCondLst>
                                            <p:cond delay="676"/>
                                          </p:stCondLst>
                                        </p:cTn>
                                        <p:tgtEl>
                                          <p:spTgt spid="4">
                                            <p:txEl>
                                              <p:pRg st="3" end="3"/>
                                            </p:txEl>
                                          </p:spTgt>
                                        </p:tgtEl>
                                      </p:cBhvr>
                                      <p:to x="100000" y="100000"/>
                                    </p:animScale>
                                    <p:animScale>
                                      <p:cBhvr>
                                        <p:cTn id="63" dur="26">
                                          <p:stCondLst>
                                            <p:cond delay="1312"/>
                                          </p:stCondLst>
                                        </p:cTn>
                                        <p:tgtEl>
                                          <p:spTgt spid="4">
                                            <p:txEl>
                                              <p:pRg st="3" end="3"/>
                                            </p:txEl>
                                          </p:spTgt>
                                        </p:tgtEl>
                                      </p:cBhvr>
                                      <p:to x="100000" y="80000"/>
                                    </p:animScale>
                                    <p:animScale>
                                      <p:cBhvr>
                                        <p:cTn id="64" dur="166" decel="50000">
                                          <p:stCondLst>
                                            <p:cond delay="1338"/>
                                          </p:stCondLst>
                                        </p:cTn>
                                        <p:tgtEl>
                                          <p:spTgt spid="4">
                                            <p:txEl>
                                              <p:pRg st="3" end="3"/>
                                            </p:txEl>
                                          </p:spTgt>
                                        </p:tgtEl>
                                      </p:cBhvr>
                                      <p:to x="100000" y="100000"/>
                                    </p:animScale>
                                    <p:animScale>
                                      <p:cBhvr>
                                        <p:cTn id="65" dur="26">
                                          <p:stCondLst>
                                            <p:cond delay="1642"/>
                                          </p:stCondLst>
                                        </p:cTn>
                                        <p:tgtEl>
                                          <p:spTgt spid="4">
                                            <p:txEl>
                                              <p:pRg st="3" end="3"/>
                                            </p:txEl>
                                          </p:spTgt>
                                        </p:tgtEl>
                                      </p:cBhvr>
                                      <p:to x="100000" y="90000"/>
                                    </p:animScale>
                                    <p:animScale>
                                      <p:cBhvr>
                                        <p:cTn id="66" dur="166" decel="50000">
                                          <p:stCondLst>
                                            <p:cond delay="1668"/>
                                          </p:stCondLst>
                                        </p:cTn>
                                        <p:tgtEl>
                                          <p:spTgt spid="4">
                                            <p:txEl>
                                              <p:pRg st="3" end="3"/>
                                            </p:txEl>
                                          </p:spTgt>
                                        </p:tgtEl>
                                      </p:cBhvr>
                                      <p:to x="100000" y="100000"/>
                                    </p:animScale>
                                    <p:animScale>
                                      <p:cBhvr>
                                        <p:cTn id="67" dur="26">
                                          <p:stCondLst>
                                            <p:cond delay="1808"/>
                                          </p:stCondLst>
                                        </p:cTn>
                                        <p:tgtEl>
                                          <p:spTgt spid="4">
                                            <p:txEl>
                                              <p:pRg st="3" end="3"/>
                                            </p:txEl>
                                          </p:spTgt>
                                        </p:tgtEl>
                                      </p:cBhvr>
                                      <p:to x="100000" y="95000"/>
                                    </p:animScale>
                                    <p:animScale>
                                      <p:cBhvr>
                                        <p:cTn id="68" dur="166" decel="50000">
                                          <p:stCondLst>
                                            <p:cond delay="1834"/>
                                          </p:stCondLst>
                                        </p:cTn>
                                        <p:tgtEl>
                                          <p:spTgt spid="4">
                                            <p:txEl>
                                              <p:pRg st="3" end="3"/>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4" end="4"/>
                                            </p:txEl>
                                          </p:spTgt>
                                        </p:tgtEl>
                                        <p:attrNameLst>
                                          <p:attrName>style.visibility</p:attrName>
                                        </p:attrNameLst>
                                      </p:cBhvr>
                                      <p:to>
                                        <p:strVal val="visible"/>
                                      </p:to>
                                    </p:set>
                                    <p:animEffect transition="in" filter="wipe(down)">
                                      <p:cBhvr>
                                        <p:cTn id="71" dur="580">
                                          <p:stCondLst>
                                            <p:cond delay="0"/>
                                          </p:stCondLst>
                                        </p:cTn>
                                        <p:tgtEl>
                                          <p:spTgt spid="4">
                                            <p:txEl>
                                              <p:pRg st="4" end="4"/>
                                            </p:txEl>
                                          </p:spTgt>
                                        </p:tgtEl>
                                      </p:cBhvr>
                                    </p:animEffect>
                                    <p:anim calcmode="lin" valueType="num">
                                      <p:cBhvr>
                                        <p:cTn id="72"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4" end="4"/>
                                            </p:txEl>
                                          </p:spTgt>
                                        </p:tgtEl>
                                      </p:cBhvr>
                                      <p:to x="100000" y="60000"/>
                                    </p:animScale>
                                    <p:animScale>
                                      <p:cBhvr>
                                        <p:cTn id="78" dur="166" decel="50000">
                                          <p:stCondLst>
                                            <p:cond delay="676"/>
                                          </p:stCondLst>
                                        </p:cTn>
                                        <p:tgtEl>
                                          <p:spTgt spid="4">
                                            <p:txEl>
                                              <p:pRg st="4" end="4"/>
                                            </p:txEl>
                                          </p:spTgt>
                                        </p:tgtEl>
                                      </p:cBhvr>
                                      <p:to x="100000" y="100000"/>
                                    </p:animScale>
                                    <p:animScale>
                                      <p:cBhvr>
                                        <p:cTn id="79" dur="26">
                                          <p:stCondLst>
                                            <p:cond delay="1312"/>
                                          </p:stCondLst>
                                        </p:cTn>
                                        <p:tgtEl>
                                          <p:spTgt spid="4">
                                            <p:txEl>
                                              <p:pRg st="4" end="4"/>
                                            </p:txEl>
                                          </p:spTgt>
                                        </p:tgtEl>
                                      </p:cBhvr>
                                      <p:to x="100000" y="80000"/>
                                    </p:animScale>
                                    <p:animScale>
                                      <p:cBhvr>
                                        <p:cTn id="80" dur="166" decel="50000">
                                          <p:stCondLst>
                                            <p:cond delay="1338"/>
                                          </p:stCondLst>
                                        </p:cTn>
                                        <p:tgtEl>
                                          <p:spTgt spid="4">
                                            <p:txEl>
                                              <p:pRg st="4" end="4"/>
                                            </p:txEl>
                                          </p:spTgt>
                                        </p:tgtEl>
                                      </p:cBhvr>
                                      <p:to x="100000" y="100000"/>
                                    </p:animScale>
                                    <p:animScale>
                                      <p:cBhvr>
                                        <p:cTn id="81" dur="26">
                                          <p:stCondLst>
                                            <p:cond delay="1642"/>
                                          </p:stCondLst>
                                        </p:cTn>
                                        <p:tgtEl>
                                          <p:spTgt spid="4">
                                            <p:txEl>
                                              <p:pRg st="4" end="4"/>
                                            </p:txEl>
                                          </p:spTgt>
                                        </p:tgtEl>
                                      </p:cBhvr>
                                      <p:to x="100000" y="90000"/>
                                    </p:animScale>
                                    <p:animScale>
                                      <p:cBhvr>
                                        <p:cTn id="82" dur="166" decel="50000">
                                          <p:stCondLst>
                                            <p:cond delay="1668"/>
                                          </p:stCondLst>
                                        </p:cTn>
                                        <p:tgtEl>
                                          <p:spTgt spid="4">
                                            <p:txEl>
                                              <p:pRg st="4" end="4"/>
                                            </p:txEl>
                                          </p:spTgt>
                                        </p:tgtEl>
                                      </p:cBhvr>
                                      <p:to x="100000" y="100000"/>
                                    </p:animScale>
                                    <p:animScale>
                                      <p:cBhvr>
                                        <p:cTn id="83" dur="26">
                                          <p:stCondLst>
                                            <p:cond delay="1808"/>
                                          </p:stCondLst>
                                        </p:cTn>
                                        <p:tgtEl>
                                          <p:spTgt spid="4">
                                            <p:txEl>
                                              <p:pRg st="4" end="4"/>
                                            </p:txEl>
                                          </p:spTgt>
                                        </p:tgtEl>
                                      </p:cBhvr>
                                      <p:to x="100000" y="95000"/>
                                    </p:animScale>
                                    <p:animScale>
                                      <p:cBhvr>
                                        <p:cTn id="84" dur="166" decel="50000">
                                          <p:stCondLst>
                                            <p:cond delay="1834"/>
                                          </p:stCondLst>
                                        </p:cTn>
                                        <p:tgtEl>
                                          <p:spTgt spid="4">
                                            <p:txEl>
                                              <p:pRg st="4" end="4"/>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4">
                                            <p:txEl>
                                              <p:pRg st="5" end="5"/>
                                            </p:txEl>
                                          </p:spTgt>
                                        </p:tgtEl>
                                        <p:attrNameLst>
                                          <p:attrName>style.visibility</p:attrName>
                                        </p:attrNameLst>
                                      </p:cBhvr>
                                      <p:to>
                                        <p:strVal val="visible"/>
                                      </p:to>
                                    </p:set>
                                    <p:animEffect transition="in" filter="wipe(down)">
                                      <p:cBhvr>
                                        <p:cTn id="87" dur="580">
                                          <p:stCondLst>
                                            <p:cond delay="0"/>
                                          </p:stCondLst>
                                        </p:cTn>
                                        <p:tgtEl>
                                          <p:spTgt spid="4">
                                            <p:txEl>
                                              <p:pRg st="5" end="5"/>
                                            </p:txEl>
                                          </p:spTgt>
                                        </p:tgtEl>
                                      </p:cBhvr>
                                    </p:animEffect>
                                    <p:anim calcmode="lin" valueType="num">
                                      <p:cBhvr>
                                        <p:cTn id="88"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5" end="5"/>
                                            </p:txEl>
                                          </p:spTgt>
                                        </p:tgtEl>
                                      </p:cBhvr>
                                      <p:to x="100000" y="60000"/>
                                    </p:animScale>
                                    <p:animScale>
                                      <p:cBhvr>
                                        <p:cTn id="94" dur="166" decel="50000">
                                          <p:stCondLst>
                                            <p:cond delay="676"/>
                                          </p:stCondLst>
                                        </p:cTn>
                                        <p:tgtEl>
                                          <p:spTgt spid="4">
                                            <p:txEl>
                                              <p:pRg st="5" end="5"/>
                                            </p:txEl>
                                          </p:spTgt>
                                        </p:tgtEl>
                                      </p:cBhvr>
                                      <p:to x="100000" y="100000"/>
                                    </p:animScale>
                                    <p:animScale>
                                      <p:cBhvr>
                                        <p:cTn id="95" dur="26">
                                          <p:stCondLst>
                                            <p:cond delay="1312"/>
                                          </p:stCondLst>
                                        </p:cTn>
                                        <p:tgtEl>
                                          <p:spTgt spid="4">
                                            <p:txEl>
                                              <p:pRg st="5" end="5"/>
                                            </p:txEl>
                                          </p:spTgt>
                                        </p:tgtEl>
                                      </p:cBhvr>
                                      <p:to x="100000" y="80000"/>
                                    </p:animScale>
                                    <p:animScale>
                                      <p:cBhvr>
                                        <p:cTn id="96" dur="166" decel="50000">
                                          <p:stCondLst>
                                            <p:cond delay="1338"/>
                                          </p:stCondLst>
                                        </p:cTn>
                                        <p:tgtEl>
                                          <p:spTgt spid="4">
                                            <p:txEl>
                                              <p:pRg st="5" end="5"/>
                                            </p:txEl>
                                          </p:spTgt>
                                        </p:tgtEl>
                                      </p:cBhvr>
                                      <p:to x="100000" y="100000"/>
                                    </p:animScale>
                                    <p:animScale>
                                      <p:cBhvr>
                                        <p:cTn id="97" dur="26">
                                          <p:stCondLst>
                                            <p:cond delay="1642"/>
                                          </p:stCondLst>
                                        </p:cTn>
                                        <p:tgtEl>
                                          <p:spTgt spid="4">
                                            <p:txEl>
                                              <p:pRg st="5" end="5"/>
                                            </p:txEl>
                                          </p:spTgt>
                                        </p:tgtEl>
                                      </p:cBhvr>
                                      <p:to x="100000" y="90000"/>
                                    </p:animScale>
                                    <p:animScale>
                                      <p:cBhvr>
                                        <p:cTn id="98" dur="166" decel="50000">
                                          <p:stCondLst>
                                            <p:cond delay="1668"/>
                                          </p:stCondLst>
                                        </p:cTn>
                                        <p:tgtEl>
                                          <p:spTgt spid="4">
                                            <p:txEl>
                                              <p:pRg st="5" end="5"/>
                                            </p:txEl>
                                          </p:spTgt>
                                        </p:tgtEl>
                                      </p:cBhvr>
                                      <p:to x="100000" y="100000"/>
                                    </p:animScale>
                                    <p:animScale>
                                      <p:cBhvr>
                                        <p:cTn id="99" dur="26">
                                          <p:stCondLst>
                                            <p:cond delay="1808"/>
                                          </p:stCondLst>
                                        </p:cTn>
                                        <p:tgtEl>
                                          <p:spTgt spid="4">
                                            <p:txEl>
                                              <p:pRg st="5" end="5"/>
                                            </p:txEl>
                                          </p:spTgt>
                                        </p:tgtEl>
                                      </p:cBhvr>
                                      <p:to x="100000" y="95000"/>
                                    </p:animScale>
                                    <p:animScale>
                                      <p:cBhvr>
                                        <p:cTn id="100" dur="166" decel="50000">
                                          <p:stCondLst>
                                            <p:cond delay="1834"/>
                                          </p:stCondLst>
                                        </p:cTn>
                                        <p:tgtEl>
                                          <p:spTgt spid="4">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2269B-3B6B-4218-955F-611968717CA3}"/>
              </a:ext>
            </a:extLst>
          </p:cNvPr>
          <p:cNvSpPr>
            <a:spLocks noGrp="1"/>
          </p:cNvSpPr>
          <p:nvPr>
            <p:ph type="title"/>
          </p:nvPr>
        </p:nvSpPr>
        <p:spPr>
          <a:xfrm>
            <a:off x="341927" y="75202"/>
            <a:ext cx="8455567" cy="633458"/>
          </a:xfrm>
        </p:spPr>
        <p:txBody>
          <a:bodyPr anchor="ctr">
            <a:normAutofit/>
          </a:bodyPr>
          <a:lstStyle/>
          <a:p>
            <a:r>
              <a:rPr lang="en-US" dirty="0"/>
              <a:t>Turnstiles and Mantraps</a:t>
            </a:r>
          </a:p>
        </p:txBody>
      </p:sp>
      <p:sp>
        <p:nvSpPr>
          <p:cNvPr id="3" name="Text Placeholder 2">
            <a:extLst>
              <a:ext uri="{FF2B5EF4-FFF2-40B4-BE49-F238E27FC236}">
                <a16:creationId xmlns:a16="http://schemas.microsoft.com/office/drawing/2014/main" id="{6752EAF8-3166-4316-95A6-D8855BE49C78}"/>
              </a:ext>
            </a:extLst>
          </p:cNvPr>
          <p:cNvSpPr>
            <a:spLocks noGrp="1"/>
          </p:cNvSpPr>
          <p:nvPr>
            <p:ph sz="half" idx="1"/>
          </p:nvPr>
        </p:nvSpPr>
        <p:spPr>
          <a:xfrm>
            <a:off x="457200" y="1200151"/>
            <a:ext cx="4038600" cy="3394472"/>
          </a:xfrm>
        </p:spPr>
        <p:txBody>
          <a:bodyPr>
            <a:normAutofit/>
          </a:bodyPr>
          <a:lstStyle/>
          <a:p>
            <a:r>
              <a:rPr lang="en-US" b="1" dirty="0">
                <a:solidFill>
                  <a:srgbClr val="FF0000"/>
                </a:solidFill>
              </a:rPr>
              <a:t>Tailgating:</a:t>
            </a:r>
            <a:r>
              <a:rPr lang="en-US" b="1" dirty="0"/>
              <a:t> </a:t>
            </a:r>
            <a:r>
              <a:rPr lang="en-US" dirty="0"/>
              <a:t>Social engineering technique to gain access to a building by following someone else (or persuading them to "hold the door").</a:t>
            </a:r>
          </a:p>
          <a:p>
            <a:pPr marL="0" indent="0">
              <a:buNone/>
            </a:pPr>
            <a:endParaRPr lang="en-US" dirty="0"/>
          </a:p>
          <a:p>
            <a:r>
              <a:rPr lang="en-US" b="1" dirty="0">
                <a:solidFill>
                  <a:srgbClr val="FF0000"/>
                </a:solidFill>
              </a:rPr>
              <a:t>Mantrap:</a:t>
            </a:r>
            <a:r>
              <a:rPr lang="en-US" b="1" dirty="0"/>
              <a:t> </a:t>
            </a:r>
            <a:r>
              <a:rPr lang="en-US" dirty="0"/>
              <a:t>A secure entry system with two gateways, only one of which is open at any one time.</a:t>
            </a:r>
          </a:p>
        </p:txBody>
      </p:sp>
      <p:pic>
        <p:nvPicPr>
          <p:cNvPr id="5" name="Picture 4">
            <a:extLst>
              <a:ext uri="{FF2B5EF4-FFF2-40B4-BE49-F238E27FC236}">
                <a16:creationId xmlns:a16="http://schemas.microsoft.com/office/drawing/2014/main" id="{DFAA8FAE-3A2C-B9C2-0618-0CEAC3769CF5}"/>
              </a:ext>
            </a:extLst>
          </p:cNvPr>
          <p:cNvPicPr>
            <a:picLocks noChangeAspect="1"/>
          </p:cNvPicPr>
          <p:nvPr/>
        </p:nvPicPr>
        <p:blipFill>
          <a:blip r:embed="rId2"/>
          <a:stretch>
            <a:fillRect/>
          </a:stretch>
        </p:blipFill>
        <p:spPr>
          <a:xfrm>
            <a:off x="5403022" y="1485537"/>
            <a:ext cx="3394472" cy="3394472"/>
          </a:xfrm>
          <a:prstGeom prst="rect">
            <a:avLst/>
          </a:prstGeom>
          <a:noFill/>
        </p:spPr>
      </p:pic>
      <p:sp>
        <p:nvSpPr>
          <p:cNvPr id="4" name="Slide Number Placeholder 3">
            <a:extLst>
              <a:ext uri="{FF2B5EF4-FFF2-40B4-BE49-F238E27FC236}">
                <a16:creationId xmlns:a16="http://schemas.microsoft.com/office/drawing/2014/main" id="{4B04B834-8547-4C18-92CA-DF2321CF932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59</a:t>
            </a:fld>
            <a:endParaRPr lang="en-US"/>
          </a:p>
        </p:txBody>
      </p:sp>
    </p:spTree>
    <p:extLst>
      <p:ext uri="{BB962C8B-B14F-4D97-AF65-F5344CB8AC3E}">
        <p14:creationId xmlns:p14="http://schemas.microsoft.com/office/powerpoint/2010/main" val="2479287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DB457-243E-498F-AD29-D7A457A56522}"/>
              </a:ext>
            </a:extLst>
          </p:cNvPr>
          <p:cNvSpPr>
            <a:spLocks noGrp="1"/>
          </p:cNvSpPr>
          <p:nvPr>
            <p:ph type="title"/>
          </p:nvPr>
        </p:nvSpPr>
        <p:spPr/>
        <p:txBody>
          <a:bodyPr/>
          <a:lstStyle/>
          <a:p>
            <a:r>
              <a:rPr lang="en-US" dirty="0"/>
              <a:t>Security Controls </a:t>
            </a:r>
          </a:p>
        </p:txBody>
      </p:sp>
      <p:sp>
        <p:nvSpPr>
          <p:cNvPr id="3" name="Slide Number Placeholder 2">
            <a:extLst>
              <a:ext uri="{FF2B5EF4-FFF2-40B4-BE49-F238E27FC236}">
                <a16:creationId xmlns:a16="http://schemas.microsoft.com/office/drawing/2014/main" id="{0FCAF89C-BEEB-4D6E-AE22-FB87033007A0}"/>
              </a:ext>
            </a:extLst>
          </p:cNvPr>
          <p:cNvSpPr>
            <a:spLocks noGrp="1"/>
          </p:cNvSpPr>
          <p:nvPr>
            <p:ph type="sldNum" sz="quarter" idx="4"/>
          </p:nvPr>
        </p:nvSpPr>
        <p:spPr/>
        <p:txBody>
          <a:bodyPr/>
          <a:lstStyle/>
          <a:p>
            <a:fld id="{2066355A-084C-D24E-9AD2-7E4FC41EA627}" type="slidenum">
              <a:rPr lang="en-US" smtClean="0"/>
              <a:pPr/>
              <a:t>6</a:t>
            </a:fld>
            <a:endParaRPr lang="en-US" dirty="0"/>
          </a:p>
        </p:txBody>
      </p:sp>
      <p:sp>
        <p:nvSpPr>
          <p:cNvPr id="4" name="Content Placeholder 3">
            <a:extLst>
              <a:ext uri="{FF2B5EF4-FFF2-40B4-BE49-F238E27FC236}">
                <a16:creationId xmlns:a16="http://schemas.microsoft.com/office/drawing/2014/main" id="{1B476F23-F7A8-4940-8E52-657246880109}"/>
              </a:ext>
            </a:extLst>
          </p:cNvPr>
          <p:cNvSpPr>
            <a:spLocks noGrp="1"/>
          </p:cNvSpPr>
          <p:nvPr>
            <p:ph idx="1"/>
          </p:nvPr>
        </p:nvSpPr>
        <p:spPr>
          <a:xfrm>
            <a:off x="341924" y="980347"/>
            <a:ext cx="3493476" cy="3567590"/>
          </a:xfrm>
        </p:spPr>
        <p:txBody>
          <a:bodyPr/>
          <a:lstStyle/>
          <a:p>
            <a:r>
              <a:rPr lang="en-US" dirty="0"/>
              <a:t>Physical controls</a:t>
            </a:r>
          </a:p>
          <a:p>
            <a:pPr lvl="1"/>
            <a:r>
              <a:rPr lang="en-US" dirty="0"/>
              <a:t>Fences</a:t>
            </a:r>
          </a:p>
          <a:p>
            <a:pPr lvl="1"/>
            <a:r>
              <a:rPr lang="en-US" dirty="0"/>
              <a:t>Doors</a:t>
            </a:r>
          </a:p>
          <a:p>
            <a:pPr lvl="1"/>
            <a:r>
              <a:rPr lang="en-US" dirty="0"/>
              <a:t>Locks</a:t>
            </a:r>
          </a:p>
          <a:p>
            <a:pPr marL="342900" lvl="1" indent="0">
              <a:buNone/>
            </a:pPr>
            <a:endParaRPr lang="en-US" dirty="0"/>
          </a:p>
          <a:p>
            <a:r>
              <a:rPr lang="en-US" dirty="0"/>
              <a:t>Procedural controls</a:t>
            </a:r>
          </a:p>
          <a:p>
            <a:pPr lvl="1"/>
            <a:r>
              <a:rPr lang="en-US" dirty="0"/>
              <a:t>Incident response processes</a:t>
            </a:r>
          </a:p>
          <a:p>
            <a:pPr lvl="1"/>
            <a:r>
              <a:rPr lang="en-US" dirty="0"/>
              <a:t>Management oversight</a:t>
            </a:r>
          </a:p>
          <a:p>
            <a:pPr lvl="1"/>
            <a:r>
              <a:rPr lang="en-US" dirty="0"/>
              <a:t>Security awareness</a:t>
            </a:r>
          </a:p>
          <a:p>
            <a:pPr lvl="1"/>
            <a:r>
              <a:rPr lang="en-US" dirty="0"/>
              <a:t>Training</a:t>
            </a:r>
          </a:p>
        </p:txBody>
      </p:sp>
      <p:pic>
        <p:nvPicPr>
          <p:cNvPr id="5" name="Picture 4">
            <a:extLst>
              <a:ext uri="{FF2B5EF4-FFF2-40B4-BE49-F238E27FC236}">
                <a16:creationId xmlns:a16="http://schemas.microsoft.com/office/drawing/2014/main" id="{E19E5C96-4CEE-B4A5-5497-4B71F5A0536C}"/>
              </a:ext>
            </a:extLst>
          </p:cNvPr>
          <p:cNvPicPr>
            <a:picLocks noChangeAspect="1"/>
          </p:cNvPicPr>
          <p:nvPr/>
        </p:nvPicPr>
        <p:blipFill>
          <a:blip r:embed="rId2"/>
          <a:stretch>
            <a:fillRect/>
          </a:stretch>
        </p:blipFill>
        <p:spPr>
          <a:xfrm>
            <a:off x="4440664" y="944889"/>
            <a:ext cx="4267570" cy="3603048"/>
          </a:xfrm>
          <a:prstGeom prst="rect">
            <a:avLst/>
          </a:prstGeom>
        </p:spPr>
      </p:pic>
    </p:spTree>
    <p:extLst>
      <p:ext uri="{BB962C8B-B14F-4D97-AF65-F5344CB8AC3E}">
        <p14:creationId xmlns:p14="http://schemas.microsoft.com/office/powerpoint/2010/main" val="22342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fade">
                                      <p:cBhvr>
                                        <p:cTn id="29" dur="1000"/>
                                        <p:tgtEl>
                                          <p:spTgt spid="4">
                                            <p:txEl>
                                              <p:pRg st="5" end="5"/>
                                            </p:txEl>
                                          </p:spTgt>
                                        </p:tgtEl>
                                      </p:cBhvr>
                                    </p:animEffect>
                                    <p:anim calcmode="lin" valueType="num">
                                      <p:cBhvr>
                                        <p:cTn id="3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fade">
                                      <p:cBhvr>
                                        <p:cTn id="34" dur="1000"/>
                                        <p:tgtEl>
                                          <p:spTgt spid="4">
                                            <p:txEl>
                                              <p:pRg st="6" end="6"/>
                                            </p:txEl>
                                          </p:spTgt>
                                        </p:tgtEl>
                                      </p:cBhvr>
                                    </p:animEffect>
                                    <p:anim calcmode="lin" valueType="num">
                                      <p:cBhvr>
                                        <p:cTn id="3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Effect transition="in" filter="fade">
                                      <p:cBhvr>
                                        <p:cTn id="39" dur="1000"/>
                                        <p:tgtEl>
                                          <p:spTgt spid="4">
                                            <p:txEl>
                                              <p:pRg st="7" end="7"/>
                                            </p:txEl>
                                          </p:spTgt>
                                        </p:tgtEl>
                                      </p:cBhvr>
                                    </p:animEffect>
                                    <p:anim calcmode="lin" valueType="num">
                                      <p:cBhvr>
                                        <p:cTn id="4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7" end="7"/>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
                                            <p:txEl>
                                              <p:pRg st="8" end="8"/>
                                            </p:txEl>
                                          </p:spTgt>
                                        </p:tgtEl>
                                        <p:attrNameLst>
                                          <p:attrName>style.visibility</p:attrName>
                                        </p:attrNameLst>
                                      </p:cBhvr>
                                      <p:to>
                                        <p:strVal val="visible"/>
                                      </p:to>
                                    </p:set>
                                    <p:animEffect transition="in" filter="fade">
                                      <p:cBhvr>
                                        <p:cTn id="44" dur="1000"/>
                                        <p:tgtEl>
                                          <p:spTgt spid="4">
                                            <p:txEl>
                                              <p:pRg st="8" end="8"/>
                                            </p:txEl>
                                          </p:spTgt>
                                        </p:tgtEl>
                                      </p:cBhvr>
                                    </p:animEffect>
                                    <p:anim calcmode="lin" valueType="num">
                                      <p:cBhvr>
                                        <p:cTn id="4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8" end="8"/>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animEffect transition="in" filter="fade">
                                      <p:cBhvr>
                                        <p:cTn id="49" dur="1000"/>
                                        <p:tgtEl>
                                          <p:spTgt spid="4">
                                            <p:txEl>
                                              <p:pRg st="9" end="9"/>
                                            </p:txEl>
                                          </p:spTgt>
                                        </p:tgtEl>
                                      </p:cBhvr>
                                    </p:animEffect>
                                    <p:anim calcmode="lin" valueType="num">
                                      <p:cBhvr>
                                        <p:cTn id="50"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DE2D3-3C1C-40D0-84D0-7E51AC3A6DA9}"/>
              </a:ext>
            </a:extLst>
          </p:cNvPr>
          <p:cNvSpPr>
            <a:spLocks noGrp="1"/>
          </p:cNvSpPr>
          <p:nvPr>
            <p:ph type="title"/>
          </p:nvPr>
        </p:nvSpPr>
        <p:spPr>
          <a:xfrm>
            <a:off x="341927" y="75202"/>
            <a:ext cx="8455567" cy="633458"/>
          </a:xfrm>
        </p:spPr>
        <p:txBody>
          <a:bodyPr anchor="ctr">
            <a:normAutofit/>
          </a:bodyPr>
          <a:lstStyle/>
          <a:p>
            <a:r>
              <a:rPr lang="en-US" dirty="0"/>
              <a:t>Security Guards</a:t>
            </a:r>
          </a:p>
        </p:txBody>
      </p:sp>
      <p:sp>
        <p:nvSpPr>
          <p:cNvPr id="4" name="Content Placeholder 3">
            <a:extLst>
              <a:ext uri="{FF2B5EF4-FFF2-40B4-BE49-F238E27FC236}">
                <a16:creationId xmlns:a16="http://schemas.microsoft.com/office/drawing/2014/main" id="{53A03772-6C8F-4EA8-87E3-35C1E6FD472B}"/>
              </a:ext>
            </a:extLst>
          </p:cNvPr>
          <p:cNvSpPr>
            <a:spLocks noGrp="1"/>
          </p:cNvSpPr>
          <p:nvPr>
            <p:ph sz="half" idx="1"/>
          </p:nvPr>
        </p:nvSpPr>
        <p:spPr>
          <a:xfrm>
            <a:off x="341927" y="761239"/>
            <a:ext cx="4038600" cy="3394472"/>
          </a:xfrm>
        </p:spPr>
        <p:txBody>
          <a:bodyPr>
            <a:normAutofit/>
          </a:bodyPr>
          <a:lstStyle/>
          <a:p>
            <a:pPr>
              <a:lnSpc>
                <a:spcPct val="90000"/>
              </a:lnSpc>
            </a:pPr>
            <a:r>
              <a:rPr lang="en-US" sz="1500" dirty="0"/>
              <a:t>Humans:</a:t>
            </a:r>
          </a:p>
          <a:p>
            <a:pPr lvl="1">
              <a:lnSpc>
                <a:spcPct val="90000"/>
              </a:lnSpc>
            </a:pPr>
            <a:r>
              <a:rPr lang="en-US" sz="1500" dirty="0"/>
              <a:t>Armed</a:t>
            </a:r>
          </a:p>
          <a:p>
            <a:pPr lvl="1">
              <a:lnSpc>
                <a:spcPct val="90000"/>
              </a:lnSpc>
            </a:pPr>
            <a:r>
              <a:rPr lang="en-US" sz="1500" dirty="0"/>
              <a:t>Unarmed</a:t>
            </a:r>
          </a:p>
          <a:p>
            <a:pPr lvl="1">
              <a:lnSpc>
                <a:spcPct val="90000"/>
              </a:lnSpc>
            </a:pPr>
            <a:r>
              <a:rPr lang="en-US" sz="1500" dirty="0"/>
              <a:t>At critical checkpoints</a:t>
            </a:r>
          </a:p>
          <a:p>
            <a:pPr lvl="1">
              <a:lnSpc>
                <a:spcPct val="90000"/>
              </a:lnSpc>
            </a:pPr>
            <a:endParaRPr lang="en-US" sz="1500" dirty="0"/>
          </a:p>
          <a:p>
            <a:pPr>
              <a:lnSpc>
                <a:spcPct val="90000"/>
              </a:lnSpc>
            </a:pPr>
            <a:r>
              <a:rPr lang="en-US" sz="1500" dirty="0"/>
              <a:t>Verify authentication:</a:t>
            </a:r>
          </a:p>
          <a:p>
            <a:pPr lvl="1">
              <a:lnSpc>
                <a:spcPct val="90000"/>
              </a:lnSpc>
            </a:pPr>
            <a:r>
              <a:rPr lang="en-US" sz="1500" dirty="0"/>
              <a:t>Allow or deny access</a:t>
            </a:r>
          </a:p>
          <a:p>
            <a:pPr lvl="1">
              <a:lnSpc>
                <a:spcPct val="90000"/>
              </a:lnSpc>
            </a:pPr>
            <a:r>
              <a:rPr lang="en-US" sz="1500" dirty="0"/>
              <a:t>Log physical entry</a:t>
            </a:r>
          </a:p>
          <a:p>
            <a:pPr lvl="1">
              <a:lnSpc>
                <a:spcPct val="90000"/>
              </a:lnSpc>
            </a:pPr>
            <a:endParaRPr lang="en-US" sz="1500" dirty="0"/>
          </a:p>
          <a:p>
            <a:pPr>
              <a:lnSpc>
                <a:spcPct val="90000"/>
              </a:lnSpc>
            </a:pPr>
            <a:r>
              <a:rPr lang="en-US" sz="1500" dirty="0"/>
              <a:t>Visual deterrent</a:t>
            </a:r>
          </a:p>
          <a:p>
            <a:pPr>
              <a:lnSpc>
                <a:spcPct val="90000"/>
              </a:lnSpc>
            </a:pPr>
            <a:endParaRPr lang="en-US" sz="1500" dirty="0"/>
          </a:p>
          <a:p>
            <a:pPr>
              <a:lnSpc>
                <a:spcPct val="90000"/>
              </a:lnSpc>
            </a:pPr>
            <a:r>
              <a:rPr lang="en-US" sz="1500" dirty="0"/>
              <a:t>Apply knowledge and intuition to potential security breaches</a:t>
            </a:r>
          </a:p>
        </p:txBody>
      </p:sp>
      <p:pic>
        <p:nvPicPr>
          <p:cNvPr id="5" name="Picture 4">
            <a:extLst>
              <a:ext uri="{FF2B5EF4-FFF2-40B4-BE49-F238E27FC236}">
                <a16:creationId xmlns:a16="http://schemas.microsoft.com/office/drawing/2014/main" id="{05AB2AC3-326E-CEB8-D9D0-5EB25DF8509D}"/>
              </a:ext>
            </a:extLst>
          </p:cNvPr>
          <p:cNvPicPr>
            <a:picLocks noChangeAspect="1"/>
          </p:cNvPicPr>
          <p:nvPr/>
        </p:nvPicPr>
        <p:blipFill>
          <a:blip r:embed="rId2"/>
          <a:stretch>
            <a:fillRect/>
          </a:stretch>
        </p:blipFill>
        <p:spPr>
          <a:xfrm>
            <a:off x="4216604" y="944000"/>
            <a:ext cx="4038600" cy="3028950"/>
          </a:xfrm>
          <a:prstGeom prst="rect">
            <a:avLst/>
          </a:prstGeom>
          <a:noFill/>
        </p:spPr>
      </p:pic>
      <p:sp>
        <p:nvSpPr>
          <p:cNvPr id="3" name="Slide Number Placeholder 2">
            <a:extLst>
              <a:ext uri="{FF2B5EF4-FFF2-40B4-BE49-F238E27FC236}">
                <a16:creationId xmlns:a16="http://schemas.microsoft.com/office/drawing/2014/main" id="{E31F5051-A41A-447F-9EE6-2B5831A769B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60</a:t>
            </a:fld>
            <a:endParaRPr lang="en-US"/>
          </a:p>
        </p:txBody>
      </p:sp>
    </p:spTree>
    <p:extLst>
      <p:ext uri="{BB962C8B-B14F-4D97-AF65-F5344CB8AC3E}">
        <p14:creationId xmlns:p14="http://schemas.microsoft.com/office/powerpoint/2010/main" val="13886689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B65A-CDFE-426B-8C4E-98E4C4CA89C3}"/>
              </a:ext>
            </a:extLst>
          </p:cNvPr>
          <p:cNvSpPr>
            <a:spLocks noGrp="1"/>
          </p:cNvSpPr>
          <p:nvPr>
            <p:ph type="title"/>
          </p:nvPr>
        </p:nvSpPr>
        <p:spPr/>
        <p:txBody>
          <a:bodyPr/>
          <a:lstStyle/>
          <a:p>
            <a:r>
              <a:rPr lang="en-US" dirty="0"/>
              <a:t>ID Badges and Smart Cards</a:t>
            </a:r>
          </a:p>
        </p:txBody>
      </p:sp>
      <p:sp>
        <p:nvSpPr>
          <p:cNvPr id="3" name="Text Placeholder 2">
            <a:extLst>
              <a:ext uri="{FF2B5EF4-FFF2-40B4-BE49-F238E27FC236}">
                <a16:creationId xmlns:a16="http://schemas.microsoft.com/office/drawing/2014/main" id="{971CDB99-1104-4D0D-A12E-444B19E957E2}"/>
              </a:ext>
            </a:extLst>
          </p:cNvPr>
          <p:cNvSpPr>
            <a:spLocks noGrp="1"/>
          </p:cNvSpPr>
          <p:nvPr>
            <p:ph type="body" sz="quarter" idx="13"/>
          </p:nvPr>
        </p:nvSpPr>
        <p:spPr>
          <a:xfrm>
            <a:off x="1742975" y="774266"/>
            <a:ext cx="7054516" cy="571500"/>
          </a:xfrm>
        </p:spPr>
        <p:txBody>
          <a:bodyPr/>
          <a:lstStyle/>
          <a:p>
            <a:r>
              <a:rPr lang="en-US" b="1" dirty="0"/>
              <a:t>RFID badge: </a:t>
            </a:r>
            <a:r>
              <a:rPr lang="en-US" dirty="0"/>
              <a:t>An ID badge containing a chip allowing data to be read wirelessly. </a:t>
            </a:r>
          </a:p>
          <a:p>
            <a:endParaRPr lang="en-US" dirty="0"/>
          </a:p>
          <a:p>
            <a:r>
              <a:rPr lang="en-US" b="1" dirty="0"/>
              <a:t>Common Access Card: </a:t>
            </a:r>
            <a:r>
              <a:rPr lang="en-US" dirty="0"/>
              <a:t>An identity and authentication smart card produced for Department of Defense employees and contractors in response to a Homeland Security Directive.</a:t>
            </a:r>
          </a:p>
          <a:p>
            <a:endParaRPr lang="en-US" dirty="0"/>
          </a:p>
          <a:p>
            <a:r>
              <a:rPr lang="en-US" b="1" dirty="0"/>
              <a:t>Personal Identification Verification Card: </a:t>
            </a:r>
            <a:r>
              <a:rPr lang="en-US" dirty="0"/>
              <a:t>Smart card standard for access control to US Federal government premises and computer networks.</a:t>
            </a:r>
          </a:p>
        </p:txBody>
      </p:sp>
      <p:sp>
        <p:nvSpPr>
          <p:cNvPr id="4" name="Slide Number Placeholder 3">
            <a:extLst>
              <a:ext uri="{FF2B5EF4-FFF2-40B4-BE49-F238E27FC236}">
                <a16:creationId xmlns:a16="http://schemas.microsoft.com/office/drawing/2014/main" id="{5BB96AD4-8C5F-4FC2-BF97-8B77B02526DA}"/>
              </a:ext>
            </a:extLst>
          </p:cNvPr>
          <p:cNvSpPr>
            <a:spLocks noGrp="1"/>
          </p:cNvSpPr>
          <p:nvPr>
            <p:ph type="sldNum" sz="quarter" idx="4"/>
          </p:nvPr>
        </p:nvSpPr>
        <p:spPr/>
        <p:txBody>
          <a:bodyPr/>
          <a:lstStyle/>
          <a:p>
            <a:fld id="{2066355A-084C-D24E-9AD2-7E4FC41EA627}" type="slidenum">
              <a:rPr lang="en-US" smtClean="0"/>
              <a:pPr/>
              <a:t>61</a:t>
            </a:fld>
            <a:endParaRPr lang="en-US" dirty="0"/>
          </a:p>
        </p:txBody>
      </p:sp>
      <p:pic>
        <p:nvPicPr>
          <p:cNvPr id="10" name="Content Placeholder 9">
            <a:extLst>
              <a:ext uri="{FF2B5EF4-FFF2-40B4-BE49-F238E27FC236}">
                <a16:creationId xmlns:a16="http://schemas.microsoft.com/office/drawing/2014/main" id="{17EC3343-995A-422F-AD96-81CC177BD44C}"/>
              </a:ext>
            </a:extLst>
          </p:cNvPr>
          <p:cNvPicPr>
            <a:picLocks noGrp="1" noChangeAspect="1"/>
          </p:cNvPicPr>
          <p:nvPr>
            <p:ph idx="1"/>
          </p:nvPr>
        </p:nvPicPr>
        <p:blipFill>
          <a:blip r:embed="rId2"/>
          <a:stretch>
            <a:fillRect/>
          </a:stretch>
        </p:blipFill>
        <p:spPr>
          <a:xfrm>
            <a:off x="605481" y="3802908"/>
            <a:ext cx="2674498" cy="1340592"/>
          </a:xfrm>
        </p:spPr>
      </p:pic>
    </p:spTree>
    <p:extLst>
      <p:ext uri="{BB962C8B-B14F-4D97-AF65-F5344CB8AC3E}">
        <p14:creationId xmlns:p14="http://schemas.microsoft.com/office/powerpoint/2010/main" val="344948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0282-0DAD-4AF4-865D-47D67D6024A3}"/>
              </a:ext>
            </a:extLst>
          </p:cNvPr>
          <p:cNvSpPr>
            <a:spLocks noGrp="1"/>
          </p:cNvSpPr>
          <p:nvPr>
            <p:ph type="title"/>
          </p:nvPr>
        </p:nvSpPr>
        <p:spPr>
          <a:xfrm>
            <a:off x="341925" y="75202"/>
            <a:ext cx="8455566" cy="633458"/>
          </a:xfrm>
        </p:spPr>
        <p:txBody>
          <a:bodyPr anchor="ctr">
            <a:normAutofit/>
          </a:bodyPr>
          <a:lstStyle/>
          <a:p>
            <a:r>
              <a:rPr lang="en-US" dirty="0"/>
              <a:t>Entry Control Rosters</a:t>
            </a:r>
          </a:p>
        </p:txBody>
      </p:sp>
      <p:sp>
        <p:nvSpPr>
          <p:cNvPr id="3" name="Text Placeholder 2">
            <a:extLst>
              <a:ext uri="{FF2B5EF4-FFF2-40B4-BE49-F238E27FC236}">
                <a16:creationId xmlns:a16="http://schemas.microsoft.com/office/drawing/2014/main" id="{CC7D293F-35DA-4A72-A0AA-AA4FCC37B3C4}"/>
              </a:ext>
            </a:extLst>
          </p:cNvPr>
          <p:cNvSpPr>
            <a:spLocks noGrp="1"/>
          </p:cNvSpPr>
          <p:nvPr>
            <p:ph type="body" sz="quarter" idx="13"/>
          </p:nvPr>
        </p:nvSpPr>
        <p:spPr>
          <a:xfrm>
            <a:off x="1752600" y="944984"/>
            <a:ext cx="7054516" cy="571500"/>
          </a:xfrm>
        </p:spPr>
        <p:txBody>
          <a:bodyPr>
            <a:normAutofit/>
          </a:bodyPr>
          <a:lstStyle/>
          <a:p>
            <a:pPr>
              <a:lnSpc>
                <a:spcPct val="90000"/>
              </a:lnSpc>
            </a:pPr>
            <a:r>
              <a:rPr lang="en-US" sz="1700" b="1"/>
              <a:t>Entry control roster: </a:t>
            </a:r>
            <a:r>
              <a:rPr lang="en-US" sz="1700"/>
              <a:t>Sign-in sheet for managing access to premises.</a:t>
            </a:r>
          </a:p>
        </p:txBody>
      </p:sp>
      <p:sp>
        <p:nvSpPr>
          <p:cNvPr id="4" name="Slide Number Placeholder 3">
            <a:extLst>
              <a:ext uri="{FF2B5EF4-FFF2-40B4-BE49-F238E27FC236}">
                <a16:creationId xmlns:a16="http://schemas.microsoft.com/office/drawing/2014/main" id="{E87AC04F-9684-429D-8CEB-23A527B8323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62</a:t>
            </a:fld>
            <a:endParaRPr lang="en-US"/>
          </a:p>
        </p:txBody>
      </p:sp>
      <p:graphicFrame>
        <p:nvGraphicFramePr>
          <p:cNvPr id="7" name="Content Placeholder 4">
            <a:extLst>
              <a:ext uri="{FF2B5EF4-FFF2-40B4-BE49-F238E27FC236}">
                <a16:creationId xmlns:a16="http://schemas.microsoft.com/office/drawing/2014/main" id="{DEF71172-5B39-E546-8DEF-3BB13EF90AB7}"/>
              </a:ext>
            </a:extLst>
          </p:cNvPr>
          <p:cNvGraphicFramePr>
            <a:graphicFrameLocks noGrp="1"/>
          </p:cNvGraphicFramePr>
          <p:nvPr>
            <p:ph idx="1"/>
            <p:extLst>
              <p:ext uri="{D42A27DB-BD31-4B8C-83A1-F6EECF244321}">
                <p14:modId xmlns:p14="http://schemas.microsoft.com/office/powerpoint/2010/main" val="3243927977"/>
              </p:ext>
            </p:extLst>
          </p:nvPr>
        </p:nvGraphicFramePr>
        <p:xfrm>
          <a:off x="341924" y="1696454"/>
          <a:ext cx="8460152" cy="2956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19743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735CD-59D0-409D-8EA5-04858CA719F5}"/>
              </a:ext>
            </a:extLst>
          </p:cNvPr>
          <p:cNvSpPr>
            <a:spLocks noGrp="1"/>
          </p:cNvSpPr>
          <p:nvPr>
            <p:ph type="title"/>
          </p:nvPr>
        </p:nvSpPr>
        <p:spPr/>
        <p:txBody>
          <a:bodyPr/>
          <a:lstStyle/>
          <a:p>
            <a:r>
              <a:rPr lang="en-US" dirty="0"/>
              <a:t>Physical Security Controls for Devices</a:t>
            </a:r>
          </a:p>
        </p:txBody>
      </p:sp>
      <p:sp>
        <p:nvSpPr>
          <p:cNvPr id="3" name="Text Placeholder 2">
            <a:extLst>
              <a:ext uri="{FF2B5EF4-FFF2-40B4-BE49-F238E27FC236}">
                <a16:creationId xmlns:a16="http://schemas.microsoft.com/office/drawing/2014/main" id="{D3792BD7-1A19-492E-A9F7-CDF628BD1611}"/>
              </a:ext>
            </a:extLst>
          </p:cNvPr>
          <p:cNvSpPr>
            <a:spLocks noGrp="1"/>
          </p:cNvSpPr>
          <p:nvPr>
            <p:ph type="body" sz="quarter" idx="13"/>
          </p:nvPr>
        </p:nvSpPr>
        <p:spPr>
          <a:xfrm>
            <a:off x="1752600" y="855532"/>
            <a:ext cx="7054516" cy="653697"/>
          </a:xfrm>
        </p:spPr>
        <p:txBody>
          <a:bodyPr/>
          <a:lstStyle/>
          <a:p>
            <a:r>
              <a:rPr lang="en-US" b="1" dirty="0"/>
              <a:t>Privacy screen: </a:t>
            </a:r>
            <a:r>
              <a:rPr lang="en-US" dirty="0"/>
              <a:t>A filter to fit over a display screen so that it can only be viewed straight-on.</a:t>
            </a:r>
          </a:p>
        </p:txBody>
      </p:sp>
      <p:sp>
        <p:nvSpPr>
          <p:cNvPr id="4" name="Slide Number Placeholder 3">
            <a:extLst>
              <a:ext uri="{FF2B5EF4-FFF2-40B4-BE49-F238E27FC236}">
                <a16:creationId xmlns:a16="http://schemas.microsoft.com/office/drawing/2014/main" id="{6AC12457-79AF-406B-B1FB-D65314A7E0FE}"/>
              </a:ext>
            </a:extLst>
          </p:cNvPr>
          <p:cNvSpPr>
            <a:spLocks noGrp="1"/>
          </p:cNvSpPr>
          <p:nvPr>
            <p:ph type="sldNum" sz="quarter" idx="4"/>
          </p:nvPr>
        </p:nvSpPr>
        <p:spPr/>
        <p:txBody>
          <a:bodyPr/>
          <a:lstStyle/>
          <a:p>
            <a:fld id="{2066355A-084C-D24E-9AD2-7E4FC41EA627}" type="slidenum">
              <a:rPr lang="en-US" smtClean="0"/>
              <a:pPr/>
              <a:t>63</a:t>
            </a:fld>
            <a:endParaRPr lang="en-US" dirty="0"/>
          </a:p>
        </p:txBody>
      </p:sp>
      <p:sp>
        <p:nvSpPr>
          <p:cNvPr id="5" name="Content Placeholder 4">
            <a:extLst>
              <a:ext uri="{FF2B5EF4-FFF2-40B4-BE49-F238E27FC236}">
                <a16:creationId xmlns:a16="http://schemas.microsoft.com/office/drawing/2014/main" id="{DC611360-29E4-4298-9F8B-27814269FA57}"/>
              </a:ext>
            </a:extLst>
          </p:cNvPr>
          <p:cNvSpPr>
            <a:spLocks noGrp="1"/>
          </p:cNvSpPr>
          <p:nvPr>
            <p:ph idx="1"/>
          </p:nvPr>
        </p:nvSpPr>
        <p:spPr>
          <a:xfrm>
            <a:off x="341924" y="1726271"/>
            <a:ext cx="8460152" cy="2956575"/>
          </a:xfrm>
        </p:spPr>
        <p:txBody>
          <a:bodyPr/>
          <a:lstStyle/>
          <a:p>
            <a:r>
              <a:rPr lang="en-US" dirty="0"/>
              <a:t>Cable locks</a:t>
            </a:r>
          </a:p>
          <a:p>
            <a:r>
              <a:rPr lang="en-US" dirty="0"/>
              <a:t>Locking cabinets</a:t>
            </a:r>
          </a:p>
          <a:p>
            <a:r>
              <a:rPr lang="en-US" dirty="0"/>
              <a:t>Privacy screens</a:t>
            </a:r>
          </a:p>
        </p:txBody>
      </p:sp>
      <p:pic>
        <p:nvPicPr>
          <p:cNvPr id="7" name="Picture 6">
            <a:extLst>
              <a:ext uri="{FF2B5EF4-FFF2-40B4-BE49-F238E27FC236}">
                <a16:creationId xmlns:a16="http://schemas.microsoft.com/office/drawing/2014/main" id="{3B686783-9965-47C7-B06C-30001E133F56}"/>
              </a:ext>
            </a:extLst>
          </p:cNvPr>
          <p:cNvPicPr>
            <a:picLocks noChangeAspect="1"/>
          </p:cNvPicPr>
          <p:nvPr/>
        </p:nvPicPr>
        <p:blipFill>
          <a:blip r:embed="rId2"/>
          <a:stretch>
            <a:fillRect/>
          </a:stretch>
        </p:blipFill>
        <p:spPr>
          <a:xfrm>
            <a:off x="5700731" y="2827866"/>
            <a:ext cx="2792423" cy="1861615"/>
          </a:xfrm>
          <a:prstGeom prst="rect">
            <a:avLst/>
          </a:prstGeom>
        </p:spPr>
      </p:pic>
      <p:pic>
        <p:nvPicPr>
          <p:cNvPr id="6" name="Picture 5">
            <a:extLst>
              <a:ext uri="{FF2B5EF4-FFF2-40B4-BE49-F238E27FC236}">
                <a16:creationId xmlns:a16="http://schemas.microsoft.com/office/drawing/2014/main" id="{B291E77C-80F4-0BE0-6AAC-9B4D64CB745B}"/>
              </a:ext>
            </a:extLst>
          </p:cNvPr>
          <p:cNvPicPr>
            <a:picLocks noChangeAspect="1"/>
          </p:cNvPicPr>
          <p:nvPr/>
        </p:nvPicPr>
        <p:blipFill>
          <a:blip r:embed="rId3"/>
          <a:stretch>
            <a:fillRect/>
          </a:stretch>
        </p:blipFill>
        <p:spPr>
          <a:xfrm>
            <a:off x="4766204" y="2064738"/>
            <a:ext cx="4072999" cy="2716690"/>
          </a:xfrm>
          <a:prstGeom prst="rect">
            <a:avLst/>
          </a:prstGeom>
        </p:spPr>
      </p:pic>
    </p:spTree>
    <p:extLst>
      <p:ext uri="{BB962C8B-B14F-4D97-AF65-F5344CB8AC3E}">
        <p14:creationId xmlns:p14="http://schemas.microsoft.com/office/powerpoint/2010/main" val="40216971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320D4-B6BF-4E08-9B20-23417D466B70}"/>
              </a:ext>
            </a:extLst>
          </p:cNvPr>
          <p:cNvSpPr>
            <a:spLocks noGrp="1"/>
          </p:cNvSpPr>
          <p:nvPr>
            <p:ph type="title"/>
          </p:nvPr>
        </p:nvSpPr>
        <p:spPr/>
        <p:txBody>
          <a:bodyPr/>
          <a:lstStyle/>
          <a:p>
            <a:r>
              <a:rPr lang="en-US" dirty="0"/>
              <a:t>Data Disposal Methods </a:t>
            </a:r>
          </a:p>
        </p:txBody>
      </p:sp>
      <p:sp>
        <p:nvSpPr>
          <p:cNvPr id="3" name="Text Placeholder 2">
            <a:extLst>
              <a:ext uri="{FF2B5EF4-FFF2-40B4-BE49-F238E27FC236}">
                <a16:creationId xmlns:a16="http://schemas.microsoft.com/office/drawing/2014/main" id="{E3FFF7E3-3F29-41D3-843A-C03549B2A9AA}"/>
              </a:ext>
            </a:extLst>
          </p:cNvPr>
          <p:cNvSpPr>
            <a:spLocks noGrp="1"/>
          </p:cNvSpPr>
          <p:nvPr>
            <p:ph type="body" sz="quarter" idx="13"/>
          </p:nvPr>
        </p:nvSpPr>
        <p:spPr>
          <a:xfrm>
            <a:off x="1752600" y="785960"/>
            <a:ext cx="7054516" cy="571500"/>
          </a:xfrm>
        </p:spPr>
        <p:txBody>
          <a:bodyPr/>
          <a:lstStyle/>
          <a:p>
            <a:r>
              <a:rPr lang="en-US" b="1" dirty="0"/>
              <a:t>Remnant removal: </a:t>
            </a:r>
            <a:r>
              <a:rPr lang="en-US" dirty="0"/>
              <a:t>Data that has nominally been deleted from a disk by the user can often be recovered using special tools.</a:t>
            </a:r>
          </a:p>
          <a:p>
            <a:endParaRPr lang="en-US" dirty="0"/>
          </a:p>
          <a:p>
            <a:r>
              <a:rPr lang="en-US" dirty="0"/>
              <a:t> The best way to shred data without physically destroying a disk is to ensure that each writable location has been overwritten in a random pattern.</a:t>
            </a:r>
          </a:p>
        </p:txBody>
      </p:sp>
      <p:sp>
        <p:nvSpPr>
          <p:cNvPr id="4" name="Slide Number Placeholder 3">
            <a:extLst>
              <a:ext uri="{FF2B5EF4-FFF2-40B4-BE49-F238E27FC236}">
                <a16:creationId xmlns:a16="http://schemas.microsoft.com/office/drawing/2014/main" id="{4C0A788E-0D3A-41E7-8FF5-FDC77F938A62}"/>
              </a:ext>
            </a:extLst>
          </p:cNvPr>
          <p:cNvSpPr>
            <a:spLocks noGrp="1"/>
          </p:cNvSpPr>
          <p:nvPr>
            <p:ph type="sldNum" sz="quarter" idx="4"/>
          </p:nvPr>
        </p:nvSpPr>
        <p:spPr/>
        <p:txBody>
          <a:bodyPr/>
          <a:lstStyle/>
          <a:p>
            <a:fld id="{2066355A-084C-D24E-9AD2-7E4FC41EA627}" type="slidenum">
              <a:rPr lang="en-US" smtClean="0"/>
              <a:pPr/>
              <a:t>64</a:t>
            </a:fld>
            <a:endParaRPr lang="en-US" dirty="0"/>
          </a:p>
        </p:txBody>
      </p:sp>
      <p:sp>
        <p:nvSpPr>
          <p:cNvPr id="5" name="Content Placeholder 4">
            <a:extLst>
              <a:ext uri="{FF2B5EF4-FFF2-40B4-BE49-F238E27FC236}">
                <a16:creationId xmlns:a16="http://schemas.microsoft.com/office/drawing/2014/main" id="{E1529A12-9E81-4E70-8267-93E6D9D595FC}"/>
              </a:ext>
            </a:extLst>
          </p:cNvPr>
          <p:cNvSpPr>
            <a:spLocks noGrp="1"/>
          </p:cNvSpPr>
          <p:nvPr>
            <p:ph idx="1"/>
          </p:nvPr>
        </p:nvSpPr>
        <p:spPr>
          <a:xfrm>
            <a:off x="545125" y="2982120"/>
            <a:ext cx="8460152" cy="2086178"/>
          </a:xfrm>
        </p:spPr>
        <p:txBody>
          <a:bodyPr/>
          <a:lstStyle/>
          <a:p>
            <a:r>
              <a:rPr lang="en-US" dirty="0"/>
              <a:t>Physical security measures for media where data is stored</a:t>
            </a:r>
          </a:p>
          <a:p>
            <a:r>
              <a:rPr lang="en-US" dirty="0"/>
              <a:t>Remnant removal critical because:</a:t>
            </a:r>
          </a:p>
          <a:p>
            <a:pPr lvl="1"/>
            <a:r>
              <a:rPr lang="en-US" dirty="0"/>
              <a:t>Organization’s confidential data could be compromised</a:t>
            </a:r>
          </a:p>
          <a:p>
            <a:pPr lvl="1"/>
            <a:r>
              <a:rPr lang="en-US" dirty="0"/>
              <a:t>Third-party data the organization possesses could be compromised</a:t>
            </a:r>
          </a:p>
          <a:p>
            <a:pPr lvl="1"/>
            <a:r>
              <a:rPr lang="en-US" dirty="0"/>
              <a:t>Software licensing could be compromised</a:t>
            </a:r>
          </a:p>
        </p:txBody>
      </p:sp>
    </p:spTree>
    <p:extLst>
      <p:ext uri="{BB962C8B-B14F-4D97-AF65-F5344CB8AC3E}">
        <p14:creationId xmlns:p14="http://schemas.microsoft.com/office/powerpoint/2010/main" val="18507907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320D4-B6BF-4E08-9B20-23417D466B70}"/>
              </a:ext>
            </a:extLst>
          </p:cNvPr>
          <p:cNvSpPr>
            <a:spLocks noGrp="1"/>
          </p:cNvSpPr>
          <p:nvPr>
            <p:ph type="title"/>
          </p:nvPr>
        </p:nvSpPr>
        <p:spPr/>
        <p:txBody>
          <a:bodyPr/>
          <a:lstStyle/>
          <a:p>
            <a:r>
              <a:rPr lang="en-US" dirty="0"/>
              <a:t>Data Disposal Methods</a:t>
            </a:r>
          </a:p>
        </p:txBody>
      </p:sp>
      <p:sp>
        <p:nvSpPr>
          <p:cNvPr id="3" name="Text Placeholder 2">
            <a:extLst>
              <a:ext uri="{FF2B5EF4-FFF2-40B4-BE49-F238E27FC236}">
                <a16:creationId xmlns:a16="http://schemas.microsoft.com/office/drawing/2014/main" id="{E3FFF7E3-3F29-41D3-843A-C03549B2A9AA}"/>
              </a:ext>
            </a:extLst>
          </p:cNvPr>
          <p:cNvSpPr>
            <a:spLocks noGrp="1"/>
          </p:cNvSpPr>
          <p:nvPr>
            <p:ph type="body" sz="quarter" idx="13"/>
          </p:nvPr>
        </p:nvSpPr>
        <p:spPr>
          <a:xfrm>
            <a:off x="1752600" y="785960"/>
            <a:ext cx="7054516" cy="571500"/>
          </a:xfrm>
        </p:spPr>
        <p:txBody>
          <a:bodyPr/>
          <a:lstStyle/>
          <a:p>
            <a:r>
              <a:rPr lang="en-US" b="1" dirty="0"/>
              <a:t>Shredding: </a:t>
            </a:r>
            <a:r>
              <a:rPr lang="en-US" dirty="0"/>
              <a:t>Grinding a disk into little pieces.</a:t>
            </a:r>
          </a:p>
          <a:p>
            <a:endParaRPr lang="en-US" dirty="0"/>
          </a:p>
          <a:p>
            <a:r>
              <a:rPr lang="en-US" b="1" dirty="0"/>
              <a:t>Incineration: </a:t>
            </a:r>
            <a:r>
              <a:rPr lang="en-US" dirty="0"/>
              <a:t>Exposing the disk to high heat to melt its components.</a:t>
            </a:r>
          </a:p>
          <a:p>
            <a:endParaRPr lang="en-US" dirty="0"/>
          </a:p>
          <a:p>
            <a:r>
              <a:rPr lang="en-US" b="1" dirty="0"/>
              <a:t>Degaussing: </a:t>
            </a:r>
            <a:r>
              <a:rPr lang="en-US" dirty="0"/>
              <a:t>Exposing the disk to a powerful electromagnet to disrupt the magnetic pattern that stores data on the disk surface.</a:t>
            </a:r>
          </a:p>
        </p:txBody>
      </p:sp>
      <p:sp>
        <p:nvSpPr>
          <p:cNvPr id="4" name="Slide Number Placeholder 3">
            <a:extLst>
              <a:ext uri="{FF2B5EF4-FFF2-40B4-BE49-F238E27FC236}">
                <a16:creationId xmlns:a16="http://schemas.microsoft.com/office/drawing/2014/main" id="{4C0A788E-0D3A-41E7-8FF5-FDC77F938A62}"/>
              </a:ext>
            </a:extLst>
          </p:cNvPr>
          <p:cNvSpPr>
            <a:spLocks noGrp="1"/>
          </p:cNvSpPr>
          <p:nvPr>
            <p:ph type="sldNum" sz="quarter" idx="4"/>
          </p:nvPr>
        </p:nvSpPr>
        <p:spPr/>
        <p:txBody>
          <a:bodyPr/>
          <a:lstStyle/>
          <a:p>
            <a:fld id="{2066355A-084C-D24E-9AD2-7E4FC41EA627}" type="slidenum">
              <a:rPr lang="en-US" smtClean="0"/>
              <a:pPr/>
              <a:t>65</a:t>
            </a:fld>
            <a:endParaRPr lang="en-US" dirty="0"/>
          </a:p>
        </p:txBody>
      </p:sp>
      <p:sp>
        <p:nvSpPr>
          <p:cNvPr id="5" name="Content Placeholder 4">
            <a:extLst>
              <a:ext uri="{FF2B5EF4-FFF2-40B4-BE49-F238E27FC236}">
                <a16:creationId xmlns:a16="http://schemas.microsoft.com/office/drawing/2014/main" id="{E1529A12-9E81-4E70-8267-93E6D9D595FC}"/>
              </a:ext>
            </a:extLst>
          </p:cNvPr>
          <p:cNvSpPr>
            <a:spLocks noGrp="1"/>
          </p:cNvSpPr>
          <p:nvPr>
            <p:ph idx="1"/>
          </p:nvPr>
        </p:nvSpPr>
        <p:spPr>
          <a:xfrm>
            <a:off x="1319472" y="3713130"/>
            <a:ext cx="8460152" cy="2081279"/>
          </a:xfrm>
        </p:spPr>
        <p:txBody>
          <a:bodyPr/>
          <a:lstStyle/>
          <a:p>
            <a:r>
              <a:rPr lang="en-US" dirty="0"/>
              <a:t>Physical destruction prevents the media from being recycled or repurposed.</a:t>
            </a:r>
          </a:p>
        </p:txBody>
      </p:sp>
    </p:spTree>
    <p:extLst>
      <p:ext uri="{BB962C8B-B14F-4D97-AF65-F5344CB8AC3E}">
        <p14:creationId xmlns:p14="http://schemas.microsoft.com/office/powerpoint/2010/main" val="112478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heel(1)">
                                      <p:cBhvr>
                                        <p:cTn id="10" dur="2000"/>
                                        <p:tgtEl>
                                          <p:spTgt spid="3">
                                            <p:txEl>
                                              <p:pRg st="2" end="2"/>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heel(1)">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320D4-B6BF-4E08-9B20-23417D466B70}"/>
              </a:ext>
            </a:extLst>
          </p:cNvPr>
          <p:cNvSpPr>
            <a:spLocks noGrp="1"/>
          </p:cNvSpPr>
          <p:nvPr>
            <p:ph type="title"/>
          </p:nvPr>
        </p:nvSpPr>
        <p:spPr/>
        <p:txBody>
          <a:bodyPr/>
          <a:lstStyle/>
          <a:p>
            <a:r>
              <a:rPr lang="en-US" dirty="0"/>
              <a:t>Data Disposal Methods</a:t>
            </a:r>
          </a:p>
        </p:txBody>
      </p:sp>
      <p:sp>
        <p:nvSpPr>
          <p:cNvPr id="3" name="Text Placeholder 2">
            <a:extLst>
              <a:ext uri="{FF2B5EF4-FFF2-40B4-BE49-F238E27FC236}">
                <a16:creationId xmlns:a16="http://schemas.microsoft.com/office/drawing/2014/main" id="{E3FFF7E3-3F29-41D3-843A-C03549B2A9AA}"/>
              </a:ext>
            </a:extLst>
          </p:cNvPr>
          <p:cNvSpPr>
            <a:spLocks noGrp="1"/>
          </p:cNvSpPr>
          <p:nvPr>
            <p:ph type="body" sz="quarter" idx="13"/>
          </p:nvPr>
        </p:nvSpPr>
        <p:spPr>
          <a:xfrm>
            <a:off x="1752600" y="785960"/>
            <a:ext cx="7054516" cy="571500"/>
          </a:xfrm>
        </p:spPr>
        <p:txBody>
          <a:bodyPr/>
          <a:lstStyle/>
          <a:p>
            <a:r>
              <a:rPr lang="en-US" b="1" dirty="0"/>
              <a:t>Disk wiping: </a:t>
            </a:r>
            <a:r>
              <a:rPr lang="en-US" dirty="0"/>
              <a:t>Overwriting each disk location using zeroes or in a random pattern, leaving the disk in a clean state for reuse.</a:t>
            </a:r>
          </a:p>
          <a:p>
            <a:endParaRPr lang="en-US" dirty="0"/>
          </a:p>
          <a:p>
            <a:r>
              <a:rPr lang="en-US" b="1" dirty="0"/>
              <a:t>Low level format: </a:t>
            </a:r>
            <a:r>
              <a:rPr lang="en-US" dirty="0"/>
              <a:t>Creates cylinders and sectors on the disk. </a:t>
            </a:r>
          </a:p>
        </p:txBody>
      </p:sp>
      <p:sp>
        <p:nvSpPr>
          <p:cNvPr id="4" name="Slide Number Placeholder 3">
            <a:extLst>
              <a:ext uri="{FF2B5EF4-FFF2-40B4-BE49-F238E27FC236}">
                <a16:creationId xmlns:a16="http://schemas.microsoft.com/office/drawing/2014/main" id="{4C0A788E-0D3A-41E7-8FF5-FDC77F938A62}"/>
              </a:ext>
            </a:extLst>
          </p:cNvPr>
          <p:cNvSpPr>
            <a:spLocks noGrp="1"/>
          </p:cNvSpPr>
          <p:nvPr>
            <p:ph type="sldNum" sz="quarter" idx="4"/>
          </p:nvPr>
        </p:nvSpPr>
        <p:spPr/>
        <p:txBody>
          <a:bodyPr/>
          <a:lstStyle/>
          <a:p>
            <a:fld id="{2066355A-084C-D24E-9AD2-7E4FC41EA627}" type="slidenum">
              <a:rPr lang="en-US" smtClean="0"/>
              <a:pPr/>
              <a:t>66</a:t>
            </a:fld>
            <a:endParaRPr lang="en-US" dirty="0"/>
          </a:p>
        </p:txBody>
      </p:sp>
      <p:sp>
        <p:nvSpPr>
          <p:cNvPr id="5" name="Content Placeholder 4">
            <a:extLst>
              <a:ext uri="{FF2B5EF4-FFF2-40B4-BE49-F238E27FC236}">
                <a16:creationId xmlns:a16="http://schemas.microsoft.com/office/drawing/2014/main" id="{E1529A12-9E81-4E70-8267-93E6D9D595FC}"/>
              </a:ext>
            </a:extLst>
          </p:cNvPr>
          <p:cNvSpPr>
            <a:spLocks noGrp="1"/>
          </p:cNvSpPr>
          <p:nvPr>
            <p:ph idx="1"/>
          </p:nvPr>
        </p:nvSpPr>
        <p:spPr>
          <a:xfrm>
            <a:off x="337339" y="2226038"/>
            <a:ext cx="8460152" cy="2081279"/>
          </a:xfrm>
        </p:spPr>
        <p:txBody>
          <a:bodyPr/>
          <a:lstStyle/>
          <a:p>
            <a:r>
              <a:rPr lang="en-US" dirty="0"/>
              <a:t>Overwrite data</a:t>
            </a:r>
          </a:p>
          <a:p>
            <a:endParaRPr lang="en-US" dirty="0"/>
          </a:p>
          <a:p>
            <a:r>
              <a:rPr lang="en-US" dirty="0"/>
              <a:t>Wipe disk</a:t>
            </a:r>
          </a:p>
          <a:p>
            <a:endParaRPr lang="en-US" dirty="0"/>
          </a:p>
          <a:p>
            <a:r>
              <a:rPr lang="en-US" dirty="0"/>
              <a:t>Low level formatting</a:t>
            </a:r>
          </a:p>
          <a:p>
            <a:pPr lvl="1"/>
            <a:r>
              <a:rPr lang="en-US" dirty="0"/>
              <a:t>Wipes software</a:t>
            </a:r>
          </a:p>
        </p:txBody>
      </p:sp>
      <p:pic>
        <p:nvPicPr>
          <p:cNvPr id="7" name="Picture 6">
            <a:extLst>
              <a:ext uri="{FF2B5EF4-FFF2-40B4-BE49-F238E27FC236}">
                <a16:creationId xmlns:a16="http://schemas.microsoft.com/office/drawing/2014/main" id="{8DEE83A2-98AE-4660-90A7-1F19E5073CEB}"/>
              </a:ext>
            </a:extLst>
          </p:cNvPr>
          <p:cNvPicPr>
            <a:picLocks noChangeAspect="1"/>
          </p:cNvPicPr>
          <p:nvPr/>
        </p:nvPicPr>
        <p:blipFill>
          <a:blip r:embed="rId2"/>
          <a:stretch>
            <a:fillRect/>
          </a:stretch>
        </p:blipFill>
        <p:spPr>
          <a:xfrm>
            <a:off x="5870437" y="2371862"/>
            <a:ext cx="2530085" cy="2508147"/>
          </a:xfrm>
          <a:prstGeom prst="rect">
            <a:avLst/>
          </a:prstGeom>
        </p:spPr>
      </p:pic>
    </p:spTree>
    <p:extLst>
      <p:ext uri="{BB962C8B-B14F-4D97-AF65-F5344CB8AC3E}">
        <p14:creationId xmlns:p14="http://schemas.microsoft.com/office/powerpoint/2010/main" val="31605271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Katie works in a high-security government facility. When she comes to work in the morning, she places her hand on a scanning device in her building's lobby, which reads her hand print and compares it to a master record of her hand print in a database to verify her identity. What type of security control is this?</a:t>
            </a:r>
          </a:p>
          <a:p>
            <a:endParaRPr lang="en-US" b="1" dirty="0"/>
          </a:p>
          <a:p>
            <a:r>
              <a:rPr lang="en-US" b="1" dirty="0"/>
              <a:t>ANSWER:</a:t>
            </a:r>
          </a:p>
          <a:p>
            <a:pPr lvl="1"/>
            <a:r>
              <a:rPr lang="en-US" dirty="0"/>
              <a:t>Biometric authentication deployed as part of a building's entry control system.</a:t>
            </a:r>
          </a:p>
          <a:p>
            <a:endParaRPr lang="en-US" dirty="0"/>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67</a:t>
            </a:fld>
            <a:endParaRPr lang="en-US" dirty="0"/>
          </a:p>
        </p:txBody>
      </p:sp>
    </p:spTree>
    <p:extLst>
      <p:ext uri="{BB962C8B-B14F-4D97-AF65-F5344CB8AC3E}">
        <p14:creationId xmlns:p14="http://schemas.microsoft.com/office/powerpoint/2010/main" val="77808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Why might an ID badge not be restricted to use at doors and gateways?</a:t>
            </a:r>
          </a:p>
          <a:p>
            <a:endParaRPr lang="en-US" b="1" dirty="0"/>
          </a:p>
          <a:p>
            <a:r>
              <a:rPr lang="en-US" b="1" dirty="0"/>
              <a:t>ANSWER:</a:t>
            </a:r>
          </a:p>
          <a:p>
            <a:pPr lvl="1"/>
            <a:r>
              <a:rPr lang="en-US" dirty="0"/>
              <a:t>A visible ID badge shows that someone is authorized to move around a particular zone. This means that even if they are able to slip through a door using tailgating or some other method, they can be identified and challenged for not wearing visible ID.</a:t>
            </a:r>
          </a:p>
          <a:p>
            <a:endParaRPr lang="en-US" dirty="0"/>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68</a:t>
            </a:fld>
            <a:endParaRPr lang="en-US" dirty="0"/>
          </a:p>
        </p:txBody>
      </p:sp>
    </p:spTree>
    <p:extLst>
      <p:ext uri="{BB962C8B-B14F-4D97-AF65-F5344CB8AC3E}">
        <p14:creationId xmlns:p14="http://schemas.microsoft.com/office/powerpoint/2010/main" val="405005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What sort of information should be recorded on an entry control roster?</a:t>
            </a:r>
          </a:p>
          <a:p>
            <a:endParaRPr lang="en-US" b="1" dirty="0"/>
          </a:p>
          <a:p>
            <a:r>
              <a:rPr lang="en-US" b="1" dirty="0"/>
              <a:t>ANSWER:</a:t>
            </a:r>
          </a:p>
          <a:p>
            <a:pPr lvl="1"/>
            <a:r>
              <a:rPr lang="en-US" dirty="0"/>
              <a:t>Name and company being represented, date, time of entry, and time of departure, reason for visiting, and contact within the organization.</a:t>
            </a:r>
          </a:p>
          <a:p>
            <a:endParaRPr lang="en-US" dirty="0"/>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69</a:t>
            </a:fld>
            <a:endParaRPr lang="en-US" dirty="0"/>
          </a:p>
        </p:txBody>
      </p:sp>
    </p:spTree>
    <p:extLst>
      <p:ext uri="{BB962C8B-B14F-4D97-AF65-F5344CB8AC3E}">
        <p14:creationId xmlns:p14="http://schemas.microsoft.com/office/powerpoint/2010/main" val="413299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DB457-243E-498F-AD29-D7A457A56522}"/>
              </a:ext>
            </a:extLst>
          </p:cNvPr>
          <p:cNvSpPr>
            <a:spLocks noGrp="1"/>
          </p:cNvSpPr>
          <p:nvPr>
            <p:ph type="title"/>
          </p:nvPr>
        </p:nvSpPr>
        <p:spPr>
          <a:xfrm>
            <a:off x="341927" y="75202"/>
            <a:ext cx="8455567" cy="633458"/>
          </a:xfrm>
        </p:spPr>
        <p:txBody>
          <a:bodyPr anchor="ctr">
            <a:normAutofit/>
          </a:bodyPr>
          <a:lstStyle/>
          <a:p>
            <a:r>
              <a:rPr lang="en-US" dirty="0"/>
              <a:t>Security Controls</a:t>
            </a:r>
          </a:p>
        </p:txBody>
      </p:sp>
      <p:sp>
        <p:nvSpPr>
          <p:cNvPr id="3" name="Slide Number Placeholder 2">
            <a:extLst>
              <a:ext uri="{FF2B5EF4-FFF2-40B4-BE49-F238E27FC236}">
                <a16:creationId xmlns:a16="http://schemas.microsoft.com/office/drawing/2014/main" id="{0FCAF89C-BEEB-4D6E-AE22-FB87033007A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a:t>
            </a:fld>
            <a:endParaRPr lang="en-US"/>
          </a:p>
        </p:txBody>
      </p:sp>
      <p:graphicFrame>
        <p:nvGraphicFramePr>
          <p:cNvPr id="6" name="Content Placeholder 3">
            <a:extLst>
              <a:ext uri="{FF2B5EF4-FFF2-40B4-BE49-F238E27FC236}">
                <a16:creationId xmlns:a16="http://schemas.microsoft.com/office/drawing/2014/main" id="{478A62F6-1D1B-6315-02A0-29E9A1C7A7E1}"/>
              </a:ext>
            </a:extLst>
          </p:cNvPr>
          <p:cNvGraphicFramePr>
            <a:graphicFrameLocks noGrp="1"/>
          </p:cNvGraphicFramePr>
          <p:nvPr>
            <p:ph idx="1"/>
            <p:extLst>
              <p:ext uri="{D42A27DB-BD31-4B8C-83A1-F6EECF244321}">
                <p14:modId xmlns:p14="http://schemas.microsoft.com/office/powerpoint/2010/main" val="1879616932"/>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57595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What is a server lock?</a:t>
            </a:r>
          </a:p>
          <a:p>
            <a:endParaRPr lang="en-US" b="1" dirty="0"/>
          </a:p>
          <a:p>
            <a:r>
              <a:rPr lang="en-US" b="1" dirty="0"/>
              <a:t>ANSWER:</a:t>
            </a:r>
          </a:p>
          <a:p>
            <a:pPr lvl="1"/>
            <a:r>
              <a:rPr lang="en-US" dirty="0"/>
              <a:t>A computer in which the chassis can be locked shut, preventing access to physical components.</a:t>
            </a:r>
          </a:p>
          <a:p>
            <a:endParaRPr lang="en-US" dirty="0"/>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70</a:t>
            </a:fld>
            <a:endParaRPr lang="en-US" dirty="0"/>
          </a:p>
        </p:txBody>
      </p:sp>
    </p:spTree>
    <p:extLst>
      <p:ext uri="{BB962C8B-B14F-4D97-AF65-F5344CB8AC3E}">
        <p14:creationId xmlns:p14="http://schemas.microsoft.com/office/powerpoint/2010/main" val="359589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What type of device would a privacy screen be used to protect?</a:t>
            </a:r>
          </a:p>
          <a:p>
            <a:endParaRPr lang="en-US" b="1" dirty="0"/>
          </a:p>
          <a:p>
            <a:r>
              <a:rPr lang="en-US" b="1" dirty="0"/>
              <a:t>ANSWER:</a:t>
            </a:r>
          </a:p>
          <a:p>
            <a:pPr lvl="1"/>
            <a:r>
              <a:rPr lang="en-US" dirty="0"/>
              <a:t>A display device such as a monitor. A privacy screen prevents the display from being observed at any angle other than directly in front of the screen.</a:t>
            </a:r>
          </a:p>
          <a:p>
            <a:endParaRPr lang="en-US" dirty="0"/>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71</a:t>
            </a:fld>
            <a:endParaRPr lang="en-US" dirty="0"/>
          </a:p>
        </p:txBody>
      </p:sp>
    </p:spTree>
    <p:extLst>
      <p:ext uri="{BB962C8B-B14F-4D97-AF65-F5344CB8AC3E}">
        <p14:creationId xmlns:p14="http://schemas.microsoft.com/office/powerpoint/2010/main" val="59287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89861F-64F4-3749-B0F7-48238CD53BED}"/>
              </a:ext>
            </a:extLst>
          </p:cNvPr>
          <p:cNvSpPr>
            <a:spLocks noGrp="1"/>
          </p:cNvSpPr>
          <p:nvPr>
            <p:ph idx="1"/>
          </p:nvPr>
        </p:nvSpPr>
        <p:spPr/>
        <p:txBody>
          <a:bodyPr/>
          <a:lstStyle/>
          <a:p>
            <a:r>
              <a:rPr lang="en-US" b="1" dirty="0"/>
              <a:t>What three methods of mechanically destroying a hard disk are most effective?</a:t>
            </a:r>
          </a:p>
          <a:p>
            <a:endParaRPr lang="en-US" b="1" dirty="0"/>
          </a:p>
          <a:p>
            <a:r>
              <a:rPr lang="en-US" b="1" dirty="0"/>
              <a:t>ANSWER:</a:t>
            </a:r>
          </a:p>
          <a:p>
            <a:pPr lvl="1"/>
            <a:r>
              <a:rPr lang="en-US" dirty="0"/>
              <a:t>Incineration, degaussing, and shredding. </a:t>
            </a:r>
          </a:p>
          <a:p>
            <a:pPr lvl="1"/>
            <a:endParaRPr lang="en-US" dirty="0"/>
          </a:p>
          <a:p>
            <a:pPr lvl="1"/>
            <a:r>
              <a:rPr lang="en-US" dirty="0"/>
              <a:t>Making the disk unusable by damaging it with a drill or hammer is likely to leave remnants that could in theory be analyzed. Note that degaussing is not effective against SSDs.</a:t>
            </a:r>
          </a:p>
        </p:txBody>
      </p:sp>
      <p:sp>
        <p:nvSpPr>
          <p:cNvPr id="3" name="Title 2">
            <a:extLst>
              <a:ext uri="{FF2B5EF4-FFF2-40B4-BE49-F238E27FC236}">
                <a16:creationId xmlns:a16="http://schemas.microsoft.com/office/drawing/2014/main" id="{326A9FFB-12DC-1C43-B044-B61F0583E8F7}"/>
              </a:ext>
            </a:extLst>
          </p:cNvPr>
          <p:cNvSpPr>
            <a:spLocks noGrp="1"/>
          </p:cNvSpPr>
          <p:nvPr>
            <p:ph type="title"/>
          </p:nvPr>
        </p:nvSpPr>
        <p:spPr/>
        <p:txBody>
          <a:bodyPr/>
          <a:lstStyle/>
          <a:p>
            <a:r>
              <a:rPr lang="en-US" dirty="0"/>
              <a:t>Discussing Physical Security Measures</a:t>
            </a:r>
          </a:p>
        </p:txBody>
      </p:sp>
      <p:sp>
        <p:nvSpPr>
          <p:cNvPr id="4" name="Slide Number Placeholder 3">
            <a:extLst>
              <a:ext uri="{FF2B5EF4-FFF2-40B4-BE49-F238E27FC236}">
                <a16:creationId xmlns:a16="http://schemas.microsoft.com/office/drawing/2014/main" id="{0747A092-70F5-ED41-A867-13F914F2194E}"/>
              </a:ext>
            </a:extLst>
          </p:cNvPr>
          <p:cNvSpPr>
            <a:spLocks noGrp="1"/>
          </p:cNvSpPr>
          <p:nvPr>
            <p:ph type="sldNum" sz="quarter" idx="4"/>
          </p:nvPr>
        </p:nvSpPr>
        <p:spPr/>
        <p:txBody>
          <a:bodyPr/>
          <a:lstStyle/>
          <a:p>
            <a:fld id="{2066355A-084C-D24E-9AD2-7E4FC41EA627}" type="slidenum">
              <a:rPr lang="en-US" smtClean="0"/>
              <a:pPr/>
              <a:t>72</a:t>
            </a:fld>
            <a:endParaRPr lang="en-US" dirty="0"/>
          </a:p>
        </p:txBody>
      </p:sp>
    </p:spTree>
    <p:extLst>
      <p:ext uri="{BB962C8B-B14F-4D97-AF65-F5344CB8AC3E}">
        <p14:creationId xmlns:p14="http://schemas.microsoft.com/office/powerpoint/2010/main" val="380576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D35D39-7CAB-134B-8E89-D0F1CE1B82CA}"/>
              </a:ext>
            </a:extLst>
          </p:cNvPr>
          <p:cNvSpPr>
            <a:spLocks noGrp="1"/>
          </p:cNvSpPr>
          <p:nvPr>
            <p:ph type="body" sz="quarter" idx="13"/>
          </p:nvPr>
        </p:nvSpPr>
        <p:spPr/>
        <p:txBody>
          <a:bodyPr/>
          <a:lstStyle/>
          <a:p>
            <a:r>
              <a:rPr lang="en-US" dirty="0"/>
              <a:t>What physical security controls have been employed at organizations where you have worked? </a:t>
            </a:r>
          </a:p>
          <a:p>
            <a:r>
              <a:rPr lang="en-US" dirty="0"/>
              <a:t>What steps has your organization taken to ensure the security of mobile devices? Have you planned ahead in case the devices are lost or stolen? If so, how?</a:t>
            </a:r>
            <a:endParaRPr lang="en-US" dirty="0">
              <a:solidFill>
                <a:srgbClr val="45545F"/>
              </a:solidFill>
            </a:endParaRPr>
          </a:p>
        </p:txBody>
      </p:sp>
      <p:sp>
        <p:nvSpPr>
          <p:cNvPr id="3" name="Slide Number Placeholder 2">
            <a:extLst>
              <a:ext uri="{FF2B5EF4-FFF2-40B4-BE49-F238E27FC236}">
                <a16:creationId xmlns:a16="http://schemas.microsoft.com/office/drawing/2014/main" id="{ABBD8280-5882-AA48-BA86-A9C40DAEB2D9}"/>
              </a:ext>
            </a:extLst>
          </p:cNvPr>
          <p:cNvSpPr>
            <a:spLocks noGrp="1"/>
          </p:cNvSpPr>
          <p:nvPr>
            <p:ph type="sldNum" sz="quarter" idx="4"/>
          </p:nvPr>
        </p:nvSpPr>
        <p:spPr/>
        <p:txBody>
          <a:bodyPr/>
          <a:lstStyle/>
          <a:p>
            <a:fld id="{2066355A-084C-D24E-9AD2-7E4FC41EA627}" type="slidenum">
              <a:rPr lang="en-US" smtClean="0"/>
              <a:pPr/>
              <a:t>73</a:t>
            </a:fld>
            <a:endParaRPr lang="en-US" dirty="0"/>
          </a:p>
        </p:txBody>
      </p:sp>
    </p:spTree>
    <p:extLst>
      <p:ext uri="{BB962C8B-B14F-4D97-AF65-F5344CB8AC3E}">
        <p14:creationId xmlns:p14="http://schemas.microsoft.com/office/powerpoint/2010/main" val="2173844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3832A-9DAF-422F-AD08-61EFA149E552}"/>
              </a:ext>
            </a:extLst>
          </p:cNvPr>
          <p:cNvSpPr>
            <a:spLocks noGrp="1"/>
          </p:cNvSpPr>
          <p:nvPr>
            <p:ph type="title"/>
          </p:nvPr>
        </p:nvSpPr>
        <p:spPr/>
        <p:txBody>
          <a:bodyPr/>
          <a:lstStyle/>
          <a:p>
            <a:r>
              <a:rPr lang="en-US" dirty="0"/>
              <a:t>Implicit Deny and Least Privilege</a:t>
            </a:r>
          </a:p>
        </p:txBody>
      </p:sp>
      <p:sp>
        <p:nvSpPr>
          <p:cNvPr id="3" name="Text Placeholder 2">
            <a:extLst>
              <a:ext uri="{FF2B5EF4-FFF2-40B4-BE49-F238E27FC236}">
                <a16:creationId xmlns:a16="http://schemas.microsoft.com/office/drawing/2014/main" id="{FD1E2C8D-20F0-4E3B-BA11-990D3E7DE1A4}"/>
              </a:ext>
            </a:extLst>
          </p:cNvPr>
          <p:cNvSpPr>
            <a:spLocks noGrp="1"/>
          </p:cNvSpPr>
          <p:nvPr>
            <p:ph type="body" sz="quarter" idx="13"/>
          </p:nvPr>
        </p:nvSpPr>
        <p:spPr>
          <a:xfrm>
            <a:off x="1752600" y="815777"/>
            <a:ext cx="7054516" cy="571500"/>
          </a:xfrm>
        </p:spPr>
        <p:txBody>
          <a:bodyPr/>
          <a:lstStyle/>
          <a:p>
            <a:r>
              <a:rPr lang="en-US" b="1" dirty="0"/>
              <a:t>Implicit deny: </a:t>
            </a:r>
            <a:r>
              <a:rPr lang="en-US" dirty="0"/>
              <a:t>Unless something has explicitly been granted access it should be denied access.</a:t>
            </a:r>
          </a:p>
          <a:p>
            <a:r>
              <a:rPr lang="en-US" b="1" dirty="0"/>
              <a:t>Least privilege: </a:t>
            </a:r>
            <a:r>
              <a:rPr lang="en-US" dirty="0"/>
              <a:t>Something should be allocated the minimum necessary rights, privileges, or information to perform its role.</a:t>
            </a:r>
          </a:p>
        </p:txBody>
      </p:sp>
      <p:sp>
        <p:nvSpPr>
          <p:cNvPr id="4" name="Slide Number Placeholder 3">
            <a:extLst>
              <a:ext uri="{FF2B5EF4-FFF2-40B4-BE49-F238E27FC236}">
                <a16:creationId xmlns:a16="http://schemas.microsoft.com/office/drawing/2014/main" id="{582811BB-3490-440E-800C-A8ED11D605B9}"/>
              </a:ext>
            </a:extLst>
          </p:cNvPr>
          <p:cNvSpPr>
            <a:spLocks noGrp="1"/>
          </p:cNvSpPr>
          <p:nvPr>
            <p:ph type="sldNum" sz="quarter" idx="4"/>
          </p:nvPr>
        </p:nvSpPr>
        <p:spPr/>
        <p:txBody>
          <a:bodyPr/>
          <a:lstStyle/>
          <a:p>
            <a:fld id="{2066355A-084C-D24E-9AD2-7E4FC41EA627}" type="slidenum">
              <a:rPr lang="en-US" smtClean="0"/>
              <a:pPr/>
              <a:t>8</a:t>
            </a:fld>
            <a:endParaRPr lang="en-US" dirty="0"/>
          </a:p>
        </p:txBody>
      </p:sp>
      <p:pic>
        <p:nvPicPr>
          <p:cNvPr id="8" name="Content Placeholder 7">
            <a:extLst>
              <a:ext uri="{FF2B5EF4-FFF2-40B4-BE49-F238E27FC236}">
                <a16:creationId xmlns:a16="http://schemas.microsoft.com/office/drawing/2014/main" id="{DFFB21E5-91B4-F10E-2A35-186374D90FB0}"/>
              </a:ext>
            </a:extLst>
          </p:cNvPr>
          <p:cNvPicPr>
            <a:picLocks noGrp="1" noChangeAspect="1"/>
          </p:cNvPicPr>
          <p:nvPr>
            <p:ph idx="1"/>
          </p:nvPr>
        </p:nvPicPr>
        <p:blipFill>
          <a:blip r:embed="rId2"/>
          <a:stretch>
            <a:fillRect/>
          </a:stretch>
        </p:blipFill>
        <p:spPr>
          <a:xfrm>
            <a:off x="816214" y="2167468"/>
            <a:ext cx="7421854" cy="3018554"/>
          </a:xfrm>
          <a:prstGeom prst="rect">
            <a:avLst/>
          </a:prstGeom>
        </p:spPr>
      </p:pic>
    </p:spTree>
    <p:extLst>
      <p:ext uri="{BB962C8B-B14F-4D97-AF65-F5344CB8AC3E}">
        <p14:creationId xmlns:p14="http://schemas.microsoft.com/office/powerpoint/2010/main" val="1797242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5521-A004-4F7E-846B-C433AB363B54}"/>
              </a:ext>
            </a:extLst>
          </p:cNvPr>
          <p:cNvSpPr>
            <a:spLocks noGrp="1"/>
          </p:cNvSpPr>
          <p:nvPr>
            <p:ph type="title"/>
          </p:nvPr>
        </p:nvSpPr>
        <p:spPr>
          <a:xfrm>
            <a:off x="339972" y="80597"/>
            <a:ext cx="7797800" cy="615462"/>
          </a:xfrm>
        </p:spPr>
        <p:txBody>
          <a:bodyPr anchor="ctr">
            <a:normAutofit/>
          </a:bodyPr>
          <a:lstStyle/>
          <a:p>
            <a:r>
              <a:rPr lang="en-US" dirty="0"/>
              <a:t>Encryption</a:t>
            </a:r>
          </a:p>
        </p:txBody>
      </p:sp>
      <p:sp>
        <p:nvSpPr>
          <p:cNvPr id="3" name="Text Placeholder 2">
            <a:extLst>
              <a:ext uri="{FF2B5EF4-FFF2-40B4-BE49-F238E27FC236}">
                <a16:creationId xmlns:a16="http://schemas.microsoft.com/office/drawing/2014/main" id="{4F110C64-F88D-40F2-82DD-85F5170960D1}"/>
              </a:ext>
            </a:extLst>
          </p:cNvPr>
          <p:cNvSpPr>
            <a:spLocks noGrp="1"/>
          </p:cNvSpPr>
          <p:nvPr>
            <p:ph type="body" sz="half" idx="2"/>
          </p:nvPr>
        </p:nvSpPr>
        <p:spPr>
          <a:xfrm>
            <a:off x="220133" y="956734"/>
            <a:ext cx="3245383" cy="1947334"/>
          </a:xfrm>
        </p:spPr>
        <p:txBody>
          <a:bodyPr>
            <a:normAutofit/>
          </a:bodyPr>
          <a:lstStyle/>
          <a:p>
            <a:r>
              <a:rPr lang="en-US" b="1" dirty="0"/>
              <a:t>Encryption: </a:t>
            </a:r>
            <a:r>
              <a:rPr lang="en-US" dirty="0"/>
              <a:t>Scrambling the characters used in a message so that the message can be seen but not understood or modified unless it can be deciphered.</a:t>
            </a:r>
          </a:p>
        </p:txBody>
      </p:sp>
      <p:sp>
        <p:nvSpPr>
          <p:cNvPr id="4" name="Slide Number Placeholder 3">
            <a:extLst>
              <a:ext uri="{FF2B5EF4-FFF2-40B4-BE49-F238E27FC236}">
                <a16:creationId xmlns:a16="http://schemas.microsoft.com/office/drawing/2014/main" id="{E96C8EB0-1E8D-4592-A0A5-2B43B34E159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9</a:t>
            </a:fld>
            <a:endParaRPr lang="en-US"/>
          </a:p>
        </p:txBody>
      </p:sp>
      <p:graphicFrame>
        <p:nvGraphicFramePr>
          <p:cNvPr id="7" name="Content Placeholder 4">
            <a:extLst>
              <a:ext uri="{FF2B5EF4-FFF2-40B4-BE49-F238E27FC236}">
                <a16:creationId xmlns:a16="http://schemas.microsoft.com/office/drawing/2014/main" id="{C588FECD-F920-1A6F-2E21-053D8025AA6E}"/>
              </a:ext>
            </a:extLst>
          </p:cNvPr>
          <p:cNvGraphicFramePr>
            <a:graphicFrameLocks noGrp="1"/>
          </p:cNvGraphicFramePr>
          <p:nvPr>
            <p:ph idx="1"/>
            <p:extLst>
              <p:ext uri="{D42A27DB-BD31-4B8C-83A1-F6EECF244321}">
                <p14:modId xmlns:p14="http://schemas.microsoft.com/office/powerpoint/2010/main" val="4084941230"/>
              </p:ext>
            </p:extLst>
          </p:nvPr>
        </p:nvGraphicFramePr>
        <p:xfrm>
          <a:off x="4227613" y="507421"/>
          <a:ext cx="4707467" cy="4128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1470109"/>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D039F7-D8F9-4281-A2C6-AA535567D685}">
  <ds:schemaRefs>
    <ds:schemaRef ds:uri="http://schemas.microsoft.com/office/2006/metadata/properties"/>
    <ds:schemaRef ds:uri="http://purl.org/dc/elements/1.1/"/>
    <ds:schemaRef ds:uri="315eb565-7267-4a95-9087-2f433ded3c8b"/>
    <ds:schemaRef ds:uri="http://www.w3.org/XML/1998/namespac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95a46270-66ec-4bdf-aabc-d78887d51418"/>
    <ds:schemaRef ds:uri="http://purl.org/dc/dcmitype/"/>
  </ds:schemaRefs>
</ds:datastoreItem>
</file>

<file path=customXml/itemProps2.xml><?xml version="1.0" encoding="utf-8"?>
<ds:datastoreItem xmlns:ds="http://schemas.openxmlformats.org/officeDocument/2006/customXml" ds:itemID="{6A3AC793-90F0-40A8-A4B2-A8A229602F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EDDC8BF-D552-4A9A-A185-05499499ED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2042</TotalTime>
  <Words>5425</Words>
  <Application>Microsoft Office PowerPoint</Application>
  <PresentationFormat>On-screen Show (16:9)</PresentationFormat>
  <Paragraphs>646</Paragraphs>
  <Slides>73</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73</vt:i4>
      </vt:variant>
    </vt:vector>
  </HeadingPairs>
  <TitlesOfParts>
    <vt:vector size="77" baseType="lpstr">
      <vt:lpstr>Calibri</vt:lpstr>
      <vt:lpstr>Open Sans</vt:lpstr>
      <vt:lpstr>Arial</vt:lpstr>
      <vt:lpstr>LO-CompTIA</vt:lpstr>
      <vt:lpstr>Ch 6: Threats and Security Measures </vt:lpstr>
      <vt:lpstr>Topic A: Logical Security Concepts</vt:lpstr>
      <vt:lpstr>Security Basics</vt:lpstr>
      <vt:lpstr>Security Basics</vt:lpstr>
      <vt:lpstr>Security Controls</vt:lpstr>
      <vt:lpstr>Security Controls </vt:lpstr>
      <vt:lpstr>Security Controls</vt:lpstr>
      <vt:lpstr>Implicit Deny and Least Privilege</vt:lpstr>
      <vt:lpstr>Encryption</vt:lpstr>
      <vt:lpstr>Encryption</vt:lpstr>
      <vt:lpstr>Encryption </vt:lpstr>
      <vt:lpstr>Encryption </vt:lpstr>
      <vt:lpstr>Encryption</vt:lpstr>
      <vt:lpstr>Encryption</vt:lpstr>
      <vt:lpstr>Encryption Cryptominers</vt:lpstr>
      <vt:lpstr>PKI and Certificates</vt:lpstr>
      <vt:lpstr>Execution Control</vt:lpstr>
      <vt:lpstr>Execution Control</vt:lpstr>
      <vt:lpstr>Execution Control</vt:lpstr>
      <vt:lpstr>Execution Control </vt:lpstr>
      <vt:lpstr>Execution Control</vt:lpstr>
      <vt:lpstr>NAC</vt:lpstr>
      <vt:lpstr>NAC</vt:lpstr>
      <vt:lpstr>NAC</vt:lpstr>
      <vt:lpstr>MDM</vt:lpstr>
      <vt:lpstr>VPN</vt:lpstr>
      <vt:lpstr>Discussing Logical Security Concepts</vt:lpstr>
      <vt:lpstr>Discussing Logical Security Concepts</vt:lpstr>
      <vt:lpstr>Discussing Logical Security Concepts</vt:lpstr>
      <vt:lpstr>Discussing Logical Security Concepts</vt:lpstr>
      <vt:lpstr>Discussing Logical Security Concepts</vt:lpstr>
      <vt:lpstr>Discussing Logical Security Concepts</vt:lpstr>
      <vt:lpstr>Discussing Logical Security Concepts</vt:lpstr>
      <vt:lpstr>Topic B: Threats and Vulnerabilities</vt:lpstr>
      <vt:lpstr>Vulnerabilities, Threats, and Risks</vt:lpstr>
      <vt:lpstr>Social Engineering Threats</vt:lpstr>
      <vt:lpstr>Common Social Engineering Exploits</vt:lpstr>
      <vt:lpstr>Mitigation of Social Engineering Attacks</vt:lpstr>
      <vt:lpstr>Network Footprinting Threats</vt:lpstr>
      <vt:lpstr>Eavesdropping Threats</vt:lpstr>
      <vt:lpstr>Spoofing and MITM Threats</vt:lpstr>
      <vt:lpstr>Types of Password Attacks</vt:lpstr>
      <vt:lpstr>Denial of Service Attacks </vt:lpstr>
      <vt:lpstr>Denial of Service Attacks</vt:lpstr>
      <vt:lpstr>Denial of Service Attacks</vt:lpstr>
      <vt:lpstr>Vulnerabilities and Zero-Day Exploits</vt:lpstr>
      <vt:lpstr>Cross-site Scripting  Attacks</vt:lpstr>
      <vt:lpstr>SQL Injection Attacks</vt:lpstr>
      <vt:lpstr>Discussing Threats and Vulnerabilities</vt:lpstr>
      <vt:lpstr>Discussing Threats and Vulnerabilities</vt:lpstr>
      <vt:lpstr>Discussing Threats and Vulnerabilities</vt:lpstr>
      <vt:lpstr>Discussing Threats and Vulnerabilities</vt:lpstr>
      <vt:lpstr>Discussing Threats and Vulnerabilities</vt:lpstr>
      <vt:lpstr>Discussing Threats and Vulnerabilities</vt:lpstr>
      <vt:lpstr>Discussing Threats and Vulnerabilities</vt:lpstr>
      <vt:lpstr>Discussing Threats and Vulnerabilities</vt:lpstr>
      <vt:lpstr>Topic C: Physical Security Controls</vt:lpstr>
      <vt:lpstr>Lock Types</vt:lpstr>
      <vt:lpstr>Turnstiles and Mantraps</vt:lpstr>
      <vt:lpstr>Security Guards</vt:lpstr>
      <vt:lpstr>ID Badges and Smart Cards</vt:lpstr>
      <vt:lpstr>Entry Control Rosters</vt:lpstr>
      <vt:lpstr>Physical Security Controls for Devices</vt:lpstr>
      <vt:lpstr>Data Disposal Methods </vt:lpstr>
      <vt:lpstr>Data Disposal Methods</vt:lpstr>
      <vt:lpstr>Data Disposal Methods</vt:lpstr>
      <vt:lpstr>Discussing Physical Security Measures</vt:lpstr>
      <vt:lpstr>Discussing Physical Security Measures</vt:lpstr>
      <vt:lpstr>Discussing Physical Security Measures</vt:lpstr>
      <vt:lpstr>Discussing Physical Security Measures</vt:lpstr>
      <vt:lpstr>Discussing Physical Security Measures</vt:lpstr>
      <vt:lpstr>Discussing Physical Security Measures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Concepts</dc:title>
  <dc:subject/>
  <dc:creator>Pam Taylor</dc:creator>
  <cp:keywords/>
  <dc:description/>
  <cp:lastModifiedBy>Anton Santucci</cp:lastModifiedBy>
  <cp:revision>42</cp:revision>
  <dcterms:created xsi:type="dcterms:W3CDTF">2018-11-14T20:11:07Z</dcterms:created>
  <dcterms:modified xsi:type="dcterms:W3CDTF">2022-06-23T19:12:16Z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