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490" r:id="rId2"/>
    <p:sldId id="918" r:id="rId3"/>
    <p:sldId id="271" r:id="rId4"/>
    <p:sldId id="269" r:id="rId5"/>
    <p:sldId id="268" r:id="rId6"/>
    <p:sldId id="286" r:id="rId7"/>
    <p:sldId id="285" r:id="rId8"/>
    <p:sldId id="270" r:id="rId9"/>
    <p:sldId id="305" r:id="rId10"/>
    <p:sldId id="917" r:id="rId11"/>
    <p:sldId id="272" r:id="rId12"/>
    <p:sldId id="289" r:id="rId13"/>
    <p:sldId id="287" r:id="rId14"/>
    <p:sldId id="288" r:id="rId15"/>
    <p:sldId id="920" r:id="rId16"/>
    <p:sldId id="921" r:id="rId17"/>
    <p:sldId id="922" r:id="rId18"/>
    <p:sldId id="923" r:id="rId19"/>
    <p:sldId id="929" r:id="rId20"/>
    <p:sldId id="273" r:id="rId21"/>
    <p:sldId id="91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923" autoAdjust="0"/>
    <p:restoredTop sz="94660"/>
  </p:normalViewPr>
  <p:slideViewPr>
    <p:cSldViewPr snapToGrid="0">
      <p:cViewPr varScale="1">
        <p:scale>
          <a:sx n="65" d="100"/>
          <a:sy n="65" d="100"/>
        </p:scale>
        <p:origin x="32" y="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76CCA4-3DBC-4C74-8BE1-1D144CA27D14}" type="datetimeFigureOut">
              <a:rPr lang="en-US" smtClean="0"/>
              <a:t>6/21/2022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27DFEC-58CC-43DA-8228-394B967136A2}" type="slidenum">
              <a:rPr lang="en-US" smtClean="0"/>
              <a:t>‹#›</a:t>
            </a:fld>
            <a:endParaRPr lang="en-US"/>
          </a:p>
        </p:txBody>
      </p:sp>
    </p:spTree>
    <p:extLst>
      <p:ext uri="{BB962C8B-B14F-4D97-AF65-F5344CB8AC3E}">
        <p14:creationId xmlns:p14="http://schemas.microsoft.com/office/powerpoint/2010/main" val="3768908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Discuss the requirements for configuring these adapter types. Note the options for defining a metered connection.</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a:t>
            </a:fld>
            <a:endParaRPr lang="en-US" dirty="0"/>
          </a:p>
        </p:txBody>
      </p:sp>
    </p:spTree>
    <p:extLst>
      <p:ext uri="{BB962C8B-B14F-4D97-AF65-F5344CB8AC3E}">
        <p14:creationId xmlns:p14="http://schemas.microsoft.com/office/powerpoint/2010/main" val="2665517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Mention risks from malware that can grab hashes from system processes plus risks from allowing too many accounts to connect. Remind students that the principle of least privilege should be applied. Also note risks from allowing connections to RDP over the Internet as it allows malicious remote hosts to scan the port for vulnerabilities or to get access via a weak password. </a:t>
            </a:r>
          </a:p>
        </p:txBody>
      </p:sp>
      <p:sp>
        <p:nvSpPr>
          <p:cNvPr id="4" name="Slide Number Placeholder 3"/>
          <p:cNvSpPr>
            <a:spLocks noGrp="1"/>
          </p:cNvSpPr>
          <p:nvPr>
            <p:ph type="sldNum" sz="quarter" idx="5"/>
          </p:nvPr>
        </p:nvSpPr>
        <p:spPr/>
        <p:txBody>
          <a:bodyPr/>
          <a:lstStyle/>
          <a:p>
            <a:fld id="{B7CF8A19-3A9E-4ABC-B336-2FDDE321C72D}" type="slidenum">
              <a:rPr lang="en-US" smtClean="0"/>
              <a:pPr/>
              <a:t>16</a:t>
            </a:fld>
            <a:endParaRPr lang="en-US"/>
          </a:p>
        </p:txBody>
      </p:sp>
    </p:spTree>
    <p:extLst>
      <p:ext uri="{BB962C8B-B14F-4D97-AF65-F5344CB8AC3E}">
        <p14:creationId xmlns:p14="http://schemas.microsoft.com/office/powerpoint/2010/main" val="2164711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Note that MSRA is designed for use on local networks. Mention the Quick Assist feature and note that we’ll discuss third-party tools designed to work over the Internet later in the lesson.</a:t>
            </a:r>
          </a:p>
        </p:txBody>
      </p:sp>
      <p:sp>
        <p:nvSpPr>
          <p:cNvPr id="4" name="Slide Number Placeholder 3"/>
          <p:cNvSpPr>
            <a:spLocks noGrp="1"/>
          </p:cNvSpPr>
          <p:nvPr>
            <p:ph type="sldNum" sz="quarter" idx="5"/>
          </p:nvPr>
        </p:nvSpPr>
        <p:spPr/>
        <p:txBody>
          <a:bodyPr/>
          <a:lstStyle/>
          <a:p>
            <a:fld id="{B7CF8A19-3A9E-4ABC-B336-2FDDE321C72D}" type="slidenum">
              <a:rPr lang="en-US" smtClean="0"/>
              <a:pPr/>
              <a:t>17</a:t>
            </a:fld>
            <a:endParaRPr lang="en-US"/>
          </a:p>
        </p:txBody>
      </p:sp>
    </p:spTree>
    <p:extLst>
      <p:ext uri="{BB962C8B-B14F-4D97-AF65-F5344CB8AC3E}">
        <p14:creationId xmlns:p14="http://schemas.microsoft.com/office/powerpoint/2010/main" val="827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Make sure students understand that the host key validates the identity of the server and why this is important. </a:t>
            </a:r>
          </a:p>
          <a:p>
            <a:endParaRPr lang="en-US" dirty="0"/>
          </a:p>
          <a:p>
            <a:r>
              <a:rPr lang="en-US" dirty="0"/>
              <a:t>Next explain the method for the client to authenticate to the server. This can use a password or it can use a client’s public key.</a:t>
            </a:r>
          </a:p>
        </p:txBody>
      </p:sp>
      <p:sp>
        <p:nvSpPr>
          <p:cNvPr id="4" name="Slide Number Placeholder 3"/>
          <p:cNvSpPr>
            <a:spLocks noGrp="1"/>
          </p:cNvSpPr>
          <p:nvPr>
            <p:ph type="sldNum" sz="quarter" idx="5"/>
          </p:nvPr>
        </p:nvSpPr>
        <p:spPr/>
        <p:txBody>
          <a:bodyPr/>
          <a:lstStyle/>
          <a:p>
            <a:fld id="{B7CF8A19-3A9E-4ABC-B336-2FDDE321C72D}" type="slidenum">
              <a:rPr lang="en-US" smtClean="0"/>
              <a:pPr/>
              <a:t>18</a:t>
            </a:fld>
            <a:endParaRPr lang="en-US"/>
          </a:p>
        </p:txBody>
      </p:sp>
    </p:spTree>
    <p:extLst>
      <p:ext uri="{BB962C8B-B14F-4D97-AF65-F5344CB8AC3E}">
        <p14:creationId xmlns:p14="http://schemas.microsoft.com/office/powerpoint/2010/main" val="2634422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If you have Internet access, get one group of students to investigate an RMM product, such as </a:t>
            </a:r>
            <a:r>
              <a:rPr lang="en-US" dirty="0" err="1"/>
              <a:t>NinjaOne</a:t>
            </a:r>
            <a:r>
              <a:rPr lang="en-US" dirty="0"/>
              <a:t> (https://www.ninjaone.com/) or </a:t>
            </a:r>
            <a:r>
              <a:rPr lang="en-US" dirty="0" err="1"/>
              <a:t>Atera</a:t>
            </a:r>
            <a:r>
              <a:rPr lang="en-US" dirty="0"/>
              <a:t> (https://www.atera.com/). Get the other group to investigate a UEM, such as Workspace ONE (https://www.vmware.com/products/workspace-one.html) or </a:t>
            </a:r>
            <a:r>
              <a:rPr lang="en-US" dirty="0" err="1"/>
              <a:t>Hexnode</a:t>
            </a:r>
            <a:r>
              <a:rPr lang="en-US" dirty="0"/>
              <a:t> (https://www.hexnode.com/). Get the groups to compare results.</a:t>
            </a:r>
          </a:p>
        </p:txBody>
      </p:sp>
      <p:sp>
        <p:nvSpPr>
          <p:cNvPr id="4" name="Slide Number Placeholder 3"/>
          <p:cNvSpPr>
            <a:spLocks noGrp="1"/>
          </p:cNvSpPr>
          <p:nvPr>
            <p:ph type="sldNum" sz="quarter" idx="5"/>
          </p:nvPr>
        </p:nvSpPr>
        <p:spPr/>
        <p:txBody>
          <a:bodyPr/>
          <a:lstStyle/>
          <a:p>
            <a:fld id="{B7CF8A19-3A9E-4ABC-B336-2FDDE321C72D}" type="slidenum">
              <a:rPr lang="en-US" smtClean="0"/>
              <a:pPr/>
              <a:t>19</a:t>
            </a:fld>
            <a:endParaRPr lang="en-US"/>
          </a:p>
        </p:txBody>
      </p:sp>
    </p:spTree>
    <p:extLst>
      <p:ext uri="{BB962C8B-B14F-4D97-AF65-F5344CB8AC3E}">
        <p14:creationId xmlns:p14="http://schemas.microsoft.com/office/powerpoint/2010/main" val="1975110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If you have Internet access, get one group of students to investigate an RMM product, such as </a:t>
            </a:r>
            <a:r>
              <a:rPr lang="en-US" dirty="0" err="1"/>
              <a:t>NinjaOne</a:t>
            </a:r>
            <a:r>
              <a:rPr lang="en-US" dirty="0"/>
              <a:t> (https://www.ninjaone.com/) or </a:t>
            </a:r>
            <a:r>
              <a:rPr lang="en-US" dirty="0" err="1"/>
              <a:t>Atera</a:t>
            </a:r>
            <a:r>
              <a:rPr lang="en-US" dirty="0"/>
              <a:t> (https://www.atera.com/). Get the other group to investigate a UEM, such as Workspace ONE (https://www.vmware.com/products/workspace-one.html) or </a:t>
            </a:r>
            <a:r>
              <a:rPr lang="en-US" dirty="0" err="1"/>
              <a:t>Hexnode</a:t>
            </a:r>
            <a:r>
              <a:rPr lang="en-US" dirty="0"/>
              <a:t> (https://www.hexnode.com/). Get the groups to compare results.</a:t>
            </a:r>
          </a:p>
        </p:txBody>
      </p:sp>
      <p:sp>
        <p:nvSpPr>
          <p:cNvPr id="4" name="Slide Number Placeholder 3"/>
          <p:cNvSpPr>
            <a:spLocks noGrp="1"/>
          </p:cNvSpPr>
          <p:nvPr>
            <p:ph type="sldNum" sz="quarter" idx="5"/>
          </p:nvPr>
        </p:nvSpPr>
        <p:spPr/>
        <p:txBody>
          <a:bodyPr/>
          <a:lstStyle/>
          <a:p>
            <a:fld id="{B7CF8A19-3A9E-4ABC-B336-2FDDE321C72D}" type="slidenum">
              <a:rPr lang="en-US" smtClean="0"/>
              <a:pPr/>
              <a:t>20</a:t>
            </a:fld>
            <a:endParaRPr lang="en-US"/>
          </a:p>
        </p:txBody>
      </p:sp>
    </p:spTree>
    <p:extLst>
      <p:ext uri="{BB962C8B-B14F-4D97-AF65-F5344CB8AC3E}">
        <p14:creationId xmlns:p14="http://schemas.microsoft.com/office/powerpoint/2010/main" val="197511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how to configure an adapter with the appropriate settings for the local network.</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4</a:t>
            </a:fld>
            <a:endParaRPr lang="en-US" dirty="0"/>
          </a:p>
        </p:txBody>
      </p:sp>
    </p:spTree>
    <p:extLst>
      <p:ext uri="{BB962C8B-B14F-4D97-AF65-F5344CB8AC3E}">
        <p14:creationId xmlns:p14="http://schemas.microsoft.com/office/powerpoint/2010/main" val="2928412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Review the main configuration screens for network adapters under Windows 10.</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5</a:t>
            </a:fld>
            <a:endParaRPr lang="en-US" dirty="0"/>
          </a:p>
        </p:txBody>
      </p:sp>
    </p:spTree>
    <p:extLst>
      <p:ext uri="{BB962C8B-B14F-4D97-AF65-F5344CB8AC3E}">
        <p14:creationId xmlns:p14="http://schemas.microsoft.com/office/powerpoint/2010/main" val="221504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Recap the function of a proxy server from Core 1 and show how to configure address information for a non-transparent proxy.</a:t>
            </a:r>
            <a:endParaRPr lang="en-GB" dirty="0"/>
          </a:p>
          <a:p>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6</a:t>
            </a:fld>
            <a:endParaRPr lang="en-US" dirty="0"/>
          </a:p>
        </p:txBody>
      </p:sp>
    </p:spTree>
    <p:extLst>
      <p:ext uri="{BB962C8B-B14F-4D97-AF65-F5344CB8AC3E}">
        <p14:creationId xmlns:p14="http://schemas.microsoft.com/office/powerpoint/2010/main" val="2260836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the difference between public and private networks and the effect on firewall settings (optionally, also mention domain networks). We will be covering Windows Firewall in more detail later, so only summarize here.</a:t>
            </a:r>
          </a:p>
          <a:p>
            <a:endParaRPr lang="en-US"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8</a:t>
            </a:fld>
            <a:endParaRPr lang="en-US" dirty="0"/>
          </a:p>
        </p:txBody>
      </p:sp>
    </p:spTree>
    <p:extLst>
      <p:ext uri="{BB962C8B-B14F-4D97-AF65-F5344CB8AC3E}">
        <p14:creationId xmlns:p14="http://schemas.microsoft.com/office/powerpoint/2010/main" val="2985065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Teaching Tip: </a:t>
            </a:r>
            <a:r>
              <a:rPr lang="en-US" sz="1200" b="0" i="0" u="none" strike="noStrike" kern="1200" baseline="0" dirty="0">
                <a:solidFill>
                  <a:schemeClr val="tx1"/>
                </a:solidFill>
                <a:latin typeface="+mn-lt"/>
                <a:ea typeface="+mn-ea"/>
                <a:cs typeface="+mn-cs"/>
              </a:rPr>
              <a:t>The basic function of a firewall is traffic filtering. A firewall resembles a quality inspector on a production line; any bad units are knocked off the line and go no farther. The firewall processes traffic according to rules; traffic that does not conform to a rule that allows it access is blocked.</a:t>
            </a:r>
            <a:endParaRPr lang="en-US" b="1" dirty="0"/>
          </a:p>
        </p:txBody>
      </p:sp>
      <p:sp>
        <p:nvSpPr>
          <p:cNvPr id="4" name="Slide Number Placeholder 3"/>
          <p:cNvSpPr>
            <a:spLocks noGrp="1"/>
          </p:cNvSpPr>
          <p:nvPr>
            <p:ph type="sldNum" sz="quarter" idx="5"/>
          </p:nvPr>
        </p:nvSpPr>
        <p:spPr/>
        <p:txBody>
          <a:bodyPr/>
          <a:lstStyle/>
          <a:p>
            <a:fld id="{F0DDA35F-9E58-5D40-92C1-D8C7631003B0}" type="slidenum">
              <a:rPr lang="en-US" smtClean="0"/>
              <a:t>9</a:t>
            </a:fld>
            <a:endParaRPr lang="en-US" dirty="0"/>
          </a:p>
        </p:txBody>
      </p:sp>
    </p:spTree>
    <p:extLst>
      <p:ext uri="{BB962C8B-B14F-4D97-AF65-F5344CB8AC3E}">
        <p14:creationId xmlns:p14="http://schemas.microsoft.com/office/powerpoint/2010/main" val="4194891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11</a:t>
            </a:fld>
            <a:endParaRPr lang="en-US" dirty="0"/>
          </a:p>
        </p:txBody>
      </p:sp>
    </p:spTree>
    <p:extLst>
      <p:ext uri="{BB962C8B-B14F-4D97-AF65-F5344CB8AC3E}">
        <p14:creationId xmlns:p14="http://schemas.microsoft.com/office/powerpoint/2010/main" val="398163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Optionally, use the Minecraft port example to discuss the risks of running home servers, making reference to the log4js vulnerability.</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12</a:t>
            </a:fld>
            <a:endParaRPr lang="en-US" dirty="0"/>
          </a:p>
        </p:txBody>
      </p:sp>
    </p:spTree>
    <p:extLst>
      <p:ext uri="{BB962C8B-B14F-4D97-AF65-F5344CB8AC3E}">
        <p14:creationId xmlns:p14="http://schemas.microsoft.com/office/powerpoint/2010/main" val="1955791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the risks of opening systems up to remote access and identify RDP and VNC as the two main protocols used for desktop-based remote access.</a:t>
            </a:r>
          </a:p>
        </p:txBody>
      </p:sp>
      <p:sp>
        <p:nvSpPr>
          <p:cNvPr id="4" name="Slide Number Placeholder 3"/>
          <p:cNvSpPr>
            <a:spLocks noGrp="1"/>
          </p:cNvSpPr>
          <p:nvPr>
            <p:ph type="sldNum" sz="quarter" idx="5"/>
          </p:nvPr>
        </p:nvSpPr>
        <p:spPr/>
        <p:txBody>
          <a:bodyPr/>
          <a:lstStyle/>
          <a:p>
            <a:fld id="{B7CF8A19-3A9E-4ABC-B336-2FDDE321C72D}" type="slidenum">
              <a:rPr lang="en-US" smtClean="0"/>
              <a:pPr/>
              <a:t>15</a:t>
            </a:fld>
            <a:endParaRPr lang="en-US"/>
          </a:p>
        </p:txBody>
      </p:sp>
    </p:spTree>
    <p:extLst>
      <p:ext uri="{BB962C8B-B14F-4D97-AF65-F5344CB8AC3E}">
        <p14:creationId xmlns:p14="http://schemas.microsoft.com/office/powerpoint/2010/main" val="13571246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p:nvPicPr>
        <p:blipFill>
          <a:blip r:embed="rId2"/>
          <a:stretch>
            <a:fillRect/>
          </a:stretch>
        </p:blipFill>
        <p:spPr>
          <a:xfrm>
            <a:off x="0" y="5498352"/>
            <a:ext cx="12216384" cy="947331"/>
          </a:xfrm>
          <a:prstGeom prst="rect">
            <a:avLst/>
          </a:prstGeom>
        </p:spPr>
      </p:pic>
      <p:sp>
        <p:nvSpPr>
          <p:cNvPr id="8" name="Title Placeholder 1"/>
          <p:cNvSpPr>
            <a:spLocks noGrp="1"/>
          </p:cNvSpPr>
          <p:nvPr>
            <p:ph type="title" hasCustomPrompt="1"/>
          </p:nvPr>
        </p:nvSpPr>
        <p:spPr>
          <a:xfrm>
            <a:off x="455904" y="100269"/>
            <a:ext cx="11274089" cy="844611"/>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455899" y="1307132"/>
            <a:ext cx="11280203" cy="398676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9" name="Picture 8">
            <a:extLst>
              <a:ext uri="{FF2B5EF4-FFF2-40B4-BE49-F238E27FC236}">
                <a16:creationId xmlns:a16="http://schemas.microsoft.com/office/drawing/2014/main" id="{F013273A-44B6-44B6-92B6-3ED2FE444F9E}"/>
              </a:ext>
            </a:extLst>
          </p:cNvPr>
          <p:cNvPicPr>
            <a:picLocks noChangeAspect="1"/>
          </p:cNvPicPr>
          <p:nvPr userDrawn="1"/>
        </p:nvPicPr>
        <p:blipFill>
          <a:blip r:embed="rId4"/>
          <a:stretch>
            <a:fillRect/>
          </a:stretch>
        </p:blipFill>
        <p:spPr>
          <a:xfrm>
            <a:off x="0" y="5492205"/>
            <a:ext cx="12216088" cy="954516"/>
          </a:xfrm>
          <a:prstGeom prst="rect">
            <a:avLst/>
          </a:prstGeom>
        </p:spPr>
      </p:pic>
      <p:sp>
        <p:nvSpPr>
          <p:cNvPr id="11" name="Slide Number Placeholder 5">
            <a:extLst>
              <a:ext uri="{FF2B5EF4-FFF2-40B4-BE49-F238E27FC236}">
                <a16:creationId xmlns:a16="http://schemas.microsoft.com/office/drawing/2014/main" id="{15FB7182-143B-4076-8C3D-95EC4E197589}"/>
              </a:ext>
            </a:extLst>
          </p:cNvPr>
          <p:cNvSpPr txBox="1">
            <a:spLocks/>
          </p:cNvSpPr>
          <p:nvPr userDrawn="1"/>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E2C8F202-617B-4B64-8350-F205D7193D9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2211446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455899" y="1307131"/>
            <a:ext cx="11280203" cy="4935408"/>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455900" y="100269"/>
            <a:ext cx="10511691" cy="844611"/>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p:nvPicPr>
        <p:blipFill>
          <a:blip r:embed="rId3"/>
          <a:stretch>
            <a:fillRect/>
          </a:stretch>
        </p:blipFill>
        <p:spPr>
          <a:xfrm>
            <a:off x="9138194" y="4826218"/>
            <a:ext cx="2612572" cy="1431089"/>
          </a:xfrm>
          <a:prstGeom prst="rect">
            <a:avLst/>
          </a:prstGeom>
        </p:spPr>
      </p:pic>
      <p:pic>
        <p:nvPicPr>
          <p:cNvPr id="10" name="Picture 9" descr="CompTIA_logo.wmf">
            <a:extLst>
              <a:ext uri="{FF2B5EF4-FFF2-40B4-BE49-F238E27FC236}">
                <a16:creationId xmlns:a16="http://schemas.microsoft.com/office/drawing/2014/main" id="{0C75972B-079E-46EE-87E8-29754EA382F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2" name="Picture 11">
            <a:extLst>
              <a:ext uri="{FF2B5EF4-FFF2-40B4-BE49-F238E27FC236}">
                <a16:creationId xmlns:a16="http://schemas.microsoft.com/office/drawing/2014/main" id="{B23D0A99-E2ED-46D1-80AF-36344336ABA9}"/>
              </a:ext>
            </a:extLst>
          </p:cNvPr>
          <p:cNvPicPr>
            <a:picLocks noChangeAspect="1"/>
          </p:cNvPicPr>
          <p:nvPr userDrawn="1"/>
        </p:nvPicPr>
        <p:blipFill>
          <a:blip r:embed="rId4"/>
          <a:stretch>
            <a:fillRect/>
          </a:stretch>
        </p:blipFill>
        <p:spPr>
          <a:xfrm>
            <a:off x="9138194" y="4826217"/>
            <a:ext cx="2612572" cy="1431091"/>
          </a:xfrm>
          <a:prstGeom prst="rect">
            <a:avLst/>
          </a:prstGeom>
        </p:spPr>
      </p:pic>
    </p:spTree>
    <p:extLst>
      <p:ext uri="{BB962C8B-B14F-4D97-AF65-F5344CB8AC3E}">
        <p14:creationId xmlns:p14="http://schemas.microsoft.com/office/powerpoint/2010/main" val="2606024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6019802"/>
            <a:ext cx="12192000" cy="455935"/>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4512821"/>
            <a:ext cx="12191999" cy="611187"/>
          </a:xfrm>
        </p:spPr>
        <p:txBody>
          <a:bodyPr/>
          <a:lstStyle>
            <a:lvl1pPr marL="0" indent="0" algn="ctr">
              <a:buNone/>
              <a:defRPr sz="28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455900" y="291743"/>
            <a:ext cx="10511691" cy="584775"/>
          </a:xfrm>
          <a:prstGeom prst="rect">
            <a:avLst/>
          </a:prstGeom>
          <a:noFill/>
        </p:spPr>
        <p:txBody>
          <a:bodyPr wrap="square" rtlCol="0">
            <a:spAutoFit/>
          </a:bodyPr>
          <a:lstStyle/>
          <a:p>
            <a:r>
              <a:rPr lang="en-US" sz="32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p:nvPicPr>
        <p:blipFill>
          <a:blip r:embed="rId2"/>
          <a:stretch>
            <a:fillRect/>
          </a:stretch>
        </p:blipFill>
        <p:spPr>
          <a:xfrm>
            <a:off x="0" y="6019802"/>
            <a:ext cx="12192000" cy="455935"/>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p:nvPicPr>
        <p:blipFill>
          <a:blip r:embed="rId4"/>
          <a:stretch>
            <a:fillRect/>
          </a:stretch>
        </p:blipFill>
        <p:spPr>
          <a:xfrm>
            <a:off x="-24384" y="6014719"/>
            <a:ext cx="12240768" cy="462943"/>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p:nvPicPr>
        <p:blipFill>
          <a:blip r:embed="rId5"/>
          <a:stretch>
            <a:fillRect/>
          </a:stretch>
        </p:blipFill>
        <p:spPr>
          <a:xfrm>
            <a:off x="3541485" y="1718491"/>
            <a:ext cx="5106336" cy="2797101"/>
          </a:xfrm>
          <a:prstGeom prst="rect">
            <a:avLst/>
          </a:prstGeom>
        </p:spPr>
      </p:pic>
      <p:sp>
        <p:nvSpPr>
          <p:cNvPr id="12" name="Slide Number Placeholder 5">
            <a:extLst>
              <a:ext uri="{FF2B5EF4-FFF2-40B4-BE49-F238E27FC236}">
                <a16:creationId xmlns:a16="http://schemas.microsoft.com/office/drawing/2014/main" id="{3BAE4812-2166-40D6-9030-ECEA75414256}"/>
              </a:ext>
            </a:extLst>
          </p:cNvPr>
          <p:cNvSpPr txBox="1">
            <a:spLocks/>
          </p:cNvSpPr>
          <p:nvPr userDrawn="1"/>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4" name="Picture 13">
            <a:extLst>
              <a:ext uri="{FF2B5EF4-FFF2-40B4-BE49-F238E27FC236}">
                <a16:creationId xmlns:a16="http://schemas.microsoft.com/office/drawing/2014/main" id="{58747CEF-CDBE-42DE-B889-853596B421F3}"/>
              </a:ext>
            </a:extLst>
          </p:cNvPr>
          <p:cNvPicPr>
            <a:picLocks noChangeAspect="1"/>
          </p:cNvPicPr>
          <p:nvPr userDrawn="1"/>
        </p:nvPicPr>
        <p:blipFill>
          <a:blip r:embed="rId2"/>
          <a:stretch>
            <a:fillRect/>
          </a:stretch>
        </p:blipFill>
        <p:spPr>
          <a:xfrm>
            <a:off x="0" y="6019802"/>
            <a:ext cx="12192000" cy="455935"/>
          </a:xfrm>
          <a:prstGeom prst="rect">
            <a:avLst/>
          </a:prstGeom>
        </p:spPr>
      </p:pic>
      <p:pic>
        <p:nvPicPr>
          <p:cNvPr id="15" name="Picture 14" descr="CompTIA_logo.wmf">
            <a:extLst>
              <a:ext uri="{FF2B5EF4-FFF2-40B4-BE49-F238E27FC236}">
                <a16:creationId xmlns:a16="http://schemas.microsoft.com/office/drawing/2014/main" id="{F63CD159-16EC-4D70-A801-DB79784162C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
        <p:nvSpPr>
          <p:cNvPr id="18" name="Rectangle: Single Corner Rounded 17">
            <a:extLst>
              <a:ext uri="{FF2B5EF4-FFF2-40B4-BE49-F238E27FC236}">
                <a16:creationId xmlns:a16="http://schemas.microsoft.com/office/drawing/2014/main" id="{D56C302A-FE87-4CA7-9B5D-A390A5898B96}"/>
              </a:ext>
            </a:extLst>
          </p:cNvPr>
          <p:cNvSpPr/>
          <p:nvPr userDrawn="1"/>
        </p:nvSpPr>
        <p:spPr>
          <a:xfrm>
            <a:off x="1" y="6019802"/>
            <a:ext cx="4071641" cy="455935"/>
          </a:xfrm>
          <a:prstGeom prst="round1Rect">
            <a:avLst>
              <a:gd name="adj" fmla="val 0"/>
            </a:avLst>
          </a:prstGeom>
          <a:solidFill>
            <a:srgbClr val="0090B9"/>
          </a:solidFill>
          <a:ln w="28575" cap="flat" cmpd="sng" algn="ctr">
            <a:noFill/>
            <a:prstDash val="solid"/>
          </a:ln>
          <a:effectLst/>
        </p:spPr>
        <p:txBody>
          <a:bodyPr rtlCol="0" anchor="ctr"/>
          <a:lstStyle/>
          <a:p>
            <a:pPr algn="ctr" defTabSz="1219170"/>
            <a:endParaRPr lang="en-US" sz="1467"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3A2DCA18-12B1-4631-95BC-1D71FADA4FF2}"/>
              </a:ext>
            </a:extLst>
          </p:cNvPr>
          <p:cNvSpPr/>
          <p:nvPr userDrawn="1"/>
        </p:nvSpPr>
        <p:spPr>
          <a:xfrm>
            <a:off x="4071642" y="6019802"/>
            <a:ext cx="4061287" cy="455935"/>
          </a:xfrm>
          <a:prstGeom prst="round1Rect">
            <a:avLst>
              <a:gd name="adj" fmla="val 0"/>
            </a:avLst>
          </a:prstGeom>
          <a:solidFill>
            <a:srgbClr val="B0B6BB"/>
          </a:solidFill>
          <a:ln w="28575" cap="flat" cmpd="sng" algn="ctr">
            <a:noFill/>
            <a:prstDash val="solid"/>
          </a:ln>
          <a:effectLst/>
        </p:spPr>
        <p:txBody>
          <a:bodyPr rtlCol="0" anchor="ctr"/>
          <a:lstStyle/>
          <a:p>
            <a:pPr algn="ctr" defTabSz="1219170"/>
            <a:endParaRPr lang="en-US" sz="1467" b="1" kern="0" dirty="0">
              <a:solidFill>
                <a:srgbClr val="FF0000"/>
              </a:solidFill>
              <a:latin typeface="Arial"/>
            </a:endParaRPr>
          </a:p>
        </p:txBody>
      </p:sp>
      <p:sp>
        <p:nvSpPr>
          <p:cNvPr id="20" name="Rectangle: Single Corner Rounded 19">
            <a:extLst>
              <a:ext uri="{FF2B5EF4-FFF2-40B4-BE49-F238E27FC236}">
                <a16:creationId xmlns:a16="http://schemas.microsoft.com/office/drawing/2014/main" id="{0D98349F-1FAA-4C6E-A5A4-7D837AC1A234}"/>
              </a:ext>
            </a:extLst>
          </p:cNvPr>
          <p:cNvSpPr/>
          <p:nvPr userDrawn="1"/>
        </p:nvSpPr>
        <p:spPr>
          <a:xfrm>
            <a:off x="8132929" y="6019802"/>
            <a:ext cx="4061287" cy="455935"/>
          </a:xfrm>
          <a:prstGeom prst="round1Rect">
            <a:avLst>
              <a:gd name="adj" fmla="val 0"/>
            </a:avLst>
          </a:prstGeom>
          <a:solidFill>
            <a:srgbClr val="45545F"/>
          </a:solidFill>
          <a:ln w="28575" cap="flat" cmpd="sng" algn="ctr">
            <a:noFill/>
            <a:prstDash val="solid"/>
          </a:ln>
          <a:effectLst/>
        </p:spPr>
        <p:txBody>
          <a:bodyPr rtlCol="0" anchor="ctr"/>
          <a:lstStyle/>
          <a:p>
            <a:pPr algn="ctr" defTabSz="1219170"/>
            <a:endParaRPr lang="en-US" sz="1467" b="1" kern="0" dirty="0">
              <a:solidFill>
                <a:srgbClr val="FF0000"/>
              </a:solidFill>
              <a:latin typeface="Arial"/>
            </a:endParaRPr>
          </a:p>
        </p:txBody>
      </p:sp>
      <p:pic>
        <p:nvPicPr>
          <p:cNvPr id="21" name="Picture 20">
            <a:extLst>
              <a:ext uri="{FF2B5EF4-FFF2-40B4-BE49-F238E27FC236}">
                <a16:creationId xmlns:a16="http://schemas.microsoft.com/office/drawing/2014/main" id="{B3D4B42A-529E-4170-BA6A-BAE26A1E9D5E}"/>
              </a:ext>
            </a:extLst>
          </p:cNvPr>
          <p:cNvPicPr>
            <a:picLocks noChangeAspect="1"/>
          </p:cNvPicPr>
          <p:nvPr userDrawn="1"/>
        </p:nvPicPr>
        <p:blipFill>
          <a:blip r:embed="rId6"/>
          <a:stretch>
            <a:fillRect/>
          </a:stretch>
        </p:blipFill>
        <p:spPr>
          <a:xfrm>
            <a:off x="3541486" y="1718491"/>
            <a:ext cx="5106337" cy="2797101"/>
          </a:xfrm>
          <a:prstGeom prst="rect">
            <a:avLst/>
          </a:prstGeom>
        </p:spPr>
      </p:pic>
    </p:spTree>
    <p:extLst>
      <p:ext uri="{BB962C8B-B14F-4D97-AF65-F5344CB8AC3E}">
        <p14:creationId xmlns:p14="http://schemas.microsoft.com/office/powerpoint/2010/main" val="1822280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6" name="Picture 5" descr="CompTIA_logo.wmf">
            <a:extLst>
              <a:ext uri="{FF2B5EF4-FFF2-40B4-BE49-F238E27FC236}">
                <a16:creationId xmlns:a16="http://schemas.microsoft.com/office/drawing/2014/main" id="{B26B4295-709C-457F-AE10-3DCB8822EC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1279473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1"/>
            <a:ext cx="11280200" cy="4525963"/>
          </a:xfrm>
        </p:spPr>
        <p:txBody>
          <a:bodyPr/>
          <a:lstStyle>
            <a:lvl1pPr>
              <a:spcAft>
                <a:spcPts val="2400"/>
              </a:spcAft>
              <a:buFont typeface="+mj-lt"/>
              <a:buAutoNum type="arabicPeriod"/>
              <a:defRPr sz="2400">
                <a:solidFill>
                  <a:srgbClr val="45545F"/>
                </a:solidFill>
              </a:defRPr>
            </a:lvl1pPr>
            <a:lvl2pPr marL="800080" indent="-342891">
              <a:buFont typeface="+mj-lt"/>
              <a:buAutoNum type="arabicPeriod"/>
              <a:defRPr/>
            </a:lvl2pPr>
            <a:lvl3pPr marL="1257269" indent="-342891">
              <a:buFont typeface="+mj-lt"/>
              <a:buAutoNum type="arabicPeriod"/>
              <a:defRPr/>
            </a:lvl3pPr>
            <a:lvl4pPr marL="1828754" indent="-457189">
              <a:buFont typeface="+mj-lt"/>
              <a:buAutoNum type="arabicPeriod"/>
              <a:defRPr/>
            </a:lvl4pPr>
            <a:lvl5pPr marL="2285943" indent="-457189">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455900" y="291743"/>
            <a:ext cx="10511691" cy="584775"/>
          </a:xfrm>
          <a:prstGeom prst="rect">
            <a:avLst/>
          </a:prstGeom>
          <a:noFill/>
        </p:spPr>
        <p:txBody>
          <a:bodyPr wrap="square" rtlCol="0">
            <a:spAutoFit/>
          </a:bodyPr>
          <a:lstStyle/>
          <a:p>
            <a:r>
              <a:rPr lang="en-US" sz="32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536873"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p:nvPicPr>
        <p:blipFill>
          <a:blip r:embed="rId3"/>
          <a:stretch>
            <a:fillRect/>
          </a:stretch>
        </p:blipFill>
        <p:spPr>
          <a:xfrm>
            <a:off x="8597012" y="4991818"/>
            <a:ext cx="3594987" cy="1869959"/>
          </a:xfrm>
          <a:prstGeom prst="rect">
            <a:avLst/>
          </a:prstGeom>
        </p:spPr>
      </p:pic>
      <p:sp>
        <p:nvSpPr>
          <p:cNvPr id="10" name="TextBox 9">
            <a:extLst>
              <a:ext uri="{FF2B5EF4-FFF2-40B4-BE49-F238E27FC236}">
                <a16:creationId xmlns:a16="http://schemas.microsoft.com/office/drawing/2014/main" id="{7011A25A-C2B5-4F8C-AE5B-C796D6C52C5C}"/>
              </a:ext>
            </a:extLst>
          </p:cNvPr>
          <p:cNvSpPr txBox="1"/>
          <p:nvPr userDrawn="1"/>
        </p:nvSpPr>
        <p:spPr>
          <a:xfrm>
            <a:off x="455900" y="291743"/>
            <a:ext cx="10511691" cy="584775"/>
          </a:xfrm>
          <a:prstGeom prst="rect">
            <a:avLst/>
          </a:prstGeom>
          <a:noFill/>
        </p:spPr>
        <p:txBody>
          <a:bodyPr wrap="square" rtlCol="0">
            <a:spAutoFit/>
          </a:bodyPr>
          <a:lstStyle/>
          <a:p>
            <a:r>
              <a:rPr lang="en-US" sz="3200" b="1" dirty="0">
                <a:solidFill>
                  <a:srgbClr val="ED1C24"/>
                </a:solidFill>
                <a:latin typeface="+mn-lt"/>
              </a:rPr>
              <a:t>Reflective Questions</a:t>
            </a:r>
          </a:p>
        </p:txBody>
      </p:sp>
      <p:pic>
        <p:nvPicPr>
          <p:cNvPr id="11" name="Picture 10" descr="CompTIA_logo.wmf">
            <a:extLst>
              <a:ext uri="{FF2B5EF4-FFF2-40B4-BE49-F238E27FC236}">
                <a16:creationId xmlns:a16="http://schemas.microsoft.com/office/drawing/2014/main" id="{24B3DD83-F6BB-493F-9168-E0170E91D8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2" name="Picture 11">
            <a:extLst>
              <a:ext uri="{FF2B5EF4-FFF2-40B4-BE49-F238E27FC236}">
                <a16:creationId xmlns:a16="http://schemas.microsoft.com/office/drawing/2014/main" id="{F7A9F352-1485-4C59-B6D2-30AFFCF9501B}"/>
              </a:ext>
            </a:extLst>
          </p:cNvPr>
          <p:cNvPicPr>
            <a:picLocks noChangeAspect="1"/>
          </p:cNvPicPr>
          <p:nvPr userDrawn="1"/>
        </p:nvPicPr>
        <p:blipFill>
          <a:blip r:embed="rId3"/>
          <a:stretch>
            <a:fillRect/>
          </a:stretch>
        </p:blipFill>
        <p:spPr>
          <a:xfrm>
            <a:off x="8597012" y="4991818"/>
            <a:ext cx="3594987" cy="1869959"/>
          </a:xfrm>
          <a:prstGeom prst="rect">
            <a:avLst/>
          </a:prstGeom>
        </p:spPr>
      </p:pic>
    </p:spTree>
    <p:extLst>
      <p:ext uri="{BB962C8B-B14F-4D97-AF65-F5344CB8AC3E}">
        <p14:creationId xmlns:p14="http://schemas.microsoft.com/office/powerpoint/2010/main" val="4268816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28693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400">
                <a:solidFill>
                  <a:srgbClr val="45545F"/>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7" name="Picture 6" descr="CompTIA_logo.wmf">
            <a:extLst>
              <a:ext uri="{FF2B5EF4-FFF2-40B4-BE49-F238E27FC236}">
                <a16:creationId xmlns:a16="http://schemas.microsoft.com/office/drawing/2014/main" id="{BA1FA113-3DC7-4C05-B6E4-099546D51A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577848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609600" y="1600201"/>
            <a:ext cx="5384800" cy="4525963"/>
          </a:xfrm>
        </p:spPr>
        <p:txBody>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97600" y="1600201"/>
            <a:ext cx="5384800" cy="4525963"/>
          </a:xfrm>
        </p:spPr>
        <p:txBody>
          <a:bodyPr>
            <a:noAutofit/>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8" name="Picture 7" descr="CompTIA_logo.wmf">
            <a:extLst>
              <a:ext uri="{FF2B5EF4-FFF2-40B4-BE49-F238E27FC236}">
                <a16:creationId xmlns:a16="http://schemas.microsoft.com/office/drawing/2014/main" id="{1D22389C-0258-43D9-B8EA-F4DFBB28DBD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2651304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609600" y="1535113"/>
            <a:ext cx="5386917" cy="639763"/>
          </a:xfrm>
        </p:spPr>
        <p:txBody>
          <a:bodyPr anchor="b">
            <a:noAutofit/>
          </a:bodyPr>
          <a:lstStyle>
            <a:lvl1pPr marL="0" indent="0" algn="l">
              <a:buNone/>
              <a:defRPr sz="2400" b="1">
                <a:solidFill>
                  <a:srgbClr val="45545F"/>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noAutofit/>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6193372" y="1535113"/>
            <a:ext cx="5389033" cy="639763"/>
          </a:xfrm>
        </p:spPr>
        <p:txBody>
          <a:bodyPr anchor="b">
            <a:noAutofit/>
          </a:bodyPr>
          <a:lstStyle>
            <a:lvl1pPr marL="0" indent="0">
              <a:buNone/>
              <a:defRPr sz="2400" b="1">
                <a:solidFill>
                  <a:srgbClr val="45545F"/>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93372" y="2174875"/>
            <a:ext cx="5389033" cy="3951288"/>
          </a:xfrm>
        </p:spPr>
        <p:txBody>
          <a:bodyPr>
            <a:noAutofit/>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0" name="Picture 9" descr="CompTIA_logo.wmf">
            <a:extLst>
              <a:ext uri="{FF2B5EF4-FFF2-40B4-BE49-F238E27FC236}">
                <a16:creationId xmlns:a16="http://schemas.microsoft.com/office/drawing/2014/main" id="{5C225E0C-D7D3-4B0E-B336-5665CC4645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4167725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3296" y="107463"/>
            <a:ext cx="10397067" cy="820616"/>
          </a:xfrm>
        </p:spPr>
        <p:txBody>
          <a:bodyPr anchor="ctr" anchorCtr="0">
            <a:noAutofit/>
          </a:bodyPr>
          <a:lstStyle>
            <a:lvl1pPr algn="l">
              <a:defRPr sz="3200" b="1">
                <a:latin typeface="+mn-lt"/>
              </a:defRPr>
            </a:lvl1pPr>
          </a:lstStyle>
          <a:p>
            <a:r>
              <a:rPr lang="en-US" dirty="0"/>
              <a:t>Click to add title</a:t>
            </a:r>
          </a:p>
        </p:txBody>
      </p:sp>
      <p:sp>
        <p:nvSpPr>
          <p:cNvPr id="3" name="Content Placeholder 2"/>
          <p:cNvSpPr>
            <a:spLocks noGrp="1"/>
          </p:cNvSpPr>
          <p:nvPr>
            <p:ph idx="1"/>
          </p:nvPr>
        </p:nvSpPr>
        <p:spPr>
          <a:xfrm>
            <a:off x="4766733" y="1435103"/>
            <a:ext cx="6815667" cy="4691063"/>
          </a:xfrm>
        </p:spPr>
        <p:txBody>
          <a:bodyPr>
            <a:noAutofit/>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609605" y="1435103"/>
            <a:ext cx="4011084" cy="4691063"/>
          </a:xfrm>
        </p:spPr>
        <p:txBody>
          <a:bodyPr/>
          <a:lstStyle>
            <a:lvl1pPr marL="0" indent="0">
              <a:buNone/>
              <a:defRPr sz="2400">
                <a:solidFill>
                  <a:srgbClr val="45545F"/>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8" name="Picture 7" descr="CompTIA_logo.wmf">
            <a:extLst>
              <a:ext uri="{FF2B5EF4-FFF2-40B4-BE49-F238E27FC236}">
                <a16:creationId xmlns:a16="http://schemas.microsoft.com/office/drawing/2014/main" id="{AE6542B3-55BE-4B30-985D-9F5955187E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9324762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56905"/>
            <a:ext cx="7315200" cy="566739"/>
          </a:xfrm>
        </p:spPr>
        <p:txBody>
          <a:bodyPr anchor="b"/>
          <a:lstStyle>
            <a:lvl1pPr algn="l">
              <a:defRPr sz="24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2389717" y="1113693"/>
            <a:ext cx="7315200" cy="3770187"/>
          </a:xfrm>
        </p:spPr>
        <p:txBody>
          <a:bodyPr>
            <a:noAutofit/>
          </a:bodyPr>
          <a:lstStyle>
            <a:lvl1pPr marL="0" indent="0">
              <a:buNone/>
              <a:defRPr sz="2400">
                <a:solidFill>
                  <a:srgbClr val="45545F"/>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2389717" y="5523643"/>
            <a:ext cx="7315200" cy="804863"/>
          </a:xfrm>
        </p:spPr>
        <p:txBody>
          <a:bodyPr/>
          <a:lstStyle>
            <a:lvl1pPr marL="0" indent="0">
              <a:buNone/>
              <a:defRPr sz="2400">
                <a:solidFill>
                  <a:srgbClr val="45545F"/>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
        <p:nvSpPr>
          <p:cNvPr id="8" name="Slide Number Placeholder 5">
            <a:extLst>
              <a:ext uri="{FF2B5EF4-FFF2-40B4-BE49-F238E27FC236}">
                <a16:creationId xmlns:a16="http://schemas.microsoft.com/office/drawing/2014/main" id="{53571B1B-A4EB-4D29-83A6-0500F94A5F37}"/>
              </a:ext>
            </a:extLst>
          </p:cNvPr>
          <p:cNvSpPr txBox="1">
            <a:spLocks/>
          </p:cNvSpPr>
          <p:nvPr userDrawn="1"/>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2D130FFB-90DB-408F-A338-C174444A8A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447081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455904" y="100269"/>
            <a:ext cx="11274089" cy="844611"/>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455899" y="1307129"/>
            <a:ext cx="11280203" cy="475678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7" name="Picture 6" descr="CompTIA_logo.wmf">
            <a:extLst>
              <a:ext uri="{FF2B5EF4-FFF2-40B4-BE49-F238E27FC236}">
                <a16:creationId xmlns:a16="http://schemas.microsoft.com/office/drawing/2014/main" id="{0595E051-9F3F-49CD-9466-351DD26ACB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34239188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7" name="Picture 6" descr="CompTIA_logo.wmf">
            <a:extLst>
              <a:ext uri="{FF2B5EF4-FFF2-40B4-BE49-F238E27FC236}">
                <a16:creationId xmlns:a16="http://schemas.microsoft.com/office/drawing/2014/main" id="{2CB3C755-7B4F-48A4-9325-B6A27C4DFF4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2928403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9200" y="1211385"/>
            <a:ext cx="2743200" cy="4914779"/>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609600" y="1211385"/>
            <a:ext cx="8026400" cy="4914779"/>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7" name="Picture 6" descr="CompTIA_logo.wmf">
            <a:extLst>
              <a:ext uri="{FF2B5EF4-FFF2-40B4-BE49-F238E27FC236}">
                <a16:creationId xmlns:a16="http://schemas.microsoft.com/office/drawing/2014/main" id="{4E4D8A51-0903-4819-9000-34CDA311899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2636012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544749" y="442148"/>
            <a:ext cx="11128444" cy="4590813"/>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867155" y="1401704"/>
            <a:ext cx="10641659" cy="1467565"/>
          </a:xfrm>
        </p:spPr>
        <p:txBody>
          <a:bodyPr lIns="0" rIns="0" anchor="b">
            <a:noAutofit/>
          </a:bodyPr>
          <a:lstStyle>
            <a:lvl1pPr algn="l">
              <a:defRPr sz="48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867155" y="2878676"/>
            <a:ext cx="8276845" cy="652875"/>
          </a:xfrm>
        </p:spPr>
        <p:txBody>
          <a:bodyPr lIns="0" rIns="0">
            <a:noAutofit/>
          </a:bodyPr>
          <a:lstStyle>
            <a:lvl1pPr marL="0" indent="0" algn="l">
              <a:buNone/>
              <a:defRPr sz="2667">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29481" y="5825764"/>
            <a:ext cx="2246376" cy="480568"/>
          </a:xfrm>
          <a:prstGeom prst="rect">
            <a:avLst/>
          </a:prstGeom>
        </p:spPr>
      </p:pic>
    </p:spTree>
    <p:extLst>
      <p:ext uri="{BB962C8B-B14F-4D97-AF65-F5344CB8AC3E}">
        <p14:creationId xmlns:p14="http://schemas.microsoft.com/office/powerpoint/2010/main" val="32833380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455900" y="100269"/>
            <a:ext cx="10511691" cy="844611"/>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2336800" y="1259979"/>
            <a:ext cx="9245600" cy="762000"/>
          </a:xfrm>
        </p:spPr>
        <p:txBody>
          <a:bodyPr/>
          <a:lstStyle>
            <a:lvl1pPr marL="0" indent="0" algn="l" defTabSz="457189" rtl="0" eaLnBrk="1" latinLnBrk="0" hangingPunct="1">
              <a:spcBef>
                <a:spcPct val="20000"/>
              </a:spcBef>
              <a:buClr>
                <a:schemeClr val="accent1"/>
              </a:buClr>
              <a:buFont typeface="Arial"/>
              <a:buNone/>
              <a:defRPr lang="en-US" sz="2400" kern="1200" dirty="0" smtClean="0">
                <a:solidFill>
                  <a:srgbClr val="ED1C24"/>
                </a:solidFill>
                <a:latin typeface="+mn-lt"/>
                <a:ea typeface="+mn-ea"/>
                <a:cs typeface="+mn-cs"/>
              </a:defRPr>
            </a:lvl1pPr>
            <a:lvl2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189"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1093003"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455899" y="2261938"/>
            <a:ext cx="11280203" cy="398060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469" y="1043333"/>
            <a:ext cx="1214921" cy="106305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9251256" y="4191725"/>
            <a:ext cx="2940744" cy="2666275"/>
          </a:xfrm>
          <a:prstGeom prst="rect">
            <a:avLst/>
          </a:prstGeom>
        </p:spPr>
      </p:pic>
    </p:spTree>
    <p:extLst>
      <p:ext uri="{BB962C8B-B14F-4D97-AF65-F5344CB8AC3E}">
        <p14:creationId xmlns:p14="http://schemas.microsoft.com/office/powerpoint/2010/main" val="1541156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455899" y="1307131"/>
            <a:ext cx="11280203" cy="4935408"/>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9620679" y="4911634"/>
            <a:ext cx="2140236" cy="1330959"/>
          </a:xfrm>
          <a:prstGeom prst="rect">
            <a:avLst/>
          </a:prstGeom>
        </p:spPr>
      </p:pic>
      <p:sp>
        <p:nvSpPr>
          <p:cNvPr id="8" name="Title Placeholder 1"/>
          <p:cNvSpPr>
            <a:spLocks noGrp="1"/>
          </p:cNvSpPr>
          <p:nvPr>
            <p:ph type="title" hasCustomPrompt="1"/>
          </p:nvPr>
        </p:nvSpPr>
        <p:spPr>
          <a:xfrm>
            <a:off x="455900" y="100269"/>
            <a:ext cx="10511691" cy="844611"/>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7646131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455899" y="1307131"/>
            <a:ext cx="11280203" cy="4935408"/>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455900" y="100269"/>
            <a:ext cx="10511691" cy="844611"/>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9138194" y="4826217"/>
            <a:ext cx="2612572" cy="1431091"/>
          </a:xfrm>
          <a:prstGeom prst="rect">
            <a:avLst/>
          </a:prstGeom>
        </p:spPr>
      </p:pic>
    </p:spTree>
    <p:extLst>
      <p:ext uri="{BB962C8B-B14F-4D97-AF65-F5344CB8AC3E}">
        <p14:creationId xmlns:p14="http://schemas.microsoft.com/office/powerpoint/2010/main" val="6046714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400">
                <a:solidFill>
                  <a:srgbClr val="45545F"/>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10751566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609600" y="1535113"/>
            <a:ext cx="5386917" cy="639763"/>
          </a:xfrm>
        </p:spPr>
        <p:txBody>
          <a:bodyPr anchor="b">
            <a:noAutofit/>
          </a:bodyPr>
          <a:lstStyle>
            <a:lvl1pPr marL="0" indent="0" algn="l">
              <a:buNone/>
              <a:defRPr sz="2400" b="1">
                <a:solidFill>
                  <a:srgbClr val="45545F"/>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noAutofit/>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6193372" y="1535113"/>
            <a:ext cx="5389033" cy="639763"/>
          </a:xfrm>
        </p:spPr>
        <p:txBody>
          <a:bodyPr anchor="b">
            <a:noAutofit/>
          </a:bodyPr>
          <a:lstStyle>
            <a:lvl1pPr marL="0" indent="0">
              <a:buNone/>
              <a:defRPr sz="2400" b="1">
                <a:solidFill>
                  <a:srgbClr val="45545F"/>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93372" y="2174875"/>
            <a:ext cx="5389033" cy="3951288"/>
          </a:xfrm>
        </p:spPr>
        <p:txBody>
          <a:bodyPr>
            <a:noAutofit/>
          </a:bodyPr>
          <a:lstStyle>
            <a:lvl1pPr>
              <a:defRPr sz="2400">
                <a:solidFill>
                  <a:srgbClr val="45545F"/>
                </a:solidFill>
              </a:defRPr>
            </a:lvl1pPr>
            <a:lvl2pPr>
              <a:defRPr sz="2133">
                <a:solidFill>
                  <a:srgbClr val="45545F"/>
                </a:solidFill>
              </a:defRPr>
            </a:lvl2pPr>
            <a:lvl3pPr>
              <a:defRPr sz="1867">
                <a:solidFill>
                  <a:srgbClr val="45545F"/>
                </a:solidFill>
              </a:defRPr>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4132710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56905"/>
            <a:ext cx="7315200" cy="566739"/>
          </a:xfrm>
        </p:spPr>
        <p:txBody>
          <a:bodyPr anchor="b"/>
          <a:lstStyle>
            <a:lvl1pPr algn="l">
              <a:defRPr sz="24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2389717" y="1113693"/>
            <a:ext cx="7315200" cy="3770187"/>
          </a:xfrm>
        </p:spPr>
        <p:txBody>
          <a:bodyPr>
            <a:noAutofit/>
          </a:bodyPr>
          <a:lstStyle>
            <a:lvl1pPr marL="0" indent="0">
              <a:buNone/>
              <a:defRPr sz="2400">
                <a:solidFill>
                  <a:srgbClr val="45545F"/>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2389717" y="5523643"/>
            <a:ext cx="7315200" cy="804863"/>
          </a:xfrm>
        </p:spPr>
        <p:txBody>
          <a:bodyPr/>
          <a:lstStyle>
            <a:lvl1pPr marL="0" indent="0">
              <a:buNone/>
              <a:defRPr sz="2400">
                <a:solidFill>
                  <a:srgbClr val="45545F"/>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764329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534994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p:nvSpPr>
        <p:spPr>
          <a:xfrm>
            <a:off x="544749" y="442148"/>
            <a:ext cx="11128444" cy="4590813"/>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867155" y="1401704"/>
            <a:ext cx="10641659" cy="1467565"/>
          </a:xfrm>
        </p:spPr>
        <p:txBody>
          <a:bodyPr lIns="0" rIns="0" anchor="b">
            <a:noAutofit/>
          </a:bodyPr>
          <a:lstStyle>
            <a:lvl1pPr algn="l">
              <a:defRPr sz="48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867155" y="2878676"/>
            <a:ext cx="8276845" cy="652875"/>
          </a:xfrm>
        </p:spPr>
        <p:txBody>
          <a:bodyPr lIns="0" rIns="0">
            <a:noAutofit/>
          </a:bodyPr>
          <a:lstStyle>
            <a:lvl1pPr marL="0" indent="0" algn="l">
              <a:buNone/>
              <a:defRPr sz="2667">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29481" y="5825764"/>
            <a:ext cx="2246376" cy="480568"/>
          </a:xfrm>
          <a:prstGeom prst="rect">
            <a:avLst/>
          </a:prstGeom>
        </p:spPr>
      </p:pic>
      <p:sp>
        <p:nvSpPr>
          <p:cNvPr id="6" name="Round Diagonal Corner Rectangle 8">
            <a:extLst>
              <a:ext uri="{FF2B5EF4-FFF2-40B4-BE49-F238E27FC236}">
                <a16:creationId xmlns:a16="http://schemas.microsoft.com/office/drawing/2014/main" id="{4380E2D1-B0A4-4C5A-81FA-692F44C8BF30}"/>
              </a:ext>
            </a:extLst>
          </p:cNvPr>
          <p:cNvSpPr/>
          <p:nvPr userDrawn="1"/>
        </p:nvSpPr>
        <p:spPr>
          <a:xfrm>
            <a:off x="544749" y="442148"/>
            <a:ext cx="11128444" cy="4590813"/>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pic>
        <p:nvPicPr>
          <p:cNvPr id="7" name="Picture 6" descr="CompTIA_logo.wmf">
            <a:extLst>
              <a:ext uri="{FF2B5EF4-FFF2-40B4-BE49-F238E27FC236}">
                <a16:creationId xmlns:a16="http://schemas.microsoft.com/office/drawing/2014/main" id="{694E33B4-9630-49A8-97A5-8A9243E3616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29481" y="5825764"/>
            <a:ext cx="2246376" cy="480568"/>
          </a:xfrm>
          <a:prstGeom prst="rect">
            <a:avLst/>
          </a:prstGeom>
        </p:spPr>
      </p:pic>
    </p:spTree>
    <p:extLst>
      <p:ext uri="{BB962C8B-B14F-4D97-AF65-F5344CB8AC3E}">
        <p14:creationId xmlns:p14="http://schemas.microsoft.com/office/powerpoint/2010/main" val="33165767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1" y="0"/>
            <a:ext cx="12191999" cy="804333"/>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94734" y="995680"/>
            <a:ext cx="1182793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8850969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37848895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42574088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9121347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8295311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360894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32444951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20404442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9825530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4235163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p:nvPicPr>
        <p:blipFill>
          <a:blip r:embed="rId2"/>
          <a:stretch>
            <a:fillRect/>
          </a:stretch>
        </p:blipFill>
        <p:spPr>
          <a:xfrm>
            <a:off x="-24384" y="5924008"/>
            <a:ext cx="12240768" cy="512064"/>
          </a:xfrm>
          <a:prstGeom prst="rect">
            <a:avLst/>
          </a:prstGeom>
        </p:spPr>
      </p:pic>
      <p:sp>
        <p:nvSpPr>
          <p:cNvPr id="9" name="Title Placeholder 1"/>
          <p:cNvSpPr>
            <a:spLocks noGrp="1"/>
          </p:cNvSpPr>
          <p:nvPr>
            <p:ph type="title" hasCustomPrompt="1"/>
          </p:nvPr>
        </p:nvSpPr>
        <p:spPr>
          <a:xfrm>
            <a:off x="455900" y="100269"/>
            <a:ext cx="11274088" cy="844611"/>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455899" y="1307133"/>
            <a:ext cx="11280203" cy="442952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8" name="Picture 7">
            <a:extLst>
              <a:ext uri="{FF2B5EF4-FFF2-40B4-BE49-F238E27FC236}">
                <a16:creationId xmlns:a16="http://schemas.microsoft.com/office/drawing/2014/main" id="{7C28B142-A308-435E-89D2-32B3DE4E7F0E}"/>
              </a:ext>
            </a:extLst>
          </p:cNvPr>
          <p:cNvPicPr>
            <a:picLocks noChangeAspect="1"/>
          </p:cNvPicPr>
          <p:nvPr userDrawn="1"/>
        </p:nvPicPr>
        <p:blipFill>
          <a:blip r:embed="rId4"/>
          <a:stretch>
            <a:fillRect/>
          </a:stretch>
        </p:blipFill>
        <p:spPr>
          <a:xfrm>
            <a:off x="-25400" y="5925458"/>
            <a:ext cx="12242800" cy="508844"/>
          </a:xfrm>
          <a:prstGeom prst="rect">
            <a:avLst/>
          </a:prstGeom>
        </p:spPr>
      </p:pic>
      <p:pic>
        <p:nvPicPr>
          <p:cNvPr id="10" name="Picture 9" descr="CompTIA_logo.wmf">
            <a:extLst>
              <a:ext uri="{FF2B5EF4-FFF2-40B4-BE49-F238E27FC236}">
                <a16:creationId xmlns:a16="http://schemas.microsoft.com/office/drawing/2014/main" id="{E164D88B-72B3-4C3F-AF01-056CEF4604B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29281117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36004242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17129582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3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1" y="0"/>
            <a:ext cx="12191999" cy="804333"/>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94733" y="995680"/>
            <a:ext cx="5805265"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6181845" y="995680"/>
            <a:ext cx="5840823" cy="5394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344239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p:nvPicPr>
        <p:blipFill>
          <a:blip r:embed="rId2"/>
          <a:stretch>
            <a:fillRect/>
          </a:stretch>
        </p:blipFill>
        <p:spPr>
          <a:xfrm>
            <a:off x="9266864" y="4191725"/>
            <a:ext cx="2925136" cy="2666275"/>
          </a:xfrm>
          <a:prstGeom prst="rect">
            <a:avLst/>
          </a:prstGeom>
        </p:spPr>
      </p:pic>
      <p:sp>
        <p:nvSpPr>
          <p:cNvPr id="11" name="Title Placeholder 1"/>
          <p:cNvSpPr>
            <a:spLocks noGrp="1"/>
          </p:cNvSpPr>
          <p:nvPr>
            <p:ph type="title" hasCustomPrompt="1"/>
          </p:nvPr>
        </p:nvSpPr>
        <p:spPr>
          <a:xfrm>
            <a:off x="455900" y="100269"/>
            <a:ext cx="11274088" cy="844611"/>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1093003"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455899" y="1307131"/>
            <a:ext cx="11280203" cy="4785663"/>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9" name="Picture 8">
            <a:extLst>
              <a:ext uri="{FF2B5EF4-FFF2-40B4-BE49-F238E27FC236}">
                <a16:creationId xmlns:a16="http://schemas.microsoft.com/office/drawing/2014/main" id="{139DF1F3-E1A6-4F38-B569-D5047083F7F0}"/>
              </a:ext>
            </a:extLst>
          </p:cNvPr>
          <p:cNvPicPr>
            <a:picLocks noChangeAspect="1"/>
          </p:cNvPicPr>
          <p:nvPr userDrawn="1"/>
        </p:nvPicPr>
        <p:blipFill>
          <a:blip r:embed="rId4"/>
          <a:stretch>
            <a:fillRect/>
          </a:stretch>
        </p:blipFill>
        <p:spPr>
          <a:xfrm>
            <a:off x="9251256" y="4191725"/>
            <a:ext cx="2940744" cy="2666275"/>
          </a:xfrm>
          <a:prstGeom prst="rect">
            <a:avLst/>
          </a:prstGeom>
        </p:spPr>
      </p:pic>
      <p:pic>
        <p:nvPicPr>
          <p:cNvPr id="10" name="Picture 9" descr="CompTIA_logo.wmf">
            <a:extLst>
              <a:ext uri="{FF2B5EF4-FFF2-40B4-BE49-F238E27FC236}">
                <a16:creationId xmlns:a16="http://schemas.microsoft.com/office/drawing/2014/main" id="{01E94D2E-4526-48C7-B586-388DCC1FAD5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2497627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455900" y="100269"/>
            <a:ext cx="11274088" cy="844611"/>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2336800" y="1259979"/>
            <a:ext cx="9406021" cy="762000"/>
          </a:xfrm>
        </p:spPr>
        <p:txBody>
          <a:bodyPr/>
          <a:lstStyle>
            <a:lvl1pPr marL="0" indent="0" algn="l" defTabSz="457189" rtl="0" eaLnBrk="1" latinLnBrk="0" hangingPunct="1">
              <a:spcBef>
                <a:spcPct val="20000"/>
              </a:spcBef>
              <a:buClr>
                <a:schemeClr val="accent1"/>
              </a:buClr>
              <a:buFont typeface="Arial"/>
              <a:buNone/>
              <a:defRPr lang="en-US" sz="2400" b="0" kern="1200" dirty="0" smtClean="0">
                <a:solidFill>
                  <a:srgbClr val="ED1C24"/>
                </a:solidFill>
                <a:latin typeface="+mn-lt"/>
                <a:ea typeface="+mn-ea"/>
                <a:cs typeface="+mn-cs"/>
              </a:defRPr>
            </a:lvl1pPr>
            <a:lvl2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189"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455899" y="2261939"/>
            <a:ext cx="11280203" cy="394210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469" y="1043333"/>
            <a:ext cx="1214921" cy="106305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TIA_logo.wmf">
            <a:extLst>
              <a:ext uri="{FF2B5EF4-FFF2-40B4-BE49-F238E27FC236}">
                <a16:creationId xmlns:a16="http://schemas.microsoft.com/office/drawing/2014/main" id="{BDDA76B8-8515-426B-B175-D8EDCC46A5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0" name="Picture 100" descr="book">
            <a:extLst>
              <a:ext uri="{FF2B5EF4-FFF2-40B4-BE49-F238E27FC236}">
                <a16:creationId xmlns:a16="http://schemas.microsoft.com/office/drawing/2014/main" id="{0C0610FE-60D6-4D70-AE1C-F9DB9F67D73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469" y="1043333"/>
            <a:ext cx="1214921" cy="1063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9355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455900" y="100269"/>
            <a:ext cx="10511691" cy="844611"/>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2336800" y="1259979"/>
            <a:ext cx="9245600" cy="762000"/>
          </a:xfrm>
        </p:spPr>
        <p:txBody>
          <a:bodyPr/>
          <a:lstStyle>
            <a:lvl1pPr marL="0" indent="0" algn="l" defTabSz="457189" rtl="0" eaLnBrk="1" latinLnBrk="0" hangingPunct="1">
              <a:spcBef>
                <a:spcPct val="20000"/>
              </a:spcBef>
              <a:buClr>
                <a:schemeClr val="accent1"/>
              </a:buClr>
              <a:buFont typeface="Arial"/>
              <a:buNone/>
              <a:defRPr lang="en-US" sz="2400" kern="1200" dirty="0" smtClean="0">
                <a:solidFill>
                  <a:srgbClr val="ED1C24"/>
                </a:solidFill>
                <a:latin typeface="+mn-lt"/>
                <a:ea typeface="+mn-ea"/>
                <a:cs typeface="+mn-cs"/>
              </a:defRPr>
            </a:lvl1pPr>
            <a:lvl2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189"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189"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1093003"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455899" y="2261938"/>
            <a:ext cx="11280203" cy="398060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469" y="1043333"/>
            <a:ext cx="1214921" cy="10630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p:nvPicPr>
        <p:blipFill>
          <a:blip r:embed="rId4"/>
          <a:stretch>
            <a:fillRect/>
          </a:stretch>
        </p:blipFill>
        <p:spPr>
          <a:xfrm>
            <a:off x="9266864" y="4191725"/>
            <a:ext cx="2925136" cy="2666275"/>
          </a:xfrm>
          <a:prstGeom prst="rect">
            <a:avLst/>
          </a:prstGeom>
        </p:spPr>
      </p:pic>
      <p:sp>
        <p:nvSpPr>
          <p:cNvPr id="12" name="Slide Number Placeholder 5">
            <a:extLst>
              <a:ext uri="{FF2B5EF4-FFF2-40B4-BE49-F238E27FC236}">
                <a16:creationId xmlns:a16="http://schemas.microsoft.com/office/drawing/2014/main" id="{AA8744E2-18F8-4EFB-B772-E9E5F56AACFA}"/>
              </a:ext>
            </a:extLst>
          </p:cNvPr>
          <p:cNvSpPr txBox="1">
            <a:spLocks/>
          </p:cNvSpPr>
          <p:nvPr userDrawn="1"/>
        </p:nvSpPr>
        <p:spPr>
          <a:xfrm>
            <a:off x="1093003"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5" name="Picture 14" descr="CompTIA_logo.wmf">
            <a:extLst>
              <a:ext uri="{FF2B5EF4-FFF2-40B4-BE49-F238E27FC236}">
                <a16:creationId xmlns:a16="http://schemas.microsoft.com/office/drawing/2014/main" id="{5F2A6A9B-A312-4355-9051-796857E287E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7" name="Picture 100" descr="book">
            <a:extLst>
              <a:ext uri="{FF2B5EF4-FFF2-40B4-BE49-F238E27FC236}">
                <a16:creationId xmlns:a16="http://schemas.microsoft.com/office/drawing/2014/main" id="{C326D5C4-E0D7-46AE-A98A-AA4DE4E5E99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469" y="1043333"/>
            <a:ext cx="1214921" cy="10630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C88AE8C-3E38-43C5-B488-1501C7E4DED8}"/>
              </a:ext>
            </a:extLst>
          </p:cNvPr>
          <p:cNvPicPr>
            <a:picLocks noChangeAspect="1"/>
          </p:cNvPicPr>
          <p:nvPr userDrawn="1"/>
        </p:nvPicPr>
        <p:blipFill>
          <a:blip r:embed="rId5"/>
          <a:stretch>
            <a:fillRect/>
          </a:stretch>
        </p:blipFill>
        <p:spPr>
          <a:xfrm>
            <a:off x="9251256" y="4191725"/>
            <a:ext cx="2940744" cy="2666275"/>
          </a:xfrm>
          <a:prstGeom prst="rect">
            <a:avLst/>
          </a:prstGeom>
        </p:spPr>
      </p:pic>
    </p:spTree>
    <p:extLst>
      <p:ext uri="{BB962C8B-B14F-4D97-AF65-F5344CB8AC3E}">
        <p14:creationId xmlns:p14="http://schemas.microsoft.com/office/powerpoint/2010/main" val="4278245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455899" y="1307131"/>
            <a:ext cx="11280203" cy="4935408"/>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p:nvPicPr>
        <p:blipFill>
          <a:blip r:embed="rId2"/>
          <a:stretch>
            <a:fillRect/>
          </a:stretch>
        </p:blipFill>
        <p:spPr>
          <a:xfrm>
            <a:off x="9620679" y="4911634"/>
            <a:ext cx="2140235" cy="1330959"/>
          </a:xfrm>
          <a:prstGeom prst="rect">
            <a:avLst/>
          </a:prstGeom>
        </p:spPr>
      </p:pic>
      <p:sp>
        <p:nvSpPr>
          <p:cNvPr id="8" name="Title Placeholder 1"/>
          <p:cNvSpPr>
            <a:spLocks noGrp="1"/>
          </p:cNvSpPr>
          <p:nvPr>
            <p:ph type="title" hasCustomPrompt="1"/>
          </p:nvPr>
        </p:nvSpPr>
        <p:spPr>
          <a:xfrm>
            <a:off x="455900" y="100269"/>
            <a:ext cx="10511691" cy="844611"/>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0" name="Picture 9">
            <a:extLst>
              <a:ext uri="{FF2B5EF4-FFF2-40B4-BE49-F238E27FC236}">
                <a16:creationId xmlns:a16="http://schemas.microsoft.com/office/drawing/2014/main" id="{60BF7838-1966-45A9-9DB6-687076B19918}"/>
              </a:ext>
            </a:extLst>
          </p:cNvPr>
          <p:cNvPicPr>
            <a:picLocks noChangeAspect="1"/>
          </p:cNvPicPr>
          <p:nvPr userDrawn="1"/>
        </p:nvPicPr>
        <p:blipFill>
          <a:blip r:embed="rId4"/>
          <a:stretch>
            <a:fillRect/>
          </a:stretch>
        </p:blipFill>
        <p:spPr>
          <a:xfrm>
            <a:off x="9620679" y="4911634"/>
            <a:ext cx="2140236" cy="1330959"/>
          </a:xfrm>
          <a:prstGeom prst="rect">
            <a:avLst/>
          </a:prstGeom>
        </p:spPr>
      </p:pic>
      <p:sp>
        <p:nvSpPr>
          <p:cNvPr id="12" name="Slide Number Placeholder 5">
            <a:extLst>
              <a:ext uri="{FF2B5EF4-FFF2-40B4-BE49-F238E27FC236}">
                <a16:creationId xmlns:a16="http://schemas.microsoft.com/office/drawing/2014/main" id="{DF18E6B6-CE9B-44D3-803B-0D34B07CE70D}"/>
              </a:ext>
            </a:extLst>
          </p:cNvPr>
          <p:cNvSpPr txBox="1">
            <a:spLocks/>
          </p:cNvSpPr>
          <p:nvPr userDrawn="1"/>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pic>
        <p:nvPicPr>
          <p:cNvPr id="13" name="Picture 12" descr="CompTIA_logo.wmf">
            <a:extLst>
              <a:ext uri="{FF2B5EF4-FFF2-40B4-BE49-F238E27FC236}">
                <a16:creationId xmlns:a16="http://schemas.microsoft.com/office/drawing/2014/main" id="{ABE0912F-14C7-44AF-BF76-E8BD904EBBD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Tree>
    <p:extLst>
      <p:ext uri="{BB962C8B-B14F-4D97-AF65-F5344CB8AC3E}">
        <p14:creationId xmlns:p14="http://schemas.microsoft.com/office/powerpoint/2010/main" val="97223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6019802"/>
            <a:ext cx="12192000" cy="455935"/>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1"/>
            <a:ext cx="10668000" cy="611187"/>
          </a:xfrm>
        </p:spPr>
        <p:txBody>
          <a:bodyPr/>
          <a:lstStyle>
            <a:lvl1pPr marL="0" indent="0" algn="ctr">
              <a:buNone/>
              <a:defRPr sz="28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455900" y="291743"/>
            <a:ext cx="10511691" cy="584775"/>
          </a:xfrm>
          <a:prstGeom prst="rect">
            <a:avLst/>
          </a:prstGeom>
          <a:noFill/>
        </p:spPr>
        <p:txBody>
          <a:bodyPr wrap="square" rtlCol="0">
            <a:spAutoFit/>
          </a:bodyPr>
          <a:lstStyle/>
          <a:p>
            <a:r>
              <a:rPr lang="en-US" sz="32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4724936" y="6507958"/>
            <a:ext cx="6666597"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900"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11436356" y="6506679"/>
            <a:ext cx="349249" cy="273844"/>
          </a:xfrm>
          <a:prstGeom prst="rect">
            <a:avLst/>
          </a:prstGeom>
        </p:spPr>
        <p:txBody>
          <a:bodyPr vert="horz" lIns="91440" tIns="45720" rIns="0" bIns="45720" rtlCol="0" anchor="ctr"/>
          <a:lstStyle>
            <a:lvl1pPr algn="r">
              <a:defRPr sz="900">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p:nvPicPr>
        <p:blipFill>
          <a:blip r:embed="rId2"/>
          <a:stretch>
            <a:fillRect/>
          </a:stretch>
        </p:blipFill>
        <p:spPr>
          <a:xfrm>
            <a:off x="0" y="6019802"/>
            <a:ext cx="12192000" cy="455935"/>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p:nvPicPr>
        <p:blipFill>
          <a:blip r:embed="rId4"/>
          <a:stretch>
            <a:fillRect/>
          </a:stretch>
        </p:blipFill>
        <p:spPr>
          <a:xfrm>
            <a:off x="-24384" y="6014719"/>
            <a:ext cx="12240768" cy="462943"/>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p:nvPicPr>
        <p:blipFill>
          <a:blip r:embed="rId5"/>
          <a:stretch>
            <a:fillRect/>
          </a:stretch>
        </p:blipFill>
        <p:spPr>
          <a:xfrm>
            <a:off x="3971475" y="1874989"/>
            <a:ext cx="4249051" cy="2642379"/>
          </a:xfrm>
          <a:prstGeom prst="rect">
            <a:avLst/>
          </a:prstGeom>
        </p:spPr>
      </p:pic>
      <p:pic>
        <p:nvPicPr>
          <p:cNvPr id="12" name="Picture 11">
            <a:extLst>
              <a:ext uri="{FF2B5EF4-FFF2-40B4-BE49-F238E27FC236}">
                <a16:creationId xmlns:a16="http://schemas.microsoft.com/office/drawing/2014/main" id="{BE29255C-6CCA-4FCB-B223-819FF062D3C7}"/>
              </a:ext>
            </a:extLst>
          </p:cNvPr>
          <p:cNvPicPr>
            <a:picLocks noChangeAspect="1"/>
          </p:cNvPicPr>
          <p:nvPr userDrawn="1"/>
        </p:nvPicPr>
        <p:blipFill>
          <a:blip r:embed="rId2"/>
          <a:stretch>
            <a:fillRect/>
          </a:stretch>
        </p:blipFill>
        <p:spPr>
          <a:xfrm>
            <a:off x="0" y="6019802"/>
            <a:ext cx="12192000" cy="455935"/>
          </a:xfrm>
          <a:prstGeom prst="rect">
            <a:avLst/>
          </a:prstGeom>
        </p:spPr>
      </p:pic>
      <p:pic>
        <p:nvPicPr>
          <p:cNvPr id="13" name="Picture 12" descr="CompTIA_logo.wmf">
            <a:extLst>
              <a:ext uri="{FF2B5EF4-FFF2-40B4-BE49-F238E27FC236}">
                <a16:creationId xmlns:a16="http://schemas.microsoft.com/office/drawing/2014/main" id="{5453FE25-DFEF-4630-A061-8552896E834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735" y="6587096"/>
            <a:ext cx="816864" cy="174752"/>
          </a:xfrm>
          <a:prstGeom prst="rect">
            <a:avLst/>
          </a:prstGeom>
        </p:spPr>
      </p:pic>
      <p:sp>
        <p:nvSpPr>
          <p:cNvPr id="15" name="Rectangle: Single Corner Rounded 14">
            <a:extLst>
              <a:ext uri="{FF2B5EF4-FFF2-40B4-BE49-F238E27FC236}">
                <a16:creationId xmlns:a16="http://schemas.microsoft.com/office/drawing/2014/main" id="{EEB61743-239E-4F87-9D57-5ED34FFBDFB0}"/>
              </a:ext>
            </a:extLst>
          </p:cNvPr>
          <p:cNvSpPr/>
          <p:nvPr userDrawn="1"/>
        </p:nvSpPr>
        <p:spPr>
          <a:xfrm>
            <a:off x="1" y="6019802"/>
            <a:ext cx="4071641" cy="455935"/>
          </a:xfrm>
          <a:prstGeom prst="round1Rect">
            <a:avLst>
              <a:gd name="adj" fmla="val 0"/>
            </a:avLst>
          </a:prstGeom>
          <a:solidFill>
            <a:srgbClr val="0090B9"/>
          </a:solidFill>
          <a:ln w="28575" cap="flat" cmpd="sng" algn="ctr">
            <a:noFill/>
            <a:prstDash val="solid"/>
          </a:ln>
          <a:effectLst/>
        </p:spPr>
        <p:txBody>
          <a:bodyPr rtlCol="0" anchor="ctr"/>
          <a:lstStyle/>
          <a:p>
            <a:pPr algn="ctr" defTabSz="1219170"/>
            <a:endParaRPr lang="en-US" sz="1467"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955A773B-7571-4331-BC91-F46E809BC149}"/>
              </a:ext>
            </a:extLst>
          </p:cNvPr>
          <p:cNvSpPr/>
          <p:nvPr userDrawn="1"/>
        </p:nvSpPr>
        <p:spPr>
          <a:xfrm>
            <a:off x="4071642" y="6019802"/>
            <a:ext cx="4061287" cy="455935"/>
          </a:xfrm>
          <a:prstGeom prst="round1Rect">
            <a:avLst>
              <a:gd name="adj" fmla="val 0"/>
            </a:avLst>
          </a:prstGeom>
          <a:solidFill>
            <a:srgbClr val="B0B6BB"/>
          </a:solidFill>
          <a:ln w="28575" cap="flat" cmpd="sng" algn="ctr">
            <a:noFill/>
            <a:prstDash val="solid"/>
          </a:ln>
          <a:effectLst/>
        </p:spPr>
        <p:txBody>
          <a:bodyPr rtlCol="0" anchor="ctr"/>
          <a:lstStyle/>
          <a:p>
            <a:pPr algn="ctr" defTabSz="1219170"/>
            <a:endParaRPr lang="en-US" sz="1467"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FB326A06-5496-4193-ACD7-58251F418A31}"/>
              </a:ext>
            </a:extLst>
          </p:cNvPr>
          <p:cNvSpPr/>
          <p:nvPr userDrawn="1"/>
        </p:nvSpPr>
        <p:spPr>
          <a:xfrm>
            <a:off x="8132929" y="6019802"/>
            <a:ext cx="4061287" cy="455935"/>
          </a:xfrm>
          <a:prstGeom prst="round1Rect">
            <a:avLst>
              <a:gd name="adj" fmla="val 0"/>
            </a:avLst>
          </a:prstGeom>
          <a:solidFill>
            <a:srgbClr val="45545F"/>
          </a:solidFill>
          <a:ln w="28575" cap="flat" cmpd="sng" algn="ctr">
            <a:noFill/>
            <a:prstDash val="solid"/>
          </a:ln>
          <a:effectLst/>
        </p:spPr>
        <p:txBody>
          <a:bodyPr rtlCol="0" anchor="ctr"/>
          <a:lstStyle/>
          <a:p>
            <a:pPr algn="ctr" defTabSz="1219170"/>
            <a:endParaRPr lang="en-US" sz="1467" b="1" kern="0" dirty="0">
              <a:solidFill>
                <a:srgbClr val="FF0000"/>
              </a:solidFill>
              <a:latin typeface="Arial"/>
            </a:endParaRPr>
          </a:p>
        </p:txBody>
      </p:sp>
      <p:pic>
        <p:nvPicPr>
          <p:cNvPr id="20" name="Picture 19">
            <a:extLst>
              <a:ext uri="{FF2B5EF4-FFF2-40B4-BE49-F238E27FC236}">
                <a16:creationId xmlns:a16="http://schemas.microsoft.com/office/drawing/2014/main" id="{3F4FD4A7-49C7-4744-B009-24DAD85A2E27}"/>
              </a:ext>
            </a:extLst>
          </p:cNvPr>
          <p:cNvPicPr>
            <a:picLocks noChangeAspect="1"/>
          </p:cNvPicPr>
          <p:nvPr userDrawn="1"/>
        </p:nvPicPr>
        <p:blipFill>
          <a:blip r:embed="rId6"/>
          <a:stretch>
            <a:fillRect/>
          </a:stretch>
        </p:blipFill>
        <p:spPr>
          <a:xfrm>
            <a:off x="3971474" y="1874989"/>
            <a:ext cx="4249053" cy="2642379"/>
          </a:xfrm>
          <a:prstGeom prst="rect">
            <a:avLst/>
          </a:prstGeom>
        </p:spPr>
      </p:pic>
    </p:spTree>
    <p:extLst>
      <p:ext uri="{BB962C8B-B14F-4D97-AF65-F5344CB8AC3E}">
        <p14:creationId xmlns:p14="http://schemas.microsoft.com/office/powerpoint/2010/main" val="339046216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04" y="100269"/>
            <a:ext cx="1127408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899" y="1307131"/>
            <a:ext cx="11280203"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5521212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90" r:id="rId29"/>
    <p:sldLayoutId id="2147483691" r:id="rId30"/>
    <p:sldLayoutId id="2147483692" r:id="rId31"/>
    <p:sldLayoutId id="2147483693" r:id="rId32"/>
    <p:sldLayoutId id="2147483695" r:id="rId33"/>
    <p:sldLayoutId id="2147483696" r:id="rId34"/>
    <p:sldLayoutId id="2147483697" r:id="rId35"/>
    <p:sldLayoutId id="2147483698" r:id="rId36"/>
    <p:sldLayoutId id="2147483699" r:id="rId37"/>
    <p:sldLayoutId id="2147483701" r:id="rId38"/>
    <p:sldLayoutId id="2147483702" r:id="rId39"/>
    <p:sldLayoutId id="2147483703" r:id="rId40"/>
    <p:sldLayoutId id="2147483704" r:id="rId41"/>
    <p:sldLayoutId id="2147483705" r:id="rId42"/>
  </p:sldLayoutIdLst>
  <p:hf hdr="0" ftr="0" dt="0"/>
  <p:txStyles>
    <p:titleStyle>
      <a:lvl1pPr algn="l" defTabSz="457189" rtl="0" eaLnBrk="1" latinLnBrk="0" hangingPunct="1">
        <a:spcBef>
          <a:spcPct val="0"/>
        </a:spcBef>
        <a:buNone/>
        <a:defRPr lang="en-US" sz="3200" b="1" kern="1200" dirty="0">
          <a:solidFill>
            <a:srgbClr val="ED1C24"/>
          </a:solidFill>
          <a:latin typeface="+mn-lt"/>
          <a:ea typeface="+mj-ea"/>
          <a:cs typeface="Open Sans SemiBold" panose="020B0706030804020204" pitchFamily="34" charset="0"/>
        </a:defRPr>
      </a:lvl1pPr>
    </p:titleStyle>
    <p:bodyStyle>
      <a:lvl1pPr marL="342891" indent="-342891" algn="l" defTabSz="457189" rtl="0" eaLnBrk="1" latinLnBrk="0" hangingPunct="1">
        <a:spcBef>
          <a:spcPct val="20000"/>
        </a:spcBef>
        <a:buClr>
          <a:srgbClr val="ED1C24"/>
        </a:buClr>
        <a:buFont typeface="Arial"/>
        <a:buChar char="•"/>
        <a:defRPr sz="2400" kern="1200">
          <a:solidFill>
            <a:srgbClr val="45545F"/>
          </a:solidFill>
          <a:latin typeface="+mn-lt"/>
          <a:ea typeface="+mn-ea"/>
          <a:cs typeface="+mn-cs"/>
        </a:defRPr>
      </a:lvl1pPr>
      <a:lvl2pPr marL="742932" indent="-285744" algn="l" defTabSz="457189" rtl="0" eaLnBrk="1" latinLnBrk="0" hangingPunct="1">
        <a:spcBef>
          <a:spcPct val="20000"/>
        </a:spcBef>
        <a:buClr>
          <a:srgbClr val="ED1C24"/>
        </a:buClr>
        <a:buFont typeface="Arial"/>
        <a:buChar char="•"/>
        <a:defRPr sz="2133" kern="1200">
          <a:solidFill>
            <a:srgbClr val="45545F"/>
          </a:solidFill>
          <a:latin typeface="+mn-lt"/>
          <a:ea typeface="+mn-ea"/>
          <a:cs typeface="+mn-cs"/>
        </a:defRPr>
      </a:lvl2pPr>
      <a:lvl3pPr marL="1142971" indent="-228594" algn="l" defTabSz="457189" rtl="0" eaLnBrk="1" latinLnBrk="0" hangingPunct="1">
        <a:spcBef>
          <a:spcPct val="20000"/>
        </a:spcBef>
        <a:buClr>
          <a:srgbClr val="ED1C24"/>
        </a:buClr>
        <a:buFont typeface="Arial"/>
        <a:buChar char="•"/>
        <a:defRPr sz="1867" kern="1200">
          <a:solidFill>
            <a:srgbClr val="45545F"/>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904" y="100269"/>
            <a:ext cx="11274089" cy="844611"/>
          </a:xfrm>
        </p:spPr>
        <p:txBody>
          <a:bodyPr anchor="ctr">
            <a:normAutofit/>
          </a:bodyPr>
          <a:lstStyle/>
          <a:p>
            <a:r>
              <a:rPr lang="en-US" altLang="zh-CN" dirty="0"/>
              <a:t>Ch 4: Network Management Tools</a:t>
            </a:r>
            <a:endParaRPr lang="zh-CN" altLang="en-US" dirty="0"/>
          </a:p>
        </p:txBody>
      </p:sp>
      <p:pic>
        <p:nvPicPr>
          <p:cNvPr id="6" name="Picture 5">
            <a:extLst>
              <a:ext uri="{FF2B5EF4-FFF2-40B4-BE49-F238E27FC236}">
                <a16:creationId xmlns:a16="http://schemas.microsoft.com/office/drawing/2014/main" id="{E4BF618B-1900-A827-31AE-7BE66F862252}"/>
              </a:ext>
            </a:extLst>
          </p:cNvPr>
          <p:cNvPicPr>
            <a:picLocks noChangeAspect="1"/>
          </p:cNvPicPr>
          <p:nvPr/>
        </p:nvPicPr>
        <p:blipFill rotWithShape="1">
          <a:blip r:embed="rId2"/>
          <a:srcRect l="17716" r="12157" b="-1"/>
          <a:stretch/>
        </p:blipFill>
        <p:spPr>
          <a:xfrm>
            <a:off x="1001083" y="1737997"/>
            <a:ext cx="4240765" cy="3110589"/>
          </a:xfrm>
          <a:prstGeom prst="rect">
            <a:avLst/>
          </a:prstGeom>
          <a:noFill/>
        </p:spPr>
      </p:pic>
      <p:pic>
        <p:nvPicPr>
          <p:cNvPr id="7" name="Picture 6">
            <a:extLst>
              <a:ext uri="{FF2B5EF4-FFF2-40B4-BE49-F238E27FC236}">
                <a16:creationId xmlns:a16="http://schemas.microsoft.com/office/drawing/2014/main" id="{0AF53509-D292-447E-8524-23EB23452D7A}"/>
              </a:ext>
            </a:extLst>
          </p:cNvPr>
          <p:cNvPicPr>
            <a:picLocks noChangeAspect="1"/>
          </p:cNvPicPr>
          <p:nvPr/>
        </p:nvPicPr>
        <p:blipFill rotWithShape="1">
          <a:blip r:embed="rId3"/>
          <a:srcRect l="4609" r="5778" b="-2"/>
          <a:stretch/>
        </p:blipFill>
        <p:spPr>
          <a:xfrm>
            <a:off x="6205417" y="2426224"/>
            <a:ext cx="4403392" cy="3228607"/>
          </a:xfrm>
          <a:prstGeom prst="rect">
            <a:avLst/>
          </a:prstGeom>
          <a:noFill/>
        </p:spPr>
      </p:pic>
      <p:sp>
        <p:nvSpPr>
          <p:cNvPr id="16" name="Slide Number Placeholder 6">
            <a:extLst>
              <a:ext uri="{FF2B5EF4-FFF2-40B4-BE49-F238E27FC236}">
                <a16:creationId xmlns:a16="http://schemas.microsoft.com/office/drawing/2014/main" id="{3770D349-0C90-78F4-93B6-52884E489AAD}"/>
              </a:ext>
            </a:extLst>
          </p:cNvPr>
          <p:cNvSpPr>
            <a:spLocks noGrp="1"/>
          </p:cNvSpPr>
          <p:nvPr>
            <p:ph type="sldNum" sz="quarter" idx="10"/>
          </p:nvPr>
        </p:nvSpPr>
        <p:spPr>
          <a:xfrm>
            <a:off x="11436356" y="6506679"/>
            <a:ext cx="349249" cy="273844"/>
          </a:xfrm>
        </p:spPr>
        <p:txBody>
          <a:bodyPr/>
          <a:lstStyle/>
          <a:p>
            <a:pPr>
              <a:spcAft>
                <a:spcPts val="600"/>
              </a:spcAft>
            </a:pPr>
            <a:fld id="{2066355A-084C-D24E-9AD2-7E4FC41EA627}" type="slidenum">
              <a:rPr lang="en-US" smtClean="0"/>
              <a:pPr>
                <a:spcAft>
                  <a:spcPts val="600"/>
                </a:spcAft>
              </a:pPr>
              <a:t>1</a:t>
            </a:fld>
            <a:endParaRPr lang="en-US"/>
          </a:p>
        </p:txBody>
      </p:sp>
      <p:sp>
        <p:nvSpPr>
          <p:cNvPr id="3" name="TextBox 2">
            <a:extLst>
              <a:ext uri="{FF2B5EF4-FFF2-40B4-BE49-F238E27FC236}">
                <a16:creationId xmlns:a16="http://schemas.microsoft.com/office/drawing/2014/main" id="{6080DDBF-6A19-7410-457D-656EC315CDEA}"/>
              </a:ext>
            </a:extLst>
          </p:cNvPr>
          <p:cNvSpPr txBox="1"/>
          <p:nvPr/>
        </p:nvSpPr>
        <p:spPr>
          <a:xfrm>
            <a:off x="5142271" y="1049051"/>
            <a:ext cx="4660490" cy="584775"/>
          </a:xfrm>
          <a:prstGeom prst="rect">
            <a:avLst/>
          </a:prstGeom>
          <a:noFill/>
        </p:spPr>
        <p:txBody>
          <a:bodyPr wrap="square" rtlCol="0">
            <a:spAutoFit/>
          </a:bodyPr>
          <a:lstStyle/>
          <a:p>
            <a:r>
              <a:rPr lang="en-US" sz="3200" b="1" dirty="0">
                <a:solidFill>
                  <a:srgbClr val="ED1C24"/>
                </a:solidFill>
                <a:ea typeface="+mj-ea"/>
                <a:cs typeface="Open Sans SemiBold" panose="020B0706030804020204" pitchFamily="34" charset="0"/>
              </a:rPr>
              <a:t>Covered in CH 5 &amp;6</a:t>
            </a:r>
          </a:p>
        </p:txBody>
      </p:sp>
    </p:spTree>
    <p:extLst>
      <p:ext uri="{BB962C8B-B14F-4D97-AF65-F5344CB8AC3E}">
        <p14:creationId xmlns:p14="http://schemas.microsoft.com/office/powerpoint/2010/main" val="3492386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904" y="100269"/>
            <a:ext cx="11274089" cy="844611"/>
          </a:xfrm>
        </p:spPr>
        <p:txBody>
          <a:bodyPr anchor="ctr">
            <a:normAutofit/>
          </a:bodyPr>
          <a:lstStyle/>
          <a:p>
            <a:r>
              <a:rPr lang="en-US" altLang="zh-CN" dirty="0"/>
              <a:t>Network Troubleshooting</a:t>
            </a:r>
            <a:endParaRPr lang="zh-CN" altLang="en-US" dirty="0"/>
          </a:p>
        </p:txBody>
      </p:sp>
      <p:sp>
        <p:nvSpPr>
          <p:cNvPr id="15" name="Slide Number Placeholder 4">
            <a:extLst>
              <a:ext uri="{FF2B5EF4-FFF2-40B4-BE49-F238E27FC236}">
                <a16:creationId xmlns:a16="http://schemas.microsoft.com/office/drawing/2014/main" id="{446D2FB2-5CEA-E248-4A0F-987C9C081643}"/>
              </a:ext>
            </a:extLst>
          </p:cNvPr>
          <p:cNvSpPr>
            <a:spLocks noGrp="1"/>
          </p:cNvSpPr>
          <p:nvPr>
            <p:ph type="sldNum" sz="quarter" idx="4"/>
          </p:nvPr>
        </p:nvSpPr>
        <p:spPr>
          <a:xfrm>
            <a:off x="11436356" y="6506679"/>
            <a:ext cx="349249" cy="273844"/>
          </a:xfrm>
        </p:spPr>
        <p:txBody>
          <a:bodyPr/>
          <a:lstStyle/>
          <a:p>
            <a:pPr>
              <a:spcAft>
                <a:spcPts val="800"/>
              </a:spcAft>
            </a:pPr>
            <a:fld id="{2066355A-084C-D24E-9AD2-7E4FC41EA627}" type="slidenum">
              <a:rPr lang="en-US" smtClean="0"/>
              <a:pPr>
                <a:spcAft>
                  <a:spcPts val="800"/>
                </a:spcAft>
              </a:pPr>
              <a:t>10</a:t>
            </a:fld>
            <a:endParaRPr lang="en-US"/>
          </a:p>
        </p:txBody>
      </p:sp>
      <p:sp>
        <p:nvSpPr>
          <p:cNvPr id="3" name="Text Placeholder 2"/>
          <p:cNvSpPr>
            <a:spLocks noGrp="1"/>
          </p:cNvSpPr>
          <p:nvPr>
            <p:ph sz="half" idx="1"/>
          </p:nvPr>
        </p:nvSpPr>
        <p:spPr>
          <a:xfrm>
            <a:off x="609600" y="1600201"/>
            <a:ext cx="5384800" cy="4525963"/>
          </a:xfrm>
        </p:spPr>
        <p:txBody>
          <a:bodyPr>
            <a:normAutofit/>
          </a:bodyPr>
          <a:lstStyle/>
          <a:p>
            <a:r>
              <a:rPr lang="en-US" altLang="zh-CN" dirty="0"/>
              <a:t>Windows includes several utilities you can use to troubleshoot networking problems:</a:t>
            </a:r>
          </a:p>
          <a:p>
            <a:pPr lvl="1"/>
            <a:r>
              <a:rPr lang="en-US" altLang="zh-CN" sz="2400"/>
              <a:t>ping</a:t>
            </a:r>
          </a:p>
          <a:p>
            <a:pPr lvl="1"/>
            <a:r>
              <a:rPr lang="en-US" altLang="zh-CN" sz="2400"/>
              <a:t>ipconfig</a:t>
            </a:r>
          </a:p>
          <a:p>
            <a:pPr lvl="1"/>
            <a:r>
              <a:rPr lang="en-US" altLang="zh-CN" sz="2400"/>
              <a:t>nslookup</a:t>
            </a:r>
          </a:p>
          <a:p>
            <a:pPr lvl="1"/>
            <a:r>
              <a:rPr lang="en-US" altLang="zh-CN" sz="2400"/>
              <a:t>tracert</a:t>
            </a:r>
          </a:p>
          <a:p>
            <a:pPr lvl="1"/>
            <a:r>
              <a:rPr lang="en-US" altLang="zh-CN" sz="2400"/>
              <a:t>Two net commands</a:t>
            </a:r>
          </a:p>
          <a:p>
            <a:pPr lvl="1"/>
            <a:r>
              <a:rPr lang="en-US" altLang="zh-CN" sz="2400"/>
              <a:t>netstat</a:t>
            </a:r>
            <a:endParaRPr lang="zh-CN" altLang="en-US" sz="2400"/>
          </a:p>
        </p:txBody>
      </p:sp>
      <p:sp>
        <p:nvSpPr>
          <p:cNvPr id="13" name="Slide Number Placeholder 6">
            <a:extLst>
              <a:ext uri="{FF2B5EF4-FFF2-40B4-BE49-F238E27FC236}">
                <a16:creationId xmlns:a16="http://schemas.microsoft.com/office/drawing/2014/main" id="{C729B7B1-27B4-6BF1-A0CF-59E688FBF1BC}"/>
              </a:ext>
            </a:extLst>
          </p:cNvPr>
          <p:cNvSpPr>
            <a:spLocks noGrp="1"/>
          </p:cNvSpPr>
          <p:nvPr>
            <p:ph type="sldNum" sz="quarter" idx="4294967295"/>
          </p:nvPr>
        </p:nvSpPr>
        <p:spPr>
          <a:xfrm>
            <a:off x="11436356" y="6506679"/>
            <a:ext cx="349249" cy="273844"/>
          </a:xfrm>
          <a:prstGeom prst="rect">
            <a:avLst/>
          </a:prstGeom>
        </p:spPr>
        <p:txBody>
          <a:bodyPr/>
          <a:lstStyle/>
          <a:p>
            <a:pPr>
              <a:spcAft>
                <a:spcPts val="800"/>
              </a:spcAft>
            </a:pPr>
            <a:fld id="{2066355A-084C-D24E-9AD2-7E4FC41EA627}" type="slidenum">
              <a:rPr lang="en-US" smtClean="0"/>
              <a:pPr>
                <a:spcAft>
                  <a:spcPts val="800"/>
                </a:spcAft>
              </a:pPr>
              <a:t>10</a:t>
            </a:fld>
            <a:endParaRPr lang="en-US"/>
          </a:p>
        </p:txBody>
      </p:sp>
      <p:pic>
        <p:nvPicPr>
          <p:cNvPr id="5" name="Picture 4">
            <a:extLst>
              <a:ext uri="{FF2B5EF4-FFF2-40B4-BE49-F238E27FC236}">
                <a16:creationId xmlns:a16="http://schemas.microsoft.com/office/drawing/2014/main" id="{D7EC29A5-0BA8-A511-31C2-C46C4CBF0FCB}"/>
              </a:ext>
            </a:extLst>
          </p:cNvPr>
          <p:cNvPicPr>
            <a:picLocks noChangeAspect="1"/>
          </p:cNvPicPr>
          <p:nvPr/>
        </p:nvPicPr>
        <p:blipFill>
          <a:blip r:embed="rId2"/>
          <a:stretch>
            <a:fillRect/>
          </a:stretch>
        </p:blipFill>
        <p:spPr>
          <a:xfrm>
            <a:off x="7022257" y="2802733"/>
            <a:ext cx="3822700" cy="2120900"/>
          </a:xfrm>
          <a:prstGeom prst="rect">
            <a:avLst/>
          </a:prstGeom>
        </p:spPr>
      </p:pic>
    </p:spTree>
    <p:extLst>
      <p:ext uri="{BB962C8B-B14F-4D97-AF65-F5344CB8AC3E}">
        <p14:creationId xmlns:p14="http://schemas.microsoft.com/office/powerpoint/2010/main" val="241324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44A28-09C7-4641-B743-845CC30B5583}"/>
              </a:ext>
            </a:extLst>
          </p:cNvPr>
          <p:cNvSpPr>
            <a:spLocks noGrp="1"/>
          </p:cNvSpPr>
          <p:nvPr>
            <p:ph type="title"/>
          </p:nvPr>
        </p:nvSpPr>
        <p:spPr>
          <a:xfrm>
            <a:off x="317242" y="65193"/>
            <a:ext cx="12191999" cy="804333"/>
          </a:xfrm>
        </p:spPr>
        <p:txBody>
          <a:bodyPr anchor="ctr">
            <a:normAutofit/>
          </a:bodyPr>
          <a:lstStyle/>
          <a:p>
            <a:r>
              <a:rPr lang="en-GB" dirty="0"/>
              <a:t>Network Troubleshooting</a:t>
            </a:r>
          </a:p>
        </p:txBody>
      </p:sp>
      <p:sp>
        <p:nvSpPr>
          <p:cNvPr id="3" name="Content Placeholder 2">
            <a:extLst>
              <a:ext uri="{FF2B5EF4-FFF2-40B4-BE49-F238E27FC236}">
                <a16:creationId xmlns:a16="http://schemas.microsoft.com/office/drawing/2014/main" id="{412A61B7-684E-44A3-8602-662077F31E10}"/>
              </a:ext>
            </a:extLst>
          </p:cNvPr>
          <p:cNvSpPr>
            <a:spLocks noGrp="1"/>
          </p:cNvSpPr>
          <p:nvPr>
            <p:ph idx="1"/>
          </p:nvPr>
        </p:nvSpPr>
        <p:spPr>
          <a:xfrm>
            <a:off x="194733" y="995680"/>
            <a:ext cx="5805265" cy="5394960"/>
          </a:xfrm>
        </p:spPr>
        <p:txBody>
          <a:bodyPr>
            <a:normAutofit/>
          </a:bodyPr>
          <a:lstStyle/>
          <a:p>
            <a:r>
              <a:rPr lang="en-US" dirty="0"/>
              <a:t>Windows adapter error states</a:t>
            </a:r>
          </a:p>
          <a:p>
            <a:pPr lvl="1"/>
            <a:r>
              <a:rPr lang="en-US" sz="1800" dirty="0"/>
              <a:t>Limited connectivity versus No Internet</a:t>
            </a:r>
          </a:p>
          <a:p>
            <a:pPr lvl="1"/>
            <a:endParaRPr lang="en-US" sz="2400" dirty="0"/>
          </a:p>
          <a:p>
            <a:r>
              <a:rPr lang="en-US" dirty="0"/>
              <a:t>ipconfig Command</a:t>
            </a:r>
          </a:p>
          <a:p>
            <a:pPr lvl="1"/>
            <a:r>
              <a:rPr lang="en-US" sz="1800" dirty="0"/>
              <a:t>(/all)</a:t>
            </a:r>
          </a:p>
          <a:p>
            <a:pPr lvl="1"/>
            <a:r>
              <a:rPr lang="en-US" sz="1800" dirty="0"/>
              <a:t>DHCP (/release and /renew)</a:t>
            </a:r>
          </a:p>
          <a:p>
            <a:pPr lvl="1"/>
            <a:r>
              <a:rPr lang="en-US" sz="1800" dirty="0"/>
              <a:t>DNS cache (/</a:t>
            </a:r>
            <a:r>
              <a:rPr lang="en-US" sz="1800" dirty="0" err="1"/>
              <a:t>displaydns</a:t>
            </a:r>
            <a:r>
              <a:rPr lang="en-US" sz="1800" dirty="0"/>
              <a:t> and /</a:t>
            </a:r>
            <a:r>
              <a:rPr lang="en-US" sz="1800" dirty="0" err="1"/>
              <a:t>flushdns</a:t>
            </a:r>
            <a:r>
              <a:rPr lang="en-US" sz="2400" dirty="0"/>
              <a:t>)</a:t>
            </a:r>
          </a:p>
          <a:p>
            <a:pPr lvl="1"/>
            <a:endParaRPr lang="en-US" sz="2400" dirty="0"/>
          </a:p>
          <a:p>
            <a:r>
              <a:rPr lang="en-US" dirty="0"/>
              <a:t>Hostname Command</a:t>
            </a:r>
          </a:p>
          <a:p>
            <a:pPr marL="0" indent="0">
              <a:buNone/>
            </a:pPr>
            <a:endParaRPr lang="en-US" dirty="0"/>
          </a:p>
          <a:p>
            <a:r>
              <a:rPr lang="en-US" dirty="0"/>
              <a:t>Network reset</a:t>
            </a:r>
          </a:p>
        </p:txBody>
      </p:sp>
      <p:pic>
        <p:nvPicPr>
          <p:cNvPr id="9" name="Picture 8">
            <a:extLst>
              <a:ext uri="{FF2B5EF4-FFF2-40B4-BE49-F238E27FC236}">
                <a16:creationId xmlns:a16="http://schemas.microsoft.com/office/drawing/2014/main" id="{6592B4FF-3F36-3135-806A-5F7633B0AA57}"/>
              </a:ext>
            </a:extLst>
          </p:cNvPr>
          <p:cNvPicPr>
            <a:picLocks noChangeAspect="1"/>
          </p:cNvPicPr>
          <p:nvPr/>
        </p:nvPicPr>
        <p:blipFill>
          <a:blip r:embed="rId3"/>
          <a:stretch>
            <a:fillRect/>
          </a:stretch>
        </p:blipFill>
        <p:spPr>
          <a:xfrm>
            <a:off x="5575355" y="1891807"/>
            <a:ext cx="5840823" cy="3285463"/>
          </a:xfrm>
          <a:prstGeom prst="rect">
            <a:avLst/>
          </a:prstGeom>
          <a:noFill/>
        </p:spPr>
      </p:pic>
    </p:spTree>
    <p:extLst>
      <p:ext uri="{BB962C8B-B14F-4D97-AF65-F5344CB8AC3E}">
        <p14:creationId xmlns:p14="http://schemas.microsoft.com/office/powerpoint/2010/main" val="2041129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12A44-1280-4EDC-ABDE-F031DF728CD9}"/>
              </a:ext>
            </a:extLst>
          </p:cNvPr>
          <p:cNvSpPr>
            <a:spLocks noGrp="1"/>
          </p:cNvSpPr>
          <p:nvPr>
            <p:ph type="title"/>
          </p:nvPr>
        </p:nvSpPr>
        <p:spPr/>
        <p:txBody>
          <a:bodyPr/>
          <a:lstStyle/>
          <a:p>
            <a:r>
              <a:rPr lang="en-US" dirty="0"/>
              <a:t>Network Ports Troubleshoot</a:t>
            </a:r>
            <a:endParaRPr lang="en-GB" dirty="0"/>
          </a:p>
        </p:txBody>
      </p:sp>
      <p:sp>
        <p:nvSpPr>
          <p:cNvPr id="3" name="Content Placeholder 2">
            <a:extLst>
              <a:ext uri="{FF2B5EF4-FFF2-40B4-BE49-F238E27FC236}">
                <a16:creationId xmlns:a16="http://schemas.microsoft.com/office/drawing/2014/main" id="{18747ED3-8733-4F22-852E-746589662A55}"/>
              </a:ext>
            </a:extLst>
          </p:cNvPr>
          <p:cNvSpPr>
            <a:spLocks noGrp="1"/>
          </p:cNvSpPr>
          <p:nvPr>
            <p:ph idx="1"/>
          </p:nvPr>
        </p:nvSpPr>
        <p:spPr/>
        <p:txBody>
          <a:bodyPr>
            <a:normAutofit/>
          </a:bodyPr>
          <a:lstStyle/>
          <a:p>
            <a:r>
              <a:rPr lang="en-US" dirty="0"/>
              <a:t>netstat</a:t>
            </a:r>
          </a:p>
          <a:p>
            <a:pPr lvl="1"/>
            <a:r>
              <a:rPr lang="en-US" dirty="0"/>
              <a:t>Report port status and connections</a:t>
            </a:r>
          </a:p>
          <a:p>
            <a:pPr marL="457188" lvl="1" indent="0">
              <a:buNone/>
            </a:pPr>
            <a:endParaRPr lang="en-US" dirty="0"/>
          </a:p>
          <a:p>
            <a:r>
              <a:rPr lang="en-US" dirty="0"/>
              <a:t>Switches</a:t>
            </a:r>
          </a:p>
          <a:p>
            <a:pPr lvl="1"/>
            <a:r>
              <a:rPr lang="en-US" dirty="0"/>
              <a:t>-a to show all</a:t>
            </a:r>
          </a:p>
          <a:p>
            <a:pPr lvl="1"/>
            <a:r>
              <a:rPr lang="en-US" dirty="0"/>
              <a:t>-b and -o report process that opened the port</a:t>
            </a:r>
          </a:p>
          <a:p>
            <a:pPr lvl="1"/>
            <a:r>
              <a:rPr lang="en-US" dirty="0"/>
              <a:t>-n use numerical formats</a:t>
            </a:r>
          </a:p>
          <a:p>
            <a:pPr lvl="1"/>
            <a:r>
              <a:rPr lang="en-US" dirty="0"/>
              <a:t>-e and -s to report statistics</a:t>
            </a:r>
            <a:endParaRPr lang="en-GB" dirty="0"/>
          </a:p>
        </p:txBody>
      </p:sp>
      <p:pic>
        <p:nvPicPr>
          <p:cNvPr id="9" name="Picture 8">
            <a:extLst>
              <a:ext uri="{FF2B5EF4-FFF2-40B4-BE49-F238E27FC236}">
                <a16:creationId xmlns:a16="http://schemas.microsoft.com/office/drawing/2014/main" id="{25340AEE-5618-3430-F168-8EECEE683DA7}"/>
              </a:ext>
            </a:extLst>
          </p:cNvPr>
          <p:cNvPicPr>
            <a:picLocks noChangeAspect="1"/>
          </p:cNvPicPr>
          <p:nvPr/>
        </p:nvPicPr>
        <p:blipFill>
          <a:blip r:embed="rId3"/>
          <a:stretch>
            <a:fillRect/>
          </a:stretch>
        </p:blipFill>
        <p:spPr>
          <a:xfrm>
            <a:off x="6530367" y="1929876"/>
            <a:ext cx="4521629" cy="3200704"/>
          </a:xfrm>
          <a:prstGeom prst="rect">
            <a:avLst/>
          </a:prstGeom>
        </p:spPr>
      </p:pic>
    </p:spTree>
    <p:extLst>
      <p:ext uri="{BB962C8B-B14F-4D97-AF65-F5344CB8AC3E}">
        <p14:creationId xmlns:p14="http://schemas.microsoft.com/office/powerpoint/2010/main" val="956818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B1A06-169C-4712-8AA2-AAF37C74E635}"/>
              </a:ext>
            </a:extLst>
          </p:cNvPr>
          <p:cNvSpPr>
            <a:spLocks noGrp="1"/>
          </p:cNvSpPr>
          <p:nvPr>
            <p:ph type="title"/>
          </p:nvPr>
        </p:nvSpPr>
        <p:spPr>
          <a:xfrm>
            <a:off x="194733" y="0"/>
            <a:ext cx="12191999" cy="804333"/>
          </a:xfrm>
        </p:spPr>
        <p:txBody>
          <a:bodyPr anchor="ctr">
            <a:normAutofit/>
          </a:bodyPr>
          <a:lstStyle/>
          <a:p>
            <a:r>
              <a:rPr lang="en-GB" dirty="0"/>
              <a:t>Network Connectivity</a:t>
            </a:r>
          </a:p>
        </p:txBody>
      </p:sp>
      <p:sp>
        <p:nvSpPr>
          <p:cNvPr id="4" name="Content Placeholder 3">
            <a:extLst>
              <a:ext uri="{FF2B5EF4-FFF2-40B4-BE49-F238E27FC236}">
                <a16:creationId xmlns:a16="http://schemas.microsoft.com/office/drawing/2014/main" id="{C0FF48C5-0C5C-4C19-A675-D8D825FBE0B2}"/>
              </a:ext>
            </a:extLst>
          </p:cNvPr>
          <p:cNvSpPr>
            <a:spLocks noGrp="1"/>
          </p:cNvSpPr>
          <p:nvPr>
            <p:ph idx="1"/>
          </p:nvPr>
        </p:nvSpPr>
        <p:spPr>
          <a:xfrm>
            <a:off x="194733" y="995680"/>
            <a:ext cx="5805265" cy="5394960"/>
          </a:xfrm>
        </p:spPr>
        <p:txBody>
          <a:bodyPr>
            <a:normAutofit/>
          </a:bodyPr>
          <a:lstStyle/>
          <a:p>
            <a:r>
              <a:rPr lang="en-US" dirty="0"/>
              <a:t>ping to test connectivity with host</a:t>
            </a:r>
          </a:p>
          <a:p>
            <a:pPr lvl="1"/>
            <a:r>
              <a:rPr lang="en-GB" sz="2400" dirty="0"/>
              <a:t>ping loopback and own IP</a:t>
            </a:r>
          </a:p>
          <a:p>
            <a:pPr lvl="1"/>
            <a:r>
              <a:rPr lang="en-GB" sz="2400" dirty="0"/>
              <a:t>ping gateway</a:t>
            </a:r>
          </a:p>
          <a:p>
            <a:pPr lvl="1"/>
            <a:r>
              <a:rPr lang="en-GB" sz="2400" dirty="0"/>
              <a:t>ping remote host</a:t>
            </a:r>
          </a:p>
          <a:p>
            <a:endParaRPr lang="en-GB" dirty="0"/>
          </a:p>
          <a:p>
            <a:r>
              <a:rPr lang="en-GB" dirty="0"/>
              <a:t>Response types</a:t>
            </a:r>
          </a:p>
          <a:p>
            <a:pPr lvl="1"/>
            <a:r>
              <a:rPr lang="en-GB" sz="2400" dirty="0"/>
              <a:t>Round-trip time (RTT) if responses received</a:t>
            </a:r>
          </a:p>
          <a:p>
            <a:pPr lvl="1"/>
            <a:r>
              <a:rPr lang="en-GB" sz="2400" dirty="0"/>
              <a:t>Destination unreachable</a:t>
            </a:r>
          </a:p>
          <a:p>
            <a:pPr lvl="1"/>
            <a:r>
              <a:rPr lang="en-GB" sz="2400" dirty="0"/>
              <a:t>No reply (request timed out)</a:t>
            </a:r>
          </a:p>
          <a:p>
            <a:pPr lvl="1"/>
            <a:r>
              <a:rPr lang="en-GB" sz="2400" dirty="0"/>
              <a:t>ping by name</a:t>
            </a:r>
            <a:endParaRPr lang="en-US" sz="2400" dirty="0"/>
          </a:p>
        </p:txBody>
      </p:sp>
      <p:pic>
        <p:nvPicPr>
          <p:cNvPr id="9" name="Picture 8">
            <a:extLst>
              <a:ext uri="{FF2B5EF4-FFF2-40B4-BE49-F238E27FC236}">
                <a16:creationId xmlns:a16="http://schemas.microsoft.com/office/drawing/2014/main" id="{7DD45910-C3D2-FB5B-1AB4-BDDE17ED428D}"/>
              </a:ext>
            </a:extLst>
          </p:cNvPr>
          <p:cNvPicPr>
            <a:picLocks noChangeAspect="1"/>
          </p:cNvPicPr>
          <p:nvPr/>
        </p:nvPicPr>
        <p:blipFill>
          <a:blip r:embed="rId2"/>
          <a:stretch>
            <a:fillRect/>
          </a:stretch>
        </p:blipFill>
        <p:spPr>
          <a:xfrm>
            <a:off x="6181846" y="1895984"/>
            <a:ext cx="4866548" cy="2994798"/>
          </a:xfrm>
          <a:prstGeom prst="rect">
            <a:avLst/>
          </a:prstGeom>
          <a:noFill/>
        </p:spPr>
      </p:pic>
    </p:spTree>
    <p:extLst>
      <p:ext uri="{BB962C8B-B14F-4D97-AF65-F5344CB8AC3E}">
        <p14:creationId xmlns:p14="http://schemas.microsoft.com/office/powerpoint/2010/main" val="3973115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AA285-4DC0-41CC-ACC0-494EB580D71E}"/>
              </a:ext>
            </a:extLst>
          </p:cNvPr>
          <p:cNvSpPr>
            <a:spLocks noGrp="1"/>
          </p:cNvSpPr>
          <p:nvPr>
            <p:ph type="title"/>
          </p:nvPr>
        </p:nvSpPr>
        <p:spPr>
          <a:xfrm>
            <a:off x="455904" y="100269"/>
            <a:ext cx="11274089" cy="844611"/>
          </a:xfrm>
        </p:spPr>
        <p:txBody>
          <a:bodyPr vert="horz" lIns="91440" tIns="45720" rIns="91440" bIns="45720" rtlCol="0" anchor="ctr">
            <a:normAutofit/>
          </a:bodyPr>
          <a:lstStyle/>
          <a:p>
            <a:r>
              <a:rPr lang="en-US" b="1" kern="1200" dirty="0">
                <a:latin typeface="+mn-lt"/>
                <a:ea typeface="+mj-ea"/>
                <a:cs typeface="Open Sans SemiBold" panose="020B0706030804020204" pitchFamily="34" charset="0"/>
              </a:rPr>
              <a:t>Network Connectivity</a:t>
            </a:r>
          </a:p>
        </p:txBody>
      </p:sp>
      <p:sp>
        <p:nvSpPr>
          <p:cNvPr id="10" name="Content Placeholder 9">
            <a:extLst>
              <a:ext uri="{FF2B5EF4-FFF2-40B4-BE49-F238E27FC236}">
                <a16:creationId xmlns:a16="http://schemas.microsoft.com/office/drawing/2014/main" id="{988F6ACC-763D-4484-A830-86A276562FF3}"/>
              </a:ext>
            </a:extLst>
          </p:cNvPr>
          <p:cNvSpPr>
            <a:spLocks noGrp="1"/>
          </p:cNvSpPr>
          <p:nvPr>
            <p:ph sz="half" idx="2"/>
          </p:nvPr>
        </p:nvSpPr>
        <p:spPr>
          <a:xfrm>
            <a:off x="609595" y="1381773"/>
            <a:ext cx="5386917" cy="3951288"/>
          </a:xfrm>
        </p:spPr>
        <p:txBody>
          <a:bodyPr vert="horz" lIns="91440" tIns="45720" rIns="91440" bIns="45720" rtlCol="0">
            <a:normAutofit/>
          </a:bodyPr>
          <a:lstStyle/>
          <a:p>
            <a:pPr>
              <a:lnSpc>
                <a:spcPct val="90000"/>
              </a:lnSpc>
            </a:pPr>
            <a:r>
              <a:rPr lang="en-US" dirty="0"/>
              <a:t>pathing</a:t>
            </a:r>
          </a:p>
          <a:p>
            <a:pPr lvl="1">
              <a:lnSpc>
                <a:spcPct val="90000"/>
              </a:lnSpc>
            </a:pPr>
            <a:r>
              <a:rPr lang="en-US" sz="2400" dirty="0"/>
              <a:t>Measure more accurate latency statistics</a:t>
            </a:r>
          </a:p>
          <a:p>
            <a:pPr>
              <a:lnSpc>
                <a:spcPct val="90000"/>
              </a:lnSpc>
            </a:pPr>
            <a:endParaRPr lang="en-US" dirty="0"/>
          </a:p>
          <a:p>
            <a:pPr>
              <a:lnSpc>
                <a:spcPct val="90000"/>
              </a:lnSpc>
            </a:pPr>
            <a:r>
              <a:rPr lang="en-US" dirty="0" err="1"/>
              <a:t>tracert</a:t>
            </a:r>
            <a:endParaRPr lang="en-US" dirty="0"/>
          </a:p>
          <a:p>
            <a:pPr lvl="1">
              <a:lnSpc>
                <a:spcPct val="90000"/>
              </a:lnSpc>
            </a:pPr>
            <a:r>
              <a:rPr lang="en-US" sz="2400" dirty="0"/>
              <a:t>Path from gateway to remote hosts</a:t>
            </a:r>
          </a:p>
          <a:p>
            <a:pPr lvl="1">
              <a:lnSpc>
                <a:spcPct val="90000"/>
              </a:lnSpc>
            </a:pPr>
            <a:r>
              <a:rPr lang="en-US" sz="2400" dirty="0"/>
              <a:t>Hop count</a:t>
            </a:r>
          </a:p>
          <a:p>
            <a:pPr lvl="1">
              <a:lnSpc>
                <a:spcPct val="90000"/>
              </a:lnSpc>
            </a:pPr>
            <a:r>
              <a:rPr lang="en-US" sz="2400" dirty="0"/>
              <a:t>Router ingress interface</a:t>
            </a:r>
          </a:p>
          <a:p>
            <a:pPr lvl="1">
              <a:lnSpc>
                <a:spcPct val="90000"/>
              </a:lnSpc>
            </a:pPr>
            <a:r>
              <a:rPr lang="en-US" sz="2400" dirty="0"/>
              <a:t>RTT</a:t>
            </a:r>
          </a:p>
          <a:p>
            <a:pPr marL="457188" lvl="1" indent="0">
              <a:lnSpc>
                <a:spcPct val="90000"/>
              </a:lnSpc>
            </a:pPr>
            <a:endParaRPr lang="en-US" sz="2400" dirty="0"/>
          </a:p>
        </p:txBody>
      </p:sp>
      <p:pic>
        <p:nvPicPr>
          <p:cNvPr id="7" name="Content Placeholder 6">
            <a:extLst>
              <a:ext uri="{FF2B5EF4-FFF2-40B4-BE49-F238E27FC236}">
                <a16:creationId xmlns:a16="http://schemas.microsoft.com/office/drawing/2014/main" id="{9E783C50-0FD7-A76E-BC85-842DF66430EE}"/>
              </a:ext>
            </a:extLst>
          </p:cNvPr>
          <p:cNvPicPr>
            <a:picLocks noGrp="1" noChangeAspect="1"/>
          </p:cNvPicPr>
          <p:nvPr>
            <p:ph sz="quarter" idx="4"/>
          </p:nvPr>
        </p:nvPicPr>
        <p:blipFill>
          <a:blip r:embed="rId2"/>
          <a:stretch>
            <a:fillRect/>
          </a:stretch>
        </p:blipFill>
        <p:spPr>
          <a:xfrm>
            <a:off x="6193372" y="3216986"/>
            <a:ext cx="5389033" cy="1867066"/>
          </a:xfrm>
          <a:prstGeom prst="rect">
            <a:avLst/>
          </a:prstGeom>
          <a:noFill/>
        </p:spPr>
      </p:pic>
      <p:sp>
        <p:nvSpPr>
          <p:cNvPr id="5" name="Slide Number Placeholder 4">
            <a:extLst>
              <a:ext uri="{FF2B5EF4-FFF2-40B4-BE49-F238E27FC236}">
                <a16:creationId xmlns:a16="http://schemas.microsoft.com/office/drawing/2014/main" id="{86F2A7DC-4C1A-430D-A381-2627A2D2B3F6}"/>
              </a:ext>
            </a:extLst>
          </p:cNvPr>
          <p:cNvSpPr>
            <a:spLocks noGrp="1"/>
          </p:cNvSpPr>
          <p:nvPr>
            <p:ph type="sldNum" sz="quarter" idx="4294967295"/>
          </p:nvPr>
        </p:nvSpPr>
        <p:spPr/>
        <p:txBody>
          <a:bodyPr/>
          <a:lstStyle/>
          <a:p>
            <a:pPr>
              <a:spcAft>
                <a:spcPts val="600"/>
              </a:spcAft>
            </a:pPr>
            <a:fld id="{B7CF8A19-3A9E-4ABC-B336-2FDDE321C72D}" type="slidenum">
              <a:rPr lang="en-US" smtClean="0"/>
              <a:pPr>
                <a:spcAft>
                  <a:spcPts val="600"/>
                </a:spcAft>
              </a:pPr>
              <a:t>14</a:t>
            </a:fld>
            <a:endParaRPr lang="en-US"/>
          </a:p>
        </p:txBody>
      </p:sp>
    </p:spTree>
    <p:extLst>
      <p:ext uri="{BB962C8B-B14F-4D97-AF65-F5344CB8AC3E}">
        <p14:creationId xmlns:p14="http://schemas.microsoft.com/office/powerpoint/2010/main" val="3815487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D44E5-297D-4309-A2CD-9A322A2DDFEE}"/>
              </a:ext>
            </a:extLst>
          </p:cNvPr>
          <p:cNvSpPr>
            <a:spLocks noGrp="1"/>
          </p:cNvSpPr>
          <p:nvPr>
            <p:ph type="title"/>
          </p:nvPr>
        </p:nvSpPr>
        <p:spPr>
          <a:xfrm>
            <a:off x="194733" y="65193"/>
            <a:ext cx="12191999" cy="804333"/>
          </a:xfrm>
        </p:spPr>
        <p:txBody>
          <a:bodyPr/>
          <a:lstStyle/>
          <a:p>
            <a:r>
              <a:rPr lang="en-GB" dirty="0"/>
              <a:t>Remote Desktop Tools</a:t>
            </a:r>
          </a:p>
        </p:txBody>
      </p:sp>
      <p:sp>
        <p:nvSpPr>
          <p:cNvPr id="3" name="Content Placeholder 2">
            <a:extLst>
              <a:ext uri="{FF2B5EF4-FFF2-40B4-BE49-F238E27FC236}">
                <a16:creationId xmlns:a16="http://schemas.microsoft.com/office/drawing/2014/main" id="{2A39D446-B12D-4A60-AD95-276D7CD1BFB9}"/>
              </a:ext>
            </a:extLst>
          </p:cNvPr>
          <p:cNvSpPr>
            <a:spLocks noGrp="1"/>
          </p:cNvSpPr>
          <p:nvPr>
            <p:ph idx="1"/>
          </p:nvPr>
        </p:nvSpPr>
        <p:spPr/>
        <p:txBody>
          <a:bodyPr>
            <a:normAutofit fontScale="92500" lnSpcReduction="10000"/>
          </a:bodyPr>
          <a:lstStyle/>
          <a:p>
            <a:pPr marL="342891" marR="0" lvl="0" indent="-342891"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400" b="0" i="0" u="none" strike="noStrike" kern="1200" cap="none" spc="0" normalizeH="0" baseline="0" noProof="0" dirty="0">
                <a:ln>
                  <a:noFill/>
                </a:ln>
                <a:solidFill>
                  <a:srgbClr val="45545F"/>
                </a:solidFill>
                <a:effectLst/>
                <a:uLnTx/>
                <a:uFillTx/>
                <a:latin typeface="Open Sans"/>
                <a:ea typeface="+mn-ea"/>
                <a:cs typeface="+mn-cs"/>
              </a:rPr>
              <a:t>Virtual Network Computing (VNC)</a:t>
            </a:r>
          </a:p>
          <a:p>
            <a:pPr marL="742932" marR="0" lvl="1" indent="-285744"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133" b="0" i="0" u="none" strike="noStrike" kern="1200" cap="none" spc="0" normalizeH="0" baseline="0" noProof="0" dirty="0">
                <a:ln>
                  <a:noFill/>
                </a:ln>
                <a:solidFill>
                  <a:srgbClr val="45545F"/>
                </a:solidFill>
                <a:effectLst/>
                <a:uLnTx/>
                <a:uFillTx/>
                <a:latin typeface="Open Sans"/>
                <a:ea typeface="+mn-ea"/>
                <a:cs typeface="+mn-cs"/>
              </a:rPr>
              <a:t>macOS Screen Sharing</a:t>
            </a:r>
          </a:p>
          <a:p>
            <a:pPr marL="742932" marR="0" lvl="1" indent="-285744"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133" b="0" i="0" u="none" strike="noStrike" kern="1200" cap="none" spc="0" normalizeH="0" baseline="0" noProof="0" dirty="0">
                <a:ln>
                  <a:noFill/>
                </a:ln>
                <a:solidFill>
                  <a:srgbClr val="45545F"/>
                </a:solidFill>
                <a:effectLst/>
                <a:uLnTx/>
                <a:uFillTx/>
                <a:latin typeface="Open Sans"/>
                <a:ea typeface="+mn-ea"/>
                <a:cs typeface="+mn-cs"/>
              </a:rPr>
              <a:t>Secure versus unsecure third-party implementations</a:t>
            </a:r>
          </a:p>
          <a:p>
            <a:endParaRPr lang="en-US" dirty="0"/>
          </a:p>
          <a:p>
            <a:r>
              <a:rPr lang="en-US" dirty="0"/>
              <a:t>Security considerations</a:t>
            </a:r>
          </a:p>
          <a:p>
            <a:pPr lvl="1"/>
            <a:r>
              <a:rPr lang="en-US" dirty="0"/>
              <a:t>Granting access</a:t>
            </a:r>
          </a:p>
          <a:p>
            <a:pPr lvl="1"/>
            <a:r>
              <a:rPr lang="en-US" dirty="0"/>
              <a:t>Preventing snooping</a:t>
            </a:r>
          </a:p>
          <a:p>
            <a:pPr lvl="1"/>
            <a:r>
              <a:rPr lang="en-US" dirty="0"/>
              <a:t>Patching vulnerabilities</a:t>
            </a:r>
          </a:p>
          <a:p>
            <a:pPr lvl="1"/>
            <a:endParaRPr lang="en-US" dirty="0"/>
          </a:p>
          <a:p>
            <a:pPr marL="457188" lvl="1" indent="0">
              <a:buNone/>
            </a:pPr>
            <a:endParaRPr lang="en-US" dirty="0"/>
          </a:p>
          <a:p>
            <a:r>
              <a:rPr lang="en-US" dirty="0"/>
              <a:t>Remote Desktop Protocol (RDP)</a:t>
            </a:r>
          </a:p>
          <a:p>
            <a:pPr lvl="1"/>
            <a:r>
              <a:rPr lang="en-US" dirty="0"/>
              <a:t>mstsc.exe client app and session encryption</a:t>
            </a:r>
          </a:p>
          <a:p>
            <a:pPr lvl="1"/>
            <a:r>
              <a:rPr lang="en-US" dirty="0"/>
              <a:t>Multi-platform RDP clients</a:t>
            </a:r>
          </a:p>
        </p:txBody>
      </p:sp>
      <p:pic>
        <p:nvPicPr>
          <p:cNvPr id="9" name="Content Placeholder 8">
            <a:extLst>
              <a:ext uri="{FF2B5EF4-FFF2-40B4-BE49-F238E27FC236}">
                <a16:creationId xmlns:a16="http://schemas.microsoft.com/office/drawing/2014/main" id="{3ADB0E1E-B9F0-412B-BE3A-427DBC48BA75}"/>
              </a:ext>
            </a:extLst>
          </p:cNvPr>
          <p:cNvPicPr>
            <a:picLocks noGrp="1" noChangeAspect="1"/>
          </p:cNvPicPr>
          <p:nvPr>
            <p:ph idx="12"/>
          </p:nvPr>
        </p:nvPicPr>
        <p:blipFill>
          <a:blip r:embed="rId3">
            <a:extLst>
              <a:ext uri="{28A0092B-C50C-407E-A947-70E740481C1C}">
                <a14:useLocalDpi xmlns:a14="http://schemas.microsoft.com/office/drawing/2010/main" val="0"/>
              </a:ext>
            </a:extLst>
          </a:blip>
          <a:srcRect/>
          <a:stretch>
            <a:fillRect/>
          </a:stretch>
        </p:blipFill>
        <p:spPr bwMode="auto">
          <a:xfrm>
            <a:off x="6786353" y="731308"/>
            <a:ext cx="4632745" cy="5395384"/>
          </a:xfrm>
          <a:prstGeom prst="rect">
            <a:avLst/>
          </a:prstGeom>
          <a:noFill/>
          <a:ln>
            <a:noFill/>
          </a:ln>
        </p:spPr>
      </p:pic>
    </p:spTree>
    <p:extLst>
      <p:ext uri="{BB962C8B-B14F-4D97-AF65-F5344CB8AC3E}">
        <p14:creationId xmlns:p14="http://schemas.microsoft.com/office/powerpoint/2010/main" val="4201351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D44E5-297D-4309-A2CD-9A322A2DDFEE}"/>
              </a:ext>
            </a:extLst>
          </p:cNvPr>
          <p:cNvSpPr>
            <a:spLocks noGrp="1"/>
          </p:cNvSpPr>
          <p:nvPr>
            <p:ph type="title"/>
          </p:nvPr>
        </p:nvSpPr>
        <p:spPr>
          <a:xfrm>
            <a:off x="85845" y="65193"/>
            <a:ext cx="12191999" cy="804333"/>
          </a:xfrm>
        </p:spPr>
        <p:txBody>
          <a:bodyPr anchor="ctr">
            <a:normAutofit/>
          </a:bodyPr>
          <a:lstStyle/>
          <a:p>
            <a:r>
              <a:rPr lang="en-US" dirty="0"/>
              <a:t>RDP Server and Security Settings</a:t>
            </a:r>
            <a:endParaRPr lang="en-GB" dirty="0"/>
          </a:p>
        </p:txBody>
      </p:sp>
      <p:sp>
        <p:nvSpPr>
          <p:cNvPr id="7" name="Content Placeholder 6">
            <a:extLst>
              <a:ext uri="{FF2B5EF4-FFF2-40B4-BE49-F238E27FC236}">
                <a16:creationId xmlns:a16="http://schemas.microsoft.com/office/drawing/2014/main" id="{7655BE3C-B6B7-44ED-B4D3-A31380985EC8}"/>
              </a:ext>
            </a:extLst>
          </p:cNvPr>
          <p:cNvSpPr>
            <a:spLocks noGrp="1"/>
          </p:cNvSpPr>
          <p:nvPr>
            <p:ph idx="1"/>
          </p:nvPr>
        </p:nvSpPr>
        <p:spPr>
          <a:xfrm>
            <a:off x="194733" y="995680"/>
            <a:ext cx="5805265" cy="5394960"/>
          </a:xfrm>
        </p:spPr>
        <p:txBody>
          <a:bodyPr>
            <a:normAutofit/>
          </a:bodyPr>
          <a:lstStyle/>
          <a:p>
            <a:r>
              <a:rPr lang="en-US" dirty="0"/>
              <a:t>Security considerations</a:t>
            </a:r>
          </a:p>
          <a:p>
            <a:pPr lvl="1"/>
            <a:endParaRPr lang="en-US" sz="1800" dirty="0"/>
          </a:p>
          <a:p>
            <a:pPr lvl="1"/>
            <a:r>
              <a:rPr lang="en-US" sz="1800" dirty="0"/>
              <a:t>Open-source RDP servers</a:t>
            </a:r>
          </a:p>
          <a:p>
            <a:pPr lvl="1"/>
            <a:endParaRPr lang="en-US" sz="1800" dirty="0"/>
          </a:p>
          <a:p>
            <a:pPr lvl="1"/>
            <a:r>
              <a:rPr lang="en-US" sz="1800" dirty="0"/>
              <a:t>Accounts allowed to connect</a:t>
            </a:r>
          </a:p>
          <a:p>
            <a:pPr lvl="1"/>
            <a:endParaRPr lang="en-US" sz="1800" dirty="0"/>
          </a:p>
          <a:p>
            <a:pPr lvl="1"/>
            <a:r>
              <a:rPr lang="en-US" sz="1800" dirty="0"/>
              <a:t>Network Level Authentication (NLA)</a:t>
            </a:r>
          </a:p>
          <a:p>
            <a:pPr lvl="1"/>
            <a:endParaRPr lang="en-US" sz="1800" dirty="0"/>
          </a:p>
          <a:p>
            <a:pPr lvl="1"/>
            <a:r>
              <a:rPr lang="en-US" sz="1800" dirty="0"/>
              <a:t>RDP Restricted Admin (RDPRA) Mode and Remote Credential Guard </a:t>
            </a:r>
          </a:p>
          <a:p>
            <a:pPr lvl="1"/>
            <a:endParaRPr lang="en-US" sz="1800" dirty="0"/>
          </a:p>
          <a:p>
            <a:pPr lvl="1"/>
            <a:r>
              <a:rPr lang="en-US" sz="1800" dirty="0"/>
              <a:t>TCP/3389 and risks from allowing port forwarding</a:t>
            </a:r>
          </a:p>
          <a:p>
            <a:pPr lvl="1"/>
            <a:endParaRPr lang="en-US" sz="2400" dirty="0"/>
          </a:p>
          <a:p>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6D8B43E6-AF1A-197A-E861-E8F052CF704D}"/>
              </a:ext>
            </a:extLst>
          </p:cNvPr>
          <p:cNvPicPr>
            <a:picLocks noChangeAspect="1"/>
          </p:cNvPicPr>
          <p:nvPr/>
        </p:nvPicPr>
        <p:blipFill>
          <a:blip r:embed="rId3"/>
          <a:stretch>
            <a:fillRect/>
          </a:stretch>
        </p:blipFill>
        <p:spPr>
          <a:xfrm>
            <a:off x="6181845" y="2050429"/>
            <a:ext cx="5840823" cy="3285462"/>
          </a:xfrm>
          <a:prstGeom prst="rect">
            <a:avLst/>
          </a:prstGeom>
          <a:noFill/>
        </p:spPr>
      </p:pic>
    </p:spTree>
    <p:extLst>
      <p:ext uri="{BB962C8B-B14F-4D97-AF65-F5344CB8AC3E}">
        <p14:creationId xmlns:p14="http://schemas.microsoft.com/office/powerpoint/2010/main" val="565634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3A91A-5D37-4F5B-855F-3C400ACAF843}"/>
              </a:ext>
            </a:extLst>
          </p:cNvPr>
          <p:cNvSpPr>
            <a:spLocks noGrp="1"/>
          </p:cNvSpPr>
          <p:nvPr>
            <p:ph type="title"/>
          </p:nvPr>
        </p:nvSpPr>
        <p:spPr>
          <a:xfrm>
            <a:off x="194733" y="0"/>
            <a:ext cx="12191999" cy="804333"/>
          </a:xfrm>
        </p:spPr>
        <p:txBody>
          <a:bodyPr/>
          <a:lstStyle/>
          <a:p>
            <a:r>
              <a:rPr lang="en-US" dirty="0"/>
              <a:t>Microsoft Remote Assistance</a:t>
            </a:r>
          </a:p>
        </p:txBody>
      </p:sp>
      <p:sp>
        <p:nvSpPr>
          <p:cNvPr id="3" name="Content Placeholder 2">
            <a:extLst>
              <a:ext uri="{FF2B5EF4-FFF2-40B4-BE49-F238E27FC236}">
                <a16:creationId xmlns:a16="http://schemas.microsoft.com/office/drawing/2014/main" id="{A02E0193-2B41-438F-98F3-948BA9B0884A}"/>
              </a:ext>
            </a:extLst>
          </p:cNvPr>
          <p:cNvSpPr>
            <a:spLocks noGrp="1"/>
          </p:cNvSpPr>
          <p:nvPr>
            <p:ph idx="1"/>
          </p:nvPr>
        </p:nvSpPr>
        <p:spPr>
          <a:xfrm>
            <a:off x="194733" y="1191623"/>
            <a:ext cx="5805265" cy="4177899"/>
          </a:xfrm>
        </p:spPr>
        <p:txBody>
          <a:bodyPr/>
          <a:lstStyle/>
          <a:p>
            <a:r>
              <a:rPr lang="en-US" dirty="0"/>
              <a:t>Allows users to send invite to connect over RDP protected by password</a:t>
            </a:r>
          </a:p>
          <a:p>
            <a:endParaRPr lang="en-US" dirty="0"/>
          </a:p>
          <a:p>
            <a:r>
              <a:rPr lang="en-US" dirty="0"/>
              <a:t>Chat and request control features</a:t>
            </a:r>
          </a:p>
          <a:p>
            <a:endParaRPr lang="en-US" dirty="0"/>
          </a:p>
          <a:p>
            <a:r>
              <a:rPr lang="en-US" dirty="0"/>
              <a:t>Quick Assist feature better suited to connections over the Internet</a:t>
            </a:r>
          </a:p>
        </p:txBody>
      </p:sp>
      <p:pic>
        <p:nvPicPr>
          <p:cNvPr id="8" name="Content Placeholder 7">
            <a:extLst>
              <a:ext uri="{FF2B5EF4-FFF2-40B4-BE49-F238E27FC236}">
                <a16:creationId xmlns:a16="http://schemas.microsoft.com/office/drawing/2014/main" id="{00196297-C8F5-DDBD-7379-5A0A881259E3}"/>
              </a:ext>
            </a:extLst>
          </p:cNvPr>
          <p:cNvPicPr>
            <a:picLocks noGrp="1" noChangeAspect="1"/>
          </p:cNvPicPr>
          <p:nvPr>
            <p:ph idx="12"/>
          </p:nvPr>
        </p:nvPicPr>
        <p:blipFill>
          <a:blip r:embed="rId3"/>
          <a:stretch>
            <a:fillRect/>
          </a:stretch>
        </p:blipFill>
        <p:spPr>
          <a:xfrm>
            <a:off x="6192004" y="1928742"/>
            <a:ext cx="5448194" cy="3821868"/>
          </a:xfrm>
          <a:prstGeom prst="rect">
            <a:avLst/>
          </a:prstGeom>
        </p:spPr>
      </p:pic>
    </p:spTree>
    <p:extLst>
      <p:ext uri="{BB962C8B-B14F-4D97-AF65-F5344CB8AC3E}">
        <p14:creationId xmlns:p14="http://schemas.microsoft.com/office/powerpoint/2010/main" val="78369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B42EA-F068-42F4-A44C-F1A60244B764}"/>
              </a:ext>
            </a:extLst>
          </p:cNvPr>
          <p:cNvSpPr>
            <a:spLocks noGrp="1"/>
          </p:cNvSpPr>
          <p:nvPr>
            <p:ph type="title"/>
          </p:nvPr>
        </p:nvSpPr>
        <p:spPr>
          <a:xfrm>
            <a:off x="326573" y="121298"/>
            <a:ext cx="12191999" cy="804333"/>
          </a:xfrm>
        </p:spPr>
        <p:txBody>
          <a:bodyPr/>
          <a:lstStyle/>
          <a:p>
            <a:r>
              <a:rPr lang="en-GB" dirty="0"/>
              <a:t>Secure Shell</a:t>
            </a:r>
          </a:p>
        </p:txBody>
      </p:sp>
      <p:sp>
        <p:nvSpPr>
          <p:cNvPr id="6" name="Content Placeholder 5">
            <a:extLst>
              <a:ext uri="{FF2B5EF4-FFF2-40B4-BE49-F238E27FC236}">
                <a16:creationId xmlns:a16="http://schemas.microsoft.com/office/drawing/2014/main" id="{4720C413-47F4-4B12-BF8B-CE9103526062}"/>
              </a:ext>
            </a:extLst>
          </p:cNvPr>
          <p:cNvSpPr>
            <a:spLocks noGrp="1"/>
          </p:cNvSpPr>
          <p:nvPr>
            <p:ph idx="12"/>
          </p:nvPr>
        </p:nvSpPr>
        <p:spPr>
          <a:xfrm>
            <a:off x="591080" y="1388913"/>
            <a:ext cx="4727370" cy="4080173"/>
          </a:xfrm>
        </p:spPr>
        <p:txBody>
          <a:bodyPr>
            <a:normAutofit/>
          </a:bodyPr>
          <a:lstStyle/>
          <a:p>
            <a:pPr marL="0" indent="0">
              <a:buNone/>
            </a:pPr>
            <a:r>
              <a:rPr lang="en-US" dirty="0"/>
              <a:t>SSH client</a:t>
            </a:r>
          </a:p>
          <a:p>
            <a:pPr lvl="1"/>
            <a:r>
              <a:rPr lang="en-US" dirty="0"/>
              <a:t>Password authentication</a:t>
            </a:r>
          </a:p>
          <a:p>
            <a:pPr lvl="1"/>
            <a:r>
              <a:rPr lang="en-US" dirty="0"/>
              <a:t>Public key authentication</a:t>
            </a:r>
          </a:p>
          <a:p>
            <a:pPr lvl="1"/>
            <a:endParaRPr lang="en-US" dirty="0"/>
          </a:p>
          <a:p>
            <a:pPr lvl="1"/>
            <a:r>
              <a:rPr lang="en-US" dirty="0"/>
              <a:t>Remote terminal access to command-line shell</a:t>
            </a:r>
          </a:p>
          <a:p>
            <a:pPr lvl="1"/>
            <a:r>
              <a:rPr lang="en-US" dirty="0"/>
              <a:t>Secure Shell (SSH) server</a:t>
            </a:r>
          </a:p>
          <a:p>
            <a:pPr lvl="2"/>
            <a:r>
              <a:rPr lang="en-US" dirty="0"/>
              <a:t>Server’s host key</a:t>
            </a:r>
          </a:p>
          <a:p>
            <a:pPr lvl="2"/>
            <a:r>
              <a:rPr lang="en-US" dirty="0"/>
              <a:t>TCP/22</a:t>
            </a:r>
          </a:p>
          <a:p>
            <a:endParaRPr lang="en-US" dirty="0"/>
          </a:p>
        </p:txBody>
      </p:sp>
      <p:pic>
        <p:nvPicPr>
          <p:cNvPr id="7" name="Content Placeholder 6" descr="Screenshot of Warning dialog box asking if it is okay to continue connecting to an unknown server and add its host key to a cache.">
            <a:extLst>
              <a:ext uri="{FF2B5EF4-FFF2-40B4-BE49-F238E27FC236}">
                <a16:creationId xmlns:a16="http://schemas.microsoft.com/office/drawing/2014/main" id="{67674662-8145-4D5D-B020-CAF5F70FB55E}"/>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52938" y="2151222"/>
            <a:ext cx="4302621" cy="2555553"/>
          </a:xfrm>
          <a:prstGeom prst="rect">
            <a:avLst/>
          </a:prstGeom>
          <a:noFill/>
          <a:ln>
            <a:noFill/>
          </a:ln>
        </p:spPr>
      </p:pic>
    </p:spTree>
    <p:extLst>
      <p:ext uri="{BB962C8B-B14F-4D97-AF65-F5344CB8AC3E}">
        <p14:creationId xmlns:p14="http://schemas.microsoft.com/office/powerpoint/2010/main" val="957358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A6BCC-53D5-47A6-A939-8FEC4B0521C6}"/>
              </a:ext>
            </a:extLst>
          </p:cNvPr>
          <p:cNvSpPr>
            <a:spLocks noGrp="1"/>
          </p:cNvSpPr>
          <p:nvPr>
            <p:ph type="title"/>
          </p:nvPr>
        </p:nvSpPr>
        <p:spPr>
          <a:xfrm>
            <a:off x="194734" y="65193"/>
            <a:ext cx="12191999" cy="804333"/>
          </a:xfrm>
        </p:spPr>
        <p:txBody>
          <a:bodyPr/>
          <a:lstStyle/>
          <a:p>
            <a:r>
              <a:rPr lang="en-US" dirty="0"/>
              <a:t>Desktop Management and Remote Monitoring Tools</a:t>
            </a:r>
            <a:endParaRPr lang="en-GB" dirty="0"/>
          </a:p>
        </p:txBody>
      </p:sp>
      <p:sp>
        <p:nvSpPr>
          <p:cNvPr id="3" name="Content Placeholder 2">
            <a:extLst>
              <a:ext uri="{FF2B5EF4-FFF2-40B4-BE49-F238E27FC236}">
                <a16:creationId xmlns:a16="http://schemas.microsoft.com/office/drawing/2014/main" id="{7D034059-12DE-4F84-AA6C-23B483987743}"/>
              </a:ext>
            </a:extLst>
          </p:cNvPr>
          <p:cNvSpPr>
            <a:spLocks noGrp="1"/>
          </p:cNvSpPr>
          <p:nvPr>
            <p:ph idx="1"/>
          </p:nvPr>
        </p:nvSpPr>
        <p:spPr/>
        <p:txBody>
          <a:bodyPr>
            <a:normAutofit/>
          </a:bodyPr>
          <a:lstStyle/>
          <a:p>
            <a:r>
              <a:rPr lang="en-US" dirty="0"/>
              <a:t>Visibility</a:t>
            </a:r>
          </a:p>
          <a:p>
            <a:pPr lvl="1"/>
            <a:r>
              <a:rPr lang="en-US" dirty="0"/>
              <a:t>Remote monitoring and management (RMM)</a:t>
            </a:r>
          </a:p>
          <a:p>
            <a:pPr lvl="1"/>
            <a:r>
              <a:rPr lang="en-US" dirty="0"/>
              <a:t>Desktop management and unified endpoint management (UEM)</a:t>
            </a:r>
          </a:p>
          <a:p>
            <a:pPr marL="457188" lvl="1" indent="0">
              <a:buNone/>
            </a:pPr>
            <a:endParaRPr lang="en-US" dirty="0"/>
          </a:p>
          <a:p>
            <a:r>
              <a:rPr lang="en-US" dirty="0"/>
              <a:t>Common features</a:t>
            </a:r>
          </a:p>
          <a:p>
            <a:pPr lvl="1"/>
            <a:r>
              <a:rPr lang="en-US" dirty="0"/>
              <a:t>Performance monitoring and log collection</a:t>
            </a:r>
          </a:p>
          <a:p>
            <a:pPr lvl="1"/>
            <a:r>
              <a:rPr lang="en-US" dirty="0"/>
              <a:t>Security scanning</a:t>
            </a:r>
          </a:p>
          <a:p>
            <a:pPr lvl="1"/>
            <a:r>
              <a:rPr lang="en-US" dirty="0"/>
              <a:t>Push deployment</a:t>
            </a:r>
          </a:p>
          <a:p>
            <a:pPr lvl="1"/>
            <a:r>
              <a:rPr lang="en-US" dirty="0"/>
              <a:t>Remote support</a:t>
            </a:r>
          </a:p>
          <a:p>
            <a:pPr marL="457188" lvl="1" indent="0">
              <a:buNone/>
            </a:pPr>
            <a:endParaRPr lang="en-US" dirty="0"/>
          </a:p>
          <a:p>
            <a:r>
              <a:rPr lang="en-US" dirty="0"/>
              <a:t>Intel </a:t>
            </a:r>
            <a:r>
              <a:rPr lang="en-US" dirty="0" err="1"/>
              <a:t>vPRO</a:t>
            </a:r>
            <a:r>
              <a:rPr lang="en-US" dirty="0"/>
              <a:t>/AMD PRO hardware support for out-of-band (OOB) remote access</a:t>
            </a:r>
          </a:p>
          <a:p>
            <a:endParaRPr lang="en-GB" dirty="0"/>
          </a:p>
        </p:txBody>
      </p:sp>
    </p:spTree>
    <p:extLst>
      <p:ext uri="{BB962C8B-B14F-4D97-AF65-F5344CB8AC3E}">
        <p14:creationId xmlns:p14="http://schemas.microsoft.com/office/powerpoint/2010/main" val="776922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AA285-4DC0-41CC-ACC0-494EB580D71E}"/>
              </a:ext>
            </a:extLst>
          </p:cNvPr>
          <p:cNvSpPr>
            <a:spLocks noGrp="1"/>
          </p:cNvSpPr>
          <p:nvPr>
            <p:ph type="title"/>
          </p:nvPr>
        </p:nvSpPr>
        <p:spPr>
          <a:xfrm>
            <a:off x="455904" y="100269"/>
            <a:ext cx="11274089" cy="844611"/>
          </a:xfrm>
        </p:spPr>
        <p:txBody>
          <a:bodyPr vert="horz" lIns="91440" tIns="45720" rIns="91440" bIns="45720" rtlCol="0" anchor="ctr">
            <a:normAutofit/>
          </a:bodyPr>
          <a:lstStyle/>
          <a:p>
            <a:r>
              <a:rPr lang="en-US" b="1" kern="1200" dirty="0">
                <a:latin typeface="+mn-lt"/>
                <a:ea typeface="+mj-ea"/>
                <a:cs typeface="Open Sans SemiBold" panose="020B0706030804020204" pitchFamily="34" charset="0"/>
              </a:rPr>
              <a:t>Topic A: Network Connectivity</a:t>
            </a:r>
          </a:p>
        </p:txBody>
      </p:sp>
      <p:sp>
        <p:nvSpPr>
          <p:cNvPr id="10" name="Content Placeholder 9">
            <a:extLst>
              <a:ext uri="{FF2B5EF4-FFF2-40B4-BE49-F238E27FC236}">
                <a16:creationId xmlns:a16="http://schemas.microsoft.com/office/drawing/2014/main" id="{988F6ACC-763D-4484-A830-86A276562FF3}"/>
              </a:ext>
            </a:extLst>
          </p:cNvPr>
          <p:cNvSpPr>
            <a:spLocks noGrp="1"/>
          </p:cNvSpPr>
          <p:nvPr>
            <p:ph sz="half" idx="2"/>
          </p:nvPr>
        </p:nvSpPr>
        <p:spPr>
          <a:xfrm>
            <a:off x="609600" y="1135117"/>
            <a:ext cx="10505090" cy="5044965"/>
          </a:xfrm>
        </p:spPr>
        <p:txBody>
          <a:bodyPr vert="horz" lIns="91440" tIns="45720" rIns="91440" bIns="45720" rtlCol="0">
            <a:normAutofit fontScale="92500" lnSpcReduction="20000"/>
          </a:bodyPr>
          <a:lstStyle/>
          <a:p>
            <a:pPr lvl="1">
              <a:lnSpc>
                <a:spcPct val="90000"/>
              </a:lnSpc>
            </a:pPr>
            <a:r>
              <a:rPr lang="en-US" sz="2400" dirty="0"/>
              <a:t>PAN (personal area network): consists of personal devices such as a cell phone and laptop</a:t>
            </a:r>
          </a:p>
          <a:p>
            <a:pPr marL="457188" lvl="1" indent="0">
              <a:lnSpc>
                <a:spcPct val="90000"/>
              </a:lnSpc>
            </a:pPr>
            <a:endParaRPr lang="en-US" sz="2400" dirty="0"/>
          </a:p>
          <a:p>
            <a:pPr lvl="1">
              <a:lnSpc>
                <a:spcPct val="90000"/>
              </a:lnSpc>
            </a:pPr>
            <a:r>
              <a:rPr lang="en-US" sz="2400" dirty="0"/>
              <a:t>LAN (local area network): group of computers connected by cabling and one or more network switches that are all installed at a single location.</a:t>
            </a:r>
          </a:p>
          <a:p>
            <a:pPr marL="457188" lvl="1" indent="0">
              <a:lnSpc>
                <a:spcPct val="90000"/>
              </a:lnSpc>
            </a:pPr>
            <a:endParaRPr lang="en-US" sz="2400" dirty="0"/>
          </a:p>
          <a:p>
            <a:pPr lvl="1">
              <a:lnSpc>
                <a:spcPct val="90000"/>
              </a:lnSpc>
            </a:pPr>
            <a:r>
              <a:rPr lang="en-US" sz="2400" dirty="0"/>
              <a:t>WLAN (wireless local area network): uses radios and antennas for data transmission and reception. WIFI</a:t>
            </a:r>
          </a:p>
          <a:p>
            <a:pPr marL="457188" lvl="1" indent="0">
              <a:lnSpc>
                <a:spcPct val="90000"/>
              </a:lnSpc>
            </a:pPr>
            <a:endParaRPr lang="en-US" sz="2400" dirty="0"/>
          </a:p>
          <a:p>
            <a:pPr lvl="1">
              <a:lnSpc>
                <a:spcPct val="90000"/>
              </a:lnSpc>
            </a:pPr>
            <a:r>
              <a:rPr lang="en-US" sz="2400" dirty="0"/>
              <a:t>MAN (metropolitan area network): covers a large campus or city</a:t>
            </a:r>
          </a:p>
          <a:p>
            <a:pPr marL="457188" lvl="1" indent="0">
              <a:lnSpc>
                <a:spcPct val="90000"/>
              </a:lnSpc>
            </a:pPr>
            <a:endParaRPr lang="en-US" sz="2400" dirty="0"/>
          </a:p>
          <a:p>
            <a:pPr lvl="1">
              <a:lnSpc>
                <a:spcPct val="90000"/>
              </a:lnSpc>
            </a:pPr>
            <a:r>
              <a:rPr lang="en-US" sz="2400" dirty="0"/>
              <a:t>WAN (wide area network): covers a large geographic area and is made up of small networks</a:t>
            </a:r>
          </a:p>
          <a:p>
            <a:pPr marL="457188" lvl="1" indent="0">
              <a:lnSpc>
                <a:spcPct val="90000"/>
              </a:lnSpc>
            </a:pPr>
            <a:endParaRPr lang="en-US" sz="2400" dirty="0"/>
          </a:p>
          <a:p>
            <a:pPr lvl="1">
              <a:lnSpc>
                <a:spcPct val="90000"/>
              </a:lnSpc>
            </a:pPr>
            <a:r>
              <a:rPr lang="en-US" sz="2400" dirty="0"/>
              <a:t>SAN (Storage Area Network) is a specialized, high-speed network that provides network access to storage devices. </a:t>
            </a:r>
          </a:p>
          <a:p>
            <a:pPr marL="457188" lvl="1" indent="0">
              <a:lnSpc>
                <a:spcPct val="90000"/>
              </a:lnSpc>
            </a:pPr>
            <a:endParaRPr lang="en-US" sz="2400" dirty="0"/>
          </a:p>
        </p:txBody>
      </p:sp>
    </p:spTree>
    <p:extLst>
      <p:ext uri="{BB962C8B-B14F-4D97-AF65-F5344CB8AC3E}">
        <p14:creationId xmlns:p14="http://schemas.microsoft.com/office/powerpoint/2010/main" val="2957509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A6BCC-53D5-47A6-A939-8FEC4B0521C6}"/>
              </a:ext>
            </a:extLst>
          </p:cNvPr>
          <p:cNvSpPr>
            <a:spLocks noGrp="1"/>
          </p:cNvSpPr>
          <p:nvPr>
            <p:ph type="title"/>
          </p:nvPr>
        </p:nvSpPr>
        <p:spPr>
          <a:xfrm>
            <a:off x="194734" y="65193"/>
            <a:ext cx="12191999" cy="804333"/>
          </a:xfrm>
        </p:spPr>
        <p:txBody>
          <a:bodyPr/>
          <a:lstStyle/>
          <a:p>
            <a:r>
              <a:rPr lang="en-US" dirty="0"/>
              <a:t>Remote Monitoring Tools</a:t>
            </a:r>
            <a:endParaRPr lang="en-GB" dirty="0"/>
          </a:p>
        </p:txBody>
      </p:sp>
      <p:sp>
        <p:nvSpPr>
          <p:cNvPr id="3" name="Content Placeholder 2">
            <a:extLst>
              <a:ext uri="{FF2B5EF4-FFF2-40B4-BE49-F238E27FC236}">
                <a16:creationId xmlns:a16="http://schemas.microsoft.com/office/drawing/2014/main" id="{7D034059-12DE-4F84-AA6C-23B483987743}"/>
              </a:ext>
            </a:extLst>
          </p:cNvPr>
          <p:cNvSpPr>
            <a:spLocks noGrp="1"/>
          </p:cNvSpPr>
          <p:nvPr>
            <p:ph idx="1"/>
          </p:nvPr>
        </p:nvSpPr>
        <p:spPr/>
        <p:txBody>
          <a:bodyPr>
            <a:normAutofit/>
          </a:bodyPr>
          <a:lstStyle/>
          <a:p>
            <a:r>
              <a:rPr lang="en-US" dirty="0"/>
              <a:t>Visibility</a:t>
            </a:r>
          </a:p>
          <a:p>
            <a:pPr lvl="1"/>
            <a:r>
              <a:rPr lang="en-US" dirty="0"/>
              <a:t>Remote monitoring and management (RMM)</a:t>
            </a:r>
          </a:p>
          <a:p>
            <a:pPr lvl="1"/>
            <a:r>
              <a:rPr lang="en-US" dirty="0"/>
              <a:t>Desktop management and unified endpoint management (UEM)</a:t>
            </a:r>
          </a:p>
          <a:p>
            <a:pPr marL="457188" lvl="1" indent="0">
              <a:buNone/>
            </a:pPr>
            <a:endParaRPr lang="en-US" dirty="0"/>
          </a:p>
          <a:p>
            <a:r>
              <a:rPr lang="en-US" dirty="0"/>
              <a:t>Common features</a:t>
            </a:r>
          </a:p>
          <a:p>
            <a:pPr lvl="1"/>
            <a:r>
              <a:rPr lang="en-US" dirty="0"/>
              <a:t>Performance monitoring and log collection</a:t>
            </a:r>
          </a:p>
          <a:p>
            <a:pPr lvl="1"/>
            <a:r>
              <a:rPr lang="en-US" dirty="0"/>
              <a:t>Security scanning</a:t>
            </a:r>
          </a:p>
          <a:p>
            <a:pPr lvl="1"/>
            <a:r>
              <a:rPr lang="en-US" dirty="0"/>
              <a:t>Push deployment</a:t>
            </a:r>
          </a:p>
          <a:p>
            <a:pPr lvl="1"/>
            <a:r>
              <a:rPr lang="en-US" dirty="0"/>
              <a:t>Remote support</a:t>
            </a:r>
          </a:p>
          <a:p>
            <a:pPr marL="457188" lvl="1" indent="0">
              <a:buNone/>
            </a:pPr>
            <a:endParaRPr lang="en-US" dirty="0"/>
          </a:p>
          <a:p>
            <a:r>
              <a:rPr lang="en-US" dirty="0"/>
              <a:t>Intel </a:t>
            </a:r>
            <a:r>
              <a:rPr lang="en-US" dirty="0" err="1"/>
              <a:t>vPRO</a:t>
            </a:r>
            <a:r>
              <a:rPr lang="en-US" dirty="0"/>
              <a:t>/AMD PRO hardware support for out-of-band (OOB) remote access</a:t>
            </a:r>
          </a:p>
          <a:p>
            <a:endParaRPr lang="en-GB" dirty="0"/>
          </a:p>
        </p:txBody>
      </p:sp>
      <p:pic>
        <p:nvPicPr>
          <p:cNvPr id="4" name="Picture 3">
            <a:extLst>
              <a:ext uri="{FF2B5EF4-FFF2-40B4-BE49-F238E27FC236}">
                <a16:creationId xmlns:a16="http://schemas.microsoft.com/office/drawing/2014/main" id="{46E1F7C3-B448-23AF-7DFA-1FE88263DCCC}"/>
              </a:ext>
            </a:extLst>
          </p:cNvPr>
          <p:cNvPicPr>
            <a:picLocks noChangeAspect="1"/>
          </p:cNvPicPr>
          <p:nvPr/>
        </p:nvPicPr>
        <p:blipFill>
          <a:blip r:embed="rId3"/>
          <a:stretch>
            <a:fillRect/>
          </a:stretch>
        </p:blipFill>
        <p:spPr>
          <a:xfrm>
            <a:off x="8740109" y="2807335"/>
            <a:ext cx="1476375" cy="1771650"/>
          </a:xfrm>
          <a:prstGeom prst="rect">
            <a:avLst/>
          </a:prstGeom>
        </p:spPr>
      </p:pic>
    </p:spTree>
    <p:extLst>
      <p:ext uri="{BB962C8B-B14F-4D97-AF65-F5344CB8AC3E}">
        <p14:creationId xmlns:p14="http://schemas.microsoft.com/office/powerpoint/2010/main" val="1497084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743F1-6F35-40E6-AE9E-01784705F758}"/>
              </a:ext>
            </a:extLst>
          </p:cNvPr>
          <p:cNvSpPr>
            <a:spLocks noGrp="1"/>
          </p:cNvSpPr>
          <p:nvPr>
            <p:ph type="title"/>
          </p:nvPr>
        </p:nvSpPr>
        <p:spPr>
          <a:xfrm>
            <a:off x="279919" y="65193"/>
            <a:ext cx="12191999" cy="804333"/>
          </a:xfrm>
        </p:spPr>
        <p:txBody>
          <a:bodyPr/>
          <a:lstStyle/>
          <a:p>
            <a:r>
              <a:rPr lang="en-GB" dirty="0"/>
              <a:t>Remote Monitoring Tools</a:t>
            </a:r>
          </a:p>
        </p:txBody>
      </p:sp>
      <p:sp>
        <p:nvSpPr>
          <p:cNvPr id="3" name="Content Placeholder 2">
            <a:extLst>
              <a:ext uri="{FF2B5EF4-FFF2-40B4-BE49-F238E27FC236}">
                <a16:creationId xmlns:a16="http://schemas.microsoft.com/office/drawing/2014/main" id="{966DADAA-B8B2-41C9-B063-1A571B96A2B0}"/>
              </a:ext>
            </a:extLst>
          </p:cNvPr>
          <p:cNvSpPr>
            <a:spLocks noGrp="1"/>
          </p:cNvSpPr>
          <p:nvPr>
            <p:ph idx="1"/>
          </p:nvPr>
        </p:nvSpPr>
        <p:spPr/>
        <p:txBody>
          <a:bodyPr>
            <a:normAutofit/>
          </a:bodyPr>
          <a:lstStyle/>
          <a:p>
            <a:r>
              <a:rPr lang="en-GB" dirty="0"/>
              <a:t>Screen-sharing software</a:t>
            </a:r>
          </a:p>
          <a:p>
            <a:pPr lvl="1"/>
            <a:r>
              <a:rPr lang="en-GB" dirty="0"/>
              <a:t>Third-party remote desktop tools designed to work over the Internet</a:t>
            </a:r>
          </a:p>
          <a:p>
            <a:pPr marL="457188" lvl="1" indent="0">
              <a:buNone/>
            </a:pPr>
            <a:endParaRPr lang="en-GB" dirty="0"/>
          </a:p>
          <a:p>
            <a:r>
              <a:rPr lang="en-GB" dirty="0"/>
              <a:t>Video-conferencing software</a:t>
            </a:r>
          </a:p>
          <a:p>
            <a:pPr lvl="1"/>
            <a:r>
              <a:rPr lang="en-GB" dirty="0"/>
              <a:t>Most include a basic screen share client</a:t>
            </a:r>
          </a:p>
          <a:p>
            <a:pPr marL="457188" lvl="1" indent="0">
              <a:buNone/>
            </a:pPr>
            <a:endParaRPr lang="en-GB" dirty="0"/>
          </a:p>
          <a:p>
            <a:r>
              <a:rPr lang="en-GB" dirty="0"/>
              <a:t>File transfer software</a:t>
            </a:r>
          </a:p>
          <a:p>
            <a:pPr lvl="1"/>
            <a:r>
              <a:rPr lang="en-GB" dirty="0"/>
              <a:t>Easy sharing via Bluetooth</a:t>
            </a:r>
          </a:p>
          <a:p>
            <a:pPr lvl="1"/>
            <a:r>
              <a:rPr lang="en-GB" dirty="0"/>
              <a:t>Apple AirDrop, Windows Nearby Sharing, and Android Nearby Shar</a:t>
            </a:r>
          </a:p>
          <a:p>
            <a:pPr marL="457188" lvl="1" indent="0">
              <a:buNone/>
            </a:pPr>
            <a:endParaRPr lang="en-GB" dirty="0"/>
          </a:p>
          <a:p>
            <a:r>
              <a:rPr lang="en-GB" dirty="0"/>
              <a:t>Virtual private network (VPN)</a:t>
            </a:r>
          </a:p>
          <a:p>
            <a:pPr lvl="1"/>
            <a:r>
              <a:rPr lang="en-GB" dirty="0"/>
              <a:t>Connect the remote host to the local network over a secure tunnel</a:t>
            </a:r>
          </a:p>
          <a:p>
            <a:pPr lvl="1"/>
            <a:r>
              <a:rPr lang="en-GB" dirty="0"/>
              <a:t>Can be more secure than opening or port forwarding remote desktop/SSH ports</a:t>
            </a:r>
          </a:p>
        </p:txBody>
      </p:sp>
    </p:spTree>
    <p:extLst>
      <p:ext uri="{BB962C8B-B14F-4D97-AF65-F5344CB8AC3E}">
        <p14:creationId xmlns:p14="http://schemas.microsoft.com/office/powerpoint/2010/main" val="849988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CF76E-CB1D-460E-86E2-A619BDDAD88D}"/>
              </a:ext>
            </a:extLst>
          </p:cNvPr>
          <p:cNvSpPr>
            <a:spLocks noGrp="1"/>
          </p:cNvSpPr>
          <p:nvPr>
            <p:ph type="title"/>
          </p:nvPr>
        </p:nvSpPr>
        <p:spPr>
          <a:xfrm>
            <a:off x="307911" y="0"/>
            <a:ext cx="12191999" cy="804333"/>
          </a:xfrm>
        </p:spPr>
        <p:txBody>
          <a:bodyPr/>
          <a:lstStyle/>
          <a:p>
            <a:r>
              <a:rPr lang="en-GB" dirty="0"/>
              <a:t>WWAN &amp; VPN</a:t>
            </a:r>
          </a:p>
        </p:txBody>
      </p:sp>
      <p:sp>
        <p:nvSpPr>
          <p:cNvPr id="3" name="Content Placeholder 2">
            <a:extLst>
              <a:ext uri="{FF2B5EF4-FFF2-40B4-BE49-F238E27FC236}">
                <a16:creationId xmlns:a16="http://schemas.microsoft.com/office/drawing/2014/main" id="{7367A877-F6F8-4381-8C13-A1CD61659620}"/>
              </a:ext>
            </a:extLst>
          </p:cNvPr>
          <p:cNvSpPr>
            <a:spLocks noGrp="1"/>
          </p:cNvSpPr>
          <p:nvPr>
            <p:ph idx="1"/>
          </p:nvPr>
        </p:nvSpPr>
        <p:spPr/>
        <p:txBody>
          <a:bodyPr>
            <a:normAutofit/>
          </a:bodyPr>
          <a:lstStyle/>
          <a:p>
            <a:r>
              <a:rPr lang="en-US" dirty="0"/>
              <a:t>Wireless wide area network (WWAN)</a:t>
            </a:r>
          </a:p>
          <a:p>
            <a:pPr lvl="1"/>
            <a:r>
              <a:rPr lang="en-US" dirty="0"/>
              <a:t>Cellular adapter and SIM card</a:t>
            </a:r>
          </a:p>
          <a:p>
            <a:pPr lvl="1"/>
            <a:r>
              <a:rPr lang="en-US" dirty="0"/>
              <a:t>Metered connections and limitations</a:t>
            </a:r>
          </a:p>
          <a:p>
            <a:pPr lvl="1"/>
            <a:endParaRPr lang="en-US" dirty="0"/>
          </a:p>
          <a:p>
            <a:pPr lvl="1"/>
            <a:endParaRPr lang="en-US" dirty="0"/>
          </a:p>
          <a:p>
            <a:pPr marL="342891" marR="0" lvl="0" indent="-342891"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400" b="0" i="0" u="none" strike="noStrike" kern="1200" cap="none" spc="0" normalizeH="0" baseline="0" noProof="0" dirty="0">
                <a:ln>
                  <a:noFill/>
                </a:ln>
                <a:solidFill>
                  <a:srgbClr val="45545F"/>
                </a:solidFill>
                <a:effectLst/>
                <a:uLnTx/>
                <a:uFillTx/>
                <a:latin typeface="Open Sans"/>
                <a:ea typeface="+mn-ea"/>
                <a:cs typeface="+mn-cs"/>
              </a:rPr>
              <a:t>Virtual private network (VPN)</a:t>
            </a:r>
          </a:p>
          <a:p>
            <a:pPr marL="742932" marR="0" lvl="1" indent="-285744"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133" b="0" i="0" u="none" strike="noStrike" kern="1200" cap="none" spc="0" normalizeH="0" baseline="0" noProof="0" dirty="0">
                <a:ln>
                  <a:noFill/>
                </a:ln>
                <a:solidFill>
                  <a:srgbClr val="45545F"/>
                </a:solidFill>
                <a:effectLst/>
                <a:uLnTx/>
                <a:uFillTx/>
                <a:latin typeface="Open Sans"/>
                <a:ea typeface="+mn-ea"/>
                <a:cs typeface="+mn-cs"/>
              </a:rPr>
              <a:t>Protocol support in Windows versus third-party clients</a:t>
            </a:r>
          </a:p>
          <a:p>
            <a:pPr marL="742932" marR="0" lvl="1" indent="-285744"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133" b="0" i="0" u="none" strike="noStrike" kern="1200" cap="none" spc="0" normalizeH="0" baseline="0" noProof="0" dirty="0">
                <a:ln>
                  <a:noFill/>
                </a:ln>
                <a:solidFill>
                  <a:srgbClr val="45545F"/>
                </a:solidFill>
                <a:effectLst/>
                <a:uLnTx/>
                <a:uFillTx/>
                <a:latin typeface="Open Sans"/>
                <a:ea typeface="+mn-ea"/>
                <a:cs typeface="+mn-cs"/>
              </a:rPr>
              <a:t>Remote network address</a:t>
            </a:r>
          </a:p>
          <a:p>
            <a:pPr marL="742932" marR="0" lvl="1" indent="-285744" algn="l" defTabSz="457189" rtl="0" eaLnBrk="1" fontAlgn="auto" latinLnBrk="0" hangingPunct="1">
              <a:lnSpc>
                <a:spcPct val="100000"/>
              </a:lnSpc>
              <a:spcBef>
                <a:spcPct val="20000"/>
              </a:spcBef>
              <a:spcAft>
                <a:spcPts val="0"/>
              </a:spcAft>
              <a:buClr>
                <a:srgbClr val="ED1C24"/>
              </a:buClr>
              <a:buSzTx/>
              <a:buFont typeface="Arial"/>
              <a:buChar char="•"/>
              <a:tabLst/>
              <a:defRPr/>
            </a:pPr>
            <a:r>
              <a:rPr kumimoji="0" lang="en-US" sz="2133" b="0" i="0" u="none" strike="noStrike" kern="1200" cap="none" spc="0" normalizeH="0" baseline="0" noProof="0" dirty="0">
                <a:ln>
                  <a:noFill/>
                </a:ln>
                <a:solidFill>
                  <a:srgbClr val="45545F"/>
                </a:solidFill>
                <a:effectLst/>
                <a:uLnTx/>
                <a:uFillTx/>
                <a:latin typeface="Open Sans"/>
                <a:ea typeface="+mn-ea"/>
                <a:cs typeface="+mn-cs"/>
              </a:rPr>
              <a:t>Connecting and disconnecting</a:t>
            </a:r>
          </a:p>
          <a:p>
            <a:pPr marL="457188" lvl="1" indent="0">
              <a:buNone/>
            </a:pPr>
            <a:endParaRPr lang="en-US" dirty="0"/>
          </a:p>
        </p:txBody>
      </p:sp>
      <p:pic>
        <p:nvPicPr>
          <p:cNvPr id="6" name="Content Placeholder 5" descr="Popup window for adding a Windows VPN connection in Windows 10. ">
            <a:extLst>
              <a:ext uri="{FF2B5EF4-FFF2-40B4-BE49-F238E27FC236}">
                <a16:creationId xmlns:a16="http://schemas.microsoft.com/office/drawing/2014/main" id="{244D339B-FCE1-48C1-B9DD-2F9D3BE07144}"/>
              </a:ext>
            </a:extLst>
          </p:cNvPr>
          <p:cNvPicPr>
            <a:picLocks noGrp="1" noChangeAspect="1"/>
          </p:cNvPicPr>
          <p:nvPr>
            <p:ph idx="12"/>
          </p:nvPr>
        </p:nvPicPr>
        <p:blipFill>
          <a:blip r:embed="rId3">
            <a:extLst>
              <a:ext uri="{28A0092B-C50C-407E-A947-70E740481C1C}">
                <a14:useLocalDpi xmlns:a14="http://schemas.microsoft.com/office/drawing/2010/main" val="0"/>
              </a:ext>
            </a:extLst>
          </a:blip>
          <a:srcRect/>
          <a:stretch>
            <a:fillRect/>
          </a:stretch>
        </p:blipFill>
        <p:spPr bwMode="auto">
          <a:xfrm>
            <a:off x="7248088" y="1882781"/>
            <a:ext cx="2865460" cy="3620758"/>
          </a:xfrm>
          <a:prstGeom prst="rect">
            <a:avLst/>
          </a:prstGeom>
          <a:noFill/>
          <a:ln>
            <a:noFill/>
          </a:ln>
        </p:spPr>
      </p:pic>
    </p:spTree>
    <p:extLst>
      <p:ext uri="{BB962C8B-B14F-4D97-AF65-F5344CB8AC3E}">
        <p14:creationId xmlns:p14="http://schemas.microsoft.com/office/powerpoint/2010/main" val="4128704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F77A0-2C9E-4A49-BE9B-797408DA5B94}"/>
              </a:ext>
            </a:extLst>
          </p:cNvPr>
          <p:cNvSpPr>
            <a:spLocks noGrp="1"/>
          </p:cNvSpPr>
          <p:nvPr>
            <p:ph type="title"/>
          </p:nvPr>
        </p:nvSpPr>
        <p:spPr>
          <a:xfrm>
            <a:off x="569168" y="93307"/>
            <a:ext cx="12191999" cy="804333"/>
          </a:xfrm>
        </p:spPr>
        <p:txBody>
          <a:bodyPr/>
          <a:lstStyle/>
          <a:p>
            <a:r>
              <a:rPr lang="en-GB" dirty="0"/>
              <a:t>IP Addressing</a:t>
            </a:r>
          </a:p>
        </p:txBody>
      </p:sp>
      <p:sp>
        <p:nvSpPr>
          <p:cNvPr id="4" name="Content Placeholder 3">
            <a:extLst>
              <a:ext uri="{FF2B5EF4-FFF2-40B4-BE49-F238E27FC236}">
                <a16:creationId xmlns:a16="http://schemas.microsoft.com/office/drawing/2014/main" id="{8F3B4D9F-FBBE-47A9-AF89-5B605CB98390}"/>
              </a:ext>
            </a:extLst>
          </p:cNvPr>
          <p:cNvSpPr>
            <a:spLocks noGrp="1"/>
          </p:cNvSpPr>
          <p:nvPr>
            <p:ph idx="1"/>
          </p:nvPr>
        </p:nvSpPr>
        <p:spPr>
          <a:xfrm>
            <a:off x="882631" y="1020847"/>
            <a:ext cx="9393883" cy="5463843"/>
          </a:xfrm>
        </p:spPr>
        <p:txBody>
          <a:bodyPr>
            <a:normAutofit/>
          </a:bodyPr>
          <a:lstStyle/>
          <a:p>
            <a:r>
              <a:rPr lang="en-GB" dirty="0"/>
              <a:t>Default gateway</a:t>
            </a:r>
          </a:p>
          <a:p>
            <a:endParaRPr lang="en-GB" dirty="0"/>
          </a:p>
          <a:p>
            <a:r>
              <a:rPr lang="en-GB" dirty="0"/>
              <a:t>Domain Name System (DNS) settings</a:t>
            </a:r>
          </a:p>
          <a:p>
            <a:pPr marL="0" indent="0">
              <a:buNone/>
            </a:pPr>
            <a:endParaRPr lang="en-GB" dirty="0"/>
          </a:p>
          <a:p>
            <a:r>
              <a:rPr lang="en-GB" dirty="0"/>
              <a:t>Static versus dynamic configuration</a:t>
            </a:r>
          </a:p>
          <a:p>
            <a:endParaRPr lang="en-GB" dirty="0"/>
          </a:p>
          <a:p>
            <a:endParaRPr lang="en-GB" dirty="0"/>
          </a:p>
          <a:p>
            <a:r>
              <a:rPr lang="en-US" dirty="0"/>
              <a:t>Internet Protocol (IP) addressing scheme</a:t>
            </a:r>
          </a:p>
          <a:p>
            <a:r>
              <a:rPr lang="en-US" dirty="0"/>
              <a:t>IPv4 address</a:t>
            </a:r>
          </a:p>
          <a:p>
            <a:r>
              <a:rPr lang="en-US" dirty="0"/>
              <a:t>IPv6 address</a:t>
            </a:r>
          </a:p>
          <a:p>
            <a:endParaRPr lang="en-GB" dirty="0"/>
          </a:p>
        </p:txBody>
      </p:sp>
    </p:spTree>
    <p:extLst>
      <p:ext uri="{BB962C8B-B14F-4D97-AF65-F5344CB8AC3E}">
        <p14:creationId xmlns:p14="http://schemas.microsoft.com/office/powerpoint/2010/main" val="3480865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CF76E-CB1D-460E-86E2-A619BDDAD88D}"/>
              </a:ext>
            </a:extLst>
          </p:cNvPr>
          <p:cNvSpPr>
            <a:spLocks noGrp="1"/>
          </p:cNvSpPr>
          <p:nvPr>
            <p:ph type="title"/>
          </p:nvPr>
        </p:nvSpPr>
        <p:spPr>
          <a:xfrm>
            <a:off x="298581" y="53468"/>
            <a:ext cx="12191999" cy="804333"/>
          </a:xfrm>
        </p:spPr>
        <p:txBody>
          <a:bodyPr/>
          <a:lstStyle/>
          <a:p>
            <a:r>
              <a:rPr lang="en-GB" dirty="0"/>
              <a:t>Connection Types</a:t>
            </a:r>
          </a:p>
        </p:txBody>
      </p:sp>
      <p:sp>
        <p:nvSpPr>
          <p:cNvPr id="3" name="Content Placeholder 2">
            <a:extLst>
              <a:ext uri="{FF2B5EF4-FFF2-40B4-BE49-F238E27FC236}">
                <a16:creationId xmlns:a16="http://schemas.microsoft.com/office/drawing/2014/main" id="{7367A877-F6F8-4381-8C13-A1CD61659620}"/>
              </a:ext>
            </a:extLst>
          </p:cNvPr>
          <p:cNvSpPr>
            <a:spLocks noGrp="1"/>
          </p:cNvSpPr>
          <p:nvPr>
            <p:ph idx="1"/>
          </p:nvPr>
        </p:nvSpPr>
        <p:spPr>
          <a:xfrm>
            <a:off x="194733" y="995680"/>
            <a:ext cx="5901268" cy="5394960"/>
          </a:xfrm>
        </p:spPr>
        <p:txBody>
          <a:bodyPr>
            <a:normAutofit/>
          </a:bodyPr>
          <a:lstStyle/>
          <a:p>
            <a:endParaRPr lang="en-US" dirty="0"/>
          </a:p>
          <a:p>
            <a:r>
              <a:rPr lang="en-US" dirty="0"/>
              <a:t>Wired (Ethernet)</a:t>
            </a:r>
          </a:p>
          <a:p>
            <a:pPr lvl="1"/>
            <a:r>
              <a:rPr lang="en-US" dirty="0"/>
              <a:t>Device Manager properties</a:t>
            </a:r>
          </a:p>
          <a:p>
            <a:r>
              <a:rPr lang="en-US" dirty="0"/>
              <a:t>Wireless</a:t>
            </a:r>
          </a:p>
          <a:p>
            <a:pPr lvl="1"/>
            <a:r>
              <a:rPr lang="en-US" dirty="0"/>
              <a:t>Network name/service set ID (SSID) list</a:t>
            </a:r>
          </a:p>
          <a:p>
            <a:pPr lvl="1"/>
            <a:r>
              <a:rPr lang="en-US" dirty="0"/>
              <a:t>Joining a non-broadcast network</a:t>
            </a:r>
          </a:p>
          <a:p>
            <a:pPr lvl="1"/>
            <a:r>
              <a:rPr lang="en-US" dirty="0"/>
              <a:t>Adapter properties</a:t>
            </a:r>
          </a:p>
          <a:p>
            <a:pPr lvl="2"/>
            <a:r>
              <a:rPr lang="en-US" dirty="0"/>
              <a:t>Standards support, transmit power, and roaming aggressiveness</a:t>
            </a:r>
          </a:p>
        </p:txBody>
      </p:sp>
      <p:pic>
        <p:nvPicPr>
          <p:cNvPr id="8" name="Content Placeholder 7" descr="Screenshot of the Status section of the Network and Internet app in Windows 10. ">
            <a:extLst>
              <a:ext uri="{FF2B5EF4-FFF2-40B4-BE49-F238E27FC236}">
                <a16:creationId xmlns:a16="http://schemas.microsoft.com/office/drawing/2014/main" id="{6E7A9E30-B01F-4AD5-8388-A14D900742C0}"/>
              </a:ext>
            </a:extLst>
          </p:cNvPr>
          <p:cNvPicPr>
            <a:picLocks noGrp="1" noChangeAspect="1"/>
          </p:cNvPicPr>
          <p:nvPr>
            <p:ph idx="12"/>
          </p:nvPr>
        </p:nvPicPr>
        <p:blipFill>
          <a:blip r:embed="rId3">
            <a:extLst>
              <a:ext uri="{28A0092B-C50C-407E-A947-70E740481C1C}">
                <a14:useLocalDpi xmlns:a14="http://schemas.microsoft.com/office/drawing/2010/main" val="0"/>
              </a:ext>
            </a:extLst>
          </a:blip>
          <a:srcRect/>
          <a:stretch>
            <a:fillRect/>
          </a:stretch>
        </p:blipFill>
        <p:spPr bwMode="auto">
          <a:xfrm>
            <a:off x="7752772" y="709527"/>
            <a:ext cx="4269895" cy="5395384"/>
          </a:xfrm>
          <a:prstGeom prst="rect">
            <a:avLst/>
          </a:prstGeom>
          <a:noFill/>
          <a:ln>
            <a:noFill/>
          </a:ln>
        </p:spPr>
      </p:pic>
      <p:pic>
        <p:nvPicPr>
          <p:cNvPr id="9" name="Picture 8" descr="Screenshot of the Advanced tab on the TP-Link Wireless USB Adapter Properties in the Device Manager in Windows 10. ">
            <a:extLst>
              <a:ext uri="{FF2B5EF4-FFF2-40B4-BE49-F238E27FC236}">
                <a16:creationId xmlns:a16="http://schemas.microsoft.com/office/drawing/2014/main" id="{A8194965-16F1-4122-AED7-C5A50B4790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15391" y="2537241"/>
            <a:ext cx="3264167" cy="3705549"/>
          </a:xfrm>
          <a:prstGeom prst="rect">
            <a:avLst/>
          </a:prstGeom>
          <a:noFill/>
          <a:ln>
            <a:noFill/>
          </a:ln>
        </p:spPr>
      </p:pic>
    </p:spTree>
    <p:extLst>
      <p:ext uri="{BB962C8B-B14F-4D97-AF65-F5344CB8AC3E}">
        <p14:creationId xmlns:p14="http://schemas.microsoft.com/office/powerpoint/2010/main" val="1142264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9D2D1-760C-4B66-BD41-9E21ED1DC70A}"/>
              </a:ext>
            </a:extLst>
          </p:cNvPr>
          <p:cNvSpPr>
            <a:spLocks noGrp="1"/>
          </p:cNvSpPr>
          <p:nvPr>
            <p:ph type="title"/>
          </p:nvPr>
        </p:nvSpPr>
        <p:spPr>
          <a:xfrm>
            <a:off x="326573" y="0"/>
            <a:ext cx="12191999" cy="804333"/>
          </a:xfrm>
        </p:spPr>
        <p:txBody>
          <a:bodyPr/>
          <a:lstStyle/>
          <a:p>
            <a:r>
              <a:rPr lang="en-GB" dirty="0"/>
              <a:t>Proxy Settings</a:t>
            </a:r>
          </a:p>
        </p:txBody>
      </p:sp>
      <p:sp>
        <p:nvSpPr>
          <p:cNvPr id="6" name="Content Placeholder 5">
            <a:extLst>
              <a:ext uri="{FF2B5EF4-FFF2-40B4-BE49-F238E27FC236}">
                <a16:creationId xmlns:a16="http://schemas.microsoft.com/office/drawing/2014/main" id="{6636067F-F297-4158-AB75-CDFCE557B42D}"/>
              </a:ext>
            </a:extLst>
          </p:cNvPr>
          <p:cNvSpPr>
            <a:spLocks noGrp="1"/>
          </p:cNvSpPr>
          <p:nvPr>
            <p:ph idx="12"/>
          </p:nvPr>
        </p:nvSpPr>
        <p:spPr>
          <a:xfrm>
            <a:off x="637562" y="1128469"/>
            <a:ext cx="10310069" cy="5163273"/>
          </a:xfrm>
        </p:spPr>
        <p:txBody>
          <a:bodyPr>
            <a:normAutofit/>
          </a:bodyPr>
          <a:lstStyle/>
          <a:p>
            <a:r>
              <a:rPr lang="en-US" sz="1700" dirty="0"/>
              <a:t>A proxy server can improve both performance and security. PCs pass Internet requests to the proxy server, which forwards them to the Internet.   </a:t>
            </a:r>
          </a:p>
          <a:p>
            <a:pPr marL="0" indent="0">
              <a:buNone/>
            </a:pPr>
            <a:r>
              <a:rPr lang="en-US" dirty="0"/>
              <a:t> </a:t>
            </a:r>
          </a:p>
          <a:p>
            <a:r>
              <a:rPr lang="en-US" dirty="0"/>
              <a:t>Clients connect to Internet via server</a:t>
            </a:r>
          </a:p>
          <a:p>
            <a:pPr lvl="1"/>
            <a:r>
              <a:rPr lang="en-US" sz="1700" dirty="0"/>
              <a:t>Content filtering and security</a:t>
            </a:r>
          </a:p>
          <a:p>
            <a:pPr lvl="1"/>
            <a:r>
              <a:rPr lang="en-US" sz="1700" dirty="0"/>
              <a:t>Caching to improve performance</a:t>
            </a:r>
          </a:p>
          <a:p>
            <a:pPr lvl="1"/>
            <a:r>
              <a:rPr lang="en-US" sz="1700" dirty="0"/>
              <a:t>An intercepting or transparent proxy does not require any client setup (autoconfiguring)</a:t>
            </a:r>
          </a:p>
          <a:p>
            <a:pPr lvl="1"/>
            <a:r>
              <a:rPr lang="en-US" sz="1700" dirty="0"/>
              <a:t>If neither of these cases apply, each client must</a:t>
            </a:r>
          </a:p>
          <a:p>
            <a:pPr lvl="1"/>
            <a:r>
              <a:rPr lang="en-US" sz="1700" dirty="0"/>
              <a:t>Manual setup IP address and TCP port to use to forward traffic must be entered</a:t>
            </a:r>
          </a:p>
          <a:p>
            <a:pPr marL="457188" lvl="1" indent="0">
              <a:buNone/>
            </a:pPr>
            <a:endParaRPr lang="en-US" sz="1700" dirty="0"/>
          </a:p>
          <a:p>
            <a:pPr marL="457188" lvl="1" indent="0">
              <a:buNone/>
            </a:pPr>
            <a:r>
              <a:rPr lang="en-US" sz="1700" dirty="0"/>
              <a:t>These proxy settings are configured via Network &amp; Internet settings</a:t>
            </a:r>
          </a:p>
        </p:txBody>
      </p:sp>
      <p:pic>
        <p:nvPicPr>
          <p:cNvPr id="7" name="Content Placeholder 6" descr="Screenshot of the Proxy settings page in Windows settings with manual proxy IP address and port entered.  ">
            <a:extLst>
              <a:ext uri="{FF2B5EF4-FFF2-40B4-BE49-F238E27FC236}">
                <a16:creationId xmlns:a16="http://schemas.microsoft.com/office/drawing/2014/main" id="{FB8C0A86-0F83-4825-AE13-0634A23E3930}"/>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691343" y="4307896"/>
            <a:ext cx="2155621" cy="2178342"/>
          </a:xfrm>
          <a:prstGeom prst="rect">
            <a:avLst/>
          </a:prstGeom>
          <a:noFill/>
          <a:ln>
            <a:noFill/>
          </a:ln>
        </p:spPr>
      </p:pic>
    </p:spTree>
    <p:extLst>
      <p:ext uri="{BB962C8B-B14F-4D97-AF65-F5344CB8AC3E}">
        <p14:creationId xmlns:p14="http://schemas.microsoft.com/office/powerpoint/2010/main" val="2608607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BFDF3-4BCD-4A46-AC5E-4991B49F3D38}"/>
              </a:ext>
            </a:extLst>
          </p:cNvPr>
          <p:cNvSpPr>
            <a:spLocks noGrp="1"/>
          </p:cNvSpPr>
          <p:nvPr>
            <p:ph type="title"/>
          </p:nvPr>
        </p:nvSpPr>
        <p:spPr>
          <a:xfrm>
            <a:off x="139961" y="130629"/>
            <a:ext cx="12191999" cy="804333"/>
          </a:xfrm>
        </p:spPr>
        <p:txBody>
          <a:bodyPr anchor="ctr">
            <a:normAutofit/>
          </a:bodyPr>
          <a:lstStyle/>
          <a:p>
            <a:r>
              <a:rPr lang="en-GB" dirty="0"/>
              <a:t>Windows Client Configuration</a:t>
            </a:r>
          </a:p>
        </p:txBody>
      </p:sp>
      <p:sp>
        <p:nvSpPr>
          <p:cNvPr id="3" name="Content Placeholder 2">
            <a:extLst>
              <a:ext uri="{FF2B5EF4-FFF2-40B4-BE49-F238E27FC236}">
                <a16:creationId xmlns:a16="http://schemas.microsoft.com/office/drawing/2014/main" id="{832766BC-BE2F-463F-9EAC-8F5C58E05C18}"/>
              </a:ext>
            </a:extLst>
          </p:cNvPr>
          <p:cNvSpPr>
            <a:spLocks noGrp="1"/>
          </p:cNvSpPr>
          <p:nvPr>
            <p:ph idx="1"/>
          </p:nvPr>
        </p:nvSpPr>
        <p:spPr>
          <a:xfrm>
            <a:off x="515746" y="1015136"/>
            <a:ext cx="5805265" cy="4159980"/>
          </a:xfrm>
        </p:spPr>
        <p:txBody>
          <a:bodyPr>
            <a:normAutofit/>
          </a:bodyPr>
          <a:lstStyle/>
          <a:p>
            <a:endParaRPr lang="en-GB" dirty="0"/>
          </a:p>
          <a:p>
            <a:r>
              <a:rPr lang="en-GB" dirty="0"/>
              <a:t>Clients, protocols, and services</a:t>
            </a:r>
          </a:p>
          <a:p>
            <a:endParaRPr lang="en-GB" dirty="0"/>
          </a:p>
          <a:p>
            <a:r>
              <a:rPr lang="en-GB" dirty="0"/>
              <a:t>IPv4 properties</a:t>
            </a:r>
          </a:p>
          <a:p>
            <a:pPr lvl="1"/>
            <a:r>
              <a:rPr lang="en-US" sz="2400" dirty="0"/>
              <a:t>Obtain an IP address automatically (DHCP)</a:t>
            </a:r>
          </a:p>
          <a:p>
            <a:pPr lvl="1"/>
            <a:r>
              <a:rPr lang="en-GB" sz="2400" dirty="0"/>
              <a:t>Static configuration</a:t>
            </a:r>
          </a:p>
        </p:txBody>
      </p:sp>
      <p:pic>
        <p:nvPicPr>
          <p:cNvPr id="9" name="Picture 8">
            <a:extLst>
              <a:ext uri="{FF2B5EF4-FFF2-40B4-BE49-F238E27FC236}">
                <a16:creationId xmlns:a16="http://schemas.microsoft.com/office/drawing/2014/main" id="{A82848D4-28D3-FDDC-263D-8B8A96055D9B}"/>
              </a:ext>
            </a:extLst>
          </p:cNvPr>
          <p:cNvPicPr>
            <a:picLocks noChangeAspect="1"/>
          </p:cNvPicPr>
          <p:nvPr/>
        </p:nvPicPr>
        <p:blipFill>
          <a:blip r:embed="rId2"/>
          <a:stretch>
            <a:fillRect/>
          </a:stretch>
        </p:blipFill>
        <p:spPr>
          <a:xfrm>
            <a:off x="5834104" y="2826455"/>
            <a:ext cx="5247228" cy="2009269"/>
          </a:xfrm>
          <a:prstGeom prst="rect">
            <a:avLst/>
          </a:prstGeom>
        </p:spPr>
      </p:pic>
    </p:spTree>
    <p:extLst>
      <p:ext uri="{BB962C8B-B14F-4D97-AF65-F5344CB8AC3E}">
        <p14:creationId xmlns:p14="http://schemas.microsoft.com/office/powerpoint/2010/main" val="889260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A2E42-3445-4532-BA42-DF4E62A2C044}"/>
              </a:ext>
            </a:extLst>
          </p:cNvPr>
          <p:cNvSpPr>
            <a:spLocks noGrp="1"/>
          </p:cNvSpPr>
          <p:nvPr>
            <p:ph type="title"/>
          </p:nvPr>
        </p:nvSpPr>
        <p:spPr>
          <a:xfrm>
            <a:off x="382556" y="191347"/>
            <a:ext cx="12191999" cy="804333"/>
          </a:xfrm>
        </p:spPr>
        <p:txBody>
          <a:bodyPr/>
          <a:lstStyle/>
          <a:p>
            <a:r>
              <a:rPr lang="en-GB" dirty="0"/>
              <a:t>Location Services</a:t>
            </a:r>
          </a:p>
        </p:txBody>
      </p:sp>
      <p:sp>
        <p:nvSpPr>
          <p:cNvPr id="4" name="Content Placeholder 3">
            <a:extLst>
              <a:ext uri="{FF2B5EF4-FFF2-40B4-BE49-F238E27FC236}">
                <a16:creationId xmlns:a16="http://schemas.microsoft.com/office/drawing/2014/main" id="{65F0C38E-C608-4419-A439-507FA9789C87}"/>
              </a:ext>
            </a:extLst>
          </p:cNvPr>
          <p:cNvSpPr>
            <a:spLocks noGrp="1"/>
          </p:cNvSpPr>
          <p:nvPr>
            <p:ph idx="12"/>
          </p:nvPr>
        </p:nvSpPr>
        <p:spPr>
          <a:xfrm>
            <a:off x="5598851" y="731520"/>
            <a:ext cx="5429517" cy="5394960"/>
          </a:xfrm>
        </p:spPr>
        <p:txBody>
          <a:bodyPr/>
          <a:lstStyle/>
          <a:p>
            <a:r>
              <a:rPr lang="en-US" dirty="0"/>
              <a:t>Public versus private</a:t>
            </a:r>
          </a:p>
          <a:p>
            <a:r>
              <a:rPr lang="en-US" dirty="0"/>
              <a:t>Network Location Awareness</a:t>
            </a:r>
          </a:p>
          <a:p>
            <a:r>
              <a:rPr lang="en-US" dirty="0"/>
              <a:t>Controls whether host discovery and sharing is enabled</a:t>
            </a:r>
          </a:p>
          <a:p>
            <a:r>
              <a:rPr lang="en-US" dirty="0"/>
              <a:t>Network navigation in File Explorer</a:t>
            </a:r>
            <a:endParaRPr lang="en-GB" dirty="0"/>
          </a:p>
        </p:txBody>
      </p:sp>
      <p:pic>
        <p:nvPicPr>
          <p:cNvPr id="6" name="Content Placeholder 5" descr="Screenshot of the network profile section of the Network &amp; Internet settings in Windows 10.&#10;">
            <a:extLst>
              <a:ext uri="{FF2B5EF4-FFF2-40B4-BE49-F238E27FC236}">
                <a16:creationId xmlns:a16="http://schemas.microsoft.com/office/drawing/2014/main" id="{DA9CFEBF-1A17-465B-8EE3-6BACA3D41D55}"/>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68688" y="1193194"/>
            <a:ext cx="2918563" cy="4999931"/>
          </a:xfrm>
          <a:prstGeom prst="rect">
            <a:avLst/>
          </a:prstGeom>
          <a:noFill/>
          <a:ln>
            <a:noFill/>
          </a:ln>
        </p:spPr>
      </p:pic>
      <p:pic>
        <p:nvPicPr>
          <p:cNvPr id="7" name="Picture 6" descr="Screenshot of the Set Network Location prompt asking to make your device discoverable by other devices on the network. ">
            <a:extLst>
              <a:ext uri="{FF2B5EF4-FFF2-40B4-BE49-F238E27FC236}">
                <a16:creationId xmlns:a16="http://schemas.microsoft.com/office/drawing/2014/main" id="{7666392E-9413-4660-9B5C-36388B986F6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98851" y="3834793"/>
            <a:ext cx="4654602" cy="2358332"/>
          </a:xfrm>
          <a:prstGeom prst="rect">
            <a:avLst/>
          </a:prstGeom>
          <a:noFill/>
          <a:ln>
            <a:noFill/>
          </a:ln>
        </p:spPr>
      </p:pic>
    </p:spTree>
    <p:extLst>
      <p:ext uri="{BB962C8B-B14F-4D97-AF65-F5344CB8AC3E}">
        <p14:creationId xmlns:p14="http://schemas.microsoft.com/office/powerpoint/2010/main" val="429252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F70E5-DDBB-4DCD-BEFB-0E9A23D6F956}"/>
              </a:ext>
            </a:extLst>
          </p:cNvPr>
          <p:cNvSpPr>
            <a:spLocks noGrp="1"/>
          </p:cNvSpPr>
          <p:nvPr>
            <p:ph type="title"/>
          </p:nvPr>
        </p:nvSpPr>
        <p:spPr>
          <a:xfrm>
            <a:off x="453296" y="107463"/>
            <a:ext cx="10397067" cy="820616"/>
          </a:xfrm>
        </p:spPr>
        <p:txBody>
          <a:bodyPr anchor="ctr">
            <a:normAutofit/>
          </a:bodyPr>
          <a:lstStyle/>
          <a:p>
            <a:r>
              <a:rPr lang="en-US" dirty="0"/>
              <a:t>Firewalls</a:t>
            </a:r>
          </a:p>
        </p:txBody>
      </p:sp>
      <p:pic>
        <p:nvPicPr>
          <p:cNvPr id="5" name="Picture 4" descr="Diagram&#10;&#10;Description automatically generated">
            <a:extLst>
              <a:ext uri="{FF2B5EF4-FFF2-40B4-BE49-F238E27FC236}">
                <a16:creationId xmlns:a16="http://schemas.microsoft.com/office/drawing/2014/main" id="{C00C9A49-ADA5-4D6A-B037-B3D167186870}"/>
              </a:ext>
            </a:extLst>
          </p:cNvPr>
          <p:cNvPicPr>
            <a:picLocks noChangeAspect="1"/>
          </p:cNvPicPr>
          <p:nvPr/>
        </p:nvPicPr>
        <p:blipFill>
          <a:blip r:embed="rId3"/>
          <a:stretch>
            <a:fillRect/>
          </a:stretch>
        </p:blipFill>
        <p:spPr>
          <a:xfrm>
            <a:off x="4795313" y="1435103"/>
            <a:ext cx="6815667" cy="3015931"/>
          </a:xfrm>
          <a:prstGeom prst="rect">
            <a:avLst/>
          </a:prstGeom>
          <a:noFill/>
        </p:spPr>
      </p:pic>
      <p:sp>
        <p:nvSpPr>
          <p:cNvPr id="4" name="Content Placeholder 3">
            <a:extLst>
              <a:ext uri="{FF2B5EF4-FFF2-40B4-BE49-F238E27FC236}">
                <a16:creationId xmlns:a16="http://schemas.microsoft.com/office/drawing/2014/main" id="{98D23B5F-6E3D-4716-9A5F-CDE40AAF100B}"/>
              </a:ext>
            </a:extLst>
          </p:cNvPr>
          <p:cNvSpPr>
            <a:spLocks noGrp="1"/>
          </p:cNvSpPr>
          <p:nvPr>
            <p:ph type="body" sz="half" idx="2"/>
          </p:nvPr>
        </p:nvSpPr>
        <p:spPr>
          <a:xfrm>
            <a:off x="453296" y="1290162"/>
            <a:ext cx="4011084" cy="4691063"/>
          </a:xfrm>
        </p:spPr>
        <p:txBody>
          <a:bodyPr>
            <a:normAutofit/>
          </a:bodyPr>
          <a:lstStyle/>
          <a:p>
            <a:pPr>
              <a:lnSpc>
                <a:spcPct val="90000"/>
              </a:lnSpc>
            </a:pPr>
            <a:r>
              <a:rPr lang="en-US" sz="2267" dirty="0"/>
              <a:t>Many types and implementations</a:t>
            </a:r>
          </a:p>
          <a:p>
            <a:pPr>
              <a:lnSpc>
                <a:spcPct val="90000"/>
              </a:lnSpc>
            </a:pPr>
            <a:endParaRPr lang="en-US" sz="2267" dirty="0"/>
          </a:p>
          <a:p>
            <a:pPr marL="342900" indent="-342900">
              <a:lnSpc>
                <a:spcPct val="90000"/>
              </a:lnSpc>
              <a:buFont typeface="Arial" panose="020B0604020202020204" pitchFamily="34" charset="0"/>
              <a:buChar char="•"/>
            </a:pPr>
            <a:r>
              <a:rPr lang="en-US" sz="2000" dirty="0"/>
              <a:t>Primary distinction:</a:t>
            </a:r>
          </a:p>
          <a:p>
            <a:pPr lvl="1">
              <a:lnSpc>
                <a:spcPct val="90000"/>
              </a:lnSpc>
            </a:pPr>
            <a:r>
              <a:rPr lang="en-US" sz="2000" dirty="0"/>
              <a:t>Network firewall:   Inline on the network / Inspects all traffic</a:t>
            </a:r>
          </a:p>
          <a:p>
            <a:pPr lvl="2">
              <a:lnSpc>
                <a:spcPct val="90000"/>
              </a:lnSpc>
            </a:pPr>
            <a:endParaRPr lang="en-US" sz="2267" dirty="0"/>
          </a:p>
          <a:p>
            <a:pPr marL="342900" indent="-342900">
              <a:lnSpc>
                <a:spcPct val="90000"/>
              </a:lnSpc>
              <a:buFont typeface="Arial" panose="020B0604020202020204" pitchFamily="34" charset="0"/>
              <a:buChar char="•"/>
            </a:pPr>
            <a:r>
              <a:rPr lang="en-US" sz="2000" dirty="0"/>
              <a:t>Host firewall:  Installed on host / Inspects traffic to that host</a:t>
            </a:r>
          </a:p>
        </p:txBody>
      </p:sp>
      <p:sp>
        <p:nvSpPr>
          <p:cNvPr id="3" name="Slide Number Placeholder 2">
            <a:extLst>
              <a:ext uri="{FF2B5EF4-FFF2-40B4-BE49-F238E27FC236}">
                <a16:creationId xmlns:a16="http://schemas.microsoft.com/office/drawing/2014/main" id="{50FBEE12-C3A4-4938-A8F6-C68A59B6D327}"/>
              </a:ext>
            </a:extLst>
          </p:cNvPr>
          <p:cNvSpPr>
            <a:spLocks noGrp="1"/>
          </p:cNvSpPr>
          <p:nvPr>
            <p:ph type="sldNum" sz="quarter" idx="4"/>
          </p:nvPr>
        </p:nvSpPr>
        <p:spPr>
          <a:xfrm>
            <a:off x="11436356" y="6506679"/>
            <a:ext cx="349249" cy="273844"/>
          </a:xfrm>
        </p:spPr>
        <p:txBody>
          <a:bodyPr anchor="ctr">
            <a:normAutofit/>
          </a:bodyPr>
          <a:lstStyle/>
          <a:p>
            <a:pPr>
              <a:spcAft>
                <a:spcPts val="800"/>
              </a:spcAft>
            </a:pPr>
            <a:fld id="{2066355A-084C-D24E-9AD2-7E4FC41EA627}" type="slidenum">
              <a:rPr lang="en-US" smtClean="0"/>
              <a:pPr>
                <a:spcAft>
                  <a:spcPts val="800"/>
                </a:spcAft>
              </a:pPr>
              <a:t>9</a:t>
            </a:fld>
            <a:endParaRPr lang="en-US"/>
          </a:p>
        </p:txBody>
      </p:sp>
    </p:spTree>
    <p:extLst>
      <p:ext uri="{BB962C8B-B14F-4D97-AF65-F5344CB8AC3E}">
        <p14:creationId xmlns:p14="http://schemas.microsoft.com/office/powerpoint/2010/main" val="368775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5" end="5"/>
                                            </p:txEl>
                                          </p:spTgt>
                                        </p:tgtEl>
                                        <p:attrNameLst>
                                          <p:attrName>style.visibility</p:attrName>
                                        </p:attrNameLst>
                                      </p:cBhvr>
                                      <p:to>
                                        <p:strVal val="visible"/>
                                      </p:to>
                                    </p:set>
                                    <p:animEffect transition="in" filter="fade">
                                      <p:cBhvr>
                                        <p:cTn id="14" dur="1000"/>
                                        <p:tgtEl>
                                          <p:spTgt spid="4">
                                            <p:txEl>
                                              <p:pRg st="5" end="5"/>
                                            </p:txEl>
                                          </p:spTgt>
                                        </p:tgtEl>
                                      </p:cBhvr>
                                    </p:animEffect>
                                    <p:anim calcmode="lin" valueType="num">
                                      <p:cBhvr>
                                        <p:cTn id="15"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5" end="5"/>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1411</Words>
  <Application>Microsoft Office PowerPoint</Application>
  <PresentationFormat>Widescreen</PresentationFormat>
  <Paragraphs>236</Paragraphs>
  <Slides>21</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Open Sans</vt:lpstr>
      <vt:lpstr>LO-CompTIA</vt:lpstr>
      <vt:lpstr>Ch 4: Network Management Tools</vt:lpstr>
      <vt:lpstr>Topic A: Network Connectivity</vt:lpstr>
      <vt:lpstr>WWAN &amp; VPN</vt:lpstr>
      <vt:lpstr>IP Addressing</vt:lpstr>
      <vt:lpstr>Connection Types</vt:lpstr>
      <vt:lpstr>Proxy Settings</vt:lpstr>
      <vt:lpstr>Windows Client Configuration</vt:lpstr>
      <vt:lpstr>Location Services</vt:lpstr>
      <vt:lpstr>Firewalls</vt:lpstr>
      <vt:lpstr>Network Troubleshooting</vt:lpstr>
      <vt:lpstr>Network Troubleshooting</vt:lpstr>
      <vt:lpstr>Network Ports Troubleshoot</vt:lpstr>
      <vt:lpstr>Network Connectivity</vt:lpstr>
      <vt:lpstr>Network Connectivity</vt:lpstr>
      <vt:lpstr>Remote Desktop Tools</vt:lpstr>
      <vt:lpstr>RDP Server and Security Settings</vt:lpstr>
      <vt:lpstr>Microsoft Remote Assistance</vt:lpstr>
      <vt:lpstr>Secure Shell</vt:lpstr>
      <vt:lpstr>Desktop Management and Remote Monitoring Tools</vt:lpstr>
      <vt:lpstr>Remote Monitoring Tools</vt:lpstr>
      <vt:lpstr>Remote Monitoring Tools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Management Tools</dc:title>
  <dc:creator>Anton Santucci</dc:creator>
  <cp:lastModifiedBy>Anton Santucci</cp:lastModifiedBy>
  <cp:revision>21</cp:revision>
  <dcterms:created xsi:type="dcterms:W3CDTF">2022-06-11T17:55:49Z</dcterms:created>
  <dcterms:modified xsi:type="dcterms:W3CDTF">2022-06-21T21:14:09Z</dcterms:modified>
</cp:coreProperties>
</file>