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23" r:id="rId4"/>
  </p:sldMasterIdLst>
  <p:notesMasterIdLst>
    <p:notesMasterId r:id="rId75"/>
  </p:notesMasterIdLst>
  <p:handoutMasterIdLst>
    <p:handoutMasterId r:id="rId76"/>
  </p:handoutMasterIdLst>
  <p:sldIdLst>
    <p:sldId id="281" r:id="rId5"/>
    <p:sldId id="413" r:id="rId6"/>
    <p:sldId id="282" r:id="rId7"/>
    <p:sldId id="354" r:id="rId8"/>
    <p:sldId id="272" r:id="rId9"/>
    <p:sldId id="495" r:id="rId10"/>
    <p:sldId id="497" r:id="rId11"/>
    <p:sldId id="355" r:id="rId12"/>
    <p:sldId id="287" r:id="rId13"/>
    <p:sldId id="288" r:id="rId14"/>
    <p:sldId id="291" r:id="rId15"/>
    <p:sldId id="295" r:id="rId16"/>
    <p:sldId id="300" r:id="rId17"/>
    <p:sldId id="393" r:id="rId18"/>
    <p:sldId id="302" r:id="rId19"/>
    <p:sldId id="304" r:id="rId20"/>
    <p:sldId id="306" r:id="rId21"/>
    <p:sldId id="307" r:id="rId22"/>
    <p:sldId id="308" r:id="rId23"/>
    <p:sldId id="415" r:id="rId24"/>
    <p:sldId id="416" r:id="rId25"/>
    <p:sldId id="311" r:id="rId26"/>
    <p:sldId id="312" r:id="rId27"/>
    <p:sldId id="399" r:id="rId28"/>
    <p:sldId id="492" r:id="rId29"/>
    <p:sldId id="490" r:id="rId30"/>
    <p:sldId id="493" r:id="rId31"/>
    <p:sldId id="494" r:id="rId32"/>
    <p:sldId id="314" r:id="rId33"/>
    <p:sldId id="317" r:id="rId34"/>
    <p:sldId id="276" r:id="rId35"/>
    <p:sldId id="277" r:id="rId36"/>
    <p:sldId id="499" r:id="rId37"/>
    <p:sldId id="498" r:id="rId38"/>
    <p:sldId id="322" r:id="rId39"/>
    <p:sldId id="323" r:id="rId40"/>
    <p:sldId id="324" r:id="rId41"/>
    <p:sldId id="325" r:id="rId42"/>
    <p:sldId id="326" r:id="rId43"/>
    <p:sldId id="421" r:id="rId44"/>
    <p:sldId id="328" r:id="rId45"/>
    <p:sldId id="329" r:id="rId46"/>
    <p:sldId id="330" r:id="rId47"/>
    <p:sldId id="331" r:id="rId48"/>
    <p:sldId id="332" r:id="rId49"/>
    <p:sldId id="334" r:id="rId50"/>
    <p:sldId id="333" r:id="rId51"/>
    <p:sldId id="486" r:id="rId52"/>
    <p:sldId id="487" r:id="rId53"/>
    <p:sldId id="488" r:id="rId54"/>
    <p:sldId id="481" r:id="rId55"/>
    <p:sldId id="338" r:id="rId56"/>
    <p:sldId id="482" r:id="rId57"/>
    <p:sldId id="483" r:id="rId58"/>
    <p:sldId id="484" r:id="rId59"/>
    <p:sldId id="485" r:id="rId60"/>
    <p:sldId id="480" r:id="rId61"/>
    <p:sldId id="340" r:id="rId62"/>
    <p:sldId id="342" r:id="rId63"/>
    <p:sldId id="489" r:id="rId64"/>
    <p:sldId id="346" r:id="rId65"/>
    <p:sldId id="347" r:id="rId66"/>
    <p:sldId id="348" r:id="rId67"/>
    <p:sldId id="349" r:id="rId68"/>
    <p:sldId id="350" r:id="rId69"/>
    <p:sldId id="351" r:id="rId70"/>
    <p:sldId id="500" r:id="rId71"/>
    <p:sldId id="501" r:id="rId72"/>
    <p:sldId id="502" r:id="rId73"/>
    <p:sldId id="503" r:id="rId74"/>
  </p:sldIdLst>
  <p:sldSz cx="9144000" cy="5143500" type="screen16x9"/>
  <p:notesSz cx="6858000" cy="9144000"/>
  <p:embeddedFontLst>
    <p:embeddedFont>
      <p:font typeface="Calibri" panose="020F0502020204030204" pitchFamily="34" charset="0"/>
      <p:regular r:id="rId77"/>
      <p:bold r:id="rId78"/>
      <p:italic r:id="rId79"/>
      <p:boldItalic r:id="rId80"/>
    </p:embeddedFont>
    <p:embeddedFont>
      <p:font typeface="Cutive Mono" panose="020B0604020202020204" charset="0"/>
      <p:regular r:id="rId81"/>
    </p:embeddedFont>
    <p:embeddedFont>
      <p:font typeface="Open Sans" panose="020B0606030504020204" pitchFamily="34" charset="0"/>
      <p:regular r:id="rId82"/>
      <p:bold r:id="rId83"/>
      <p:italic r:id="rId84"/>
      <p:boldItalic r:id="rId8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C9E"/>
    <a:srgbClr val="45545F"/>
    <a:srgbClr val="004D71"/>
    <a:srgbClr val="B1B7BC"/>
    <a:srgbClr val="1B3764"/>
    <a:srgbClr val="0090B9"/>
    <a:srgbClr val="ED1C24"/>
    <a:srgbClr val="F5A81C"/>
    <a:srgbClr val="01A1DD"/>
    <a:srgbClr val="CFD4D7"/>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960" autoAdjust="0"/>
    <p:restoredTop sz="86115" autoAdjust="0"/>
  </p:normalViewPr>
  <p:slideViewPr>
    <p:cSldViewPr snapToGrid="0">
      <p:cViewPr varScale="1">
        <p:scale>
          <a:sx n="76" d="100"/>
          <a:sy n="76" d="100"/>
        </p:scale>
        <p:origin x="296" y="64"/>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font" Target="fonts/font8.fntdata"/><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font" Target="fonts/font3.fntdata"/><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1.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4.fntdata"/><Relationship Id="rId85" Type="http://schemas.openxmlformats.org/officeDocument/2006/relationships/font" Target="fonts/font9.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83" Type="http://schemas.openxmlformats.org/officeDocument/2006/relationships/font" Target="fonts/font7.fntdata"/><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font" Target="fonts/font6.fntdata"/><Relationship Id="rId19" Type="http://schemas.openxmlformats.org/officeDocument/2006/relationships/slide" Target="slides/slide15.xml"/></Relationships>
</file>

<file path=ppt/diagrams/_rels/data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diagrams/_rels/drawing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B46069-3ACE-497D-BEF3-6DEFB65B3A1C}"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en-US"/>
        </a:p>
      </dgm:t>
    </dgm:pt>
    <dgm:pt modelId="{ED3B05A3-65AD-40BD-8BB8-A68AFB424EE8}">
      <dgm:prSet/>
      <dgm:spPr/>
      <dgm:t>
        <a:bodyPr/>
        <a:lstStyle/>
        <a:p>
          <a:r>
            <a:rPr lang="en-US" b="1" dirty="0"/>
            <a:t>Service: </a:t>
          </a:r>
          <a:r>
            <a:rPr lang="en-US" b="0" dirty="0"/>
            <a:t>Windows machines run services to provide functions.</a:t>
          </a:r>
          <a:endParaRPr lang="en-US" dirty="0"/>
        </a:p>
      </dgm:t>
    </dgm:pt>
    <dgm:pt modelId="{CE60F309-FB1C-4D0A-A496-98E1D142C2D3}" type="parTrans" cxnId="{F8129F92-4293-4C21-A5C1-8CD9ACD88428}">
      <dgm:prSet/>
      <dgm:spPr/>
      <dgm:t>
        <a:bodyPr/>
        <a:lstStyle/>
        <a:p>
          <a:endParaRPr lang="en-US"/>
        </a:p>
      </dgm:t>
    </dgm:pt>
    <dgm:pt modelId="{6CBEAEDA-A05E-420F-A41F-059A148C6E22}" type="sibTrans" cxnId="{F8129F92-4293-4C21-A5C1-8CD9ACD88428}">
      <dgm:prSet/>
      <dgm:spPr/>
      <dgm:t>
        <a:bodyPr/>
        <a:lstStyle/>
        <a:p>
          <a:endParaRPr lang="en-US"/>
        </a:p>
      </dgm:t>
    </dgm:pt>
    <dgm:pt modelId="{F908F2DA-D9E0-4876-BBDD-01ED5F523D44}">
      <dgm:prSet/>
      <dgm:spPr/>
      <dgm:t>
        <a:bodyPr/>
        <a:lstStyle/>
        <a:p>
          <a:r>
            <a:rPr lang="en-US" b="1"/>
            <a:t>Background: </a:t>
          </a:r>
          <a:r>
            <a:rPr lang="en-US" b="0"/>
            <a:t>A process that runs without a window and does not require any sort of user interaction.</a:t>
          </a:r>
          <a:endParaRPr lang="en-US"/>
        </a:p>
      </dgm:t>
    </dgm:pt>
    <dgm:pt modelId="{140416F9-CBE0-4B02-A1A4-57697649CE65}" type="parTrans" cxnId="{CDBBABB5-1F04-48A2-98A6-E40358A618D2}">
      <dgm:prSet/>
      <dgm:spPr/>
      <dgm:t>
        <a:bodyPr/>
        <a:lstStyle/>
        <a:p>
          <a:endParaRPr lang="en-US"/>
        </a:p>
      </dgm:t>
    </dgm:pt>
    <dgm:pt modelId="{F5BDB680-433E-47E4-81E5-E9B1485AE526}" type="sibTrans" cxnId="{CDBBABB5-1F04-48A2-98A6-E40358A618D2}">
      <dgm:prSet/>
      <dgm:spPr/>
      <dgm:t>
        <a:bodyPr/>
        <a:lstStyle/>
        <a:p>
          <a:endParaRPr lang="en-US"/>
        </a:p>
      </dgm:t>
    </dgm:pt>
    <dgm:pt modelId="{AA052DE8-A363-49C1-B7B0-8E53AF7FF751}" type="pres">
      <dgm:prSet presAssocID="{33B46069-3ACE-497D-BEF3-6DEFB65B3A1C}" presName="linear" presStyleCnt="0">
        <dgm:presLayoutVars>
          <dgm:animLvl val="lvl"/>
          <dgm:resizeHandles val="exact"/>
        </dgm:presLayoutVars>
      </dgm:prSet>
      <dgm:spPr/>
    </dgm:pt>
    <dgm:pt modelId="{9D5B5B56-48F0-4E50-9A79-DBABDA4BF1B8}" type="pres">
      <dgm:prSet presAssocID="{ED3B05A3-65AD-40BD-8BB8-A68AFB424EE8}" presName="parentText" presStyleLbl="node1" presStyleIdx="0" presStyleCnt="2" custLinFactY="-14351" custLinFactNeighborX="531" custLinFactNeighborY="-100000">
        <dgm:presLayoutVars>
          <dgm:chMax val="0"/>
          <dgm:bulletEnabled val="1"/>
        </dgm:presLayoutVars>
      </dgm:prSet>
      <dgm:spPr/>
    </dgm:pt>
    <dgm:pt modelId="{09297086-6015-449B-9920-6C674A930178}" type="pres">
      <dgm:prSet presAssocID="{6CBEAEDA-A05E-420F-A41F-059A148C6E22}" presName="spacer" presStyleCnt="0"/>
      <dgm:spPr/>
    </dgm:pt>
    <dgm:pt modelId="{CD7E91BD-5798-4D39-B71B-668F290C5761}" type="pres">
      <dgm:prSet presAssocID="{F908F2DA-D9E0-4876-BBDD-01ED5F523D44}" presName="parentText" presStyleLbl="node1" presStyleIdx="1" presStyleCnt="2">
        <dgm:presLayoutVars>
          <dgm:chMax val="0"/>
          <dgm:bulletEnabled val="1"/>
        </dgm:presLayoutVars>
      </dgm:prSet>
      <dgm:spPr/>
    </dgm:pt>
  </dgm:ptLst>
  <dgm:cxnLst>
    <dgm:cxn modelId="{3676DD0C-60FB-47A9-90CD-CAE1332EEC0D}" type="presOf" srcId="{ED3B05A3-65AD-40BD-8BB8-A68AFB424EE8}" destId="{9D5B5B56-48F0-4E50-9A79-DBABDA4BF1B8}" srcOrd="0" destOrd="0" presId="urn:microsoft.com/office/officeart/2005/8/layout/vList2"/>
    <dgm:cxn modelId="{F781C95D-0E65-40AE-B553-B00FEF055B40}" type="presOf" srcId="{33B46069-3ACE-497D-BEF3-6DEFB65B3A1C}" destId="{AA052DE8-A363-49C1-B7B0-8E53AF7FF751}" srcOrd="0" destOrd="0" presId="urn:microsoft.com/office/officeart/2005/8/layout/vList2"/>
    <dgm:cxn modelId="{77035A5E-9BE0-49BF-87B7-06BA75965E98}" type="presOf" srcId="{F908F2DA-D9E0-4876-BBDD-01ED5F523D44}" destId="{CD7E91BD-5798-4D39-B71B-668F290C5761}" srcOrd="0" destOrd="0" presId="urn:microsoft.com/office/officeart/2005/8/layout/vList2"/>
    <dgm:cxn modelId="{F8129F92-4293-4C21-A5C1-8CD9ACD88428}" srcId="{33B46069-3ACE-497D-BEF3-6DEFB65B3A1C}" destId="{ED3B05A3-65AD-40BD-8BB8-A68AFB424EE8}" srcOrd="0" destOrd="0" parTransId="{CE60F309-FB1C-4D0A-A496-98E1D142C2D3}" sibTransId="{6CBEAEDA-A05E-420F-A41F-059A148C6E22}"/>
    <dgm:cxn modelId="{CDBBABB5-1F04-48A2-98A6-E40358A618D2}" srcId="{33B46069-3ACE-497D-BEF3-6DEFB65B3A1C}" destId="{F908F2DA-D9E0-4876-BBDD-01ED5F523D44}" srcOrd="1" destOrd="0" parTransId="{140416F9-CBE0-4B02-A1A4-57697649CE65}" sibTransId="{F5BDB680-433E-47E4-81E5-E9B1485AE526}"/>
    <dgm:cxn modelId="{7F791C41-0147-43D5-B660-055656811E7A}" type="presParOf" srcId="{AA052DE8-A363-49C1-B7B0-8E53AF7FF751}" destId="{9D5B5B56-48F0-4E50-9A79-DBABDA4BF1B8}" srcOrd="0" destOrd="0" presId="urn:microsoft.com/office/officeart/2005/8/layout/vList2"/>
    <dgm:cxn modelId="{4896505A-8FF4-48BD-89AD-1294E9A68AAC}" type="presParOf" srcId="{AA052DE8-A363-49C1-B7B0-8E53AF7FF751}" destId="{09297086-6015-449B-9920-6C674A930178}" srcOrd="1" destOrd="0" presId="urn:microsoft.com/office/officeart/2005/8/layout/vList2"/>
    <dgm:cxn modelId="{C33C6754-76E1-485C-AE2A-3BEA94AB63E1}" type="presParOf" srcId="{AA052DE8-A363-49C1-B7B0-8E53AF7FF751}" destId="{CD7E91BD-5798-4D39-B71B-668F290C5761}"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D5B00EE-274E-463F-9397-2572CA5FE086}"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6F64CB5F-477E-48E7-8727-B02D07CEB12F}">
      <dgm:prSet custT="1"/>
      <dgm:spPr/>
      <dgm:t>
        <a:bodyPr/>
        <a:lstStyle/>
        <a:p>
          <a:r>
            <a:rPr lang="en-US" sz="1700" b="1" kern="1200" dirty="0"/>
            <a:t>Data Collector Sets: </a:t>
          </a:r>
          <a:r>
            <a:rPr lang="en-US" sz="1700" b="0" kern="1200" dirty="0"/>
            <a:t>Windows log files that record information for viewing in real time or later</a:t>
          </a:r>
          <a:r>
            <a:rPr lang="en-US" sz="1700" b="0" kern="1200" dirty="0">
              <a:solidFill>
                <a:srgbClr val="000000">
                  <a:hueOff val="0"/>
                  <a:satOff val="0"/>
                  <a:lumOff val="0"/>
                  <a:alphaOff val="0"/>
                </a:srgbClr>
              </a:solidFill>
              <a:latin typeface="Open Sans"/>
              <a:ea typeface="+mn-ea"/>
              <a:cs typeface="+mn-cs"/>
            </a:rPr>
            <a:t>. (Can Create a Baseline)</a:t>
          </a:r>
        </a:p>
      </dgm:t>
    </dgm:pt>
    <dgm:pt modelId="{3F8D8BEB-2E1B-4372-93FC-B9BCD88FCC62}" type="parTrans" cxnId="{2D0F21EE-966C-4E9B-B7F1-E8D508D63738}">
      <dgm:prSet/>
      <dgm:spPr/>
      <dgm:t>
        <a:bodyPr/>
        <a:lstStyle/>
        <a:p>
          <a:endParaRPr lang="en-US"/>
        </a:p>
      </dgm:t>
    </dgm:pt>
    <dgm:pt modelId="{A822B42D-CA61-4A1A-A26A-52B77F2AE9A1}" type="sibTrans" cxnId="{2D0F21EE-966C-4E9B-B7F1-E8D508D63738}">
      <dgm:prSet/>
      <dgm:spPr/>
      <dgm:t>
        <a:bodyPr/>
        <a:lstStyle/>
        <a:p>
          <a:endParaRPr lang="en-US"/>
        </a:p>
      </dgm:t>
    </dgm:pt>
    <dgm:pt modelId="{1948362D-63E5-4A49-956A-D668E31A8028}">
      <dgm:prSet/>
      <dgm:spPr/>
      <dgm:t>
        <a:bodyPr/>
        <a:lstStyle/>
        <a:p>
          <a:r>
            <a:rPr lang="en-US" b="1"/>
            <a:t>Counter logs: </a:t>
          </a:r>
          <a:r>
            <a:rPr lang="en-US" b="0"/>
            <a:t>Windows log files that allow you to collect statistics about </a:t>
          </a:r>
          <a:r>
            <a:rPr lang="en-US" b="0" u="sng"/>
            <a:t>resources</a:t>
          </a:r>
          <a:r>
            <a:rPr lang="en-US" b="0"/>
            <a:t> and can be used to determine system health and performance.</a:t>
          </a:r>
          <a:endParaRPr lang="en-US"/>
        </a:p>
      </dgm:t>
    </dgm:pt>
    <dgm:pt modelId="{E2B4AA69-CD09-40F0-A0F1-41F2A61CAC1E}" type="parTrans" cxnId="{04BF34D6-519E-43F6-B01B-60BA78EE5FF4}">
      <dgm:prSet/>
      <dgm:spPr/>
      <dgm:t>
        <a:bodyPr/>
        <a:lstStyle/>
        <a:p>
          <a:endParaRPr lang="en-US"/>
        </a:p>
      </dgm:t>
    </dgm:pt>
    <dgm:pt modelId="{C1D36AC3-4B55-4289-9513-75BC8C2E89D3}" type="sibTrans" cxnId="{04BF34D6-519E-43F6-B01B-60BA78EE5FF4}">
      <dgm:prSet/>
      <dgm:spPr/>
      <dgm:t>
        <a:bodyPr/>
        <a:lstStyle/>
        <a:p>
          <a:endParaRPr lang="en-US"/>
        </a:p>
      </dgm:t>
    </dgm:pt>
    <dgm:pt modelId="{C0C7999E-D0CD-4DB8-87A0-180A65B3D429}">
      <dgm:prSet/>
      <dgm:spPr/>
      <dgm:t>
        <a:bodyPr/>
        <a:lstStyle/>
        <a:p>
          <a:r>
            <a:rPr lang="en-US" b="1"/>
            <a:t>Trace logs: </a:t>
          </a:r>
          <a:r>
            <a:rPr lang="en-US" b="0"/>
            <a:t>Windows log files that allow you to collect statistics about </a:t>
          </a:r>
          <a:r>
            <a:rPr lang="en-US" b="0" u="sng"/>
            <a:t>services</a:t>
          </a:r>
          <a:r>
            <a:rPr lang="en-US" b="0"/>
            <a:t>, including extensions to Event Viewer to log data that would otherwise be inaccessible.</a:t>
          </a:r>
          <a:endParaRPr lang="en-US"/>
        </a:p>
      </dgm:t>
    </dgm:pt>
    <dgm:pt modelId="{D504C7A8-E0B4-4146-8E6C-FC2C523A7BA2}" type="parTrans" cxnId="{90BB5DFC-C1CD-4A63-A95C-411BF5AC10CA}">
      <dgm:prSet/>
      <dgm:spPr/>
      <dgm:t>
        <a:bodyPr/>
        <a:lstStyle/>
        <a:p>
          <a:endParaRPr lang="en-US"/>
        </a:p>
      </dgm:t>
    </dgm:pt>
    <dgm:pt modelId="{6CB32A14-6558-46CC-AAEB-D03DBC8B7E14}" type="sibTrans" cxnId="{90BB5DFC-C1CD-4A63-A95C-411BF5AC10CA}">
      <dgm:prSet/>
      <dgm:spPr/>
      <dgm:t>
        <a:bodyPr/>
        <a:lstStyle/>
        <a:p>
          <a:endParaRPr lang="en-US"/>
        </a:p>
      </dgm:t>
    </dgm:pt>
    <dgm:pt modelId="{E97BEFBA-39BD-4A52-AFEF-7A4982053268}" type="pres">
      <dgm:prSet presAssocID="{1D5B00EE-274E-463F-9397-2572CA5FE086}" presName="root" presStyleCnt="0">
        <dgm:presLayoutVars>
          <dgm:dir/>
          <dgm:resizeHandles val="exact"/>
        </dgm:presLayoutVars>
      </dgm:prSet>
      <dgm:spPr/>
    </dgm:pt>
    <dgm:pt modelId="{BCC276B3-9B5E-4757-A5B4-910AD9A77855}" type="pres">
      <dgm:prSet presAssocID="{6F64CB5F-477E-48E7-8727-B02D07CEB12F}" presName="compNode" presStyleCnt="0"/>
      <dgm:spPr/>
    </dgm:pt>
    <dgm:pt modelId="{CC10A9FB-941D-4107-A721-23539A3B65BB}" type="pres">
      <dgm:prSet presAssocID="{6F64CB5F-477E-48E7-8727-B02D07CEB12F}" presName="bgRect" presStyleLbl="bgShp" presStyleIdx="0" presStyleCnt="3"/>
      <dgm:spPr/>
    </dgm:pt>
    <dgm:pt modelId="{A9BEA84C-A224-4CCD-BF10-C93B4F68FC8D}" type="pres">
      <dgm:prSet presAssocID="{6F64CB5F-477E-48E7-8727-B02D07CEB12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isk"/>
        </a:ext>
      </dgm:extLst>
    </dgm:pt>
    <dgm:pt modelId="{F02D1A93-A4B4-480C-9819-58112C2D662D}" type="pres">
      <dgm:prSet presAssocID="{6F64CB5F-477E-48E7-8727-B02D07CEB12F}" presName="spaceRect" presStyleCnt="0"/>
      <dgm:spPr/>
    </dgm:pt>
    <dgm:pt modelId="{BF281972-970B-41ED-A0A1-5D1B76F85707}" type="pres">
      <dgm:prSet presAssocID="{6F64CB5F-477E-48E7-8727-B02D07CEB12F}" presName="parTx" presStyleLbl="revTx" presStyleIdx="0" presStyleCnt="3">
        <dgm:presLayoutVars>
          <dgm:chMax val="0"/>
          <dgm:chPref val="0"/>
        </dgm:presLayoutVars>
      </dgm:prSet>
      <dgm:spPr/>
    </dgm:pt>
    <dgm:pt modelId="{E5F25A69-5B02-45A3-84F2-996BFF54957B}" type="pres">
      <dgm:prSet presAssocID="{A822B42D-CA61-4A1A-A26A-52B77F2AE9A1}" presName="sibTrans" presStyleCnt="0"/>
      <dgm:spPr/>
    </dgm:pt>
    <dgm:pt modelId="{14AF2C04-3D8D-4770-8F39-4A4F507DD8EC}" type="pres">
      <dgm:prSet presAssocID="{1948362D-63E5-4A49-956A-D668E31A8028}" presName="compNode" presStyleCnt="0"/>
      <dgm:spPr/>
    </dgm:pt>
    <dgm:pt modelId="{97611105-E5C9-4C54-951E-70CCE78DD61C}" type="pres">
      <dgm:prSet presAssocID="{1948362D-63E5-4A49-956A-D668E31A8028}" presName="bgRect" presStyleLbl="bgShp" presStyleIdx="1" presStyleCnt="3"/>
      <dgm:spPr/>
    </dgm:pt>
    <dgm:pt modelId="{DAA49438-CE03-41B2-8FF2-B8621A583CF1}" type="pres">
      <dgm:prSet presAssocID="{1948362D-63E5-4A49-956A-D668E31A802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pen Folder"/>
        </a:ext>
      </dgm:extLst>
    </dgm:pt>
    <dgm:pt modelId="{3EC54E7D-246E-4B64-89CF-EF23E3E249E3}" type="pres">
      <dgm:prSet presAssocID="{1948362D-63E5-4A49-956A-D668E31A8028}" presName="spaceRect" presStyleCnt="0"/>
      <dgm:spPr/>
    </dgm:pt>
    <dgm:pt modelId="{824A0327-A314-480C-81B6-33BAEB5ECA70}" type="pres">
      <dgm:prSet presAssocID="{1948362D-63E5-4A49-956A-D668E31A8028}" presName="parTx" presStyleLbl="revTx" presStyleIdx="1" presStyleCnt="3">
        <dgm:presLayoutVars>
          <dgm:chMax val="0"/>
          <dgm:chPref val="0"/>
        </dgm:presLayoutVars>
      </dgm:prSet>
      <dgm:spPr/>
    </dgm:pt>
    <dgm:pt modelId="{97CFC6EE-1BFB-4E5D-ADF3-FEFD70B7B4F3}" type="pres">
      <dgm:prSet presAssocID="{C1D36AC3-4B55-4289-9513-75BC8C2E89D3}" presName="sibTrans" presStyleCnt="0"/>
      <dgm:spPr/>
    </dgm:pt>
    <dgm:pt modelId="{2D32E882-A757-4C9F-856E-AD4EBEBB586E}" type="pres">
      <dgm:prSet presAssocID="{C0C7999E-D0CD-4DB8-87A0-180A65B3D429}" presName="compNode" presStyleCnt="0"/>
      <dgm:spPr/>
    </dgm:pt>
    <dgm:pt modelId="{165D5F41-235D-4CDD-98A4-DEF3FCEC07E8}" type="pres">
      <dgm:prSet presAssocID="{C0C7999E-D0CD-4DB8-87A0-180A65B3D429}" presName="bgRect" presStyleLbl="bgShp" presStyleIdx="2" presStyleCnt="3"/>
      <dgm:spPr/>
    </dgm:pt>
    <dgm:pt modelId="{EC47FA89-CE45-456E-8688-336D0E287407}" type="pres">
      <dgm:prSet presAssocID="{C0C7999E-D0CD-4DB8-87A0-180A65B3D429}"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lowchart"/>
        </a:ext>
      </dgm:extLst>
    </dgm:pt>
    <dgm:pt modelId="{9B99B276-99E6-49CC-BFA5-2FBCAEBE1340}" type="pres">
      <dgm:prSet presAssocID="{C0C7999E-D0CD-4DB8-87A0-180A65B3D429}" presName="spaceRect" presStyleCnt="0"/>
      <dgm:spPr/>
    </dgm:pt>
    <dgm:pt modelId="{ABBFB7A7-8FFE-4A29-9D58-8818126C96EC}" type="pres">
      <dgm:prSet presAssocID="{C0C7999E-D0CD-4DB8-87A0-180A65B3D429}" presName="parTx" presStyleLbl="revTx" presStyleIdx="2" presStyleCnt="3">
        <dgm:presLayoutVars>
          <dgm:chMax val="0"/>
          <dgm:chPref val="0"/>
        </dgm:presLayoutVars>
      </dgm:prSet>
      <dgm:spPr/>
    </dgm:pt>
  </dgm:ptLst>
  <dgm:cxnLst>
    <dgm:cxn modelId="{76313715-E739-46F4-9E6C-04CECE098D7B}" type="presOf" srcId="{6F64CB5F-477E-48E7-8727-B02D07CEB12F}" destId="{BF281972-970B-41ED-A0A1-5D1B76F85707}" srcOrd="0" destOrd="0" presId="urn:microsoft.com/office/officeart/2018/2/layout/IconVerticalSolidList"/>
    <dgm:cxn modelId="{DFD81F4B-3FC1-42CA-816C-2CC35B21054C}" type="presOf" srcId="{1948362D-63E5-4A49-956A-D668E31A8028}" destId="{824A0327-A314-480C-81B6-33BAEB5ECA70}" srcOrd="0" destOrd="0" presId="urn:microsoft.com/office/officeart/2018/2/layout/IconVerticalSolidList"/>
    <dgm:cxn modelId="{BDC31788-EBFA-44D0-8BA8-2DC593764B6E}" type="presOf" srcId="{1D5B00EE-274E-463F-9397-2572CA5FE086}" destId="{E97BEFBA-39BD-4A52-AFEF-7A4982053268}" srcOrd="0" destOrd="0" presId="urn:microsoft.com/office/officeart/2018/2/layout/IconVerticalSolidList"/>
    <dgm:cxn modelId="{04BF34D6-519E-43F6-B01B-60BA78EE5FF4}" srcId="{1D5B00EE-274E-463F-9397-2572CA5FE086}" destId="{1948362D-63E5-4A49-956A-D668E31A8028}" srcOrd="1" destOrd="0" parTransId="{E2B4AA69-CD09-40F0-A0F1-41F2A61CAC1E}" sibTransId="{C1D36AC3-4B55-4289-9513-75BC8C2E89D3}"/>
    <dgm:cxn modelId="{2D0F21EE-966C-4E9B-B7F1-E8D508D63738}" srcId="{1D5B00EE-274E-463F-9397-2572CA5FE086}" destId="{6F64CB5F-477E-48E7-8727-B02D07CEB12F}" srcOrd="0" destOrd="0" parTransId="{3F8D8BEB-2E1B-4372-93FC-B9BCD88FCC62}" sibTransId="{A822B42D-CA61-4A1A-A26A-52B77F2AE9A1}"/>
    <dgm:cxn modelId="{FD0E05FC-397A-496A-BBBF-EFD4120F0AFF}" type="presOf" srcId="{C0C7999E-D0CD-4DB8-87A0-180A65B3D429}" destId="{ABBFB7A7-8FFE-4A29-9D58-8818126C96EC}" srcOrd="0" destOrd="0" presId="urn:microsoft.com/office/officeart/2018/2/layout/IconVerticalSolidList"/>
    <dgm:cxn modelId="{90BB5DFC-C1CD-4A63-A95C-411BF5AC10CA}" srcId="{1D5B00EE-274E-463F-9397-2572CA5FE086}" destId="{C0C7999E-D0CD-4DB8-87A0-180A65B3D429}" srcOrd="2" destOrd="0" parTransId="{D504C7A8-E0B4-4146-8E6C-FC2C523A7BA2}" sibTransId="{6CB32A14-6558-46CC-AAEB-D03DBC8B7E14}"/>
    <dgm:cxn modelId="{D77D1189-A279-4148-8993-3616C8AF086D}" type="presParOf" srcId="{E97BEFBA-39BD-4A52-AFEF-7A4982053268}" destId="{BCC276B3-9B5E-4757-A5B4-910AD9A77855}" srcOrd="0" destOrd="0" presId="urn:microsoft.com/office/officeart/2018/2/layout/IconVerticalSolidList"/>
    <dgm:cxn modelId="{69A1139A-4FD6-4929-A1BA-12791C9A339E}" type="presParOf" srcId="{BCC276B3-9B5E-4757-A5B4-910AD9A77855}" destId="{CC10A9FB-941D-4107-A721-23539A3B65BB}" srcOrd="0" destOrd="0" presId="urn:microsoft.com/office/officeart/2018/2/layout/IconVerticalSolidList"/>
    <dgm:cxn modelId="{FF439B4D-5BFF-4289-86C4-51FD7A4A1D20}" type="presParOf" srcId="{BCC276B3-9B5E-4757-A5B4-910AD9A77855}" destId="{A9BEA84C-A224-4CCD-BF10-C93B4F68FC8D}" srcOrd="1" destOrd="0" presId="urn:microsoft.com/office/officeart/2018/2/layout/IconVerticalSolidList"/>
    <dgm:cxn modelId="{A7909112-34DC-4B27-8DDB-215AA6A95E94}" type="presParOf" srcId="{BCC276B3-9B5E-4757-A5B4-910AD9A77855}" destId="{F02D1A93-A4B4-480C-9819-58112C2D662D}" srcOrd="2" destOrd="0" presId="urn:microsoft.com/office/officeart/2018/2/layout/IconVerticalSolidList"/>
    <dgm:cxn modelId="{B5367271-5AB8-4A1E-BC18-79D97C1C9193}" type="presParOf" srcId="{BCC276B3-9B5E-4757-A5B4-910AD9A77855}" destId="{BF281972-970B-41ED-A0A1-5D1B76F85707}" srcOrd="3" destOrd="0" presId="urn:microsoft.com/office/officeart/2018/2/layout/IconVerticalSolidList"/>
    <dgm:cxn modelId="{C80F497C-7CF4-4436-BD99-5F94634EE344}" type="presParOf" srcId="{E97BEFBA-39BD-4A52-AFEF-7A4982053268}" destId="{E5F25A69-5B02-45A3-84F2-996BFF54957B}" srcOrd="1" destOrd="0" presId="urn:microsoft.com/office/officeart/2018/2/layout/IconVerticalSolidList"/>
    <dgm:cxn modelId="{8DD890A1-78D0-4D40-A4B0-07DAEE78EA7D}" type="presParOf" srcId="{E97BEFBA-39BD-4A52-AFEF-7A4982053268}" destId="{14AF2C04-3D8D-4770-8F39-4A4F507DD8EC}" srcOrd="2" destOrd="0" presId="urn:microsoft.com/office/officeart/2018/2/layout/IconVerticalSolidList"/>
    <dgm:cxn modelId="{D8077856-E8B5-4380-B4B3-54070DBAAC3A}" type="presParOf" srcId="{14AF2C04-3D8D-4770-8F39-4A4F507DD8EC}" destId="{97611105-E5C9-4C54-951E-70CCE78DD61C}" srcOrd="0" destOrd="0" presId="urn:microsoft.com/office/officeart/2018/2/layout/IconVerticalSolidList"/>
    <dgm:cxn modelId="{03F8EECC-8D4A-44E5-9719-F6D7B63FDC30}" type="presParOf" srcId="{14AF2C04-3D8D-4770-8F39-4A4F507DD8EC}" destId="{DAA49438-CE03-41B2-8FF2-B8621A583CF1}" srcOrd="1" destOrd="0" presId="urn:microsoft.com/office/officeart/2018/2/layout/IconVerticalSolidList"/>
    <dgm:cxn modelId="{16DD2B9E-9DBC-4BC8-AF88-622857433D69}" type="presParOf" srcId="{14AF2C04-3D8D-4770-8F39-4A4F507DD8EC}" destId="{3EC54E7D-246E-4B64-89CF-EF23E3E249E3}" srcOrd="2" destOrd="0" presId="urn:microsoft.com/office/officeart/2018/2/layout/IconVerticalSolidList"/>
    <dgm:cxn modelId="{5E781114-8B54-4A95-BF80-0079B57E7166}" type="presParOf" srcId="{14AF2C04-3D8D-4770-8F39-4A4F507DD8EC}" destId="{824A0327-A314-480C-81B6-33BAEB5ECA70}" srcOrd="3" destOrd="0" presId="urn:microsoft.com/office/officeart/2018/2/layout/IconVerticalSolidList"/>
    <dgm:cxn modelId="{8638950E-BC47-4FB5-B56C-96BCEC4F68EF}" type="presParOf" srcId="{E97BEFBA-39BD-4A52-AFEF-7A4982053268}" destId="{97CFC6EE-1BFB-4E5D-ADF3-FEFD70B7B4F3}" srcOrd="3" destOrd="0" presId="urn:microsoft.com/office/officeart/2018/2/layout/IconVerticalSolidList"/>
    <dgm:cxn modelId="{7B805F1A-478E-4DD7-9AC0-1E2F9ECCA4A1}" type="presParOf" srcId="{E97BEFBA-39BD-4A52-AFEF-7A4982053268}" destId="{2D32E882-A757-4C9F-856E-AD4EBEBB586E}" srcOrd="4" destOrd="0" presId="urn:microsoft.com/office/officeart/2018/2/layout/IconVerticalSolidList"/>
    <dgm:cxn modelId="{A4CF960E-7B97-4024-964D-F4EF6311E622}" type="presParOf" srcId="{2D32E882-A757-4C9F-856E-AD4EBEBB586E}" destId="{165D5F41-235D-4CDD-98A4-DEF3FCEC07E8}" srcOrd="0" destOrd="0" presId="urn:microsoft.com/office/officeart/2018/2/layout/IconVerticalSolidList"/>
    <dgm:cxn modelId="{62235293-8DC7-46F9-B4E2-1EFA6D211EEF}" type="presParOf" srcId="{2D32E882-A757-4C9F-856E-AD4EBEBB586E}" destId="{EC47FA89-CE45-456E-8688-336D0E287407}" srcOrd="1" destOrd="0" presId="urn:microsoft.com/office/officeart/2018/2/layout/IconVerticalSolidList"/>
    <dgm:cxn modelId="{3AD0A858-474B-4D24-BAF7-846AE9AB3501}" type="presParOf" srcId="{2D32E882-A757-4C9F-856E-AD4EBEBB586E}" destId="{9B99B276-99E6-49CC-BFA5-2FBCAEBE1340}" srcOrd="2" destOrd="0" presId="urn:microsoft.com/office/officeart/2018/2/layout/IconVerticalSolidList"/>
    <dgm:cxn modelId="{CB9AB1AC-0F59-4A6B-B0E7-C73EDF402286}" type="presParOf" srcId="{2D32E882-A757-4C9F-856E-AD4EBEBB586E}" destId="{ABBFB7A7-8FFE-4A29-9D58-8818126C96E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5B5B56-48F0-4E50-9A79-DBABDA4BF1B8}">
      <dsp:nvSpPr>
        <dsp:cNvPr id="0" name=""/>
        <dsp:cNvSpPr/>
      </dsp:nvSpPr>
      <dsp:spPr>
        <a:xfrm>
          <a:off x="0" y="0"/>
          <a:ext cx="4038600" cy="163697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t>Service: </a:t>
          </a:r>
          <a:r>
            <a:rPr lang="en-US" sz="2100" b="0" kern="1200" dirty="0"/>
            <a:t>Windows machines run services to provide functions.</a:t>
          </a:r>
          <a:endParaRPr lang="en-US" sz="2100" kern="1200" dirty="0"/>
        </a:p>
      </dsp:txBody>
      <dsp:txXfrm>
        <a:off x="79911" y="79911"/>
        <a:ext cx="3878778" cy="1477154"/>
      </dsp:txXfrm>
    </dsp:sp>
    <dsp:sp modelId="{CD7E91BD-5798-4D39-B71B-668F290C5761}">
      <dsp:nvSpPr>
        <dsp:cNvPr id="0" name=""/>
        <dsp:cNvSpPr/>
      </dsp:nvSpPr>
      <dsp:spPr>
        <a:xfrm>
          <a:off x="0" y="1727476"/>
          <a:ext cx="4038600" cy="163697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a:t>Background: </a:t>
          </a:r>
          <a:r>
            <a:rPr lang="en-US" sz="2100" b="0" kern="1200"/>
            <a:t>A process that runs without a window and does not require any sort of user interaction.</a:t>
          </a:r>
          <a:endParaRPr lang="en-US" sz="2100" kern="1200"/>
        </a:p>
      </dsp:txBody>
      <dsp:txXfrm>
        <a:off x="79911" y="1807387"/>
        <a:ext cx="3878778" cy="14771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10A9FB-941D-4107-A721-23539A3B65BB}">
      <dsp:nvSpPr>
        <dsp:cNvPr id="0" name=""/>
        <dsp:cNvSpPr/>
      </dsp:nvSpPr>
      <dsp:spPr>
        <a:xfrm>
          <a:off x="0" y="435"/>
          <a:ext cx="8460152" cy="101906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BEA84C-A224-4CCD-BF10-C93B4F68FC8D}">
      <dsp:nvSpPr>
        <dsp:cNvPr id="0" name=""/>
        <dsp:cNvSpPr/>
      </dsp:nvSpPr>
      <dsp:spPr>
        <a:xfrm>
          <a:off x="308266" y="229724"/>
          <a:ext cx="560484" cy="56048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F281972-970B-41ED-A0A1-5D1B76F85707}">
      <dsp:nvSpPr>
        <dsp:cNvPr id="0" name=""/>
        <dsp:cNvSpPr/>
      </dsp:nvSpPr>
      <dsp:spPr>
        <a:xfrm>
          <a:off x="1177017" y="435"/>
          <a:ext cx="7283134"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755650">
            <a:lnSpc>
              <a:spcPct val="90000"/>
            </a:lnSpc>
            <a:spcBef>
              <a:spcPct val="0"/>
            </a:spcBef>
            <a:spcAft>
              <a:spcPct val="35000"/>
            </a:spcAft>
            <a:buNone/>
          </a:pPr>
          <a:r>
            <a:rPr lang="en-US" sz="1700" b="1" kern="1200" dirty="0"/>
            <a:t>Data Collector Sets: </a:t>
          </a:r>
          <a:r>
            <a:rPr lang="en-US" sz="1700" b="0" kern="1200" dirty="0"/>
            <a:t>Windows log files that record information for viewing in real time or later</a:t>
          </a:r>
          <a:r>
            <a:rPr lang="en-US" sz="1700" b="0" kern="1200" dirty="0">
              <a:solidFill>
                <a:srgbClr val="000000">
                  <a:hueOff val="0"/>
                  <a:satOff val="0"/>
                  <a:lumOff val="0"/>
                  <a:alphaOff val="0"/>
                </a:srgbClr>
              </a:solidFill>
              <a:latin typeface="Open Sans"/>
              <a:ea typeface="+mn-ea"/>
              <a:cs typeface="+mn-cs"/>
            </a:rPr>
            <a:t>. (Can Create a Baseline)</a:t>
          </a:r>
        </a:p>
      </dsp:txBody>
      <dsp:txXfrm>
        <a:off x="1177017" y="435"/>
        <a:ext cx="7283134" cy="1019062"/>
      </dsp:txXfrm>
    </dsp:sp>
    <dsp:sp modelId="{97611105-E5C9-4C54-951E-70CCE78DD61C}">
      <dsp:nvSpPr>
        <dsp:cNvPr id="0" name=""/>
        <dsp:cNvSpPr/>
      </dsp:nvSpPr>
      <dsp:spPr>
        <a:xfrm>
          <a:off x="0" y="1274263"/>
          <a:ext cx="8460152" cy="101906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A49438-CE03-41B2-8FF2-B8621A583CF1}">
      <dsp:nvSpPr>
        <dsp:cNvPr id="0" name=""/>
        <dsp:cNvSpPr/>
      </dsp:nvSpPr>
      <dsp:spPr>
        <a:xfrm>
          <a:off x="308266" y="1503552"/>
          <a:ext cx="560484" cy="56048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24A0327-A314-480C-81B6-33BAEB5ECA70}">
      <dsp:nvSpPr>
        <dsp:cNvPr id="0" name=""/>
        <dsp:cNvSpPr/>
      </dsp:nvSpPr>
      <dsp:spPr>
        <a:xfrm>
          <a:off x="1177017" y="1274263"/>
          <a:ext cx="7283134"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755650">
            <a:lnSpc>
              <a:spcPct val="90000"/>
            </a:lnSpc>
            <a:spcBef>
              <a:spcPct val="0"/>
            </a:spcBef>
            <a:spcAft>
              <a:spcPct val="35000"/>
            </a:spcAft>
            <a:buNone/>
          </a:pPr>
          <a:r>
            <a:rPr lang="en-US" sz="1700" b="1" kern="1200"/>
            <a:t>Counter logs: </a:t>
          </a:r>
          <a:r>
            <a:rPr lang="en-US" sz="1700" b="0" kern="1200"/>
            <a:t>Windows log files that allow you to collect statistics about </a:t>
          </a:r>
          <a:r>
            <a:rPr lang="en-US" sz="1700" b="0" u="sng" kern="1200"/>
            <a:t>resources</a:t>
          </a:r>
          <a:r>
            <a:rPr lang="en-US" sz="1700" b="0" kern="1200"/>
            <a:t> and can be used to determine system health and performance.</a:t>
          </a:r>
          <a:endParaRPr lang="en-US" sz="1700" kern="1200"/>
        </a:p>
      </dsp:txBody>
      <dsp:txXfrm>
        <a:off x="1177017" y="1274263"/>
        <a:ext cx="7283134" cy="1019062"/>
      </dsp:txXfrm>
    </dsp:sp>
    <dsp:sp modelId="{165D5F41-235D-4CDD-98A4-DEF3FCEC07E8}">
      <dsp:nvSpPr>
        <dsp:cNvPr id="0" name=""/>
        <dsp:cNvSpPr/>
      </dsp:nvSpPr>
      <dsp:spPr>
        <a:xfrm>
          <a:off x="0" y="2548091"/>
          <a:ext cx="8460152" cy="101906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C47FA89-CE45-456E-8688-336D0E287407}">
      <dsp:nvSpPr>
        <dsp:cNvPr id="0" name=""/>
        <dsp:cNvSpPr/>
      </dsp:nvSpPr>
      <dsp:spPr>
        <a:xfrm>
          <a:off x="308266" y="2777381"/>
          <a:ext cx="560484" cy="56048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BBFB7A7-8FFE-4A29-9D58-8818126C96EC}">
      <dsp:nvSpPr>
        <dsp:cNvPr id="0" name=""/>
        <dsp:cNvSpPr/>
      </dsp:nvSpPr>
      <dsp:spPr>
        <a:xfrm>
          <a:off x="1177017" y="2548091"/>
          <a:ext cx="7283134"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755650">
            <a:lnSpc>
              <a:spcPct val="90000"/>
            </a:lnSpc>
            <a:spcBef>
              <a:spcPct val="0"/>
            </a:spcBef>
            <a:spcAft>
              <a:spcPct val="35000"/>
            </a:spcAft>
            <a:buNone/>
          </a:pPr>
          <a:r>
            <a:rPr lang="en-US" sz="1700" b="1" kern="1200"/>
            <a:t>Trace logs: </a:t>
          </a:r>
          <a:r>
            <a:rPr lang="en-US" sz="1700" b="0" kern="1200"/>
            <a:t>Windows log files that allow you to collect statistics about </a:t>
          </a:r>
          <a:r>
            <a:rPr lang="en-US" sz="1700" b="0" u="sng" kern="1200"/>
            <a:t>services</a:t>
          </a:r>
          <a:r>
            <a:rPr lang="en-US" sz="1700" b="0" kern="1200"/>
            <a:t>, including extensions to Event Viewer to log data that would otherwise be inaccessible.</a:t>
          </a:r>
          <a:endParaRPr lang="en-US" sz="1700" kern="1200"/>
        </a:p>
      </dsp:txBody>
      <dsp:txXfrm>
        <a:off x="1177017" y="2548091"/>
        <a:ext cx="7283134" cy="101906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6/22/2022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6/22/2022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to discuss any software policies they have encountered.</a:t>
            </a:r>
          </a:p>
        </p:txBody>
      </p:sp>
      <p:sp>
        <p:nvSpPr>
          <p:cNvPr id="4" name="Slide Number Placeholder 3"/>
          <p:cNvSpPr>
            <a:spLocks noGrp="1"/>
          </p:cNvSpPr>
          <p:nvPr>
            <p:ph type="sldNum" sz="quarter" idx="5"/>
          </p:nvPr>
        </p:nvSpPr>
        <p:spPr/>
        <p:txBody>
          <a:bodyPr/>
          <a:lstStyle/>
          <a:p>
            <a:fld id="{F0DDA35F-9E58-5D40-92C1-D8C7631003B0}" type="slidenum">
              <a:rPr lang="en-US" smtClean="0"/>
              <a:t>3</a:t>
            </a:fld>
            <a:endParaRPr lang="en-US" dirty="0"/>
          </a:p>
        </p:txBody>
      </p:sp>
    </p:spTree>
    <p:extLst>
      <p:ext uri="{BB962C8B-B14F-4D97-AF65-F5344CB8AC3E}">
        <p14:creationId xmlns:p14="http://schemas.microsoft.com/office/powerpoint/2010/main" val="1488350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Make sure learners are familiar with the terminology of objects, instances, and counters.</a:t>
            </a:r>
          </a:p>
        </p:txBody>
      </p:sp>
      <p:sp>
        <p:nvSpPr>
          <p:cNvPr id="4" name="Slide Number Placeholder 3"/>
          <p:cNvSpPr>
            <a:spLocks noGrp="1"/>
          </p:cNvSpPr>
          <p:nvPr>
            <p:ph type="sldNum" sz="quarter" idx="5"/>
          </p:nvPr>
        </p:nvSpPr>
        <p:spPr/>
        <p:txBody>
          <a:bodyPr/>
          <a:lstStyle/>
          <a:p>
            <a:fld id="{F0DDA35F-9E58-5D40-92C1-D8C7631003B0}" type="slidenum">
              <a:rPr lang="en-US" smtClean="0"/>
              <a:t>20</a:t>
            </a:fld>
            <a:endParaRPr lang="en-US" dirty="0"/>
          </a:p>
        </p:txBody>
      </p:sp>
    </p:spTree>
    <p:extLst>
      <p:ext uri="{BB962C8B-B14F-4D97-AF65-F5344CB8AC3E}">
        <p14:creationId xmlns:p14="http://schemas.microsoft.com/office/powerpoint/2010/main" val="1691047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Learners should be prepared to apply their knowledge and demonstrate that they understand the importance attached to the proper sequence of actions, as described in the exam objectives.</a:t>
            </a:r>
          </a:p>
          <a:p>
            <a:r>
              <a:rPr lang="en-US" dirty="0"/>
              <a:t>Make sure learners understand which tools and procedures are available for which versions of Windows.</a:t>
            </a:r>
          </a:p>
          <a:p>
            <a:endParaRPr lang="en-US" dirty="0"/>
          </a:p>
          <a:p>
            <a:r>
              <a:rPr lang="en-US" dirty="0"/>
              <a:t>Teaching Tip: Learners should learn which log to look at for particular error types.</a:t>
            </a:r>
          </a:p>
        </p:txBody>
      </p:sp>
      <p:sp>
        <p:nvSpPr>
          <p:cNvPr id="4" name="Slide Number Placeholder 3"/>
          <p:cNvSpPr>
            <a:spLocks noGrp="1"/>
          </p:cNvSpPr>
          <p:nvPr>
            <p:ph type="sldNum" sz="quarter" idx="5"/>
          </p:nvPr>
        </p:nvSpPr>
        <p:spPr/>
        <p:txBody>
          <a:bodyPr/>
          <a:lstStyle/>
          <a:p>
            <a:fld id="{F0DDA35F-9E58-5D40-92C1-D8C7631003B0}" type="slidenum">
              <a:rPr lang="en-US" smtClean="0"/>
              <a:t>25</a:t>
            </a:fld>
            <a:endParaRPr lang="en-US" dirty="0"/>
          </a:p>
        </p:txBody>
      </p:sp>
    </p:spTree>
    <p:extLst>
      <p:ext uri="{BB962C8B-B14F-4D97-AF65-F5344CB8AC3E}">
        <p14:creationId xmlns:p14="http://schemas.microsoft.com/office/powerpoint/2010/main" val="1047891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Learners should be prepared to apply their knowledge and demonstrate that they understand the importance attached to the proper sequence of actions, as described in the exam objectives.</a:t>
            </a:r>
          </a:p>
          <a:p>
            <a:r>
              <a:rPr lang="en-US" dirty="0"/>
              <a:t>Make sure learners understand which tools and procedures are available for which versions of Windows.</a:t>
            </a:r>
          </a:p>
          <a:p>
            <a:endParaRPr lang="en-US" dirty="0"/>
          </a:p>
          <a:p>
            <a:r>
              <a:rPr lang="en-US" dirty="0"/>
              <a:t>Teaching Tip: Learners should learn which log to look at for particular error types.</a:t>
            </a:r>
          </a:p>
        </p:txBody>
      </p:sp>
      <p:sp>
        <p:nvSpPr>
          <p:cNvPr id="4" name="Slide Number Placeholder 3"/>
          <p:cNvSpPr>
            <a:spLocks noGrp="1"/>
          </p:cNvSpPr>
          <p:nvPr>
            <p:ph type="sldNum" sz="quarter" idx="5"/>
          </p:nvPr>
        </p:nvSpPr>
        <p:spPr/>
        <p:txBody>
          <a:bodyPr/>
          <a:lstStyle/>
          <a:p>
            <a:fld id="{F0DDA35F-9E58-5D40-92C1-D8C7631003B0}" type="slidenum">
              <a:rPr lang="en-US" smtClean="0"/>
              <a:t>26</a:t>
            </a:fld>
            <a:endParaRPr lang="en-US" dirty="0"/>
          </a:p>
        </p:txBody>
      </p:sp>
    </p:spTree>
    <p:extLst>
      <p:ext uri="{BB962C8B-B14F-4D97-AF65-F5344CB8AC3E}">
        <p14:creationId xmlns:p14="http://schemas.microsoft.com/office/powerpoint/2010/main" val="4020478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Learners should be prepared to apply their knowledge and demonstrate that they understand the importance attached to the proper sequence of actions, as described in the exam objectives.</a:t>
            </a:r>
          </a:p>
          <a:p>
            <a:r>
              <a:rPr lang="en-US" dirty="0"/>
              <a:t>Make sure learners understand which tools and procedures are available for which versions of Windows.</a:t>
            </a:r>
          </a:p>
          <a:p>
            <a:endParaRPr lang="en-US" dirty="0"/>
          </a:p>
          <a:p>
            <a:r>
              <a:rPr lang="en-US" dirty="0"/>
              <a:t>Teaching Tip: Learners should learn which log to look at for particular error types.</a:t>
            </a:r>
          </a:p>
        </p:txBody>
      </p:sp>
      <p:sp>
        <p:nvSpPr>
          <p:cNvPr id="4" name="Slide Number Placeholder 3"/>
          <p:cNvSpPr>
            <a:spLocks noGrp="1"/>
          </p:cNvSpPr>
          <p:nvPr>
            <p:ph type="sldNum" sz="quarter" idx="5"/>
          </p:nvPr>
        </p:nvSpPr>
        <p:spPr/>
        <p:txBody>
          <a:bodyPr/>
          <a:lstStyle/>
          <a:p>
            <a:fld id="{F0DDA35F-9E58-5D40-92C1-D8C7631003B0}" type="slidenum">
              <a:rPr lang="en-US" smtClean="0"/>
              <a:t>27</a:t>
            </a:fld>
            <a:endParaRPr lang="en-US" dirty="0"/>
          </a:p>
        </p:txBody>
      </p:sp>
    </p:spTree>
    <p:extLst>
      <p:ext uri="{BB962C8B-B14F-4D97-AF65-F5344CB8AC3E}">
        <p14:creationId xmlns:p14="http://schemas.microsoft.com/office/powerpoint/2010/main" val="3795964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Learners should be prepared to apply their knowledge and demonstrate that they understand the importance attached to the proper sequence of actions, as described in the exam objectives.</a:t>
            </a:r>
          </a:p>
          <a:p>
            <a:r>
              <a:rPr lang="en-US" dirty="0"/>
              <a:t>Make sure learners understand which tools and procedures are available for which versions of Windows.</a:t>
            </a:r>
          </a:p>
          <a:p>
            <a:endParaRPr lang="en-US" dirty="0"/>
          </a:p>
          <a:p>
            <a:r>
              <a:rPr lang="en-US" dirty="0"/>
              <a:t>Teaching Tip: Learners should learn which log to look at for particular error types.</a:t>
            </a:r>
          </a:p>
        </p:txBody>
      </p:sp>
      <p:sp>
        <p:nvSpPr>
          <p:cNvPr id="4" name="Slide Number Placeholder 3"/>
          <p:cNvSpPr>
            <a:spLocks noGrp="1"/>
          </p:cNvSpPr>
          <p:nvPr>
            <p:ph type="sldNum" sz="quarter" idx="5"/>
          </p:nvPr>
        </p:nvSpPr>
        <p:spPr/>
        <p:txBody>
          <a:bodyPr/>
          <a:lstStyle/>
          <a:p>
            <a:fld id="{F0DDA35F-9E58-5D40-92C1-D8C7631003B0}" type="slidenum">
              <a:rPr lang="en-US" smtClean="0"/>
              <a:t>28</a:t>
            </a:fld>
            <a:endParaRPr lang="en-US" dirty="0"/>
          </a:p>
        </p:txBody>
      </p:sp>
    </p:spTree>
    <p:extLst>
      <p:ext uri="{BB962C8B-B14F-4D97-AF65-F5344CB8AC3E}">
        <p14:creationId xmlns:p14="http://schemas.microsoft.com/office/powerpoint/2010/main" val="1390100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Learners should be prepared to apply their knowledge and demonstrate that they understand the importance attached to the proper sequence of actions, as described in the exam objectives.</a:t>
            </a:r>
          </a:p>
          <a:p>
            <a:r>
              <a:rPr lang="en-US" dirty="0"/>
              <a:t>Make sure learners understand which tools and procedures are available for which versions of Windows.</a:t>
            </a:r>
          </a:p>
          <a:p>
            <a:endParaRPr lang="en-US" dirty="0"/>
          </a:p>
          <a:p>
            <a:r>
              <a:rPr lang="en-US" dirty="0"/>
              <a:t>Teaching Tip: Learners should learn which log to look at for particular error types.</a:t>
            </a:r>
          </a:p>
        </p:txBody>
      </p:sp>
      <p:sp>
        <p:nvSpPr>
          <p:cNvPr id="4" name="Slide Number Placeholder 3"/>
          <p:cNvSpPr>
            <a:spLocks noGrp="1"/>
          </p:cNvSpPr>
          <p:nvPr>
            <p:ph type="sldNum" sz="quarter" idx="5"/>
          </p:nvPr>
        </p:nvSpPr>
        <p:spPr/>
        <p:txBody>
          <a:bodyPr/>
          <a:lstStyle/>
          <a:p>
            <a:fld id="{F0DDA35F-9E58-5D40-92C1-D8C7631003B0}" type="slidenum">
              <a:rPr lang="en-US" smtClean="0"/>
              <a:t>29</a:t>
            </a:fld>
            <a:endParaRPr lang="en-US" dirty="0"/>
          </a:p>
        </p:txBody>
      </p:sp>
    </p:spTree>
    <p:extLst>
      <p:ext uri="{BB962C8B-B14F-4D97-AF65-F5344CB8AC3E}">
        <p14:creationId xmlns:p14="http://schemas.microsoft.com/office/powerpoint/2010/main" val="33207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The </a:t>
            </a:r>
            <a:r>
              <a:rPr lang="en-US" dirty="0" err="1"/>
              <a:t>msconfig</a:t>
            </a:r>
            <a:r>
              <a:rPr lang="en-US" dirty="0"/>
              <a:t> command can be used to configure boot parameters and startup programs and services.</a:t>
            </a:r>
          </a:p>
        </p:txBody>
      </p:sp>
      <p:sp>
        <p:nvSpPr>
          <p:cNvPr id="4" name="Slide Number Placeholder 3"/>
          <p:cNvSpPr>
            <a:spLocks noGrp="1"/>
          </p:cNvSpPr>
          <p:nvPr>
            <p:ph type="sldNum" sz="quarter" idx="5"/>
          </p:nvPr>
        </p:nvSpPr>
        <p:spPr/>
        <p:txBody>
          <a:bodyPr/>
          <a:lstStyle/>
          <a:p>
            <a:fld id="{F0DDA35F-9E58-5D40-92C1-D8C7631003B0}" type="slidenum">
              <a:rPr lang="en-US" smtClean="0"/>
              <a:t>30</a:t>
            </a:fld>
            <a:endParaRPr lang="en-US" dirty="0"/>
          </a:p>
        </p:txBody>
      </p:sp>
    </p:spTree>
    <p:extLst>
      <p:ext uri="{BB962C8B-B14F-4D97-AF65-F5344CB8AC3E}">
        <p14:creationId xmlns:p14="http://schemas.microsoft.com/office/powerpoint/2010/main" val="1463941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a:t>Recap the boot process from Core 1 (or explain it if you are completing Core 2 before Core 1). </a:t>
            </a:r>
            <a:endParaRPr lang="en-GB"/>
          </a:p>
        </p:txBody>
      </p:sp>
      <p:sp>
        <p:nvSpPr>
          <p:cNvPr id="4" name="Slide Number Placeholder 3"/>
          <p:cNvSpPr>
            <a:spLocks noGrp="1"/>
          </p:cNvSpPr>
          <p:nvPr>
            <p:ph type="sldNum" sz="quarter" idx="5"/>
          </p:nvPr>
        </p:nvSpPr>
        <p:spPr/>
        <p:txBody>
          <a:bodyPr/>
          <a:lstStyle/>
          <a:p>
            <a:fld id="{B7CF8A19-3A9E-4ABC-B336-2FDDE321C72D}" type="slidenum">
              <a:rPr lang="en-US" smtClean="0"/>
              <a:pPr/>
              <a:t>31</a:t>
            </a:fld>
            <a:endParaRPr lang="en-US"/>
          </a:p>
        </p:txBody>
      </p:sp>
    </p:spTree>
    <p:extLst>
      <p:ext uri="{BB962C8B-B14F-4D97-AF65-F5344CB8AC3E}">
        <p14:creationId xmlns:p14="http://schemas.microsoft.com/office/powerpoint/2010/main" val="14833428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a:t>Summarize the use of these tools without getting into too much detail. Students should have the opportunity to learn their use through lab work.</a:t>
            </a:r>
            <a:endParaRPr lang="en-GB"/>
          </a:p>
        </p:txBody>
      </p:sp>
      <p:sp>
        <p:nvSpPr>
          <p:cNvPr id="4" name="Slide Number Placeholder 3"/>
          <p:cNvSpPr>
            <a:spLocks noGrp="1"/>
          </p:cNvSpPr>
          <p:nvPr>
            <p:ph type="sldNum" sz="quarter" idx="5"/>
          </p:nvPr>
        </p:nvSpPr>
        <p:spPr/>
        <p:txBody>
          <a:bodyPr/>
          <a:lstStyle/>
          <a:p>
            <a:fld id="{B7CF8A19-3A9E-4ABC-B336-2FDDE321C72D}" type="slidenum">
              <a:rPr lang="en-US" smtClean="0"/>
              <a:pPr/>
              <a:t>32</a:t>
            </a:fld>
            <a:endParaRPr lang="en-US"/>
          </a:p>
        </p:txBody>
      </p:sp>
    </p:spTree>
    <p:extLst>
      <p:ext uri="{BB962C8B-B14F-4D97-AF65-F5344CB8AC3E}">
        <p14:creationId xmlns:p14="http://schemas.microsoft.com/office/powerpoint/2010/main" val="985859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7CF8A19-3A9E-4ABC-B336-2FDDE321C72D}" type="slidenum">
              <a:rPr lang="en-US" smtClean="0"/>
              <a:pPr/>
              <a:t>33</a:t>
            </a:fld>
            <a:endParaRPr lang="en-US"/>
          </a:p>
        </p:txBody>
      </p:sp>
    </p:spTree>
    <p:extLst>
      <p:ext uri="{BB962C8B-B14F-4D97-AF65-F5344CB8AC3E}">
        <p14:creationId xmlns:p14="http://schemas.microsoft.com/office/powerpoint/2010/main" val="1740681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Note that installers do not always work perfectly. Always make a system backup or restore point before installing and uninstalling software.</a:t>
            </a:r>
          </a:p>
          <a:p>
            <a:r>
              <a:rPr lang="en-US" dirty="0"/>
              <a:t>You may also want to discuss the use of registry cleaners.</a:t>
            </a:r>
          </a:p>
        </p:txBody>
      </p:sp>
      <p:sp>
        <p:nvSpPr>
          <p:cNvPr id="4" name="Slide Number Placeholder 3"/>
          <p:cNvSpPr>
            <a:spLocks noGrp="1"/>
          </p:cNvSpPr>
          <p:nvPr>
            <p:ph type="sldNum" sz="quarter" idx="5"/>
          </p:nvPr>
        </p:nvSpPr>
        <p:spPr/>
        <p:txBody>
          <a:bodyPr/>
          <a:lstStyle/>
          <a:p>
            <a:fld id="{F0DDA35F-9E58-5D40-92C1-D8C7631003B0}" type="slidenum">
              <a:rPr lang="en-US" smtClean="0"/>
              <a:t>4</a:t>
            </a:fld>
            <a:endParaRPr lang="en-US" dirty="0"/>
          </a:p>
        </p:txBody>
      </p:sp>
    </p:spTree>
    <p:extLst>
      <p:ext uri="{BB962C8B-B14F-4D97-AF65-F5344CB8AC3E}">
        <p14:creationId xmlns:p14="http://schemas.microsoft.com/office/powerpoint/2010/main" val="21246857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a:t>Recap the boot process from Core 1 (or explain it if you are completing Core 2 before Core 1). </a:t>
            </a:r>
            <a:endParaRPr lang="en-GB"/>
          </a:p>
        </p:txBody>
      </p:sp>
      <p:sp>
        <p:nvSpPr>
          <p:cNvPr id="4" name="Slide Number Placeholder 3"/>
          <p:cNvSpPr>
            <a:spLocks noGrp="1"/>
          </p:cNvSpPr>
          <p:nvPr>
            <p:ph type="sldNum" sz="quarter" idx="5"/>
          </p:nvPr>
        </p:nvSpPr>
        <p:spPr/>
        <p:txBody>
          <a:bodyPr/>
          <a:lstStyle/>
          <a:p>
            <a:fld id="{B7CF8A19-3A9E-4ABC-B336-2FDDE321C72D}" type="slidenum">
              <a:rPr lang="en-US" smtClean="0"/>
              <a:pPr/>
              <a:t>34</a:t>
            </a:fld>
            <a:endParaRPr lang="en-US"/>
          </a:p>
        </p:txBody>
      </p:sp>
    </p:spTree>
    <p:extLst>
      <p:ext uri="{BB962C8B-B14F-4D97-AF65-F5344CB8AC3E}">
        <p14:creationId xmlns:p14="http://schemas.microsoft.com/office/powerpoint/2010/main" val="2305628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Defragmentation is covered in the maintenance topic.</a:t>
            </a:r>
          </a:p>
        </p:txBody>
      </p:sp>
      <p:sp>
        <p:nvSpPr>
          <p:cNvPr id="4" name="Slide Number Placeholder 3"/>
          <p:cNvSpPr>
            <a:spLocks noGrp="1"/>
          </p:cNvSpPr>
          <p:nvPr>
            <p:ph type="sldNum" sz="quarter" idx="5"/>
          </p:nvPr>
        </p:nvSpPr>
        <p:spPr/>
        <p:txBody>
          <a:bodyPr/>
          <a:lstStyle/>
          <a:p>
            <a:fld id="{F0DDA35F-9E58-5D40-92C1-D8C7631003B0}" type="slidenum">
              <a:rPr lang="en-US" smtClean="0"/>
              <a:t>35</a:t>
            </a:fld>
            <a:endParaRPr lang="en-US" dirty="0"/>
          </a:p>
        </p:txBody>
      </p:sp>
    </p:spTree>
    <p:extLst>
      <p:ext uri="{BB962C8B-B14F-4D97-AF65-F5344CB8AC3E}">
        <p14:creationId xmlns:p14="http://schemas.microsoft.com/office/powerpoint/2010/main" val="2331298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Printing is covered in detail in the printing topics for the Core 1 objectives.</a:t>
            </a:r>
          </a:p>
        </p:txBody>
      </p:sp>
      <p:sp>
        <p:nvSpPr>
          <p:cNvPr id="4" name="Slide Number Placeholder 3"/>
          <p:cNvSpPr>
            <a:spLocks noGrp="1"/>
          </p:cNvSpPr>
          <p:nvPr>
            <p:ph type="sldNum" sz="quarter" idx="5"/>
          </p:nvPr>
        </p:nvSpPr>
        <p:spPr/>
        <p:txBody>
          <a:bodyPr/>
          <a:lstStyle/>
          <a:p>
            <a:fld id="{F0DDA35F-9E58-5D40-92C1-D8C7631003B0}" type="slidenum">
              <a:rPr lang="en-US" smtClean="0"/>
              <a:t>38</a:t>
            </a:fld>
            <a:endParaRPr lang="en-US" dirty="0"/>
          </a:p>
        </p:txBody>
      </p:sp>
    </p:spTree>
    <p:extLst>
      <p:ext uri="{BB962C8B-B14F-4D97-AF65-F5344CB8AC3E}">
        <p14:creationId xmlns:p14="http://schemas.microsoft.com/office/powerpoint/2010/main" val="1810606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Note that these tools can be used to detect and recover from virus and spyware infection, though they are not a substitute for anti-virus software.</a:t>
            </a:r>
          </a:p>
        </p:txBody>
      </p:sp>
      <p:sp>
        <p:nvSpPr>
          <p:cNvPr id="4" name="Slide Number Placeholder 3"/>
          <p:cNvSpPr>
            <a:spLocks noGrp="1"/>
          </p:cNvSpPr>
          <p:nvPr>
            <p:ph type="sldNum" sz="quarter" idx="5"/>
          </p:nvPr>
        </p:nvSpPr>
        <p:spPr/>
        <p:txBody>
          <a:bodyPr/>
          <a:lstStyle/>
          <a:p>
            <a:fld id="{F0DDA35F-9E58-5D40-92C1-D8C7631003B0}" type="slidenum">
              <a:rPr lang="en-US" smtClean="0"/>
              <a:t>41</a:t>
            </a:fld>
            <a:endParaRPr lang="en-US" dirty="0"/>
          </a:p>
        </p:txBody>
      </p:sp>
    </p:spTree>
    <p:extLst>
      <p:ext uri="{BB962C8B-B14F-4D97-AF65-F5344CB8AC3E}">
        <p14:creationId xmlns:p14="http://schemas.microsoft.com/office/powerpoint/2010/main" val="8318567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Make sure learners are aware of which recovery tool is suitable for different situations and in what order you might try using these tools.</a:t>
            </a:r>
          </a:p>
        </p:txBody>
      </p:sp>
      <p:sp>
        <p:nvSpPr>
          <p:cNvPr id="4" name="Slide Number Placeholder 3"/>
          <p:cNvSpPr>
            <a:spLocks noGrp="1"/>
          </p:cNvSpPr>
          <p:nvPr>
            <p:ph type="sldNum" sz="quarter" idx="5"/>
          </p:nvPr>
        </p:nvSpPr>
        <p:spPr/>
        <p:txBody>
          <a:bodyPr/>
          <a:lstStyle/>
          <a:p>
            <a:fld id="{F0DDA35F-9E58-5D40-92C1-D8C7631003B0}" type="slidenum">
              <a:rPr lang="en-US" smtClean="0"/>
              <a:t>43</a:t>
            </a:fld>
            <a:endParaRPr lang="en-US" dirty="0"/>
          </a:p>
        </p:txBody>
      </p:sp>
    </p:spTree>
    <p:extLst>
      <p:ext uri="{BB962C8B-B14F-4D97-AF65-F5344CB8AC3E}">
        <p14:creationId xmlns:p14="http://schemas.microsoft.com/office/powerpoint/2010/main" val="37310938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We’re not going to attempt to discuss how to configure policies here. There will be a section on it later in the course</a:t>
            </a:r>
          </a:p>
          <a:p>
            <a:r>
              <a:rPr lang="en-US" dirty="0"/>
              <a:t>(though the exam objectives focuses on security-related policies). Learners can search on either term for detailed instructions.</a:t>
            </a:r>
          </a:p>
        </p:txBody>
      </p:sp>
      <p:sp>
        <p:nvSpPr>
          <p:cNvPr id="4" name="Slide Number Placeholder 3"/>
          <p:cNvSpPr>
            <a:spLocks noGrp="1"/>
          </p:cNvSpPr>
          <p:nvPr>
            <p:ph type="sldNum" sz="quarter" idx="5"/>
          </p:nvPr>
        </p:nvSpPr>
        <p:spPr/>
        <p:txBody>
          <a:bodyPr/>
          <a:lstStyle/>
          <a:p>
            <a:fld id="{F0DDA35F-9E58-5D40-92C1-D8C7631003B0}" type="slidenum">
              <a:rPr lang="en-US" smtClean="0"/>
              <a:t>44</a:t>
            </a:fld>
            <a:endParaRPr lang="en-US" dirty="0"/>
          </a:p>
        </p:txBody>
      </p:sp>
    </p:spTree>
    <p:extLst>
      <p:ext uri="{BB962C8B-B14F-4D97-AF65-F5344CB8AC3E}">
        <p14:creationId xmlns:p14="http://schemas.microsoft.com/office/powerpoint/2010/main" val="3083361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the key facts of System Restore:</a:t>
            </a:r>
          </a:p>
          <a:p>
            <a:pPr marL="171450" indent="-171450">
              <a:buFont typeface="Arial" panose="020B0604020202020204" pitchFamily="34" charset="0"/>
              <a:buChar char="•"/>
            </a:pPr>
            <a:r>
              <a:rPr lang="en-US" dirty="0"/>
              <a:t>Doesn't change data files.</a:t>
            </a:r>
          </a:p>
          <a:p>
            <a:pPr marL="171450" indent="-171450">
              <a:buFont typeface="Arial" panose="020B0604020202020204" pitchFamily="34" charset="0"/>
              <a:buChar char="•"/>
            </a:pPr>
            <a:r>
              <a:rPr lang="en-US" dirty="0"/>
              <a:t>Can be run from the product disk.</a:t>
            </a:r>
          </a:p>
        </p:txBody>
      </p:sp>
      <p:sp>
        <p:nvSpPr>
          <p:cNvPr id="4" name="Slide Number Placeholder 3"/>
          <p:cNvSpPr>
            <a:spLocks noGrp="1"/>
          </p:cNvSpPr>
          <p:nvPr>
            <p:ph type="sldNum" sz="quarter" idx="5"/>
          </p:nvPr>
        </p:nvSpPr>
        <p:spPr/>
        <p:txBody>
          <a:bodyPr/>
          <a:lstStyle/>
          <a:p>
            <a:fld id="{F0DDA35F-9E58-5D40-92C1-D8C7631003B0}" type="slidenum">
              <a:rPr lang="en-US" smtClean="0"/>
              <a:t>51</a:t>
            </a:fld>
            <a:endParaRPr lang="en-US" dirty="0"/>
          </a:p>
        </p:txBody>
      </p:sp>
    </p:spTree>
    <p:extLst>
      <p:ext uri="{BB962C8B-B14F-4D97-AF65-F5344CB8AC3E}">
        <p14:creationId xmlns:p14="http://schemas.microsoft.com/office/powerpoint/2010/main" val="38845426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the key facts of System Restore:</a:t>
            </a:r>
          </a:p>
          <a:p>
            <a:pPr marL="171450" indent="-171450">
              <a:buFont typeface="Arial" panose="020B0604020202020204" pitchFamily="34" charset="0"/>
              <a:buChar char="•"/>
            </a:pPr>
            <a:r>
              <a:rPr lang="en-US" dirty="0"/>
              <a:t>Doesn't change data files.</a:t>
            </a:r>
          </a:p>
          <a:p>
            <a:pPr marL="171450" indent="-171450">
              <a:buFont typeface="Arial" panose="020B0604020202020204" pitchFamily="34" charset="0"/>
              <a:buChar char="•"/>
            </a:pPr>
            <a:r>
              <a:rPr lang="en-US" dirty="0"/>
              <a:t>Can be run from the product disk.</a:t>
            </a:r>
          </a:p>
        </p:txBody>
      </p:sp>
      <p:sp>
        <p:nvSpPr>
          <p:cNvPr id="4" name="Slide Number Placeholder 3"/>
          <p:cNvSpPr>
            <a:spLocks noGrp="1"/>
          </p:cNvSpPr>
          <p:nvPr>
            <p:ph type="sldNum" sz="quarter" idx="5"/>
          </p:nvPr>
        </p:nvSpPr>
        <p:spPr/>
        <p:txBody>
          <a:bodyPr/>
          <a:lstStyle/>
          <a:p>
            <a:fld id="{F0DDA35F-9E58-5D40-92C1-D8C7631003B0}" type="slidenum">
              <a:rPr lang="en-US" smtClean="0"/>
              <a:t>52</a:t>
            </a:fld>
            <a:endParaRPr lang="en-US" dirty="0"/>
          </a:p>
        </p:txBody>
      </p:sp>
    </p:spTree>
    <p:extLst>
      <p:ext uri="{BB962C8B-B14F-4D97-AF65-F5344CB8AC3E}">
        <p14:creationId xmlns:p14="http://schemas.microsoft.com/office/powerpoint/2010/main" val="1589286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the key facts of System Restore:</a:t>
            </a:r>
          </a:p>
          <a:p>
            <a:pPr marL="171450" indent="-171450">
              <a:buFont typeface="Arial" panose="020B0604020202020204" pitchFamily="34" charset="0"/>
              <a:buChar char="•"/>
            </a:pPr>
            <a:r>
              <a:rPr lang="en-US" dirty="0"/>
              <a:t>Doesn't change data files.</a:t>
            </a:r>
          </a:p>
          <a:p>
            <a:pPr marL="171450" indent="-171450">
              <a:buFont typeface="Arial" panose="020B0604020202020204" pitchFamily="34" charset="0"/>
              <a:buChar char="•"/>
            </a:pPr>
            <a:r>
              <a:rPr lang="en-US" dirty="0"/>
              <a:t>Can be run from the product disk.</a:t>
            </a:r>
          </a:p>
        </p:txBody>
      </p:sp>
      <p:sp>
        <p:nvSpPr>
          <p:cNvPr id="4" name="Slide Number Placeholder 3"/>
          <p:cNvSpPr>
            <a:spLocks noGrp="1"/>
          </p:cNvSpPr>
          <p:nvPr>
            <p:ph type="sldNum" sz="quarter" idx="5"/>
          </p:nvPr>
        </p:nvSpPr>
        <p:spPr/>
        <p:txBody>
          <a:bodyPr/>
          <a:lstStyle/>
          <a:p>
            <a:fld id="{F0DDA35F-9E58-5D40-92C1-D8C7631003B0}" type="slidenum">
              <a:rPr lang="en-US" smtClean="0"/>
              <a:t>53</a:t>
            </a:fld>
            <a:endParaRPr lang="en-US" dirty="0"/>
          </a:p>
        </p:txBody>
      </p:sp>
    </p:spTree>
    <p:extLst>
      <p:ext uri="{BB962C8B-B14F-4D97-AF65-F5344CB8AC3E}">
        <p14:creationId xmlns:p14="http://schemas.microsoft.com/office/powerpoint/2010/main" val="26539541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the key facts of System Restore:</a:t>
            </a:r>
          </a:p>
          <a:p>
            <a:pPr marL="171450" indent="-171450">
              <a:buFont typeface="Arial" panose="020B0604020202020204" pitchFamily="34" charset="0"/>
              <a:buChar char="•"/>
            </a:pPr>
            <a:r>
              <a:rPr lang="en-US" dirty="0"/>
              <a:t>Doesn't change data files.</a:t>
            </a:r>
          </a:p>
          <a:p>
            <a:pPr marL="171450" indent="-171450">
              <a:buFont typeface="Arial" panose="020B0604020202020204" pitchFamily="34" charset="0"/>
              <a:buChar char="•"/>
            </a:pPr>
            <a:r>
              <a:rPr lang="en-US" dirty="0"/>
              <a:t>Can be run from the product disk.</a:t>
            </a:r>
          </a:p>
        </p:txBody>
      </p:sp>
      <p:sp>
        <p:nvSpPr>
          <p:cNvPr id="4" name="Slide Number Placeholder 3"/>
          <p:cNvSpPr>
            <a:spLocks noGrp="1"/>
          </p:cNvSpPr>
          <p:nvPr>
            <p:ph type="sldNum" sz="quarter" idx="5"/>
          </p:nvPr>
        </p:nvSpPr>
        <p:spPr/>
        <p:txBody>
          <a:bodyPr/>
          <a:lstStyle/>
          <a:p>
            <a:fld id="{F0DDA35F-9E58-5D40-92C1-D8C7631003B0}" type="slidenum">
              <a:rPr lang="en-US" smtClean="0"/>
              <a:t>54</a:t>
            </a:fld>
            <a:endParaRPr lang="en-US" dirty="0"/>
          </a:p>
        </p:txBody>
      </p:sp>
    </p:spTree>
    <p:extLst>
      <p:ext uri="{BB962C8B-B14F-4D97-AF65-F5344CB8AC3E}">
        <p14:creationId xmlns:p14="http://schemas.microsoft.com/office/powerpoint/2010/main" val="3872629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a:t>Explain that system requirements refers to the PC’s hardware spec. Note that a 64-bit application cannot be installed to a hardware platform with 32-bit only support (conversely a 64-bit platform can usually run 32-bit software).</a:t>
            </a:r>
            <a:endParaRPr lang="en-GB"/>
          </a:p>
        </p:txBody>
      </p:sp>
      <p:sp>
        <p:nvSpPr>
          <p:cNvPr id="4" name="Slide Number Placeholder 3"/>
          <p:cNvSpPr>
            <a:spLocks noGrp="1"/>
          </p:cNvSpPr>
          <p:nvPr>
            <p:ph type="sldNum" sz="quarter" idx="5"/>
          </p:nvPr>
        </p:nvSpPr>
        <p:spPr/>
        <p:txBody>
          <a:bodyPr/>
          <a:lstStyle/>
          <a:p>
            <a:fld id="{B7CF8A19-3A9E-4ABC-B336-2FDDE321C72D}" type="slidenum">
              <a:rPr lang="en-US" smtClean="0"/>
              <a:pPr/>
              <a:t>5</a:t>
            </a:fld>
            <a:endParaRPr lang="en-US"/>
          </a:p>
        </p:txBody>
      </p:sp>
    </p:spTree>
    <p:extLst>
      <p:ext uri="{BB962C8B-B14F-4D97-AF65-F5344CB8AC3E}">
        <p14:creationId xmlns:p14="http://schemas.microsoft.com/office/powerpoint/2010/main" val="65384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the key facts of System Restore:</a:t>
            </a:r>
          </a:p>
          <a:p>
            <a:pPr marL="171450" indent="-171450">
              <a:buFont typeface="Arial" panose="020B0604020202020204" pitchFamily="34" charset="0"/>
              <a:buChar char="•"/>
            </a:pPr>
            <a:r>
              <a:rPr lang="en-US" dirty="0"/>
              <a:t>Doesn't change data files.</a:t>
            </a:r>
          </a:p>
          <a:p>
            <a:pPr marL="171450" indent="-171450">
              <a:buFont typeface="Arial" panose="020B0604020202020204" pitchFamily="34" charset="0"/>
              <a:buChar char="•"/>
            </a:pPr>
            <a:r>
              <a:rPr lang="en-US" dirty="0"/>
              <a:t>Can be run from the product disk.</a:t>
            </a:r>
          </a:p>
        </p:txBody>
      </p:sp>
      <p:sp>
        <p:nvSpPr>
          <p:cNvPr id="4" name="Slide Number Placeholder 3"/>
          <p:cNvSpPr>
            <a:spLocks noGrp="1"/>
          </p:cNvSpPr>
          <p:nvPr>
            <p:ph type="sldNum" sz="quarter" idx="5"/>
          </p:nvPr>
        </p:nvSpPr>
        <p:spPr/>
        <p:txBody>
          <a:bodyPr/>
          <a:lstStyle/>
          <a:p>
            <a:fld id="{F0DDA35F-9E58-5D40-92C1-D8C7631003B0}" type="slidenum">
              <a:rPr lang="en-US" smtClean="0"/>
              <a:t>55</a:t>
            </a:fld>
            <a:endParaRPr lang="en-US" dirty="0"/>
          </a:p>
        </p:txBody>
      </p:sp>
    </p:spTree>
    <p:extLst>
      <p:ext uri="{BB962C8B-B14F-4D97-AF65-F5344CB8AC3E}">
        <p14:creationId xmlns:p14="http://schemas.microsoft.com/office/powerpoint/2010/main" val="41548107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the key facts of System Restore:</a:t>
            </a:r>
          </a:p>
          <a:p>
            <a:pPr marL="171450" indent="-171450">
              <a:buFont typeface="Arial" panose="020B0604020202020204" pitchFamily="34" charset="0"/>
              <a:buChar char="•"/>
            </a:pPr>
            <a:r>
              <a:rPr lang="en-US" dirty="0"/>
              <a:t>Doesn't change data files.</a:t>
            </a:r>
          </a:p>
          <a:p>
            <a:pPr marL="171450" indent="-171450">
              <a:buFont typeface="Arial" panose="020B0604020202020204" pitchFamily="34" charset="0"/>
              <a:buChar char="•"/>
            </a:pPr>
            <a:r>
              <a:rPr lang="en-US" dirty="0"/>
              <a:t>Can be run from the product disk.</a:t>
            </a:r>
          </a:p>
        </p:txBody>
      </p:sp>
      <p:sp>
        <p:nvSpPr>
          <p:cNvPr id="4" name="Slide Number Placeholder 3"/>
          <p:cNvSpPr>
            <a:spLocks noGrp="1"/>
          </p:cNvSpPr>
          <p:nvPr>
            <p:ph type="sldNum" sz="quarter" idx="5"/>
          </p:nvPr>
        </p:nvSpPr>
        <p:spPr/>
        <p:txBody>
          <a:bodyPr/>
          <a:lstStyle/>
          <a:p>
            <a:fld id="{F0DDA35F-9E58-5D40-92C1-D8C7631003B0}" type="slidenum">
              <a:rPr lang="en-US" smtClean="0"/>
              <a:t>56</a:t>
            </a:fld>
            <a:endParaRPr lang="en-US" dirty="0"/>
          </a:p>
        </p:txBody>
      </p:sp>
    </p:spTree>
    <p:extLst>
      <p:ext uri="{BB962C8B-B14F-4D97-AF65-F5344CB8AC3E}">
        <p14:creationId xmlns:p14="http://schemas.microsoft.com/office/powerpoint/2010/main" val="14131762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the key facts of System Restore:</a:t>
            </a:r>
          </a:p>
          <a:p>
            <a:pPr marL="171450" indent="-171450">
              <a:buFont typeface="Arial" panose="020B0604020202020204" pitchFamily="34" charset="0"/>
              <a:buChar char="•"/>
            </a:pPr>
            <a:r>
              <a:rPr lang="en-US" dirty="0"/>
              <a:t>Doesn't change data files.</a:t>
            </a:r>
          </a:p>
          <a:p>
            <a:pPr marL="171450" indent="-171450">
              <a:buFont typeface="Arial" panose="020B0604020202020204" pitchFamily="34" charset="0"/>
              <a:buChar char="•"/>
            </a:pPr>
            <a:r>
              <a:rPr lang="en-US" dirty="0"/>
              <a:t>Can be run from the product disk.</a:t>
            </a:r>
          </a:p>
        </p:txBody>
      </p:sp>
      <p:sp>
        <p:nvSpPr>
          <p:cNvPr id="4" name="Slide Number Placeholder 3"/>
          <p:cNvSpPr>
            <a:spLocks noGrp="1"/>
          </p:cNvSpPr>
          <p:nvPr>
            <p:ph type="sldNum" sz="quarter" idx="5"/>
          </p:nvPr>
        </p:nvSpPr>
        <p:spPr/>
        <p:txBody>
          <a:bodyPr/>
          <a:lstStyle/>
          <a:p>
            <a:fld id="{F0DDA35F-9E58-5D40-92C1-D8C7631003B0}" type="slidenum">
              <a:rPr lang="en-US" smtClean="0"/>
              <a:t>57</a:t>
            </a:fld>
            <a:endParaRPr lang="en-US" dirty="0"/>
          </a:p>
        </p:txBody>
      </p:sp>
    </p:spTree>
    <p:extLst>
      <p:ext uri="{BB962C8B-B14F-4D97-AF65-F5344CB8AC3E}">
        <p14:creationId xmlns:p14="http://schemas.microsoft.com/office/powerpoint/2010/main" val="3660415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a:t>Explain that system requirements refers to the PC’s hardware spec. Note that a 64-bit application cannot be installed to a hardware platform with 32-bit only support (conversely a 64-bit platform can usually run 32-bit software).</a:t>
            </a:r>
            <a:endParaRPr lang="en-GB"/>
          </a:p>
        </p:txBody>
      </p:sp>
      <p:sp>
        <p:nvSpPr>
          <p:cNvPr id="4" name="Slide Number Placeholder 3"/>
          <p:cNvSpPr>
            <a:spLocks noGrp="1"/>
          </p:cNvSpPr>
          <p:nvPr>
            <p:ph type="sldNum" sz="quarter" idx="5"/>
          </p:nvPr>
        </p:nvSpPr>
        <p:spPr/>
        <p:txBody>
          <a:bodyPr/>
          <a:lstStyle/>
          <a:p>
            <a:fld id="{B7CF8A19-3A9E-4ABC-B336-2FDDE321C72D}" type="slidenum">
              <a:rPr lang="en-US" smtClean="0"/>
              <a:pPr/>
              <a:t>6</a:t>
            </a:fld>
            <a:endParaRPr lang="en-US"/>
          </a:p>
        </p:txBody>
      </p:sp>
    </p:spTree>
    <p:extLst>
      <p:ext uri="{BB962C8B-B14F-4D97-AF65-F5344CB8AC3E}">
        <p14:creationId xmlns:p14="http://schemas.microsoft.com/office/powerpoint/2010/main" val="3562617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a:t>Explain that regardless of system requirements, a new application might have adverse effects on other apps and on the network.</a:t>
            </a:r>
          </a:p>
          <a:p>
            <a:endParaRPr lang="en-US"/>
          </a:p>
          <a:p>
            <a:r>
              <a:rPr lang="en-US"/>
              <a:t>Discuss how apps can consume additional IT support requirements, such as training and user support cases and how software in an enterprise environment must be authorized and monitored to prevent risks from shadow IT.</a:t>
            </a:r>
            <a:endParaRPr lang="en-GB"/>
          </a:p>
        </p:txBody>
      </p:sp>
      <p:sp>
        <p:nvSpPr>
          <p:cNvPr id="4" name="Slide Number Placeholder 3"/>
          <p:cNvSpPr>
            <a:spLocks noGrp="1"/>
          </p:cNvSpPr>
          <p:nvPr>
            <p:ph type="sldNum" sz="quarter" idx="5"/>
          </p:nvPr>
        </p:nvSpPr>
        <p:spPr/>
        <p:txBody>
          <a:bodyPr/>
          <a:lstStyle/>
          <a:p>
            <a:fld id="{B7CF8A19-3A9E-4ABC-B336-2FDDE321C72D}" type="slidenum">
              <a:rPr lang="en-US" smtClean="0"/>
              <a:pPr/>
              <a:t>7</a:t>
            </a:fld>
            <a:endParaRPr lang="en-US"/>
          </a:p>
        </p:txBody>
      </p:sp>
    </p:spTree>
    <p:extLst>
      <p:ext uri="{BB962C8B-B14F-4D97-AF65-F5344CB8AC3E}">
        <p14:creationId xmlns:p14="http://schemas.microsoft.com/office/powerpoint/2010/main" val="3306217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Task Manager is a vital tool so make sure you allocate plenty of time to this subject.</a:t>
            </a:r>
          </a:p>
        </p:txBody>
      </p:sp>
      <p:sp>
        <p:nvSpPr>
          <p:cNvPr id="4" name="Slide Number Placeholder 3"/>
          <p:cNvSpPr>
            <a:spLocks noGrp="1"/>
          </p:cNvSpPr>
          <p:nvPr>
            <p:ph type="sldNum" sz="quarter" idx="5"/>
          </p:nvPr>
        </p:nvSpPr>
        <p:spPr/>
        <p:txBody>
          <a:bodyPr/>
          <a:lstStyle/>
          <a:p>
            <a:fld id="{F0DDA35F-9E58-5D40-92C1-D8C7631003B0}" type="slidenum">
              <a:rPr lang="en-US" smtClean="0"/>
              <a:t>11</a:t>
            </a:fld>
            <a:endParaRPr lang="en-US" dirty="0"/>
          </a:p>
        </p:txBody>
      </p:sp>
    </p:spTree>
    <p:extLst>
      <p:ext uri="{BB962C8B-B14F-4D97-AF65-F5344CB8AC3E}">
        <p14:creationId xmlns:p14="http://schemas.microsoft.com/office/powerpoint/2010/main" val="1413751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to open the Settings app and view the information for the classroom PC. They can then open System Info and the Advanced System Properties dialog boxes to follow along with your presentation.</a:t>
            </a:r>
          </a:p>
        </p:txBody>
      </p:sp>
      <p:sp>
        <p:nvSpPr>
          <p:cNvPr id="4" name="Slide Number Placeholder 3"/>
          <p:cNvSpPr>
            <a:spLocks noGrp="1"/>
          </p:cNvSpPr>
          <p:nvPr>
            <p:ph type="sldNum" sz="quarter" idx="5"/>
          </p:nvPr>
        </p:nvSpPr>
        <p:spPr/>
        <p:txBody>
          <a:bodyPr/>
          <a:lstStyle/>
          <a:p>
            <a:fld id="{F0DDA35F-9E58-5D40-92C1-D8C7631003B0}" type="slidenum">
              <a:rPr lang="en-US" smtClean="0"/>
              <a:t>15</a:t>
            </a:fld>
            <a:endParaRPr lang="en-US" dirty="0"/>
          </a:p>
        </p:txBody>
      </p:sp>
    </p:spTree>
    <p:extLst>
      <p:ext uri="{BB962C8B-B14F-4D97-AF65-F5344CB8AC3E}">
        <p14:creationId xmlns:p14="http://schemas.microsoft.com/office/powerpoint/2010/main" val="2232367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System Restore and Remote Desktop are discussed in more detail elsewhere in the course.</a:t>
            </a:r>
          </a:p>
        </p:txBody>
      </p:sp>
      <p:sp>
        <p:nvSpPr>
          <p:cNvPr id="4" name="Slide Number Placeholder 3"/>
          <p:cNvSpPr>
            <a:spLocks noGrp="1"/>
          </p:cNvSpPr>
          <p:nvPr>
            <p:ph type="sldNum" sz="quarter" idx="5"/>
          </p:nvPr>
        </p:nvSpPr>
        <p:spPr/>
        <p:txBody>
          <a:bodyPr/>
          <a:lstStyle/>
          <a:p>
            <a:fld id="{F0DDA35F-9E58-5D40-92C1-D8C7631003B0}" type="slidenum">
              <a:rPr lang="en-US" smtClean="0"/>
              <a:t>16</a:t>
            </a:fld>
            <a:endParaRPr lang="en-US" dirty="0"/>
          </a:p>
        </p:txBody>
      </p:sp>
    </p:spTree>
    <p:extLst>
      <p:ext uri="{BB962C8B-B14F-4D97-AF65-F5344CB8AC3E}">
        <p14:creationId xmlns:p14="http://schemas.microsoft.com/office/powerpoint/2010/main" val="608431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You might also want to discuss the use of </a:t>
            </a:r>
            <a:r>
              <a:rPr lang="en-US" dirty="0" err="1"/>
              <a:t>pagefiles</a:t>
            </a:r>
            <a:r>
              <a:rPr lang="en-US" dirty="0"/>
              <a:t> on SSDs. There is often-expressed concern that paging could diminish SSD lifetime through excessive writes. Most desktop users are unlikely to hit these limits, but there are circumstances where paging to an SSD might be more risky (development workstations running lots of VMs or A-V editing, for instance). But even then the performance benefit is likely to outweigh the risk anyway—you buy these things to use them.</a:t>
            </a:r>
          </a:p>
        </p:txBody>
      </p:sp>
      <p:sp>
        <p:nvSpPr>
          <p:cNvPr id="4" name="Slide Number Placeholder 3"/>
          <p:cNvSpPr>
            <a:spLocks noGrp="1"/>
          </p:cNvSpPr>
          <p:nvPr>
            <p:ph type="sldNum" sz="quarter" idx="5"/>
          </p:nvPr>
        </p:nvSpPr>
        <p:spPr/>
        <p:txBody>
          <a:bodyPr/>
          <a:lstStyle/>
          <a:p>
            <a:fld id="{F0DDA35F-9E58-5D40-92C1-D8C7631003B0}" type="slidenum">
              <a:rPr lang="en-US" smtClean="0"/>
              <a:t>17</a:t>
            </a:fld>
            <a:endParaRPr lang="en-US" dirty="0"/>
          </a:p>
        </p:txBody>
      </p:sp>
    </p:spTree>
    <p:extLst>
      <p:ext uri="{BB962C8B-B14F-4D97-AF65-F5344CB8AC3E}">
        <p14:creationId xmlns:p14="http://schemas.microsoft.com/office/powerpoint/2010/main" val="7023980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userDrawn="1"/>
        </p:nvPicPr>
        <p:blipFill>
          <a:blip r:embed="rId2"/>
          <a:stretch>
            <a:fillRect/>
          </a:stretch>
        </p:blipFill>
        <p:spPr>
          <a:xfrm>
            <a:off x="0" y="4123764"/>
            <a:ext cx="9162288" cy="710498"/>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73247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7"/>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userDrawn="1"/>
        </p:nvPicPr>
        <p:blipFill>
          <a:blip r:embed="rId4"/>
          <a:stretch>
            <a:fillRect/>
          </a:stretch>
        </p:blipFill>
        <p:spPr>
          <a:xfrm>
            <a:off x="-18288" y="4511039"/>
            <a:ext cx="9180576" cy="347207"/>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userDrawn="1"/>
        </p:nvPicPr>
        <p:blipFill>
          <a:blip r:embed="rId5"/>
          <a:stretch>
            <a:fillRect/>
          </a:stretch>
        </p:blipFill>
        <p:spPr>
          <a:xfrm>
            <a:off x="2656114" y="1288868"/>
            <a:ext cx="3829752" cy="2097826"/>
          </a:xfrm>
          <a:prstGeom prst="rect">
            <a:avLst/>
          </a:prstGeom>
        </p:spPr>
      </p:pic>
    </p:spTree>
    <p:extLst>
      <p:ext uri="{BB962C8B-B14F-4D97-AF65-F5344CB8AC3E}">
        <p14:creationId xmlns:p14="http://schemas.microsoft.com/office/powerpoint/2010/main" val="2940035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62614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262589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52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42297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24615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024160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009210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1182794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C7DB1-AF77-4C23-97D2-AB7420353204}"/>
              </a:ext>
            </a:extLst>
          </p:cNvPr>
          <p:cNvSpPr>
            <a:spLocks noGrp="1"/>
          </p:cNvSpPr>
          <p:nvPr>
            <p:ph type="title"/>
          </p:nvPr>
        </p:nvSpPr>
        <p:spPr>
          <a:xfrm>
            <a:off x="0" y="0"/>
            <a:ext cx="9143999" cy="603250"/>
          </a:xfrm>
          <a:prstGeom prst="rect">
            <a:avLst/>
          </a:prstGeom>
        </p:spPr>
        <p:txBody>
          <a:bodyPr/>
          <a:lstStyle/>
          <a:p>
            <a:r>
              <a:rPr lang="en-US"/>
              <a:t>Click to edit Master title style</a:t>
            </a:r>
            <a:endParaRPr lang="en-GB"/>
          </a:p>
        </p:txBody>
      </p:sp>
      <p:sp>
        <p:nvSpPr>
          <p:cNvPr id="10" name="Text Placeholder 10">
            <a:extLst>
              <a:ext uri="{FF2B5EF4-FFF2-40B4-BE49-F238E27FC236}">
                <a16:creationId xmlns:a16="http://schemas.microsoft.com/office/drawing/2014/main" id="{9133DACF-FEBA-45AC-9EB7-694DBCD1BE0F}"/>
              </a:ext>
            </a:extLst>
          </p:cNvPr>
          <p:cNvSpPr>
            <a:spLocks noGrp="1"/>
          </p:cNvSpPr>
          <p:nvPr>
            <p:ph idx="1"/>
          </p:nvPr>
        </p:nvSpPr>
        <p:spPr>
          <a:xfrm>
            <a:off x="146050" y="746760"/>
            <a:ext cx="8870950"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a:extLst>
              <a:ext uri="{FF2B5EF4-FFF2-40B4-BE49-F238E27FC236}">
                <a16:creationId xmlns:a16="http://schemas.microsoft.com/office/drawing/2014/main" id="{997C70C8-90CB-4519-B236-5C8D99A8D6CC}"/>
              </a:ext>
            </a:extLst>
          </p:cNvPr>
          <p:cNvSpPr>
            <a:spLocks noGrp="1"/>
          </p:cNvSpPr>
          <p:nvPr>
            <p:ph type="sldNum" sz="quarter" idx="10"/>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18952544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0" y="0"/>
            <a:ext cx="9143999" cy="603250"/>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46049" y="746760"/>
            <a:ext cx="4353949"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4636383" y="746760"/>
            <a:ext cx="4380617"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2646872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userDrawn="1"/>
        </p:nvPicPr>
        <p:blipFill>
          <a:blip r:embed="rId2"/>
          <a:stretch>
            <a:fillRect/>
          </a:stretch>
        </p:blipFill>
        <p:spPr>
          <a:xfrm>
            <a:off x="-18288" y="4443006"/>
            <a:ext cx="9180576" cy="384048"/>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1449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userDrawn="1"/>
        </p:nvPicPr>
        <p:blipFill>
          <a:blip r:embed="rId2"/>
          <a:stretch>
            <a:fillRect/>
          </a:stretch>
        </p:blipFill>
        <p:spPr>
          <a:xfrm>
            <a:off x="6950148" y="3143794"/>
            <a:ext cx="2193852"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3392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69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userDrawn="1"/>
        </p:nvPicPr>
        <p:blipFill>
          <a:blip r:embed="rId4"/>
          <a:stretch>
            <a:fillRect/>
          </a:stretch>
        </p:blipFill>
        <p:spPr>
          <a:xfrm>
            <a:off x="6950148" y="3143794"/>
            <a:ext cx="2193852"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6"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userDrawn="1"/>
        </p:nvPicPr>
        <p:blipFill>
          <a:blip r:embed="rId4"/>
          <a:stretch>
            <a:fillRect/>
          </a:stretch>
        </p:blipFill>
        <p:spPr>
          <a:xfrm>
            <a:off x="-18288" y="4511039"/>
            <a:ext cx="9180576" cy="347207"/>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userDrawn="1"/>
        </p:nvPicPr>
        <p:blipFill>
          <a:blip r:embed="rId5"/>
          <a:stretch>
            <a:fillRect/>
          </a:stretch>
        </p:blipFill>
        <p:spPr>
          <a:xfrm>
            <a:off x="2978606" y="1406242"/>
            <a:ext cx="3186788" cy="1981784"/>
          </a:xfrm>
          <a:prstGeom prst="rect">
            <a:avLst/>
          </a:prstGeom>
        </p:spPr>
      </p:pic>
    </p:spTree>
    <p:extLst>
      <p:ext uri="{BB962C8B-B14F-4D97-AF65-F5344CB8AC3E}">
        <p14:creationId xmlns:p14="http://schemas.microsoft.com/office/powerpoint/2010/main" val="2674957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8720052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 id="2147483875" r:id="rId22"/>
    <p:sldLayoutId id="2147483876" r:id="rId23"/>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6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a:xfrm>
            <a:off x="341927" y="75202"/>
            <a:ext cx="8455567" cy="633458"/>
          </a:xfrm>
        </p:spPr>
        <p:txBody>
          <a:bodyPr anchor="ctr">
            <a:normAutofit/>
          </a:bodyPr>
          <a:lstStyle/>
          <a:p>
            <a:r>
              <a:rPr lang="en-US" dirty="0"/>
              <a:t>CH 3: Tools to Troubleshoot and Maintain </a:t>
            </a:r>
          </a:p>
        </p:txBody>
      </p:sp>
      <p:sp>
        <p:nvSpPr>
          <p:cNvPr id="4" name="Content Placeholder 3">
            <a:extLst>
              <a:ext uri="{FF2B5EF4-FFF2-40B4-BE49-F238E27FC236}">
                <a16:creationId xmlns:a16="http://schemas.microsoft.com/office/drawing/2014/main" id="{1E07B3F2-41E7-A94B-B976-C957B5D73230}"/>
              </a:ext>
            </a:extLst>
          </p:cNvPr>
          <p:cNvSpPr>
            <a:spLocks noGrp="1"/>
          </p:cNvSpPr>
          <p:nvPr>
            <p:ph sz="half" idx="1"/>
          </p:nvPr>
        </p:nvSpPr>
        <p:spPr>
          <a:xfrm>
            <a:off x="457200" y="1200151"/>
            <a:ext cx="4038600" cy="3394472"/>
          </a:xfrm>
        </p:spPr>
        <p:txBody>
          <a:bodyPr>
            <a:normAutofit/>
          </a:bodyPr>
          <a:lstStyle/>
          <a:p>
            <a:pPr marL="285750" indent="-285750">
              <a:buFont typeface="Arial" panose="020B0604020202020204" pitchFamily="34" charset="0"/>
              <a:buChar char="•"/>
            </a:pPr>
            <a:r>
              <a:rPr lang="en-US" dirty="0"/>
              <a:t>Install and Manage Windows Applications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Manage Windows Performance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Troubleshoot Windows</a:t>
            </a:r>
          </a:p>
        </p:txBody>
      </p:sp>
      <p:pic>
        <p:nvPicPr>
          <p:cNvPr id="6" name="Picture 5">
            <a:extLst>
              <a:ext uri="{FF2B5EF4-FFF2-40B4-BE49-F238E27FC236}">
                <a16:creationId xmlns:a16="http://schemas.microsoft.com/office/drawing/2014/main" id="{3D29836E-83B7-F344-86E5-3F0AA6B78787}"/>
              </a:ext>
            </a:extLst>
          </p:cNvPr>
          <p:cNvPicPr>
            <a:picLocks noChangeAspect="1"/>
          </p:cNvPicPr>
          <p:nvPr/>
        </p:nvPicPr>
        <p:blipFill>
          <a:blip r:embed="rId2"/>
          <a:stretch>
            <a:fillRect/>
          </a:stretch>
        </p:blipFill>
        <p:spPr>
          <a:xfrm>
            <a:off x="4648200" y="1766579"/>
            <a:ext cx="4038600" cy="2261616"/>
          </a:xfrm>
          <a:prstGeom prst="rect">
            <a:avLst/>
          </a:prstGeom>
          <a:noFill/>
        </p:spPr>
      </p:pic>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a:t>
            </a:fld>
            <a:endParaRPr lang="en-US"/>
          </a:p>
        </p:txBody>
      </p:sp>
    </p:spTree>
    <p:extLst>
      <p:ext uri="{BB962C8B-B14F-4D97-AF65-F5344CB8AC3E}">
        <p14:creationId xmlns:p14="http://schemas.microsoft.com/office/powerpoint/2010/main" val="1756618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DFADE-1B62-4AC6-BF17-00AA9AFCA3A2}"/>
              </a:ext>
            </a:extLst>
          </p:cNvPr>
          <p:cNvSpPr>
            <a:spLocks noGrp="1"/>
          </p:cNvSpPr>
          <p:nvPr>
            <p:ph type="title"/>
          </p:nvPr>
        </p:nvSpPr>
        <p:spPr/>
        <p:txBody>
          <a:bodyPr/>
          <a:lstStyle/>
          <a:p>
            <a:r>
              <a:rPr lang="en-US" dirty="0"/>
              <a:t>Application and Print Services</a:t>
            </a:r>
          </a:p>
        </p:txBody>
      </p:sp>
      <p:sp>
        <p:nvSpPr>
          <p:cNvPr id="3" name="Slide Number Placeholder 2">
            <a:extLst>
              <a:ext uri="{FF2B5EF4-FFF2-40B4-BE49-F238E27FC236}">
                <a16:creationId xmlns:a16="http://schemas.microsoft.com/office/drawing/2014/main" id="{643A8108-4C07-419F-A801-A7EBC741A58E}"/>
              </a:ext>
            </a:extLst>
          </p:cNvPr>
          <p:cNvSpPr>
            <a:spLocks noGrp="1"/>
          </p:cNvSpPr>
          <p:nvPr>
            <p:ph type="sldNum" sz="quarter" idx="4"/>
          </p:nvPr>
        </p:nvSpPr>
        <p:spPr/>
        <p:txBody>
          <a:bodyPr/>
          <a:lstStyle/>
          <a:p>
            <a:fld id="{2066355A-084C-D24E-9AD2-7E4FC41EA627}" type="slidenum">
              <a:rPr lang="en-US" smtClean="0"/>
              <a:pPr/>
              <a:t>10</a:t>
            </a:fld>
            <a:endParaRPr lang="en-US" dirty="0"/>
          </a:p>
        </p:txBody>
      </p:sp>
      <p:pic>
        <p:nvPicPr>
          <p:cNvPr id="6" name="Content Placeholder 5">
            <a:extLst>
              <a:ext uri="{FF2B5EF4-FFF2-40B4-BE49-F238E27FC236}">
                <a16:creationId xmlns:a16="http://schemas.microsoft.com/office/drawing/2014/main" id="{CA65C0EE-E8AA-4D79-8E18-ABE4ABB3A233}"/>
              </a:ext>
            </a:extLst>
          </p:cNvPr>
          <p:cNvPicPr>
            <a:picLocks noGrp="1" noChangeAspect="1"/>
          </p:cNvPicPr>
          <p:nvPr>
            <p:ph idx="1"/>
          </p:nvPr>
        </p:nvPicPr>
        <p:blipFill>
          <a:blip r:embed="rId2"/>
          <a:stretch>
            <a:fillRect/>
          </a:stretch>
        </p:blipFill>
        <p:spPr>
          <a:xfrm>
            <a:off x="999241" y="873826"/>
            <a:ext cx="7140937" cy="3841016"/>
          </a:xfrm>
        </p:spPr>
      </p:pic>
    </p:spTree>
    <p:extLst>
      <p:ext uri="{BB962C8B-B14F-4D97-AF65-F5344CB8AC3E}">
        <p14:creationId xmlns:p14="http://schemas.microsoft.com/office/powerpoint/2010/main" val="4282084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34BFB-F63D-40E4-88B5-D9DC35F1D26D}"/>
              </a:ext>
            </a:extLst>
          </p:cNvPr>
          <p:cNvSpPr>
            <a:spLocks noGrp="1"/>
          </p:cNvSpPr>
          <p:nvPr>
            <p:ph type="title"/>
          </p:nvPr>
        </p:nvSpPr>
        <p:spPr/>
        <p:txBody>
          <a:bodyPr/>
          <a:lstStyle/>
          <a:p>
            <a:r>
              <a:rPr lang="en-US" dirty="0"/>
              <a:t>Task Manager</a:t>
            </a:r>
          </a:p>
        </p:txBody>
      </p:sp>
      <p:sp>
        <p:nvSpPr>
          <p:cNvPr id="3" name="Slide Number Placeholder 2">
            <a:extLst>
              <a:ext uri="{FF2B5EF4-FFF2-40B4-BE49-F238E27FC236}">
                <a16:creationId xmlns:a16="http://schemas.microsoft.com/office/drawing/2014/main" id="{4D008957-2262-45AC-A884-87F892261319}"/>
              </a:ext>
            </a:extLst>
          </p:cNvPr>
          <p:cNvSpPr>
            <a:spLocks noGrp="1"/>
          </p:cNvSpPr>
          <p:nvPr>
            <p:ph type="sldNum" sz="quarter" idx="4"/>
          </p:nvPr>
        </p:nvSpPr>
        <p:spPr/>
        <p:txBody>
          <a:bodyPr/>
          <a:lstStyle/>
          <a:p>
            <a:fld id="{2066355A-084C-D24E-9AD2-7E4FC41EA627}" type="slidenum">
              <a:rPr lang="en-US" smtClean="0"/>
              <a:pPr/>
              <a:t>11</a:t>
            </a:fld>
            <a:endParaRPr lang="en-US" dirty="0"/>
          </a:p>
        </p:txBody>
      </p:sp>
      <p:sp>
        <p:nvSpPr>
          <p:cNvPr id="4" name="Content Placeholder 3">
            <a:extLst>
              <a:ext uri="{FF2B5EF4-FFF2-40B4-BE49-F238E27FC236}">
                <a16:creationId xmlns:a16="http://schemas.microsoft.com/office/drawing/2014/main" id="{4E92372E-ED0D-4F06-94D2-95B8BAD94BCD}"/>
              </a:ext>
            </a:extLst>
          </p:cNvPr>
          <p:cNvSpPr>
            <a:spLocks noGrp="1"/>
          </p:cNvSpPr>
          <p:nvPr>
            <p:ph idx="1"/>
          </p:nvPr>
        </p:nvSpPr>
        <p:spPr>
          <a:xfrm>
            <a:off x="341924" y="708660"/>
            <a:ext cx="8460152" cy="3839277"/>
          </a:xfrm>
        </p:spPr>
        <p:txBody>
          <a:bodyPr/>
          <a:lstStyle/>
          <a:p>
            <a:r>
              <a:rPr lang="en-US" dirty="0"/>
              <a:t>Can end unresponsive application.</a:t>
            </a:r>
          </a:p>
          <a:p>
            <a:pPr lvl="1"/>
            <a:r>
              <a:rPr lang="en-US" dirty="0"/>
              <a:t>User can end items they started.</a:t>
            </a:r>
          </a:p>
          <a:p>
            <a:pPr lvl="1"/>
            <a:r>
              <a:rPr lang="en-US" dirty="0"/>
              <a:t>Administrative user must end items not started by the user.</a:t>
            </a:r>
          </a:p>
          <a:p>
            <a:pPr lvl="1"/>
            <a:endParaRPr lang="en-US" dirty="0"/>
          </a:p>
          <a:p>
            <a:r>
              <a:rPr lang="en-US" dirty="0"/>
              <a:t>Can monitor system key resources.</a:t>
            </a:r>
          </a:p>
          <a:p>
            <a:endParaRPr lang="en-US" dirty="0"/>
          </a:p>
          <a:p>
            <a:r>
              <a:rPr lang="en-US" dirty="0"/>
              <a:t>Open using:</a:t>
            </a:r>
          </a:p>
          <a:p>
            <a:pPr lvl="1"/>
            <a:r>
              <a:rPr lang="en-US" b="1" dirty="0"/>
              <a:t>Ctrl+Shift+Esc</a:t>
            </a:r>
            <a:r>
              <a:rPr lang="en-US" dirty="0"/>
              <a:t>.</a:t>
            </a:r>
          </a:p>
          <a:p>
            <a:pPr lvl="1"/>
            <a:r>
              <a:rPr lang="en-US" b="1" dirty="0"/>
              <a:t>Ctrl+Alt+Delete</a:t>
            </a:r>
            <a:r>
              <a:rPr lang="en-US" dirty="0"/>
              <a:t>, then select </a:t>
            </a:r>
            <a:r>
              <a:rPr lang="en-US" b="1" dirty="0"/>
              <a:t>Task Manager</a:t>
            </a:r>
            <a:r>
              <a:rPr lang="en-US" dirty="0"/>
              <a:t>.</a:t>
            </a:r>
          </a:p>
          <a:p>
            <a:pPr lvl="1"/>
            <a:r>
              <a:rPr lang="en-US" dirty="0"/>
              <a:t>Right-click the taskbar and select</a:t>
            </a:r>
            <a:r>
              <a:rPr lang="en-US" b="1" dirty="0"/>
              <a:t> Task Manager</a:t>
            </a:r>
            <a:r>
              <a:rPr lang="en-US" dirty="0"/>
              <a:t>.</a:t>
            </a:r>
          </a:p>
          <a:p>
            <a:pPr lvl="1"/>
            <a:endParaRPr lang="en-US" dirty="0"/>
          </a:p>
          <a:p>
            <a:r>
              <a:rPr lang="en-US" dirty="0"/>
              <a:t>Significant differences between Windows 7 and Windows 8.1/10.</a:t>
            </a:r>
          </a:p>
          <a:p>
            <a:pPr marL="342900" lvl="1" indent="0">
              <a:buNone/>
            </a:pPr>
            <a:endParaRPr lang="en-US" dirty="0"/>
          </a:p>
        </p:txBody>
      </p:sp>
    </p:spTree>
    <p:extLst>
      <p:ext uri="{BB962C8B-B14F-4D97-AF65-F5344CB8AC3E}">
        <p14:creationId xmlns:p14="http://schemas.microsoft.com/office/powerpoint/2010/main" val="1203561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Effect transition="in" filter="fade">
                                      <p:cBhvr>
                                        <p:cTn id="19" dur="1000"/>
                                        <p:tgtEl>
                                          <p:spTgt spid="4">
                                            <p:txEl>
                                              <p:pRg st="7" end="7"/>
                                            </p:txEl>
                                          </p:spTgt>
                                        </p:tgtEl>
                                      </p:cBhvr>
                                    </p:animEffect>
                                    <p:anim calcmode="lin" valueType="num">
                                      <p:cBhvr>
                                        <p:cTn id="2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7" end="7"/>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8" end="8"/>
                                            </p:txEl>
                                          </p:spTgt>
                                        </p:tgtEl>
                                        <p:attrNameLst>
                                          <p:attrName>style.visibility</p:attrName>
                                        </p:attrNameLst>
                                      </p:cBhvr>
                                      <p:to>
                                        <p:strVal val="visible"/>
                                      </p:to>
                                    </p:set>
                                    <p:animEffect transition="in" filter="fade">
                                      <p:cBhvr>
                                        <p:cTn id="24" dur="1000"/>
                                        <p:tgtEl>
                                          <p:spTgt spid="4">
                                            <p:txEl>
                                              <p:pRg st="8" end="8"/>
                                            </p:txEl>
                                          </p:spTgt>
                                        </p:tgtEl>
                                      </p:cBhvr>
                                    </p:animEffect>
                                    <p:anim calcmode="lin" valueType="num">
                                      <p:cBhvr>
                                        <p:cTn id="25"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8" end="8"/>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9" end="9"/>
                                            </p:txEl>
                                          </p:spTgt>
                                        </p:tgtEl>
                                        <p:attrNameLst>
                                          <p:attrName>style.visibility</p:attrName>
                                        </p:attrNameLst>
                                      </p:cBhvr>
                                      <p:to>
                                        <p:strVal val="visible"/>
                                      </p:to>
                                    </p:set>
                                    <p:animEffect transition="in" filter="fade">
                                      <p:cBhvr>
                                        <p:cTn id="29" dur="1000"/>
                                        <p:tgtEl>
                                          <p:spTgt spid="4">
                                            <p:txEl>
                                              <p:pRg st="9" end="9"/>
                                            </p:txEl>
                                          </p:spTgt>
                                        </p:tgtEl>
                                      </p:cBhvr>
                                    </p:animEffect>
                                    <p:anim calcmode="lin" valueType="num">
                                      <p:cBhvr>
                                        <p:cTn id="30"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34BFB-F63D-40E4-88B5-D9DC35F1D26D}"/>
              </a:ext>
            </a:extLst>
          </p:cNvPr>
          <p:cNvSpPr>
            <a:spLocks noGrp="1"/>
          </p:cNvSpPr>
          <p:nvPr>
            <p:ph type="title"/>
          </p:nvPr>
        </p:nvSpPr>
        <p:spPr/>
        <p:txBody>
          <a:bodyPr/>
          <a:lstStyle/>
          <a:p>
            <a:r>
              <a:rPr lang="en-US" dirty="0"/>
              <a:t>Task Manager</a:t>
            </a:r>
          </a:p>
        </p:txBody>
      </p:sp>
      <p:sp>
        <p:nvSpPr>
          <p:cNvPr id="3" name="Slide Number Placeholder 2">
            <a:extLst>
              <a:ext uri="{FF2B5EF4-FFF2-40B4-BE49-F238E27FC236}">
                <a16:creationId xmlns:a16="http://schemas.microsoft.com/office/drawing/2014/main" id="{4D008957-2262-45AC-A884-87F892261319}"/>
              </a:ext>
            </a:extLst>
          </p:cNvPr>
          <p:cNvSpPr>
            <a:spLocks noGrp="1"/>
          </p:cNvSpPr>
          <p:nvPr>
            <p:ph type="sldNum" sz="quarter" idx="4"/>
          </p:nvPr>
        </p:nvSpPr>
        <p:spPr/>
        <p:txBody>
          <a:bodyPr/>
          <a:lstStyle/>
          <a:p>
            <a:fld id="{2066355A-084C-D24E-9AD2-7E4FC41EA627}" type="slidenum">
              <a:rPr lang="en-US" smtClean="0"/>
              <a:pPr/>
              <a:t>12</a:t>
            </a:fld>
            <a:endParaRPr lang="en-US" dirty="0"/>
          </a:p>
        </p:txBody>
      </p:sp>
      <p:pic>
        <p:nvPicPr>
          <p:cNvPr id="7" name="Content Placeholder 5">
            <a:extLst>
              <a:ext uri="{FF2B5EF4-FFF2-40B4-BE49-F238E27FC236}">
                <a16:creationId xmlns:a16="http://schemas.microsoft.com/office/drawing/2014/main" id="{1768246A-CC56-4935-AC2A-988C090860B1}"/>
              </a:ext>
            </a:extLst>
          </p:cNvPr>
          <p:cNvPicPr>
            <a:picLocks noGrp="1" noChangeAspect="1"/>
          </p:cNvPicPr>
          <p:nvPr>
            <p:ph idx="1"/>
          </p:nvPr>
        </p:nvPicPr>
        <p:blipFill>
          <a:blip r:embed="rId2"/>
          <a:stretch>
            <a:fillRect/>
          </a:stretch>
        </p:blipFill>
        <p:spPr>
          <a:xfrm>
            <a:off x="271229" y="817668"/>
            <a:ext cx="4122857" cy="3670952"/>
          </a:xfrm>
        </p:spPr>
      </p:pic>
      <p:pic>
        <p:nvPicPr>
          <p:cNvPr id="10" name="Picture 9">
            <a:extLst>
              <a:ext uri="{FF2B5EF4-FFF2-40B4-BE49-F238E27FC236}">
                <a16:creationId xmlns:a16="http://schemas.microsoft.com/office/drawing/2014/main" id="{4123F936-6256-4E47-9D6A-CA653AC5BF24}"/>
              </a:ext>
            </a:extLst>
          </p:cNvPr>
          <p:cNvPicPr>
            <a:picLocks noChangeAspect="1"/>
          </p:cNvPicPr>
          <p:nvPr/>
        </p:nvPicPr>
        <p:blipFill>
          <a:blip r:embed="rId3"/>
          <a:stretch>
            <a:fillRect/>
          </a:stretch>
        </p:blipFill>
        <p:spPr>
          <a:xfrm>
            <a:off x="4755808" y="817668"/>
            <a:ext cx="4085714" cy="3460476"/>
          </a:xfrm>
          <a:prstGeom prst="rect">
            <a:avLst/>
          </a:prstGeom>
        </p:spPr>
      </p:pic>
    </p:spTree>
    <p:extLst>
      <p:ext uri="{BB962C8B-B14F-4D97-AF65-F5344CB8AC3E}">
        <p14:creationId xmlns:p14="http://schemas.microsoft.com/office/powerpoint/2010/main" val="1069514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34BFB-F63D-40E4-88B5-D9DC35F1D26D}"/>
              </a:ext>
            </a:extLst>
          </p:cNvPr>
          <p:cNvSpPr>
            <a:spLocks noGrp="1"/>
          </p:cNvSpPr>
          <p:nvPr>
            <p:ph type="title"/>
          </p:nvPr>
        </p:nvSpPr>
        <p:spPr/>
        <p:txBody>
          <a:bodyPr/>
          <a:lstStyle/>
          <a:p>
            <a:r>
              <a:rPr lang="en-US" dirty="0"/>
              <a:t>Task Manager</a:t>
            </a:r>
          </a:p>
        </p:txBody>
      </p:sp>
      <p:sp>
        <p:nvSpPr>
          <p:cNvPr id="3" name="Slide Number Placeholder 2">
            <a:extLst>
              <a:ext uri="{FF2B5EF4-FFF2-40B4-BE49-F238E27FC236}">
                <a16:creationId xmlns:a16="http://schemas.microsoft.com/office/drawing/2014/main" id="{4D008957-2262-45AC-A884-87F892261319}"/>
              </a:ext>
            </a:extLst>
          </p:cNvPr>
          <p:cNvSpPr>
            <a:spLocks noGrp="1"/>
          </p:cNvSpPr>
          <p:nvPr>
            <p:ph type="sldNum" sz="quarter" idx="4"/>
          </p:nvPr>
        </p:nvSpPr>
        <p:spPr/>
        <p:txBody>
          <a:bodyPr/>
          <a:lstStyle/>
          <a:p>
            <a:fld id="{2066355A-084C-D24E-9AD2-7E4FC41EA627}" type="slidenum">
              <a:rPr lang="en-US" smtClean="0"/>
              <a:pPr/>
              <a:t>13</a:t>
            </a:fld>
            <a:endParaRPr lang="en-US" dirty="0"/>
          </a:p>
        </p:txBody>
      </p:sp>
      <p:sp>
        <p:nvSpPr>
          <p:cNvPr id="5" name="Content Placeholder 4">
            <a:extLst>
              <a:ext uri="{FF2B5EF4-FFF2-40B4-BE49-F238E27FC236}">
                <a16:creationId xmlns:a16="http://schemas.microsoft.com/office/drawing/2014/main" id="{47BE27EA-5BDB-48DD-BB7C-1EC9E646E684}"/>
              </a:ext>
            </a:extLst>
          </p:cNvPr>
          <p:cNvSpPr>
            <a:spLocks noGrp="1"/>
          </p:cNvSpPr>
          <p:nvPr>
            <p:ph idx="1"/>
          </p:nvPr>
        </p:nvSpPr>
        <p:spPr>
          <a:xfrm>
            <a:off x="341924" y="795454"/>
            <a:ext cx="8460152" cy="3752483"/>
          </a:xfrm>
        </p:spPr>
        <p:txBody>
          <a:bodyPr/>
          <a:lstStyle/>
          <a:p>
            <a:r>
              <a:rPr lang="en-US" dirty="0">
                <a:latin typeface="Cutive Mono" panose="020B0604020202020204" charset="0"/>
              </a:rPr>
              <a:t>tasklist</a:t>
            </a:r>
          </a:p>
          <a:p>
            <a:pPr lvl="1"/>
            <a:r>
              <a:rPr lang="en-US" sz="1800" dirty="0" err="1">
                <a:latin typeface="Cutive Mono" panose="020B0604020202020204" charset="0"/>
              </a:rPr>
              <a:t>tasklist</a:t>
            </a:r>
            <a:r>
              <a:rPr lang="en-US" sz="1800" dirty="0">
                <a:latin typeface="Cutive Mono" panose="020B0604020202020204" charset="0"/>
              </a:rPr>
              <a:t> /sv</a:t>
            </a:r>
          </a:p>
          <a:p>
            <a:pPr lvl="2"/>
            <a:r>
              <a:rPr lang="en-US" dirty="0"/>
              <a:t>Shows list of services within each process</a:t>
            </a:r>
          </a:p>
          <a:p>
            <a:pPr marL="685800" lvl="2" indent="0">
              <a:buNone/>
            </a:pPr>
            <a:endParaRPr lang="en-US" dirty="0"/>
          </a:p>
          <a:p>
            <a:r>
              <a:rPr lang="en-US" dirty="0">
                <a:latin typeface="Cutive Mono" panose="020B0604020202020204" charset="0"/>
              </a:rPr>
              <a:t>taskkill</a:t>
            </a:r>
          </a:p>
          <a:p>
            <a:pPr lvl="1"/>
            <a:r>
              <a:rPr lang="en-US" sz="1800" dirty="0">
                <a:latin typeface="Cutive Mono" panose="020B0604020202020204" charset="0"/>
              </a:rPr>
              <a:t>taskkill /pid </a:t>
            </a:r>
            <a:r>
              <a:rPr lang="en-US" sz="1800" i="1" dirty="0">
                <a:latin typeface="Cutive Mono" panose="020B0604020202020204" charset="0"/>
              </a:rPr>
              <a:t>process_id</a:t>
            </a:r>
          </a:p>
          <a:p>
            <a:pPr lvl="1"/>
            <a:r>
              <a:rPr lang="en-US" sz="1800" dirty="0">
                <a:latin typeface="Cutive Mono" panose="020B0604020202020204" charset="0"/>
              </a:rPr>
              <a:t>taskkill /im </a:t>
            </a:r>
            <a:r>
              <a:rPr lang="en-US" sz="1800" i="1" dirty="0">
                <a:latin typeface="Cutive Mono" panose="020B0604020202020204" charset="0"/>
              </a:rPr>
              <a:t>image_name</a:t>
            </a:r>
          </a:p>
          <a:p>
            <a:pPr lvl="1"/>
            <a:r>
              <a:rPr lang="en-US" dirty="0"/>
              <a:t>Use </a:t>
            </a:r>
            <a:r>
              <a:rPr lang="en-US" sz="1800" dirty="0">
                <a:latin typeface="Cutive Mono" panose="020B0604020202020204" charset="0"/>
              </a:rPr>
              <a:t>/t </a:t>
            </a:r>
            <a:r>
              <a:rPr lang="en-US" dirty="0"/>
              <a:t>option to halt all child processes</a:t>
            </a:r>
          </a:p>
          <a:p>
            <a:pPr lvl="1"/>
            <a:r>
              <a:rPr lang="en-US" dirty="0"/>
              <a:t>Use </a:t>
            </a:r>
            <a:r>
              <a:rPr lang="en-US" sz="1800" dirty="0">
                <a:latin typeface="Cutive Mono" panose="020B0604020202020204" charset="0"/>
              </a:rPr>
              <a:t>/f </a:t>
            </a:r>
            <a:r>
              <a:rPr lang="en-US" dirty="0"/>
              <a:t>option to terminate without user notification</a:t>
            </a:r>
          </a:p>
          <a:p>
            <a:pPr lvl="1"/>
            <a:r>
              <a:rPr lang="en-US" dirty="0"/>
              <a:t>Open an administrative level command prompt to terminate Explorer</a:t>
            </a:r>
          </a:p>
          <a:p>
            <a:pPr lvl="1"/>
            <a:endParaRPr lang="en-US" dirty="0"/>
          </a:p>
          <a:p>
            <a:pPr marL="85725" indent="0">
              <a:buNone/>
            </a:pPr>
            <a:endParaRPr lang="en-US" dirty="0"/>
          </a:p>
        </p:txBody>
      </p:sp>
    </p:spTree>
    <p:extLst>
      <p:ext uri="{BB962C8B-B14F-4D97-AF65-F5344CB8AC3E}">
        <p14:creationId xmlns:p14="http://schemas.microsoft.com/office/powerpoint/2010/main" val="42017157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57AA1-A4B2-8749-B65C-ED0C02BC9E4B}"/>
              </a:ext>
            </a:extLst>
          </p:cNvPr>
          <p:cNvSpPr>
            <a:spLocks noGrp="1"/>
          </p:cNvSpPr>
          <p:nvPr>
            <p:ph type="title"/>
          </p:nvPr>
        </p:nvSpPr>
        <p:spPr/>
        <p:txBody>
          <a:bodyPr/>
          <a:lstStyle/>
          <a:p>
            <a:r>
              <a:rPr lang="en-US" dirty="0"/>
              <a:t>Topic B: Manage Windows Performance</a:t>
            </a:r>
          </a:p>
        </p:txBody>
      </p:sp>
      <p:sp>
        <p:nvSpPr>
          <p:cNvPr id="3" name="Slide Number Placeholder 2">
            <a:extLst>
              <a:ext uri="{FF2B5EF4-FFF2-40B4-BE49-F238E27FC236}">
                <a16:creationId xmlns:a16="http://schemas.microsoft.com/office/drawing/2014/main" id="{3E2455D3-0487-8D47-8C0A-2D1E94D4A8FE}"/>
              </a:ext>
            </a:extLst>
          </p:cNvPr>
          <p:cNvSpPr>
            <a:spLocks noGrp="1"/>
          </p:cNvSpPr>
          <p:nvPr>
            <p:ph type="sldNum" sz="quarter" idx="4"/>
          </p:nvPr>
        </p:nvSpPr>
        <p:spPr/>
        <p:txBody>
          <a:bodyPr/>
          <a:lstStyle/>
          <a:p>
            <a:fld id="{2066355A-084C-D24E-9AD2-7E4FC41EA627}" type="slidenum">
              <a:rPr lang="en-US" smtClean="0"/>
              <a:pPr/>
              <a:t>14</a:t>
            </a:fld>
            <a:endParaRPr lang="en-US" dirty="0"/>
          </a:p>
        </p:txBody>
      </p:sp>
      <p:pic>
        <p:nvPicPr>
          <p:cNvPr id="11" name="Content Placeholder 10">
            <a:extLst>
              <a:ext uri="{FF2B5EF4-FFF2-40B4-BE49-F238E27FC236}">
                <a16:creationId xmlns:a16="http://schemas.microsoft.com/office/drawing/2014/main" id="{0274E31E-D241-B312-71F2-392B9DE5B671}"/>
              </a:ext>
            </a:extLst>
          </p:cNvPr>
          <p:cNvPicPr>
            <a:picLocks noGrp="1" noChangeAspect="1"/>
          </p:cNvPicPr>
          <p:nvPr>
            <p:ph idx="1"/>
          </p:nvPr>
        </p:nvPicPr>
        <p:blipFill>
          <a:blip r:embed="rId2"/>
          <a:stretch>
            <a:fillRect/>
          </a:stretch>
        </p:blipFill>
        <p:spPr>
          <a:xfrm>
            <a:off x="1262175" y="828675"/>
            <a:ext cx="6330090" cy="3321050"/>
          </a:xfrm>
          <a:prstGeom prst="rect">
            <a:avLst/>
          </a:prstGeom>
        </p:spPr>
      </p:pic>
    </p:spTree>
    <p:extLst>
      <p:ext uri="{BB962C8B-B14F-4D97-AF65-F5344CB8AC3E}">
        <p14:creationId xmlns:p14="http://schemas.microsoft.com/office/powerpoint/2010/main" val="2257150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340E6-9A6F-4688-AC8E-BD5B725C84FB}"/>
              </a:ext>
            </a:extLst>
          </p:cNvPr>
          <p:cNvSpPr>
            <a:spLocks noGrp="1"/>
          </p:cNvSpPr>
          <p:nvPr>
            <p:ph type="title"/>
          </p:nvPr>
        </p:nvSpPr>
        <p:spPr>
          <a:xfrm>
            <a:off x="341927" y="75202"/>
            <a:ext cx="8455567" cy="633458"/>
          </a:xfrm>
        </p:spPr>
        <p:txBody>
          <a:bodyPr anchor="ctr">
            <a:normAutofit/>
          </a:bodyPr>
          <a:lstStyle/>
          <a:p>
            <a:r>
              <a:rPr lang="en-US" dirty="0"/>
              <a:t>System Properties</a:t>
            </a:r>
          </a:p>
        </p:txBody>
      </p:sp>
      <p:pic>
        <p:nvPicPr>
          <p:cNvPr id="5" name="Picture 4">
            <a:extLst>
              <a:ext uri="{FF2B5EF4-FFF2-40B4-BE49-F238E27FC236}">
                <a16:creationId xmlns:a16="http://schemas.microsoft.com/office/drawing/2014/main" id="{439005CE-A97B-8EFF-1814-B833EEE4D3EF}"/>
              </a:ext>
            </a:extLst>
          </p:cNvPr>
          <p:cNvPicPr>
            <a:picLocks noChangeAspect="1"/>
          </p:cNvPicPr>
          <p:nvPr/>
        </p:nvPicPr>
        <p:blipFill rotWithShape="1">
          <a:blip r:embed="rId3"/>
          <a:srcRect l="17373" r="15705" b="3"/>
          <a:stretch/>
        </p:blipFill>
        <p:spPr>
          <a:xfrm>
            <a:off x="346507" y="1088639"/>
            <a:ext cx="4038600" cy="3394472"/>
          </a:xfrm>
          <a:prstGeom prst="rect">
            <a:avLst/>
          </a:prstGeom>
          <a:noFill/>
          <a:ln>
            <a:solidFill>
              <a:schemeClr val="accent1"/>
            </a:solidFill>
          </a:ln>
        </p:spPr>
      </p:pic>
      <p:pic>
        <p:nvPicPr>
          <p:cNvPr id="6" name="Content Placeholder 5">
            <a:extLst>
              <a:ext uri="{FF2B5EF4-FFF2-40B4-BE49-F238E27FC236}">
                <a16:creationId xmlns:a16="http://schemas.microsoft.com/office/drawing/2014/main" id="{B243A9FF-C705-4C64-9FB7-63F570C4AF14}"/>
              </a:ext>
            </a:extLst>
          </p:cNvPr>
          <p:cNvPicPr>
            <a:picLocks noGrp="1" noChangeAspect="1"/>
          </p:cNvPicPr>
          <p:nvPr>
            <p:ph sz="half" idx="2"/>
          </p:nvPr>
        </p:nvPicPr>
        <p:blipFill rotWithShape="1">
          <a:blip r:embed="rId4"/>
          <a:srcRect l="11978" r="4738" b="-1"/>
          <a:stretch/>
        </p:blipFill>
        <p:spPr>
          <a:xfrm>
            <a:off x="4758894" y="708660"/>
            <a:ext cx="4038600" cy="3394472"/>
          </a:xfrm>
          <a:noFill/>
          <a:ln>
            <a:solidFill>
              <a:schemeClr val="accent1"/>
            </a:solidFill>
          </a:ln>
        </p:spPr>
      </p:pic>
      <p:sp>
        <p:nvSpPr>
          <p:cNvPr id="11" name="Slide Number Placeholder 4">
            <a:extLst>
              <a:ext uri="{FF2B5EF4-FFF2-40B4-BE49-F238E27FC236}">
                <a16:creationId xmlns:a16="http://schemas.microsoft.com/office/drawing/2014/main" id="{A294EB67-E55B-DDE9-965B-21B79CB58F1E}"/>
              </a:ext>
            </a:extLst>
          </p:cNvPr>
          <p:cNvSpPr>
            <a:spLocks noGrp="1"/>
          </p:cNvSpPr>
          <p:nvPr>
            <p:ph type="sldNum" sz="quarter" idx="4"/>
          </p:nvPr>
        </p:nvSpPr>
        <p:spPr>
          <a:xfrm>
            <a:off x="8577266" y="4880009"/>
            <a:ext cx="261937" cy="205383"/>
          </a:xfrm>
        </p:spPr>
        <p:txBody>
          <a:bodyPr/>
          <a:lstStyle/>
          <a:p>
            <a:pPr>
              <a:spcAft>
                <a:spcPts val="600"/>
              </a:spcAft>
            </a:pPr>
            <a:fld id="{2066355A-084C-D24E-9AD2-7E4FC41EA627}" type="slidenum">
              <a:rPr lang="en-US" smtClean="0"/>
              <a:pPr>
                <a:spcAft>
                  <a:spcPts val="600"/>
                </a:spcAft>
              </a:pPr>
              <a:t>15</a:t>
            </a:fld>
            <a:endParaRPr lang="en-US"/>
          </a:p>
        </p:txBody>
      </p:sp>
      <p:sp>
        <p:nvSpPr>
          <p:cNvPr id="3" name="Slide Number Placeholder 2" hidden="1">
            <a:extLst>
              <a:ext uri="{FF2B5EF4-FFF2-40B4-BE49-F238E27FC236}">
                <a16:creationId xmlns:a16="http://schemas.microsoft.com/office/drawing/2014/main" id="{91B09DF1-1843-4748-B558-250AFA112E5E}"/>
              </a:ext>
            </a:extLst>
          </p:cNvPr>
          <p:cNvSpPr>
            <a:spLocks noGrp="1"/>
          </p:cNvSpPr>
          <p:nvPr>
            <p:ph type="sldNum" sz="quarter" idx="4294967295"/>
          </p:nvPr>
        </p:nvSpPr>
        <p:spPr>
          <a:xfrm>
            <a:off x="8577266" y="4880009"/>
            <a:ext cx="261937" cy="205383"/>
          </a:xfrm>
          <a:prstGeom prst="rect">
            <a:avLst/>
          </a:prstGeom>
        </p:spPr>
        <p:txBody>
          <a:bodyPr/>
          <a:lstStyle/>
          <a:p>
            <a:pPr>
              <a:spcAft>
                <a:spcPts val="600"/>
              </a:spcAft>
            </a:pPr>
            <a:fld id="{2066355A-084C-D24E-9AD2-7E4FC41EA627}" type="slidenum">
              <a:rPr lang="en-US" smtClean="0"/>
              <a:pPr>
                <a:spcAft>
                  <a:spcPts val="600"/>
                </a:spcAft>
              </a:pPr>
              <a:t>15</a:t>
            </a:fld>
            <a:endParaRPr lang="en-US"/>
          </a:p>
        </p:txBody>
      </p:sp>
    </p:spTree>
    <p:extLst>
      <p:ext uri="{BB962C8B-B14F-4D97-AF65-F5344CB8AC3E}">
        <p14:creationId xmlns:p14="http://schemas.microsoft.com/office/powerpoint/2010/main" val="15706316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59AE2-ED8C-4FE0-94FD-DED7C7ED64F2}"/>
              </a:ext>
            </a:extLst>
          </p:cNvPr>
          <p:cNvSpPr>
            <a:spLocks noGrp="1"/>
          </p:cNvSpPr>
          <p:nvPr>
            <p:ph type="title"/>
          </p:nvPr>
        </p:nvSpPr>
        <p:spPr/>
        <p:txBody>
          <a:bodyPr/>
          <a:lstStyle/>
          <a:p>
            <a:r>
              <a:rPr lang="en-US" dirty="0"/>
              <a:t>Advanced System Properties</a:t>
            </a:r>
          </a:p>
        </p:txBody>
      </p:sp>
      <p:sp>
        <p:nvSpPr>
          <p:cNvPr id="6" name="Text Placeholder 5">
            <a:extLst>
              <a:ext uri="{FF2B5EF4-FFF2-40B4-BE49-F238E27FC236}">
                <a16:creationId xmlns:a16="http://schemas.microsoft.com/office/drawing/2014/main" id="{4C1A189E-ECB2-4E58-9B5F-D516C7EDB253}"/>
              </a:ext>
            </a:extLst>
          </p:cNvPr>
          <p:cNvSpPr>
            <a:spLocks noGrp="1"/>
          </p:cNvSpPr>
          <p:nvPr>
            <p:ph type="body" sz="quarter" idx="13"/>
          </p:nvPr>
        </p:nvSpPr>
        <p:spPr>
          <a:xfrm>
            <a:off x="1742975" y="617034"/>
            <a:ext cx="7054516" cy="786425"/>
          </a:xfrm>
        </p:spPr>
        <p:txBody>
          <a:bodyPr/>
          <a:lstStyle/>
          <a:p>
            <a:r>
              <a:rPr lang="en-US" b="1" dirty="0"/>
              <a:t>Remote Assistance</a:t>
            </a:r>
            <a:r>
              <a:rPr lang="en-US" dirty="0"/>
              <a:t>: A Windows remote support feature allowing a user to invite a technical support professional to help them over a network using chat.</a:t>
            </a:r>
          </a:p>
          <a:p>
            <a:endParaRPr lang="en-US" dirty="0"/>
          </a:p>
          <a:p>
            <a:r>
              <a:rPr lang="en-US" b="1" dirty="0"/>
              <a:t>Remote Desktop</a:t>
            </a:r>
            <a:r>
              <a:rPr lang="en-US" dirty="0"/>
              <a:t>: A Windows feature that allows a remote user to initiate a connection at any time.</a:t>
            </a:r>
          </a:p>
        </p:txBody>
      </p:sp>
      <p:sp>
        <p:nvSpPr>
          <p:cNvPr id="3" name="Slide Number Placeholder 2">
            <a:extLst>
              <a:ext uri="{FF2B5EF4-FFF2-40B4-BE49-F238E27FC236}">
                <a16:creationId xmlns:a16="http://schemas.microsoft.com/office/drawing/2014/main" id="{58ABFEE0-07D3-486D-9B11-EBCBD35E2547}"/>
              </a:ext>
            </a:extLst>
          </p:cNvPr>
          <p:cNvSpPr>
            <a:spLocks noGrp="1"/>
          </p:cNvSpPr>
          <p:nvPr>
            <p:ph type="sldNum" sz="quarter" idx="4"/>
          </p:nvPr>
        </p:nvSpPr>
        <p:spPr/>
        <p:txBody>
          <a:bodyPr/>
          <a:lstStyle/>
          <a:p>
            <a:fld id="{2066355A-084C-D24E-9AD2-7E4FC41EA627}" type="slidenum">
              <a:rPr lang="en-US" smtClean="0"/>
              <a:pPr/>
              <a:t>16</a:t>
            </a:fld>
            <a:endParaRPr lang="en-US" dirty="0"/>
          </a:p>
        </p:txBody>
      </p:sp>
      <p:sp>
        <p:nvSpPr>
          <p:cNvPr id="12" name="Content Placeholder 11">
            <a:extLst>
              <a:ext uri="{FF2B5EF4-FFF2-40B4-BE49-F238E27FC236}">
                <a16:creationId xmlns:a16="http://schemas.microsoft.com/office/drawing/2014/main" id="{61849153-AC0A-4D28-B12D-9A0ED0F45E7C}"/>
              </a:ext>
            </a:extLst>
          </p:cNvPr>
          <p:cNvSpPr>
            <a:spLocks noGrp="1"/>
          </p:cNvSpPr>
          <p:nvPr>
            <p:ph idx="1"/>
          </p:nvPr>
        </p:nvSpPr>
        <p:spPr>
          <a:xfrm>
            <a:off x="379051" y="2842783"/>
            <a:ext cx="8460152" cy="2225515"/>
          </a:xfrm>
        </p:spPr>
        <p:txBody>
          <a:bodyPr/>
          <a:lstStyle/>
          <a:p>
            <a:r>
              <a:rPr lang="en-US" dirty="0"/>
              <a:t>Remote settings</a:t>
            </a:r>
          </a:p>
          <a:p>
            <a:r>
              <a:rPr lang="en-US" dirty="0"/>
              <a:t>System protection</a:t>
            </a:r>
          </a:p>
          <a:p>
            <a:r>
              <a:rPr lang="en-US" dirty="0"/>
              <a:t>Advanced settings</a:t>
            </a:r>
          </a:p>
        </p:txBody>
      </p:sp>
      <p:pic>
        <p:nvPicPr>
          <p:cNvPr id="4" name="Picture 3">
            <a:extLst>
              <a:ext uri="{FF2B5EF4-FFF2-40B4-BE49-F238E27FC236}">
                <a16:creationId xmlns:a16="http://schemas.microsoft.com/office/drawing/2014/main" id="{FAAA495D-85AE-7E3F-FD40-84A8466CB926}"/>
              </a:ext>
            </a:extLst>
          </p:cNvPr>
          <p:cNvPicPr>
            <a:picLocks noChangeAspect="1"/>
          </p:cNvPicPr>
          <p:nvPr/>
        </p:nvPicPr>
        <p:blipFill>
          <a:blip r:embed="rId3"/>
          <a:stretch>
            <a:fillRect/>
          </a:stretch>
        </p:blipFill>
        <p:spPr>
          <a:xfrm>
            <a:off x="3761678" y="2510167"/>
            <a:ext cx="2067944" cy="2349024"/>
          </a:xfrm>
          <a:prstGeom prst="rect">
            <a:avLst/>
          </a:prstGeom>
        </p:spPr>
      </p:pic>
      <p:pic>
        <p:nvPicPr>
          <p:cNvPr id="5" name="Picture 4">
            <a:extLst>
              <a:ext uri="{FF2B5EF4-FFF2-40B4-BE49-F238E27FC236}">
                <a16:creationId xmlns:a16="http://schemas.microsoft.com/office/drawing/2014/main" id="{FD99353F-31EA-99EC-A120-0EE605D4B59E}"/>
              </a:ext>
            </a:extLst>
          </p:cNvPr>
          <p:cNvPicPr>
            <a:picLocks noChangeAspect="1"/>
          </p:cNvPicPr>
          <p:nvPr/>
        </p:nvPicPr>
        <p:blipFill>
          <a:blip r:embed="rId4"/>
          <a:stretch>
            <a:fillRect/>
          </a:stretch>
        </p:blipFill>
        <p:spPr>
          <a:xfrm>
            <a:off x="6558579" y="2300717"/>
            <a:ext cx="1959214" cy="2225515"/>
          </a:xfrm>
          <a:prstGeom prst="rect">
            <a:avLst/>
          </a:prstGeom>
        </p:spPr>
      </p:pic>
    </p:spTree>
    <p:extLst>
      <p:ext uri="{BB962C8B-B14F-4D97-AF65-F5344CB8AC3E}">
        <p14:creationId xmlns:p14="http://schemas.microsoft.com/office/powerpoint/2010/main" val="3488774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59AE2-ED8C-4FE0-94FD-DED7C7ED64F2}"/>
              </a:ext>
            </a:extLst>
          </p:cNvPr>
          <p:cNvSpPr>
            <a:spLocks noGrp="1"/>
          </p:cNvSpPr>
          <p:nvPr>
            <p:ph type="title"/>
          </p:nvPr>
        </p:nvSpPr>
        <p:spPr/>
        <p:txBody>
          <a:bodyPr/>
          <a:lstStyle/>
          <a:p>
            <a:r>
              <a:rPr lang="en-US" dirty="0"/>
              <a:t>Advanced System Properties</a:t>
            </a:r>
          </a:p>
        </p:txBody>
      </p:sp>
      <p:sp>
        <p:nvSpPr>
          <p:cNvPr id="3" name="Slide Number Placeholder 2">
            <a:extLst>
              <a:ext uri="{FF2B5EF4-FFF2-40B4-BE49-F238E27FC236}">
                <a16:creationId xmlns:a16="http://schemas.microsoft.com/office/drawing/2014/main" id="{58ABFEE0-07D3-486D-9B11-EBCBD35E2547}"/>
              </a:ext>
            </a:extLst>
          </p:cNvPr>
          <p:cNvSpPr>
            <a:spLocks noGrp="1"/>
          </p:cNvSpPr>
          <p:nvPr>
            <p:ph type="sldNum" sz="quarter" idx="4"/>
          </p:nvPr>
        </p:nvSpPr>
        <p:spPr/>
        <p:txBody>
          <a:bodyPr/>
          <a:lstStyle/>
          <a:p>
            <a:fld id="{2066355A-084C-D24E-9AD2-7E4FC41EA627}" type="slidenum">
              <a:rPr lang="en-US" smtClean="0"/>
              <a:pPr/>
              <a:t>17</a:t>
            </a:fld>
            <a:endParaRPr lang="en-US" dirty="0"/>
          </a:p>
        </p:txBody>
      </p:sp>
      <p:sp>
        <p:nvSpPr>
          <p:cNvPr id="4" name="Content Placeholder 3">
            <a:extLst>
              <a:ext uri="{FF2B5EF4-FFF2-40B4-BE49-F238E27FC236}">
                <a16:creationId xmlns:a16="http://schemas.microsoft.com/office/drawing/2014/main" id="{CBEB67F7-7F9C-4214-8A76-53620D9AD6D6}"/>
              </a:ext>
            </a:extLst>
          </p:cNvPr>
          <p:cNvSpPr>
            <a:spLocks noGrp="1"/>
          </p:cNvSpPr>
          <p:nvPr>
            <p:ph idx="1"/>
          </p:nvPr>
        </p:nvSpPr>
        <p:spPr/>
        <p:txBody>
          <a:bodyPr/>
          <a:lstStyle/>
          <a:p>
            <a:r>
              <a:rPr lang="en-US" dirty="0"/>
              <a:t>Performance options:</a:t>
            </a:r>
          </a:p>
          <a:p>
            <a:pPr lvl="1"/>
            <a:r>
              <a:rPr lang="en-US" dirty="0"/>
              <a:t>Configure desktop visual effects</a:t>
            </a:r>
          </a:p>
          <a:p>
            <a:pPr lvl="1"/>
            <a:r>
              <a:rPr lang="en-US" dirty="0"/>
              <a:t>Virtual Memory </a:t>
            </a:r>
          </a:p>
          <a:p>
            <a:pPr lvl="1"/>
            <a:r>
              <a:rPr lang="en-US" dirty="0"/>
              <a:t>Foreground/Background processing </a:t>
            </a:r>
            <a:br>
              <a:rPr lang="en-US" dirty="0"/>
            </a:br>
            <a:r>
              <a:rPr lang="en-US" dirty="0"/>
              <a:t>priority </a:t>
            </a:r>
          </a:p>
          <a:p>
            <a:pPr lvl="1"/>
            <a:endParaRPr lang="en-US" dirty="0"/>
          </a:p>
          <a:p>
            <a:r>
              <a:rPr lang="en-US" dirty="0"/>
              <a:t>Startup and recovery options</a:t>
            </a:r>
          </a:p>
          <a:p>
            <a:endParaRPr lang="en-US" dirty="0"/>
          </a:p>
          <a:p>
            <a:r>
              <a:rPr lang="en-US" dirty="0"/>
              <a:t>Environment variables</a:t>
            </a:r>
          </a:p>
          <a:p>
            <a:endParaRPr lang="en-US" dirty="0"/>
          </a:p>
          <a:p>
            <a:r>
              <a:rPr lang="en-US" dirty="0"/>
              <a:t>User Profiles</a:t>
            </a:r>
          </a:p>
        </p:txBody>
      </p:sp>
      <p:pic>
        <p:nvPicPr>
          <p:cNvPr id="6" name="Picture 5">
            <a:extLst>
              <a:ext uri="{FF2B5EF4-FFF2-40B4-BE49-F238E27FC236}">
                <a16:creationId xmlns:a16="http://schemas.microsoft.com/office/drawing/2014/main" id="{46A95742-8A43-4724-AE29-EA9748E76374}"/>
              </a:ext>
            </a:extLst>
          </p:cNvPr>
          <p:cNvPicPr>
            <a:picLocks noChangeAspect="1"/>
          </p:cNvPicPr>
          <p:nvPr/>
        </p:nvPicPr>
        <p:blipFill>
          <a:blip r:embed="rId3"/>
          <a:stretch>
            <a:fillRect/>
          </a:stretch>
        </p:blipFill>
        <p:spPr>
          <a:xfrm>
            <a:off x="5008001" y="1106867"/>
            <a:ext cx="3425169" cy="2824035"/>
          </a:xfrm>
          <a:prstGeom prst="rect">
            <a:avLst/>
          </a:prstGeom>
          <a:ln>
            <a:solidFill>
              <a:schemeClr val="accent1"/>
            </a:solidFill>
          </a:ln>
        </p:spPr>
      </p:pic>
    </p:spTree>
    <p:extLst>
      <p:ext uri="{BB962C8B-B14F-4D97-AF65-F5344CB8AC3E}">
        <p14:creationId xmlns:p14="http://schemas.microsoft.com/office/powerpoint/2010/main" val="320957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C6E8D-2D0D-42CD-8567-742F4D42E7C6}"/>
              </a:ext>
            </a:extLst>
          </p:cNvPr>
          <p:cNvSpPr>
            <a:spLocks noGrp="1"/>
          </p:cNvSpPr>
          <p:nvPr>
            <p:ph type="title"/>
          </p:nvPr>
        </p:nvSpPr>
        <p:spPr/>
        <p:txBody>
          <a:bodyPr/>
          <a:lstStyle/>
          <a:p>
            <a:r>
              <a:rPr lang="en-US" dirty="0"/>
              <a:t>Virtual Memory</a:t>
            </a:r>
          </a:p>
        </p:txBody>
      </p:sp>
      <p:sp>
        <p:nvSpPr>
          <p:cNvPr id="3" name="Text Placeholder 2">
            <a:extLst>
              <a:ext uri="{FF2B5EF4-FFF2-40B4-BE49-F238E27FC236}">
                <a16:creationId xmlns:a16="http://schemas.microsoft.com/office/drawing/2014/main" id="{2EF1D56E-02BF-430D-9BA6-062A493D8B61}"/>
              </a:ext>
            </a:extLst>
          </p:cNvPr>
          <p:cNvSpPr>
            <a:spLocks noGrp="1"/>
          </p:cNvSpPr>
          <p:nvPr>
            <p:ph type="body" sz="quarter" idx="13"/>
          </p:nvPr>
        </p:nvSpPr>
        <p:spPr>
          <a:xfrm>
            <a:off x="1784687" y="822429"/>
            <a:ext cx="7054516" cy="571500"/>
          </a:xfrm>
        </p:spPr>
        <p:txBody>
          <a:bodyPr/>
          <a:lstStyle/>
          <a:p>
            <a:r>
              <a:rPr lang="en-US" b="1" dirty="0"/>
              <a:t>Virtual memory </a:t>
            </a:r>
            <a:r>
              <a:rPr lang="en-US" dirty="0"/>
              <a:t>or </a:t>
            </a:r>
            <a:r>
              <a:rPr lang="en-US" b="1" dirty="0"/>
              <a:t>Pagefile: </a:t>
            </a:r>
            <a:r>
              <a:rPr lang="en-US" dirty="0"/>
              <a:t>An area on the hard disk allocated to contain pages of memory that is used when there is not sufficient physical RAM available. </a:t>
            </a:r>
          </a:p>
        </p:txBody>
      </p:sp>
      <p:sp>
        <p:nvSpPr>
          <p:cNvPr id="4" name="Slide Number Placeholder 3">
            <a:extLst>
              <a:ext uri="{FF2B5EF4-FFF2-40B4-BE49-F238E27FC236}">
                <a16:creationId xmlns:a16="http://schemas.microsoft.com/office/drawing/2014/main" id="{9E55409A-40C8-44F2-85B4-9346E9DC819C}"/>
              </a:ext>
            </a:extLst>
          </p:cNvPr>
          <p:cNvSpPr>
            <a:spLocks noGrp="1"/>
          </p:cNvSpPr>
          <p:nvPr>
            <p:ph type="sldNum" sz="quarter" idx="4"/>
          </p:nvPr>
        </p:nvSpPr>
        <p:spPr/>
        <p:txBody>
          <a:bodyPr/>
          <a:lstStyle/>
          <a:p>
            <a:fld id="{2066355A-084C-D24E-9AD2-7E4FC41EA627}" type="slidenum">
              <a:rPr lang="en-US" smtClean="0"/>
              <a:pPr/>
              <a:t>18</a:t>
            </a:fld>
            <a:endParaRPr lang="en-US" dirty="0"/>
          </a:p>
        </p:txBody>
      </p:sp>
      <p:sp>
        <p:nvSpPr>
          <p:cNvPr id="5" name="Content Placeholder 4">
            <a:extLst>
              <a:ext uri="{FF2B5EF4-FFF2-40B4-BE49-F238E27FC236}">
                <a16:creationId xmlns:a16="http://schemas.microsoft.com/office/drawing/2014/main" id="{77AF23AC-4080-4180-9597-B14E30067E9A}"/>
              </a:ext>
            </a:extLst>
          </p:cNvPr>
          <p:cNvSpPr>
            <a:spLocks noGrp="1"/>
          </p:cNvSpPr>
          <p:nvPr>
            <p:ph idx="1"/>
          </p:nvPr>
        </p:nvSpPr>
        <p:spPr>
          <a:xfrm>
            <a:off x="341924" y="1869820"/>
            <a:ext cx="8460152" cy="3198477"/>
          </a:xfrm>
        </p:spPr>
        <p:txBody>
          <a:bodyPr/>
          <a:lstStyle/>
          <a:p>
            <a:r>
              <a:rPr lang="en-US" dirty="0"/>
              <a:t>Windows sets appropriate level for </a:t>
            </a:r>
            <a:r>
              <a:rPr lang="en-US" dirty="0" err="1"/>
              <a:t>pagefile</a:t>
            </a:r>
            <a:r>
              <a:rPr lang="en-US" dirty="0"/>
              <a:t>.</a:t>
            </a:r>
          </a:p>
          <a:p>
            <a:pPr marL="0" indent="0">
              <a:buNone/>
            </a:pPr>
            <a:r>
              <a:rPr lang="en-US" dirty="0"/>
              <a:t> </a:t>
            </a:r>
          </a:p>
          <a:p>
            <a:r>
              <a:rPr lang="en-US" dirty="0"/>
              <a:t>Each physical disk has a </a:t>
            </a:r>
            <a:r>
              <a:rPr lang="en-US" dirty="0" err="1"/>
              <a:t>pagefile</a:t>
            </a:r>
            <a:r>
              <a:rPr lang="en-US" dirty="0"/>
              <a:t>.</a:t>
            </a:r>
          </a:p>
          <a:p>
            <a:endParaRPr lang="en-US" dirty="0"/>
          </a:p>
          <a:p>
            <a:r>
              <a:rPr lang="en-US" dirty="0"/>
              <a:t>Pagefile doesn’t have to </a:t>
            </a:r>
            <a:br>
              <a:rPr lang="en-US" dirty="0"/>
            </a:br>
            <a:r>
              <a:rPr lang="en-US" dirty="0"/>
              <a:t>use contiguous disk space.</a:t>
            </a:r>
          </a:p>
          <a:p>
            <a:endParaRPr lang="en-US" dirty="0"/>
          </a:p>
          <a:p>
            <a:r>
              <a:rPr lang="en-US" dirty="0"/>
              <a:t>Virtual memory is not as </a:t>
            </a:r>
            <a:br>
              <a:rPr lang="en-US" dirty="0"/>
            </a:br>
            <a:r>
              <a:rPr lang="en-US" dirty="0"/>
              <a:t>fast as physical memory.</a:t>
            </a:r>
          </a:p>
        </p:txBody>
      </p:sp>
      <p:pic>
        <p:nvPicPr>
          <p:cNvPr id="6" name="Content Placeholder 5">
            <a:extLst>
              <a:ext uri="{FF2B5EF4-FFF2-40B4-BE49-F238E27FC236}">
                <a16:creationId xmlns:a16="http://schemas.microsoft.com/office/drawing/2014/main" id="{676899AD-75B5-425E-B7E1-13D8D31D6550}"/>
              </a:ext>
            </a:extLst>
          </p:cNvPr>
          <p:cNvPicPr>
            <a:picLocks noChangeAspect="1"/>
          </p:cNvPicPr>
          <p:nvPr/>
        </p:nvPicPr>
        <p:blipFill>
          <a:blip r:embed="rId2"/>
          <a:stretch>
            <a:fillRect/>
          </a:stretch>
        </p:blipFill>
        <p:spPr>
          <a:xfrm>
            <a:off x="4865731" y="2269340"/>
            <a:ext cx="3842503" cy="2211150"/>
          </a:xfrm>
          <a:prstGeom prst="rect">
            <a:avLst/>
          </a:prstGeom>
        </p:spPr>
      </p:pic>
    </p:spTree>
    <p:extLst>
      <p:ext uri="{BB962C8B-B14F-4D97-AF65-F5344CB8AC3E}">
        <p14:creationId xmlns:p14="http://schemas.microsoft.com/office/powerpoint/2010/main" val="3944963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3AB9B-8741-445F-9224-2BB43A1EF9B8}"/>
              </a:ext>
            </a:extLst>
          </p:cNvPr>
          <p:cNvSpPr>
            <a:spLocks noGrp="1"/>
          </p:cNvSpPr>
          <p:nvPr>
            <p:ph type="title"/>
          </p:nvPr>
        </p:nvSpPr>
        <p:spPr/>
        <p:txBody>
          <a:bodyPr/>
          <a:lstStyle/>
          <a:p>
            <a:r>
              <a:rPr lang="en-US" dirty="0"/>
              <a:t>Virtual Memory</a:t>
            </a:r>
          </a:p>
        </p:txBody>
      </p:sp>
      <p:sp>
        <p:nvSpPr>
          <p:cNvPr id="3" name="Slide Number Placeholder 2">
            <a:extLst>
              <a:ext uri="{FF2B5EF4-FFF2-40B4-BE49-F238E27FC236}">
                <a16:creationId xmlns:a16="http://schemas.microsoft.com/office/drawing/2014/main" id="{D9BC2E6B-724C-4DFB-BF19-5E5154810D27}"/>
              </a:ext>
            </a:extLst>
          </p:cNvPr>
          <p:cNvSpPr>
            <a:spLocks noGrp="1"/>
          </p:cNvSpPr>
          <p:nvPr>
            <p:ph type="sldNum" sz="quarter" idx="4"/>
          </p:nvPr>
        </p:nvSpPr>
        <p:spPr/>
        <p:txBody>
          <a:bodyPr/>
          <a:lstStyle/>
          <a:p>
            <a:fld id="{2066355A-084C-D24E-9AD2-7E4FC41EA627}" type="slidenum">
              <a:rPr lang="en-US" smtClean="0"/>
              <a:pPr/>
              <a:t>19</a:t>
            </a:fld>
            <a:endParaRPr lang="en-US" dirty="0"/>
          </a:p>
        </p:txBody>
      </p:sp>
      <p:pic>
        <p:nvPicPr>
          <p:cNvPr id="7" name="Picture 6">
            <a:extLst>
              <a:ext uri="{FF2B5EF4-FFF2-40B4-BE49-F238E27FC236}">
                <a16:creationId xmlns:a16="http://schemas.microsoft.com/office/drawing/2014/main" id="{434F30E3-1E03-4CDD-A531-F7BF21F39B51}"/>
              </a:ext>
            </a:extLst>
          </p:cNvPr>
          <p:cNvPicPr>
            <a:picLocks noChangeAspect="1"/>
          </p:cNvPicPr>
          <p:nvPr/>
        </p:nvPicPr>
        <p:blipFill>
          <a:blip r:embed="rId2"/>
          <a:stretch>
            <a:fillRect/>
          </a:stretch>
        </p:blipFill>
        <p:spPr>
          <a:xfrm>
            <a:off x="959710" y="593343"/>
            <a:ext cx="7220000" cy="4286666"/>
          </a:xfrm>
          <a:prstGeom prst="rect">
            <a:avLst/>
          </a:prstGeom>
        </p:spPr>
      </p:pic>
    </p:spTree>
    <p:extLst>
      <p:ext uri="{BB962C8B-B14F-4D97-AF65-F5344CB8AC3E}">
        <p14:creationId xmlns:p14="http://schemas.microsoft.com/office/powerpoint/2010/main" val="714606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7D4CB-F200-0845-BE7C-821385ACD4D5}"/>
              </a:ext>
            </a:extLst>
          </p:cNvPr>
          <p:cNvSpPr>
            <a:spLocks noGrp="1"/>
          </p:cNvSpPr>
          <p:nvPr>
            <p:ph type="title"/>
          </p:nvPr>
        </p:nvSpPr>
        <p:spPr>
          <a:xfrm>
            <a:off x="341925" y="75202"/>
            <a:ext cx="8455566" cy="633458"/>
          </a:xfrm>
        </p:spPr>
        <p:txBody>
          <a:bodyPr anchor="ctr">
            <a:normAutofit/>
          </a:bodyPr>
          <a:lstStyle/>
          <a:p>
            <a:r>
              <a:rPr lang="en-US" dirty="0"/>
              <a:t>Topic A: Install and Manage Windows Applications</a:t>
            </a:r>
          </a:p>
        </p:txBody>
      </p:sp>
      <p:sp>
        <p:nvSpPr>
          <p:cNvPr id="3" name="Slide Number Placeholder 2">
            <a:extLst>
              <a:ext uri="{FF2B5EF4-FFF2-40B4-BE49-F238E27FC236}">
                <a16:creationId xmlns:a16="http://schemas.microsoft.com/office/drawing/2014/main" id="{34ABC7C4-C36C-A442-BF1A-CF292D50808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a:t>
            </a:fld>
            <a:endParaRPr lang="en-US"/>
          </a:p>
        </p:txBody>
      </p:sp>
      <p:pic>
        <p:nvPicPr>
          <p:cNvPr id="4" name="Picture 3">
            <a:extLst>
              <a:ext uri="{FF2B5EF4-FFF2-40B4-BE49-F238E27FC236}">
                <a16:creationId xmlns:a16="http://schemas.microsoft.com/office/drawing/2014/main" id="{6EC48CB0-F91C-B1F9-15D4-C8C803F095AD}"/>
              </a:ext>
            </a:extLst>
          </p:cNvPr>
          <p:cNvPicPr>
            <a:picLocks noChangeAspect="1"/>
          </p:cNvPicPr>
          <p:nvPr/>
        </p:nvPicPr>
        <p:blipFill>
          <a:blip r:embed="rId2"/>
          <a:stretch>
            <a:fillRect/>
          </a:stretch>
        </p:blipFill>
        <p:spPr>
          <a:xfrm>
            <a:off x="2101099" y="1231809"/>
            <a:ext cx="4414001" cy="2471841"/>
          </a:xfrm>
          <a:prstGeom prst="rect">
            <a:avLst/>
          </a:prstGeom>
          <a:noFill/>
        </p:spPr>
      </p:pic>
    </p:spTree>
    <p:extLst>
      <p:ext uri="{BB962C8B-B14F-4D97-AF65-F5344CB8AC3E}">
        <p14:creationId xmlns:p14="http://schemas.microsoft.com/office/powerpoint/2010/main" val="3001587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9E80-E776-4E76-A253-67201E055AFF}"/>
              </a:ext>
            </a:extLst>
          </p:cNvPr>
          <p:cNvSpPr>
            <a:spLocks noGrp="1"/>
          </p:cNvSpPr>
          <p:nvPr>
            <p:ph type="title"/>
          </p:nvPr>
        </p:nvSpPr>
        <p:spPr/>
        <p:txBody>
          <a:bodyPr/>
          <a:lstStyle/>
          <a:p>
            <a:r>
              <a:rPr lang="en-US" dirty="0"/>
              <a:t>Windows Performance Management Tools</a:t>
            </a:r>
          </a:p>
        </p:txBody>
      </p:sp>
      <p:sp>
        <p:nvSpPr>
          <p:cNvPr id="3" name="Slide Number Placeholder 2">
            <a:extLst>
              <a:ext uri="{FF2B5EF4-FFF2-40B4-BE49-F238E27FC236}">
                <a16:creationId xmlns:a16="http://schemas.microsoft.com/office/drawing/2014/main" id="{33C56CE2-7888-4D99-A1E1-7C81E0DBE61F}"/>
              </a:ext>
            </a:extLst>
          </p:cNvPr>
          <p:cNvSpPr>
            <a:spLocks noGrp="1"/>
          </p:cNvSpPr>
          <p:nvPr>
            <p:ph type="sldNum" sz="quarter" idx="4"/>
          </p:nvPr>
        </p:nvSpPr>
        <p:spPr/>
        <p:txBody>
          <a:bodyPr/>
          <a:lstStyle/>
          <a:p>
            <a:fld id="{2066355A-084C-D24E-9AD2-7E4FC41EA627}" type="slidenum">
              <a:rPr lang="en-US" smtClean="0"/>
              <a:pPr/>
              <a:t>20</a:t>
            </a:fld>
            <a:endParaRPr lang="en-US" dirty="0"/>
          </a:p>
        </p:txBody>
      </p:sp>
      <p:sp>
        <p:nvSpPr>
          <p:cNvPr id="4" name="Content Placeholder 3">
            <a:extLst>
              <a:ext uri="{FF2B5EF4-FFF2-40B4-BE49-F238E27FC236}">
                <a16:creationId xmlns:a16="http://schemas.microsoft.com/office/drawing/2014/main" id="{F03D48D3-587A-497B-89B6-8FD9C06C7B44}"/>
              </a:ext>
            </a:extLst>
          </p:cNvPr>
          <p:cNvSpPr>
            <a:spLocks noGrp="1"/>
          </p:cNvSpPr>
          <p:nvPr>
            <p:ph idx="1"/>
          </p:nvPr>
        </p:nvSpPr>
        <p:spPr/>
        <p:txBody>
          <a:bodyPr/>
          <a:lstStyle/>
          <a:p>
            <a:pPr algn="l"/>
            <a:r>
              <a:rPr lang="en-US" sz="1800" b="1" i="0" u="none" strike="noStrike" baseline="0" dirty="0">
                <a:latin typeface="OpenSans-Bold"/>
              </a:rPr>
              <a:t>Task Manager</a:t>
            </a:r>
            <a:r>
              <a:rPr lang="en-US" sz="1800" b="0" i="0" u="none" strike="noStrike" baseline="0" dirty="0">
                <a:latin typeface="OpenSans-Regular"/>
              </a:rPr>
              <a:t>—as you have seen, you can use the </a:t>
            </a:r>
            <a:r>
              <a:rPr lang="en-US" sz="1800" b="1" i="0" u="none" strike="noStrike" baseline="0" dirty="0">
                <a:latin typeface="OpenSans-Bold"/>
              </a:rPr>
              <a:t>Performance </a:t>
            </a:r>
            <a:r>
              <a:rPr lang="en-US" sz="1800" b="0" i="0" u="none" strike="noStrike" baseline="0" dirty="0">
                <a:latin typeface="OpenSans-Regular"/>
              </a:rPr>
              <a:t>tab in </a:t>
            </a:r>
            <a:r>
              <a:rPr lang="en-US" sz="1800" b="1" i="0" u="none" strike="noStrike" baseline="0" dirty="0">
                <a:latin typeface="OpenSans-Bold"/>
              </a:rPr>
              <a:t>Task Manager </a:t>
            </a:r>
            <a:r>
              <a:rPr lang="en-US" sz="1800" b="0" i="0" u="none" strike="noStrike" baseline="0" dirty="0">
                <a:latin typeface="OpenSans-Regular"/>
              </a:rPr>
              <a:t>to monitor utilization statistics in real time.</a:t>
            </a:r>
          </a:p>
          <a:p>
            <a:pPr marL="0" indent="0" algn="l">
              <a:buNone/>
            </a:pPr>
            <a:endParaRPr lang="en-US" dirty="0"/>
          </a:p>
          <a:p>
            <a:pPr algn="l"/>
            <a:r>
              <a:rPr lang="en-US" sz="1800" b="1" i="0" u="none" strike="noStrike" baseline="0" dirty="0">
                <a:latin typeface="OpenSans-Bold"/>
              </a:rPr>
              <a:t>Resource Monitor</a:t>
            </a:r>
            <a:r>
              <a:rPr lang="en-US" sz="1800" b="0" i="0" u="none" strike="noStrike" baseline="0" dirty="0">
                <a:latin typeface="OpenSans-Regular"/>
              </a:rPr>
              <a:t>—shows an enhanced version of the sort of snapshot monitoring provided by </a:t>
            </a:r>
            <a:r>
              <a:rPr lang="en-US" sz="1800" b="1" i="0" u="none" strike="noStrike" baseline="0" dirty="0">
                <a:latin typeface="OpenSans-Bold"/>
              </a:rPr>
              <a:t>Task Manager</a:t>
            </a:r>
            <a:r>
              <a:rPr lang="en-US" sz="1800" b="0" i="0" u="none" strike="noStrike" baseline="0" dirty="0">
                <a:latin typeface="OpenSans-Regular"/>
              </a:rPr>
              <a:t>.</a:t>
            </a:r>
          </a:p>
          <a:p>
            <a:pPr algn="l"/>
            <a:endParaRPr lang="en-US" dirty="0"/>
          </a:p>
          <a:p>
            <a:pPr algn="l"/>
            <a:r>
              <a:rPr lang="en-US" sz="1800" b="1" i="0" u="none" strike="noStrike" baseline="0" dirty="0">
                <a:latin typeface="OpenSans-Bold"/>
              </a:rPr>
              <a:t>Reliability Monitor</a:t>
            </a:r>
            <a:r>
              <a:rPr lang="en-US" sz="1800" b="0" i="0" u="none" strike="noStrike" baseline="0" dirty="0">
                <a:latin typeface="OpenSans-Regular"/>
              </a:rPr>
              <a:t>—displays a log of "system stability" events, so you can see at a glance whether a particular application has stopped responding frequently</a:t>
            </a:r>
          </a:p>
          <a:p>
            <a:pPr marL="0" indent="0" algn="l">
              <a:buNone/>
            </a:pPr>
            <a:endParaRPr lang="en-US" sz="1800" b="0" i="0" u="none" strike="noStrike" baseline="0" dirty="0">
              <a:latin typeface="OpenSans-Regular"/>
            </a:endParaRPr>
          </a:p>
          <a:p>
            <a:pPr algn="l"/>
            <a:r>
              <a:rPr lang="en-US" sz="1800" b="1" i="0" u="none" strike="noStrike" baseline="0" dirty="0">
                <a:latin typeface="OpenSans-Bold"/>
              </a:rPr>
              <a:t>Performance Monitor</a:t>
            </a:r>
            <a:r>
              <a:rPr lang="en-US" sz="1800" b="0" i="0" u="none" strike="noStrike" baseline="0" dirty="0">
                <a:latin typeface="OpenSans-Regular"/>
              </a:rPr>
              <a:t>—configure detailed reports on different system statistics and log performance over time.</a:t>
            </a:r>
            <a:endParaRPr lang="en-US" dirty="0"/>
          </a:p>
        </p:txBody>
      </p:sp>
    </p:spTree>
    <p:extLst>
      <p:ext uri="{BB962C8B-B14F-4D97-AF65-F5344CB8AC3E}">
        <p14:creationId xmlns:p14="http://schemas.microsoft.com/office/powerpoint/2010/main" val="3552242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3AB9B-8741-445F-9224-2BB43A1EF9B8}"/>
              </a:ext>
            </a:extLst>
          </p:cNvPr>
          <p:cNvSpPr>
            <a:spLocks noGrp="1"/>
          </p:cNvSpPr>
          <p:nvPr>
            <p:ph type="title"/>
          </p:nvPr>
        </p:nvSpPr>
        <p:spPr/>
        <p:txBody>
          <a:bodyPr/>
          <a:lstStyle/>
          <a:p>
            <a:r>
              <a:rPr lang="en-US" sz="2400" b="1" i="0" u="none" strike="noStrike" baseline="0" dirty="0">
                <a:latin typeface="OpenSans-Bold"/>
              </a:rPr>
              <a:t>Reliability Monitor</a:t>
            </a:r>
            <a:endParaRPr lang="en-US" dirty="0"/>
          </a:p>
        </p:txBody>
      </p:sp>
      <p:sp>
        <p:nvSpPr>
          <p:cNvPr id="3" name="Slide Number Placeholder 2">
            <a:extLst>
              <a:ext uri="{FF2B5EF4-FFF2-40B4-BE49-F238E27FC236}">
                <a16:creationId xmlns:a16="http://schemas.microsoft.com/office/drawing/2014/main" id="{D9BC2E6B-724C-4DFB-BF19-5E5154810D27}"/>
              </a:ext>
            </a:extLst>
          </p:cNvPr>
          <p:cNvSpPr>
            <a:spLocks noGrp="1"/>
          </p:cNvSpPr>
          <p:nvPr>
            <p:ph type="sldNum" sz="quarter" idx="4"/>
          </p:nvPr>
        </p:nvSpPr>
        <p:spPr/>
        <p:txBody>
          <a:bodyPr/>
          <a:lstStyle/>
          <a:p>
            <a:fld id="{2066355A-084C-D24E-9AD2-7E4FC41EA627}" type="slidenum">
              <a:rPr lang="en-US" smtClean="0"/>
              <a:pPr/>
              <a:t>21</a:t>
            </a:fld>
            <a:endParaRPr lang="en-US" dirty="0"/>
          </a:p>
        </p:txBody>
      </p:sp>
      <p:pic>
        <p:nvPicPr>
          <p:cNvPr id="8" name="Picture 7">
            <a:extLst>
              <a:ext uri="{FF2B5EF4-FFF2-40B4-BE49-F238E27FC236}">
                <a16:creationId xmlns:a16="http://schemas.microsoft.com/office/drawing/2014/main" id="{15261BCC-C3BF-A26A-20BE-045D9D800E76}"/>
              </a:ext>
            </a:extLst>
          </p:cNvPr>
          <p:cNvPicPr>
            <a:picLocks noChangeAspect="1"/>
          </p:cNvPicPr>
          <p:nvPr/>
        </p:nvPicPr>
        <p:blipFill>
          <a:blip r:embed="rId2"/>
          <a:stretch>
            <a:fillRect/>
          </a:stretch>
        </p:blipFill>
        <p:spPr>
          <a:xfrm>
            <a:off x="349814" y="1925569"/>
            <a:ext cx="4745015" cy="2853390"/>
          </a:xfrm>
          <a:prstGeom prst="rect">
            <a:avLst/>
          </a:prstGeom>
          <a:ln>
            <a:solidFill>
              <a:schemeClr val="accent1"/>
            </a:solidFill>
          </a:ln>
        </p:spPr>
      </p:pic>
      <p:pic>
        <p:nvPicPr>
          <p:cNvPr id="6" name="Picture 5">
            <a:extLst>
              <a:ext uri="{FF2B5EF4-FFF2-40B4-BE49-F238E27FC236}">
                <a16:creationId xmlns:a16="http://schemas.microsoft.com/office/drawing/2014/main" id="{3C778163-9AB1-0EA8-58C4-F1C16D57AC01}"/>
              </a:ext>
            </a:extLst>
          </p:cNvPr>
          <p:cNvPicPr>
            <a:picLocks noChangeAspect="1"/>
          </p:cNvPicPr>
          <p:nvPr/>
        </p:nvPicPr>
        <p:blipFill>
          <a:blip r:embed="rId3"/>
          <a:stretch>
            <a:fillRect/>
          </a:stretch>
        </p:blipFill>
        <p:spPr>
          <a:xfrm>
            <a:off x="3822908" y="339844"/>
            <a:ext cx="4974586" cy="2254753"/>
          </a:xfrm>
          <a:prstGeom prst="rect">
            <a:avLst/>
          </a:prstGeom>
          <a:ln>
            <a:solidFill>
              <a:schemeClr val="accent1"/>
            </a:solidFill>
          </a:ln>
        </p:spPr>
      </p:pic>
    </p:spTree>
    <p:extLst>
      <p:ext uri="{BB962C8B-B14F-4D97-AF65-F5344CB8AC3E}">
        <p14:creationId xmlns:p14="http://schemas.microsoft.com/office/powerpoint/2010/main" val="2231624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9E80-E776-4E76-A253-67201E055AFF}"/>
              </a:ext>
            </a:extLst>
          </p:cNvPr>
          <p:cNvSpPr>
            <a:spLocks noGrp="1"/>
          </p:cNvSpPr>
          <p:nvPr>
            <p:ph type="title"/>
          </p:nvPr>
        </p:nvSpPr>
        <p:spPr>
          <a:xfrm>
            <a:off x="341924" y="75202"/>
            <a:ext cx="8024153" cy="633458"/>
          </a:xfrm>
        </p:spPr>
        <p:txBody>
          <a:bodyPr/>
          <a:lstStyle/>
          <a:p>
            <a:r>
              <a:rPr lang="en-US" dirty="0"/>
              <a:t>Windows Performance Management Tools</a:t>
            </a:r>
          </a:p>
        </p:txBody>
      </p:sp>
      <p:sp>
        <p:nvSpPr>
          <p:cNvPr id="4" name="Text Placeholder 3">
            <a:extLst>
              <a:ext uri="{FF2B5EF4-FFF2-40B4-BE49-F238E27FC236}">
                <a16:creationId xmlns:a16="http://schemas.microsoft.com/office/drawing/2014/main" id="{7F1C1327-6078-4FA2-8497-20644C85746E}"/>
              </a:ext>
            </a:extLst>
          </p:cNvPr>
          <p:cNvSpPr>
            <a:spLocks noGrp="1"/>
          </p:cNvSpPr>
          <p:nvPr>
            <p:ph type="body" sz="quarter" idx="13"/>
          </p:nvPr>
        </p:nvSpPr>
        <p:spPr>
          <a:xfrm>
            <a:off x="1752600" y="868782"/>
            <a:ext cx="6934200" cy="571500"/>
          </a:xfrm>
        </p:spPr>
        <p:txBody>
          <a:bodyPr/>
          <a:lstStyle/>
          <a:p>
            <a:r>
              <a:rPr lang="en-US" b="1" dirty="0"/>
              <a:t>Objects: </a:t>
            </a:r>
            <a:r>
              <a:rPr lang="en-US" dirty="0"/>
              <a:t>A data structure in Windows that represents system resources.</a:t>
            </a:r>
          </a:p>
        </p:txBody>
      </p:sp>
      <p:sp>
        <p:nvSpPr>
          <p:cNvPr id="3" name="Slide Number Placeholder 2">
            <a:extLst>
              <a:ext uri="{FF2B5EF4-FFF2-40B4-BE49-F238E27FC236}">
                <a16:creationId xmlns:a16="http://schemas.microsoft.com/office/drawing/2014/main" id="{33C56CE2-7888-4D99-A1E1-7C81E0DBE61F}"/>
              </a:ext>
            </a:extLst>
          </p:cNvPr>
          <p:cNvSpPr>
            <a:spLocks noGrp="1"/>
          </p:cNvSpPr>
          <p:nvPr>
            <p:ph type="sldNum" sz="quarter" idx="4"/>
          </p:nvPr>
        </p:nvSpPr>
        <p:spPr/>
        <p:txBody>
          <a:bodyPr/>
          <a:lstStyle/>
          <a:p>
            <a:fld id="{2066355A-084C-D24E-9AD2-7E4FC41EA627}" type="slidenum">
              <a:rPr lang="en-US" smtClean="0"/>
              <a:pPr/>
              <a:t>22</a:t>
            </a:fld>
            <a:endParaRPr lang="en-US" dirty="0"/>
          </a:p>
        </p:txBody>
      </p:sp>
      <p:sp>
        <p:nvSpPr>
          <p:cNvPr id="7" name="Content Placeholder 6">
            <a:extLst>
              <a:ext uri="{FF2B5EF4-FFF2-40B4-BE49-F238E27FC236}">
                <a16:creationId xmlns:a16="http://schemas.microsoft.com/office/drawing/2014/main" id="{A2E467C6-33E5-4225-B629-5C2F5C30EC08}"/>
              </a:ext>
            </a:extLst>
          </p:cNvPr>
          <p:cNvSpPr>
            <a:spLocks noGrp="1"/>
          </p:cNvSpPr>
          <p:nvPr>
            <p:ph idx="1"/>
          </p:nvPr>
        </p:nvSpPr>
        <p:spPr/>
        <p:txBody>
          <a:bodyPr/>
          <a:lstStyle/>
          <a:p>
            <a:r>
              <a:rPr lang="en-US" dirty="0"/>
              <a:t>Objects:</a:t>
            </a:r>
          </a:p>
          <a:p>
            <a:pPr lvl="1"/>
            <a:r>
              <a:rPr lang="en-US" dirty="0"/>
              <a:t>Processor</a:t>
            </a:r>
          </a:p>
          <a:p>
            <a:pPr lvl="1"/>
            <a:r>
              <a:rPr lang="en-US" dirty="0"/>
              <a:t>Physical Disk</a:t>
            </a:r>
          </a:p>
          <a:p>
            <a:pPr lvl="1"/>
            <a:r>
              <a:rPr lang="en-US" dirty="0"/>
              <a:t>Memory </a:t>
            </a:r>
          </a:p>
          <a:p>
            <a:pPr lvl="1"/>
            <a:r>
              <a:rPr lang="en-US" dirty="0"/>
              <a:t>Paging File</a:t>
            </a:r>
          </a:p>
          <a:p>
            <a:pPr lvl="1"/>
            <a:endParaRPr lang="en-US" dirty="0"/>
          </a:p>
          <a:p>
            <a:r>
              <a:rPr lang="en-US" dirty="0"/>
              <a:t>Counters for each object</a:t>
            </a:r>
          </a:p>
          <a:p>
            <a:pPr marL="0" indent="0">
              <a:buNone/>
            </a:pPr>
            <a:endParaRPr lang="en-US" dirty="0"/>
          </a:p>
          <a:p>
            <a:r>
              <a:rPr lang="en-US" dirty="0"/>
              <a:t>Instances for multiple objects</a:t>
            </a:r>
          </a:p>
        </p:txBody>
      </p:sp>
      <p:pic>
        <p:nvPicPr>
          <p:cNvPr id="5" name="Picture 4">
            <a:extLst>
              <a:ext uri="{FF2B5EF4-FFF2-40B4-BE49-F238E27FC236}">
                <a16:creationId xmlns:a16="http://schemas.microsoft.com/office/drawing/2014/main" id="{C9C81758-8BFA-B1B7-4B28-076491193491}"/>
              </a:ext>
            </a:extLst>
          </p:cNvPr>
          <p:cNvPicPr>
            <a:picLocks noChangeAspect="1"/>
          </p:cNvPicPr>
          <p:nvPr/>
        </p:nvPicPr>
        <p:blipFill>
          <a:blip r:embed="rId2"/>
          <a:stretch>
            <a:fillRect/>
          </a:stretch>
        </p:blipFill>
        <p:spPr>
          <a:xfrm>
            <a:off x="4354000" y="1498348"/>
            <a:ext cx="4148254" cy="2974645"/>
          </a:xfrm>
          <a:prstGeom prst="rect">
            <a:avLst/>
          </a:prstGeom>
        </p:spPr>
      </p:pic>
    </p:spTree>
    <p:extLst>
      <p:ext uri="{BB962C8B-B14F-4D97-AF65-F5344CB8AC3E}">
        <p14:creationId xmlns:p14="http://schemas.microsoft.com/office/powerpoint/2010/main" val="183824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80">
                                          <p:stCondLst>
                                            <p:cond delay="0"/>
                                          </p:stCondLst>
                                        </p:cTn>
                                        <p:tgtEl>
                                          <p:spTgt spid="7">
                                            <p:txEl>
                                              <p:pRg st="1" end="1"/>
                                            </p:txEl>
                                          </p:spTgt>
                                        </p:tgtEl>
                                      </p:cBhvr>
                                    </p:animEffect>
                                    <p:anim calcmode="lin" valueType="num">
                                      <p:cBhvr>
                                        <p:cTn id="8" dur="1822" tmFilter="0,0; 0.14,0.36; 0.43,0.73; 0.71,0.91; 1.0,1.0">
                                          <p:stCondLst>
                                            <p:cond delay="0"/>
                                          </p:stCondLst>
                                        </p:cTn>
                                        <p:tgtEl>
                                          <p:spTgt spid="7">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xEl>
                                              <p:pRg st="1" end="1"/>
                                            </p:txEl>
                                          </p:spTgt>
                                        </p:tgtEl>
                                      </p:cBhvr>
                                      <p:to x="100000" y="60000"/>
                                    </p:animScale>
                                    <p:animScale>
                                      <p:cBhvr>
                                        <p:cTn id="14" dur="166" decel="50000">
                                          <p:stCondLst>
                                            <p:cond delay="676"/>
                                          </p:stCondLst>
                                        </p:cTn>
                                        <p:tgtEl>
                                          <p:spTgt spid="7">
                                            <p:txEl>
                                              <p:pRg st="1" end="1"/>
                                            </p:txEl>
                                          </p:spTgt>
                                        </p:tgtEl>
                                      </p:cBhvr>
                                      <p:to x="100000" y="100000"/>
                                    </p:animScale>
                                    <p:animScale>
                                      <p:cBhvr>
                                        <p:cTn id="15" dur="26">
                                          <p:stCondLst>
                                            <p:cond delay="1312"/>
                                          </p:stCondLst>
                                        </p:cTn>
                                        <p:tgtEl>
                                          <p:spTgt spid="7">
                                            <p:txEl>
                                              <p:pRg st="1" end="1"/>
                                            </p:txEl>
                                          </p:spTgt>
                                        </p:tgtEl>
                                      </p:cBhvr>
                                      <p:to x="100000" y="80000"/>
                                    </p:animScale>
                                    <p:animScale>
                                      <p:cBhvr>
                                        <p:cTn id="16" dur="166" decel="50000">
                                          <p:stCondLst>
                                            <p:cond delay="1338"/>
                                          </p:stCondLst>
                                        </p:cTn>
                                        <p:tgtEl>
                                          <p:spTgt spid="7">
                                            <p:txEl>
                                              <p:pRg st="1" end="1"/>
                                            </p:txEl>
                                          </p:spTgt>
                                        </p:tgtEl>
                                      </p:cBhvr>
                                      <p:to x="100000" y="100000"/>
                                    </p:animScale>
                                    <p:animScale>
                                      <p:cBhvr>
                                        <p:cTn id="17" dur="26">
                                          <p:stCondLst>
                                            <p:cond delay="1642"/>
                                          </p:stCondLst>
                                        </p:cTn>
                                        <p:tgtEl>
                                          <p:spTgt spid="7">
                                            <p:txEl>
                                              <p:pRg st="1" end="1"/>
                                            </p:txEl>
                                          </p:spTgt>
                                        </p:tgtEl>
                                      </p:cBhvr>
                                      <p:to x="100000" y="90000"/>
                                    </p:animScale>
                                    <p:animScale>
                                      <p:cBhvr>
                                        <p:cTn id="18" dur="166" decel="50000">
                                          <p:stCondLst>
                                            <p:cond delay="1668"/>
                                          </p:stCondLst>
                                        </p:cTn>
                                        <p:tgtEl>
                                          <p:spTgt spid="7">
                                            <p:txEl>
                                              <p:pRg st="1" end="1"/>
                                            </p:txEl>
                                          </p:spTgt>
                                        </p:tgtEl>
                                      </p:cBhvr>
                                      <p:to x="100000" y="100000"/>
                                    </p:animScale>
                                    <p:animScale>
                                      <p:cBhvr>
                                        <p:cTn id="19" dur="26">
                                          <p:stCondLst>
                                            <p:cond delay="1808"/>
                                          </p:stCondLst>
                                        </p:cTn>
                                        <p:tgtEl>
                                          <p:spTgt spid="7">
                                            <p:txEl>
                                              <p:pRg st="1" end="1"/>
                                            </p:txEl>
                                          </p:spTgt>
                                        </p:tgtEl>
                                      </p:cBhvr>
                                      <p:to x="100000" y="95000"/>
                                    </p:animScale>
                                    <p:animScale>
                                      <p:cBhvr>
                                        <p:cTn id="20" dur="166" decel="50000">
                                          <p:stCondLst>
                                            <p:cond delay="1834"/>
                                          </p:stCondLst>
                                        </p:cTn>
                                        <p:tgtEl>
                                          <p:spTgt spid="7">
                                            <p:txEl>
                                              <p:pRg st="1" end="1"/>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wipe(down)">
                                      <p:cBhvr>
                                        <p:cTn id="23" dur="580">
                                          <p:stCondLst>
                                            <p:cond delay="0"/>
                                          </p:stCondLst>
                                        </p:cTn>
                                        <p:tgtEl>
                                          <p:spTgt spid="7">
                                            <p:txEl>
                                              <p:pRg st="2" end="2"/>
                                            </p:txEl>
                                          </p:spTgt>
                                        </p:tgtEl>
                                      </p:cBhvr>
                                    </p:animEffect>
                                    <p:anim calcmode="lin" valueType="num">
                                      <p:cBhvr>
                                        <p:cTn id="24" dur="1822" tmFilter="0,0; 0.14,0.36; 0.43,0.73; 0.71,0.91; 1.0,1.0">
                                          <p:stCondLst>
                                            <p:cond delay="0"/>
                                          </p:stCondLst>
                                        </p:cTn>
                                        <p:tgtEl>
                                          <p:spTgt spid="7">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xEl>
                                              <p:pRg st="2" end="2"/>
                                            </p:txEl>
                                          </p:spTgt>
                                        </p:tgtEl>
                                      </p:cBhvr>
                                      <p:to x="100000" y="60000"/>
                                    </p:animScale>
                                    <p:animScale>
                                      <p:cBhvr>
                                        <p:cTn id="30" dur="166" decel="50000">
                                          <p:stCondLst>
                                            <p:cond delay="676"/>
                                          </p:stCondLst>
                                        </p:cTn>
                                        <p:tgtEl>
                                          <p:spTgt spid="7">
                                            <p:txEl>
                                              <p:pRg st="2" end="2"/>
                                            </p:txEl>
                                          </p:spTgt>
                                        </p:tgtEl>
                                      </p:cBhvr>
                                      <p:to x="100000" y="100000"/>
                                    </p:animScale>
                                    <p:animScale>
                                      <p:cBhvr>
                                        <p:cTn id="31" dur="26">
                                          <p:stCondLst>
                                            <p:cond delay="1312"/>
                                          </p:stCondLst>
                                        </p:cTn>
                                        <p:tgtEl>
                                          <p:spTgt spid="7">
                                            <p:txEl>
                                              <p:pRg st="2" end="2"/>
                                            </p:txEl>
                                          </p:spTgt>
                                        </p:tgtEl>
                                      </p:cBhvr>
                                      <p:to x="100000" y="80000"/>
                                    </p:animScale>
                                    <p:animScale>
                                      <p:cBhvr>
                                        <p:cTn id="32" dur="166" decel="50000">
                                          <p:stCondLst>
                                            <p:cond delay="1338"/>
                                          </p:stCondLst>
                                        </p:cTn>
                                        <p:tgtEl>
                                          <p:spTgt spid="7">
                                            <p:txEl>
                                              <p:pRg st="2" end="2"/>
                                            </p:txEl>
                                          </p:spTgt>
                                        </p:tgtEl>
                                      </p:cBhvr>
                                      <p:to x="100000" y="100000"/>
                                    </p:animScale>
                                    <p:animScale>
                                      <p:cBhvr>
                                        <p:cTn id="33" dur="26">
                                          <p:stCondLst>
                                            <p:cond delay="1642"/>
                                          </p:stCondLst>
                                        </p:cTn>
                                        <p:tgtEl>
                                          <p:spTgt spid="7">
                                            <p:txEl>
                                              <p:pRg st="2" end="2"/>
                                            </p:txEl>
                                          </p:spTgt>
                                        </p:tgtEl>
                                      </p:cBhvr>
                                      <p:to x="100000" y="90000"/>
                                    </p:animScale>
                                    <p:animScale>
                                      <p:cBhvr>
                                        <p:cTn id="34" dur="166" decel="50000">
                                          <p:stCondLst>
                                            <p:cond delay="1668"/>
                                          </p:stCondLst>
                                        </p:cTn>
                                        <p:tgtEl>
                                          <p:spTgt spid="7">
                                            <p:txEl>
                                              <p:pRg st="2" end="2"/>
                                            </p:txEl>
                                          </p:spTgt>
                                        </p:tgtEl>
                                      </p:cBhvr>
                                      <p:to x="100000" y="100000"/>
                                    </p:animScale>
                                    <p:animScale>
                                      <p:cBhvr>
                                        <p:cTn id="35" dur="26">
                                          <p:stCondLst>
                                            <p:cond delay="1808"/>
                                          </p:stCondLst>
                                        </p:cTn>
                                        <p:tgtEl>
                                          <p:spTgt spid="7">
                                            <p:txEl>
                                              <p:pRg st="2" end="2"/>
                                            </p:txEl>
                                          </p:spTgt>
                                        </p:tgtEl>
                                      </p:cBhvr>
                                      <p:to x="100000" y="95000"/>
                                    </p:animScale>
                                    <p:animScale>
                                      <p:cBhvr>
                                        <p:cTn id="36" dur="166" decel="50000">
                                          <p:stCondLst>
                                            <p:cond delay="1834"/>
                                          </p:stCondLst>
                                        </p:cTn>
                                        <p:tgtEl>
                                          <p:spTgt spid="7">
                                            <p:txEl>
                                              <p:pRg st="2" end="2"/>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7">
                                            <p:txEl>
                                              <p:pRg st="3" end="3"/>
                                            </p:txEl>
                                          </p:spTgt>
                                        </p:tgtEl>
                                        <p:attrNameLst>
                                          <p:attrName>style.visibility</p:attrName>
                                        </p:attrNameLst>
                                      </p:cBhvr>
                                      <p:to>
                                        <p:strVal val="visible"/>
                                      </p:to>
                                    </p:set>
                                    <p:animEffect transition="in" filter="wipe(down)">
                                      <p:cBhvr>
                                        <p:cTn id="39" dur="580">
                                          <p:stCondLst>
                                            <p:cond delay="0"/>
                                          </p:stCondLst>
                                        </p:cTn>
                                        <p:tgtEl>
                                          <p:spTgt spid="7">
                                            <p:txEl>
                                              <p:pRg st="3" end="3"/>
                                            </p:txEl>
                                          </p:spTgt>
                                        </p:tgtEl>
                                      </p:cBhvr>
                                    </p:animEffect>
                                    <p:anim calcmode="lin" valueType="num">
                                      <p:cBhvr>
                                        <p:cTn id="40" dur="1822" tmFilter="0,0; 0.14,0.36; 0.43,0.73; 0.71,0.91; 1.0,1.0">
                                          <p:stCondLst>
                                            <p:cond delay="0"/>
                                          </p:stCondLst>
                                        </p:cTn>
                                        <p:tgtEl>
                                          <p:spTgt spid="7">
                                            <p:txEl>
                                              <p:pRg st="3" end="3"/>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7">
                                            <p:txEl>
                                              <p:pRg st="3" end="3"/>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7">
                                            <p:txEl>
                                              <p:pRg st="3" end="3"/>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7">
                                            <p:txEl>
                                              <p:pRg st="3" end="3"/>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7">
                                            <p:txEl>
                                              <p:pRg st="3" end="3"/>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7">
                                            <p:txEl>
                                              <p:pRg st="3" end="3"/>
                                            </p:txEl>
                                          </p:spTgt>
                                        </p:tgtEl>
                                      </p:cBhvr>
                                      <p:to x="100000" y="60000"/>
                                    </p:animScale>
                                    <p:animScale>
                                      <p:cBhvr>
                                        <p:cTn id="46" dur="166" decel="50000">
                                          <p:stCondLst>
                                            <p:cond delay="676"/>
                                          </p:stCondLst>
                                        </p:cTn>
                                        <p:tgtEl>
                                          <p:spTgt spid="7">
                                            <p:txEl>
                                              <p:pRg st="3" end="3"/>
                                            </p:txEl>
                                          </p:spTgt>
                                        </p:tgtEl>
                                      </p:cBhvr>
                                      <p:to x="100000" y="100000"/>
                                    </p:animScale>
                                    <p:animScale>
                                      <p:cBhvr>
                                        <p:cTn id="47" dur="26">
                                          <p:stCondLst>
                                            <p:cond delay="1312"/>
                                          </p:stCondLst>
                                        </p:cTn>
                                        <p:tgtEl>
                                          <p:spTgt spid="7">
                                            <p:txEl>
                                              <p:pRg st="3" end="3"/>
                                            </p:txEl>
                                          </p:spTgt>
                                        </p:tgtEl>
                                      </p:cBhvr>
                                      <p:to x="100000" y="80000"/>
                                    </p:animScale>
                                    <p:animScale>
                                      <p:cBhvr>
                                        <p:cTn id="48" dur="166" decel="50000">
                                          <p:stCondLst>
                                            <p:cond delay="1338"/>
                                          </p:stCondLst>
                                        </p:cTn>
                                        <p:tgtEl>
                                          <p:spTgt spid="7">
                                            <p:txEl>
                                              <p:pRg st="3" end="3"/>
                                            </p:txEl>
                                          </p:spTgt>
                                        </p:tgtEl>
                                      </p:cBhvr>
                                      <p:to x="100000" y="100000"/>
                                    </p:animScale>
                                    <p:animScale>
                                      <p:cBhvr>
                                        <p:cTn id="49" dur="26">
                                          <p:stCondLst>
                                            <p:cond delay="1642"/>
                                          </p:stCondLst>
                                        </p:cTn>
                                        <p:tgtEl>
                                          <p:spTgt spid="7">
                                            <p:txEl>
                                              <p:pRg st="3" end="3"/>
                                            </p:txEl>
                                          </p:spTgt>
                                        </p:tgtEl>
                                      </p:cBhvr>
                                      <p:to x="100000" y="90000"/>
                                    </p:animScale>
                                    <p:animScale>
                                      <p:cBhvr>
                                        <p:cTn id="50" dur="166" decel="50000">
                                          <p:stCondLst>
                                            <p:cond delay="1668"/>
                                          </p:stCondLst>
                                        </p:cTn>
                                        <p:tgtEl>
                                          <p:spTgt spid="7">
                                            <p:txEl>
                                              <p:pRg st="3" end="3"/>
                                            </p:txEl>
                                          </p:spTgt>
                                        </p:tgtEl>
                                      </p:cBhvr>
                                      <p:to x="100000" y="100000"/>
                                    </p:animScale>
                                    <p:animScale>
                                      <p:cBhvr>
                                        <p:cTn id="51" dur="26">
                                          <p:stCondLst>
                                            <p:cond delay="1808"/>
                                          </p:stCondLst>
                                        </p:cTn>
                                        <p:tgtEl>
                                          <p:spTgt spid="7">
                                            <p:txEl>
                                              <p:pRg st="3" end="3"/>
                                            </p:txEl>
                                          </p:spTgt>
                                        </p:tgtEl>
                                      </p:cBhvr>
                                      <p:to x="100000" y="95000"/>
                                    </p:animScale>
                                    <p:animScale>
                                      <p:cBhvr>
                                        <p:cTn id="52" dur="166" decel="50000">
                                          <p:stCondLst>
                                            <p:cond delay="1834"/>
                                          </p:stCondLst>
                                        </p:cTn>
                                        <p:tgtEl>
                                          <p:spTgt spid="7">
                                            <p:txEl>
                                              <p:pRg st="3" end="3"/>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7">
                                            <p:txEl>
                                              <p:pRg st="4" end="4"/>
                                            </p:txEl>
                                          </p:spTgt>
                                        </p:tgtEl>
                                        <p:attrNameLst>
                                          <p:attrName>style.visibility</p:attrName>
                                        </p:attrNameLst>
                                      </p:cBhvr>
                                      <p:to>
                                        <p:strVal val="visible"/>
                                      </p:to>
                                    </p:set>
                                    <p:animEffect transition="in" filter="wipe(down)">
                                      <p:cBhvr>
                                        <p:cTn id="55" dur="580">
                                          <p:stCondLst>
                                            <p:cond delay="0"/>
                                          </p:stCondLst>
                                        </p:cTn>
                                        <p:tgtEl>
                                          <p:spTgt spid="7">
                                            <p:txEl>
                                              <p:pRg st="4" end="4"/>
                                            </p:txEl>
                                          </p:spTgt>
                                        </p:tgtEl>
                                      </p:cBhvr>
                                    </p:animEffect>
                                    <p:anim calcmode="lin" valueType="num">
                                      <p:cBhvr>
                                        <p:cTn id="56" dur="1822" tmFilter="0,0; 0.14,0.36; 0.43,0.73; 0.71,0.91; 1.0,1.0">
                                          <p:stCondLst>
                                            <p:cond delay="0"/>
                                          </p:stCondLst>
                                        </p:cTn>
                                        <p:tgtEl>
                                          <p:spTgt spid="7">
                                            <p:txEl>
                                              <p:pRg st="4" end="4"/>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7">
                                            <p:txEl>
                                              <p:pRg st="4" end="4"/>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7">
                                            <p:txEl>
                                              <p:pRg st="4" end="4"/>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7">
                                            <p:txEl>
                                              <p:pRg st="4" end="4"/>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7">
                                            <p:txEl>
                                              <p:pRg st="4" end="4"/>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7">
                                            <p:txEl>
                                              <p:pRg st="4" end="4"/>
                                            </p:txEl>
                                          </p:spTgt>
                                        </p:tgtEl>
                                      </p:cBhvr>
                                      <p:to x="100000" y="60000"/>
                                    </p:animScale>
                                    <p:animScale>
                                      <p:cBhvr>
                                        <p:cTn id="62" dur="166" decel="50000">
                                          <p:stCondLst>
                                            <p:cond delay="676"/>
                                          </p:stCondLst>
                                        </p:cTn>
                                        <p:tgtEl>
                                          <p:spTgt spid="7">
                                            <p:txEl>
                                              <p:pRg st="4" end="4"/>
                                            </p:txEl>
                                          </p:spTgt>
                                        </p:tgtEl>
                                      </p:cBhvr>
                                      <p:to x="100000" y="100000"/>
                                    </p:animScale>
                                    <p:animScale>
                                      <p:cBhvr>
                                        <p:cTn id="63" dur="26">
                                          <p:stCondLst>
                                            <p:cond delay="1312"/>
                                          </p:stCondLst>
                                        </p:cTn>
                                        <p:tgtEl>
                                          <p:spTgt spid="7">
                                            <p:txEl>
                                              <p:pRg st="4" end="4"/>
                                            </p:txEl>
                                          </p:spTgt>
                                        </p:tgtEl>
                                      </p:cBhvr>
                                      <p:to x="100000" y="80000"/>
                                    </p:animScale>
                                    <p:animScale>
                                      <p:cBhvr>
                                        <p:cTn id="64" dur="166" decel="50000">
                                          <p:stCondLst>
                                            <p:cond delay="1338"/>
                                          </p:stCondLst>
                                        </p:cTn>
                                        <p:tgtEl>
                                          <p:spTgt spid="7">
                                            <p:txEl>
                                              <p:pRg st="4" end="4"/>
                                            </p:txEl>
                                          </p:spTgt>
                                        </p:tgtEl>
                                      </p:cBhvr>
                                      <p:to x="100000" y="100000"/>
                                    </p:animScale>
                                    <p:animScale>
                                      <p:cBhvr>
                                        <p:cTn id="65" dur="26">
                                          <p:stCondLst>
                                            <p:cond delay="1642"/>
                                          </p:stCondLst>
                                        </p:cTn>
                                        <p:tgtEl>
                                          <p:spTgt spid="7">
                                            <p:txEl>
                                              <p:pRg st="4" end="4"/>
                                            </p:txEl>
                                          </p:spTgt>
                                        </p:tgtEl>
                                      </p:cBhvr>
                                      <p:to x="100000" y="90000"/>
                                    </p:animScale>
                                    <p:animScale>
                                      <p:cBhvr>
                                        <p:cTn id="66" dur="166" decel="50000">
                                          <p:stCondLst>
                                            <p:cond delay="1668"/>
                                          </p:stCondLst>
                                        </p:cTn>
                                        <p:tgtEl>
                                          <p:spTgt spid="7">
                                            <p:txEl>
                                              <p:pRg st="4" end="4"/>
                                            </p:txEl>
                                          </p:spTgt>
                                        </p:tgtEl>
                                      </p:cBhvr>
                                      <p:to x="100000" y="100000"/>
                                    </p:animScale>
                                    <p:animScale>
                                      <p:cBhvr>
                                        <p:cTn id="67" dur="26">
                                          <p:stCondLst>
                                            <p:cond delay="1808"/>
                                          </p:stCondLst>
                                        </p:cTn>
                                        <p:tgtEl>
                                          <p:spTgt spid="7">
                                            <p:txEl>
                                              <p:pRg st="4" end="4"/>
                                            </p:txEl>
                                          </p:spTgt>
                                        </p:tgtEl>
                                      </p:cBhvr>
                                      <p:to x="100000" y="95000"/>
                                    </p:animScale>
                                    <p:animScale>
                                      <p:cBhvr>
                                        <p:cTn id="68" dur="166" decel="50000">
                                          <p:stCondLst>
                                            <p:cond delay="1834"/>
                                          </p:stCondLst>
                                        </p:cTn>
                                        <p:tgtEl>
                                          <p:spTgt spid="7">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9E80-E776-4E76-A253-67201E055AFF}"/>
              </a:ext>
            </a:extLst>
          </p:cNvPr>
          <p:cNvSpPr>
            <a:spLocks noGrp="1"/>
          </p:cNvSpPr>
          <p:nvPr>
            <p:ph type="title"/>
          </p:nvPr>
        </p:nvSpPr>
        <p:spPr>
          <a:xfrm>
            <a:off x="341927" y="75202"/>
            <a:ext cx="8455567" cy="633458"/>
          </a:xfrm>
        </p:spPr>
        <p:txBody>
          <a:bodyPr anchor="ctr">
            <a:normAutofit/>
          </a:bodyPr>
          <a:lstStyle/>
          <a:p>
            <a:r>
              <a:rPr lang="en-US" sz="2200" dirty="0"/>
              <a:t>Windows Performance Management Tools</a:t>
            </a:r>
          </a:p>
        </p:txBody>
      </p:sp>
      <p:sp>
        <p:nvSpPr>
          <p:cNvPr id="3" name="Slide Number Placeholder 2">
            <a:extLst>
              <a:ext uri="{FF2B5EF4-FFF2-40B4-BE49-F238E27FC236}">
                <a16:creationId xmlns:a16="http://schemas.microsoft.com/office/drawing/2014/main" id="{33C56CE2-7888-4D99-A1E1-7C81E0DBE61F}"/>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23</a:t>
            </a:fld>
            <a:endParaRPr lang="en-US"/>
          </a:p>
        </p:txBody>
      </p:sp>
      <p:graphicFrame>
        <p:nvGraphicFramePr>
          <p:cNvPr id="6" name="Text Placeholder 3">
            <a:extLst>
              <a:ext uri="{FF2B5EF4-FFF2-40B4-BE49-F238E27FC236}">
                <a16:creationId xmlns:a16="http://schemas.microsoft.com/office/drawing/2014/main" id="{0670351A-0E63-FC44-F755-4E7B35AF783D}"/>
              </a:ext>
            </a:extLst>
          </p:cNvPr>
          <p:cNvGraphicFramePr/>
          <p:nvPr>
            <p:extLst>
              <p:ext uri="{D42A27DB-BD31-4B8C-83A1-F6EECF244321}">
                <p14:modId xmlns:p14="http://schemas.microsoft.com/office/powerpoint/2010/main" val="2174299712"/>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1877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3AFB1-A315-D648-BDA5-93DE0BE2EB8F}"/>
              </a:ext>
            </a:extLst>
          </p:cNvPr>
          <p:cNvSpPr>
            <a:spLocks noGrp="1"/>
          </p:cNvSpPr>
          <p:nvPr>
            <p:ph type="title"/>
          </p:nvPr>
        </p:nvSpPr>
        <p:spPr/>
        <p:txBody>
          <a:bodyPr/>
          <a:lstStyle/>
          <a:p>
            <a:r>
              <a:rPr lang="en-US" dirty="0"/>
              <a:t>Topic C: Troubleshoot Windows</a:t>
            </a:r>
          </a:p>
        </p:txBody>
      </p:sp>
      <p:sp>
        <p:nvSpPr>
          <p:cNvPr id="3" name="Slide Number Placeholder 2">
            <a:extLst>
              <a:ext uri="{FF2B5EF4-FFF2-40B4-BE49-F238E27FC236}">
                <a16:creationId xmlns:a16="http://schemas.microsoft.com/office/drawing/2014/main" id="{C21E1645-D68A-3148-888E-B39FF7ED0A13}"/>
              </a:ext>
            </a:extLst>
          </p:cNvPr>
          <p:cNvSpPr>
            <a:spLocks noGrp="1"/>
          </p:cNvSpPr>
          <p:nvPr>
            <p:ph type="sldNum" sz="quarter" idx="4"/>
          </p:nvPr>
        </p:nvSpPr>
        <p:spPr/>
        <p:txBody>
          <a:bodyPr/>
          <a:lstStyle/>
          <a:p>
            <a:fld id="{2066355A-084C-D24E-9AD2-7E4FC41EA627}" type="slidenum">
              <a:rPr lang="en-US" smtClean="0"/>
              <a:pPr/>
              <a:t>24</a:t>
            </a:fld>
            <a:endParaRPr lang="en-US" dirty="0"/>
          </a:p>
        </p:txBody>
      </p:sp>
      <p:pic>
        <p:nvPicPr>
          <p:cNvPr id="8" name="Picture 7">
            <a:extLst>
              <a:ext uri="{FF2B5EF4-FFF2-40B4-BE49-F238E27FC236}">
                <a16:creationId xmlns:a16="http://schemas.microsoft.com/office/drawing/2014/main" id="{91E92A3C-A824-AE8D-9986-86E3290D2D1E}"/>
              </a:ext>
            </a:extLst>
          </p:cNvPr>
          <p:cNvPicPr>
            <a:picLocks noChangeAspect="1"/>
          </p:cNvPicPr>
          <p:nvPr/>
        </p:nvPicPr>
        <p:blipFill>
          <a:blip r:embed="rId2"/>
          <a:stretch>
            <a:fillRect/>
          </a:stretch>
        </p:blipFill>
        <p:spPr>
          <a:xfrm>
            <a:off x="2182161" y="864722"/>
            <a:ext cx="4779678" cy="3414056"/>
          </a:xfrm>
          <a:prstGeom prst="rect">
            <a:avLst/>
          </a:prstGeom>
        </p:spPr>
      </p:pic>
    </p:spTree>
    <p:extLst>
      <p:ext uri="{BB962C8B-B14F-4D97-AF65-F5344CB8AC3E}">
        <p14:creationId xmlns:p14="http://schemas.microsoft.com/office/powerpoint/2010/main" val="29398467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77F1-28BD-4D83-9370-D8BA4D697862}"/>
              </a:ext>
            </a:extLst>
          </p:cNvPr>
          <p:cNvSpPr>
            <a:spLocks noGrp="1"/>
          </p:cNvSpPr>
          <p:nvPr>
            <p:ph type="title"/>
          </p:nvPr>
        </p:nvSpPr>
        <p:spPr/>
        <p:txBody>
          <a:bodyPr/>
          <a:lstStyle/>
          <a:p>
            <a:r>
              <a:rPr lang="en-US" dirty="0"/>
              <a:t>Administrative Tools</a:t>
            </a:r>
          </a:p>
        </p:txBody>
      </p:sp>
      <p:sp>
        <p:nvSpPr>
          <p:cNvPr id="3" name="Slide Number Placeholder 2">
            <a:extLst>
              <a:ext uri="{FF2B5EF4-FFF2-40B4-BE49-F238E27FC236}">
                <a16:creationId xmlns:a16="http://schemas.microsoft.com/office/drawing/2014/main" id="{B9599392-EA67-4F5B-A3DB-5309F1C3BF0B}"/>
              </a:ext>
            </a:extLst>
          </p:cNvPr>
          <p:cNvSpPr>
            <a:spLocks noGrp="1"/>
          </p:cNvSpPr>
          <p:nvPr>
            <p:ph type="sldNum" sz="quarter" idx="4"/>
          </p:nvPr>
        </p:nvSpPr>
        <p:spPr/>
        <p:txBody>
          <a:bodyPr/>
          <a:lstStyle/>
          <a:p>
            <a:fld id="{2066355A-084C-D24E-9AD2-7E4FC41EA627}" type="slidenum">
              <a:rPr lang="en-US" smtClean="0"/>
              <a:pPr/>
              <a:t>25</a:t>
            </a:fld>
            <a:endParaRPr lang="en-US" dirty="0"/>
          </a:p>
        </p:txBody>
      </p:sp>
      <p:pic>
        <p:nvPicPr>
          <p:cNvPr id="4" name="Picture 3">
            <a:extLst>
              <a:ext uri="{FF2B5EF4-FFF2-40B4-BE49-F238E27FC236}">
                <a16:creationId xmlns:a16="http://schemas.microsoft.com/office/drawing/2014/main" id="{7BB8D922-BB93-9A52-EC33-9CAAA3CE2592}"/>
              </a:ext>
            </a:extLst>
          </p:cNvPr>
          <p:cNvPicPr>
            <a:picLocks noChangeAspect="1"/>
          </p:cNvPicPr>
          <p:nvPr/>
        </p:nvPicPr>
        <p:blipFill>
          <a:blip r:embed="rId3"/>
          <a:stretch>
            <a:fillRect/>
          </a:stretch>
        </p:blipFill>
        <p:spPr>
          <a:xfrm>
            <a:off x="1001996" y="842397"/>
            <a:ext cx="4627265" cy="499915"/>
          </a:xfrm>
          <a:prstGeom prst="rect">
            <a:avLst/>
          </a:prstGeom>
        </p:spPr>
      </p:pic>
      <p:pic>
        <p:nvPicPr>
          <p:cNvPr id="10" name="Picture 9">
            <a:extLst>
              <a:ext uri="{FF2B5EF4-FFF2-40B4-BE49-F238E27FC236}">
                <a16:creationId xmlns:a16="http://schemas.microsoft.com/office/drawing/2014/main" id="{AA49CD55-D40D-4725-3479-DB20BED64CB2}"/>
              </a:ext>
            </a:extLst>
          </p:cNvPr>
          <p:cNvPicPr>
            <a:picLocks noChangeAspect="1"/>
          </p:cNvPicPr>
          <p:nvPr/>
        </p:nvPicPr>
        <p:blipFill>
          <a:blip r:embed="rId4"/>
          <a:stretch>
            <a:fillRect/>
          </a:stretch>
        </p:blipFill>
        <p:spPr>
          <a:xfrm>
            <a:off x="341927" y="1641721"/>
            <a:ext cx="4936273" cy="2068028"/>
          </a:xfrm>
          <a:prstGeom prst="rect">
            <a:avLst/>
          </a:prstGeom>
          <a:ln>
            <a:solidFill>
              <a:schemeClr val="accent1"/>
            </a:solidFill>
          </a:ln>
        </p:spPr>
      </p:pic>
      <p:pic>
        <p:nvPicPr>
          <p:cNvPr id="12" name="Picture 11">
            <a:extLst>
              <a:ext uri="{FF2B5EF4-FFF2-40B4-BE49-F238E27FC236}">
                <a16:creationId xmlns:a16="http://schemas.microsoft.com/office/drawing/2014/main" id="{9F2949AB-AE82-CA02-A2D9-52C9A0D74752}"/>
              </a:ext>
            </a:extLst>
          </p:cNvPr>
          <p:cNvPicPr>
            <a:picLocks noChangeAspect="1"/>
          </p:cNvPicPr>
          <p:nvPr/>
        </p:nvPicPr>
        <p:blipFill>
          <a:blip r:embed="rId5"/>
          <a:stretch>
            <a:fillRect/>
          </a:stretch>
        </p:blipFill>
        <p:spPr>
          <a:xfrm>
            <a:off x="5722346" y="766632"/>
            <a:ext cx="3116857" cy="3462375"/>
          </a:xfrm>
          <a:prstGeom prst="rect">
            <a:avLst/>
          </a:prstGeom>
          <a:ln>
            <a:solidFill>
              <a:schemeClr val="accent1"/>
            </a:solidFill>
          </a:ln>
        </p:spPr>
      </p:pic>
    </p:spTree>
    <p:extLst>
      <p:ext uri="{BB962C8B-B14F-4D97-AF65-F5344CB8AC3E}">
        <p14:creationId xmlns:p14="http://schemas.microsoft.com/office/powerpoint/2010/main" val="32378145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77F1-28BD-4D83-9370-D8BA4D697862}"/>
              </a:ext>
            </a:extLst>
          </p:cNvPr>
          <p:cNvSpPr>
            <a:spLocks noGrp="1"/>
          </p:cNvSpPr>
          <p:nvPr>
            <p:ph type="title"/>
          </p:nvPr>
        </p:nvSpPr>
        <p:spPr>
          <a:xfrm>
            <a:off x="339972" y="185233"/>
            <a:ext cx="7797800" cy="615462"/>
          </a:xfrm>
        </p:spPr>
        <p:txBody>
          <a:bodyPr vert="horz" lIns="91440" tIns="45720" rIns="91440" bIns="45720" rtlCol="0" anchor="ctr" anchorCtr="0">
            <a:normAutofit fontScale="90000"/>
          </a:bodyPr>
          <a:lstStyle/>
          <a:p>
            <a:r>
              <a:rPr lang="en-US" b="1" kern="1200" dirty="0">
                <a:latin typeface="+mn-lt"/>
                <a:ea typeface="+mj-ea"/>
                <a:cs typeface="Open Sans SemiBold" panose="020B0706030804020204" pitchFamily="34" charset="0"/>
              </a:rPr>
              <a:t>ODBC Open Database Connectivity</a:t>
            </a:r>
            <a:br>
              <a:rPr lang="en-US" b="1" kern="1200" dirty="0">
                <a:latin typeface="+mn-lt"/>
                <a:ea typeface="+mj-ea"/>
                <a:cs typeface="Open Sans SemiBold" panose="020B0706030804020204" pitchFamily="34" charset="0"/>
              </a:rPr>
            </a:br>
            <a:endParaRPr lang="en-US" b="1" kern="1200" dirty="0">
              <a:latin typeface="+mn-lt"/>
              <a:ea typeface="+mj-ea"/>
              <a:cs typeface="Open Sans SemiBold" panose="020B0706030804020204" pitchFamily="34" charset="0"/>
            </a:endParaRPr>
          </a:p>
        </p:txBody>
      </p:sp>
      <p:pic>
        <p:nvPicPr>
          <p:cNvPr id="9" name="Content Placeholder 8">
            <a:extLst>
              <a:ext uri="{FF2B5EF4-FFF2-40B4-BE49-F238E27FC236}">
                <a16:creationId xmlns:a16="http://schemas.microsoft.com/office/drawing/2014/main" id="{12E3EC80-444B-5EA2-B38D-A57C49D4317B}"/>
              </a:ext>
            </a:extLst>
          </p:cNvPr>
          <p:cNvPicPr>
            <a:picLocks noGrp="1" noChangeAspect="1"/>
          </p:cNvPicPr>
          <p:nvPr>
            <p:ph idx="1"/>
          </p:nvPr>
        </p:nvPicPr>
        <p:blipFill>
          <a:blip r:embed="rId3"/>
          <a:stretch>
            <a:fillRect/>
          </a:stretch>
        </p:blipFill>
        <p:spPr>
          <a:xfrm>
            <a:off x="4063618" y="1341511"/>
            <a:ext cx="4578323" cy="3245884"/>
          </a:xfrm>
          <a:noFill/>
          <a:ln>
            <a:solidFill>
              <a:schemeClr val="accent1"/>
            </a:solidFill>
          </a:ln>
        </p:spPr>
      </p:pic>
      <p:sp>
        <p:nvSpPr>
          <p:cNvPr id="7" name="TextBox 6">
            <a:extLst>
              <a:ext uri="{FF2B5EF4-FFF2-40B4-BE49-F238E27FC236}">
                <a16:creationId xmlns:a16="http://schemas.microsoft.com/office/drawing/2014/main" id="{7C7C610C-FE0B-BAED-1BC9-BC1B00F426B8}"/>
              </a:ext>
            </a:extLst>
          </p:cNvPr>
          <p:cNvSpPr txBox="1"/>
          <p:nvPr/>
        </p:nvSpPr>
        <p:spPr>
          <a:xfrm>
            <a:off x="339972" y="1544607"/>
            <a:ext cx="3660528" cy="2224506"/>
          </a:xfrm>
          <a:prstGeom prst="rect">
            <a:avLst/>
          </a:prstGeom>
        </p:spPr>
        <p:txBody>
          <a:bodyPr vert="horz" lIns="91440" tIns="45720" rIns="91440" bIns="45720" rtlCol="0">
            <a:normAutofit/>
          </a:bodyPr>
          <a:lstStyle/>
          <a:p>
            <a:pPr defTabSz="342900">
              <a:spcBef>
                <a:spcPct val="20000"/>
              </a:spcBef>
              <a:buClr>
                <a:srgbClr val="ED1C24"/>
              </a:buClr>
            </a:pPr>
            <a:r>
              <a:rPr lang="en-US" b="1" kern="1200" dirty="0">
                <a:solidFill>
                  <a:srgbClr val="FF0000"/>
                </a:solidFill>
                <a:latin typeface="+mn-lt"/>
                <a:ea typeface="+mn-ea"/>
                <a:cs typeface="+mn-cs"/>
              </a:rPr>
              <a:t>ODBC</a:t>
            </a:r>
            <a:r>
              <a:rPr lang="en-US" b="1" kern="1200" dirty="0">
                <a:solidFill>
                  <a:srgbClr val="45545F"/>
                </a:solidFill>
                <a:latin typeface="+mn-lt"/>
                <a:ea typeface="+mn-ea"/>
                <a:cs typeface="+mn-cs"/>
              </a:rPr>
              <a:t> </a:t>
            </a:r>
          </a:p>
          <a:p>
            <a:pPr defTabSz="342900">
              <a:spcBef>
                <a:spcPct val="20000"/>
              </a:spcBef>
              <a:buClr>
                <a:srgbClr val="ED1C24"/>
              </a:buClr>
            </a:pPr>
            <a:r>
              <a:rPr lang="en-US" b="1" dirty="0">
                <a:solidFill>
                  <a:srgbClr val="45545F"/>
                </a:solidFill>
              </a:rPr>
              <a:t>(</a:t>
            </a:r>
            <a:r>
              <a:rPr lang="en-US" sz="1600" b="1" kern="1200" dirty="0">
                <a:solidFill>
                  <a:srgbClr val="45545F"/>
                </a:solidFill>
                <a:latin typeface="+mn-lt"/>
                <a:ea typeface="+mn-ea"/>
                <a:cs typeface="+mn-cs"/>
              </a:rPr>
              <a:t>Open Database Connectivity)</a:t>
            </a:r>
          </a:p>
          <a:p>
            <a:pPr defTabSz="342900">
              <a:spcBef>
                <a:spcPct val="20000"/>
              </a:spcBef>
              <a:buClr>
                <a:srgbClr val="ED1C24"/>
              </a:buClr>
            </a:pPr>
            <a:endParaRPr lang="en-US" sz="1600" b="1" kern="1200" dirty="0">
              <a:solidFill>
                <a:srgbClr val="45545F"/>
              </a:solidFill>
              <a:latin typeface="+mn-lt"/>
              <a:ea typeface="+mn-ea"/>
              <a:cs typeface="+mn-cs"/>
            </a:endParaRPr>
          </a:p>
          <a:p>
            <a:pPr defTabSz="342900">
              <a:spcBef>
                <a:spcPct val="20000"/>
              </a:spcBef>
              <a:buClr>
                <a:srgbClr val="ED1C24"/>
              </a:buClr>
            </a:pPr>
            <a:r>
              <a:rPr lang="en-US" sz="1600" b="1" kern="1200" dirty="0">
                <a:solidFill>
                  <a:srgbClr val="45545F"/>
                </a:solidFill>
                <a:latin typeface="+mn-lt"/>
                <a:ea typeface="+mn-ea"/>
                <a:cs typeface="+mn-cs"/>
              </a:rPr>
              <a:t>• Application independence</a:t>
            </a:r>
          </a:p>
          <a:p>
            <a:pPr defTabSz="342900">
              <a:spcBef>
                <a:spcPct val="20000"/>
              </a:spcBef>
              <a:buClr>
                <a:srgbClr val="ED1C24"/>
              </a:buClr>
            </a:pPr>
            <a:r>
              <a:rPr lang="en-US" sz="1600" b="1" kern="1200" dirty="0">
                <a:solidFill>
                  <a:srgbClr val="45545F"/>
                </a:solidFill>
                <a:latin typeface="+mn-lt"/>
                <a:ea typeface="+mn-ea"/>
                <a:cs typeface="+mn-cs"/>
              </a:rPr>
              <a:t>• Database and OS doesn’t matter</a:t>
            </a:r>
          </a:p>
          <a:p>
            <a:pPr defTabSz="342900">
              <a:spcBef>
                <a:spcPct val="20000"/>
              </a:spcBef>
              <a:buClr>
                <a:srgbClr val="ED1C24"/>
              </a:buClr>
            </a:pPr>
            <a:r>
              <a:rPr lang="en-US" sz="1600" b="1" kern="1200" dirty="0">
                <a:solidFill>
                  <a:srgbClr val="45545F"/>
                </a:solidFill>
                <a:latin typeface="+mn-lt"/>
                <a:ea typeface="+mn-ea"/>
                <a:cs typeface="+mn-cs"/>
              </a:rPr>
              <a:t>• Users probably won’t need this</a:t>
            </a:r>
            <a:endParaRPr lang="en-US" sz="1600" kern="1200" dirty="0">
              <a:solidFill>
                <a:srgbClr val="45545F"/>
              </a:solidFill>
              <a:latin typeface="+mn-lt"/>
              <a:ea typeface="+mn-ea"/>
              <a:cs typeface="+mn-cs"/>
            </a:endParaRPr>
          </a:p>
        </p:txBody>
      </p:sp>
      <p:sp>
        <p:nvSpPr>
          <p:cNvPr id="3" name="Slide Number Placeholder 2">
            <a:extLst>
              <a:ext uri="{FF2B5EF4-FFF2-40B4-BE49-F238E27FC236}">
                <a16:creationId xmlns:a16="http://schemas.microsoft.com/office/drawing/2014/main" id="{B9599392-EA67-4F5B-A3DB-5309F1C3BF0B}"/>
              </a:ext>
            </a:extLst>
          </p:cNvPr>
          <p:cNvSpPr>
            <a:spLocks noGrp="1"/>
          </p:cNvSpPr>
          <p:nvPr>
            <p:ph type="sldNum" sz="quarter" idx="4"/>
          </p:nvPr>
        </p:nvSpPr>
        <p:spPr>
          <a:xfrm>
            <a:off x="8577266" y="4880009"/>
            <a:ext cx="261937" cy="205383"/>
          </a:xfrm>
        </p:spPr>
        <p:txBody>
          <a:bodyPr vert="horz" lIns="91440" tIns="45720" rIns="0" bIns="45720" rtlCol="0" anchor="ctr">
            <a:normAutofit/>
          </a:bodyPr>
          <a:lstStyle/>
          <a:p>
            <a:pPr>
              <a:spcAft>
                <a:spcPts val="600"/>
              </a:spcAft>
            </a:pPr>
            <a:fld id="{2066355A-084C-D24E-9AD2-7E4FC41EA627}" type="slidenum">
              <a:rPr lang="en-US" smtClean="0"/>
              <a:pPr>
                <a:spcAft>
                  <a:spcPts val="600"/>
                </a:spcAft>
              </a:pPr>
              <a:t>26</a:t>
            </a:fld>
            <a:endParaRPr lang="en-US"/>
          </a:p>
        </p:txBody>
      </p:sp>
      <p:sp>
        <p:nvSpPr>
          <p:cNvPr id="11" name="TextBox 10">
            <a:extLst>
              <a:ext uri="{FF2B5EF4-FFF2-40B4-BE49-F238E27FC236}">
                <a16:creationId xmlns:a16="http://schemas.microsoft.com/office/drawing/2014/main" id="{86D4021F-15C5-288A-9A49-8EF9D112F60B}"/>
              </a:ext>
            </a:extLst>
          </p:cNvPr>
          <p:cNvSpPr txBox="1"/>
          <p:nvPr/>
        </p:nvSpPr>
        <p:spPr>
          <a:xfrm>
            <a:off x="339972" y="834119"/>
            <a:ext cx="4572000" cy="369332"/>
          </a:xfrm>
          <a:prstGeom prst="rect">
            <a:avLst/>
          </a:prstGeom>
          <a:noFill/>
        </p:spPr>
        <p:txBody>
          <a:bodyPr wrap="square">
            <a:spAutoFit/>
          </a:bodyPr>
          <a:lstStyle/>
          <a:p>
            <a:pPr lvl="1"/>
            <a:r>
              <a:rPr lang="en-US" dirty="0">
                <a:solidFill>
                  <a:srgbClr val="FF0000"/>
                </a:solidFill>
              </a:rPr>
              <a:t>Control Panel / Administrative Tools</a:t>
            </a:r>
          </a:p>
        </p:txBody>
      </p:sp>
    </p:spTree>
    <p:extLst>
      <p:ext uri="{BB962C8B-B14F-4D97-AF65-F5344CB8AC3E}">
        <p14:creationId xmlns:p14="http://schemas.microsoft.com/office/powerpoint/2010/main" val="395138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77F1-28BD-4D83-9370-D8BA4D697862}"/>
              </a:ext>
            </a:extLst>
          </p:cNvPr>
          <p:cNvSpPr>
            <a:spLocks noGrp="1"/>
          </p:cNvSpPr>
          <p:nvPr>
            <p:ph type="title"/>
          </p:nvPr>
        </p:nvSpPr>
        <p:spPr>
          <a:xfrm>
            <a:off x="339972" y="145878"/>
            <a:ext cx="7797800" cy="615462"/>
          </a:xfrm>
        </p:spPr>
        <p:txBody>
          <a:bodyPr vert="horz" lIns="91440" tIns="45720" rIns="91440" bIns="45720" rtlCol="0" anchor="ctr" anchorCtr="0">
            <a:normAutofit fontScale="90000"/>
          </a:bodyPr>
          <a:lstStyle/>
          <a:p>
            <a:r>
              <a:rPr lang="en-US" b="1" kern="1200" dirty="0">
                <a:latin typeface="+mn-lt"/>
                <a:ea typeface="+mj-ea"/>
                <a:cs typeface="Open Sans SemiBold" panose="020B0706030804020204" pitchFamily="34" charset="0"/>
              </a:rPr>
              <a:t>Services</a:t>
            </a:r>
            <a:br>
              <a:rPr lang="en-US" b="1" kern="1200" dirty="0">
                <a:latin typeface="+mn-lt"/>
                <a:ea typeface="+mj-ea"/>
                <a:cs typeface="Open Sans SemiBold" panose="020B0706030804020204" pitchFamily="34" charset="0"/>
              </a:rPr>
            </a:br>
            <a:endParaRPr lang="en-US" b="1" kern="1200" dirty="0">
              <a:latin typeface="+mn-lt"/>
              <a:ea typeface="+mj-ea"/>
              <a:cs typeface="Open Sans SemiBold" panose="020B0706030804020204" pitchFamily="34" charset="0"/>
            </a:endParaRPr>
          </a:p>
        </p:txBody>
      </p:sp>
      <p:sp>
        <p:nvSpPr>
          <p:cNvPr id="7" name="TextBox 6">
            <a:extLst>
              <a:ext uri="{FF2B5EF4-FFF2-40B4-BE49-F238E27FC236}">
                <a16:creationId xmlns:a16="http://schemas.microsoft.com/office/drawing/2014/main" id="{7C7C610C-FE0B-BAED-1BC9-BC1B00F426B8}"/>
              </a:ext>
            </a:extLst>
          </p:cNvPr>
          <p:cNvSpPr txBox="1"/>
          <p:nvPr/>
        </p:nvSpPr>
        <p:spPr>
          <a:xfrm>
            <a:off x="235894" y="1355516"/>
            <a:ext cx="3692278" cy="3518297"/>
          </a:xfrm>
          <a:prstGeom prst="rect">
            <a:avLst/>
          </a:prstGeom>
        </p:spPr>
        <p:txBody>
          <a:bodyPr vert="horz" lIns="91440" tIns="45720" rIns="91440" bIns="45720" rtlCol="0">
            <a:normAutofit/>
          </a:bodyPr>
          <a:lstStyle/>
          <a:p>
            <a:pPr defTabSz="342900">
              <a:spcBef>
                <a:spcPct val="20000"/>
              </a:spcBef>
              <a:buClr>
                <a:srgbClr val="ED1C24"/>
              </a:buClr>
            </a:pPr>
            <a:r>
              <a:rPr lang="en-US" b="1" dirty="0">
                <a:solidFill>
                  <a:srgbClr val="FF0000"/>
                </a:solidFill>
              </a:rPr>
              <a:t>Background process</a:t>
            </a:r>
          </a:p>
          <a:p>
            <a:pPr defTabSz="342900">
              <a:spcBef>
                <a:spcPct val="20000"/>
              </a:spcBef>
              <a:buClr>
                <a:srgbClr val="ED1C24"/>
              </a:buClr>
            </a:pPr>
            <a:r>
              <a:rPr lang="en-US" b="1" dirty="0">
                <a:solidFill>
                  <a:srgbClr val="45545F"/>
                </a:solidFill>
              </a:rPr>
              <a:t>• </a:t>
            </a:r>
            <a:r>
              <a:rPr lang="en-US" sz="1600" b="1" dirty="0">
                <a:solidFill>
                  <a:srgbClr val="45545F"/>
                </a:solidFill>
              </a:rPr>
              <a:t>No user interaction</a:t>
            </a:r>
          </a:p>
          <a:p>
            <a:pPr defTabSz="342900">
              <a:spcBef>
                <a:spcPct val="20000"/>
              </a:spcBef>
              <a:buClr>
                <a:srgbClr val="ED1C24"/>
              </a:buClr>
            </a:pPr>
            <a:r>
              <a:rPr lang="en-US" sz="1600" b="1" dirty="0">
                <a:solidFill>
                  <a:srgbClr val="45545F"/>
                </a:solidFill>
              </a:rPr>
              <a:t> </a:t>
            </a:r>
          </a:p>
          <a:p>
            <a:pPr defTabSz="342900">
              <a:spcBef>
                <a:spcPct val="20000"/>
              </a:spcBef>
              <a:buClr>
                <a:srgbClr val="ED1C24"/>
              </a:buClr>
            </a:pPr>
            <a:r>
              <a:rPr lang="en-US" sz="1600" b="1" dirty="0">
                <a:solidFill>
                  <a:srgbClr val="45545F"/>
                </a:solidFill>
              </a:rPr>
              <a:t>• Useful when troubleshooting the startup process</a:t>
            </a:r>
          </a:p>
          <a:p>
            <a:pPr defTabSz="342900">
              <a:spcBef>
                <a:spcPct val="20000"/>
              </a:spcBef>
              <a:buClr>
                <a:srgbClr val="ED1C24"/>
              </a:buClr>
            </a:pPr>
            <a:endParaRPr lang="en-US" sz="1600" b="1" dirty="0">
              <a:solidFill>
                <a:srgbClr val="45545F"/>
              </a:solidFill>
            </a:endParaRPr>
          </a:p>
          <a:p>
            <a:pPr defTabSz="342900">
              <a:spcBef>
                <a:spcPct val="20000"/>
              </a:spcBef>
              <a:buClr>
                <a:srgbClr val="ED1C24"/>
              </a:buClr>
            </a:pPr>
            <a:r>
              <a:rPr lang="en-US" sz="1600" b="1" dirty="0">
                <a:solidFill>
                  <a:srgbClr val="45545F"/>
                </a:solidFill>
              </a:rPr>
              <a:t>• Many services startup automatically</a:t>
            </a:r>
          </a:p>
          <a:p>
            <a:pPr defTabSz="342900">
              <a:spcBef>
                <a:spcPct val="20000"/>
              </a:spcBef>
              <a:buClr>
                <a:srgbClr val="ED1C24"/>
              </a:buClr>
            </a:pPr>
            <a:endParaRPr lang="en-US" sz="1600" b="1" dirty="0">
              <a:solidFill>
                <a:srgbClr val="45545F"/>
              </a:solidFill>
            </a:endParaRPr>
          </a:p>
          <a:p>
            <a:pPr defTabSz="342900">
              <a:spcBef>
                <a:spcPct val="20000"/>
              </a:spcBef>
              <a:buClr>
                <a:srgbClr val="ED1C24"/>
              </a:buClr>
            </a:pPr>
            <a:r>
              <a:rPr lang="en-US" sz="1600" b="1" dirty="0">
                <a:solidFill>
                  <a:srgbClr val="45545F"/>
                </a:solidFill>
              </a:rPr>
              <a:t>• Command-line control</a:t>
            </a:r>
          </a:p>
          <a:p>
            <a:pPr defTabSz="342900">
              <a:spcBef>
                <a:spcPct val="20000"/>
              </a:spcBef>
              <a:buClr>
                <a:srgbClr val="ED1C24"/>
              </a:buClr>
            </a:pPr>
            <a:r>
              <a:rPr lang="en-US" b="1" dirty="0">
                <a:solidFill>
                  <a:srgbClr val="FF0000"/>
                </a:solidFill>
              </a:rPr>
              <a:t>net start, net stop</a:t>
            </a:r>
          </a:p>
        </p:txBody>
      </p:sp>
      <p:sp>
        <p:nvSpPr>
          <p:cNvPr id="3" name="Slide Number Placeholder 2">
            <a:extLst>
              <a:ext uri="{FF2B5EF4-FFF2-40B4-BE49-F238E27FC236}">
                <a16:creationId xmlns:a16="http://schemas.microsoft.com/office/drawing/2014/main" id="{B9599392-EA67-4F5B-A3DB-5309F1C3BF0B}"/>
              </a:ext>
            </a:extLst>
          </p:cNvPr>
          <p:cNvSpPr>
            <a:spLocks noGrp="1"/>
          </p:cNvSpPr>
          <p:nvPr>
            <p:ph type="sldNum" sz="quarter" idx="4"/>
          </p:nvPr>
        </p:nvSpPr>
        <p:spPr>
          <a:xfrm>
            <a:off x="8577266" y="4880009"/>
            <a:ext cx="261937" cy="205383"/>
          </a:xfrm>
        </p:spPr>
        <p:txBody>
          <a:bodyPr vert="horz" lIns="91440" tIns="45720" rIns="0" bIns="45720" rtlCol="0" anchor="ctr">
            <a:normAutofit/>
          </a:bodyPr>
          <a:lstStyle/>
          <a:p>
            <a:pPr>
              <a:spcAft>
                <a:spcPts val="600"/>
              </a:spcAft>
            </a:pPr>
            <a:fld id="{2066355A-084C-D24E-9AD2-7E4FC41EA627}" type="slidenum">
              <a:rPr lang="en-US" smtClean="0"/>
              <a:pPr>
                <a:spcAft>
                  <a:spcPts val="600"/>
                </a:spcAft>
              </a:pPr>
              <a:t>27</a:t>
            </a:fld>
            <a:endParaRPr lang="en-US"/>
          </a:p>
        </p:txBody>
      </p:sp>
      <p:sp>
        <p:nvSpPr>
          <p:cNvPr id="11" name="TextBox 10">
            <a:extLst>
              <a:ext uri="{FF2B5EF4-FFF2-40B4-BE49-F238E27FC236}">
                <a16:creationId xmlns:a16="http://schemas.microsoft.com/office/drawing/2014/main" id="{86D4021F-15C5-288A-9A49-8EF9D112F60B}"/>
              </a:ext>
            </a:extLst>
          </p:cNvPr>
          <p:cNvSpPr txBox="1"/>
          <p:nvPr/>
        </p:nvSpPr>
        <p:spPr>
          <a:xfrm>
            <a:off x="141665" y="597973"/>
            <a:ext cx="4572000" cy="646331"/>
          </a:xfrm>
          <a:prstGeom prst="rect">
            <a:avLst/>
          </a:prstGeom>
          <a:noFill/>
        </p:spPr>
        <p:txBody>
          <a:bodyPr wrap="square">
            <a:spAutoFit/>
          </a:bodyPr>
          <a:lstStyle/>
          <a:p>
            <a:r>
              <a:rPr lang="en-US" dirty="0">
                <a:solidFill>
                  <a:srgbClr val="FF0000"/>
                </a:solidFill>
              </a:rPr>
              <a:t>Control Panel / Administrative Tools 		</a:t>
            </a:r>
          </a:p>
        </p:txBody>
      </p:sp>
      <p:sp>
        <p:nvSpPr>
          <p:cNvPr id="9" name="TextBox 8">
            <a:extLst>
              <a:ext uri="{FF2B5EF4-FFF2-40B4-BE49-F238E27FC236}">
                <a16:creationId xmlns:a16="http://schemas.microsoft.com/office/drawing/2014/main" id="{482D1FFA-F0C9-548F-7756-92B842FBB9B0}"/>
              </a:ext>
            </a:extLst>
          </p:cNvPr>
          <p:cNvSpPr txBox="1"/>
          <p:nvPr/>
        </p:nvSpPr>
        <p:spPr>
          <a:xfrm>
            <a:off x="5014331" y="953238"/>
            <a:ext cx="4572000" cy="369332"/>
          </a:xfrm>
          <a:prstGeom prst="rect">
            <a:avLst/>
          </a:prstGeom>
          <a:noFill/>
        </p:spPr>
        <p:txBody>
          <a:bodyPr wrap="square">
            <a:spAutoFit/>
          </a:bodyPr>
          <a:lstStyle/>
          <a:p>
            <a:r>
              <a:rPr lang="en-US" dirty="0">
                <a:solidFill>
                  <a:srgbClr val="FF0000"/>
                </a:solidFill>
              </a:rPr>
              <a:t>Type: </a:t>
            </a:r>
            <a:r>
              <a:rPr lang="en-US" dirty="0" err="1"/>
              <a:t>services.msc</a:t>
            </a:r>
            <a:endParaRPr lang="en-US" dirty="0"/>
          </a:p>
        </p:txBody>
      </p:sp>
      <p:pic>
        <p:nvPicPr>
          <p:cNvPr id="12" name="Content Placeholder 11">
            <a:extLst>
              <a:ext uri="{FF2B5EF4-FFF2-40B4-BE49-F238E27FC236}">
                <a16:creationId xmlns:a16="http://schemas.microsoft.com/office/drawing/2014/main" id="{82150831-A613-8E9C-FC8C-AC8834CDE713}"/>
              </a:ext>
            </a:extLst>
          </p:cNvPr>
          <p:cNvPicPr>
            <a:picLocks noGrp="1" noChangeAspect="1"/>
          </p:cNvPicPr>
          <p:nvPr>
            <p:ph idx="1"/>
          </p:nvPr>
        </p:nvPicPr>
        <p:blipFill>
          <a:blip r:embed="rId3"/>
          <a:stretch>
            <a:fillRect/>
          </a:stretch>
        </p:blipFill>
        <p:spPr>
          <a:xfrm>
            <a:off x="3848395" y="1433782"/>
            <a:ext cx="5111750" cy="2604213"/>
          </a:xfrm>
        </p:spPr>
      </p:pic>
    </p:spTree>
    <p:extLst>
      <p:ext uri="{BB962C8B-B14F-4D97-AF65-F5344CB8AC3E}">
        <p14:creationId xmlns:p14="http://schemas.microsoft.com/office/powerpoint/2010/main" val="10637314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77F1-28BD-4D83-9370-D8BA4D697862}"/>
              </a:ext>
            </a:extLst>
          </p:cNvPr>
          <p:cNvSpPr>
            <a:spLocks noGrp="1"/>
          </p:cNvSpPr>
          <p:nvPr>
            <p:ph type="title"/>
          </p:nvPr>
        </p:nvSpPr>
        <p:spPr>
          <a:xfrm>
            <a:off x="339972" y="145878"/>
            <a:ext cx="7797800" cy="615462"/>
          </a:xfrm>
        </p:spPr>
        <p:txBody>
          <a:bodyPr vert="horz" lIns="91440" tIns="45720" rIns="91440" bIns="45720" rtlCol="0" anchor="ctr" anchorCtr="0">
            <a:normAutofit fontScale="90000"/>
          </a:bodyPr>
          <a:lstStyle/>
          <a:p>
            <a:r>
              <a:rPr lang="en-US" b="1" kern="1200" dirty="0">
                <a:latin typeface="+mn-lt"/>
                <a:ea typeface="+mj-ea"/>
                <a:cs typeface="Open Sans SemiBold" panose="020B0706030804020204" pitchFamily="34" charset="0"/>
              </a:rPr>
              <a:t>Task Scheduler</a:t>
            </a:r>
            <a:br>
              <a:rPr lang="en-US" b="1" kern="1200" dirty="0">
                <a:latin typeface="+mn-lt"/>
                <a:ea typeface="+mj-ea"/>
                <a:cs typeface="Open Sans SemiBold" panose="020B0706030804020204" pitchFamily="34" charset="0"/>
              </a:rPr>
            </a:br>
            <a:endParaRPr lang="en-US" b="1" kern="1200" dirty="0">
              <a:latin typeface="+mn-lt"/>
              <a:ea typeface="+mj-ea"/>
              <a:cs typeface="Open Sans SemiBold" panose="020B0706030804020204" pitchFamily="34" charset="0"/>
            </a:endParaRPr>
          </a:p>
        </p:txBody>
      </p:sp>
      <p:sp>
        <p:nvSpPr>
          <p:cNvPr id="7" name="TextBox 6">
            <a:extLst>
              <a:ext uri="{FF2B5EF4-FFF2-40B4-BE49-F238E27FC236}">
                <a16:creationId xmlns:a16="http://schemas.microsoft.com/office/drawing/2014/main" id="{7C7C610C-FE0B-BAED-1BC9-BC1B00F426B8}"/>
              </a:ext>
            </a:extLst>
          </p:cNvPr>
          <p:cNvSpPr txBox="1"/>
          <p:nvPr/>
        </p:nvSpPr>
        <p:spPr>
          <a:xfrm>
            <a:off x="228460" y="1361712"/>
            <a:ext cx="3692278" cy="3518297"/>
          </a:xfrm>
          <a:prstGeom prst="rect">
            <a:avLst/>
          </a:prstGeom>
        </p:spPr>
        <p:txBody>
          <a:bodyPr vert="horz" lIns="91440" tIns="45720" rIns="91440" bIns="45720" rtlCol="0">
            <a:normAutofit/>
          </a:bodyPr>
          <a:lstStyle/>
          <a:p>
            <a:pPr defTabSz="342900">
              <a:spcBef>
                <a:spcPct val="20000"/>
              </a:spcBef>
              <a:buClr>
                <a:srgbClr val="ED1C24"/>
              </a:buClr>
            </a:pPr>
            <a:r>
              <a:rPr lang="en-US" b="1" dirty="0">
                <a:solidFill>
                  <a:srgbClr val="FF0000"/>
                </a:solidFill>
              </a:rPr>
              <a:t>Schedule an application or batch file to </a:t>
            </a:r>
            <a:r>
              <a:rPr lang="en-US" b="1" u="sng" dirty="0">
                <a:solidFill>
                  <a:srgbClr val="FF0000"/>
                </a:solidFill>
              </a:rPr>
              <a:t>RUN</a:t>
            </a:r>
          </a:p>
          <a:p>
            <a:pPr defTabSz="342900">
              <a:spcBef>
                <a:spcPct val="20000"/>
              </a:spcBef>
              <a:buClr>
                <a:srgbClr val="ED1C24"/>
              </a:buClr>
            </a:pPr>
            <a:endParaRPr lang="en-US" b="1" dirty="0">
              <a:solidFill>
                <a:srgbClr val="45545F"/>
              </a:solidFill>
            </a:endParaRPr>
          </a:p>
          <a:p>
            <a:pPr defTabSz="342900">
              <a:spcBef>
                <a:spcPct val="20000"/>
              </a:spcBef>
              <a:buClr>
                <a:srgbClr val="ED1C24"/>
              </a:buClr>
            </a:pPr>
            <a:r>
              <a:rPr lang="en-US" b="1" dirty="0">
                <a:solidFill>
                  <a:srgbClr val="45545F"/>
                </a:solidFill>
              </a:rPr>
              <a:t>• </a:t>
            </a:r>
            <a:r>
              <a:rPr lang="en-US" sz="1600" b="1" dirty="0">
                <a:solidFill>
                  <a:srgbClr val="45545F"/>
                </a:solidFill>
              </a:rPr>
              <a:t>Plan your future</a:t>
            </a:r>
          </a:p>
          <a:p>
            <a:pPr defTabSz="342900">
              <a:spcBef>
                <a:spcPct val="20000"/>
              </a:spcBef>
              <a:buClr>
                <a:srgbClr val="ED1C24"/>
              </a:buClr>
            </a:pPr>
            <a:endParaRPr lang="en-US" sz="1600" b="1" dirty="0">
              <a:solidFill>
                <a:srgbClr val="45545F"/>
              </a:solidFill>
            </a:endParaRPr>
          </a:p>
          <a:p>
            <a:pPr defTabSz="342900">
              <a:spcBef>
                <a:spcPct val="20000"/>
              </a:spcBef>
              <a:buClr>
                <a:srgbClr val="ED1C24"/>
              </a:buClr>
            </a:pPr>
            <a:r>
              <a:rPr lang="en-US" sz="1600" b="1" dirty="0">
                <a:solidFill>
                  <a:srgbClr val="45545F"/>
                </a:solidFill>
              </a:rPr>
              <a:t>• Includes predefined schedules </a:t>
            </a:r>
          </a:p>
          <a:p>
            <a:pPr defTabSz="342900">
              <a:spcBef>
                <a:spcPct val="20000"/>
              </a:spcBef>
              <a:buClr>
                <a:srgbClr val="ED1C24"/>
              </a:buClr>
            </a:pPr>
            <a:endParaRPr lang="en-US" b="1" dirty="0">
              <a:solidFill>
                <a:srgbClr val="45545F"/>
              </a:solidFill>
            </a:endParaRPr>
          </a:p>
          <a:p>
            <a:pPr defTabSz="342900">
              <a:spcBef>
                <a:spcPct val="20000"/>
              </a:spcBef>
              <a:buClr>
                <a:srgbClr val="ED1C24"/>
              </a:buClr>
            </a:pPr>
            <a:endParaRPr lang="en-US" b="1" dirty="0">
              <a:solidFill>
                <a:srgbClr val="FF0000"/>
              </a:solidFill>
            </a:endParaRPr>
          </a:p>
        </p:txBody>
      </p:sp>
      <p:sp>
        <p:nvSpPr>
          <p:cNvPr id="3" name="Slide Number Placeholder 2">
            <a:extLst>
              <a:ext uri="{FF2B5EF4-FFF2-40B4-BE49-F238E27FC236}">
                <a16:creationId xmlns:a16="http://schemas.microsoft.com/office/drawing/2014/main" id="{B9599392-EA67-4F5B-A3DB-5309F1C3BF0B}"/>
              </a:ext>
            </a:extLst>
          </p:cNvPr>
          <p:cNvSpPr>
            <a:spLocks noGrp="1"/>
          </p:cNvSpPr>
          <p:nvPr>
            <p:ph type="sldNum" sz="quarter" idx="4"/>
          </p:nvPr>
        </p:nvSpPr>
        <p:spPr>
          <a:xfrm>
            <a:off x="8577266" y="4880009"/>
            <a:ext cx="261937" cy="205383"/>
          </a:xfrm>
        </p:spPr>
        <p:txBody>
          <a:bodyPr vert="horz" lIns="91440" tIns="45720" rIns="0" bIns="45720" rtlCol="0" anchor="ctr">
            <a:normAutofit/>
          </a:bodyPr>
          <a:lstStyle/>
          <a:p>
            <a:pPr>
              <a:spcAft>
                <a:spcPts val="600"/>
              </a:spcAft>
            </a:pPr>
            <a:fld id="{2066355A-084C-D24E-9AD2-7E4FC41EA627}" type="slidenum">
              <a:rPr lang="en-US" smtClean="0"/>
              <a:pPr>
                <a:spcAft>
                  <a:spcPts val="600"/>
                </a:spcAft>
              </a:pPr>
              <a:t>28</a:t>
            </a:fld>
            <a:endParaRPr lang="en-US"/>
          </a:p>
        </p:txBody>
      </p:sp>
      <p:sp>
        <p:nvSpPr>
          <p:cNvPr id="11" name="TextBox 10">
            <a:extLst>
              <a:ext uri="{FF2B5EF4-FFF2-40B4-BE49-F238E27FC236}">
                <a16:creationId xmlns:a16="http://schemas.microsoft.com/office/drawing/2014/main" id="{86D4021F-15C5-288A-9A49-8EF9D112F60B}"/>
              </a:ext>
            </a:extLst>
          </p:cNvPr>
          <p:cNvSpPr txBox="1"/>
          <p:nvPr/>
        </p:nvSpPr>
        <p:spPr>
          <a:xfrm>
            <a:off x="141665" y="597973"/>
            <a:ext cx="4572000" cy="646331"/>
          </a:xfrm>
          <a:prstGeom prst="rect">
            <a:avLst/>
          </a:prstGeom>
          <a:noFill/>
        </p:spPr>
        <p:txBody>
          <a:bodyPr wrap="square">
            <a:spAutoFit/>
          </a:bodyPr>
          <a:lstStyle/>
          <a:p>
            <a:r>
              <a:rPr lang="en-US" dirty="0">
                <a:solidFill>
                  <a:srgbClr val="FF0000"/>
                </a:solidFill>
              </a:rPr>
              <a:t>Control Panel / Administrative Tools 		</a:t>
            </a:r>
          </a:p>
        </p:txBody>
      </p:sp>
      <p:pic>
        <p:nvPicPr>
          <p:cNvPr id="8" name="Content Placeholder 7">
            <a:extLst>
              <a:ext uri="{FF2B5EF4-FFF2-40B4-BE49-F238E27FC236}">
                <a16:creationId xmlns:a16="http://schemas.microsoft.com/office/drawing/2014/main" id="{B7C2DC8D-A35C-D9D5-F39E-207375DBE9F6}"/>
              </a:ext>
            </a:extLst>
          </p:cNvPr>
          <p:cNvPicPr>
            <a:picLocks noGrp="1" noChangeAspect="1"/>
          </p:cNvPicPr>
          <p:nvPr>
            <p:ph idx="1"/>
          </p:nvPr>
        </p:nvPicPr>
        <p:blipFill>
          <a:blip r:embed="rId3"/>
          <a:stretch>
            <a:fillRect/>
          </a:stretch>
        </p:blipFill>
        <p:spPr>
          <a:xfrm>
            <a:off x="3803790" y="1057510"/>
            <a:ext cx="5111750" cy="3488017"/>
          </a:xfrm>
        </p:spPr>
      </p:pic>
    </p:spTree>
    <p:extLst>
      <p:ext uri="{BB962C8B-B14F-4D97-AF65-F5344CB8AC3E}">
        <p14:creationId xmlns:p14="http://schemas.microsoft.com/office/powerpoint/2010/main" val="3582187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77F1-28BD-4D83-9370-D8BA4D697862}"/>
              </a:ext>
            </a:extLst>
          </p:cNvPr>
          <p:cNvSpPr>
            <a:spLocks noGrp="1"/>
          </p:cNvSpPr>
          <p:nvPr>
            <p:ph type="title"/>
          </p:nvPr>
        </p:nvSpPr>
        <p:spPr/>
        <p:txBody>
          <a:bodyPr/>
          <a:lstStyle/>
          <a:p>
            <a:r>
              <a:rPr lang="en-US" dirty="0"/>
              <a:t>Event Viewer</a:t>
            </a:r>
          </a:p>
        </p:txBody>
      </p:sp>
      <p:sp>
        <p:nvSpPr>
          <p:cNvPr id="3" name="Slide Number Placeholder 2">
            <a:extLst>
              <a:ext uri="{FF2B5EF4-FFF2-40B4-BE49-F238E27FC236}">
                <a16:creationId xmlns:a16="http://schemas.microsoft.com/office/drawing/2014/main" id="{B9599392-EA67-4F5B-A3DB-5309F1C3BF0B}"/>
              </a:ext>
            </a:extLst>
          </p:cNvPr>
          <p:cNvSpPr>
            <a:spLocks noGrp="1"/>
          </p:cNvSpPr>
          <p:nvPr>
            <p:ph type="sldNum" sz="quarter" idx="4"/>
          </p:nvPr>
        </p:nvSpPr>
        <p:spPr/>
        <p:txBody>
          <a:bodyPr/>
          <a:lstStyle/>
          <a:p>
            <a:fld id="{2066355A-084C-D24E-9AD2-7E4FC41EA627}" type="slidenum">
              <a:rPr lang="en-US" smtClean="0"/>
              <a:pPr/>
              <a:t>29</a:t>
            </a:fld>
            <a:endParaRPr lang="en-US" dirty="0"/>
          </a:p>
        </p:txBody>
      </p:sp>
      <p:sp>
        <p:nvSpPr>
          <p:cNvPr id="7" name="TextBox 6">
            <a:extLst>
              <a:ext uri="{FF2B5EF4-FFF2-40B4-BE49-F238E27FC236}">
                <a16:creationId xmlns:a16="http://schemas.microsoft.com/office/drawing/2014/main" id="{7C7C610C-FE0B-BAED-1BC9-BC1B00F426B8}"/>
              </a:ext>
            </a:extLst>
          </p:cNvPr>
          <p:cNvSpPr txBox="1"/>
          <p:nvPr/>
        </p:nvSpPr>
        <p:spPr>
          <a:xfrm>
            <a:off x="458469" y="753826"/>
            <a:ext cx="2329336" cy="369332"/>
          </a:xfrm>
          <a:prstGeom prst="rect">
            <a:avLst/>
          </a:prstGeom>
          <a:noFill/>
        </p:spPr>
        <p:txBody>
          <a:bodyPr wrap="square">
            <a:spAutoFit/>
          </a:bodyPr>
          <a:lstStyle/>
          <a:p>
            <a:r>
              <a:rPr lang="en-US" dirty="0">
                <a:solidFill>
                  <a:srgbClr val="ED1C24"/>
                </a:solidFill>
              </a:rPr>
              <a:t>Type: </a:t>
            </a:r>
            <a:r>
              <a:rPr lang="en-US" dirty="0" err="1"/>
              <a:t>eventvwr.msc</a:t>
            </a:r>
            <a:endParaRPr lang="en-US" dirty="0"/>
          </a:p>
        </p:txBody>
      </p:sp>
      <p:pic>
        <p:nvPicPr>
          <p:cNvPr id="9" name="Content Placeholder 8">
            <a:extLst>
              <a:ext uri="{FF2B5EF4-FFF2-40B4-BE49-F238E27FC236}">
                <a16:creationId xmlns:a16="http://schemas.microsoft.com/office/drawing/2014/main" id="{2B8333F1-DD04-F782-F941-9FE79E66A488}"/>
              </a:ext>
            </a:extLst>
          </p:cNvPr>
          <p:cNvPicPr>
            <a:picLocks noGrp="1" noChangeAspect="1"/>
          </p:cNvPicPr>
          <p:nvPr>
            <p:ph idx="1"/>
          </p:nvPr>
        </p:nvPicPr>
        <p:blipFill>
          <a:blip r:embed="rId3"/>
          <a:stretch>
            <a:fillRect/>
          </a:stretch>
        </p:blipFill>
        <p:spPr>
          <a:xfrm>
            <a:off x="458469" y="3093265"/>
            <a:ext cx="4245083" cy="1461064"/>
          </a:xfrm>
          <a:prstGeom prst="rect">
            <a:avLst/>
          </a:prstGeom>
          <a:ln>
            <a:solidFill>
              <a:schemeClr val="accent1"/>
            </a:solidFill>
          </a:ln>
        </p:spPr>
      </p:pic>
      <p:pic>
        <p:nvPicPr>
          <p:cNvPr id="10" name="Picture 9">
            <a:extLst>
              <a:ext uri="{FF2B5EF4-FFF2-40B4-BE49-F238E27FC236}">
                <a16:creationId xmlns:a16="http://schemas.microsoft.com/office/drawing/2014/main" id="{D06884B8-F027-378D-BFB0-00C9B41B5A9B}"/>
              </a:ext>
            </a:extLst>
          </p:cNvPr>
          <p:cNvPicPr>
            <a:picLocks noChangeAspect="1"/>
          </p:cNvPicPr>
          <p:nvPr/>
        </p:nvPicPr>
        <p:blipFill>
          <a:blip r:embed="rId4"/>
          <a:stretch>
            <a:fillRect/>
          </a:stretch>
        </p:blipFill>
        <p:spPr>
          <a:xfrm>
            <a:off x="4962913" y="3093265"/>
            <a:ext cx="3876290" cy="1566396"/>
          </a:xfrm>
          <a:prstGeom prst="rect">
            <a:avLst/>
          </a:prstGeom>
          <a:ln>
            <a:solidFill>
              <a:schemeClr val="accent1"/>
            </a:solidFill>
          </a:ln>
        </p:spPr>
      </p:pic>
      <p:pic>
        <p:nvPicPr>
          <p:cNvPr id="14" name="Picture 13">
            <a:extLst>
              <a:ext uri="{FF2B5EF4-FFF2-40B4-BE49-F238E27FC236}">
                <a16:creationId xmlns:a16="http://schemas.microsoft.com/office/drawing/2014/main" id="{9CDEFFE7-183D-29DA-DCB5-9BD0945A1E94}"/>
              </a:ext>
            </a:extLst>
          </p:cNvPr>
          <p:cNvPicPr>
            <a:picLocks noChangeAspect="1"/>
          </p:cNvPicPr>
          <p:nvPr/>
        </p:nvPicPr>
        <p:blipFill>
          <a:blip r:embed="rId5"/>
          <a:stretch>
            <a:fillRect/>
          </a:stretch>
        </p:blipFill>
        <p:spPr>
          <a:xfrm>
            <a:off x="3353916" y="391931"/>
            <a:ext cx="3456878" cy="2384605"/>
          </a:xfrm>
          <a:prstGeom prst="rect">
            <a:avLst/>
          </a:prstGeom>
          <a:ln>
            <a:solidFill>
              <a:schemeClr val="accent1"/>
            </a:solidFill>
          </a:ln>
        </p:spPr>
      </p:pic>
    </p:spTree>
    <p:extLst>
      <p:ext uri="{BB962C8B-B14F-4D97-AF65-F5344CB8AC3E}">
        <p14:creationId xmlns:p14="http://schemas.microsoft.com/office/powerpoint/2010/main" val="266583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80">
                                          <p:stCondLst>
                                            <p:cond delay="0"/>
                                          </p:stCondLst>
                                        </p:cTn>
                                        <p:tgtEl>
                                          <p:spTgt spid="10"/>
                                        </p:tgtEl>
                                      </p:cBhvr>
                                    </p:animEffect>
                                    <p:anim calcmode="lin" valueType="num">
                                      <p:cBhvr>
                                        <p:cTn id="2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
                                        </p:tgtEl>
                                      </p:cBhvr>
                                      <p:to x="100000" y="60000"/>
                                    </p:animScale>
                                    <p:animScale>
                                      <p:cBhvr>
                                        <p:cTn id="32" dur="166" decel="50000">
                                          <p:stCondLst>
                                            <p:cond delay="676"/>
                                          </p:stCondLst>
                                        </p:cTn>
                                        <p:tgtEl>
                                          <p:spTgt spid="10"/>
                                        </p:tgtEl>
                                      </p:cBhvr>
                                      <p:to x="100000" y="100000"/>
                                    </p:animScale>
                                    <p:animScale>
                                      <p:cBhvr>
                                        <p:cTn id="33" dur="26">
                                          <p:stCondLst>
                                            <p:cond delay="1312"/>
                                          </p:stCondLst>
                                        </p:cTn>
                                        <p:tgtEl>
                                          <p:spTgt spid="10"/>
                                        </p:tgtEl>
                                      </p:cBhvr>
                                      <p:to x="100000" y="80000"/>
                                    </p:animScale>
                                    <p:animScale>
                                      <p:cBhvr>
                                        <p:cTn id="34" dur="166" decel="50000">
                                          <p:stCondLst>
                                            <p:cond delay="1338"/>
                                          </p:stCondLst>
                                        </p:cTn>
                                        <p:tgtEl>
                                          <p:spTgt spid="10"/>
                                        </p:tgtEl>
                                      </p:cBhvr>
                                      <p:to x="100000" y="100000"/>
                                    </p:animScale>
                                    <p:animScale>
                                      <p:cBhvr>
                                        <p:cTn id="35" dur="26">
                                          <p:stCondLst>
                                            <p:cond delay="1642"/>
                                          </p:stCondLst>
                                        </p:cTn>
                                        <p:tgtEl>
                                          <p:spTgt spid="10"/>
                                        </p:tgtEl>
                                      </p:cBhvr>
                                      <p:to x="100000" y="90000"/>
                                    </p:animScale>
                                    <p:animScale>
                                      <p:cBhvr>
                                        <p:cTn id="36" dur="166" decel="50000">
                                          <p:stCondLst>
                                            <p:cond delay="1668"/>
                                          </p:stCondLst>
                                        </p:cTn>
                                        <p:tgtEl>
                                          <p:spTgt spid="10"/>
                                        </p:tgtEl>
                                      </p:cBhvr>
                                      <p:to x="100000" y="100000"/>
                                    </p:animScale>
                                    <p:animScale>
                                      <p:cBhvr>
                                        <p:cTn id="37" dur="26">
                                          <p:stCondLst>
                                            <p:cond delay="1808"/>
                                          </p:stCondLst>
                                        </p:cTn>
                                        <p:tgtEl>
                                          <p:spTgt spid="10"/>
                                        </p:tgtEl>
                                      </p:cBhvr>
                                      <p:to x="100000" y="95000"/>
                                    </p:animScale>
                                    <p:animScale>
                                      <p:cBhvr>
                                        <p:cTn id="38"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18D22-6E2A-40DB-852D-F93AC14D6C87}"/>
              </a:ext>
            </a:extLst>
          </p:cNvPr>
          <p:cNvSpPr>
            <a:spLocks noGrp="1"/>
          </p:cNvSpPr>
          <p:nvPr>
            <p:ph type="title"/>
          </p:nvPr>
        </p:nvSpPr>
        <p:spPr/>
        <p:txBody>
          <a:bodyPr/>
          <a:lstStyle/>
          <a:p>
            <a:r>
              <a:rPr lang="en-US" dirty="0"/>
              <a:t>Application Installation and Configuration</a:t>
            </a:r>
          </a:p>
        </p:txBody>
      </p:sp>
      <p:sp>
        <p:nvSpPr>
          <p:cNvPr id="3" name="Slide Number Placeholder 2">
            <a:extLst>
              <a:ext uri="{FF2B5EF4-FFF2-40B4-BE49-F238E27FC236}">
                <a16:creationId xmlns:a16="http://schemas.microsoft.com/office/drawing/2014/main" id="{08B77C89-BE3C-4365-8C08-6B359262527A}"/>
              </a:ext>
            </a:extLst>
          </p:cNvPr>
          <p:cNvSpPr>
            <a:spLocks noGrp="1"/>
          </p:cNvSpPr>
          <p:nvPr>
            <p:ph type="sldNum" sz="quarter" idx="4"/>
          </p:nvPr>
        </p:nvSpPr>
        <p:spPr/>
        <p:txBody>
          <a:bodyPr/>
          <a:lstStyle/>
          <a:p>
            <a:fld id="{2066355A-084C-D24E-9AD2-7E4FC41EA627}" type="slidenum">
              <a:rPr lang="en-US" smtClean="0"/>
              <a:pPr/>
              <a:t>3</a:t>
            </a:fld>
            <a:endParaRPr lang="en-US" dirty="0"/>
          </a:p>
        </p:txBody>
      </p:sp>
      <p:sp>
        <p:nvSpPr>
          <p:cNvPr id="4" name="Content Placeholder 3">
            <a:extLst>
              <a:ext uri="{FF2B5EF4-FFF2-40B4-BE49-F238E27FC236}">
                <a16:creationId xmlns:a16="http://schemas.microsoft.com/office/drawing/2014/main" id="{126054F7-CEA9-4130-B935-733A6A479118}"/>
              </a:ext>
            </a:extLst>
          </p:cNvPr>
          <p:cNvSpPr>
            <a:spLocks noGrp="1"/>
          </p:cNvSpPr>
          <p:nvPr>
            <p:ph idx="1"/>
          </p:nvPr>
        </p:nvSpPr>
        <p:spPr>
          <a:xfrm>
            <a:off x="341924" y="632460"/>
            <a:ext cx="8460152" cy="4247549"/>
          </a:xfrm>
        </p:spPr>
        <p:txBody>
          <a:bodyPr/>
          <a:lstStyle/>
          <a:p>
            <a:r>
              <a:rPr lang="en-US" dirty="0"/>
              <a:t>OS requirements:</a:t>
            </a:r>
          </a:p>
          <a:p>
            <a:pPr lvl="1"/>
            <a:r>
              <a:rPr lang="en-US" dirty="0"/>
              <a:t>Software build for macOS will not run-on Windows.</a:t>
            </a:r>
          </a:p>
          <a:p>
            <a:pPr lvl="1"/>
            <a:r>
              <a:rPr lang="en-US" dirty="0"/>
              <a:t>Some applications might not be supported in newer operating systems.</a:t>
            </a:r>
          </a:p>
          <a:p>
            <a:pPr lvl="1"/>
            <a:endParaRPr lang="en-US" dirty="0"/>
          </a:p>
          <a:p>
            <a:r>
              <a:rPr lang="en-US" dirty="0"/>
              <a:t>System requirements:</a:t>
            </a:r>
          </a:p>
          <a:p>
            <a:pPr lvl="1"/>
            <a:r>
              <a:rPr lang="en-US" dirty="0"/>
              <a:t>CPU &amp; GPU speed</a:t>
            </a:r>
          </a:p>
          <a:p>
            <a:pPr lvl="1"/>
            <a:r>
              <a:rPr lang="en-US" dirty="0"/>
              <a:t>RAM &amp; Disk space</a:t>
            </a:r>
          </a:p>
          <a:p>
            <a:pPr lvl="1"/>
            <a:endParaRPr lang="en-US" dirty="0"/>
          </a:p>
          <a:p>
            <a:r>
              <a:rPr lang="en-US" dirty="0"/>
              <a:t>Installation and deployment:</a:t>
            </a:r>
          </a:p>
          <a:p>
            <a:pPr lvl="1"/>
            <a:r>
              <a:rPr lang="en-US" dirty="0"/>
              <a:t>Distribute ran from a USB drive or download from the Internet.</a:t>
            </a:r>
          </a:p>
          <a:p>
            <a:pPr lvl="1"/>
            <a:endParaRPr lang="en-US" dirty="0"/>
          </a:p>
          <a:p>
            <a:r>
              <a:rPr lang="en-US" dirty="0"/>
              <a:t>Permissions and other security considerations:</a:t>
            </a:r>
          </a:p>
          <a:p>
            <a:pPr lvl="1"/>
            <a:r>
              <a:rPr lang="en-US" dirty="0"/>
              <a:t>Granted read/execute permission.</a:t>
            </a:r>
          </a:p>
          <a:p>
            <a:pPr lvl="1"/>
            <a:r>
              <a:rPr lang="en-US" dirty="0"/>
              <a:t>Ensure that software is from trusted sources.</a:t>
            </a:r>
          </a:p>
          <a:p>
            <a:pPr marL="0" indent="0">
              <a:buNone/>
            </a:pPr>
            <a:endParaRPr lang="en-US" dirty="0"/>
          </a:p>
        </p:txBody>
      </p:sp>
    </p:spTree>
    <p:extLst>
      <p:ext uri="{BB962C8B-B14F-4D97-AF65-F5344CB8AC3E}">
        <p14:creationId xmlns:p14="http://schemas.microsoft.com/office/powerpoint/2010/main" val="964741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fade">
                                      <p:cBhvr>
                                        <p:cTn id="19" dur="1000"/>
                                        <p:tgtEl>
                                          <p:spTgt spid="4">
                                            <p:txEl>
                                              <p:pRg st="5" end="5"/>
                                            </p:txEl>
                                          </p:spTgt>
                                        </p:tgtEl>
                                      </p:cBhvr>
                                    </p:animEffect>
                                    <p:anim calcmode="lin" valueType="num">
                                      <p:cBhvr>
                                        <p:cTn id="2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1000"/>
                                        <p:tgtEl>
                                          <p:spTgt spid="4">
                                            <p:txEl>
                                              <p:pRg st="6" end="6"/>
                                            </p:txEl>
                                          </p:spTgt>
                                        </p:tgtEl>
                                      </p:cBhvr>
                                    </p:animEffect>
                                    <p:anim calcmode="lin" valueType="num">
                                      <p:cBhvr>
                                        <p:cTn id="2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Effect transition="in" filter="fade">
                                      <p:cBhvr>
                                        <p:cTn id="31" dur="1000"/>
                                        <p:tgtEl>
                                          <p:spTgt spid="4">
                                            <p:txEl>
                                              <p:pRg st="9" end="9"/>
                                            </p:txEl>
                                          </p:spTgt>
                                        </p:tgtEl>
                                      </p:cBhvr>
                                    </p:animEffect>
                                    <p:anim calcmode="lin" valueType="num">
                                      <p:cBhvr>
                                        <p:cTn id="32"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4">
                                            <p:txEl>
                                              <p:pRg st="12" end="12"/>
                                            </p:txEl>
                                          </p:spTgt>
                                        </p:tgtEl>
                                        <p:attrNameLst>
                                          <p:attrName>style.visibility</p:attrName>
                                        </p:attrNameLst>
                                      </p:cBhvr>
                                      <p:to>
                                        <p:strVal val="visible"/>
                                      </p:to>
                                    </p:set>
                                    <p:animEffect transition="in" filter="fade">
                                      <p:cBhvr>
                                        <p:cTn id="38" dur="1000"/>
                                        <p:tgtEl>
                                          <p:spTgt spid="4">
                                            <p:txEl>
                                              <p:pRg st="12" end="12"/>
                                            </p:txEl>
                                          </p:spTgt>
                                        </p:tgtEl>
                                      </p:cBhvr>
                                    </p:animEffect>
                                    <p:anim calcmode="lin" valueType="num">
                                      <p:cBhvr>
                                        <p:cTn id="39" dur="10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12" end="12"/>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animEffect transition="in" filter="fade">
                                      <p:cBhvr>
                                        <p:cTn id="43" dur="1000"/>
                                        <p:tgtEl>
                                          <p:spTgt spid="4">
                                            <p:txEl>
                                              <p:pRg st="13" end="13"/>
                                            </p:txEl>
                                          </p:spTgt>
                                        </p:tgtEl>
                                      </p:cBhvr>
                                    </p:animEffect>
                                    <p:anim calcmode="lin" valueType="num">
                                      <p:cBhvr>
                                        <p:cTn id="44" dur="1000" fill="hold"/>
                                        <p:tgtEl>
                                          <p:spTgt spid="4">
                                            <p:txEl>
                                              <p:pRg st="13" end="13"/>
                                            </p:txEl>
                                          </p:spTgt>
                                        </p:tgtEl>
                                        <p:attrNameLst>
                                          <p:attrName>ppt_x</p:attrName>
                                        </p:attrNameLst>
                                      </p:cBhvr>
                                      <p:tavLst>
                                        <p:tav tm="0">
                                          <p:val>
                                            <p:strVal val="#ppt_x"/>
                                          </p:val>
                                        </p:tav>
                                        <p:tav tm="100000">
                                          <p:val>
                                            <p:strVal val="#ppt_x"/>
                                          </p:val>
                                        </p:tav>
                                      </p:tavLst>
                                    </p:anim>
                                    <p:anim calcmode="lin" valueType="num">
                                      <p:cBhvr>
                                        <p:cTn id="45" dur="1000" fill="hold"/>
                                        <p:tgtEl>
                                          <p:spTgt spid="4">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FB489-AC21-4155-AECF-7CEEB738317A}"/>
              </a:ext>
            </a:extLst>
          </p:cNvPr>
          <p:cNvSpPr>
            <a:spLocks noGrp="1"/>
          </p:cNvSpPr>
          <p:nvPr>
            <p:ph type="title"/>
          </p:nvPr>
        </p:nvSpPr>
        <p:spPr/>
        <p:txBody>
          <a:bodyPr/>
          <a:lstStyle/>
          <a:p>
            <a:r>
              <a:rPr lang="en-US" dirty="0"/>
              <a:t>The System Configuration Utility</a:t>
            </a:r>
          </a:p>
        </p:txBody>
      </p:sp>
      <p:sp>
        <p:nvSpPr>
          <p:cNvPr id="3" name="Slide Number Placeholder 2">
            <a:extLst>
              <a:ext uri="{FF2B5EF4-FFF2-40B4-BE49-F238E27FC236}">
                <a16:creationId xmlns:a16="http://schemas.microsoft.com/office/drawing/2014/main" id="{86F779EC-DBC2-40A9-B437-067BD1BAEEE5}"/>
              </a:ext>
            </a:extLst>
          </p:cNvPr>
          <p:cNvSpPr>
            <a:spLocks noGrp="1"/>
          </p:cNvSpPr>
          <p:nvPr>
            <p:ph type="sldNum" sz="quarter" idx="4"/>
          </p:nvPr>
        </p:nvSpPr>
        <p:spPr/>
        <p:txBody>
          <a:bodyPr/>
          <a:lstStyle/>
          <a:p>
            <a:fld id="{2066355A-084C-D24E-9AD2-7E4FC41EA627}" type="slidenum">
              <a:rPr lang="en-US" smtClean="0"/>
              <a:pPr/>
              <a:t>30</a:t>
            </a:fld>
            <a:endParaRPr lang="en-US" dirty="0"/>
          </a:p>
        </p:txBody>
      </p:sp>
      <p:pic>
        <p:nvPicPr>
          <p:cNvPr id="6" name="Content Placeholder 5">
            <a:extLst>
              <a:ext uri="{FF2B5EF4-FFF2-40B4-BE49-F238E27FC236}">
                <a16:creationId xmlns:a16="http://schemas.microsoft.com/office/drawing/2014/main" id="{BC5A99FA-68FA-48FE-8219-C2156010B5FA}"/>
              </a:ext>
            </a:extLst>
          </p:cNvPr>
          <p:cNvPicPr>
            <a:picLocks noGrp="1" noChangeAspect="1"/>
          </p:cNvPicPr>
          <p:nvPr>
            <p:ph idx="1"/>
          </p:nvPr>
        </p:nvPicPr>
        <p:blipFill>
          <a:blip r:embed="rId3"/>
          <a:stretch>
            <a:fillRect/>
          </a:stretch>
        </p:blipFill>
        <p:spPr>
          <a:xfrm>
            <a:off x="453918" y="1769411"/>
            <a:ext cx="3815142" cy="2572381"/>
          </a:xfrm>
        </p:spPr>
      </p:pic>
      <p:sp>
        <p:nvSpPr>
          <p:cNvPr id="7" name="TextBox 6">
            <a:extLst>
              <a:ext uri="{FF2B5EF4-FFF2-40B4-BE49-F238E27FC236}">
                <a16:creationId xmlns:a16="http://schemas.microsoft.com/office/drawing/2014/main" id="{43A54603-D871-B145-C166-1082413DBAC3}"/>
              </a:ext>
            </a:extLst>
          </p:cNvPr>
          <p:cNvSpPr txBox="1"/>
          <p:nvPr/>
        </p:nvSpPr>
        <p:spPr>
          <a:xfrm>
            <a:off x="551201" y="801708"/>
            <a:ext cx="7659148" cy="523220"/>
          </a:xfrm>
          <a:prstGeom prst="rect">
            <a:avLst/>
          </a:prstGeom>
          <a:noFill/>
        </p:spPr>
        <p:txBody>
          <a:bodyPr wrap="square">
            <a:spAutoFit/>
          </a:bodyPr>
          <a:lstStyle/>
          <a:p>
            <a:pPr defTabSz="342900">
              <a:spcBef>
                <a:spcPct val="20000"/>
              </a:spcBef>
              <a:buClr>
                <a:schemeClr val="accent1"/>
              </a:buClr>
            </a:pPr>
            <a:r>
              <a:rPr lang="en-US" sz="1400" b="1" dirty="0">
                <a:solidFill>
                  <a:srgbClr val="ED1C24"/>
                </a:solidFill>
              </a:rPr>
              <a:t>The System Configuration Utility (</a:t>
            </a:r>
            <a:r>
              <a:rPr lang="en-US" sz="1400" b="1" dirty="0" err="1">
                <a:solidFill>
                  <a:srgbClr val="ED1C24"/>
                </a:solidFill>
              </a:rPr>
              <a:t>msconfig</a:t>
            </a:r>
            <a:r>
              <a:rPr lang="en-US" sz="1400" b="1" dirty="0">
                <a:solidFill>
                  <a:srgbClr val="ED1C24"/>
                </a:solidFill>
              </a:rPr>
              <a:t>) </a:t>
            </a:r>
            <a:r>
              <a:rPr lang="en-US" sz="1400" dirty="0">
                <a:solidFill>
                  <a:srgbClr val="ED1C24"/>
                </a:solidFill>
              </a:rPr>
              <a:t>is used to modify various an affect the way the computer boots and loads Windows.</a:t>
            </a:r>
          </a:p>
        </p:txBody>
      </p:sp>
      <p:pic>
        <p:nvPicPr>
          <p:cNvPr id="5" name="Picture 4">
            <a:extLst>
              <a:ext uri="{FF2B5EF4-FFF2-40B4-BE49-F238E27FC236}">
                <a16:creationId xmlns:a16="http://schemas.microsoft.com/office/drawing/2014/main" id="{1EE9A951-C406-6634-C6BC-E24F25578A6B}"/>
              </a:ext>
            </a:extLst>
          </p:cNvPr>
          <p:cNvPicPr>
            <a:picLocks noChangeAspect="1"/>
          </p:cNvPicPr>
          <p:nvPr/>
        </p:nvPicPr>
        <p:blipFill>
          <a:blip r:embed="rId4"/>
          <a:stretch>
            <a:fillRect/>
          </a:stretch>
        </p:blipFill>
        <p:spPr>
          <a:xfrm>
            <a:off x="4896174" y="1769411"/>
            <a:ext cx="3817909" cy="2572381"/>
          </a:xfrm>
          <a:prstGeom prst="rect">
            <a:avLst/>
          </a:prstGeom>
        </p:spPr>
      </p:pic>
    </p:spTree>
    <p:extLst>
      <p:ext uri="{BB962C8B-B14F-4D97-AF65-F5344CB8AC3E}">
        <p14:creationId xmlns:p14="http://schemas.microsoft.com/office/powerpoint/2010/main" val="37217380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39B50-A7F7-4F0D-91DD-D0A799E6285E}"/>
              </a:ext>
            </a:extLst>
          </p:cNvPr>
          <p:cNvSpPr>
            <a:spLocks noGrp="1"/>
          </p:cNvSpPr>
          <p:nvPr>
            <p:ph type="title"/>
          </p:nvPr>
        </p:nvSpPr>
        <p:spPr>
          <a:xfrm>
            <a:off x="0" y="0"/>
            <a:ext cx="9143999" cy="603250"/>
          </a:xfrm>
        </p:spPr>
        <p:txBody>
          <a:bodyPr anchor="ctr">
            <a:normAutofit/>
          </a:bodyPr>
          <a:lstStyle/>
          <a:p>
            <a:r>
              <a:rPr lang="en-US" dirty="0"/>
              <a:t>Troubleshooting Tips Boot Process</a:t>
            </a:r>
            <a:endParaRPr lang="en-GB" dirty="0"/>
          </a:p>
        </p:txBody>
      </p:sp>
      <p:sp>
        <p:nvSpPr>
          <p:cNvPr id="3" name="Content Placeholder 2">
            <a:extLst>
              <a:ext uri="{FF2B5EF4-FFF2-40B4-BE49-F238E27FC236}">
                <a16:creationId xmlns:a16="http://schemas.microsoft.com/office/drawing/2014/main" id="{DF861E6B-363B-499D-8DE2-338119210D0B}"/>
              </a:ext>
            </a:extLst>
          </p:cNvPr>
          <p:cNvSpPr>
            <a:spLocks noGrp="1"/>
          </p:cNvSpPr>
          <p:nvPr>
            <p:ph idx="1"/>
          </p:nvPr>
        </p:nvSpPr>
        <p:spPr>
          <a:xfrm>
            <a:off x="146049" y="746760"/>
            <a:ext cx="4353949" cy="4046220"/>
          </a:xfrm>
        </p:spPr>
        <p:txBody>
          <a:bodyPr>
            <a:normAutofit/>
          </a:bodyPr>
          <a:lstStyle/>
          <a:p>
            <a:r>
              <a:rPr lang="en-US" dirty="0"/>
              <a:t>Firmware-controlled</a:t>
            </a:r>
          </a:p>
          <a:p>
            <a:pPr lvl="1"/>
            <a:r>
              <a:rPr lang="en-US" sz="1800"/>
              <a:t>Power on self test (POST</a:t>
            </a:r>
          </a:p>
          <a:p>
            <a:pPr lvl="1"/>
            <a:r>
              <a:rPr lang="en-US" sz="1800"/>
              <a:t>Boot device priority</a:t>
            </a:r>
          </a:p>
          <a:p>
            <a:pPr lvl="1"/>
            <a:endParaRPr lang="en-US" sz="1800"/>
          </a:p>
          <a:p>
            <a:r>
              <a:rPr lang="en-US" dirty="0"/>
              <a:t>Boot manager</a:t>
            </a:r>
          </a:p>
          <a:p>
            <a:pPr lvl="1"/>
            <a:r>
              <a:rPr lang="en-US" sz="1800"/>
              <a:t>Boot Configuration Database (BCD)</a:t>
            </a:r>
          </a:p>
          <a:p>
            <a:pPr lvl="1"/>
            <a:r>
              <a:rPr lang="en-US" sz="1800"/>
              <a:t>Legacy BIOS/MBR versus EFI/GPT</a:t>
            </a:r>
          </a:p>
          <a:p>
            <a:pPr marL="342900" lvl="1" indent="0">
              <a:buNone/>
            </a:pPr>
            <a:endParaRPr lang="en-US" sz="1800"/>
          </a:p>
          <a:p>
            <a:r>
              <a:rPr lang="en-US" dirty="0"/>
              <a:t>Windows load</a:t>
            </a:r>
          </a:p>
          <a:p>
            <a:pPr lvl="1"/>
            <a:r>
              <a:rPr lang="en-US" sz="1800"/>
              <a:t>Kernel and drivers</a:t>
            </a:r>
          </a:p>
          <a:p>
            <a:pPr lvl="1"/>
            <a:r>
              <a:rPr lang="en-US" sz="1800"/>
              <a:t>Services and </a:t>
            </a:r>
            <a:r>
              <a:rPr lang="en-US" sz="1800" err="1"/>
              <a:t>winlogon</a:t>
            </a:r>
            <a:endParaRPr lang="en-US" sz="1800"/>
          </a:p>
        </p:txBody>
      </p:sp>
      <p:pic>
        <p:nvPicPr>
          <p:cNvPr id="7" name="Picture 6">
            <a:extLst>
              <a:ext uri="{FF2B5EF4-FFF2-40B4-BE49-F238E27FC236}">
                <a16:creationId xmlns:a16="http://schemas.microsoft.com/office/drawing/2014/main" id="{0CEB15D5-D120-C4D8-EB17-AA6830CC7852}"/>
              </a:ext>
            </a:extLst>
          </p:cNvPr>
          <p:cNvPicPr>
            <a:picLocks noChangeAspect="1"/>
          </p:cNvPicPr>
          <p:nvPr/>
        </p:nvPicPr>
        <p:blipFill>
          <a:blip r:embed="rId3"/>
          <a:stretch>
            <a:fillRect/>
          </a:stretch>
        </p:blipFill>
        <p:spPr>
          <a:xfrm>
            <a:off x="4801204" y="1271587"/>
            <a:ext cx="3867150" cy="2600325"/>
          </a:xfrm>
          <a:prstGeom prst="rect">
            <a:avLst/>
          </a:prstGeom>
        </p:spPr>
      </p:pic>
    </p:spTree>
    <p:extLst>
      <p:ext uri="{BB962C8B-B14F-4D97-AF65-F5344CB8AC3E}">
        <p14:creationId xmlns:p14="http://schemas.microsoft.com/office/powerpoint/2010/main" val="1108280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4A122-09B8-4E8E-BE37-9CB8EDCACC39}"/>
              </a:ext>
            </a:extLst>
          </p:cNvPr>
          <p:cNvSpPr>
            <a:spLocks noGrp="1"/>
          </p:cNvSpPr>
          <p:nvPr>
            <p:ph type="title"/>
          </p:nvPr>
        </p:nvSpPr>
        <p:spPr/>
        <p:txBody>
          <a:bodyPr/>
          <a:lstStyle/>
          <a:p>
            <a:r>
              <a:rPr lang="en-GB" dirty="0"/>
              <a:t>Troubleshooting Tips Boot Process</a:t>
            </a:r>
          </a:p>
        </p:txBody>
      </p:sp>
      <p:sp>
        <p:nvSpPr>
          <p:cNvPr id="4" name="Content Placeholder 3">
            <a:extLst>
              <a:ext uri="{FF2B5EF4-FFF2-40B4-BE49-F238E27FC236}">
                <a16:creationId xmlns:a16="http://schemas.microsoft.com/office/drawing/2014/main" id="{9ED3E793-5949-459B-940A-4EC143A32EE7}"/>
              </a:ext>
            </a:extLst>
          </p:cNvPr>
          <p:cNvSpPr>
            <a:spLocks noGrp="1"/>
          </p:cNvSpPr>
          <p:nvPr>
            <p:ph idx="12"/>
          </p:nvPr>
        </p:nvSpPr>
        <p:spPr/>
        <p:txBody>
          <a:bodyPr/>
          <a:lstStyle/>
          <a:p>
            <a:endParaRPr lang="en-US" dirty="0"/>
          </a:p>
          <a:p>
            <a:r>
              <a:rPr lang="en-US" dirty="0"/>
              <a:t>Advanced boot options</a:t>
            </a:r>
          </a:p>
          <a:p>
            <a:pPr lvl="1"/>
            <a:r>
              <a:rPr lang="en-US" dirty="0"/>
              <a:t>F8 from BIOS boot</a:t>
            </a:r>
          </a:p>
          <a:p>
            <a:pPr lvl="1"/>
            <a:r>
              <a:rPr lang="en-US" dirty="0"/>
              <a:t>SHIFT-click Restart from power icon with UEFI boot</a:t>
            </a:r>
          </a:p>
          <a:p>
            <a:pPr lvl="1"/>
            <a:endParaRPr lang="en-US" dirty="0"/>
          </a:p>
          <a:p>
            <a:r>
              <a:rPr lang="en-US" dirty="0"/>
              <a:t>Safe Mode</a:t>
            </a:r>
          </a:p>
          <a:p>
            <a:endParaRPr lang="en-GB" dirty="0"/>
          </a:p>
        </p:txBody>
      </p:sp>
      <p:pic>
        <p:nvPicPr>
          <p:cNvPr id="9" name="Content Placeholder 8" descr="Screenshot of the Startup Settings for Windows 10.">
            <a:extLst>
              <a:ext uri="{FF2B5EF4-FFF2-40B4-BE49-F238E27FC236}">
                <a16:creationId xmlns:a16="http://schemas.microsoft.com/office/drawing/2014/main" id="{313F647E-732A-419F-9030-6DA2DBBD09A3}"/>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77231" y="1280009"/>
            <a:ext cx="3444643" cy="2583482"/>
          </a:xfrm>
          <a:prstGeom prst="rect">
            <a:avLst/>
          </a:prstGeom>
          <a:noFill/>
          <a:ln>
            <a:noFill/>
          </a:ln>
        </p:spPr>
      </p:pic>
    </p:spTree>
    <p:extLst>
      <p:ext uri="{BB962C8B-B14F-4D97-AF65-F5344CB8AC3E}">
        <p14:creationId xmlns:p14="http://schemas.microsoft.com/office/powerpoint/2010/main" val="15025251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946D9-FF44-49B2-89CB-2D8468B5B029}"/>
              </a:ext>
            </a:extLst>
          </p:cNvPr>
          <p:cNvSpPr>
            <a:spLocks noGrp="1"/>
          </p:cNvSpPr>
          <p:nvPr>
            <p:ph type="title"/>
          </p:nvPr>
        </p:nvSpPr>
        <p:spPr/>
        <p:txBody>
          <a:bodyPr/>
          <a:lstStyle/>
          <a:p>
            <a:r>
              <a:rPr lang="en-GB" dirty="0"/>
              <a:t>Troubleshoot </a:t>
            </a:r>
            <a:r>
              <a:rPr lang="en-US" dirty="0"/>
              <a:t>Application and Service Fault Issues</a:t>
            </a:r>
            <a:endParaRPr lang="en-GB" dirty="0"/>
          </a:p>
        </p:txBody>
      </p:sp>
      <p:sp>
        <p:nvSpPr>
          <p:cNvPr id="3" name="Content Placeholder 2">
            <a:extLst>
              <a:ext uri="{FF2B5EF4-FFF2-40B4-BE49-F238E27FC236}">
                <a16:creationId xmlns:a16="http://schemas.microsoft.com/office/drawing/2014/main" id="{28449B2B-B983-44C6-9BE9-ACBC411CF571}"/>
              </a:ext>
            </a:extLst>
          </p:cNvPr>
          <p:cNvSpPr>
            <a:spLocks noGrp="1"/>
          </p:cNvSpPr>
          <p:nvPr>
            <p:ph idx="1"/>
          </p:nvPr>
        </p:nvSpPr>
        <p:spPr>
          <a:xfrm>
            <a:off x="493053" y="724457"/>
            <a:ext cx="8157891" cy="4046220"/>
          </a:xfrm>
        </p:spPr>
        <p:txBody>
          <a:bodyPr>
            <a:normAutofit/>
          </a:bodyPr>
          <a:lstStyle/>
          <a:p>
            <a:r>
              <a:rPr lang="en-GB" dirty="0"/>
              <a:t>Time drift</a:t>
            </a:r>
          </a:p>
          <a:p>
            <a:pPr lvl="1"/>
            <a:r>
              <a:rPr lang="en-GB" dirty="0"/>
              <a:t>Failure of authentication, backup, and other date/time sensitive services</a:t>
            </a:r>
          </a:p>
          <a:p>
            <a:pPr lvl="1"/>
            <a:r>
              <a:rPr lang="en-GB" dirty="0"/>
              <a:t>Synchronize to Servers must be consistent</a:t>
            </a:r>
          </a:p>
          <a:p>
            <a:pPr lvl="1"/>
            <a:r>
              <a:rPr lang="en-US" dirty="0"/>
              <a:t>real time clock (RTC) chip</a:t>
            </a:r>
          </a:p>
          <a:p>
            <a:pPr lvl="1"/>
            <a:endParaRPr lang="en-US" dirty="0"/>
          </a:p>
          <a:p>
            <a:pPr lvl="1"/>
            <a:r>
              <a:rPr lang="en-US" dirty="0"/>
              <a:t>Relying on the internal time can lead to servers and clients drifting out of sync, especially if some of the clients' remote clients</a:t>
            </a:r>
          </a:p>
          <a:p>
            <a:pPr marL="342900" lvl="1" indent="0">
              <a:buNone/>
            </a:pPr>
            <a:endParaRPr lang="en-US" dirty="0"/>
          </a:p>
          <a:p>
            <a:pPr lvl="1"/>
            <a:r>
              <a:rPr lang="en-US" dirty="0"/>
              <a:t>Ideally, time should be configured in a domain and use either GPS synchronized time sources or a pool of Internet time sources.</a:t>
            </a:r>
            <a:endParaRPr lang="en-GB" dirty="0"/>
          </a:p>
        </p:txBody>
      </p:sp>
    </p:spTree>
    <p:extLst>
      <p:ext uri="{BB962C8B-B14F-4D97-AF65-F5344CB8AC3E}">
        <p14:creationId xmlns:p14="http://schemas.microsoft.com/office/powerpoint/2010/main" val="10802547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39B50-A7F7-4F0D-91DD-D0A799E6285E}"/>
              </a:ext>
            </a:extLst>
          </p:cNvPr>
          <p:cNvSpPr>
            <a:spLocks noGrp="1"/>
          </p:cNvSpPr>
          <p:nvPr>
            <p:ph type="title"/>
          </p:nvPr>
        </p:nvSpPr>
        <p:spPr>
          <a:xfrm>
            <a:off x="0" y="0"/>
            <a:ext cx="9143999" cy="603250"/>
          </a:xfrm>
        </p:spPr>
        <p:txBody>
          <a:bodyPr anchor="ctr">
            <a:normAutofit/>
          </a:bodyPr>
          <a:lstStyle/>
          <a:p>
            <a:r>
              <a:rPr lang="en-US" dirty="0"/>
              <a:t>Troubleshooting Tips Boot Process</a:t>
            </a:r>
            <a:endParaRPr lang="en-GB" dirty="0"/>
          </a:p>
        </p:txBody>
      </p:sp>
      <p:sp>
        <p:nvSpPr>
          <p:cNvPr id="3" name="Content Placeholder 2">
            <a:extLst>
              <a:ext uri="{FF2B5EF4-FFF2-40B4-BE49-F238E27FC236}">
                <a16:creationId xmlns:a16="http://schemas.microsoft.com/office/drawing/2014/main" id="{DF861E6B-363B-499D-8DE2-338119210D0B}"/>
              </a:ext>
            </a:extLst>
          </p:cNvPr>
          <p:cNvSpPr>
            <a:spLocks noGrp="1"/>
          </p:cNvSpPr>
          <p:nvPr>
            <p:ph idx="1"/>
          </p:nvPr>
        </p:nvSpPr>
        <p:spPr>
          <a:xfrm>
            <a:off x="313689" y="754380"/>
            <a:ext cx="8274051" cy="4046220"/>
          </a:xfrm>
        </p:spPr>
        <p:txBody>
          <a:bodyPr>
            <a:normAutofit/>
          </a:bodyPr>
          <a:lstStyle/>
          <a:p>
            <a:r>
              <a:rPr lang="en-US" dirty="0"/>
              <a:t>Fast start</a:t>
            </a:r>
          </a:p>
          <a:p>
            <a:pPr lvl="1"/>
            <a:r>
              <a:rPr lang="en-US" sz="1800" dirty="0"/>
              <a:t>Step 1: Open the Control Panel from the Start menu. ...</a:t>
            </a:r>
          </a:p>
          <a:p>
            <a:pPr lvl="1"/>
            <a:endParaRPr lang="en-US" sz="1800" dirty="0"/>
          </a:p>
          <a:p>
            <a:pPr lvl="1"/>
            <a:r>
              <a:rPr lang="en-US" sz="1800" dirty="0"/>
              <a:t>Step 2: Click the “System and Security” button. ...</a:t>
            </a:r>
          </a:p>
          <a:p>
            <a:pPr lvl="1"/>
            <a:endParaRPr lang="en-US" sz="1800" dirty="0"/>
          </a:p>
          <a:p>
            <a:pPr lvl="1"/>
            <a:r>
              <a:rPr lang="en-US" sz="1800" dirty="0"/>
              <a:t>Step 3: Click the “Power Options” button. ...</a:t>
            </a:r>
          </a:p>
          <a:p>
            <a:pPr lvl="1"/>
            <a:endParaRPr lang="en-US" sz="1800" dirty="0"/>
          </a:p>
          <a:p>
            <a:pPr lvl="1"/>
            <a:r>
              <a:rPr lang="en-US" sz="1800" dirty="0"/>
              <a:t>Step 4: Click the “Choose what the power buttons do” option from the left sidebar.</a:t>
            </a:r>
          </a:p>
        </p:txBody>
      </p:sp>
      <p:pic>
        <p:nvPicPr>
          <p:cNvPr id="4" name="Picture 3">
            <a:extLst>
              <a:ext uri="{FF2B5EF4-FFF2-40B4-BE49-F238E27FC236}">
                <a16:creationId xmlns:a16="http://schemas.microsoft.com/office/drawing/2014/main" id="{635F967C-6B78-9042-D4DD-47FC5522910F}"/>
              </a:ext>
            </a:extLst>
          </p:cNvPr>
          <p:cNvPicPr>
            <a:picLocks noChangeAspect="1"/>
          </p:cNvPicPr>
          <p:nvPr/>
        </p:nvPicPr>
        <p:blipFill>
          <a:blip r:embed="rId3"/>
          <a:stretch>
            <a:fillRect/>
          </a:stretch>
        </p:blipFill>
        <p:spPr>
          <a:xfrm>
            <a:off x="5628996" y="3643888"/>
            <a:ext cx="1481394" cy="1307842"/>
          </a:xfrm>
          <a:prstGeom prst="rect">
            <a:avLst/>
          </a:prstGeom>
        </p:spPr>
      </p:pic>
    </p:spTree>
    <p:extLst>
      <p:ext uri="{BB962C8B-B14F-4D97-AF65-F5344CB8AC3E}">
        <p14:creationId xmlns:p14="http://schemas.microsoft.com/office/powerpoint/2010/main" val="39623463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51A41-344A-4273-A30F-BF57A6D25D19}"/>
              </a:ext>
            </a:extLst>
          </p:cNvPr>
          <p:cNvSpPr>
            <a:spLocks noGrp="1"/>
          </p:cNvSpPr>
          <p:nvPr>
            <p:ph type="title"/>
          </p:nvPr>
        </p:nvSpPr>
        <p:spPr>
          <a:xfrm>
            <a:off x="341927" y="180853"/>
            <a:ext cx="8455567" cy="633458"/>
          </a:xfrm>
        </p:spPr>
        <p:txBody>
          <a:bodyPr/>
          <a:lstStyle/>
          <a:p>
            <a:r>
              <a:rPr lang="en-US" dirty="0"/>
              <a:t>Troubleshooting Tips for Windows System Issues</a:t>
            </a:r>
          </a:p>
        </p:txBody>
      </p:sp>
      <p:sp>
        <p:nvSpPr>
          <p:cNvPr id="3" name="Slide Number Placeholder 2">
            <a:extLst>
              <a:ext uri="{FF2B5EF4-FFF2-40B4-BE49-F238E27FC236}">
                <a16:creationId xmlns:a16="http://schemas.microsoft.com/office/drawing/2014/main" id="{973542C8-A00D-4F8F-9FD8-68E975E51F09}"/>
              </a:ext>
            </a:extLst>
          </p:cNvPr>
          <p:cNvSpPr>
            <a:spLocks noGrp="1"/>
          </p:cNvSpPr>
          <p:nvPr>
            <p:ph type="sldNum" sz="quarter" idx="4"/>
          </p:nvPr>
        </p:nvSpPr>
        <p:spPr/>
        <p:txBody>
          <a:bodyPr/>
          <a:lstStyle/>
          <a:p>
            <a:fld id="{2066355A-084C-D24E-9AD2-7E4FC41EA627}" type="slidenum">
              <a:rPr lang="en-US" smtClean="0"/>
              <a:pPr/>
              <a:t>35</a:t>
            </a:fld>
            <a:endParaRPr lang="en-US" dirty="0"/>
          </a:p>
        </p:txBody>
      </p:sp>
      <p:sp>
        <p:nvSpPr>
          <p:cNvPr id="4" name="Content Placeholder 3">
            <a:extLst>
              <a:ext uri="{FF2B5EF4-FFF2-40B4-BE49-F238E27FC236}">
                <a16:creationId xmlns:a16="http://schemas.microsoft.com/office/drawing/2014/main" id="{5C064A05-9D43-49C1-BA03-4FF38C8016ED}"/>
              </a:ext>
            </a:extLst>
          </p:cNvPr>
          <p:cNvSpPr>
            <a:spLocks noGrp="1"/>
          </p:cNvSpPr>
          <p:nvPr>
            <p:ph idx="1"/>
          </p:nvPr>
        </p:nvSpPr>
        <p:spPr/>
        <p:txBody>
          <a:bodyPr/>
          <a:lstStyle/>
          <a:p>
            <a:r>
              <a:rPr lang="en-US" dirty="0"/>
              <a:t>For slow performance check:</a:t>
            </a:r>
          </a:p>
          <a:p>
            <a:endParaRPr lang="en-US" dirty="0"/>
          </a:p>
          <a:p>
            <a:pPr lvl="1"/>
            <a:r>
              <a:rPr lang="en-US" dirty="0"/>
              <a:t>Wait for these processes to complete.</a:t>
            </a:r>
          </a:p>
          <a:p>
            <a:pPr lvl="1"/>
            <a:endParaRPr lang="en-US" dirty="0"/>
          </a:p>
          <a:p>
            <a:pPr lvl="1"/>
            <a:r>
              <a:rPr lang="en-US" dirty="0"/>
              <a:t>If the process or system continues to be unresponsive, you can either restart the service or kill the task process. </a:t>
            </a:r>
          </a:p>
          <a:p>
            <a:pPr lvl="1"/>
            <a:endParaRPr lang="en-US" dirty="0"/>
          </a:p>
          <a:p>
            <a:pPr lvl="1"/>
            <a:r>
              <a:rPr lang="en-US" dirty="0"/>
              <a:t>If killing the process doesn't restore system performance, try restarting the computer.</a:t>
            </a:r>
          </a:p>
          <a:p>
            <a:pPr marL="342900" lvl="1" indent="0">
              <a:buNone/>
            </a:pPr>
            <a:endParaRPr lang="en-US" dirty="0"/>
          </a:p>
          <a:p>
            <a:pPr lvl="1"/>
            <a:r>
              <a:rPr lang="en-US" dirty="0"/>
              <a:t>If the service or process becomes unresponsive again after restarting, disable it and check with the software vendor for any known problems.</a:t>
            </a:r>
          </a:p>
        </p:txBody>
      </p:sp>
    </p:spTree>
    <p:extLst>
      <p:ext uri="{BB962C8B-B14F-4D97-AF65-F5344CB8AC3E}">
        <p14:creationId xmlns:p14="http://schemas.microsoft.com/office/powerpoint/2010/main" val="44930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80">
                                          <p:stCondLst>
                                            <p:cond delay="0"/>
                                          </p:stCondLst>
                                        </p:cTn>
                                        <p:tgtEl>
                                          <p:spTgt spid="4">
                                            <p:txEl>
                                              <p:pRg st="2" end="2"/>
                                            </p:txEl>
                                          </p:spTgt>
                                        </p:tgtEl>
                                      </p:cBhvr>
                                    </p:animEffect>
                                    <p:anim calcmode="lin" valueType="num">
                                      <p:cBhvr>
                                        <p:cTn id="8"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2" end="2"/>
                                            </p:txEl>
                                          </p:spTgt>
                                        </p:tgtEl>
                                      </p:cBhvr>
                                      <p:to x="100000" y="60000"/>
                                    </p:animScale>
                                    <p:animScale>
                                      <p:cBhvr>
                                        <p:cTn id="14" dur="166" decel="50000">
                                          <p:stCondLst>
                                            <p:cond delay="676"/>
                                          </p:stCondLst>
                                        </p:cTn>
                                        <p:tgtEl>
                                          <p:spTgt spid="4">
                                            <p:txEl>
                                              <p:pRg st="2" end="2"/>
                                            </p:txEl>
                                          </p:spTgt>
                                        </p:tgtEl>
                                      </p:cBhvr>
                                      <p:to x="100000" y="100000"/>
                                    </p:animScale>
                                    <p:animScale>
                                      <p:cBhvr>
                                        <p:cTn id="15" dur="26">
                                          <p:stCondLst>
                                            <p:cond delay="1312"/>
                                          </p:stCondLst>
                                        </p:cTn>
                                        <p:tgtEl>
                                          <p:spTgt spid="4">
                                            <p:txEl>
                                              <p:pRg st="2" end="2"/>
                                            </p:txEl>
                                          </p:spTgt>
                                        </p:tgtEl>
                                      </p:cBhvr>
                                      <p:to x="100000" y="80000"/>
                                    </p:animScale>
                                    <p:animScale>
                                      <p:cBhvr>
                                        <p:cTn id="16" dur="166" decel="50000">
                                          <p:stCondLst>
                                            <p:cond delay="1338"/>
                                          </p:stCondLst>
                                        </p:cTn>
                                        <p:tgtEl>
                                          <p:spTgt spid="4">
                                            <p:txEl>
                                              <p:pRg st="2" end="2"/>
                                            </p:txEl>
                                          </p:spTgt>
                                        </p:tgtEl>
                                      </p:cBhvr>
                                      <p:to x="100000" y="100000"/>
                                    </p:animScale>
                                    <p:animScale>
                                      <p:cBhvr>
                                        <p:cTn id="17" dur="26">
                                          <p:stCondLst>
                                            <p:cond delay="1642"/>
                                          </p:stCondLst>
                                        </p:cTn>
                                        <p:tgtEl>
                                          <p:spTgt spid="4">
                                            <p:txEl>
                                              <p:pRg st="2" end="2"/>
                                            </p:txEl>
                                          </p:spTgt>
                                        </p:tgtEl>
                                      </p:cBhvr>
                                      <p:to x="100000" y="90000"/>
                                    </p:animScale>
                                    <p:animScale>
                                      <p:cBhvr>
                                        <p:cTn id="18" dur="166" decel="50000">
                                          <p:stCondLst>
                                            <p:cond delay="1668"/>
                                          </p:stCondLst>
                                        </p:cTn>
                                        <p:tgtEl>
                                          <p:spTgt spid="4">
                                            <p:txEl>
                                              <p:pRg st="2" end="2"/>
                                            </p:txEl>
                                          </p:spTgt>
                                        </p:tgtEl>
                                      </p:cBhvr>
                                      <p:to x="100000" y="100000"/>
                                    </p:animScale>
                                    <p:animScale>
                                      <p:cBhvr>
                                        <p:cTn id="19" dur="26">
                                          <p:stCondLst>
                                            <p:cond delay="1808"/>
                                          </p:stCondLst>
                                        </p:cTn>
                                        <p:tgtEl>
                                          <p:spTgt spid="4">
                                            <p:txEl>
                                              <p:pRg st="2" end="2"/>
                                            </p:txEl>
                                          </p:spTgt>
                                        </p:tgtEl>
                                      </p:cBhvr>
                                      <p:to x="100000" y="95000"/>
                                    </p:animScale>
                                    <p:animScale>
                                      <p:cBhvr>
                                        <p:cTn id="20" dur="166" decel="50000">
                                          <p:stCondLst>
                                            <p:cond delay="1834"/>
                                          </p:stCondLst>
                                        </p:cTn>
                                        <p:tgtEl>
                                          <p:spTgt spid="4">
                                            <p:txEl>
                                              <p:pRg st="2" end="2"/>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down)">
                                      <p:cBhvr>
                                        <p:cTn id="23" dur="580">
                                          <p:stCondLst>
                                            <p:cond delay="0"/>
                                          </p:stCondLst>
                                        </p:cTn>
                                        <p:tgtEl>
                                          <p:spTgt spid="4">
                                            <p:txEl>
                                              <p:pRg st="4" end="4"/>
                                            </p:txEl>
                                          </p:spTgt>
                                        </p:tgtEl>
                                      </p:cBhvr>
                                    </p:animEffect>
                                    <p:anim calcmode="lin" valueType="num">
                                      <p:cBhvr>
                                        <p:cTn id="24"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4" end="4"/>
                                            </p:txEl>
                                          </p:spTgt>
                                        </p:tgtEl>
                                      </p:cBhvr>
                                      <p:to x="100000" y="60000"/>
                                    </p:animScale>
                                    <p:animScale>
                                      <p:cBhvr>
                                        <p:cTn id="30" dur="166" decel="50000">
                                          <p:stCondLst>
                                            <p:cond delay="676"/>
                                          </p:stCondLst>
                                        </p:cTn>
                                        <p:tgtEl>
                                          <p:spTgt spid="4">
                                            <p:txEl>
                                              <p:pRg st="4" end="4"/>
                                            </p:txEl>
                                          </p:spTgt>
                                        </p:tgtEl>
                                      </p:cBhvr>
                                      <p:to x="100000" y="100000"/>
                                    </p:animScale>
                                    <p:animScale>
                                      <p:cBhvr>
                                        <p:cTn id="31" dur="26">
                                          <p:stCondLst>
                                            <p:cond delay="1312"/>
                                          </p:stCondLst>
                                        </p:cTn>
                                        <p:tgtEl>
                                          <p:spTgt spid="4">
                                            <p:txEl>
                                              <p:pRg st="4" end="4"/>
                                            </p:txEl>
                                          </p:spTgt>
                                        </p:tgtEl>
                                      </p:cBhvr>
                                      <p:to x="100000" y="80000"/>
                                    </p:animScale>
                                    <p:animScale>
                                      <p:cBhvr>
                                        <p:cTn id="32" dur="166" decel="50000">
                                          <p:stCondLst>
                                            <p:cond delay="1338"/>
                                          </p:stCondLst>
                                        </p:cTn>
                                        <p:tgtEl>
                                          <p:spTgt spid="4">
                                            <p:txEl>
                                              <p:pRg st="4" end="4"/>
                                            </p:txEl>
                                          </p:spTgt>
                                        </p:tgtEl>
                                      </p:cBhvr>
                                      <p:to x="100000" y="100000"/>
                                    </p:animScale>
                                    <p:animScale>
                                      <p:cBhvr>
                                        <p:cTn id="33" dur="26">
                                          <p:stCondLst>
                                            <p:cond delay="1642"/>
                                          </p:stCondLst>
                                        </p:cTn>
                                        <p:tgtEl>
                                          <p:spTgt spid="4">
                                            <p:txEl>
                                              <p:pRg st="4" end="4"/>
                                            </p:txEl>
                                          </p:spTgt>
                                        </p:tgtEl>
                                      </p:cBhvr>
                                      <p:to x="100000" y="90000"/>
                                    </p:animScale>
                                    <p:animScale>
                                      <p:cBhvr>
                                        <p:cTn id="34" dur="166" decel="50000">
                                          <p:stCondLst>
                                            <p:cond delay="1668"/>
                                          </p:stCondLst>
                                        </p:cTn>
                                        <p:tgtEl>
                                          <p:spTgt spid="4">
                                            <p:txEl>
                                              <p:pRg st="4" end="4"/>
                                            </p:txEl>
                                          </p:spTgt>
                                        </p:tgtEl>
                                      </p:cBhvr>
                                      <p:to x="100000" y="100000"/>
                                    </p:animScale>
                                    <p:animScale>
                                      <p:cBhvr>
                                        <p:cTn id="35" dur="26">
                                          <p:stCondLst>
                                            <p:cond delay="1808"/>
                                          </p:stCondLst>
                                        </p:cTn>
                                        <p:tgtEl>
                                          <p:spTgt spid="4">
                                            <p:txEl>
                                              <p:pRg st="4" end="4"/>
                                            </p:txEl>
                                          </p:spTgt>
                                        </p:tgtEl>
                                      </p:cBhvr>
                                      <p:to x="100000" y="95000"/>
                                    </p:animScale>
                                    <p:animScale>
                                      <p:cBhvr>
                                        <p:cTn id="36" dur="166" decel="50000">
                                          <p:stCondLst>
                                            <p:cond delay="1834"/>
                                          </p:stCondLst>
                                        </p:cTn>
                                        <p:tgtEl>
                                          <p:spTgt spid="4">
                                            <p:txEl>
                                              <p:pRg st="4" end="4"/>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wipe(down)">
                                      <p:cBhvr>
                                        <p:cTn id="39" dur="580">
                                          <p:stCondLst>
                                            <p:cond delay="0"/>
                                          </p:stCondLst>
                                        </p:cTn>
                                        <p:tgtEl>
                                          <p:spTgt spid="4">
                                            <p:txEl>
                                              <p:pRg st="6" end="6"/>
                                            </p:txEl>
                                          </p:spTgt>
                                        </p:tgtEl>
                                      </p:cBhvr>
                                    </p:animEffect>
                                    <p:anim calcmode="lin" valueType="num">
                                      <p:cBhvr>
                                        <p:cTn id="40"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6" end="6"/>
                                            </p:txEl>
                                          </p:spTgt>
                                        </p:tgtEl>
                                      </p:cBhvr>
                                      <p:to x="100000" y="60000"/>
                                    </p:animScale>
                                    <p:animScale>
                                      <p:cBhvr>
                                        <p:cTn id="46" dur="166" decel="50000">
                                          <p:stCondLst>
                                            <p:cond delay="676"/>
                                          </p:stCondLst>
                                        </p:cTn>
                                        <p:tgtEl>
                                          <p:spTgt spid="4">
                                            <p:txEl>
                                              <p:pRg st="6" end="6"/>
                                            </p:txEl>
                                          </p:spTgt>
                                        </p:tgtEl>
                                      </p:cBhvr>
                                      <p:to x="100000" y="100000"/>
                                    </p:animScale>
                                    <p:animScale>
                                      <p:cBhvr>
                                        <p:cTn id="47" dur="26">
                                          <p:stCondLst>
                                            <p:cond delay="1312"/>
                                          </p:stCondLst>
                                        </p:cTn>
                                        <p:tgtEl>
                                          <p:spTgt spid="4">
                                            <p:txEl>
                                              <p:pRg st="6" end="6"/>
                                            </p:txEl>
                                          </p:spTgt>
                                        </p:tgtEl>
                                      </p:cBhvr>
                                      <p:to x="100000" y="80000"/>
                                    </p:animScale>
                                    <p:animScale>
                                      <p:cBhvr>
                                        <p:cTn id="48" dur="166" decel="50000">
                                          <p:stCondLst>
                                            <p:cond delay="1338"/>
                                          </p:stCondLst>
                                        </p:cTn>
                                        <p:tgtEl>
                                          <p:spTgt spid="4">
                                            <p:txEl>
                                              <p:pRg st="6" end="6"/>
                                            </p:txEl>
                                          </p:spTgt>
                                        </p:tgtEl>
                                      </p:cBhvr>
                                      <p:to x="100000" y="100000"/>
                                    </p:animScale>
                                    <p:animScale>
                                      <p:cBhvr>
                                        <p:cTn id="49" dur="26">
                                          <p:stCondLst>
                                            <p:cond delay="1642"/>
                                          </p:stCondLst>
                                        </p:cTn>
                                        <p:tgtEl>
                                          <p:spTgt spid="4">
                                            <p:txEl>
                                              <p:pRg st="6" end="6"/>
                                            </p:txEl>
                                          </p:spTgt>
                                        </p:tgtEl>
                                      </p:cBhvr>
                                      <p:to x="100000" y="90000"/>
                                    </p:animScale>
                                    <p:animScale>
                                      <p:cBhvr>
                                        <p:cTn id="50" dur="166" decel="50000">
                                          <p:stCondLst>
                                            <p:cond delay="1668"/>
                                          </p:stCondLst>
                                        </p:cTn>
                                        <p:tgtEl>
                                          <p:spTgt spid="4">
                                            <p:txEl>
                                              <p:pRg st="6" end="6"/>
                                            </p:txEl>
                                          </p:spTgt>
                                        </p:tgtEl>
                                      </p:cBhvr>
                                      <p:to x="100000" y="100000"/>
                                    </p:animScale>
                                    <p:animScale>
                                      <p:cBhvr>
                                        <p:cTn id="51" dur="26">
                                          <p:stCondLst>
                                            <p:cond delay="1808"/>
                                          </p:stCondLst>
                                        </p:cTn>
                                        <p:tgtEl>
                                          <p:spTgt spid="4">
                                            <p:txEl>
                                              <p:pRg st="6" end="6"/>
                                            </p:txEl>
                                          </p:spTgt>
                                        </p:tgtEl>
                                      </p:cBhvr>
                                      <p:to x="100000" y="95000"/>
                                    </p:animScale>
                                    <p:animScale>
                                      <p:cBhvr>
                                        <p:cTn id="52" dur="166" decel="50000">
                                          <p:stCondLst>
                                            <p:cond delay="1834"/>
                                          </p:stCondLst>
                                        </p:cTn>
                                        <p:tgtEl>
                                          <p:spTgt spid="4">
                                            <p:txEl>
                                              <p:pRg st="6" end="6"/>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Effect transition="in" filter="wipe(down)">
                                      <p:cBhvr>
                                        <p:cTn id="55" dur="580">
                                          <p:stCondLst>
                                            <p:cond delay="0"/>
                                          </p:stCondLst>
                                        </p:cTn>
                                        <p:tgtEl>
                                          <p:spTgt spid="4">
                                            <p:txEl>
                                              <p:pRg st="8" end="8"/>
                                            </p:txEl>
                                          </p:spTgt>
                                        </p:tgtEl>
                                      </p:cBhvr>
                                    </p:animEffect>
                                    <p:anim calcmode="lin" valueType="num">
                                      <p:cBhvr>
                                        <p:cTn id="56"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8" end="8"/>
                                            </p:txEl>
                                          </p:spTgt>
                                        </p:tgtEl>
                                      </p:cBhvr>
                                      <p:to x="100000" y="60000"/>
                                    </p:animScale>
                                    <p:animScale>
                                      <p:cBhvr>
                                        <p:cTn id="62" dur="166" decel="50000">
                                          <p:stCondLst>
                                            <p:cond delay="676"/>
                                          </p:stCondLst>
                                        </p:cTn>
                                        <p:tgtEl>
                                          <p:spTgt spid="4">
                                            <p:txEl>
                                              <p:pRg st="8" end="8"/>
                                            </p:txEl>
                                          </p:spTgt>
                                        </p:tgtEl>
                                      </p:cBhvr>
                                      <p:to x="100000" y="100000"/>
                                    </p:animScale>
                                    <p:animScale>
                                      <p:cBhvr>
                                        <p:cTn id="63" dur="26">
                                          <p:stCondLst>
                                            <p:cond delay="1312"/>
                                          </p:stCondLst>
                                        </p:cTn>
                                        <p:tgtEl>
                                          <p:spTgt spid="4">
                                            <p:txEl>
                                              <p:pRg st="8" end="8"/>
                                            </p:txEl>
                                          </p:spTgt>
                                        </p:tgtEl>
                                      </p:cBhvr>
                                      <p:to x="100000" y="80000"/>
                                    </p:animScale>
                                    <p:animScale>
                                      <p:cBhvr>
                                        <p:cTn id="64" dur="166" decel="50000">
                                          <p:stCondLst>
                                            <p:cond delay="1338"/>
                                          </p:stCondLst>
                                        </p:cTn>
                                        <p:tgtEl>
                                          <p:spTgt spid="4">
                                            <p:txEl>
                                              <p:pRg st="8" end="8"/>
                                            </p:txEl>
                                          </p:spTgt>
                                        </p:tgtEl>
                                      </p:cBhvr>
                                      <p:to x="100000" y="100000"/>
                                    </p:animScale>
                                    <p:animScale>
                                      <p:cBhvr>
                                        <p:cTn id="65" dur="26">
                                          <p:stCondLst>
                                            <p:cond delay="1642"/>
                                          </p:stCondLst>
                                        </p:cTn>
                                        <p:tgtEl>
                                          <p:spTgt spid="4">
                                            <p:txEl>
                                              <p:pRg st="8" end="8"/>
                                            </p:txEl>
                                          </p:spTgt>
                                        </p:tgtEl>
                                      </p:cBhvr>
                                      <p:to x="100000" y="90000"/>
                                    </p:animScale>
                                    <p:animScale>
                                      <p:cBhvr>
                                        <p:cTn id="66" dur="166" decel="50000">
                                          <p:stCondLst>
                                            <p:cond delay="1668"/>
                                          </p:stCondLst>
                                        </p:cTn>
                                        <p:tgtEl>
                                          <p:spTgt spid="4">
                                            <p:txEl>
                                              <p:pRg st="8" end="8"/>
                                            </p:txEl>
                                          </p:spTgt>
                                        </p:tgtEl>
                                      </p:cBhvr>
                                      <p:to x="100000" y="100000"/>
                                    </p:animScale>
                                    <p:animScale>
                                      <p:cBhvr>
                                        <p:cTn id="67" dur="26">
                                          <p:stCondLst>
                                            <p:cond delay="1808"/>
                                          </p:stCondLst>
                                        </p:cTn>
                                        <p:tgtEl>
                                          <p:spTgt spid="4">
                                            <p:txEl>
                                              <p:pRg st="8" end="8"/>
                                            </p:txEl>
                                          </p:spTgt>
                                        </p:tgtEl>
                                      </p:cBhvr>
                                      <p:to x="100000" y="95000"/>
                                    </p:animScale>
                                    <p:animScale>
                                      <p:cBhvr>
                                        <p:cTn id="68" dur="166" decel="50000">
                                          <p:stCondLst>
                                            <p:cond delay="1834"/>
                                          </p:stCondLst>
                                        </p:cTn>
                                        <p:tgtEl>
                                          <p:spTgt spid="4">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51A41-344A-4273-A30F-BF57A6D25D19}"/>
              </a:ext>
            </a:extLst>
          </p:cNvPr>
          <p:cNvSpPr>
            <a:spLocks noGrp="1"/>
          </p:cNvSpPr>
          <p:nvPr>
            <p:ph type="title"/>
          </p:nvPr>
        </p:nvSpPr>
        <p:spPr>
          <a:xfrm>
            <a:off x="341927" y="182880"/>
            <a:ext cx="8455567" cy="633458"/>
          </a:xfrm>
        </p:spPr>
        <p:txBody>
          <a:bodyPr/>
          <a:lstStyle/>
          <a:p>
            <a:r>
              <a:rPr lang="en-US" dirty="0"/>
              <a:t>Troubleshooting Tips for Windows System Issues</a:t>
            </a:r>
          </a:p>
        </p:txBody>
      </p:sp>
      <p:sp>
        <p:nvSpPr>
          <p:cNvPr id="3" name="Slide Number Placeholder 2">
            <a:extLst>
              <a:ext uri="{FF2B5EF4-FFF2-40B4-BE49-F238E27FC236}">
                <a16:creationId xmlns:a16="http://schemas.microsoft.com/office/drawing/2014/main" id="{973542C8-A00D-4F8F-9FD8-68E975E51F09}"/>
              </a:ext>
            </a:extLst>
          </p:cNvPr>
          <p:cNvSpPr>
            <a:spLocks noGrp="1"/>
          </p:cNvSpPr>
          <p:nvPr>
            <p:ph type="sldNum" sz="quarter" idx="4"/>
          </p:nvPr>
        </p:nvSpPr>
        <p:spPr/>
        <p:txBody>
          <a:bodyPr/>
          <a:lstStyle/>
          <a:p>
            <a:fld id="{2066355A-084C-D24E-9AD2-7E4FC41EA627}" type="slidenum">
              <a:rPr lang="en-US" smtClean="0"/>
              <a:pPr/>
              <a:t>36</a:t>
            </a:fld>
            <a:endParaRPr lang="en-US" dirty="0"/>
          </a:p>
        </p:txBody>
      </p:sp>
      <p:sp>
        <p:nvSpPr>
          <p:cNvPr id="4" name="Content Placeholder 3">
            <a:extLst>
              <a:ext uri="{FF2B5EF4-FFF2-40B4-BE49-F238E27FC236}">
                <a16:creationId xmlns:a16="http://schemas.microsoft.com/office/drawing/2014/main" id="{5C064A05-9D43-49C1-BA03-4FF38C8016ED}"/>
              </a:ext>
            </a:extLst>
          </p:cNvPr>
          <p:cNvSpPr>
            <a:spLocks noGrp="1"/>
          </p:cNvSpPr>
          <p:nvPr>
            <p:ph idx="1"/>
          </p:nvPr>
        </p:nvSpPr>
        <p:spPr/>
        <p:txBody>
          <a:bodyPr/>
          <a:lstStyle/>
          <a:p>
            <a:r>
              <a:rPr lang="en-US" dirty="0"/>
              <a:t>Consider these troubleshooting techniques and solutions:</a:t>
            </a:r>
          </a:p>
          <a:p>
            <a:pPr marL="685800" lvl="1" indent="-342900">
              <a:lnSpc>
                <a:spcPct val="150000"/>
              </a:lnSpc>
              <a:buFont typeface="+mj-lt"/>
              <a:buAutoNum type="arabicPeriod"/>
            </a:pPr>
            <a:r>
              <a:rPr lang="en-US" dirty="0"/>
              <a:t>Apply updates.</a:t>
            </a:r>
          </a:p>
          <a:p>
            <a:pPr marL="685800" lvl="1" indent="-342900">
              <a:lnSpc>
                <a:spcPct val="150000"/>
              </a:lnSpc>
              <a:buFont typeface="+mj-lt"/>
              <a:buAutoNum type="arabicPeriod"/>
            </a:pPr>
            <a:r>
              <a:rPr lang="en-US" dirty="0"/>
              <a:t>Defragment the hard drive.</a:t>
            </a:r>
          </a:p>
          <a:p>
            <a:pPr marL="685800" lvl="1" indent="-342900">
              <a:lnSpc>
                <a:spcPct val="150000"/>
              </a:lnSpc>
              <a:buFont typeface="+mj-lt"/>
              <a:buAutoNum type="arabicPeriod"/>
            </a:pPr>
            <a:r>
              <a:rPr lang="en-US" dirty="0"/>
              <a:t>Examine power management issues.</a:t>
            </a:r>
          </a:p>
          <a:p>
            <a:pPr marL="685800" lvl="1" indent="-342900">
              <a:lnSpc>
                <a:spcPct val="150000"/>
              </a:lnSpc>
              <a:buFont typeface="+mj-lt"/>
              <a:buAutoNum type="arabicPeriod"/>
            </a:pPr>
            <a:r>
              <a:rPr lang="en-US" dirty="0"/>
              <a:t>Check for underpowered components.</a:t>
            </a:r>
          </a:p>
          <a:p>
            <a:pPr marL="685800" lvl="1" indent="-342900">
              <a:lnSpc>
                <a:spcPct val="150000"/>
              </a:lnSpc>
              <a:buFont typeface="+mj-lt"/>
              <a:buAutoNum type="arabicPeriod"/>
            </a:pPr>
            <a:r>
              <a:rPr lang="en-US" dirty="0"/>
              <a:t>Disable application startup.</a:t>
            </a:r>
          </a:p>
          <a:p>
            <a:pPr marL="685800" lvl="1" indent="-342900">
              <a:lnSpc>
                <a:spcPct val="150000"/>
              </a:lnSpc>
              <a:buFont typeface="+mj-lt"/>
              <a:buAutoNum type="arabicPeriod"/>
            </a:pPr>
            <a:r>
              <a:rPr lang="en-US" dirty="0"/>
              <a:t>Disable Windows services and/or applications.</a:t>
            </a:r>
          </a:p>
          <a:p>
            <a:pPr marL="685800" lvl="1" indent="-342900">
              <a:lnSpc>
                <a:spcPct val="150000"/>
              </a:lnSpc>
              <a:buFont typeface="+mj-lt"/>
              <a:buAutoNum type="arabicPeriod"/>
            </a:pPr>
            <a:r>
              <a:rPr lang="en-US" dirty="0"/>
              <a:t>Perform a security scan.</a:t>
            </a:r>
          </a:p>
          <a:p>
            <a:pPr marL="685800" lvl="1" indent="-342900">
              <a:lnSpc>
                <a:spcPct val="150000"/>
              </a:lnSpc>
              <a:buFont typeface="+mj-lt"/>
              <a:buAutoNum type="arabicPeriod"/>
            </a:pPr>
            <a:r>
              <a:rPr lang="en-US" dirty="0"/>
              <a:t>Check the configuration of anti-virus software.</a:t>
            </a:r>
          </a:p>
        </p:txBody>
      </p:sp>
    </p:spTree>
    <p:extLst>
      <p:ext uri="{BB962C8B-B14F-4D97-AF65-F5344CB8AC3E}">
        <p14:creationId xmlns:p14="http://schemas.microsoft.com/office/powerpoint/2010/main" val="19996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anim calcmode="lin" valueType="num">
                                      <p:cBhvr>
                                        <p:cTn id="2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1000"/>
                                        <p:tgtEl>
                                          <p:spTgt spid="4">
                                            <p:txEl>
                                              <p:pRg st="6" end="6"/>
                                            </p:txEl>
                                          </p:spTgt>
                                        </p:tgtEl>
                                      </p:cBhvr>
                                    </p:animEffect>
                                    <p:anim calcmode="lin" valueType="num">
                                      <p:cBhvr>
                                        <p:cTn id="3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1000"/>
                                        <p:tgtEl>
                                          <p:spTgt spid="4">
                                            <p:txEl>
                                              <p:pRg st="7" end="7"/>
                                            </p:txEl>
                                          </p:spTgt>
                                        </p:tgtEl>
                                      </p:cBhvr>
                                    </p:animEffect>
                                    <p:anim calcmode="lin" valueType="num">
                                      <p:cBhvr>
                                        <p:cTn id="38"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7" end="7"/>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1000"/>
                                        <p:tgtEl>
                                          <p:spTgt spid="4">
                                            <p:txEl>
                                              <p:pRg st="8" end="8"/>
                                            </p:txEl>
                                          </p:spTgt>
                                        </p:tgtEl>
                                      </p:cBhvr>
                                    </p:animEffect>
                                    <p:anim calcmode="lin" valueType="num">
                                      <p:cBhvr>
                                        <p:cTn id="4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51A41-344A-4273-A30F-BF57A6D25D19}"/>
              </a:ext>
            </a:extLst>
          </p:cNvPr>
          <p:cNvSpPr>
            <a:spLocks noGrp="1"/>
          </p:cNvSpPr>
          <p:nvPr>
            <p:ph type="title"/>
          </p:nvPr>
        </p:nvSpPr>
        <p:spPr>
          <a:xfrm>
            <a:off x="341927" y="182880"/>
            <a:ext cx="8455567" cy="633458"/>
          </a:xfrm>
        </p:spPr>
        <p:txBody>
          <a:bodyPr/>
          <a:lstStyle/>
          <a:p>
            <a:r>
              <a:rPr lang="en-US" dirty="0"/>
              <a:t>Troubleshooting Tips for Windows System Issues</a:t>
            </a:r>
          </a:p>
        </p:txBody>
      </p:sp>
      <p:sp>
        <p:nvSpPr>
          <p:cNvPr id="3" name="Slide Number Placeholder 2">
            <a:extLst>
              <a:ext uri="{FF2B5EF4-FFF2-40B4-BE49-F238E27FC236}">
                <a16:creationId xmlns:a16="http://schemas.microsoft.com/office/drawing/2014/main" id="{973542C8-A00D-4F8F-9FD8-68E975E51F09}"/>
              </a:ext>
            </a:extLst>
          </p:cNvPr>
          <p:cNvSpPr>
            <a:spLocks noGrp="1"/>
          </p:cNvSpPr>
          <p:nvPr>
            <p:ph type="sldNum" sz="quarter" idx="4"/>
          </p:nvPr>
        </p:nvSpPr>
        <p:spPr/>
        <p:txBody>
          <a:bodyPr/>
          <a:lstStyle/>
          <a:p>
            <a:fld id="{2066355A-084C-D24E-9AD2-7E4FC41EA627}" type="slidenum">
              <a:rPr lang="en-US" smtClean="0"/>
              <a:pPr/>
              <a:t>37</a:t>
            </a:fld>
            <a:endParaRPr lang="en-US" dirty="0"/>
          </a:p>
        </p:txBody>
      </p:sp>
      <p:sp>
        <p:nvSpPr>
          <p:cNvPr id="4" name="Content Placeholder 3">
            <a:extLst>
              <a:ext uri="{FF2B5EF4-FFF2-40B4-BE49-F238E27FC236}">
                <a16:creationId xmlns:a16="http://schemas.microsoft.com/office/drawing/2014/main" id="{5C064A05-9D43-49C1-BA03-4FF38C8016ED}"/>
              </a:ext>
            </a:extLst>
          </p:cNvPr>
          <p:cNvSpPr>
            <a:spLocks noGrp="1"/>
          </p:cNvSpPr>
          <p:nvPr>
            <p:ph idx="1"/>
          </p:nvPr>
        </p:nvSpPr>
        <p:spPr/>
        <p:txBody>
          <a:bodyPr/>
          <a:lstStyle/>
          <a:p>
            <a:r>
              <a:rPr lang="en-US" dirty="0"/>
              <a:t>If a service fails to start:</a:t>
            </a:r>
          </a:p>
          <a:p>
            <a:pPr marL="685800" lvl="1" indent="-342900">
              <a:lnSpc>
                <a:spcPct val="150000"/>
              </a:lnSpc>
              <a:buFont typeface="+mj-lt"/>
              <a:buAutoNum type="arabicPeriod"/>
            </a:pPr>
            <a:r>
              <a:rPr lang="en-US" dirty="0"/>
              <a:t>Try to start the service manually.</a:t>
            </a:r>
          </a:p>
          <a:p>
            <a:pPr marL="685800" lvl="1" indent="-342900">
              <a:lnSpc>
                <a:spcPct val="150000"/>
              </a:lnSpc>
              <a:buFont typeface="+mj-lt"/>
              <a:buAutoNum type="arabicPeriod"/>
            </a:pPr>
            <a:r>
              <a:rPr lang="en-US" dirty="0"/>
              <a:t>Verify the service has sufficient privileges.</a:t>
            </a:r>
          </a:p>
          <a:p>
            <a:pPr marL="685800" lvl="1" indent="-342900">
              <a:lnSpc>
                <a:spcPct val="150000"/>
              </a:lnSpc>
              <a:buFont typeface="+mj-lt"/>
              <a:buAutoNum type="arabicPeriod"/>
            </a:pPr>
            <a:r>
              <a:rPr lang="en-US" dirty="0"/>
              <a:t>Verify any dependent services are started.</a:t>
            </a:r>
          </a:p>
          <a:p>
            <a:pPr marL="685800" lvl="1" indent="-342900">
              <a:lnSpc>
                <a:spcPct val="150000"/>
              </a:lnSpc>
              <a:buFont typeface="+mj-lt"/>
              <a:buAutoNum type="arabicPeriod"/>
            </a:pPr>
            <a:r>
              <a:rPr lang="en-US" dirty="0"/>
              <a:t>Check system files and scan for malware.</a:t>
            </a:r>
          </a:p>
          <a:p>
            <a:pPr marL="685800" lvl="1" indent="-342900">
              <a:lnSpc>
                <a:spcPct val="150000"/>
              </a:lnSpc>
              <a:buFont typeface="+mj-lt"/>
              <a:buAutoNum type="arabicPeriod"/>
            </a:pPr>
            <a:r>
              <a:rPr lang="en-US" dirty="0"/>
              <a:t>Try reinstalling affected application.</a:t>
            </a:r>
          </a:p>
          <a:p>
            <a:pPr marL="685800" lvl="1" indent="-342900">
              <a:lnSpc>
                <a:spcPct val="150000"/>
              </a:lnSpc>
              <a:buFont typeface="+mj-lt"/>
              <a:buAutoNum type="arabicPeriod"/>
            </a:pPr>
            <a:r>
              <a:rPr lang="en-US" dirty="0"/>
              <a:t>Re-register software component using regsvr32.</a:t>
            </a:r>
          </a:p>
          <a:p>
            <a:pPr marL="685800" lvl="1" indent="-342900">
              <a:lnSpc>
                <a:spcPct val="150000"/>
              </a:lnSpc>
              <a:buFont typeface="+mj-lt"/>
              <a:buAutoNum type="arabicPeriod"/>
            </a:pPr>
            <a:r>
              <a:rPr lang="en-US" dirty="0"/>
              <a:t>Check whether the service is supposed to run.</a:t>
            </a:r>
          </a:p>
        </p:txBody>
      </p:sp>
    </p:spTree>
    <p:extLst>
      <p:ext uri="{BB962C8B-B14F-4D97-AF65-F5344CB8AC3E}">
        <p14:creationId xmlns:p14="http://schemas.microsoft.com/office/powerpoint/2010/main" val="138933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anim calcmode="lin" valueType="num">
                                      <p:cBhvr>
                                        <p:cTn id="2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1000"/>
                                        <p:tgtEl>
                                          <p:spTgt spid="4">
                                            <p:txEl>
                                              <p:pRg st="6" end="6"/>
                                            </p:txEl>
                                          </p:spTgt>
                                        </p:tgtEl>
                                      </p:cBhvr>
                                    </p:animEffect>
                                    <p:anim calcmode="lin" valueType="num">
                                      <p:cBhvr>
                                        <p:cTn id="3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1000"/>
                                        <p:tgtEl>
                                          <p:spTgt spid="4">
                                            <p:txEl>
                                              <p:pRg st="7" end="7"/>
                                            </p:txEl>
                                          </p:spTgt>
                                        </p:tgtEl>
                                      </p:cBhvr>
                                    </p:animEffect>
                                    <p:anim calcmode="lin" valueType="num">
                                      <p:cBhvr>
                                        <p:cTn id="38"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DA992-D324-483D-8FDB-F76B734D6FEB}"/>
              </a:ext>
            </a:extLst>
          </p:cNvPr>
          <p:cNvSpPr>
            <a:spLocks noGrp="1"/>
          </p:cNvSpPr>
          <p:nvPr>
            <p:ph type="title"/>
          </p:nvPr>
        </p:nvSpPr>
        <p:spPr/>
        <p:txBody>
          <a:bodyPr/>
          <a:lstStyle/>
          <a:p>
            <a:r>
              <a:rPr lang="en-US" dirty="0"/>
              <a:t>Troubleshooting Tips for Application Issues</a:t>
            </a:r>
          </a:p>
        </p:txBody>
      </p:sp>
      <p:sp>
        <p:nvSpPr>
          <p:cNvPr id="3" name="Slide Number Placeholder 2">
            <a:extLst>
              <a:ext uri="{FF2B5EF4-FFF2-40B4-BE49-F238E27FC236}">
                <a16:creationId xmlns:a16="http://schemas.microsoft.com/office/drawing/2014/main" id="{6FCFDEFC-EB9F-4B3F-B737-236F923911CA}"/>
              </a:ext>
            </a:extLst>
          </p:cNvPr>
          <p:cNvSpPr>
            <a:spLocks noGrp="1"/>
          </p:cNvSpPr>
          <p:nvPr>
            <p:ph type="sldNum" sz="quarter" idx="4"/>
          </p:nvPr>
        </p:nvSpPr>
        <p:spPr/>
        <p:txBody>
          <a:bodyPr/>
          <a:lstStyle/>
          <a:p>
            <a:fld id="{2066355A-084C-D24E-9AD2-7E4FC41EA627}" type="slidenum">
              <a:rPr lang="en-US" smtClean="0"/>
              <a:pPr/>
              <a:t>38</a:t>
            </a:fld>
            <a:endParaRPr lang="en-US" dirty="0"/>
          </a:p>
        </p:txBody>
      </p:sp>
      <p:sp>
        <p:nvSpPr>
          <p:cNvPr id="4" name="Content Placeholder 3">
            <a:extLst>
              <a:ext uri="{FF2B5EF4-FFF2-40B4-BE49-F238E27FC236}">
                <a16:creationId xmlns:a16="http://schemas.microsoft.com/office/drawing/2014/main" id="{087479FF-6936-4C6F-AF0A-5FEB1F29C0B0}"/>
              </a:ext>
            </a:extLst>
          </p:cNvPr>
          <p:cNvSpPr>
            <a:spLocks noGrp="1"/>
          </p:cNvSpPr>
          <p:nvPr>
            <p:ph idx="1"/>
          </p:nvPr>
        </p:nvSpPr>
        <p:spPr/>
        <p:txBody>
          <a:bodyPr/>
          <a:lstStyle/>
          <a:p>
            <a:r>
              <a:rPr lang="en-US" dirty="0"/>
              <a:t>If an application crashes:</a:t>
            </a:r>
          </a:p>
          <a:p>
            <a:pPr marL="685800" lvl="1" indent="-342900">
              <a:lnSpc>
                <a:spcPct val="150000"/>
              </a:lnSpc>
              <a:buFont typeface="+mj-lt"/>
              <a:buAutoNum type="arabicPeriod"/>
            </a:pPr>
            <a:r>
              <a:rPr lang="en-US" dirty="0"/>
              <a:t>Try to preserve any data being processed.</a:t>
            </a:r>
          </a:p>
          <a:p>
            <a:pPr marL="685800" lvl="1" indent="-342900">
              <a:lnSpc>
                <a:spcPct val="150000"/>
              </a:lnSpc>
              <a:buFont typeface="+mj-lt"/>
              <a:buAutoNum type="arabicPeriod"/>
            </a:pPr>
            <a:r>
              <a:rPr lang="en-US" dirty="0"/>
              <a:t>Give the process time to become responsive again.</a:t>
            </a:r>
          </a:p>
          <a:p>
            <a:pPr marL="685800" lvl="1" indent="-342900">
              <a:lnSpc>
                <a:spcPct val="150000"/>
              </a:lnSpc>
              <a:buFont typeface="+mj-lt"/>
              <a:buAutoNum type="arabicPeriod"/>
            </a:pPr>
            <a:r>
              <a:rPr lang="en-US" dirty="0"/>
              <a:t>If necessary, kill the process.</a:t>
            </a:r>
          </a:p>
          <a:p>
            <a:pPr marL="685800" lvl="1" indent="-342900">
              <a:lnSpc>
                <a:spcPct val="150000"/>
              </a:lnSpc>
              <a:buFont typeface="+mj-lt"/>
              <a:buAutoNum type="arabicPeriod"/>
            </a:pPr>
            <a:r>
              <a:rPr lang="en-US" dirty="0"/>
              <a:t>Try to recover data from temporary files or folders if necessary.</a:t>
            </a:r>
          </a:p>
          <a:p>
            <a:pPr marL="685800" lvl="1" indent="-342900">
              <a:lnSpc>
                <a:spcPct val="150000"/>
              </a:lnSpc>
              <a:buFont typeface="+mj-lt"/>
              <a:buAutoNum type="arabicPeriod"/>
            </a:pPr>
            <a:r>
              <a:rPr lang="en-US" dirty="0"/>
              <a:t>Attempt to identify whether the cause is in the data file.</a:t>
            </a:r>
          </a:p>
          <a:p>
            <a:pPr marL="685800" lvl="1" indent="-342900">
              <a:lnSpc>
                <a:spcPct val="150000"/>
              </a:lnSpc>
              <a:buFont typeface="+mj-lt"/>
              <a:buAutoNum type="arabicPeriod"/>
            </a:pPr>
            <a:r>
              <a:rPr lang="en-US" dirty="0"/>
              <a:t>If you can’t determine the cause, try to uninstall then reinstall the application.</a:t>
            </a:r>
          </a:p>
          <a:p>
            <a:pPr marL="685800" lvl="1" indent="-342900">
              <a:lnSpc>
                <a:spcPct val="150000"/>
              </a:lnSpc>
              <a:buFont typeface="+mj-lt"/>
              <a:buAutoNum type="arabicPeriod"/>
            </a:pPr>
            <a:r>
              <a:rPr lang="en-US" dirty="0"/>
              <a:t>If available, in Programs and Features, use the Repair option.</a:t>
            </a:r>
          </a:p>
        </p:txBody>
      </p:sp>
    </p:spTree>
    <p:extLst>
      <p:ext uri="{BB962C8B-B14F-4D97-AF65-F5344CB8AC3E}">
        <p14:creationId xmlns:p14="http://schemas.microsoft.com/office/powerpoint/2010/main" val="80424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anim calcmode="lin" valueType="num">
                                      <p:cBhvr>
                                        <p:cTn id="2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1000"/>
                                        <p:tgtEl>
                                          <p:spTgt spid="4">
                                            <p:txEl>
                                              <p:pRg st="6" end="6"/>
                                            </p:txEl>
                                          </p:spTgt>
                                        </p:tgtEl>
                                      </p:cBhvr>
                                    </p:animEffect>
                                    <p:anim calcmode="lin" valueType="num">
                                      <p:cBhvr>
                                        <p:cTn id="3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1000"/>
                                        <p:tgtEl>
                                          <p:spTgt spid="4">
                                            <p:txEl>
                                              <p:pRg st="7" end="7"/>
                                            </p:txEl>
                                          </p:spTgt>
                                        </p:tgtEl>
                                      </p:cBhvr>
                                    </p:animEffect>
                                    <p:anim calcmode="lin" valueType="num">
                                      <p:cBhvr>
                                        <p:cTn id="38"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DA992-D324-483D-8FDB-F76B734D6FEB}"/>
              </a:ext>
            </a:extLst>
          </p:cNvPr>
          <p:cNvSpPr>
            <a:spLocks noGrp="1"/>
          </p:cNvSpPr>
          <p:nvPr>
            <p:ph type="title"/>
          </p:nvPr>
        </p:nvSpPr>
        <p:spPr/>
        <p:txBody>
          <a:bodyPr/>
          <a:lstStyle/>
          <a:p>
            <a:r>
              <a:rPr lang="en-US" dirty="0"/>
              <a:t>Troubleshooting Tips for Application Issues</a:t>
            </a:r>
          </a:p>
        </p:txBody>
      </p:sp>
      <p:sp>
        <p:nvSpPr>
          <p:cNvPr id="3" name="Slide Number Placeholder 2">
            <a:extLst>
              <a:ext uri="{FF2B5EF4-FFF2-40B4-BE49-F238E27FC236}">
                <a16:creationId xmlns:a16="http://schemas.microsoft.com/office/drawing/2014/main" id="{6FCFDEFC-EB9F-4B3F-B737-236F923911CA}"/>
              </a:ext>
            </a:extLst>
          </p:cNvPr>
          <p:cNvSpPr>
            <a:spLocks noGrp="1"/>
          </p:cNvSpPr>
          <p:nvPr>
            <p:ph type="sldNum" sz="quarter" idx="4"/>
          </p:nvPr>
        </p:nvSpPr>
        <p:spPr/>
        <p:txBody>
          <a:bodyPr/>
          <a:lstStyle/>
          <a:p>
            <a:fld id="{2066355A-084C-D24E-9AD2-7E4FC41EA627}" type="slidenum">
              <a:rPr lang="en-US" smtClean="0"/>
              <a:pPr/>
              <a:t>39</a:t>
            </a:fld>
            <a:endParaRPr lang="en-US" dirty="0"/>
          </a:p>
        </p:txBody>
      </p:sp>
      <p:sp>
        <p:nvSpPr>
          <p:cNvPr id="4" name="Content Placeholder 3">
            <a:extLst>
              <a:ext uri="{FF2B5EF4-FFF2-40B4-BE49-F238E27FC236}">
                <a16:creationId xmlns:a16="http://schemas.microsoft.com/office/drawing/2014/main" id="{087479FF-6936-4C6F-AF0A-5FEB1F29C0B0}"/>
              </a:ext>
            </a:extLst>
          </p:cNvPr>
          <p:cNvSpPr>
            <a:spLocks noGrp="1"/>
          </p:cNvSpPr>
          <p:nvPr>
            <p:ph idx="1"/>
          </p:nvPr>
        </p:nvSpPr>
        <p:spPr/>
        <p:txBody>
          <a:bodyPr/>
          <a:lstStyle/>
          <a:p>
            <a:r>
              <a:rPr lang="en-US" dirty="0"/>
              <a:t>If you are having printing issues:</a:t>
            </a:r>
          </a:p>
          <a:p>
            <a:pPr marL="685800" lvl="1" indent="-342900">
              <a:lnSpc>
                <a:spcPct val="150000"/>
              </a:lnSpc>
              <a:buFont typeface="+mj-lt"/>
              <a:buAutoNum type="arabicPeriod"/>
            </a:pPr>
            <a:r>
              <a:rPr lang="en-US" dirty="0"/>
              <a:t>Use the printer's property dialog to try printing a test page. </a:t>
            </a:r>
          </a:p>
          <a:p>
            <a:pPr marL="685800" lvl="1" indent="-342900">
              <a:lnSpc>
                <a:spcPct val="150000"/>
              </a:lnSpc>
              <a:buFont typeface="+mj-lt"/>
              <a:buAutoNum type="arabicPeriod"/>
            </a:pPr>
            <a:r>
              <a:rPr lang="en-US" dirty="0"/>
              <a:t>Open the print queue and check for stalled print jobs.</a:t>
            </a:r>
          </a:p>
          <a:p>
            <a:pPr marL="685800" lvl="1" indent="-342900">
              <a:lnSpc>
                <a:spcPct val="150000"/>
              </a:lnSpc>
              <a:buFont typeface="+mj-lt"/>
              <a:buAutoNum type="arabicPeriod"/>
            </a:pPr>
            <a:r>
              <a:rPr lang="en-US" dirty="0"/>
              <a:t>Restart the print spooler service.</a:t>
            </a:r>
          </a:p>
          <a:p>
            <a:pPr marL="685800" lvl="1" indent="-342900">
              <a:lnSpc>
                <a:spcPct val="150000"/>
              </a:lnSpc>
              <a:buFont typeface="+mj-lt"/>
              <a:buAutoNum type="arabicPeriod"/>
            </a:pPr>
            <a:r>
              <a:rPr lang="en-US" dirty="0"/>
              <a:t>Check for any driver updates or known issues.</a:t>
            </a:r>
          </a:p>
          <a:p>
            <a:pPr marL="685800" lvl="1" indent="-342900">
              <a:lnSpc>
                <a:spcPct val="150000"/>
              </a:lnSpc>
              <a:buFont typeface="+mj-lt"/>
              <a:buAutoNum type="arabicPeriod"/>
            </a:pPr>
            <a:r>
              <a:rPr lang="en-US" dirty="0"/>
              <a:t>Check permissions configured on the printer.</a:t>
            </a:r>
          </a:p>
          <a:p>
            <a:pPr marL="685800" lvl="1" indent="-342900">
              <a:lnSpc>
                <a:spcPct val="150000"/>
              </a:lnSpc>
              <a:buFont typeface="+mj-lt"/>
              <a:buAutoNum type="arabicPeriod"/>
            </a:pPr>
            <a:r>
              <a:rPr lang="en-US" dirty="0"/>
              <a:t>Check for disk problems on the partition hosting the spool folder.</a:t>
            </a:r>
          </a:p>
        </p:txBody>
      </p:sp>
    </p:spTree>
    <p:extLst>
      <p:ext uri="{BB962C8B-B14F-4D97-AF65-F5344CB8AC3E}">
        <p14:creationId xmlns:p14="http://schemas.microsoft.com/office/powerpoint/2010/main" val="278649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anim calcmode="lin" valueType="num">
                                      <p:cBhvr>
                                        <p:cTn id="2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1000"/>
                                        <p:tgtEl>
                                          <p:spTgt spid="4">
                                            <p:txEl>
                                              <p:pRg st="6" end="6"/>
                                            </p:txEl>
                                          </p:spTgt>
                                        </p:tgtEl>
                                      </p:cBhvr>
                                    </p:animEffect>
                                    <p:anim calcmode="lin" valueType="num">
                                      <p:cBhvr>
                                        <p:cTn id="3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18D22-6E2A-40DB-852D-F93AC14D6C87}"/>
              </a:ext>
            </a:extLst>
          </p:cNvPr>
          <p:cNvSpPr>
            <a:spLocks noGrp="1"/>
          </p:cNvSpPr>
          <p:nvPr>
            <p:ph type="title"/>
          </p:nvPr>
        </p:nvSpPr>
        <p:spPr/>
        <p:txBody>
          <a:bodyPr/>
          <a:lstStyle/>
          <a:p>
            <a:r>
              <a:rPr lang="en-US" dirty="0"/>
              <a:t>Windows Programs and Features</a:t>
            </a:r>
          </a:p>
        </p:txBody>
      </p:sp>
      <p:sp>
        <p:nvSpPr>
          <p:cNvPr id="3" name="Slide Number Placeholder 2">
            <a:extLst>
              <a:ext uri="{FF2B5EF4-FFF2-40B4-BE49-F238E27FC236}">
                <a16:creationId xmlns:a16="http://schemas.microsoft.com/office/drawing/2014/main" id="{08B77C89-BE3C-4365-8C08-6B359262527A}"/>
              </a:ext>
            </a:extLst>
          </p:cNvPr>
          <p:cNvSpPr>
            <a:spLocks noGrp="1"/>
          </p:cNvSpPr>
          <p:nvPr>
            <p:ph type="sldNum" sz="quarter" idx="4"/>
          </p:nvPr>
        </p:nvSpPr>
        <p:spPr/>
        <p:txBody>
          <a:bodyPr/>
          <a:lstStyle/>
          <a:p>
            <a:fld id="{2066355A-084C-D24E-9AD2-7E4FC41EA627}" type="slidenum">
              <a:rPr lang="en-US" smtClean="0"/>
              <a:pPr/>
              <a:t>4</a:t>
            </a:fld>
            <a:endParaRPr lang="en-US" dirty="0"/>
          </a:p>
        </p:txBody>
      </p:sp>
      <p:sp>
        <p:nvSpPr>
          <p:cNvPr id="4" name="Content Placeholder 3">
            <a:extLst>
              <a:ext uri="{FF2B5EF4-FFF2-40B4-BE49-F238E27FC236}">
                <a16:creationId xmlns:a16="http://schemas.microsoft.com/office/drawing/2014/main" id="{126054F7-CEA9-4130-B935-733A6A479118}"/>
              </a:ext>
            </a:extLst>
          </p:cNvPr>
          <p:cNvSpPr>
            <a:spLocks noGrp="1"/>
          </p:cNvSpPr>
          <p:nvPr>
            <p:ph idx="1"/>
          </p:nvPr>
        </p:nvSpPr>
        <p:spPr>
          <a:xfrm>
            <a:off x="341924" y="708660"/>
            <a:ext cx="8460152" cy="4171349"/>
          </a:xfrm>
        </p:spPr>
        <p:txBody>
          <a:bodyPr/>
          <a:lstStyle/>
          <a:p>
            <a:r>
              <a:rPr lang="en-US" dirty="0"/>
              <a:t>Applications install to the Program Files directory.</a:t>
            </a:r>
          </a:p>
          <a:p>
            <a:pPr lvl="1"/>
            <a:r>
              <a:rPr lang="en-US" dirty="0"/>
              <a:t>Data files install to the user home directory or All Users directory.</a:t>
            </a:r>
          </a:p>
          <a:p>
            <a:pPr lvl="1"/>
            <a:endParaRPr lang="en-US" dirty="0"/>
          </a:p>
          <a:p>
            <a:r>
              <a:rPr lang="en-US" dirty="0"/>
              <a:t>64-bit Windows and 32-bit Applications.</a:t>
            </a:r>
          </a:p>
          <a:p>
            <a:pPr lvl="1"/>
            <a:r>
              <a:rPr lang="en-US" dirty="0"/>
              <a:t>Applications are installed to the Program Files (x86) directory.</a:t>
            </a:r>
          </a:p>
          <a:p>
            <a:pPr lvl="1"/>
            <a:r>
              <a:rPr lang="en-US" dirty="0"/>
              <a:t>64-bit shared system files are stored in %SystemRoot%\system32.</a:t>
            </a:r>
          </a:p>
          <a:p>
            <a:pPr lvl="1"/>
            <a:r>
              <a:rPr lang="en-US" dirty="0"/>
              <a:t>32-bit shared system files are stored in %SystemRoot%\syswow64.</a:t>
            </a:r>
          </a:p>
          <a:p>
            <a:pPr lvl="1"/>
            <a:endParaRPr lang="en-US" dirty="0"/>
          </a:p>
          <a:p>
            <a:r>
              <a:rPr lang="en-US" dirty="0"/>
              <a:t>Use setup app for the program to install it.</a:t>
            </a:r>
          </a:p>
          <a:p>
            <a:pPr lvl="1"/>
            <a:r>
              <a:rPr lang="en-US" dirty="0"/>
              <a:t>Exit other applications.</a:t>
            </a:r>
          </a:p>
          <a:p>
            <a:pPr lvl="1"/>
            <a:r>
              <a:rPr lang="en-US" dirty="0"/>
              <a:t>Might need to disable anti-virus software during installation.</a:t>
            </a:r>
          </a:p>
          <a:p>
            <a:pPr lvl="1"/>
            <a:endParaRPr lang="en-US" dirty="0"/>
          </a:p>
          <a:p>
            <a:r>
              <a:rPr lang="en-US" dirty="0"/>
              <a:t>Use Programs and Features to repair or uninstall applications.</a:t>
            </a:r>
          </a:p>
        </p:txBody>
      </p:sp>
    </p:spTree>
    <p:extLst>
      <p:ext uri="{BB962C8B-B14F-4D97-AF65-F5344CB8AC3E}">
        <p14:creationId xmlns:p14="http://schemas.microsoft.com/office/powerpoint/2010/main" val="302146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fade">
                                      <p:cBhvr>
                                        <p:cTn id="19" dur="1000"/>
                                        <p:tgtEl>
                                          <p:spTgt spid="4">
                                            <p:txEl>
                                              <p:pRg st="5" end="5"/>
                                            </p:txEl>
                                          </p:spTgt>
                                        </p:tgtEl>
                                      </p:cBhvr>
                                    </p:animEffect>
                                    <p:anim calcmode="lin" valueType="num">
                                      <p:cBhvr>
                                        <p:cTn id="2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1000"/>
                                        <p:tgtEl>
                                          <p:spTgt spid="4">
                                            <p:txEl>
                                              <p:pRg st="6" end="6"/>
                                            </p:txEl>
                                          </p:spTgt>
                                        </p:tgtEl>
                                      </p:cBhvr>
                                    </p:animEffect>
                                    <p:anim calcmode="lin" valueType="num">
                                      <p:cBhvr>
                                        <p:cTn id="2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Effect transition="in" filter="fade">
                                      <p:cBhvr>
                                        <p:cTn id="31" dur="1000"/>
                                        <p:tgtEl>
                                          <p:spTgt spid="4">
                                            <p:txEl>
                                              <p:pRg st="9" end="9"/>
                                            </p:txEl>
                                          </p:spTgt>
                                        </p:tgtEl>
                                      </p:cBhvr>
                                    </p:animEffect>
                                    <p:anim calcmode="lin" valueType="num">
                                      <p:cBhvr>
                                        <p:cTn id="32"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9" end="9"/>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
                                            <p:txEl>
                                              <p:pRg st="10" end="10"/>
                                            </p:txEl>
                                          </p:spTgt>
                                        </p:tgtEl>
                                        <p:attrNameLst>
                                          <p:attrName>style.visibility</p:attrName>
                                        </p:attrNameLst>
                                      </p:cBhvr>
                                      <p:to>
                                        <p:strVal val="visible"/>
                                      </p:to>
                                    </p:set>
                                    <p:animEffect transition="in" filter="fade">
                                      <p:cBhvr>
                                        <p:cTn id="36" dur="1000"/>
                                        <p:tgtEl>
                                          <p:spTgt spid="4">
                                            <p:txEl>
                                              <p:pRg st="10" end="10"/>
                                            </p:txEl>
                                          </p:spTgt>
                                        </p:tgtEl>
                                      </p:cBhvr>
                                    </p:animEffect>
                                    <p:anim calcmode="lin" valueType="num">
                                      <p:cBhvr>
                                        <p:cTn id="37"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DA992-D324-483D-8FDB-F76B734D6FEB}"/>
              </a:ext>
            </a:extLst>
          </p:cNvPr>
          <p:cNvSpPr>
            <a:spLocks noGrp="1"/>
          </p:cNvSpPr>
          <p:nvPr>
            <p:ph type="title"/>
          </p:nvPr>
        </p:nvSpPr>
        <p:spPr/>
        <p:txBody>
          <a:bodyPr/>
          <a:lstStyle/>
          <a:p>
            <a:r>
              <a:rPr kumimoji="0" lang="en-US" sz="2400" b="1" i="0" u="none" strike="noStrike" kern="1200" cap="none" spc="0" normalizeH="0" baseline="0" noProof="0" dirty="0">
                <a:ln>
                  <a:noFill/>
                </a:ln>
                <a:solidFill>
                  <a:srgbClr val="ED1C24"/>
                </a:solidFill>
                <a:effectLst/>
                <a:uLnTx/>
                <a:uFillTx/>
                <a:latin typeface="Open Sans"/>
                <a:ea typeface="+mj-ea"/>
                <a:cs typeface="Open Sans SemiBold" panose="020B0706030804020204" pitchFamily="34" charset="0"/>
              </a:rPr>
              <a:t>Blue Screens and Spontaneous Shutdowns </a:t>
            </a:r>
            <a:endParaRPr lang="en-US" dirty="0"/>
          </a:p>
        </p:txBody>
      </p:sp>
      <p:sp>
        <p:nvSpPr>
          <p:cNvPr id="3" name="Slide Number Placeholder 2">
            <a:extLst>
              <a:ext uri="{FF2B5EF4-FFF2-40B4-BE49-F238E27FC236}">
                <a16:creationId xmlns:a16="http://schemas.microsoft.com/office/drawing/2014/main" id="{6FCFDEFC-EB9F-4B3F-B737-236F923911CA}"/>
              </a:ext>
            </a:extLst>
          </p:cNvPr>
          <p:cNvSpPr>
            <a:spLocks noGrp="1"/>
          </p:cNvSpPr>
          <p:nvPr>
            <p:ph type="sldNum" sz="quarter" idx="4"/>
          </p:nvPr>
        </p:nvSpPr>
        <p:spPr/>
        <p:txBody>
          <a:bodyPr/>
          <a:lstStyle/>
          <a:p>
            <a:fld id="{2066355A-084C-D24E-9AD2-7E4FC41EA627}" type="slidenum">
              <a:rPr lang="en-US" smtClean="0"/>
              <a:pPr/>
              <a:t>40</a:t>
            </a:fld>
            <a:endParaRPr lang="en-US" dirty="0"/>
          </a:p>
        </p:txBody>
      </p:sp>
      <p:sp>
        <p:nvSpPr>
          <p:cNvPr id="4" name="Content Placeholder 3">
            <a:extLst>
              <a:ext uri="{FF2B5EF4-FFF2-40B4-BE49-F238E27FC236}">
                <a16:creationId xmlns:a16="http://schemas.microsoft.com/office/drawing/2014/main" id="{087479FF-6936-4C6F-AF0A-5FEB1F29C0B0}"/>
              </a:ext>
            </a:extLst>
          </p:cNvPr>
          <p:cNvSpPr>
            <a:spLocks noGrp="1"/>
          </p:cNvSpPr>
          <p:nvPr>
            <p:ph idx="1"/>
          </p:nvPr>
        </p:nvSpPr>
        <p:spPr/>
        <p:txBody>
          <a:bodyPr/>
          <a:lstStyle/>
          <a:p>
            <a:pPr marL="0" lvl="0" indent="0">
              <a:buClr>
                <a:srgbClr val="007C9E"/>
              </a:buClr>
              <a:buNone/>
            </a:pPr>
            <a:r>
              <a:rPr lang="en-US" b="1" dirty="0">
                <a:solidFill>
                  <a:srgbClr val="ED1C24"/>
                </a:solidFill>
              </a:rPr>
              <a:t>		</a:t>
            </a:r>
            <a:r>
              <a:rPr lang="en-US" b="1" dirty="0" err="1">
                <a:solidFill>
                  <a:srgbClr val="ED1C24"/>
                </a:solidFill>
              </a:rPr>
              <a:t>BSoD</a:t>
            </a:r>
            <a:r>
              <a:rPr lang="en-US" b="1" dirty="0">
                <a:solidFill>
                  <a:srgbClr val="ED1C24"/>
                </a:solidFill>
              </a:rPr>
              <a:t>: </a:t>
            </a:r>
            <a:r>
              <a:rPr lang="en-US" dirty="0">
                <a:solidFill>
                  <a:srgbClr val="ED1C24"/>
                </a:solidFill>
              </a:rPr>
              <a:t>This indicates an error from which the system cannot recover.</a:t>
            </a:r>
          </a:p>
          <a:p>
            <a:pPr marL="685800" lvl="1" indent="-342900">
              <a:lnSpc>
                <a:spcPct val="150000"/>
              </a:lnSpc>
              <a:buFont typeface="+mj-lt"/>
              <a:buAutoNum type="arabicPeriod"/>
            </a:pPr>
            <a:r>
              <a:rPr lang="en-US" dirty="0"/>
              <a:t>Use System Restore, or (if you can boot to Safe Mode), Rollback Driver to restore the system to a working state.</a:t>
            </a:r>
          </a:p>
          <a:p>
            <a:pPr marL="685800" lvl="1" indent="-342900">
              <a:lnSpc>
                <a:spcPct val="150000"/>
              </a:lnSpc>
              <a:buFont typeface="+mj-lt"/>
              <a:buAutoNum type="arabicPeriod"/>
            </a:pPr>
            <a:r>
              <a:rPr lang="en-US" dirty="0"/>
              <a:t>Remove new hardware or program</a:t>
            </a:r>
          </a:p>
          <a:p>
            <a:pPr marL="685800" lvl="1" indent="-342900">
              <a:lnSpc>
                <a:spcPct val="150000"/>
              </a:lnSpc>
              <a:buFont typeface="+mj-lt"/>
              <a:buAutoNum type="arabicPeriod"/>
            </a:pPr>
            <a:r>
              <a:rPr lang="en-US" dirty="0"/>
              <a:t>Check seating of hardware and cables</a:t>
            </a:r>
          </a:p>
          <a:p>
            <a:pPr marL="685800" lvl="1" indent="-342900">
              <a:lnSpc>
                <a:spcPct val="150000"/>
              </a:lnSpc>
              <a:buFont typeface="+mj-lt"/>
              <a:buAutoNum type="arabicPeriod"/>
            </a:pPr>
            <a:r>
              <a:rPr lang="en-US" dirty="0"/>
              <a:t>Run diagnostics, </a:t>
            </a:r>
            <a:r>
              <a:rPr lang="en-US" dirty="0" err="1"/>
              <a:t>chkdsk</a:t>
            </a:r>
            <a:r>
              <a:rPr lang="en-US" dirty="0"/>
              <a:t>, scan for malware</a:t>
            </a:r>
          </a:p>
          <a:p>
            <a:pPr marL="685800" lvl="1" indent="-342900">
              <a:lnSpc>
                <a:spcPct val="150000"/>
              </a:lnSpc>
              <a:buFont typeface="+mj-lt"/>
              <a:buAutoNum type="arabicPeriod"/>
            </a:pPr>
            <a:r>
              <a:rPr lang="en-US" dirty="0"/>
              <a:t>Record stop error code and search Microsoft Knowledge Base for known fixes and troubleshooting tips</a:t>
            </a:r>
          </a:p>
          <a:p>
            <a:endParaRPr lang="en-US" dirty="0"/>
          </a:p>
        </p:txBody>
      </p:sp>
      <p:pic>
        <p:nvPicPr>
          <p:cNvPr id="5" name="Picture 4">
            <a:extLst>
              <a:ext uri="{FF2B5EF4-FFF2-40B4-BE49-F238E27FC236}">
                <a16:creationId xmlns:a16="http://schemas.microsoft.com/office/drawing/2014/main" id="{ECD47140-F85F-57CD-9401-42EF0B8244DE}"/>
              </a:ext>
            </a:extLst>
          </p:cNvPr>
          <p:cNvPicPr>
            <a:picLocks noChangeAspect="1"/>
          </p:cNvPicPr>
          <p:nvPr/>
        </p:nvPicPr>
        <p:blipFill>
          <a:blip r:embed="rId2"/>
          <a:stretch>
            <a:fillRect/>
          </a:stretch>
        </p:blipFill>
        <p:spPr>
          <a:xfrm>
            <a:off x="6494944" y="1903141"/>
            <a:ext cx="1937375" cy="1450264"/>
          </a:xfrm>
          <a:prstGeom prst="rect">
            <a:avLst/>
          </a:prstGeom>
        </p:spPr>
      </p:pic>
    </p:spTree>
    <p:extLst>
      <p:ext uri="{BB962C8B-B14F-4D97-AF65-F5344CB8AC3E}">
        <p14:creationId xmlns:p14="http://schemas.microsoft.com/office/powerpoint/2010/main" val="713182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38EEB-D643-48CB-8D9E-5DA76B6727E5}"/>
              </a:ext>
            </a:extLst>
          </p:cNvPr>
          <p:cNvSpPr>
            <a:spLocks noGrp="1"/>
          </p:cNvSpPr>
          <p:nvPr>
            <p:ph type="title"/>
          </p:nvPr>
        </p:nvSpPr>
        <p:spPr/>
        <p:txBody>
          <a:bodyPr/>
          <a:lstStyle/>
          <a:p>
            <a:r>
              <a:rPr lang="en-US" dirty="0"/>
              <a:t>Troubleshooting Tips for File and Memory Corruption</a:t>
            </a:r>
          </a:p>
        </p:txBody>
      </p:sp>
      <p:sp>
        <p:nvSpPr>
          <p:cNvPr id="3" name="Text Placeholder 2">
            <a:extLst>
              <a:ext uri="{FF2B5EF4-FFF2-40B4-BE49-F238E27FC236}">
                <a16:creationId xmlns:a16="http://schemas.microsoft.com/office/drawing/2014/main" id="{61FE6B08-BF37-46D7-8AF4-BEE495023509}"/>
              </a:ext>
            </a:extLst>
          </p:cNvPr>
          <p:cNvSpPr>
            <a:spLocks noGrp="1"/>
          </p:cNvSpPr>
          <p:nvPr>
            <p:ph type="body" sz="quarter" idx="13"/>
          </p:nvPr>
        </p:nvSpPr>
        <p:spPr/>
        <p:txBody>
          <a:bodyPr/>
          <a:lstStyle/>
          <a:p>
            <a:r>
              <a:rPr lang="en-US" b="1" dirty="0"/>
              <a:t>Windows Resource Protection</a:t>
            </a:r>
            <a:r>
              <a:rPr lang="en-US" dirty="0"/>
              <a:t>: A Windows feature that prevents essential system files, folders, and registry keys from being replaced to help prevent application and OS failure.</a:t>
            </a:r>
          </a:p>
        </p:txBody>
      </p:sp>
      <p:sp>
        <p:nvSpPr>
          <p:cNvPr id="4" name="Slide Number Placeholder 3">
            <a:extLst>
              <a:ext uri="{FF2B5EF4-FFF2-40B4-BE49-F238E27FC236}">
                <a16:creationId xmlns:a16="http://schemas.microsoft.com/office/drawing/2014/main" id="{7CFEBF9B-9264-450F-98BA-661C7B76CFB6}"/>
              </a:ext>
            </a:extLst>
          </p:cNvPr>
          <p:cNvSpPr>
            <a:spLocks noGrp="1"/>
          </p:cNvSpPr>
          <p:nvPr>
            <p:ph type="sldNum" sz="quarter" idx="4"/>
          </p:nvPr>
        </p:nvSpPr>
        <p:spPr/>
        <p:txBody>
          <a:bodyPr/>
          <a:lstStyle/>
          <a:p>
            <a:fld id="{2066355A-084C-D24E-9AD2-7E4FC41EA627}" type="slidenum">
              <a:rPr lang="en-US" smtClean="0"/>
              <a:pPr/>
              <a:t>41</a:t>
            </a:fld>
            <a:endParaRPr lang="en-US" dirty="0"/>
          </a:p>
        </p:txBody>
      </p:sp>
      <p:pic>
        <p:nvPicPr>
          <p:cNvPr id="6" name="Picture 5">
            <a:extLst>
              <a:ext uri="{FF2B5EF4-FFF2-40B4-BE49-F238E27FC236}">
                <a16:creationId xmlns:a16="http://schemas.microsoft.com/office/drawing/2014/main" id="{A35CE2F3-D735-9086-0B31-AB588BA5A42E}"/>
              </a:ext>
            </a:extLst>
          </p:cNvPr>
          <p:cNvPicPr>
            <a:picLocks noChangeAspect="1"/>
          </p:cNvPicPr>
          <p:nvPr/>
        </p:nvPicPr>
        <p:blipFill>
          <a:blip r:embed="rId3"/>
          <a:stretch>
            <a:fillRect/>
          </a:stretch>
        </p:blipFill>
        <p:spPr>
          <a:xfrm>
            <a:off x="4572000" y="2041671"/>
            <a:ext cx="3300761" cy="2615313"/>
          </a:xfrm>
          <a:prstGeom prst="rect">
            <a:avLst/>
          </a:prstGeom>
        </p:spPr>
      </p:pic>
      <p:sp>
        <p:nvSpPr>
          <p:cNvPr id="8" name="TextBox 7">
            <a:extLst>
              <a:ext uri="{FF2B5EF4-FFF2-40B4-BE49-F238E27FC236}">
                <a16:creationId xmlns:a16="http://schemas.microsoft.com/office/drawing/2014/main" id="{2B39FC52-9EEE-EFE7-560A-4C13F186FEA8}"/>
              </a:ext>
            </a:extLst>
          </p:cNvPr>
          <p:cNvSpPr txBox="1"/>
          <p:nvPr/>
        </p:nvSpPr>
        <p:spPr>
          <a:xfrm>
            <a:off x="862361" y="2264696"/>
            <a:ext cx="4572000" cy="1255728"/>
          </a:xfrm>
          <a:prstGeom prst="rect">
            <a:avLst/>
          </a:prstGeom>
          <a:noFill/>
        </p:spPr>
        <p:txBody>
          <a:bodyPr wrap="square">
            <a:spAutoFit/>
          </a:bodyPr>
          <a:lstStyle/>
          <a:p>
            <a:pPr marL="257175" marR="0" lvl="0" indent="-257175"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800" b="0" i="0" u="none" strike="noStrike" kern="1200" cap="none" spc="0" normalizeH="0" baseline="0" noProof="0" dirty="0">
                <a:ln>
                  <a:noFill/>
                </a:ln>
                <a:solidFill>
                  <a:srgbClr val="45545F"/>
                </a:solidFill>
                <a:effectLst/>
                <a:uLnTx/>
                <a:uFillTx/>
                <a:latin typeface="Open Sans"/>
                <a:ea typeface="+mn-ea"/>
                <a:cs typeface="+mn-cs"/>
              </a:rPr>
              <a:t>System File Checker</a:t>
            </a: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600" b="0" i="0" u="none" strike="noStrike" kern="1200" cap="none" spc="0" normalizeH="0" baseline="0" noProof="0" dirty="0" err="1">
                <a:ln>
                  <a:noFill/>
                </a:ln>
                <a:solidFill>
                  <a:srgbClr val="45545F"/>
                </a:solidFill>
                <a:effectLst/>
                <a:uLnTx/>
                <a:uFillTx/>
                <a:latin typeface="Open Sans"/>
                <a:ea typeface="+mn-ea"/>
                <a:cs typeface="+mn-cs"/>
              </a:rPr>
              <a:t>sfc</a:t>
            </a:r>
            <a:r>
              <a:rPr kumimoji="0" lang="en-US" sz="1600" b="0" i="0" u="none" strike="noStrike" kern="1200" cap="none" spc="0" normalizeH="0" baseline="0" noProof="0" dirty="0">
                <a:ln>
                  <a:noFill/>
                </a:ln>
                <a:solidFill>
                  <a:srgbClr val="45545F"/>
                </a:solidFill>
                <a:effectLst/>
                <a:uLnTx/>
                <a:uFillTx/>
                <a:latin typeface="Open Sans"/>
                <a:ea typeface="+mn-ea"/>
                <a:cs typeface="+mn-cs"/>
              </a:rPr>
              <a:t> /</a:t>
            </a:r>
            <a:r>
              <a:rPr kumimoji="0" lang="en-US" sz="1600" b="0" i="0" u="none" strike="noStrike" kern="1200" cap="none" spc="0" normalizeH="0" baseline="0" noProof="0" dirty="0" err="1">
                <a:ln>
                  <a:noFill/>
                </a:ln>
                <a:solidFill>
                  <a:srgbClr val="45545F"/>
                </a:solidFill>
                <a:effectLst/>
                <a:uLnTx/>
                <a:uFillTx/>
                <a:latin typeface="Open Sans"/>
                <a:ea typeface="+mn-ea"/>
                <a:cs typeface="+mn-cs"/>
              </a:rPr>
              <a:t>scannow</a:t>
            </a:r>
            <a:endParaRPr kumimoji="0" lang="en-US" sz="1600" b="0" i="0" u="none" strike="noStrike" kern="1200" cap="none" spc="0" normalizeH="0" baseline="0" noProof="0" dirty="0">
              <a:ln>
                <a:noFill/>
              </a:ln>
              <a:solidFill>
                <a:srgbClr val="45545F"/>
              </a:solidFill>
              <a:effectLst/>
              <a:uLnTx/>
              <a:uFillTx/>
              <a:latin typeface="Open Sans"/>
              <a:ea typeface="+mn-ea"/>
              <a:cs typeface="+mn-cs"/>
            </a:endParaRP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600" b="0" i="0" u="none" strike="noStrike" kern="1200" cap="none" spc="0" normalizeH="0" baseline="0" noProof="0" dirty="0" err="1">
                <a:ln>
                  <a:noFill/>
                </a:ln>
                <a:solidFill>
                  <a:srgbClr val="45545F"/>
                </a:solidFill>
                <a:effectLst/>
                <a:uLnTx/>
                <a:uFillTx/>
                <a:latin typeface="Open Sans"/>
                <a:ea typeface="+mn-ea"/>
                <a:cs typeface="+mn-cs"/>
              </a:rPr>
              <a:t>sfc</a:t>
            </a:r>
            <a:r>
              <a:rPr kumimoji="0" lang="en-US" sz="1600" b="0" i="0" u="none" strike="noStrike" kern="1200" cap="none" spc="0" normalizeH="0" baseline="0" noProof="0" dirty="0">
                <a:ln>
                  <a:noFill/>
                </a:ln>
                <a:solidFill>
                  <a:srgbClr val="45545F"/>
                </a:solidFill>
                <a:effectLst/>
                <a:uLnTx/>
                <a:uFillTx/>
                <a:latin typeface="Open Sans"/>
                <a:ea typeface="+mn-ea"/>
                <a:cs typeface="+mn-cs"/>
              </a:rPr>
              <a:t> /</a:t>
            </a:r>
            <a:r>
              <a:rPr kumimoji="0" lang="en-US" sz="1600" b="0" i="0" u="none" strike="noStrike" kern="1200" cap="none" spc="0" normalizeH="0" baseline="0" noProof="0" dirty="0" err="1">
                <a:ln>
                  <a:noFill/>
                </a:ln>
                <a:solidFill>
                  <a:srgbClr val="45545F"/>
                </a:solidFill>
                <a:effectLst/>
                <a:uLnTx/>
                <a:uFillTx/>
                <a:latin typeface="Open Sans"/>
                <a:ea typeface="+mn-ea"/>
                <a:cs typeface="+mn-cs"/>
              </a:rPr>
              <a:t>scanonce</a:t>
            </a:r>
            <a:endParaRPr kumimoji="0" lang="en-US" sz="1600" b="0" i="0" u="none" strike="noStrike" kern="1200" cap="none" spc="0" normalizeH="0" baseline="0" noProof="0" dirty="0">
              <a:ln>
                <a:noFill/>
              </a:ln>
              <a:solidFill>
                <a:srgbClr val="45545F"/>
              </a:solidFill>
              <a:effectLst/>
              <a:uLnTx/>
              <a:uFillTx/>
              <a:latin typeface="Open Sans"/>
              <a:ea typeface="+mn-ea"/>
              <a:cs typeface="+mn-cs"/>
            </a:endParaRPr>
          </a:p>
          <a:p>
            <a:pPr marL="557213" marR="0" lvl="1" indent="-214313" algn="l" defTabSz="342900" rtl="0" eaLnBrk="1" fontAlgn="auto" latinLnBrk="0" hangingPunct="1">
              <a:lnSpc>
                <a:spcPct val="100000"/>
              </a:lnSpc>
              <a:spcBef>
                <a:spcPct val="20000"/>
              </a:spcBef>
              <a:spcAft>
                <a:spcPts val="0"/>
              </a:spcAft>
              <a:buClr>
                <a:srgbClr val="ED1C24"/>
              </a:buClr>
              <a:buSzTx/>
              <a:buFont typeface="Arial"/>
              <a:buChar char="•"/>
              <a:tabLst/>
              <a:defRPr/>
            </a:pPr>
            <a:r>
              <a:rPr kumimoji="0" lang="en-US" sz="1600" b="0" i="0" u="none" strike="noStrike" kern="1200" cap="none" spc="0" normalizeH="0" baseline="0" noProof="0" dirty="0" err="1">
                <a:ln>
                  <a:noFill/>
                </a:ln>
                <a:solidFill>
                  <a:srgbClr val="45545F"/>
                </a:solidFill>
                <a:effectLst/>
                <a:uLnTx/>
                <a:uFillTx/>
                <a:latin typeface="Open Sans"/>
                <a:ea typeface="+mn-ea"/>
                <a:cs typeface="+mn-cs"/>
              </a:rPr>
              <a:t>sfc</a:t>
            </a:r>
            <a:r>
              <a:rPr kumimoji="0" lang="en-US" sz="1600" b="0" i="0" u="none" strike="noStrike" kern="1200" cap="none" spc="0" normalizeH="0" baseline="0" noProof="0" dirty="0">
                <a:ln>
                  <a:noFill/>
                </a:ln>
                <a:solidFill>
                  <a:srgbClr val="45545F"/>
                </a:solidFill>
                <a:effectLst/>
                <a:uLnTx/>
                <a:uFillTx/>
                <a:latin typeface="Open Sans"/>
                <a:ea typeface="+mn-ea"/>
                <a:cs typeface="+mn-cs"/>
              </a:rPr>
              <a:t> /</a:t>
            </a:r>
            <a:r>
              <a:rPr kumimoji="0" lang="en-US" sz="1600" b="0" i="0" u="none" strike="noStrike" kern="1200" cap="none" spc="0" normalizeH="0" baseline="0" noProof="0" dirty="0" err="1">
                <a:ln>
                  <a:noFill/>
                </a:ln>
                <a:solidFill>
                  <a:srgbClr val="45545F"/>
                </a:solidFill>
                <a:effectLst/>
                <a:uLnTx/>
                <a:uFillTx/>
                <a:latin typeface="Open Sans"/>
                <a:ea typeface="+mn-ea"/>
                <a:cs typeface="+mn-cs"/>
              </a:rPr>
              <a:t>scanboot</a:t>
            </a:r>
            <a:endParaRPr kumimoji="0" lang="en-US" sz="1600" b="0" i="0" u="none" strike="noStrike" kern="1200" cap="none" spc="0" normalizeH="0" baseline="0" noProof="0" dirty="0">
              <a:ln>
                <a:noFill/>
              </a:ln>
              <a:solidFill>
                <a:srgbClr val="45545F"/>
              </a:solidFill>
              <a:effectLst/>
              <a:uLnTx/>
              <a:uFillTx/>
              <a:latin typeface="Open Sans"/>
              <a:ea typeface="+mn-ea"/>
              <a:cs typeface="+mn-cs"/>
            </a:endParaRPr>
          </a:p>
        </p:txBody>
      </p:sp>
    </p:spTree>
    <p:extLst>
      <p:ext uri="{BB962C8B-B14F-4D97-AF65-F5344CB8AC3E}">
        <p14:creationId xmlns:p14="http://schemas.microsoft.com/office/powerpoint/2010/main" val="2532785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1000"/>
                                        <p:tgtEl>
                                          <p:spTgt spid="8">
                                            <p:txEl>
                                              <p:pRg st="2" end="2"/>
                                            </p:txEl>
                                          </p:spTgt>
                                        </p:tgtEl>
                                      </p:cBhvr>
                                    </p:animEffect>
                                    <p:anim calcmode="lin" valueType="num">
                                      <p:cBhvr>
                                        <p:cTn id="1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1000"/>
                                        <p:tgtEl>
                                          <p:spTgt spid="8">
                                            <p:txEl>
                                              <p:pRg st="3" end="3"/>
                                            </p:txEl>
                                          </p:spTgt>
                                        </p:tgtEl>
                                      </p:cBhvr>
                                    </p:animEffect>
                                    <p:anim calcmode="lin" valueType="num">
                                      <p:cBhvr>
                                        <p:cTn id="1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7E142-6EAD-4C1A-9354-13D598DA646E}"/>
              </a:ext>
            </a:extLst>
          </p:cNvPr>
          <p:cNvSpPr>
            <a:spLocks noGrp="1"/>
          </p:cNvSpPr>
          <p:nvPr>
            <p:ph type="title"/>
          </p:nvPr>
        </p:nvSpPr>
        <p:spPr>
          <a:xfrm>
            <a:off x="341927" y="182880"/>
            <a:ext cx="8455567" cy="633458"/>
          </a:xfrm>
        </p:spPr>
        <p:txBody>
          <a:bodyPr/>
          <a:lstStyle/>
          <a:p>
            <a:r>
              <a:rPr lang="en-US" dirty="0"/>
              <a:t>Troubleshooting Tips for File and Memory Corruption</a:t>
            </a:r>
          </a:p>
        </p:txBody>
      </p:sp>
      <p:sp>
        <p:nvSpPr>
          <p:cNvPr id="3" name="Slide Number Placeholder 2">
            <a:extLst>
              <a:ext uri="{FF2B5EF4-FFF2-40B4-BE49-F238E27FC236}">
                <a16:creationId xmlns:a16="http://schemas.microsoft.com/office/drawing/2014/main" id="{F7CE49BB-047B-4DA8-B81B-C82FC92D4A7F}"/>
              </a:ext>
            </a:extLst>
          </p:cNvPr>
          <p:cNvSpPr>
            <a:spLocks noGrp="1"/>
          </p:cNvSpPr>
          <p:nvPr>
            <p:ph type="sldNum" sz="quarter" idx="4"/>
          </p:nvPr>
        </p:nvSpPr>
        <p:spPr/>
        <p:txBody>
          <a:bodyPr/>
          <a:lstStyle/>
          <a:p>
            <a:fld id="{2066355A-084C-D24E-9AD2-7E4FC41EA627}" type="slidenum">
              <a:rPr lang="en-US" smtClean="0"/>
              <a:pPr/>
              <a:t>42</a:t>
            </a:fld>
            <a:endParaRPr lang="en-US" dirty="0"/>
          </a:p>
        </p:txBody>
      </p:sp>
      <p:pic>
        <p:nvPicPr>
          <p:cNvPr id="6" name="Content Placeholder 5">
            <a:extLst>
              <a:ext uri="{FF2B5EF4-FFF2-40B4-BE49-F238E27FC236}">
                <a16:creationId xmlns:a16="http://schemas.microsoft.com/office/drawing/2014/main" id="{4DC2B53A-50B2-4870-920A-3F3F1281C54D}"/>
              </a:ext>
            </a:extLst>
          </p:cNvPr>
          <p:cNvPicPr>
            <a:picLocks noGrp="1" noChangeAspect="1"/>
          </p:cNvPicPr>
          <p:nvPr>
            <p:ph idx="1"/>
          </p:nvPr>
        </p:nvPicPr>
        <p:blipFill>
          <a:blip r:embed="rId2"/>
          <a:stretch>
            <a:fillRect/>
          </a:stretch>
        </p:blipFill>
        <p:spPr>
          <a:xfrm>
            <a:off x="5140145" y="1439188"/>
            <a:ext cx="3364514" cy="2523385"/>
          </a:xfrm>
        </p:spPr>
      </p:pic>
      <p:sp>
        <p:nvSpPr>
          <p:cNvPr id="7" name="TextBox 6">
            <a:extLst>
              <a:ext uri="{FF2B5EF4-FFF2-40B4-BE49-F238E27FC236}">
                <a16:creationId xmlns:a16="http://schemas.microsoft.com/office/drawing/2014/main" id="{9938C815-00FB-A039-2A64-E53D4D3B9F78}"/>
              </a:ext>
            </a:extLst>
          </p:cNvPr>
          <p:cNvSpPr txBox="1"/>
          <p:nvPr/>
        </p:nvSpPr>
        <p:spPr>
          <a:xfrm>
            <a:off x="229394" y="977523"/>
            <a:ext cx="4572000" cy="923330"/>
          </a:xfrm>
          <a:prstGeom prst="rect">
            <a:avLst/>
          </a:prstGeom>
          <a:noFill/>
        </p:spPr>
        <p:txBody>
          <a:bodyPr wrap="square">
            <a:spAutoFit/>
          </a:bodyPr>
          <a:lstStyle/>
          <a:p>
            <a:pPr algn="l"/>
            <a:r>
              <a:rPr lang="en-US" dirty="0">
                <a:solidFill>
                  <a:srgbClr val="ED1C24"/>
                </a:solidFill>
              </a:rPr>
              <a:t>Windows includes a </a:t>
            </a:r>
            <a:r>
              <a:rPr lang="en-US" b="1" dirty="0">
                <a:solidFill>
                  <a:srgbClr val="ED1C24"/>
                </a:solidFill>
              </a:rPr>
              <a:t>Windows Memory Diagnostics tool</a:t>
            </a:r>
            <a:r>
              <a:rPr lang="en-US" dirty="0">
                <a:solidFill>
                  <a:srgbClr val="ED1C24"/>
                </a:solidFill>
              </a:rPr>
              <a:t> to test memory chips for errors. </a:t>
            </a:r>
          </a:p>
        </p:txBody>
      </p:sp>
      <p:pic>
        <p:nvPicPr>
          <p:cNvPr id="8" name="Picture 7">
            <a:extLst>
              <a:ext uri="{FF2B5EF4-FFF2-40B4-BE49-F238E27FC236}">
                <a16:creationId xmlns:a16="http://schemas.microsoft.com/office/drawing/2014/main" id="{2108ABDD-3C9C-82C8-25FF-5B0BB197621D}"/>
              </a:ext>
            </a:extLst>
          </p:cNvPr>
          <p:cNvPicPr>
            <a:picLocks noChangeAspect="1"/>
          </p:cNvPicPr>
          <p:nvPr/>
        </p:nvPicPr>
        <p:blipFill>
          <a:blip r:embed="rId3"/>
          <a:stretch>
            <a:fillRect/>
          </a:stretch>
        </p:blipFill>
        <p:spPr>
          <a:xfrm>
            <a:off x="1869244" y="1900853"/>
            <a:ext cx="1514032" cy="2523386"/>
          </a:xfrm>
          <a:prstGeom prst="rect">
            <a:avLst/>
          </a:prstGeom>
          <a:ln>
            <a:solidFill>
              <a:schemeClr val="accent1"/>
            </a:solidFill>
          </a:ln>
        </p:spPr>
      </p:pic>
    </p:spTree>
    <p:extLst>
      <p:ext uri="{BB962C8B-B14F-4D97-AF65-F5344CB8AC3E}">
        <p14:creationId xmlns:p14="http://schemas.microsoft.com/office/powerpoint/2010/main" val="41948595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10AE2B-E819-4E64-9D9E-6A60773909D5}"/>
              </a:ext>
            </a:extLst>
          </p:cNvPr>
          <p:cNvSpPr>
            <a:spLocks noGrp="1"/>
          </p:cNvSpPr>
          <p:nvPr>
            <p:ph type="title"/>
          </p:nvPr>
        </p:nvSpPr>
        <p:spPr/>
        <p:txBody>
          <a:bodyPr/>
          <a:lstStyle/>
          <a:p>
            <a:r>
              <a:rPr lang="en-US" dirty="0"/>
              <a:t>Troubleshooting Tips for Boot Problems</a:t>
            </a:r>
          </a:p>
        </p:txBody>
      </p:sp>
      <p:sp>
        <p:nvSpPr>
          <p:cNvPr id="7" name="Text Placeholder 6">
            <a:extLst>
              <a:ext uri="{FF2B5EF4-FFF2-40B4-BE49-F238E27FC236}">
                <a16:creationId xmlns:a16="http://schemas.microsoft.com/office/drawing/2014/main" id="{EEDF7982-0804-4F57-BE01-549D6F31F5F0}"/>
              </a:ext>
            </a:extLst>
          </p:cNvPr>
          <p:cNvSpPr>
            <a:spLocks noGrp="1"/>
          </p:cNvSpPr>
          <p:nvPr>
            <p:ph type="body" sz="quarter" idx="13"/>
          </p:nvPr>
        </p:nvSpPr>
        <p:spPr>
          <a:xfrm>
            <a:off x="1752600" y="836124"/>
            <a:ext cx="6934200" cy="571500"/>
          </a:xfrm>
        </p:spPr>
        <p:txBody>
          <a:bodyPr/>
          <a:lstStyle/>
          <a:p>
            <a:r>
              <a:rPr lang="en-US" b="1" dirty="0"/>
              <a:t>POST: </a:t>
            </a:r>
            <a:r>
              <a:rPr lang="en-US" dirty="0"/>
              <a:t>A hardware checking routine built into the PC firmware.</a:t>
            </a:r>
          </a:p>
          <a:p>
            <a:r>
              <a:rPr lang="en-US" dirty="0"/>
              <a:t> </a:t>
            </a:r>
          </a:p>
          <a:p>
            <a:r>
              <a:rPr lang="en-US" b="1" dirty="0"/>
              <a:t>MBR: </a:t>
            </a:r>
            <a:r>
              <a:rPr lang="en-US" dirty="0"/>
              <a:t>Sector on a hard disk storing information about partitions configured on the disk.</a:t>
            </a:r>
          </a:p>
          <a:p>
            <a:endParaRPr lang="en-US" dirty="0"/>
          </a:p>
          <a:p>
            <a:r>
              <a:rPr lang="en-US" b="1" dirty="0"/>
              <a:t>Boot sector </a:t>
            </a:r>
            <a:r>
              <a:rPr lang="en-US" dirty="0"/>
              <a:t>or </a:t>
            </a:r>
            <a:r>
              <a:rPr lang="en-US" b="1" dirty="0"/>
              <a:t>Volume Boot Record (VBR): </a:t>
            </a:r>
            <a:r>
              <a:rPr lang="en-US" dirty="0"/>
              <a:t>Loads the boot manager, which for Windows is bootmgr.exe. </a:t>
            </a:r>
          </a:p>
          <a:p>
            <a:endParaRPr lang="en-US" dirty="0"/>
          </a:p>
          <a:p>
            <a:r>
              <a:rPr lang="en-US" b="1" dirty="0"/>
              <a:t>BCD: </a:t>
            </a:r>
            <a:r>
              <a:rPr lang="en-US" dirty="0"/>
              <a:t>Windows stores information about operating systems installed on the computer in a boot configuration data store.</a:t>
            </a:r>
          </a:p>
        </p:txBody>
      </p:sp>
      <p:sp>
        <p:nvSpPr>
          <p:cNvPr id="3" name="Slide Number Placeholder 2">
            <a:extLst>
              <a:ext uri="{FF2B5EF4-FFF2-40B4-BE49-F238E27FC236}">
                <a16:creationId xmlns:a16="http://schemas.microsoft.com/office/drawing/2014/main" id="{78AC3C1E-29DD-4477-BC68-E10282CAB2FA}"/>
              </a:ext>
            </a:extLst>
          </p:cNvPr>
          <p:cNvSpPr>
            <a:spLocks noGrp="1"/>
          </p:cNvSpPr>
          <p:nvPr>
            <p:ph type="sldNum" sz="quarter" idx="4"/>
          </p:nvPr>
        </p:nvSpPr>
        <p:spPr/>
        <p:txBody>
          <a:bodyPr/>
          <a:lstStyle/>
          <a:p>
            <a:fld id="{2066355A-084C-D24E-9AD2-7E4FC41EA627}" type="slidenum">
              <a:rPr lang="en-US" smtClean="0"/>
              <a:pPr/>
              <a:t>43</a:t>
            </a:fld>
            <a:endParaRPr lang="en-US" dirty="0"/>
          </a:p>
        </p:txBody>
      </p:sp>
    </p:spTree>
    <p:extLst>
      <p:ext uri="{BB962C8B-B14F-4D97-AF65-F5344CB8AC3E}">
        <p14:creationId xmlns:p14="http://schemas.microsoft.com/office/powerpoint/2010/main" val="38775824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A4D4B-4639-4CCA-9700-671D7CCB8140}"/>
              </a:ext>
            </a:extLst>
          </p:cNvPr>
          <p:cNvSpPr>
            <a:spLocks noGrp="1"/>
          </p:cNvSpPr>
          <p:nvPr>
            <p:ph type="title"/>
          </p:nvPr>
        </p:nvSpPr>
        <p:spPr/>
        <p:txBody>
          <a:bodyPr/>
          <a:lstStyle/>
          <a:p>
            <a:r>
              <a:rPr lang="en-US" dirty="0"/>
              <a:t>Troubleshooting Tips for Boot Problems</a:t>
            </a:r>
          </a:p>
        </p:txBody>
      </p:sp>
      <p:sp>
        <p:nvSpPr>
          <p:cNvPr id="3" name="Slide Number Placeholder 2">
            <a:extLst>
              <a:ext uri="{FF2B5EF4-FFF2-40B4-BE49-F238E27FC236}">
                <a16:creationId xmlns:a16="http://schemas.microsoft.com/office/drawing/2014/main" id="{FE3353A6-B464-4D61-A39E-0942AB524296}"/>
              </a:ext>
            </a:extLst>
          </p:cNvPr>
          <p:cNvSpPr>
            <a:spLocks noGrp="1"/>
          </p:cNvSpPr>
          <p:nvPr>
            <p:ph type="sldNum" sz="quarter" idx="4"/>
          </p:nvPr>
        </p:nvSpPr>
        <p:spPr/>
        <p:txBody>
          <a:bodyPr/>
          <a:lstStyle/>
          <a:p>
            <a:fld id="{2066355A-084C-D24E-9AD2-7E4FC41EA627}" type="slidenum">
              <a:rPr lang="en-US" smtClean="0"/>
              <a:pPr/>
              <a:t>44</a:t>
            </a:fld>
            <a:endParaRPr lang="en-US" dirty="0"/>
          </a:p>
        </p:txBody>
      </p:sp>
      <p:sp>
        <p:nvSpPr>
          <p:cNvPr id="4" name="Content Placeholder 3">
            <a:extLst>
              <a:ext uri="{FF2B5EF4-FFF2-40B4-BE49-F238E27FC236}">
                <a16:creationId xmlns:a16="http://schemas.microsoft.com/office/drawing/2014/main" id="{F725391B-574E-4255-972F-ED5817A873E4}"/>
              </a:ext>
            </a:extLst>
          </p:cNvPr>
          <p:cNvSpPr>
            <a:spLocks noGrp="1"/>
          </p:cNvSpPr>
          <p:nvPr>
            <p:ph idx="1"/>
          </p:nvPr>
        </p:nvSpPr>
        <p:spPr>
          <a:xfrm>
            <a:off x="341924" y="708660"/>
            <a:ext cx="8460152" cy="4171349"/>
          </a:xfrm>
        </p:spPr>
        <p:txBody>
          <a:bodyPr/>
          <a:lstStyle/>
          <a:p>
            <a:r>
              <a:rPr lang="en-US" dirty="0"/>
              <a:t>Boot process</a:t>
            </a:r>
          </a:p>
          <a:p>
            <a:pPr lvl="1"/>
            <a:r>
              <a:rPr lang="en-US" dirty="0"/>
              <a:t>Verify the boot process is functioning normally the boot manager loads the</a:t>
            </a:r>
          </a:p>
          <a:p>
            <a:pPr lvl="1"/>
            <a:r>
              <a:rPr lang="en-US" dirty="0"/>
              <a:t>Windows boot loader </a:t>
            </a:r>
            <a:r>
              <a:rPr lang="en-US" dirty="0">
                <a:solidFill>
                  <a:srgbClr val="FF0000"/>
                </a:solidFill>
              </a:rPr>
              <a:t>winload.exe </a:t>
            </a:r>
            <a:r>
              <a:rPr lang="en-US" dirty="0"/>
              <a:t>in the system root folder</a:t>
            </a:r>
          </a:p>
          <a:p>
            <a:pPr lvl="1"/>
            <a:endParaRPr lang="en-US" dirty="0"/>
          </a:p>
          <a:p>
            <a:r>
              <a:rPr lang="en-US" dirty="0"/>
              <a:t>Failure to boot/Invalid boot disk</a:t>
            </a:r>
          </a:p>
          <a:p>
            <a:endParaRPr lang="en-US" dirty="0"/>
          </a:p>
          <a:p>
            <a:r>
              <a:rPr lang="en-US" dirty="0"/>
              <a:t>No OS Found</a:t>
            </a:r>
          </a:p>
          <a:p>
            <a:pPr lvl="1"/>
            <a:r>
              <a:rPr lang="en-US" b="1" dirty="0">
                <a:solidFill>
                  <a:srgbClr val="FF0000"/>
                </a:solidFill>
                <a:latin typeface="Cutive Mono" panose="020B0604020202020204" charset="0"/>
              </a:rPr>
              <a:t>bootrec /fixmbt</a:t>
            </a:r>
          </a:p>
          <a:p>
            <a:pPr lvl="1"/>
            <a:r>
              <a:rPr lang="en-US" b="1" dirty="0">
                <a:solidFill>
                  <a:srgbClr val="FF0000"/>
                </a:solidFill>
                <a:latin typeface="Cutive Mono" panose="020B0604020202020204" charset="0"/>
              </a:rPr>
              <a:t>bootrec /</a:t>
            </a:r>
            <a:r>
              <a:rPr lang="en-US" b="1" dirty="0" err="1">
                <a:solidFill>
                  <a:srgbClr val="FF0000"/>
                </a:solidFill>
                <a:latin typeface="Cutive Mono" panose="020B0604020202020204" charset="0"/>
              </a:rPr>
              <a:t>fixboot</a:t>
            </a:r>
            <a:r>
              <a:rPr lang="en-US" b="1" dirty="0">
                <a:solidFill>
                  <a:srgbClr val="FF0000"/>
                </a:solidFill>
                <a:latin typeface="Cutive Mono" panose="020B0604020202020204" charset="0"/>
              </a:rPr>
              <a:t> </a:t>
            </a:r>
            <a:r>
              <a:rPr lang="en-US" b="1" dirty="0">
                <a:solidFill>
                  <a:schemeClr val="tx1"/>
                </a:solidFill>
                <a:latin typeface="Cutive Mono" panose="020B0604020202020204" charset="0"/>
              </a:rPr>
              <a:t>(Good for GPT)</a:t>
            </a:r>
          </a:p>
          <a:p>
            <a:pPr lvl="1"/>
            <a:r>
              <a:rPr lang="en-US" b="1" dirty="0">
                <a:solidFill>
                  <a:srgbClr val="FF0000"/>
                </a:solidFill>
                <a:latin typeface="Cutive Mono" panose="020B0604020202020204" charset="0"/>
              </a:rPr>
              <a:t>bootrec /</a:t>
            </a:r>
            <a:r>
              <a:rPr lang="en-US" b="1" dirty="0" err="1">
                <a:solidFill>
                  <a:srgbClr val="FF0000"/>
                </a:solidFill>
                <a:latin typeface="Cutive Mono" panose="020B0604020202020204" charset="0"/>
              </a:rPr>
              <a:t>rebuildbcd</a:t>
            </a:r>
            <a:endParaRPr lang="en-US" b="1" dirty="0">
              <a:solidFill>
                <a:srgbClr val="FF0000"/>
              </a:solidFill>
              <a:latin typeface="Cutive Mono" panose="020B0604020202020204" charset="0"/>
            </a:endParaRPr>
          </a:p>
          <a:p>
            <a:pPr lvl="1"/>
            <a:endParaRPr lang="en-US" dirty="0">
              <a:solidFill>
                <a:srgbClr val="FF0000"/>
              </a:solidFill>
              <a:latin typeface="Cutive Mono" panose="020B0604020202020204" charset="0"/>
            </a:endParaRPr>
          </a:p>
          <a:p>
            <a:r>
              <a:rPr lang="en-US" dirty="0"/>
              <a:t>Graphical interface fails to load/Black screen</a:t>
            </a:r>
          </a:p>
          <a:p>
            <a:pPr lvl="1"/>
            <a:r>
              <a:rPr lang="en-US" dirty="0"/>
              <a:t>Try pressing Windows+Ctrl+Shift+B to test whether the system is responsive</a:t>
            </a:r>
          </a:p>
          <a:p>
            <a:endParaRPr lang="en-US" dirty="0"/>
          </a:p>
          <a:p>
            <a:pPr marL="42862" indent="0">
              <a:buNone/>
            </a:pPr>
            <a:endParaRPr lang="en-US" dirty="0"/>
          </a:p>
        </p:txBody>
      </p:sp>
    </p:spTree>
    <p:extLst>
      <p:ext uri="{BB962C8B-B14F-4D97-AF65-F5344CB8AC3E}">
        <p14:creationId xmlns:p14="http://schemas.microsoft.com/office/powerpoint/2010/main" val="3861551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Effect transition="in" filter="fade">
                                      <p:cBhvr>
                                        <p:cTn id="7" dur="1000"/>
                                        <p:tgtEl>
                                          <p:spTgt spid="4">
                                            <p:txEl>
                                              <p:pRg st="7" end="7"/>
                                            </p:txEl>
                                          </p:spTgt>
                                        </p:tgtEl>
                                      </p:cBhvr>
                                    </p:animEffect>
                                    <p:anim calcmode="lin" valueType="num">
                                      <p:cBhvr>
                                        <p:cTn id="8"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7" end="7"/>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8" end="8"/>
                                            </p:txEl>
                                          </p:spTgt>
                                        </p:tgtEl>
                                        <p:attrNameLst>
                                          <p:attrName>style.visibility</p:attrName>
                                        </p:attrNameLst>
                                      </p:cBhvr>
                                      <p:to>
                                        <p:strVal val="visible"/>
                                      </p:to>
                                    </p:set>
                                    <p:animEffect transition="in" filter="fade">
                                      <p:cBhvr>
                                        <p:cTn id="12" dur="1000"/>
                                        <p:tgtEl>
                                          <p:spTgt spid="4">
                                            <p:txEl>
                                              <p:pRg st="8" end="8"/>
                                            </p:txEl>
                                          </p:spTgt>
                                        </p:tgtEl>
                                      </p:cBhvr>
                                    </p:animEffect>
                                    <p:anim calcmode="lin" valueType="num">
                                      <p:cBhvr>
                                        <p:cTn id="1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8" end="8"/>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9" end="9"/>
                                            </p:txEl>
                                          </p:spTgt>
                                        </p:tgtEl>
                                        <p:attrNameLst>
                                          <p:attrName>style.visibility</p:attrName>
                                        </p:attrNameLst>
                                      </p:cBhvr>
                                      <p:to>
                                        <p:strVal val="visible"/>
                                      </p:to>
                                    </p:set>
                                    <p:animEffect transition="in" filter="fade">
                                      <p:cBhvr>
                                        <p:cTn id="17" dur="1000"/>
                                        <p:tgtEl>
                                          <p:spTgt spid="4">
                                            <p:txEl>
                                              <p:pRg st="9" end="9"/>
                                            </p:txEl>
                                          </p:spTgt>
                                        </p:tgtEl>
                                      </p:cBhvr>
                                    </p:animEffect>
                                    <p:anim calcmode="lin" valueType="num">
                                      <p:cBhvr>
                                        <p:cTn id="18"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8616-5B11-447D-B332-BE69A8AA08D6}"/>
              </a:ext>
            </a:extLst>
          </p:cNvPr>
          <p:cNvSpPr>
            <a:spLocks noGrp="1"/>
          </p:cNvSpPr>
          <p:nvPr>
            <p:ph type="title"/>
          </p:nvPr>
        </p:nvSpPr>
        <p:spPr/>
        <p:txBody>
          <a:bodyPr/>
          <a:lstStyle/>
          <a:p>
            <a:r>
              <a:rPr lang="en-US" dirty="0"/>
              <a:t>Safe Boot</a:t>
            </a:r>
          </a:p>
        </p:txBody>
      </p:sp>
      <p:sp>
        <p:nvSpPr>
          <p:cNvPr id="3" name="Slide Number Placeholder 2">
            <a:extLst>
              <a:ext uri="{FF2B5EF4-FFF2-40B4-BE49-F238E27FC236}">
                <a16:creationId xmlns:a16="http://schemas.microsoft.com/office/drawing/2014/main" id="{670ECF09-F501-4117-892E-426B064C5110}"/>
              </a:ext>
            </a:extLst>
          </p:cNvPr>
          <p:cNvSpPr>
            <a:spLocks noGrp="1"/>
          </p:cNvSpPr>
          <p:nvPr>
            <p:ph type="sldNum" sz="quarter" idx="4"/>
          </p:nvPr>
        </p:nvSpPr>
        <p:spPr/>
        <p:txBody>
          <a:bodyPr/>
          <a:lstStyle/>
          <a:p>
            <a:fld id="{2066355A-084C-D24E-9AD2-7E4FC41EA627}" type="slidenum">
              <a:rPr lang="en-US" smtClean="0"/>
              <a:pPr/>
              <a:t>45</a:t>
            </a:fld>
            <a:endParaRPr lang="en-US" dirty="0"/>
          </a:p>
        </p:txBody>
      </p:sp>
      <p:sp>
        <p:nvSpPr>
          <p:cNvPr id="9" name="Content Placeholder 8">
            <a:extLst>
              <a:ext uri="{FF2B5EF4-FFF2-40B4-BE49-F238E27FC236}">
                <a16:creationId xmlns:a16="http://schemas.microsoft.com/office/drawing/2014/main" id="{82562BB8-C9C2-4125-AC69-582260E1E109}"/>
              </a:ext>
            </a:extLst>
          </p:cNvPr>
          <p:cNvSpPr>
            <a:spLocks noGrp="1"/>
          </p:cNvSpPr>
          <p:nvPr>
            <p:ph idx="1"/>
          </p:nvPr>
        </p:nvSpPr>
        <p:spPr>
          <a:xfrm>
            <a:off x="341924" y="646771"/>
            <a:ext cx="8460152" cy="4233238"/>
          </a:xfrm>
        </p:spPr>
        <p:txBody>
          <a:bodyPr/>
          <a:lstStyle/>
          <a:p>
            <a:r>
              <a:rPr lang="en-US" dirty="0"/>
              <a:t>Safe Mode loads only basic drivers and services needed to start the system.</a:t>
            </a:r>
          </a:p>
          <a:p>
            <a:endParaRPr lang="en-US" dirty="0"/>
          </a:p>
          <a:p>
            <a:r>
              <a:rPr lang="en-US" dirty="0"/>
              <a:t>You can add in drivers and app services one by one to see where a problem occurs.</a:t>
            </a:r>
          </a:p>
          <a:p>
            <a:endParaRPr lang="en-US" dirty="0"/>
          </a:p>
          <a:p>
            <a:r>
              <a:rPr lang="en-US" dirty="0"/>
              <a:t>It’s also helpful when you are running analysis and recovery tools.</a:t>
            </a:r>
          </a:p>
          <a:p>
            <a:endParaRPr lang="en-US" dirty="0"/>
          </a:p>
          <a:p>
            <a:r>
              <a:rPr lang="en-US" dirty="0"/>
              <a:t>Default display resolution for Safe Mode is SVGA (800x600).</a:t>
            </a:r>
          </a:p>
          <a:p>
            <a:endParaRPr lang="en-US" dirty="0"/>
          </a:p>
          <a:p>
            <a:r>
              <a:rPr lang="en-US" dirty="0"/>
              <a:t>Different ways to access Safe Mode:</a:t>
            </a:r>
          </a:p>
          <a:p>
            <a:pPr lvl="1"/>
            <a:r>
              <a:rPr lang="en-US" b="1" dirty="0"/>
              <a:t>System Configuration </a:t>
            </a:r>
            <a:r>
              <a:rPr lang="en-US" dirty="0"/>
              <a:t>utility if you can sign on to Windows.</a:t>
            </a:r>
          </a:p>
          <a:p>
            <a:pPr lvl="1"/>
            <a:r>
              <a:rPr lang="en-US" b="1" dirty="0"/>
              <a:t>Advanced Boot Options </a:t>
            </a:r>
            <a:r>
              <a:rPr lang="en-US" dirty="0"/>
              <a:t>menu in Windows 7.</a:t>
            </a:r>
          </a:p>
          <a:p>
            <a:pPr lvl="1"/>
            <a:r>
              <a:rPr lang="en-US" b="1" dirty="0" err="1"/>
              <a:t>Power→Shift</a:t>
            </a:r>
            <a:r>
              <a:rPr lang="en-US" dirty="0"/>
              <a:t> + </a:t>
            </a:r>
            <a:r>
              <a:rPr lang="en-US" b="1" dirty="0"/>
              <a:t>Restart</a:t>
            </a:r>
            <a:r>
              <a:rPr lang="en-US" dirty="0"/>
              <a:t> in Windows 8 and 10.</a:t>
            </a:r>
          </a:p>
        </p:txBody>
      </p:sp>
    </p:spTree>
    <p:extLst>
      <p:ext uri="{BB962C8B-B14F-4D97-AF65-F5344CB8AC3E}">
        <p14:creationId xmlns:p14="http://schemas.microsoft.com/office/powerpoint/2010/main" val="941497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8616-5B11-447D-B332-BE69A8AA08D6}"/>
              </a:ext>
            </a:extLst>
          </p:cNvPr>
          <p:cNvSpPr>
            <a:spLocks noGrp="1"/>
          </p:cNvSpPr>
          <p:nvPr>
            <p:ph type="title"/>
          </p:nvPr>
        </p:nvSpPr>
        <p:spPr>
          <a:xfrm>
            <a:off x="383636" y="0"/>
            <a:ext cx="8455567" cy="633458"/>
          </a:xfrm>
        </p:spPr>
        <p:txBody>
          <a:bodyPr/>
          <a:lstStyle/>
          <a:p>
            <a:r>
              <a:rPr lang="en-US" dirty="0"/>
              <a:t>Safe Boot</a:t>
            </a:r>
          </a:p>
        </p:txBody>
      </p:sp>
      <p:sp>
        <p:nvSpPr>
          <p:cNvPr id="3" name="Slide Number Placeholder 2">
            <a:extLst>
              <a:ext uri="{FF2B5EF4-FFF2-40B4-BE49-F238E27FC236}">
                <a16:creationId xmlns:a16="http://schemas.microsoft.com/office/drawing/2014/main" id="{670ECF09-F501-4117-892E-426B064C5110}"/>
              </a:ext>
            </a:extLst>
          </p:cNvPr>
          <p:cNvSpPr>
            <a:spLocks noGrp="1"/>
          </p:cNvSpPr>
          <p:nvPr>
            <p:ph type="sldNum" sz="quarter" idx="4"/>
          </p:nvPr>
        </p:nvSpPr>
        <p:spPr/>
        <p:txBody>
          <a:bodyPr/>
          <a:lstStyle/>
          <a:p>
            <a:fld id="{2066355A-084C-D24E-9AD2-7E4FC41EA627}" type="slidenum">
              <a:rPr lang="en-US" smtClean="0"/>
              <a:pPr/>
              <a:t>46</a:t>
            </a:fld>
            <a:endParaRPr lang="en-US" dirty="0"/>
          </a:p>
        </p:txBody>
      </p:sp>
      <p:sp>
        <p:nvSpPr>
          <p:cNvPr id="7" name="TextBox 6">
            <a:extLst>
              <a:ext uri="{FF2B5EF4-FFF2-40B4-BE49-F238E27FC236}">
                <a16:creationId xmlns:a16="http://schemas.microsoft.com/office/drawing/2014/main" id="{629725FB-25E3-F953-CB05-1C267234BED4}"/>
              </a:ext>
            </a:extLst>
          </p:cNvPr>
          <p:cNvSpPr txBox="1"/>
          <p:nvPr/>
        </p:nvSpPr>
        <p:spPr>
          <a:xfrm>
            <a:off x="4519963" y="914267"/>
            <a:ext cx="4572000" cy="553998"/>
          </a:xfrm>
          <a:prstGeom prst="rect">
            <a:avLst/>
          </a:prstGeom>
          <a:noFill/>
        </p:spPr>
        <p:txBody>
          <a:bodyPr wrap="square">
            <a:spAutoFit/>
          </a:bodyPr>
          <a:lstStyle/>
          <a:p>
            <a:pPr algn="l"/>
            <a:r>
              <a:rPr lang="en-US" sz="1000" b="0" i="0" u="none" strike="noStrike" baseline="0" dirty="0">
                <a:latin typeface="OpenSans-Regular"/>
              </a:rPr>
              <a:t>From the first </a:t>
            </a:r>
            <a:r>
              <a:rPr lang="en-US" sz="1000" b="1" i="0" u="none" strike="noStrike" baseline="0" dirty="0">
                <a:latin typeface="OpenSans-Bold"/>
              </a:rPr>
              <a:t>Choose an option </a:t>
            </a:r>
            <a:r>
              <a:rPr lang="en-US" sz="1000" b="0" i="0" u="none" strike="noStrike" baseline="0" dirty="0">
                <a:latin typeface="OpenSans-Regular"/>
              </a:rPr>
              <a:t>screen, select </a:t>
            </a:r>
            <a:r>
              <a:rPr lang="en-US" sz="1000" b="1" i="0" u="none" strike="noStrike" baseline="0" dirty="0">
                <a:highlight>
                  <a:srgbClr val="FFFF00"/>
                </a:highlight>
                <a:latin typeface="OpenSans-Bold"/>
              </a:rPr>
              <a:t>Troubleshoo</a:t>
            </a:r>
            <a:r>
              <a:rPr lang="en-US" sz="1000" b="1" i="0" u="none" strike="noStrike" baseline="0" dirty="0">
                <a:latin typeface="OpenSans-Bold"/>
              </a:rPr>
              <a:t>t</a:t>
            </a:r>
            <a:r>
              <a:rPr lang="en-US" sz="1000" b="0" i="0" u="none" strike="noStrike" baseline="0" dirty="0">
                <a:latin typeface="OpenSans-Regular"/>
              </a:rPr>
              <a:t>. From the next screen,</a:t>
            </a:r>
          </a:p>
          <a:p>
            <a:pPr algn="l"/>
            <a:r>
              <a:rPr lang="en-US" sz="1000" b="0" i="0" u="none" strike="noStrike" baseline="0" dirty="0">
                <a:latin typeface="OpenSans-Regular"/>
              </a:rPr>
              <a:t>select </a:t>
            </a:r>
            <a:r>
              <a:rPr lang="en-US" sz="1000" b="1" i="0" u="none" strike="noStrike" baseline="0" dirty="0">
                <a:latin typeface="OpenSans-Bold"/>
              </a:rPr>
              <a:t>Advanced options</a:t>
            </a:r>
            <a:r>
              <a:rPr lang="en-US" sz="1000" b="0" i="0" u="none" strike="noStrike" baseline="0" dirty="0">
                <a:latin typeface="OpenSans-Regular"/>
              </a:rPr>
              <a:t>. Select </a:t>
            </a:r>
            <a:r>
              <a:rPr lang="en-US" sz="1000" b="1" i="0" u="none" strike="noStrike" baseline="0" dirty="0">
                <a:latin typeface="OpenSans-Bold"/>
              </a:rPr>
              <a:t>Startup Settings</a:t>
            </a:r>
            <a:r>
              <a:rPr lang="en-US" sz="1000" b="0" i="0" u="none" strike="noStrike" baseline="0" dirty="0">
                <a:latin typeface="OpenSans-Regular"/>
              </a:rPr>
              <a:t>, then on the next screen, select</a:t>
            </a:r>
          </a:p>
          <a:p>
            <a:pPr algn="l"/>
            <a:r>
              <a:rPr lang="en-US" sz="1000" b="1" i="0" u="none" strike="noStrike" baseline="0" dirty="0">
                <a:latin typeface="OpenSans-Bold"/>
              </a:rPr>
              <a:t>Restart</a:t>
            </a:r>
            <a:r>
              <a:rPr lang="en-US" sz="1000" b="0" i="0" u="none" strike="noStrike" baseline="0" dirty="0">
                <a:latin typeface="OpenSans-Regular"/>
              </a:rPr>
              <a:t>.</a:t>
            </a:r>
          </a:p>
        </p:txBody>
      </p:sp>
      <p:pic>
        <p:nvPicPr>
          <p:cNvPr id="12" name="Content Placeholder 11">
            <a:extLst>
              <a:ext uri="{FF2B5EF4-FFF2-40B4-BE49-F238E27FC236}">
                <a16:creationId xmlns:a16="http://schemas.microsoft.com/office/drawing/2014/main" id="{C9D9B068-1396-351C-F0F9-9421825AEC1F}"/>
              </a:ext>
            </a:extLst>
          </p:cNvPr>
          <p:cNvPicPr>
            <a:picLocks noGrp="1" noChangeAspect="1"/>
          </p:cNvPicPr>
          <p:nvPr>
            <p:ph idx="1"/>
          </p:nvPr>
        </p:nvPicPr>
        <p:blipFill>
          <a:blip r:embed="rId2"/>
          <a:stretch>
            <a:fillRect/>
          </a:stretch>
        </p:blipFill>
        <p:spPr>
          <a:xfrm>
            <a:off x="214290" y="654367"/>
            <a:ext cx="3973204" cy="19173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a:extLst>
              <a:ext uri="{FF2B5EF4-FFF2-40B4-BE49-F238E27FC236}">
                <a16:creationId xmlns:a16="http://schemas.microsoft.com/office/drawing/2014/main" id="{B06634AA-5FA4-E3D6-4326-8815EF022274}"/>
              </a:ext>
            </a:extLst>
          </p:cNvPr>
          <p:cNvPicPr>
            <a:picLocks noChangeAspect="1"/>
          </p:cNvPicPr>
          <p:nvPr/>
        </p:nvPicPr>
        <p:blipFill>
          <a:blip r:embed="rId3"/>
          <a:stretch>
            <a:fillRect/>
          </a:stretch>
        </p:blipFill>
        <p:spPr>
          <a:xfrm>
            <a:off x="1064704" y="2750634"/>
            <a:ext cx="2937569" cy="22320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a:extLst>
              <a:ext uri="{FF2B5EF4-FFF2-40B4-BE49-F238E27FC236}">
                <a16:creationId xmlns:a16="http://schemas.microsoft.com/office/drawing/2014/main" id="{CA580EA9-6850-89E6-08FA-BC0753BA641D}"/>
              </a:ext>
            </a:extLst>
          </p:cNvPr>
          <p:cNvPicPr>
            <a:picLocks noChangeAspect="1"/>
          </p:cNvPicPr>
          <p:nvPr/>
        </p:nvPicPr>
        <p:blipFill>
          <a:blip r:embed="rId4"/>
          <a:stretch>
            <a:fillRect/>
          </a:stretch>
        </p:blipFill>
        <p:spPr>
          <a:xfrm>
            <a:off x="4572000" y="1613058"/>
            <a:ext cx="4213639" cy="31971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387531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8616-5B11-447D-B332-BE69A8AA08D6}"/>
              </a:ext>
            </a:extLst>
          </p:cNvPr>
          <p:cNvSpPr>
            <a:spLocks noGrp="1"/>
          </p:cNvSpPr>
          <p:nvPr>
            <p:ph type="title"/>
          </p:nvPr>
        </p:nvSpPr>
        <p:spPr/>
        <p:txBody>
          <a:bodyPr/>
          <a:lstStyle/>
          <a:p>
            <a:r>
              <a:rPr lang="en-US" dirty="0"/>
              <a:t>Safe Boot </a:t>
            </a:r>
          </a:p>
        </p:txBody>
      </p:sp>
      <p:sp>
        <p:nvSpPr>
          <p:cNvPr id="3" name="Slide Number Placeholder 2">
            <a:extLst>
              <a:ext uri="{FF2B5EF4-FFF2-40B4-BE49-F238E27FC236}">
                <a16:creationId xmlns:a16="http://schemas.microsoft.com/office/drawing/2014/main" id="{670ECF09-F501-4117-892E-426B064C5110}"/>
              </a:ext>
            </a:extLst>
          </p:cNvPr>
          <p:cNvSpPr>
            <a:spLocks noGrp="1"/>
          </p:cNvSpPr>
          <p:nvPr>
            <p:ph type="sldNum" sz="quarter" idx="4"/>
          </p:nvPr>
        </p:nvSpPr>
        <p:spPr/>
        <p:txBody>
          <a:bodyPr/>
          <a:lstStyle/>
          <a:p>
            <a:fld id="{2066355A-084C-D24E-9AD2-7E4FC41EA627}" type="slidenum">
              <a:rPr lang="en-US" smtClean="0"/>
              <a:pPr/>
              <a:t>47</a:t>
            </a:fld>
            <a:endParaRPr lang="en-US" dirty="0"/>
          </a:p>
        </p:txBody>
      </p:sp>
      <p:sp>
        <p:nvSpPr>
          <p:cNvPr id="7" name="Text Placeholder 2">
            <a:extLst>
              <a:ext uri="{FF2B5EF4-FFF2-40B4-BE49-F238E27FC236}">
                <a16:creationId xmlns:a16="http://schemas.microsoft.com/office/drawing/2014/main" id="{1406049B-A5AB-1382-1AFA-82D8B15B1AB9}"/>
              </a:ext>
            </a:extLst>
          </p:cNvPr>
          <p:cNvSpPr>
            <a:spLocks noGrp="1"/>
          </p:cNvSpPr>
          <p:nvPr>
            <p:ph idx="1"/>
          </p:nvPr>
        </p:nvSpPr>
        <p:spPr>
          <a:xfrm>
            <a:off x="341313" y="981075"/>
            <a:ext cx="8461375" cy="3769345"/>
          </a:xfrm>
        </p:spPr>
        <p:txBody>
          <a:bodyPr/>
          <a:lstStyle/>
          <a:p>
            <a:r>
              <a:rPr lang="en-US" altLang="zh-CN" dirty="0"/>
              <a:t>The Startup Settings option on the Advanced options screen is available only when Windows RE is launched from the hard drive</a:t>
            </a:r>
          </a:p>
          <a:p>
            <a:pPr lvl="1"/>
            <a:r>
              <a:rPr lang="en-US" altLang="zh-CN" dirty="0"/>
              <a:t>Rather than another media</a:t>
            </a:r>
          </a:p>
          <a:p>
            <a:pPr lvl="1"/>
            <a:endParaRPr lang="en-US" altLang="zh-CN" dirty="0"/>
          </a:p>
          <a:p>
            <a:r>
              <a:rPr lang="en-US" altLang="zh-CN" dirty="0"/>
              <a:t>What these tools can do:</a:t>
            </a:r>
          </a:p>
          <a:p>
            <a:pPr lvl="1"/>
            <a:r>
              <a:rPr lang="en-US" altLang="zh-CN" dirty="0"/>
              <a:t>Press 1 or F1: Enable Debugging</a:t>
            </a:r>
          </a:p>
          <a:p>
            <a:pPr lvl="2"/>
            <a:r>
              <a:rPr lang="en-US" altLang="zh-CN" dirty="0"/>
              <a:t>Moves system boot logs from the failing computer to another computer for evaluation</a:t>
            </a:r>
          </a:p>
          <a:p>
            <a:pPr lvl="2"/>
            <a:endParaRPr lang="en-US" altLang="zh-CN" dirty="0"/>
          </a:p>
          <a:p>
            <a:pPr lvl="1"/>
            <a:r>
              <a:rPr lang="en-US" altLang="zh-CN" dirty="0"/>
              <a:t>Press 2 or F2: Enable Boot Logging</a:t>
            </a:r>
          </a:p>
          <a:p>
            <a:pPr lvl="2"/>
            <a:r>
              <a:rPr lang="en-US" altLang="zh-CN" dirty="0"/>
              <a:t>Windows loads normally</a:t>
            </a:r>
          </a:p>
          <a:p>
            <a:pPr lvl="2"/>
            <a:r>
              <a:rPr lang="en-US" altLang="zh-CN" dirty="0"/>
              <a:t>All files used during load process are recorded </a:t>
            </a:r>
          </a:p>
          <a:p>
            <a:pPr lvl="3"/>
            <a:r>
              <a:rPr lang="en-US" altLang="zh-CN" dirty="0">
                <a:solidFill>
                  <a:srgbClr val="FF0000"/>
                </a:solidFill>
              </a:rPr>
              <a:t>C:\Windows\Ntbtlog.txt</a:t>
            </a:r>
          </a:p>
          <a:p>
            <a:pPr lvl="2"/>
            <a:r>
              <a:rPr lang="en-US" altLang="zh-CN" dirty="0"/>
              <a:t>See what did and did not load during the boot</a:t>
            </a:r>
          </a:p>
          <a:p>
            <a:pPr lvl="1"/>
            <a:endParaRPr lang="en-US" altLang="zh-CN" dirty="0"/>
          </a:p>
          <a:p>
            <a:pPr lvl="1"/>
            <a:endParaRPr lang="en-US" altLang="zh-CN" dirty="0"/>
          </a:p>
          <a:p>
            <a:endParaRPr lang="zh-CN" altLang="en-US" dirty="0"/>
          </a:p>
        </p:txBody>
      </p:sp>
    </p:spTree>
    <p:extLst>
      <p:ext uri="{BB962C8B-B14F-4D97-AF65-F5344CB8AC3E}">
        <p14:creationId xmlns:p14="http://schemas.microsoft.com/office/powerpoint/2010/main" val="80606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Effect transition="in" filter="fade">
                                      <p:cBhvr>
                                        <p:cTn id="7" dur="1000"/>
                                        <p:tgtEl>
                                          <p:spTgt spid="7">
                                            <p:txEl>
                                              <p:pRg st="4" end="4"/>
                                            </p:txEl>
                                          </p:spTgt>
                                        </p:tgtEl>
                                      </p:cBhvr>
                                    </p:animEffect>
                                    <p:anim calcmode="lin" valueType="num">
                                      <p:cBhvr>
                                        <p:cTn id="8"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fade">
                                      <p:cBhvr>
                                        <p:cTn id="12" dur="1000"/>
                                        <p:tgtEl>
                                          <p:spTgt spid="7">
                                            <p:txEl>
                                              <p:pRg st="5" end="5"/>
                                            </p:txEl>
                                          </p:spTgt>
                                        </p:tgtEl>
                                      </p:cBhvr>
                                    </p:animEffect>
                                    <p:anim calcmode="lin" valueType="num">
                                      <p:cBhvr>
                                        <p:cTn id="1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animEffect transition="in" filter="fade">
                                      <p:cBhvr>
                                        <p:cTn id="19" dur="1000"/>
                                        <p:tgtEl>
                                          <p:spTgt spid="7">
                                            <p:txEl>
                                              <p:pRg st="7" end="7"/>
                                            </p:txEl>
                                          </p:spTgt>
                                        </p:tgtEl>
                                      </p:cBhvr>
                                    </p:animEffect>
                                    <p:anim calcmode="lin" valueType="num">
                                      <p:cBhvr>
                                        <p:cTn id="20"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7" end="7"/>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xEl>
                                              <p:pRg st="8" end="8"/>
                                            </p:txEl>
                                          </p:spTgt>
                                        </p:tgtEl>
                                        <p:attrNameLst>
                                          <p:attrName>style.visibility</p:attrName>
                                        </p:attrNameLst>
                                      </p:cBhvr>
                                      <p:to>
                                        <p:strVal val="visible"/>
                                      </p:to>
                                    </p:set>
                                    <p:animEffect transition="in" filter="fade">
                                      <p:cBhvr>
                                        <p:cTn id="24" dur="1000"/>
                                        <p:tgtEl>
                                          <p:spTgt spid="7">
                                            <p:txEl>
                                              <p:pRg st="8" end="8"/>
                                            </p:txEl>
                                          </p:spTgt>
                                        </p:tgtEl>
                                      </p:cBhvr>
                                    </p:animEffect>
                                    <p:anim calcmode="lin" valueType="num">
                                      <p:cBhvr>
                                        <p:cTn id="25"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26" dur="1000" fill="hold"/>
                                        <p:tgtEl>
                                          <p:spTgt spid="7">
                                            <p:txEl>
                                              <p:pRg st="8" end="8"/>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
                                            <p:txEl>
                                              <p:pRg st="9" end="9"/>
                                            </p:txEl>
                                          </p:spTgt>
                                        </p:tgtEl>
                                        <p:attrNameLst>
                                          <p:attrName>style.visibility</p:attrName>
                                        </p:attrNameLst>
                                      </p:cBhvr>
                                      <p:to>
                                        <p:strVal val="visible"/>
                                      </p:to>
                                    </p:set>
                                    <p:animEffect transition="in" filter="fade">
                                      <p:cBhvr>
                                        <p:cTn id="29" dur="1000"/>
                                        <p:tgtEl>
                                          <p:spTgt spid="7">
                                            <p:txEl>
                                              <p:pRg st="9" end="9"/>
                                            </p:txEl>
                                          </p:spTgt>
                                        </p:tgtEl>
                                      </p:cBhvr>
                                    </p:animEffect>
                                    <p:anim calcmode="lin" valueType="num">
                                      <p:cBhvr>
                                        <p:cTn id="30"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31" dur="1000" fill="hold"/>
                                        <p:tgtEl>
                                          <p:spTgt spid="7">
                                            <p:txEl>
                                              <p:pRg st="9" end="9"/>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
                                            <p:txEl>
                                              <p:pRg st="10" end="10"/>
                                            </p:txEl>
                                          </p:spTgt>
                                        </p:tgtEl>
                                        <p:attrNameLst>
                                          <p:attrName>style.visibility</p:attrName>
                                        </p:attrNameLst>
                                      </p:cBhvr>
                                      <p:to>
                                        <p:strVal val="visible"/>
                                      </p:to>
                                    </p:set>
                                    <p:animEffect transition="in" filter="fade">
                                      <p:cBhvr>
                                        <p:cTn id="34" dur="1000"/>
                                        <p:tgtEl>
                                          <p:spTgt spid="7">
                                            <p:txEl>
                                              <p:pRg st="10" end="10"/>
                                            </p:txEl>
                                          </p:spTgt>
                                        </p:tgtEl>
                                      </p:cBhvr>
                                    </p:animEffect>
                                    <p:anim calcmode="lin" valueType="num">
                                      <p:cBhvr>
                                        <p:cTn id="35" dur="1000" fill="hold"/>
                                        <p:tgtEl>
                                          <p:spTgt spid="7">
                                            <p:txEl>
                                              <p:pRg st="10" end="10"/>
                                            </p:txEl>
                                          </p:spTgt>
                                        </p:tgtEl>
                                        <p:attrNameLst>
                                          <p:attrName>ppt_x</p:attrName>
                                        </p:attrNameLst>
                                      </p:cBhvr>
                                      <p:tavLst>
                                        <p:tav tm="0">
                                          <p:val>
                                            <p:strVal val="#ppt_x"/>
                                          </p:val>
                                        </p:tav>
                                        <p:tav tm="100000">
                                          <p:val>
                                            <p:strVal val="#ppt_x"/>
                                          </p:val>
                                        </p:tav>
                                      </p:tavLst>
                                    </p:anim>
                                    <p:anim calcmode="lin" valueType="num">
                                      <p:cBhvr>
                                        <p:cTn id="36" dur="1000" fill="hold"/>
                                        <p:tgtEl>
                                          <p:spTgt spid="7">
                                            <p:txEl>
                                              <p:pRg st="10" end="10"/>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xEl>
                                              <p:pRg st="11" end="11"/>
                                            </p:txEl>
                                          </p:spTgt>
                                        </p:tgtEl>
                                        <p:attrNameLst>
                                          <p:attrName>style.visibility</p:attrName>
                                        </p:attrNameLst>
                                      </p:cBhvr>
                                      <p:to>
                                        <p:strVal val="visible"/>
                                      </p:to>
                                    </p:set>
                                    <p:animEffect transition="in" filter="fade">
                                      <p:cBhvr>
                                        <p:cTn id="39" dur="1000"/>
                                        <p:tgtEl>
                                          <p:spTgt spid="7">
                                            <p:txEl>
                                              <p:pRg st="11" end="11"/>
                                            </p:txEl>
                                          </p:spTgt>
                                        </p:tgtEl>
                                      </p:cBhvr>
                                    </p:animEffect>
                                    <p:anim calcmode="lin" valueType="num">
                                      <p:cBhvr>
                                        <p:cTn id="40" dur="1000" fill="hold"/>
                                        <p:tgtEl>
                                          <p:spTgt spid="7">
                                            <p:txEl>
                                              <p:pRg st="11" end="11"/>
                                            </p:txEl>
                                          </p:spTgt>
                                        </p:tgtEl>
                                        <p:attrNameLst>
                                          <p:attrName>ppt_x</p:attrName>
                                        </p:attrNameLst>
                                      </p:cBhvr>
                                      <p:tavLst>
                                        <p:tav tm="0">
                                          <p:val>
                                            <p:strVal val="#ppt_x"/>
                                          </p:val>
                                        </p:tav>
                                        <p:tav tm="100000">
                                          <p:val>
                                            <p:strVal val="#ppt_x"/>
                                          </p:val>
                                        </p:tav>
                                      </p:tavLst>
                                    </p:anim>
                                    <p:anim calcmode="lin" valueType="num">
                                      <p:cBhvr>
                                        <p:cTn id="41" dur="1000" fill="hold"/>
                                        <p:tgtEl>
                                          <p:spTgt spid="7">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8616-5B11-447D-B332-BE69A8AA08D6}"/>
              </a:ext>
            </a:extLst>
          </p:cNvPr>
          <p:cNvSpPr>
            <a:spLocks noGrp="1"/>
          </p:cNvSpPr>
          <p:nvPr>
            <p:ph type="title"/>
          </p:nvPr>
        </p:nvSpPr>
        <p:spPr/>
        <p:txBody>
          <a:bodyPr/>
          <a:lstStyle/>
          <a:p>
            <a:r>
              <a:rPr lang="en-US" dirty="0"/>
              <a:t>Safe Boot</a:t>
            </a:r>
          </a:p>
        </p:txBody>
      </p:sp>
      <p:sp>
        <p:nvSpPr>
          <p:cNvPr id="3" name="Slide Number Placeholder 2">
            <a:extLst>
              <a:ext uri="{FF2B5EF4-FFF2-40B4-BE49-F238E27FC236}">
                <a16:creationId xmlns:a16="http://schemas.microsoft.com/office/drawing/2014/main" id="{670ECF09-F501-4117-892E-426B064C5110}"/>
              </a:ext>
            </a:extLst>
          </p:cNvPr>
          <p:cNvSpPr>
            <a:spLocks noGrp="1"/>
          </p:cNvSpPr>
          <p:nvPr>
            <p:ph type="sldNum" sz="quarter" idx="4"/>
          </p:nvPr>
        </p:nvSpPr>
        <p:spPr/>
        <p:txBody>
          <a:bodyPr/>
          <a:lstStyle/>
          <a:p>
            <a:fld id="{2066355A-084C-D24E-9AD2-7E4FC41EA627}" type="slidenum">
              <a:rPr lang="en-US" smtClean="0"/>
              <a:pPr/>
              <a:t>48</a:t>
            </a:fld>
            <a:endParaRPr lang="en-US" dirty="0"/>
          </a:p>
        </p:txBody>
      </p:sp>
      <p:sp>
        <p:nvSpPr>
          <p:cNvPr id="8" name="Text Placeholder 2">
            <a:extLst>
              <a:ext uri="{FF2B5EF4-FFF2-40B4-BE49-F238E27FC236}">
                <a16:creationId xmlns:a16="http://schemas.microsoft.com/office/drawing/2014/main" id="{C58E2ED5-6BBE-7BCC-154A-C2357EA8BC9F}"/>
              </a:ext>
            </a:extLst>
          </p:cNvPr>
          <p:cNvSpPr>
            <a:spLocks noGrp="1"/>
          </p:cNvSpPr>
          <p:nvPr>
            <p:ph idx="1"/>
          </p:nvPr>
        </p:nvSpPr>
        <p:spPr>
          <a:xfrm>
            <a:off x="341313" y="981075"/>
            <a:ext cx="8461375" cy="3784213"/>
          </a:xfrm>
        </p:spPr>
        <p:txBody>
          <a:bodyPr>
            <a:normAutofit fontScale="92500"/>
          </a:bodyPr>
          <a:lstStyle/>
          <a:p>
            <a:r>
              <a:rPr lang="en-US" altLang="zh-CN" sz="2200" dirty="0"/>
              <a:t>What these tools can do (continued):</a:t>
            </a:r>
          </a:p>
          <a:p>
            <a:pPr lvl="1"/>
            <a:r>
              <a:rPr lang="en-US" altLang="zh-CN" sz="2200" dirty="0"/>
              <a:t>Press 3 or F3: Enable Low-Resolution Video</a:t>
            </a:r>
          </a:p>
          <a:p>
            <a:pPr lvl="2"/>
            <a:r>
              <a:rPr lang="en-US" altLang="zh-CN" dirty="0"/>
              <a:t>Used when the video setting does not allow screen to display well enough to fix a bad setting</a:t>
            </a:r>
          </a:p>
          <a:p>
            <a:pPr lvl="2"/>
            <a:r>
              <a:rPr lang="en-US" altLang="zh-CN" dirty="0"/>
              <a:t>Can also use this option for problems with video drivers</a:t>
            </a:r>
          </a:p>
          <a:p>
            <a:pPr lvl="2"/>
            <a:endParaRPr lang="en-US" altLang="zh-CN" dirty="0"/>
          </a:p>
          <a:p>
            <a:pPr lvl="1"/>
            <a:r>
              <a:rPr lang="en-US" altLang="zh-CN" sz="2200" dirty="0"/>
              <a:t>Press 4 or F4: Enable Safe Mode</a:t>
            </a:r>
          </a:p>
          <a:p>
            <a:pPr lvl="2"/>
            <a:r>
              <a:rPr lang="en-US" altLang="zh-CN" dirty="0"/>
              <a:t>Launch antivirus software</a:t>
            </a:r>
          </a:p>
          <a:p>
            <a:pPr lvl="2"/>
            <a:r>
              <a:rPr lang="en-US" altLang="zh-CN" dirty="0"/>
              <a:t>Open Event Viewer</a:t>
            </a:r>
          </a:p>
          <a:p>
            <a:pPr lvl="2"/>
            <a:r>
              <a:rPr lang="en-US" altLang="zh-CN" dirty="0"/>
              <a:t>Run the System File Checker command</a:t>
            </a:r>
          </a:p>
          <a:p>
            <a:pPr lvl="2"/>
            <a:r>
              <a:rPr lang="en-US" altLang="zh-CN" dirty="0"/>
              <a:t>Use Device Manager to roll back a driver</a:t>
            </a:r>
          </a:p>
          <a:p>
            <a:pPr lvl="2"/>
            <a:r>
              <a:rPr lang="en-US" altLang="zh-CN" dirty="0"/>
              <a:t>Use Memory Diagnostics to verify memory</a:t>
            </a:r>
          </a:p>
          <a:p>
            <a:pPr lvl="2"/>
            <a:r>
              <a:rPr lang="en-US" altLang="zh-CN" dirty="0"/>
              <a:t>Use the chkdsk /r command to check for file system errors</a:t>
            </a:r>
          </a:p>
          <a:p>
            <a:pPr lvl="2"/>
            <a:r>
              <a:rPr lang="en-US" altLang="zh-CN" dirty="0"/>
              <a:t>Configure Windows for a clean boot on next restart</a:t>
            </a:r>
          </a:p>
          <a:p>
            <a:pPr lvl="2"/>
            <a:r>
              <a:rPr lang="en-US" altLang="zh-CN" dirty="0"/>
              <a:t>Perform other troubleshooting tasks</a:t>
            </a:r>
          </a:p>
          <a:p>
            <a:pPr lvl="2"/>
            <a:endParaRPr lang="en-US" altLang="zh-CN" dirty="0"/>
          </a:p>
          <a:p>
            <a:pPr lvl="1"/>
            <a:endParaRPr lang="en-US" altLang="zh-CN" dirty="0"/>
          </a:p>
          <a:p>
            <a:pPr lvl="1"/>
            <a:endParaRPr lang="en-US" altLang="zh-CN" dirty="0"/>
          </a:p>
          <a:p>
            <a:endParaRPr lang="zh-CN" altLang="en-US" dirty="0"/>
          </a:p>
        </p:txBody>
      </p:sp>
      <p:pic>
        <p:nvPicPr>
          <p:cNvPr id="6" name="Picture 5">
            <a:extLst>
              <a:ext uri="{FF2B5EF4-FFF2-40B4-BE49-F238E27FC236}">
                <a16:creationId xmlns:a16="http://schemas.microsoft.com/office/drawing/2014/main" id="{C0CE06BB-C5F6-B09C-4023-6D956AB2E195}"/>
              </a:ext>
            </a:extLst>
          </p:cNvPr>
          <p:cNvPicPr>
            <a:picLocks noChangeAspect="1"/>
          </p:cNvPicPr>
          <p:nvPr/>
        </p:nvPicPr>
        <p:blipFill>
          <a:blip r:embed="rId2"/>
          <a:stretch>
            <a:fillRect/>
          </a:stretch>
        </p:blipFill>
        <p:spPr>
          <a:xfrm>
            <a:off x="6133711" y="2310369"/>
            <a:ext cx="2574523" cy="1978205"/>
          </a:xfrm>
          <a:prstGeom prst="rect">
            <a:avLst/>
          </a:prstGeom>
        </p:spPr>
      </p:pic>
    </p:spTree>
    <p:extLst>
      <p:ext uri="{BB962C8B-B14F-4D97-AF65-F5344CB8AC3E}">
        <p14:creationId xmlns:p14="http://schemas.microsoft.com/office/powerpoint/2010/main" val="4285037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1000"/>
                                        <p:tgtEl>
                                          <p:spTgt spid="8">
                                            <p:txEl>
                                              <p:pRg st="2" end="2"/>
                                            </p:txEl>
                                          </p:spTgt>
                                        </p:tgtEl>
                                      </p:cBhvr>
                                    </p:animEffect>
                                    <p:anim calcmode="lin" valueType="num">
                                      <p:cBhvr>
                                        <p:cTn id="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fade">
                                      <p:cBhvr>
                                        <p:cTn id="12" dur="1000"/>
                                        <p:tgtEl>
                                          <p:spTgt spid="8">
                                            <p:txEl>
                                              <p:pRg st="3" end="3"/>
                                            </p:txEl>
                                          </p:spTgt>
                                        </p:tgtEl>
                                      </p:cBhvr>
                                    </p:animEffect>
                                    <p:anim calcmode="lin" valueType="num">
                                      <p:cBhvr>
                                        <p:cTn id="13"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1000"/>
                                        <p:tgtEl>
                                          <p:spTgt spid="8">
                                            <p:txEl>
                                              <p:pRg st="6" end="6"/>
                                            </p:txEl>
                                          </p:spTgt>
                                        </p:tgtEl>
                                      </p:cBhvr>
                                    </p:animEffect>
                                    <p:anim calcmode="lin" valueType="num">
                                      <p:cBhvr>
                                        <p:cTn id="20"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xEl>
                                              <p:pRg st="7" end="7"/>
                                            </p:txEl>
                                          </p:spTgt>
                                        </p:tgtEl>
                                        <p:attrNameLst>
                                          <p:attrName>style.visibility</p:attrName>
                                        </p:attrNameLst>
                                      </p:cBhvr>
                                      <p:to>
                                        <p:strVal val="visible"/>
                                      </p:to>
                                    </p:set>
                                    <p:animEffect transition="in" filter="fade">
                                      <p:cBhvr>
                                        <p:cTn id="24" dur="1000"/>
                                        <p:tgtEl>
                                          <p:spTgt spid="8">
                                            <p:txEl>
                                              <p:pRg st="7" end="7"/>
                                            </p:txEl>
                                          </p:spTgt>
                                        </p:tgtEl>
                                      </p:cBhvr>
                                    </p:animEffect>
                                    <p:anim calcmode="lin" valueType="num">
                                      <p:cBhvr>
                                        <p:cTn id="25"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8">
                                            <p:txEl>
                                              <p:pRg st="7" end="7"/>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xEl>
                                              <p:pRg st="8" end="8"/>
                                            </p:txEl>
                                          </p:spTgt>
                                        </p:tgtEl>
                                        <p:attrNameLst>
                                          <p:attrName>style.visibility</p:attrName>
                                        </p:attrNameLst>
                                      </p:cBhvr>
                                      <p:to>
                                        <p:strVal val="visible"/>
                                      </p:to>
                                    </p:set>
                                    <p:animEffect transition="in" filter="fade">
                                      <p:cBhvr>
                                        <p:cTn id="29" dur="1000"/>
                                        <p:tgtEl>
                                          <p:spTgt spid="8">
                                            <p:txEl>
                                              <p:pRg st="8" end="8"/>
                                            </p:txEl>
                                          </p:spTgt>
                                        </p:tgtEl>
                                      </p:cBhvr>
                                    </p:animEffect>
                                    <p:anim calcmode="lin" valueType="num">
                                      <p:cBhvr>
                                        <p:cTn id="30"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31" dur="1000" fill="hold"/>
                                        <p:tgtEl>
                                          <p:spTgt spid="8">
                                            <p:txEl>
                                              <p:pRg st="8" end="8"/>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xEl>
                                              <p:pRg st="9" end="9"/>
                                            </p:txEl>
                                          </p:spTgt>
                                        </p:tgtEl>
                                        <p:attrNameLst>
                                          <p:attrName>style.visibility</p:attrName>
                                        </p:attrNameLst>
                                      </p:cBhvr>
                                      <p:to>
                                        <p:strVal val="visible"/>
                                      </p:to>
                                    </p:set>
                                    <p:animEffect transition="in" filter="fade">
                                      <p:cBhvr>
                                        <p:cTn id="34" dur="1000"/>
                                        <p:tgtEl>
                                          <p:spTgt spid="8">
                                            <p:txEl>
                                              <p:pRg st="9" end="9"/>
                                            </p:txEl>
                                          </p:spTgt>
                                        </p:tgtEl>
                                      </p:cBhvr>
                                    </p:animEffect>
                                    <p:anim calcmode="lin" valueType="num">
                                      <p:cBhvr>
                                        <p:cTn id="35" dur="1000" fill="hold"/>
                                        <p:tgtEl>
                                          <p:spTgt spid="8">
                                            <p:txEl>
                                              <p:pRg st="9" end="9"/>
                                            </p:txEl>
                                          </p:spTgt>
                                        </p:tgtEl>
                                        <p:attrNameLst>
                                          <p:attrName>ppt_x</p:attrName>
                                        </p:attrNameLst>
                                      </p:cBhvr>
                                      <p:tavLst>
                                        <p:tav tm="0">
                                          <p:val>
                                            <p:strVal val="#ppt_x"/>
                                          </p:val>
                                        </p:tav>
                                        <p:tav tm="100000">
                                          <p:val>
                                            <p:strVal val="#ppt_x"/>
                                          </p:val>
                                        </p:tav>
                                      </p:tavLst>
                                    </p:anim>
                                    <p:anim calcmode="lin" valueType="num">
                                      <p:cBhvr>
                                        <p:cTn id="36" dur="1000" fill="hold"/>
                                        <p:tgtEl>
                                          <p:spTgt spid="8">
                                            <p:txEl>
                                              <p:pRg st="9" end="9"/>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
                                            <p:txEl>
                                              <p:pRg st="10" end="10"/>
                                            </p:txEl>
                                          </p:spTgt>
                                        </p:tgtEl>
                                        <p:attrNameLst>
                                          <p:attrName>style.visibility</p:attrName>
                                        </p:attrNameLst>
                                      </p:cBhvr>
                                      <p:to>
                                        <p:strVal val="visible"/>
                                      </p:to>
                                    </p:set>
                                    <p:animEffect transition="in" filter="fade">
                                      <p:cBhvr>
                                        <p:cTn id="39" dur="1000"/>
                                        <p:tgtEl>
                                          <p:spTgt spid="8">
                                            <p:txEl>
                                              <p:pRg st="10" end="10"/>
                                            </p:txEl>
                                          </p:spTgt>
                                        </p:tgtEl>
                                      </p:cBhvr>
                                    </p:animEffect>
                                    <p:anim calcmode="lin" valueType="num">
                                      <p:cBhvr>
                                        <p:cTn id="40" dur="1000" fill="hold"/>
                                        <p:tgtEl>
                                          <p:spTgt spid="8">
                                            <p:txEl>
                                              <p:pRg st="10" end="10"/>
                                            </p:txEl>
                                          </p:spTgt>
                                        </p:tgtEl>
                                        <p:attrNameLst>
                                          <p:attrName>ppt_x</p:attrName>
                                        </p:attrNameLst>
                                      </p:cBhvr>
                                      <p:tavLst>
                                        <p:tav tm="0">
                                          <p:val>
                                            <p:strVal val="#ppt_x"/>
                                          </p:val>
                                        </p:tav>
                                        <p:tav tm="100000">
                                          <p:val>
                                            <p:strVal val="#ppt_x"/>
                                          </p:val>
                                        </p:tav>
                                      </p:tavLst>
                                    </p:anim>
                                    <p:anim calcmode="lin" valueType="num">
                                      <p:cBhvr>
                                        <p:cTn id="41" dur="1000" fill="hold"/>
                                        <p:tgtEl>
                                          <p:spTgt spid="8">
                                            <p:txEl>
                                              <p:pRg st="10" end="10"/>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8">
                                            <p:txEl>
                                              <p:pRg st="11" end="11"/>
                                            </p:txEl>
                                          </p:spTgt>
                                        </p:tgtEl>
                                        <p:attrNameLst>
                                          <p:attrName>style.visibility</p:attrName>
                                        </p:attrNameLst>
                                      </p:cBhvr>
                                      <p:to>
                                        <p:strVal val="visible"/>
                                      </p:to>
                                    </p:set>
                                    <p:animEffect transition="in" filter="fade">
                                      <p:cBhvr>
                                        <p:cTn id="44" dur="1000"/>
                                        <p:tgtEl>
                                          <p:spTgt spid="8">
                                            <p:txEl>
                                              <p:pRg st="11" end="11"/>
                                            </p:txEl>
                                          </p:spTgt>
                                        </p:tgtEl>
                                      </p:cBhvr>
                                    </p:animEffect>
                                    <p:anim calcmode="lin" valueType="num">
                                      <p:cBhvr>
                                        <p:cTn id="45" dur="1000" fill="hold"/>
                                        <p:tgtEl>
                                          <p:spTgt spid="8">
                                            <p:txEl>
                                              <p:pRg st="11" end="11"/>
                                            </p:txEl>
                                          </p:spTgt>
                                        </p:tgtEl>
                                        <p:attrNameLst>
                                          <p:attrName>ppt_x</p:attrName>
                                        </p:attrNameLst>
                                      </p:cBhvr>
                                      <p:tavLst>
                                        <p:tav tm="0">
                                          <p:val>
                                            <p:strVal val="#ppt_x"/>
                                          </p:val>
                                        </p:tav>
                                        <p:tav tm="100000">
                                          <p:val>
                                            <p:strVal val="#ppt_x"/>
                                          </p:val>
                                        </p:tav>
                                      </p:tavLst>
                                    </p:anim>
                                    <p:anim calcmode="lin" valueType="num">
                                      <p:cBhvr>
                                        <p:cTn id="46" dur="1000" fill="hold"/>
                                        <p:tgtEl>
                                          <p:spTgt spid="8">
                                            <p:txEl>
                                              <p:pRg st="11" end="11"/>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8">
                                            <p:txEl>
                                              <p:pRg st="12" end="12"/>
                                            </p:txEl>
                                          </p:spTgt>
                                        </p:tgtEl>
                                        <p:attrNameLst>
                                          <p:attrName>style.visibility</p:attrName>
                                        </p:attrNameLst>
                                      </p:cBhvr>
                                      <p:to>
                                        <p:strVal val="visible"/>
                                      </p:to>
                                    </p:set>
                                    <p:animEffect transition="in" filter="fade">
                                      <p:cBhvr>
                                        <p:cTn id="49" dur="1000"/>
                                        <p:tgtEl>
                                          <p:spTgt spid="8">
                                            <p:txEl>
                                              <p:pRg st="12" end="12"/>
                                            </p:txEl>
                                          </p:spTgt>
                                        </p:tgtEl>
                                      </p:cBhvr>
                                    </p:animEffect>
                                    <p:anim calcmode="lin" valueType="num">
                                      <p:cBhvr>
                                        <p:cTn id="50" dur="1000" fill="hold"/>
                                        <p:tgtEl>
                                          <p:spTgt spid="8">
                                            <p:txEl>
                                              <p:pRg st="12" end="12"/>
                                            </p:txEl>
                                          </p:spTgt>
                                        </p:tgtEl>
                                        <p:attrNameLst>
                                          <p:attrName>ppt_x</p:attrName>
                                        </p:attrNameLst>
                                      </p:cBhvr>
                                      <p:tavLst>
                                        <p:tav tm="0">
                                          <p:val>
                                            <p:strVal val="#ppt_x"/>
                                          </p:val>
                                        </p:tav>
                                        <p:tav tm="100000">
                                          <p:val>
                                            <p:strVal val="#ppt_x"/>
                                          </p:val>
                                        </p:tav>
                                      </p:tavLst>
                                    </p:anim>
                                    <p:anim calcmode="lin" valueType="num">
                                      <p:cBhvr>
                                        <p:cTn id="51" dur="1000" fill="hold"/>
                                        <p:tgtEl>
                                          <p:spTgt spid="8">
                                            <p:txEl>
                                              <p:pRg st="12" end="12"/>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8">
                                            <p:txEl>
                                              <p:pRg st="13" end="13"/>
                                            </p:txEl>
                                          </p:spTgt>
                                        </p:tgtEl>
                                        <p:attrNameLst>
                                          <p:attrName>style.visibility</p:attrName>
                                        </p:attrNameLst>
                                      </p:cBhvr>
                                      <p:to>
                                        <p:strVal val="visible"/>
                                      </p:to>
                                    </p:set>
                                    <p:animEffect transition="in" filter="fade">
                                      <p:cBhvr>
                                        <p:cTn id="54" dur="1000"/>
                                        <p:tgtEl>
                                          <p:spTgt spid="8">
                                            <p:txEl>
                                              <p:pRg st="13" end="13"/>
                                            </p:txEl>
                                          </p:spTgt>
                                        </p:tgtEl>
                                      </p:cBhvr>
                                    </p:animEffect>
                                    <p:anim calcmode="lin" valueType="num">
                                      <p:cBhvr>
                                        <p:cTn id="55" dur="1000" fill="hold"/>
                                        <p:tgtEl>
                                          <p:spTgt spid="8">
                                            <p:txEl>
                                              <p:pRg st="13" end="13"/>
                                            </p:txEl>
                                          </p:spTgt>
                                        </p:tgtEl>
                                        <p:attrNameLst>
                                          <p:attrName>ppt_x</p:attrName>
                                        </p:attrNameLst>
                                      </p:cBhvr>
                                      <p:tavLst>
                                        <p:tav tm="0">
                                          <p:val>
                                            <p:strVal val="#ppt_x"/>
                                          </p:val>
                                        </p:tav>
                                        <p:tav tm="100000">
                                          <p:val>
                                            <p:strVal val="#ppt_x"/>
                                          </p:val>
                                        </p:tav>
                                      </p:tavLst>
                                    </p:anim>
                                    <p:anim calcmode="lin" valueType="num">
                                      <p:cBhvr>
                                        <p:cTn id="56" dur="1000" fill="hold"/>
                                        <p:tgtEl>
                                          <p:spTgt spid="8">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8616-5B11-447D-B332-BE69A8AA08D6}"/>
              </a:ext>
            </a:extLst>
          </p:cNvPr>
          <p:cNvSpPr>
            <a:spLocks noGrp="1"/>
          </p:cNvSpPr>
          <p:nvPr>
            <p:ph type="title"/>
          </p:nvPr>
        </p:nvSpPr>
        <p:spPr/>
        <p:txBody>
          <a:bodyPr/>
          <a:lstStyle/>
          <a:p>
            <a:r>
              <a:rPr lang="en-US" dirty="0"/>
              <a:t>Safe Boot</a:t>
            </a:r>
          </a:p>
        </p:txBody>
      </p:sp>
      <p:sp>
        <p:nvSpPr>
          <p:cNvPr id="3" name="Slide Number Placeholder 2">
            <a:extLst>
              <a:ext uri="{FF2B5EF4-FFF2-40B4-BE49-F238E27FC236}">
                <a16:creationId xmlns:a16="http://schemas.microsoft.com/office/drawing/2014/main" id="{670ECF09-F501-4117-892E-426B064C5110}"/>
              </a:ext>
            </a:extLst>
          </p:cNvPr>
          <p:cNvSpPr>
            <a:spLocks noGrp="1"/>
          </p:cNvSpPr>
          <p:nvPr>
            <p:ph type="sldNum" sz="quarter" idx="4"/>
          </p:nvPr>
        </p:nvSpPr>
        <p:spPr/>
        <p:txBody>
          <a:bodyPr/>
          <a:lstStyle/>
          <a:p>
            <a:fld id="{2066355A-084C-D24E-9AD2-7E4FC41EA627}" type="slidenum">
              <a:rPr lang="en-US" smtClean="0"/>
              <a:pPr/>
              <a:t>49</a:t>
            </a:fld>
            <a:endParaRPr lang="en-US" dirty="0"/>
          </a:p>
        </p:txBody>
      </p:sp>
      <p:sp>
        <p:nvSpPr>
          <p:cNvPr id="7" name="Text Placeholder 2">
            <a:extLst>
              <a:ext uri="{FF2B5EF4-FFF2-40B4-BE49-F238E27FC236}">
                <a16:creationId xmlns:a16="http://schemas.microsoft.com/office/drawing/2014/main" id="{B2872AE2-02EF-A26C-1988-E4449FD20A60}"/>
              </a:ext>
            </a:extLst>
          </p:cNvPr>
          <p:cNvSpPr>
            <a:spLocks noGrp="1"/>
          </p:cNvSpPr>
          <p:nvPr>
            <p:ph idx="1"/>
          </p:nvPr>
        </p:nvSpPr>
        <p:spPr>
          <a:xfrm>
            <a:off x="430522" y="1010778"/>
            <a:ext cx="8461375" cy="3567113"/>
          </a:xfrm>
        </p:spPr>
        <p:txBody>
          <a:bodyPr>
            <a:normAutofit/>
          </a:bodyPr>
          <a:lstStyle/>
          <a:p>
            <a:r>
              <a:rPr lang="en-US" altLang="zh-CN" dirty="0"/>
              <a:t>What these tools can do (continued):</a:t>
            </a:r>
          </a:p>
          <a:p>
            <a:pPr lvl="1"/>
            <a:r>
              <a:rPr lang="en-US" altLang="zh-CN" dirty="0"/>
              <a:t>Press 5 or F5: Enable Safe Mode with Networking</a:t>
            </a:r>
          </a:p>
          <a:p>
            <a:pPr lvl="2"/>
            <a:r>
              <a:rPr lang="en-US" altLang="zh-CN" dirty="0"/>
              <a:t>Use when solving a problem with booting and network access is needed</a:t>
            </a:r>
          </a:p>
          <a:p>
            <a:pPr lvl="2"/>
            <a:r>
              <a:rPr lang="en-US" altLang="zh-CN" dirty="0"/>
              <a:t>Also use when the Windows installation files are available on the network</a:t>
            </a:r>
          </a:p>
          <a:p>
            <a:pPr marL="914400" lvl="2" indent="0">
              <a:buNone/>
            </a:pPr>
            <a:endParaRPr lang="en-US" altLang="zh-CN" dirty="0"/>
          </a:p>
          <a:p>
            <a:pPr lvl="1"/>
            <a:r>
              <a:rPr lang="en-US" altLang="zh-CN" dirty="0"/>
              <a:t>Press 6 or F6: Enable Safe Mode with Command Prompt</a:t>
            </a:r>
          </a:p>
          <a:p>
            <a:pPr lvl="2"/>
            <a:r>
              <a:rPr lang="en-US" altLang="zh-CN" dirty="0"/>
              <a:t>Use the </a:t>
            </a:r>
            <a:r>
              <a:rPr lang="en-US" altLang="zh-CN" b="1" dirty="0"/>
              <a:t>sfc /scannow </a:t>
            </a:r>
            <a:r>
              <a:rPr lang="en-US" altLang="zh-CN" dirty="0"/>
              <a:t>command to verify system files</a:t>
            </a:r>
          </a:p>
          <a:p>
            <a:pPr lvl="2"/>
            <a:r>
              <a:rPr lang="en-US" altLang="zh-CN" dirty="0"/>
              <a:t>If problem not solved, launch System Restore</a:t>
            </a:r>
          </a:p>
          <a:p>
            <a:pPr lvl="3"/>
            <a:r>
              <a:rPr lang="en-US" altLang="zh-CN" dirty="0">
                <a:solidFill>
                  <a:srgbClr val="FF0000"/>
                </a:solidFill>
              </a:rPr>
              <a:t>C:\Windows\system32\rstrui.exe</a:t>
            </a:r>
          </a:p>
          <a:p>
            <a:endParaRPr lang="en-US" altLang="zh-CN" dirty="0"/>
          </a:p>
          <a:p>
            <a:pPr lvl="2"/>
            <a:endParaRPr lang="en-US" altLang="zh-CN" dirty="0"/>
          </a:p>
          <a:p>
            <a:pPr lvl="1"/>
            <a:endParaRPr lang="en-US" altLang="zh-CN" dirty="0"/>
          </a:p>
          <a:p>
            <a:pPr lvl="1"/>
            <a:endParaRPr lang="en-US" altLang="zh-CN" dirty="0"/>
          </a:p>
          <a:p>
            <a:endParaRPr lang="zh-CN" altLang="en-US" dirty="0"/>
          </a:p>
        </p:txBody>
      </p:sp>
    </p:spTree>
    <p:extLst>
      <p:ext uri="{BB962C8B-B14F-4D97-AF65-F5344CB8AC3E}">
        <p14:creationId xmlns:p14="http://schemas.microsoft.com/office/powerpoint/2010/main" val="3143354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1000"/>
                                        <p:tgtEl>
                                          <p:spTgt spid="7">
                                            <p:txEl>
                                              <p:pRg st="2" end="2"/>
                                            </p:txEl>
                                          </p:spTgt>
                                        </p:tgtEl>
                                      </p:cBhvr>
                                    </p:animEffect>
                                    <p:anim calcmode="lin" valueType="num">
                                      <p:cBhvr>
                                        <p:cTn id="8"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1000"/>
                                        <p:tgtEl>
                                          <p:spTgt spid="7">
                                            <p:txEl>
                                              <p:pRg st="3" end="3"/>
                                            </p:txEl>
                                          </p:spTgt>
                                        </p:tgtEl>
                                      </p:cBhvr>
                                    </p:animEffect>
                                    <p:anim calcmode="lin" valueType="num">
                                      <p:cBhvr>
                                        <p:cTn id="13"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Effect transition="in" filter="fade">
                                      <p:cBhvr>
                                        <p:cTn id="19" dur="1000"/>
                                        <p:tgtEl>
                                          <p:spTgt spid="7">
                                            <p:txEl>
                                              <p:pRg st="6" end="6"/>
                                            </p:txEl>
                                          </p:spTgt>
                                        </p:tgtEl>
                                      </p:cBhvr>
                                    </p:animEffect>
                                    <p:anim calcmode="lin" valueType="num">
                                      <p:cBhvr>
                                        <p:cTn id="20"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xEl>
                                              <p:pRg st="7" end="7"/>
                                            </p:txEl>
                                          </p:spTgt>
                                        </p:tgtEl>
                                        <p:attrNameLst>
                                          <p:attrName>style.visibility</p:attrName>
                                        </p:attrNameLst>
                                      </p:cBhvr>
                                      <p:to>
                                        <p:strVal val="visible"/>
                                      </p:to>
                                    </p:set>
                                    <p:animEffect transition="in" filter="fade">
                                      <p:cBhvr>
                                        <p:cTn id="24" dur="1000"/>
                                        <p:tgtEl>
                                          <p:spTgt spid="7">
                                            <p:txEl>
                                              <p:pRg st="7" end="7"/>
                                            </p:txEl>
                                          </p:spTgt>
                                        </p:tgtEl>
                                      </p:cBhvr>
                                    </p:animEffect>
                                    <p:anim calcmode="lin" valueType="num">
                                      <p:cBhvr>
                                        <p:cTn id="25"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7">
                                            <p:txEl>
                                              <p:pRg st="7" end="7"/>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
                                            <p:txEl>
                                              <p:pRg st="8" end="8"/>
                                            </p:txEl>
                                          </p:spTgt>
                                        </p:tgtEl>
                                        <p:attrNameLst>
                                          <p:attrName>style.visibility</p:attrName>
                                        </p:attrNameLst>
                                      </p:cBhvr>
                                      <p:to>
                                        <p:strVal val="visible"/>
                                      </p:to>
                                    </p:set>
                                    <p:animEffect transition="in" filter="fade">
                                      <p:cBhvr>
                                        <p:cTn id="29" dur="1000"/>
                                        <p:tgtEl>
                                          <p:spTgt spid="7">
                                            <p:txEl>
                                              <p:pRg st="8" end="8"/>
                                            </p:txEl>
                                          </p:spTgt>
                                        </p:tgtEl>
                                      </p:cBhvr>
                                    </p:animEffect>
                                    <p:anim calcmode="lin" valueType="num">
                                      <p:cBhvr>
                                        <p:cTn id="30"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31" dur="1000" fill="hold"/>
                                        <p:tgtEl>
                                          <p:spTgt spid="7">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23FB8-AA7F-4DDE-9EF4-C84576592525}"/>
              </a:ext>
            </a:extLst>
          </p:cNvPr>
          <p:cNvSpPr>
            <a:spLocks noGrp="1"/>
          </p:cNvSpPr>
          <p:nvPr>
            <p:ph type="title"/>
          </p:nvPr>
        </p:nvSpPr>
        <p:spPr/>
        <p:txBody>
          <a:bodyPr/>
          <a:lstStyle/>
          <a:p>
            <a:r>
              <a:rPr lang="en-US" dirty="0"/>
              <a:t>Dedicated graphics card or integrated</a:t>
            </a:r>
            <a:endParaRPr lang="en-GB" dirty="0"/>
          </a:p>
        </p:txBody>
      </p:sp>
      <p:sp>
        <p:nvSpPr>
          <p:cNvPr id="3" name="Content Placeholder 2">
            <a:extLst>
              <a:ext uri="{FF2B5EF4-FFF2-40B4-BE49-F238E27FC236}">
                <a16:creationId xmlns:a16="http://schemas.microsoft.com/office/drawing/2014/main" id="{1CC5AD7F-906C-439A-B64C-A801790BADCC}"/>
              </a:ext>
            </a:extLst>
          </p:cNvPr>
          <p:cNvSpPr>
            <a:spLocks noGrp="1"/>
          </p:cNvSpPr>
          <p:nvPr>
            <p:ph idx="1"/>
          </p:nvPr>
        </p:nvSpPr>
        <p:spPr>
          <a:xfrm>
            <a:off x="467034" y="807723"/>
            <a:ext cx="8209930" cy="4046220"/>
          </a:xfrm>
        </p:spPr>
        <p:txBody>
          <a:bodyPr>
            <a:normAutofit/>
          </a:bodyPr>
          <a:lstStyle/>
          <a:p>
            <a:r>
              <a:rPr lang="en-GB" dirty="0"/>
              <a:t>Dedicated graphics card or integrated?</a:t>
            </a:r>
          </a:p>
          <a:p>
            <a:pPr lvl="1"/>
            <a:endParaRPr lang="en-US" dirty="0"/>
          </a:p>
          <a:p>
            <a:pPr lvl="1"/>
            <a:r>
              <a:rPr lang="en-US" dirty="0"/>
              <a:t>Dedicated is required for - graphics design, or gaming</a:t>
            </a:r>
          </a:p>
          <a:p>
            <a:pPr lvl="1"/>
            <a:endParaRPr lang="en-GB" dirty="0"/>
          </a:p>
          <a:p>
            <a:pPr lvl="1"/>
            <a:r>
              <a:rPr lang="en-GB" dirty="0"/>
              <a:t>Integrated in CPU or chipset for- internet browsing or movies</a:t>
            </a:r>
          </a:p>
          <a:p>
            <a:pPr lvl="1"/>
            <a:endParaRPr lang="en-GB" dirty="0"/>
          </a:p>
          <a:p>
            <a:pPr lvl="1"/>
            <a:r>
              <a:rPr lang="en-GB" dirty="0"/>
              <a:t>Adapter </a:t>
            </a:r>
            <a:r>
              <a:rPr lang="en-US" dirty="0"/>
              <a:t>graphics cards can be integrated into a motherboard, or even a USB adapter</a:t>
            </a:r>
          </a:p>
          <a:p>
            <a:pPr marL="342900" lvl="1" indent="0">
              <a:buNone/>
            </a:pPr>
            <a:endParaRPr lang="en-GB" dirty="0"/>
          </a:p>
          <a:p>
            <a:pPr lvl="1"/>
            <a:r>
              <a:rPr lang="en-GB" dirty="0"/>
              <a:t>Video RAM requirements</a:t>
            </a:r>
          </a:p>
          <a:p>
            <a:pPr lvl="1"/>
            <a:endParaRPr lang="en-GB" dirty="0"/>
          </a:p>
        </p:txBody>
      </p:sp>
      <p:pic>
        <p:nvPicPr>
          <p:cNvPr id="5" name="Picture 4">
            <a:extLst>
              <a:ext uri="{FF2B5EF4-FFF2-40B4-BE49-F238E27FC236}">
                <a16:creationId xmlns:a16="http://schemas.microsoft.com/office/drawing/2014/main" id="{96EFDE4A-C11B-468D-9219-C29D4700CD84}"/>
              </a:ext>
            </a:extLst>
          </p:cNvPr>
          <p:cNvPicPr>
            <a:picLocks noChangeAspect="1"/>
          </p:cNvPicPr>
          <p:nvPr/>
        </p:nvPicPr>
        <p:blipFill>
          <a:blip r:embed="rId3"/>
          <a:stretch>
            <a:fillRect/>
          </a:stretch>
        </p:blipFill>
        <p:spPr>
          <a:xfrm>
            <a:off x="4081365" y="3129776"/>
            <a:ext cx="4140799" cy="1545748"/>
          </a:xfrm>
          <a:prstGeom prst="rect">
            <a:avLst/>
          </a:prstGeom>
        </p:spPr>
      </p:pic>
    </p:spTree>
    <p:extLst>
      <p:ext uri="{BB962C8B-B14F-4D97-AF65-F5344CB8AC3E}">
        <p14:creationId xmlns:p14="http://schemas.microsoft.com/office/powerpoint/2010/main" val="34292335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8616-5B11-447D-B332-BE69A8AA08D6}"/>
              </a:ext>
            </a:extLst>
          </p:cNvPr>
          <p:cNvSpPr>
            <a:spLocks noGrp="1"/>
          </p:cNvSpPr>
          <p:nvPr>
            <p:ph type="title"/>
          </p:nvPr>
        </p:nvSpPr>
        <p:spPr/>
        <p:txBody>
          <a:bodyPr/>
          <a:lstStyle/>
          <a:p>
            <a:r>
              <a:rPr lang="en-US" dirty="0"/>
              <a:t>Safe Boot</a:t>
            </a:r>
          </a:p>
        </p:txBody>
      </p:sp>
      <p:sp>
        <p:nvSpPr>
          <p:cNvPr id="3" name="Slide Number Placeholder 2">
            <a:extLst>
              <a:ext uri="{FF2B5EF4-FFF2-40B4-BE49-F238E27FC236}">
                <a16:creationId xmlns:a16="http://schemas.microsoft.com/office/drawing/2014/main" id="{670ECF09-F501-4117-892E-426B064C5110}"/>
              </a:ext>
            </a:extLst>
          </p:cNvPr>
          <p:cNvSpPr>
            <a:spLocks noGrp="1"/>
          </p:cNvSpPr>
          <p:nvPr>
            <p:ph type="sldNum" sz="quarter" idx="4"/>
          </p:nvPr>
        </p:nvSpPr>
        <p:spPr/>
        <p:txBody>
          <a:bodyPr/>
          <a:lstStyle/>
          <a:p>
            <a:fld id="{2066355A-084C-D24E-9AD2-7E4FC41EA627}" type="slidenum">
              <a:rPr lang="en-US" smtClean="0"/>
              <a:pPr/>
              <a:t>50</a:t>
            </a:fld>
            <a:endParaRPr lang="en-US" dirty="0"/>
          </a:p>
        </p:txBody>
      </p:sp>
      <p:sp>
        <p:nvSpPr>
          <p:cNvPr id="8" name="Text Placeholder 2">
            <a:extLst>
              <a:ext uri="{FF2B5EF4-FFF2-40B4-BE49-F238E27FC236}">
                <a16:creationId xmlns:a16="http://schemas.microsoft.com/office/drawing/2014/main" id="{421C5497-CF41-DB94-D8AB-A5355E7A4F89}"/>
              </a:ext>
            </a:extLst>
          </p:cNvPr>
          <p:cNvSpPr>
            <a:spLocks noGrp="1"/>
          </p:cNvSpPr>
          <p:nvPr>
            <p:ph idx="1"/>
          </p:nvPr>
        </p:nvSpPr>
        <p:spPr>
          <a:xfrm>
            <a:off x="341313" y="981075"/>
            <a:ext cx="8461375" cy="3567113"/>
          </a:xfrm>
        </p:spPr>
        <p:txBody>
          <a:bodyPr>
            <a:normAutofit lnSpcReduction="10000"/>
          </a:bodyPr>
          <a:lstStyle/>
          <a:p>
            <a:r>
              <a:rPr lang="en-US" altLang="zh-CN" dirty="0"/>
              <a:t>What these tools can do (continued):</a:t>
            </a:r>
          </a:p>
          <a:p>
            <a:pPr lvl="1"/>
            <a:r>
              <a:rPr lang="en-US" altLang="zh-CN" dirty="0"/>
              <a:t>Press 7 or F7: Disable Driver Signature Enforcement</a:t>
            </a:r>
          </a:p>
          <a:p>
            <a:pPr lvl="2"/>
            <a:r>
              <a:rPr lang="en-US" altLang="zh-CN" dirty="0"/>
              <a:t>All 64-bit editions of Windows require that kernel-mode drivers be digitally signed</a:t>
            </a:r>
          </a:p>
          <a:p>
            <a:pPr lvl="2"/>
            <a:r>
              <a:rPr lang="en-US" altLang="zh-CN" dirty="0"/>
              <a:t>Disabling this option is used by developers who are testing kernel-mode device drivers</a:t>
            </a:r>
          </a:p>
          <a:p>
            <a:pPr lvl="2"/>
            <a:endParaRPr lang="en-US" altLang="zh-CN" dirty="0"/>
          </a:p>
          <a:p>
            <a:pPr lvl="1"/>
            <a:r>
              <a:rPr lang="en-US" altLang="zh-CN" dirty="0"/>
              <a:t>Press 8 or F8: Disable Early Launch Anti-Malware Driver</a:t>
            </a:r>
          </a:p>
          <a:p>
            <a:pPr lvl="2"/>
            <a:r>
              <a:rPr lang="en-US" altLang="zh-CN" dirty="0"/>
              <a:t>Windows 10/8 allow antivirus software to launch a driver before any third-party drivers are launch so it can scan drivers for malware</a:t>
            </a:r>
          </a:p>
          <a:p>
            <a:pPr lvl="2"/>
            <a:endParaRPr lang="en-US" altLang="zh-CN" dirty="0"/>
          </a:p>
          <a:p>
            <a:pPr lvl="1"/>
            <a:r>
              <a:rPr lang="en-US" altLang="zh-CN" dirty="0"/>
              <a:t>Press 9 or F9: Disable Automatic Restart on System</a:t>
            </a:r>
          </a:p>
          <a:p>
            <a:pPr lvl="2"/>
            <a:r>
              <a:rPr lang="en-US" altLang="zh-CN" dirty="0"/>
              <a:t>Stop rebooting upon encountering a system failure</a:t>
            </a:r>
          </a:p>
          <a:p>
            <a:pPr marL="914400" lvl="2" indent="0">
              <a:buNone/>
            </a:pPr>
            <a:endParaRPr lang="en-US" altLang="zh-CN" dirty="0"/>
          </a:p>
          <a:p>
            <a:pPr lvl="1"/>
            <a:r>
              <a:rPr lang="en-US" altLang="zh-CN" dirty="0"/>
              <a:t>Press F10: Return to the Startup Settings Screen</a:t>
            </a:r>
          </a:p>
          <a:p>
            <a:pPr lvl="2"/>
            <a:r>
              <a:rPr lang="en-US" altLang="zh-CN" dirty="0"/>
              <a:t>Return to Windows Startup Menu screen</a:t>
            </a:r>
          </a:p>
          <a:p>
            <a:pPr lvl="2"/>
            <a:endParaRPr lang="en-US" altLang="zh-CN" dirty="0"/>
          </a:p>
          <a:p>
            <a:pPr lvl="1"/>
            <a:endParaRPr lang="en-US" altLang="zh-CN" dirty="0"/>
          </a:p>
          <a:p>
            <a:pPr lvl="1"/>
            <a:endParaRPr lang="en-US" altLang="zh-CN" dirty="0"/>
          </a:p>
          <a:p>
            <a:endParaRPr lang="zh-CN" altLang="en-US" dirty="0"/>
          </a:p>
        </p:txBody>
      </p:sp>
    </p:spTree>
    <p:extLst>
      <p:ext uri="{BB962C8B-B14F-4D97-AF65-F5344CB8AC3E}">
        <p14:creationId xmlns:p14="http://schemas.microsoft.com/office/powerpoint/2010/main" val="191364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1000"/>
                                        <p:tgtEl>
                                          <p:spTgt spid="8">
                                            <p:txEl>
                                              <p:pRg st="2" end="2"/>
                                            </p:txEl>
                                          </p:spTgt>
                                        </p:tgtEl>
                                      </p:cBhvr>
                                    </p:animEffect>
                                    <p:anim calcmode="lin" valueType="num">
                                      <p:cBhvr>
                                        <p:cTn id="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fade">
                                      <p:cBhvr>
                                        <p:cTn id="12" dur="1000"/>
                                        <p:tgtEl>
                                          <p:spTgt spid="8">
                                            <p:txEl>
                                              <p:pRg st="3" end="3"/>
                                            </p:txEl>
                                          </p:spTgt>
                                        </p:tgtEl>
                                      </p:cBhvr>
                                    </p:animEffect>
                                    <p:anim calcmode="lin" valueType="num">
                                      <p:cBhvr>
                                        <p:cTn id="13"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1000"/>
                                        <p:tgtEl>
                                          <p:spTgt spid="8">
                                            <p:txEl>
                                              <p:pRg st="6" end="6"/>
                                            </p:txEl>
                                          </p:spTgt>
                                        </p:tgtEl>
                                      </p:cBhvr>
                                    </p:animEffect>
                                    <p:anim calcmode="lin" valueType="num">
                                      <p:cBhvr>
                                        <p:cTn id="20"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9" end="9"/>
                                            </p:txEl>
                                          </p:spTgt>
                                        </p:tgtEl>
                                        <p:attrNameLst>
                                          <p:attrName>style.visibility</p:attrName>
                                        </p:attrNameLst>
                                      </p:cBhvr>
                                      <p:to>
                                        <p:strVal val="visible"/>
                                      </p:to>
                                    </p:set>
                                    <p:animEffect transition="in" filter="fade">
                                      <p:cBhvr>
                                        <p:cTn id="26" dur="1000"/>
                                        <p:tgtEl>
                                          <p:spTgt spid="8">
                                            <p:txEl>
                                              <p:pRg st="9" end="9"/>
                                            </p:txEl>
                                          </p:spTgt>
                                        </p:tgtEl>
                                      </p:cBhvr>
                                    </p:animEffect>
                                    <p:anim calcmode="lin" valueType="num">
                                      <p:cBhvr>
                                        <p:cTn id="27" dur="1000" fill="hold"/>
                                        <p:tgtEl>
                                          <p:spTgt spid="8">
                                            <p:txEl>
                                              <p:pRg st="9" end="9"/>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xEl>
                                              <p:pRg st="12" end="12"/>
                                            </p:txEl>
                                          </p:spTgt>
                                        </p:tgtEl>
                                        <p:attrNameLst>
                                          <p:attrName>style.visibility</p:attrName>
                                        </p:attrNameLst>
                                      </p:cBhvr>
                                      <p:to>
                                        <p:strVal val="visible"/>
                                      </p:to>
                                    </p:set>
                                    <p:animEffect transition="in" filter="fade">
                                      <p:cBhvr>
                                        <p:cTn id="33" dur="1000"/>
                                        <p:tgtEl>
                                          <p:spTgt spid="8">
                                            <p:txEl>
                                              <p:pRg st="12" end="12"/>
                                            </p:txEl>
                                          </p:spTgt>
                                        </p:tgtEl>
                                      </p:cBhvr>
                                    </p:animEffect>
                                    <p:anim calcmode="lin" valueType="num">
                                      <p:cBhvr>
                                        <p:cTn id="34" dur="1000" fill="hold"/>
                                        <p:tgtEl>
                                          <p:spTgt spid="8">
                                            <p:txEl>
                                              <p:pRg st="12" end="12"/>
                                            </p:txEl>
                                          </p:spTgt>
                                        </p:tgtEl>
                                        <p:attrNameLst>
                                          <p:attrName>ppt_x</p:attrName>
                                        </p:attrNameLst>
                                      </p:cBhvr>
                                      <p:tavLst>
                                        <p:tav tm="0">
                                          <p:val>
                                            <p:strVal val="#ppt_x"/>
                                          </p:val>
                                        </p:tav>
                                        <p:tav tm="100000">
                                          <p:val>
                                            <p:strVal val="#ppt_x"/>
                                          </p:val>
                                        </p:tav>
                                      </p:tavLst>
                                    </p:anim>
                                    <p:anim calcmode="lin" valueType="num">
                                      <p:cBhvr>
                                        <p:cTn id="35" dur="1000" fill="hold"/>
                                        <p:tgtEl>
                                          <p:spTgt spid="8">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686B-F956-46E0-B10E-4F14EF0CEC29}"/>
              </a:ext>
            </a:extLst>
          </p:cNvPr>
          <p:cNvSpPr>
            <a:spLocks noGrp="1"/>
          </p:cNvSpPr>
          <p:nvPr>
            <p:ph type="title"/>
          </p:nvPr>
        </p:nvSpPr>
        <p:spPr/>
        <p:txBody>
          <a:bodyPr/>
          <a:lstStyle/>
          <a:p>
            <a:r>
              <a:rPr lang="en-US" dirty="0"/>
              <a:t>System R</a:t>
            </a:r>
            <a:r>
              <a:rPr lang="en-US" altLang="zh-CN" dirty="0"/>
              <a:t>epair Disc</a:t>
            </a:r>
            <a:endParaRPr lang="en-US" dirty="0"/>
          </a:p>
        </p:txBody>
      </p:sp>
      <p:sp>
        <p:nvSpPr>
          <p:cNvPr id="3" name="Slide Number Placeholder 2">
            <a:extLst>
              <a:ext uri="{FF2B5EF4-FFF2-40B4-BE49-F238E27FC236}">
                <a16:creationId xmlns:a16="http://schemas.microsoft.com/office/drawing/2014/main" id="{1803DC84-488E-4DC7-8D4D-E7219D5C3A77}"/>
              </a:ext>
            </a:extLst>
          </p:cNvPr>
          <p:cNvSpPr>
            <a:spLocks noGrp="1"/>
          </p:cNvSpPr>
          <p:nvPr>
            <p:ph type="sldNum" sz="quarter" idx="4"/>
          </p:nvPr>
        </p:nvSpPr>
        <p:spPr/>
        <p:txBody>
          <a:bodyPr/>
          <a:lstStyle/>
          <a:p>
            <a:fld id="{2066355A-084C-D24E-9AD2-7E4FC41EA627}" type="slidenum">
              <a:rPr lang="en-US" smtClean="0"/>
              <a:pPr/>
              <a:t>51</a:t>
            </a:fld>
            <a:endParaRPr lang="en-US" dirty="0"/>
          </a:p>
        </p:txBody>
      </p:sp>
      <p:sp>
        <p:nvSpPr>
          <p:cNvPr id="7" name="Text Placeholder 2">
            <a:extLst>
              <a:ext uri="{FF2B5EF4-FFF2-40B4-BE49-F238E27FC236}">
                <a16:creationId xmlns:a16="http://schemas.microsoft.com/office/drawing/2014/main" id="{AF5AAC62-14AB-89A0-2191-302BD0040F15}"/>
              </a:ext>
            </a:extLst>
          </p:cNvPr>
          <p:cNvSpPr>
            <a:spLocks noGrp="1"/>
          </p:cNvSpPr>
          <p:nvPr>
            <p:ph idx="1"/>
          </p:nvPr>
        </p:nvSpPr>
        <p:spPr>
          <a:xfrm>
            <a:off x="246859" y="1518279"/>
            <a:ext cx="8461375" cy="3567113"/>
          </a:xfrm>
        </p:spPr>
        <p:txBody>
          <a:bodyPr/>
          <a:lstStyle/>
          <a:p>
            <a:r>
              <a:rPr lang="en-US" altLang="zh-CN" dirty="0"/>
              <a:t>Create a system repair disc</a:t>
            </a:r>
          </a:p>
          <a:p>
            <a:pPr lvl="1"/>
            <a:r>
              <a:rPr lang="en-US" altLang="zh-CN" dirty="0"/>
              <a:t>You can use it to launch Windows RE</a:t>
            </a:r>
          </a:p>
          <a:p>
            <a:pPr lvl="1"/>
            <a:endParaRPr lang="en-US" altLang="zh-CN" dirty="0"/>
          </a:p>
          <a:p>
            <a:r>
              <a:rPr lang="en-US" altLang="zh-CN" dirty="0"/>
              <a:t>To create:</a:t>
            </a:r>
          </a:p>
          <a:p>
            <a:pPr lvl="1"/>
            <a:r>
              <a:rPr lang="en-US" altLang="zh-CN" dirty="0"/>
              <a:t>Click </a:t>
            </a:r>
            <a:r>
              <a:rPr lang="en-US" altLang="zh-CN" b="1" dirty="0"/>
              <a:t>Create a system repair disc </a:t>
            </a:r>
            <a:r>
              <a:rPr lang="en-US" altLang="zh-CN" dirty="0"/>
              <a:t>in the Backup and Restore (Windows 7) window</a:t>
            </a:r>
          </a:p>
          <a:p>
            <a:pPr lvl="1"/>
            <a:endParaRPr lang="en-US" altLang="zh-CN" dirty="0"/>
          </a:p>
          <a:p>
            <a:pPr lvl="1"/>
            <a:r>
              <a:rPr lang="en-US" altLang="zh-CN" dirty="0"/>
              <a:t>A 32-bit installation will create a 32-bit version of the repair disc and a 64-bit Windows installation will create a 64-bit version of the repair disc</a:t>
            </a:r>
          </a:p>
          <a:p>
            <a:pPr lvl="1"/>
            <a:endParaRPr lang="en-US" altLang="zh-CN" dirty="0"/>
          </a:p>
          <a:p>
            <a:endParaRPr lang="zh-CN" altLang="en-US" dirty="0"/>
          </a:p>
        </p:txBody>
      </p:sp>
      <p:pic>
        <p:nvPicPr>
          <p:cNvPr id="5" name="Picture 4">
            <a:extLst>
              <a:ext uri="{FF2B5EF4-FFF2-40B4-BE49-F238E27FC236}">
                <a16:creationId xmlns:a16="http://schemas.microsoft.com/office/drawing/2014/main" id="{19A8E5EA-654A-A4F7-335E-42D4CE1EFEA4}"/>
              </a:ext>
            </a:extLst>
          </p:cNvPr>
          <p:cNvPicPr>
            <a:picLocks noChangeAspect="1"/>
          </p:cNvPicPr>
          <p:nvPr/>
        </p:nvPicPr>
        <p:blipFill>
          <a:blip r:embed="rId3"/>
          <a:stretch>
            <a:fillRect/>
          </a:stretch>
        </p:blipFill>
        <p:spPr>
          <a:xfrm>
            <a:off x="4931922" y="708660"/>
            <a:ext cx="3535680" cy="1537575"/>
          </a:xfrm>
          <a:prstGeom prst="rect">
            <a:avLst/>
          </a:prstGeom>
          <a:ln>
            <a:solidFill>
              <a:schemeClr val="accent1"/>
            </a:solidFill>
          </a:ln>
        </p:spPr>
      </p:pic>
    </p:spTree>
    <p:extLst>
      <p:ext uri="{BB962C8B-B14F-4D97-AF65-F5344CB8AC3E}">
        <p14:creationId xmlns:p14="http://schemas.microsoft.com/office/powerpoint/2010/main" val="161129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 calcmode="lin" valueType="num">
                                      <p:cBhvr additive="base">
                                        <p:cTn id="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anim calcmode="lin" valueType="num">
                                      <p:cBhvr additive="base">
                                        <p:cTn id="11"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686B-F956-46E0-B10E-4F14EF0CEC29}"/>
              </a:ext>
            </a:extLst>
          </p:cNvPr>
          <p:cNvSpPr>
            <a:spLocks noGrp="1"/>
          </p:cNvSpPr>
          <p:nvPr>
            <p:ph type="title"/>
          </p:nvPr>
        </p:nvSpPr>
        <p:spPr/>
        <p:txBody>
          <a:bodyPr/>
          <a:lstStyle/>
          <a:p>
            <a:r>
              <a:rPr lang="en-US" dirty="0"/>
              <a:t>System R</a:t>
            </a:r>
            <a:r>
              <a:rPr lang="en-US" altLang="zh-CN" dirty="0"/>
              <a:t>ecovery Drive</a:t>
            </a:r>
            <a:endParaRPr lang="en-US" dirty="0"/>
          </a:p>
        </p:txBody>
      </p:sp>
      <p:sp>
        <p:nvSpPr>
          <p:cNvPr id="3" name="Slide Number Placeholder 2">
            <a:extLst>
              <a:ext uri="{FF2B5EF4-FFF2-40B4-BE49-F238E27FC236}">
                <a16:creationId xmlns:a16="http://schemas.microsoft.com/office/drawing/2014/main" id="{1803DC84-488E-4DC7-8D4D-E7219D5C3A77}"/>
              </a:ext>
            </a:extLst>
          </p:cNvPr>
          <p:cNvSpPr>
            <a:spLocks noGrp="1"/>
          </p:cNvSpPr>
          <p:nvPr>
            <p:ph type="sldNum" sz="quarter" idx="4"/>
          </p:nvPr>
        </p:nvSpPr>
        <p:spPr/>
        <p:txBody>
          <a:bodyPr/>
          <a:lstStyle/>
          <a:p>
            <a:fld id="{2066355A-084C-D24E-9AD2-7E4FC41EA627}" type="slidenum">
              <a:rPr lang="en-US" smtClean="0"/>
              <a:pPr/>
              <a:t>52</a:t>
            </a:fld>
            <a:endParaRPr lang="en-US" dirty="0"/>
          </a:p>
        </p:txBody>
      </p:sp>
      <p:sp>
        <p:nvSpPr>
          <p:cNvPr id="10" name="Text Placeholder 2">
            <a:extLst>
              <a:ext uri="{FF2B5EF4-FFF2-40B4-BE49-F238E27FC236}">
                <a16:creationId xmlns:a16="http://schemas.microsoft.com/office/drawing/2014/main" id="{90C85114-885A-F506-A2BA-607AB5C928F7}"/>
              </a:ext>
            </a:extLst>
          </p:cNvPr>
          <p:cNvSpPr>
            <a:spLocks noGrp="1"/>
          </p:cNvSpPr>
          <p:nvPr>
            <p:ph idx="1"/>
          </p:nvPr>
        </p:nvSpPr>
        <p:spPr>
          <a:xfrm>
            <a:off x="341313" y="981075"/>
            <a:ext cx="8461375" cy="3567113"/>
          </a:xfrm>
        </p:spPr>
        <p:txBody>
          <a:bodyPr>
            <a:normAutofit fontScale="85000" lnSpcReduction="10000"/>
          </a:bodyPr>
          <a:lstStyle/>
          <a:p>
            <a:r>
              <a:rPr lang="en-US" altLang="zh-CN" dirty="0"/>
              <a:t>Most computers include an OEM recovery partition on the hard drive that contains the drivers specific for the computer</a:t>
            </a:r>
          </a:p>
          <a:p>
            <a:endParaRPr lang="en-US" altLang="zh-CN" dirty="0"/>
          </a:p>
          <a:p>
            <a:r>
              <a:rPr lang="en-US" altLang="zh-CN" dirty="0"/>
              <a:t>Before a problem occurs, back up this OEM partition to a Windows recovery drive </a:t>
            </a:r>
          </a:p>
          <a:p>
            <a:pPr lvl="1"/>
            <a:r>
              <a:rPr lang="en-US" altLang="zh-CN" dirty="0"/>
              <a:t>A bootable USB flash drive that can access Windows 10/8 repair tools</a:t>
            </a:r>
          </a:p>
          <a:p>
            <a:pPr lvl="1"/>
            <a:endParaRPr lang="en-US" altLang="zh-CN" dirty="0"/>
          </a:p>
          <a:p>
            <a:r>
              <a:rPr lang="en-US" altLang="zh-CN" dirty="0"/>
              <a:t>To create a recovery drive:</a:t>
            </a:r>
          </a:p>
          <a:p>
            <a:pPr lvl="1"/>
            <a:r>
              <a:rPr lang="en-US" altLang="zh-CN" dirty="0"/>
              <a:t>Open Control Panel and click </a:t>
            </a:r>
            <a:r>
              <a:rPr lang="en-US" altLang="zh-CN" b="1" dirty="0"/>
              <a:t>Recovery</a:t>
            </a:r>
            <a:r>
              <a:rPr lang="en-US" altLang="zh-CN" dirty="0"/>
              <a:t>, click </a:t>
            </a:r>
            <a:r>
              <a:rPr lang="en-US" altLang="zh-CN" b="1" dirty="0"/>
              <a:t>Create a recovery drive </a:t>
            </a:r>
            <a:r>
              <a:rPr lang="en-US" altLang="zh-CN" dirty="0"/>
              <a:t>and respond to the UAC dialog box</a:t>
            </a:r>
          </a:p>
          <a:p>
            <a:pPr lvl="1"/>
            <a:r>
              <a:rPr lang="en-US" altLang="zh-CN" dirty="0"/>
              <a:t>Choose whether to include system files, click </a:t>
            </a:r>
            <a:r>
              <a:rPr lang="en-US" altLang="zh-CN" b="1" dirty="0"/>
              <a:t>Next</a:t>
            </a:r>
          </a:p>
          <a:p>
            <a:pPr lvl="1"/>
            <a:endParaRPr lang="en-US" altLang="zh-CN" b="1" dirty="0"/>
          </a:p>
          <a:p>
            <a:pPr lvl="1"/>
            <a:r>
              <a:rPr lang="en-US" altLang="zh-CN" dirty="0"/>
              <a:t>Windows reports the size of the USB flash drive needed, insert drive</a:t>
            </a:r>
          </a:p>
          <a:p>
            <a:pPr lvl="1"/>
            <a:r>
              <a:rPr lang="en-US" altLang="zh-CN" dirty="0"/>
              <a:t>Windows inspects the size of the drive</a:t>
            </a:r>
          </a:p>
          <a:p>
            <a:pPr lvl="2"/>
            <a:r>
              <a:rPr lang="en-US" altLang="zh-CN" dirty="0"/>
              <a:t>If large enough, you see it listed among available devices, click </a:t>
            </a:r>
            <a:r>
              <a:rPr lang="en-US" altLang="zh-CN" b="1" dirty="0"/>
              <a:t>Next</a:t>
            </a:r>
            <a:r>
              <a:rPr lang="en-US" altLang="zh-CN" dirty="0"/>
              <a:t>, click </a:t>
            </a:r>
            <a:r>
              <a:rPr lang="en-US" altLang="zh-CN" b="1" dirty="0"/>
              <a:t>Create</a:t>
            </a:r>
            <a:r>
              <a:rPr lang="en-US" altLang="zh-CN" dirty="0"/>
              <a:t> to begin the process</a:t>
            </a:r>
            <a:endParaRPr lang="zh-CN" altLang="en-US" dirty="0"/>
          </a:p>
        </p:txBody>
      </p:sp>
    </p:spTree>
    <p:extLst>
      <p:ext uri="{BB962C8B-B14F-4D97-AF65-F5344CB8AC3E}">
        <p14:creationId xmlns:p14="http://schemas.microsoft.com/office/powerpoint/2010/main" val="428993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6" end="6"/>
                                            </p:txEl>
                                          </p:spTgt>
                                        </p:tgtEl>
                                        <p:attrNameLst>
                                          <p:attrName>style.visibility</p:attrName>
                                        </p:attrNameLst>
                                      </p:cBhvr>
                                      <p:to>
                                        <p:strVal val="visible"/>
                                      </p:to>
                                    </p:set>
                                    <p:animEffect transition="in" filter="fade">
                                      <p:cBhvr>
                                        <p:cTn id="7" dur="1000"/>
                                        <p:tgtEl>
                                          <p:spTgt spid="10">
                                            <p:txEl>
                                              <p:pRg st="6" end="6"/>
                                            </p:txEl>
                                          </p:spTgt>
                                        </p:tgtEl>
                                      </p:cBhvr>
                                    </p:animEffect>
                                    <p:anim calcmode="lin" valueType="num">
                                      <p:cBhvr>
                                        <p:cTn id="8" dur="1000" fill="hold"/>
                                        <p:tgtEl>
                                          <p:spTgt spid="10">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6" end="6"/>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xEl>
                                              <p:pRg st="7" end="7"/>
                                            </p:txEl>
                                          </p:spTgt>
                                        </p:tgtEl>
                                        <p:attrNameLst>
                                          <p:attrName>style.visibility</p:attrName>
                                        </p:attrNameLst>
                                      </p:cBhvr>
                                      <p:to>
                                        <p:strVal val="visible"/>
                                      </p:to>
                                    </p:set>
                                    <p:animEffect transition="in" filter="fade">
                                      <p:cBhvr>
                                        <p:cTn id="12" dur="1000"/>
                                        <p:tgtEl>
                                          <p:spTgt spid="10">
                                            <p:txEl>
                                              <p:pRg st="7" end="7"/>
                                            </p:txEl>
                                          </p:spTgt>
                                        </p:tgtEl>
                                      </p:cBhvr>
                                    </p:animEffect>
                                    <p:anim calcmode="lin" valueType="num">
                                      <p:cBhvr>
                                        <p:cTn id="13" dur="1000" fill="hold"/>
                                        <p:tgtEl>
                                          <p:spTgt spid="10">
                                            <p:txEl>
                                              <p:pRg st="7" end="7"/>
                                            </p:txEl>
                                          </p:spTgt>
                                        </p:tgtEl>
                                        <p:attrNameLst>
                                          <p:attrName>ppt_x</p:attrName>
                                        </p:attrNameLst>
                                      </p:cBhvr>
                                      <p:tavLst>
                                        <p:tav tm="0">
                                          <p:val>
                                            <p:strVal val="#ppt_x"/>
                                          </p:val>
                                        </p:tav>
                                        <p:tav tm="100000">
                                          <p:val>
                                            <p:strVal val="#ppt_x"/>
                                          </p:val>
                                        </p:tav>
                                      </p:tavLst>
                                    </p:anim>
                                    <p:anim calcmode="lin" valueType="num">
                                      <p:cBhvr>
                                        <p:cTn id="14" dur="1000" fill="hold"/>
                                        <p:tgtEl>
                                          <p:spTgt spid="10">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xEl>
                                              <p:pRg st="9" end="9"/>
                                            </p:txEl>
                                          </p:spTgt>
                                        </p:tgtEl>
                                        <p:attrNameLst>
                                          <p:attrName>style.visibility</p:attrName>
                                        </p:attrNameLst>
                                      </p:cBhvr>
                                      <p:to>
                                        <p:strVal val="visible"/>
                                      </p:to>
                                    </p:set>
                                    <p:animEffect transition="in" filter="fade">
                                      <p:cBhvr>
                                        <p:cTn id="19" dur="1000"/>
                                        <p:tgtEl>
                                          <p:spTgt spid="10">
                                            <p:txEl>
                                              <p:pRg st="9" end="9"/>
                                            </p:txEl>
                                          </p:spTgt>
                                        </p:tgtEl>
                                      </p:cBhvr>
                                    </p:animEffect>
                                    <p:anim calcmode="lin" valueType="num">
                                      <p:cBhvr>
                                        <p:cTn id="20" dur="1000" fill="hold"/>
                                        <p:tgtEl>
                                          <p:spTgt spid="10">
                                            <p:txEl>
                                              <p:pRg st="9" end="9"/>
                                            </p:txEl>
                                          </p:spTgt>
                                        </p:tgtEl>
                                        <p:attrNameLst>
                                          <p:attrName>ppt_x</p:attrName>
                                        </p:attrNameLst>
                                      </p:cBhvr>
                                      <p:tavLst>
                                        <p:tav tm="0">
                                          <p:val>
                                            <p:strVal val="#ppt_x"/>
                                          </p:val>
                                        </p:tav>
                                        <p:tav tm="100000">
                                          <p:val>
                                            <p:strVal val="#ppt_x"/>
                                          </p:val>
                                        </p:tav>
                                      </p:tavLst>
                                    </p:anim>
                                    <p:anim calcmode="lin" valueType="num">
                                      <p:cBhvr>
                                        <p:cTn id="21" dur="1000" fill="hold"/>
                                        <p:tgtEl>
                                          <p:spTgt spid="10">
                                            <p:txEl>
                                              <p:pRg st="9" end="9"/>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
                                            <p:txEl>
                                              <p:pRg st="10" end="10"/>
                                            </p:txEl>
                                          </p:spTgt>
                                        </p:tgtEl>
                                        <p:attrNameLst>
                                          <p:attrName>style.visibility</p:attrName>
                                        </p:attrNameLst>
                                      </p:cBhvr>
                                      <p:to>
                                        <p:strVal val="visible"/>
                                      </p:to>
                                    </p:set>
                                    <p:animEffect transition="in" filter="fade">
                                      <p:cBhvr>
                                        <p:cTn id="24" dur="1000"/>
                                        <p:tgtEl>
                                          <p:spTgt spid="10">
                                            <p:txEl>
                                              <p:pRg st="10" end="10"/>
                                            </p:txEl>
                                          </p:spTgt>
                                        </p:tgtEl>
                                      </p:cBhvr>
                                    </p:animEffect>
                                    <p:anim calcmode="lin" valueType="num">
                                      <p:cBhvr>
                                        <p:cTn id="25" dur="1000" fill="hold"/>
                                        <p:tgtEl>
                                          <p:spTgt spid="10">
                                            <p:txEl>
                                              <p:pRg st="10" end="10"/>
                                            </p:txEl>
                                          </p:spTgt>
                                        </p:tgtEl>
                                        <p:attrNameLst>
                                          <p:attrName>ppt_x</p:attrName>
                                        </p:attrNameLst>
                                      </p:cBhvr>
                                      <p:tavLst>
                                        <p:tav tm="0">
                                          <p:val>
                                            <p:strVal val="#ppt_x"/>
                                          </p:val>
                                        </p:tav>
                                        <p:tav tm="100000">
                                          <p:val>
                                            <p:strVal val="#ppt_x"/>
                                          </p:val>
                                        </p:tav>
                                      </p:tavLst>
                                    </p:anim>
                                    <p:anim calcmode="lin" valueType="num">
                                      <p:cBhvr>
                                        <p:cTn id="26" dur="1000" fill="hold"/>
                                        <p:tgtEl>
                                          <p:spTgt spid="10">
                                            <p:txEl>
                                              <p:pRg st="10" end="10"/>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0">
                                            <p:txEl>
                                              <p:pRg st="11" end="11"/>
                                            </p:txEl>
                                          </p:spTgt>
                                        </p:tgtEl>
                                        <p:attrNameLst>
                                          <p:attrName>style.visibility</p:attrName>
                                        </p:attrNameLst>
                                      </p:cBhvr>
                                      <p:to>
                                        <p:strVal val="visible"/>
                                      </p:to>
                                    </p:set>
                                    <p:animEffect transition="in" filter="fade">
                                      <p:cBhvr>
                                        <p:cTn id="29" dur="1000"/>
                                        <p:tgtEl>
                                          <p:spTgt spid="10">
                                            <p:txEl>
                                              <p:pRg st="11" end="11"/>
                                            </p:txEl>
                                          </p:spTgt>
                                        </p:tgtEl>
                                      </p:cBhvr>
                                    </p:animEffect>
                                    <p:anim calcmode="lin" valueType="num">
                                      <p:cBhvr>
                                        <p:cTn id="30" dur="1000" fill="hold"/>
                                        <p:tgtEl>
                                          <p:spTgt spid="10">
                                            <p:txEl>
                                              <p:pRg st="11" end="11"/>
                                            </p:txEl>
                                          </p:spTgt>
                                        </p:tgtEl>
                                        <p:attrNameLst>
                                          <p:attrName>ppt_x</p:attrName>
                                        </p:attrNameLst>
                                      </p:cBhvr>
                                      <p:tavLst>
                                        <p:tav tm="0">
                                          <p:val>
                                            <p:strVal val="#ppt_x"/>
                                          </p:val>
                                        </p:tav>
                                        <p:tav tm="100000">
                                          <p:val>
                                            <p:strVal val="#ppt_x"/>
                                          </p:val>
                                        </p:tav>
                                      </p:tavLst>
                                    </p:anim>
                                    <p:anim calcmode="lin" valueType="num">
                                      <p:cBhvr>
                                        <p:cTn id="31" dur="1000" fill="hold"/>
                                        <p:tgtEl>
                                          <p:spTgt spid="10">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686B-F956-46E0-B10E-4F14EF0CEC29}"/>
              </a:ext>
            </a:extLst>
          </p:cNvPr>
          <p:cNvSpPr>
            <a:spLocks noGrp="1"/>
          </p:cNvSpPr>
          <p:nvPr>
            <p:ph type="title"/>
          </p:nvPr>
        </p:nvSpPr>
        <p:spPr/>
        <p:txBody>
          <a:bodyPr/>
          <a:lstStyle/>
          <a:p>
            <a:r>
              <a:rPr lang="en-US" dirty="0"/>
              <a:t>System R</a:t>
            </a:r>
            <a:r>
              <a:rPr lang="en-US" altLang="zh-CN" dirty="0"/>
              <a:t>ecovery Drive</a:t>
            </a:r>
            <a:endParaRPr lang="en-US" dirty="0"/>
          </a:p>
        </p:txBody>
      </p:sp>
      <p:sp>
        <p:nvSpPr>
          <p:cNvPr id="3" name="Slide Number Placeholder 2">
            <a:extLst>
              <a:ext uri="{FF2B5EF4-FFF2-40B4-BE49-F238E27FC236}">
                <a16:creationId xmlns:a16="http://schemas.microsoft.com/office/drawing/2014/main" id="{1803DC84-488E-4DC7-8D4D-E7219D5C3A77}"/>
              </a:ext>
            </a:extLst>
          </p:cNvPr>
          <p:cNvSpPr>
            <a:spLocks noGrp="1"/>
          </p:cNvSpPr>
          <p:nvPr>
            <p:ph type="sldNum" sz="quarter" idx="4"/>
          </p:nvPr>
        </p:nvSpPr>
        <p:spPr/>
        <p:txBody>
          <a:bodyPr/>
          <a:lstStyle/>
          <a:p>
            <a:fld id="{2066355A-084C-D24E-9AD2-7E4FC41EA627}" type="slidenum">
              <a:rPr lang="en-US" smtClean="0"/>
              <a:pPr/>
              <a:t>53</a:t>
            </a:fld>
            <a:endParaRPr lang="en-US" dirty="0"/>
          </a:p>
        </p:txBody>
      </p:sp>
      <p:pic>
        <p:nvPicPr>
          <p:cNvPr id="6" name="Picture 5">
            <a:extLst>
              <a:ext uri="{FF2B5EF4-FFF2-40B4-BE49-F238E27FC236}">
                <a16:creationId xmlns:a16="http://schemas.microsoft.com/office/drawing/2014/main" id="{C77AA702-1759-ED08-8A1E-C604C85E508B}"/>
              </a:ext>
            </a:extLst>
          </p:cNvPr>
          <p:cNvPicPr>
            <a:picLocks noChangeAspect="1"/>
          </p:cNvPicPr>
          <p:nvPr/>
        </p:nvPicPr>
        <p:blipFill>
          <a:blip r:embed="rId3"/>
          <a:stretch>
            <a:fillRect/>
          </a:stretch>
        </p:blipFill>
        <p:spPr>
          <a:xfrm>
            <a:off x="341927" y="948875"/>
            <a:ext cx="4005266" cy="3358045"/>
          </a:xfrm>
          <a:prstGeom prst="rect">
            <a:avLst/>
          </a:prstGeom>
        </p:spPr>
      </p:pic>
      <p:sp>
        <p:nvSpPr>
          <p:cNvPr id="9" name="TextBox 8">
            <a:extLst>
              <a:ext uri="{FF2B5EF4-FFF2-40B4-BE49-F238E27FC236}">
                <a16:creationId xmlns:a16="http://schemas.microsoft.com/office/drawing/2014/main" id="{89E9B1F0-369B-534A-CBAF-41AB8D4C11D9}"/>
              </a:ext>
            </a:extLst>
          </p:cNvPr>
          <p:cNvSpPr txBox="1"/>
          <p:nvPr/>
        </p:nvSpPr>
        <p:spPr>
          <a:xfrm>
            <a:off x="5290817" y="1218409"/>
            <a:ext cx="3417417" cy="784830"/>
          </a:xfrm>
          <a:prstGeom prst="rect">
            <a:avLst/>
          </a:prstGeom>
          <a:noFill/>
        </p:spPr>
        <p:txBody>
          <a:bodyPr wrap="square">
            <a:spAutoFit/>
          </a:bodyPr>
          <a:lstStyle/>
          <a:p>
            <a:r>
              <a:rPr lang="en-US" sz="1500" dirty="0">
                <a:solidFill>
                  <a:srgbClr val="45545F"/>
                </a:solidFill>
              </a:rPr>
              <a:t>Recovery Drive is a copy (to a bootable USB flash drive ) of the “</a:t>
            </a:r>
            <a:r>
              <a:rPr lang="en-US" sz="1500" dirty="0">
                <a:solidFill>
                  <a:srgbClr val="FF0000"/>
                </a:solidFill>
              </a:rPr>
              <a:t>recovery partition</a:t>
            </a:r>
            <a:r>
              <a:rPr lang="en-US" sz="1500" dirty="0">
                <a:solidFill>
                  <a:srgbClr val="45545F"/>
                </a:solidFill>
              </a:rPr>
              <a:t>”</a:t>
            </a:r>
          </a:p>
        </p:txBody>
      </p:sp>
      <p:pic>
        <p:nvPicPr>
          <p:cNvPr id="11" name="Picture 10">
            <a:extLst>
              <a:ext uri="{FF2B5EF4-FFF2-40B4-BE49-F238E27FC236}">
                <a16:creationId xmlns:a16="http://schemas.microsoft.com/office/drawing/2014/main" id="{947BFE42-2D1F-7531-3841-04E247414964}"/>
              </a:ext>
            </a:extLst>
          </p:cNvPr>
          <p:cNvPicPr>
            <a:picLocks noChangeAspect="1"/>
          </p:cNvPicPr>
          <p:nvPr/>
        </p:nvPicPr>
        <p:blipFill>
          <a:blip r:embed="rId4"/>
          <a:stretch>
            <a:fillRect/>
          </a:stretch>
        </p:blipFill>
        <p:spPr>
          <a:xfrm>
            <a:off x="4833937" y="2686136"/>
            <a:ext cx="4005266" cy="726146"/>
          </a:xfrm>
          <a:prstGeom prst="rect">
            <a:avLst/>
          </a:prstGeom>
          <a:ln>
            <a:solidFill>
              <a:schemeClr val="accent1"/>
            </a:solidFill>
          </a:ln>
        </p:spPr>
      </p:pic>
    </p:spTree>
    <p:extLst>
      <p:ext uri="{BB962C8B-B14F-4D97-AF65-F5344CB8AC3E}">
        <p14:creationId xmlns:p14="http://schemas.microsoft.com/office/powerpoint/2010/main" val="36853760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686B-F956-46E0-B10E-4F14EF0CEC29}"/>
              </a:ext>
            </a:extLst>
          </p:cNvPr>
          <p:cNvSpPr>
            <a:spLocks noGrp="1"/>
          </p:cNvSpPr>
          <p:nvPr>
            <p:ph type="title"/>
          </p:nvPr>
        </p:nvSpPr>
        <p:spPr>
          <a:xfrm>
            <a:off x="341927" y="75202"/>
            <a:ext cx="8455567" cy="633458"/>
          </a:xfrm>
        </p:spPr>
        <p:txBody>
          <a:bodyPr anchor="ctr">
            <a:normAutofit/>
          </a:bodyPr>
          <a:lstStyle/>
          <a:p>
            <a:r>
              <a:rPr lang="en-US" dirty="0"/>
              <a:t>System Repair vs R</a:t>
            </a:r>
            <a:r>
              <a:rPr lang="en-US" altLang="zh-CN" dirty="0"/>
              <a:t>ecovery Drive</a:t>
            </a:r>
            <a:endParaRPr lang="en-US" dirty="0"/>
          </a:p>
        </p:txBody>
      </p:sp>
      <p:sp>
        <p:nvSpPr>
          <p:cNvPr id="3" name="Slide Number Placeholder 2">
            <a:extLst>
              <a:ext uri="{FF2B5EF4-FFF2-40B4-BE49-F238E27FC236}">
                <a16:creationId xmlns:a16="http://schemas.microsoft.com/office/drawing/2014/main" id="{1803DC84-488E-4DC7-8D4D-E7219D5C3A7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54</a:t>
            </a:fld>
            <a:endParaRPr lang="en-US"/>
          </a:p>
        </p:txBody>
      </p:sp>
      <p:pic>
        <p:nvPicPr>
          <p:cNvPr id="7" name="Picture 6">
            <a:extLst>
              <a:ext uri="{FF2B5EF4-FFF2-40B4-BE49-F238E27FC236}">
                <a16:creationId xmlns:a16="http://schemas.microsoft.com/office/drawing/2014/main" id="{D8BCF69D-6F5E-61CE-C7AF-C3155370EB85}"/>
              </a:ext>
            </a:extLst>
          </p:cNvPr>
          <p:cNvPicPr>
            <a:picLocks noChangeAspect="1"/>
          </p:cNvPicPr>
          <p:nvPr/>
        </p:nvPicPr>
        <p:blipFill>
          <a:blip r:embed="rId3"/>
          <a:stretch>
            <a:fillRect/>
          </a:stretch>
        </p:blipFill>
        <p:spPr>
          <a:xfrm>
            <a:off x="1317231" y="828044"/>
            <a:ext cx="6697461" cy="4051965"/>
          </a:xfrm>
          <a:prstGeom prst="rect">
            <a:avLst/>
          </a:prstGeom>
          <a:noFill/>
        </p:spPr>
      </p:pic>
    </p:spTree>
    <p:extLst>
      <p:ext uri="{BB962C8B-B14F-4D97-AF65-F5344CB8AC3E}">
        <p14:creationId xmlns:p14="http://schemas.microsoft.com/office/powerpoint/2010/main" val="30306248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686B-F956-46E0-B10E-4F14EF0CEC29}"/>
              </a:ext>
            </a:extLst>
          </p:cNvPr>
          <p:cNvSpPr>
            <a:spLocks noGrp="1"/>
          </p:cNvSpPr>
          <p:nvPr>
            <p:ph type="title"/>
          </p:nvPr>
        </p:nvSpPr>
        <p:spPr>
          <a:xfrm>
            <a:off x="341927" y="75202"/>
            <a:ext cx="8455567" cy="633458"/>
          </a:xfrm>
        </p:spPr>
        <p:txBody>
          <a:bodyPr anchor="ctr">
            <a:normAutofit/>
          </a:bodyPr>
          <a:lstStyle/>
          <a:p>
            <a:r>
              <a:rPr lang="en-US" dirty="0"/>
              <a:t>Startup Repair</a:t>
            </a:r>
          </a:p>
        </p:txBody>
      </p:sp>
      <p:sp>
        <p:nvSpPr>
          <p:cNvPr id="3" name="Slide Number Placeholder 2">
            <a:extLst>
              <a:ext uri="{FF2B5EF4-FFF2-40B4-BE49-F238E27FC236}">
                <a16:creationId xmlns:a16="http://schemas.microsoft.com/office/drawing/2014/main" id="{1803DC84-488E-4DC7-8D4D-E7219D5C3A7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55</a:t>
            </a:fld>
            <a:endParaRPr lang="en-US"/>
          </a:p>
        </p:txBody>
      </p:sp>
      <p:sp>
        <p:nvSpPr>
          <p:cNvPr id="5" name="Text Placeholder 2">
            <a:extLst>
              <a:ext uri="{FF2B5EF4-FFF2-40B4-BE49-F238E27FC236}">
                <a16:creationId xmlns:a16="http://schemas.microsoft.com/office/drawing/2014/main" id="{7E5F532A-698E-674B-FF66-A736E538A135}"/>
              </a:ext>
            </a:extLst>
          </p:cNvPr>
          <p:cNvSpPr txBox="1">
            <a:spLocks/>
          </p:cNvSpPr>
          <p:nvPr/>
        </p:nvSpPr>
        <p:spPr>
          <a:xfrm>
            <a:off x="341927" y="822189"/>
            <a:ext cx="7890572" cy="3809284"/>
          </a:xfrm>
          <a:prstGeom prst="rect">
            <a:avLst/>
          </a:prstGeom>
        </p:spPr>
        <p:txBody>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altLang="zh-CN" b="1" dirty="0"/>
              <a:t>Startup repair </a:t>
            </a:r>
            <a:r>
              <a:rPr lang="en-US" altLang="zh-CN" dirty="0"/>
              <a:t>is a built-in diagnostic and repair tool </a:t>
            </a:r>
          </a:p>
          <a:p>
            <a:pPr lvl="1"/>
            <a:r>
              <a:rPr lang="en-US" altLang="zh-CN" dirty="0"/>
              <a:t>Can fix Windows system files without changing Windows settings, user data, or applications</a:t>
            </a:r>
          </a:p>
          <a:p>
            <a:pPr lvl="1"/>
            <a:endParaRPr lang="en-US" altLang="zh-CN" dirty="0"/>
          </a:p>
          <a:p>
            <a:r>
              <a:rPr lang="en-US" altLang="zh-CN" dirty="0"/>
              <a:t>To run startup repair in Windows RE:</a:t>
            </a:r>
          </a:p>
          <a:p>
            <a:pPr lvl="1"/>
            <a:r>
              <a:rPr lang="en-US" altLang="zh-CN" dirty="0"/>
              <a:t>Drill down to the Advanced options screen and click </a:t>
            </a:r>
            <a:r>
              <a:rPr lang="en-US" altLang="zh-CN" b="1" dirty="0"/>
              <a:t>Startup Repair</a:t>
            </a:r>
          </a:p>
          <a:p>
            <a:pPr lvl="1"/>
            <a:endParaRPr lang="en-US" altLang="zh-CN" b="1" dirty="0"/>
          </a:p>
          <a:p>
            <a:r>
              <a:rPr lang="en-US" altLang="zh-CN" dirty="0"/>
              <a:t>Windows RE examines the system, fixes problems, reports what it did, and might offer suggestions for further fixes</a:t>
            </a:r>
          </a:p>
          <a:p>
            <a:pPr marL="0" indent="0">
              <a:buFont typeface="Arial"/>
              <a:buNone/>
            </a:pPr>
            <a:endParaRPr lang="en-US" altLang="zh-CN" dirty="0"/>
          </a:p>
          <a:p>
            <a:r>
              <a:rPr lang="en-US" altLang="zh-CN" dirty="0"/>
              <a:t>A log file of the process can be found at:</a:t>
            </a:r>
          </a:p>
          <a:p>
            <a:pPr lvl="1"/>
            <a:r>
              <a:rPr lang="en-US" altLang="zh-CN" dirty="0"/>
              <a:t>C:\Windows\System32\LogFiles\SRT\SRTTrail.txt</a:t>
            </a:r>
          </a:p>
          <a:p>
            <a:endParaRPr lang="zh-CN" altLang="en-US" dirty="0"/>
          </a:p>
        </p:txBody>
      </p:sp>
    </p:spTree>
    <p:extLst>
      <p:ext uri="{BB962C8B-B14F-4D97-AF65-F5344CB8AC3E}">
        <p14:creationId xmlns:p14="http://schemas.microsoft.com/office/powerpoint/2010/main" val="1165145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fade">
                                      <p:cBhvr>
                                        <p:cTn id="21" dur="1000"/>
                                        <p:tgtEl>
                                          <p:spTgt spid="5">
                                            <p:txEl>
                                              <p:pRg st="6" end="6"/>
                                            </p:txEl>
                                          </p:spTgt>
                                        </p:tgtEl>
                                      </p:cBhvr>
                                    </p:animEffect>
                                    <p:anim calcmode="lin" valueType="num">
                                      <p:cBhvr>
                                        <p:cTn id="2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6" end="6"/>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xEl>
                                              <p:pRg st="8" end="8"/>
                                            </p:txEl>
                                          </p:spTgt>
                                        </p:tgtEl>
                                        <p:attrNameLst>
                                          <p:attrName>style.visibility</p:attrName>
                                        </p:attrNameLst>
                                      </p:cBhvr>
                                      <p:to>
                                        <p:strVal val="visible"/>
                                      </p:to>
                                    </p:set>
                                    <p:animEffect transition="in" filter="fade">
                                      <p:cBhvr>
                                        <p:cTn id="26" dur="1000"/>
                                        <p:tgtEl>
                                          <p:spTgt spid="5">
                                            <p:txEl>
                                              <p:pRg st="8" end="8"/>
                                            </p:txEl>
                                          </p:spTgt>
                                        </p:tgtEl>
                                      </p:cBhvr>
                                    </p:animEffect>
                                    <p:anim calcmode="lin" valueType="num">
                                      <p:cBhvr>
                                        <p:cTn id="27"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8" end="8"/>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animEffect transition="in" filter="fade">
                                      <p:cBhvr>
                                        <p:cTn id="31" dur="1000"/>
                                        <p:tgtEl>
                                          <p:spTgt spid="5">
                                            <p:txEl>
                                              <p:pRg st="9" end="9"/>
                                            </p:txEl>
                                          </p:spTgt>
                                        </p:tgtEl>
                                      </p:cBhvr>
                                    </p:animEffect>
                                    <p:anim calcmode="lin" valueType="num">
                                      <p:cBhvr>
                                        <p:cTn id="32"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686B-F956-46E0-B10E-4F14EF0CEC29}"/>
              </a:ext>
            </a:extLst>
          </p:cNvPr>
          <p:cNvSpPr>
            <a:spLocks noGrp="1"/>
          </p:cNvSpPr>
          <p:nvPr>
            <p:ph type="title"/>
          </p:nvPr>
        </p:nvSpPr>
        <p:spPr>
          <a:xfrm>
            <a:off x="341927" y="75202"/>
            <a:ext cx="8455567" cy="633458"/>
          </a:xfrm>
        </p:spPr>
        <p:txBody>
          <a:bodyPr anchor="ctr">
            <a:normAutofit/>
          </a:bodyPr>
          <a:lstStyle/>
          <a:p>
            <a:r>
              <a:rPr lang="en-US" dirty="0"/>
              <a:t>Startup Repair</a:t>
            </a:r>
          </a:p>
        </p:txBody>
      </p:sp>
      <p:sp>
        <p:nvSpPr>
          <p:cNvPr id="3" name="Slide Number Placeholder 2">
            <a:extLst>
              <a:ext uri="{FF2B5EF4-FFF2-40B4-BE49-F238E27FC236}">
                <a16:creationId xmlns:a16="http://schemas.microsoft.com/office/drawing/2014/main" id="{1803DC84-488E-4DC7-8D4D-E7219D5C3A7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56</a:t>
            </a:fld>
            <a:endParaRPr lang="en-US"/>
          </a:p>
        </p:txBody>
      </p:sp>
      <p:pic>
        <p:nvPicPr>
          <p:cNvPr id="4" name="Picture 3">
            <a:extLst>
              <a:ext uri="{FF2B5EF4-FFF2-40B4-BE49-F238E27FC236}">
                <a16:creationId xmlns:a16="http://schemas.microsoft.com/office/drawing/2014/main" id="{EF317DFB-2947-3BCE-D8B8-DFCDCF87C6C5}"/>
              </a:ext>
            </a:extLst>
          </p:cNvPr>
          <p:cNvPicPr>
            <a:picLocks noChangeAspect="1"/>
          </p:cNvPicPr>
          <p:nvPr/>
        </p:nvPicPr>
        <p:blipFill>
          <a:blip r:embed="rId3"/>
          <a:stretch>
            <a:fillRect/>
          </a:stretch>
        </p:blipFill>
        <p:spPr>
          <a:xfrm>
            <a:off x="0" y="796559"/>
            <a:ext cx="9144000" cy="3550381"/>
          </a:xfrm>
          <a:prstGeom prst="rect">
            <a:avLst/>
          </a:prstGeom>
        </p:spPr>
      </p:pic>
    </p:spTree>
    <p:extLst>
      <p:ext uri="{BB962C8B-B14F-4D97-AF65-F5344CB8AC3E}">
        <p14:creationId xmlns:p14="http://schemas.microsoft.com/office/powerpoint/2010/main" val="8806982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686B-F956-46E0-B10E-4F14EF0CEC29}"/>
              </a:ext>
            </a:extLst>
          </p:cNvPr>
          <p:cNvSpPr>
            <a:spLocks noGrp="1"/>
          </p:cNvSpPr>
          <p:nvPr>
            <p:ph type="title"/>
          </p:nvPr>
        </p:nvSpPr>
        <p:spPr/>
        <p:txBody>
          <a:bodyPr/>
          <a:lstStyle/>
          <a:p>
            <a:r>
              <a:rPr lang="en-US" dirty="0"/>
              <a:t>System Restore</a:t>
            </a:r>
          </a:p>
        </p:txBody>
      </p:sp>
      <p:sp>
        <p:nvSpPr>
          <p:cNvPr id="3" name="Slide Number Placeholder 2">
            <a:extLst>
              <a:ext uri="{FF2B5EF4-FFF2-40B4-BE49-F238E27FC236}">
                <a16:creationId xmlns:a16="http://schemas.microsoft.com/office/drawing/2014/main" id="{1803DC84-488E-4DC7-8D4D-E7219D5C3A77}"/>
              </a:ext>
            </a:extLst>
          </p:cNvPr>
          <p:cNvSpPr>
            <a:spLocks noGrp="1"/>
          </p:cNvSpPr>
          <p:nvPr>
            <p:ph type="sldNum" sz="quarter" idx="4"/>
          </p:nvPr>
        </p:nvSpPr>
        <p:spPr/>
        <p:txBody>
          <a:bodyPr/>
          <a:lstStyle/>
          <a:p>
            <a:fld id="{2066355A-084C-D24E-9AD2-7E4FC41EA627}" type="slidenum">
              <a:rPr lang="en-US" smtClean="0"/>
              <a:pPr/>
              <a:t>57</a:t>
            </a:fld>
            <a:endParaRPr lang="en-US" dirty="0"/>
          </a:p>
        </p:txBody>
      </p:sp>
      <p:pic>
        <p:nvPicPr>
          <p:cNvPr id="6" name="Content Placeholder 5">
            <a:extLst>
              <a:ext uri="{FF2B5EF4-FFF2-40B4-BE49-F238E27FC236}">
                <a16:creationId xmlns:a16="http://schemas.microsoft.com/office/drawing/2014/main" id="{0F031BB0-564B-4995-B6F2-F41C2AC0B0C0}"/>
              </a:ext>
            </a:extLst>
          </p:cNvPr>
          <p:cNvPicPr>
            <a:picLocks noGrp="1" noChangeAspect="1"/>
          </p:cNvPicPr>
          <p:nvPr>
            <p:ph idx="1"/>
          </p:nvPr>
        </p:nvPicPr>
        <p:blipFill>
          <a:blip r:embed="rId3"/>
          <a:stretch>
            <a:fillRect/>
          </a:stretch>
        </p:blipFill>
        <p:spPr>
          <a:xfrm>
            <a:off x="4852364" y="1256370"/>
            <a:ext cx="4020290" cy="2832603"/>
          </a:xfrm>
        </p:spPr>
      </p:pic>
      <p:sp>
        <p:nvSpPr>
          <p:cNvPr id="7" name="TextBox 6">
            <a:extLst>
              <a:ext uri="{FF2B5EF4-FFF2-40B4-BE49-F238E27FC236}">
                <a16:creationId xmlns:a16="http://schemas.microsoft.com/office/drawing/2014/main" id="{964DE45A-5862-D42E-2F8F-DD3FD3904305}"/>
              </a:ext>
            </a:extLst>
          </p:cNvPr>
          <p:cNvSpPr txBox="1"/>
          <p:nvPr/>
        </p:nvSpPr>
        <p:spPr>
          <a:xfrm>
            <a:off x="271346" y="634677"/>
            <a:ext cx="4572000" cy="1061829"/>
          </a:xfrm>
          <a:prstGeom prst="rect">
            <a:avLst/>
          </a:prstGeom>
          <a:noFill/>
        </p:spPr>
        <p:txBody>
          <a:bodyPr wrap="square">
            <a:spAutoFit/>
          </a:bodyPr>
          <a:lstStyle/>
          <a:p>
            <a:pPr algn="l"/>
            <a:r>
              <a:rPr lang="en-US" sz="1050" b="1" dirty="0">
                <a:solidFill>
                  <a:srgbClr val="ED1C24"/>
                </a:solidFill>
              </a:rPr>
              <a:t>System Restore </a:t>
            </a:r>
            <a:r>
              <a:rPr lang="en-US" sz="1050" dirty="0">
                <a:solidFill>
                  <a:srgbClr val="ED1C24"/>
                </a:solidFill>
              </a:rPr>
              <a:t>allows you to roll back from system configuration changes. </a:t>
            </a:r>
          </a:p>
          <a:p>
            <a:pPr algn="l"/>
            <a:endParaRPr lang="en-US" sz="1050" dirty="0">
              <a:solidFill>
                <a:srgbClr val="ED1C24"/>
              </a:solidFill>
            </a:endParaRPr>
          </a:p>
          <a:p>
            <a:pPr algn="l"/>
            <a:r>
              <a:rPr lang="en-US" sz="1050" b="1" dirty="0">
                <a:solidFill>
                  <a:srgbClr val="ED1C24"/>
                </a:solidFill>
              </a:rPr>
              <a:t>System Restore </a:t>
            </a:r>
            <a:r>
              <a:rPr lang="en-US" sz="1050" dirty="0">
                <a:solidFill>
                  <a:srgbClr val="ED1C24"/>
                </a:solidFill>
              </a:rPr>
              <a:t>allows for multiple restore points to be maintained (some are created </a:t>
            </a:r>
            <a:r>
              <a:rPr lang="en-US" sz="1050" b="1" dirty="0">
                <a:solidFill>
                  <a:srgbClr val="ED1C24"/>
                </a:solidFill>
              </a:rPr>
              <a:t>automatically</a:t>
            </a:r>
            <a:r>
              <a:rPr lang="en-US" sz="1050" dirty="0">
                <a:solidFill>
                  <a:srgbClr val="ED1C24"/>
                </a:solidFill>
              </a:rPr>
              <a:t>) and to roll back from changes to the whole registry and reverse program installations and updates</a:t>
            </a:r>
            <a:r>
              <a:rPr lang="en-US" sz="1000" b="0" i="0" u="none" strike="noStrike" baseline="0" dirty="0">
                <a:latin typeface="OpenSans-Regular"/>
              </a:rPr>
              <a:t>.</a:t>
            </a:r>
            <a:endParaRPr lang="en-US" dirty="0"/>
          </a:p>
        </p:txBody>
      </p:sp>
      <p:pic>
        <p:nvPicPr>
          <p:cNvPr id="5" name="Picture 4">
            <a:extLst>
              <a:ext uri="{FF2B5EF4-FFF2-40B4-BE49-F238E27FC236}">
                <a16:creationId xmlns:a16="http://schemas.microsoft.com/office/drawing/2014/main" id="{A25C9392-0FD8-71EB-32CC-D79B1DE6E502}"/>
              </a:ext>
            </a:extLst>
          </p:cNvPr>
          <p:cNvPicPr>
            <a:picLocks noChangeAspect="1"/>
          </p:cNvPicPr>
          <p:nvPr/>
        </p:nvPicPr>
        <p:blipFill>
          <a:blip r:embed="rId4"/>
          <a:stretch>
            <a:fillRect/>
          </a:stretch>
        </p:blipFill>
        <p:spPr>
          <a:xfrm>
            <a:off x="892234" y="2051315"/>
            <a:ext cx="3196212" cy="2591868"/>
          </a:xfrm>
          <a:prstGeom prst="rect">
            <a:avLst/>
          </a:prstGeom>
        </p:spPr>
      </p:pic>
    </p:spTree>
    <p:extLst>
      <p:ext uri="{BB962C8B-B14F-4D97-AF65-F5344CB8AC3E}">
        <p14:creationId xmlns:p14="http://schemas.microsoft.com/office/powerpoint/2010/main" val="8501339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686B-F956-46E0-B10E-4F14EF0CEC29}"/>
              </a:ext>
            </a:extLst>
          </p:cNvPr>
          <p:cNvSpPr>
            <a:spLocks noGrp="1"/>
          </p:cNvSpPr>
          <p:nvPr>
            <p:ph type="title"/>
          </p:nvPr>
        </p:nvSpPr>
        <p:spPr/>
        <p:txBody>
          <a:bodyPr/>
          <a:lstStyle/>
          <a:p>
            <a:r>
              <a:rPr lang="en-US" dirty="0"/>
              <a:t>System Restore</a:t>
            </a:r>
          </a:p>
        </p:txBody>
      </p:sp>
      <p:sp>
        <p:nvSpPr>
          <p:cNvPr id="3" name="Slide Number Placeholder 2">
            <a:extLst>
              <a:ext uri="{FF2B5EF4-FFF2-40B4-BE49-F238E27FC236}">
                <a16:creationId xmlns:a16="http://schemas.microsoft.com/office/drawing/2014/main" id="{1803DC84-488E-4DC7-8D4D-E7219D5C3A77}"/>
              </a:ext>
            </a:extLst>
          </p:cNvPr>
          <p:cNvSpPr>
            <a:spLocks noGrp="1"/>
          </p:cNvSpPr>
          <p:nvPr>
            <p:ph type="sldNum" sz="quarter" idx="4"/>
          </p:nvPr>
        </p:nvSpPr>
        <p:spPr/>
        <p:txBody>
          <a:bodyPr/>
          <a:lstStyle/>
          <a:p>
            <a:fld id="{2066355A-084C-D24E-9AD2-7E4FC41EA627}" type="slidenum">
              <a:rPr lang="en-US" smtClean="0"/>
              <a:pPr/>
              <a:t>58</a:t>
            </a:fld>
            <a:endParaRPr lang="en-US" dirty="0"/>
          </a:p>
        </p:txBody>
      </p:sp>
      <p:pic>
        <p:nvPicPr>
          <p:cNvPr id="6" name="Content Placeholder 5">
            <a:extLst>
              <a:ext uri="{FF2B5EF4-FFF2-40B4-BE49-F238E27FC236}">
                <a16:creationId xmlns:a16="http://schemas.microsoft.com/office/drawing/2014/main" id="{0F031BB0-564B-4995-B6F2-F41C2AC0B0C0}"/>
              </a:ext>
            </a:extLst>
          </p:cNvPr>
          <p:cNvPicPr>
            <a:picLocks noGrp="1" noChangeAspect="1"/>
          </p:cNvPicPr>
          <p:nvPr>
            <p:ph idx="1"/>
          </p:nvPr>
        </p:nvPicPr>
        <p:blipFill>
          <a:blip r:embed="rId2"/>
          <a:stretch>
            <a:fillRect/>
          </a:stretch>
        </p:blipFill>
        <p:spPr>
          <a:xfrm>
            <a:off x="341927" y="765716"/>
            <a:ext cx="3739498" cy="2386362"/>
          </a:xfrm>
        </p:spPr>
      </p:pic>
      <p:pic>
        <p:nvPicPr>
          <p:cNvPr id="5" name="Content Placeholder 5">
            <a:extLst>
              <a:ext uri="{FF2B5EF4-FFF2-40B4-BE49-F238E27FC236}">
                <a16:creationId xmlns:a16="http://schemas.microsoft.com/office/drawing/2014/main" id="{033E3869-7A9C-53A2-673C-59192840BC9B}"/>
              </a:ext>
            </a:extLst>
          </p:cNvPr>
          <p:cNvPicPr>
            <a:picLocks noChangeAspect="1"/>
          </p:cNvPicPr>
          <p:nvPr/>
        </p:nvPicPr>
        <p:blipFill>
          <a:blip r:embed="rId3"/>
          <a:stretch>
            <a:fillRect/>
          </a:stretch>
        </p:blipFill>
        <p:spPr>
          <a:xfrm>
            <a:off x="4750132" y="1808903"/>
            <a:ext cx="3667900" cy="2686349"/>
          </a:xfrm>
          <a:prstGeom prst="rect">
            <a:avLst/>
          </a:prstGeom>
        </p:spPr>
      </p:pic>
      <p:sp>
        <p:nvSpPr>
          <p:cNvPr id="7" name="TextBox 6">
            <a:extLst>
              <a:ext uri="{FF2B5EF4-FFF2-40B4-BE49-F238E27FC236}">
                <a16:creationId xmlns:a16="http://schemas.microsoft.com/office/drawing/2014/main" id="{3C5DEF5A-C086-753E-BF9D-C583C85812D0}"/>
              </a:ext>
            </a:extLst>
          </p:cNvPr>
          <p:cNvSpPr txBox="1"/>
          <p:nvPr/>
        </p:nvSpPr>
        <p:spPr>
          <a:xfrm>
            <a:off x="4402356" y="784521"/>
            <a:ext cx="4572000" cy="646331"/>
          </a:xfrm>
          <a:prstGeom prst="rect">
            <a:avLst/>
          </a:prstGeom>
          <a:noFill/>
        </p:spPr>
        <p:txBody>
          <a:bodyPr wrap="square">
            <a:spAutoFit/>
          </a:bodyPr>
          <a:lstStyle/>
          <a:p>
            <a:r>
              <a:rPr lang="en-US" sz="1800" dirty="0">
                <a:solidFill>
                  <a:srgbClr val="ED1C24"/>
                </a:solidFill>
              </a:rPr>
              <a:t>Reverse program installations and driver updates</a:t>
            </a:r>
            <a:endParaRPr lang="en-US" dirty="0"/>
          </a:p>
        </p:txBody>
      </p:sp>
    </p:spTree>
    <p:extLst>
      <p:ext uri="{BB962C8B-B14F-4D97-AF65-F5344CB8AC3E}">
        <p14:creationId xmlns:p14="http://schemas.microsoft.com/office/powerpoint/2010/main" val="20640460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1485A-BC27-428E-9CC4-EB276978964E}"/>
              </a:ext>
            </a:extLst>
          </p:cNvPr>
          <p:cNvSpPr>
            <a:spLocks noGrp="1"/>
          </p:cNvSpPr>
          <p:nvPr>
            <p:ph type="title"/>
          </p:nvPr>
        </p:nvSpPr>
        <p:spPr>
          <a:xfrm>
            <a:off x="341925" y="75202"/>
            <a:ext cx="7883768" cy="633458"/>
          </a:xfrm>
        </p:spPr>
        <p:txBody>
          <a:bodyPr anchor="ctr">
            <a:normAutofit/>
          </a:bodyPr>
          <a:lstStyle/>
          <a:p>
            <a:r>
              <a:rPr lang="en-US" dirty="0"/>
              <a:t>System Image</a:t>
            </a:r>
          </a:p>
        </p:txBody>
      </p:sp>
      <p:sp>
        <p:nvSpPr>
          <p:cNvPr id="5" name="Text Placeholder 4">
            <a:extLst>
              <a:ext uri="{FF2B5EF4-FFF2-40B4-BE49-F238E27FC236}">
                <a16:creationId xmlns:a16="http://schemas.microsoft.com/office/drawing/2014/main" id="{CB2A8AD7-16E5-4A18-8178-7CF3AF21E672}"/>
              </a:ext>
            </a:extLst>
          </p:cNvPr>
          <p:cNvSpPr>
            <a:spLocks noGrp="1"/>
          </p:cNvSpPr>
          <p:nvPr>
            <p:ph type="body" sz="quarter" idx="13"/>
          </p:nvPr>
        </p:nvSpPr>
        <p:spPr>
          <a:xfrm>
            <a:off x="1752600" y="944984"/>
            <a:ext cx="6934200" cy="571500"/>
          </a:xfrm>
        </p:spPr>
        <p:txBody>
          <a:bodyPr>
            <a:normAutofit/>
          </a:bodyPr>
          <a:lstStyle/>
          <a:p>
            <a:pPr>
              <a:lnSpc>
                <a:spcPct val="90000"/>
              </a:lnSpc>
            </a:pPr>
            <a:r>
              <a:rPr lang="en-US" sz="1700" b="1" dirty="0"/>
              <a:t>Image: </a:t>
            </a:r>
            <a:r>
              <a:rPr lang="en-US" sz="1700" dirty="0"/>
              <a:t>A duplicate of an operating system installation (including installed software, settings, and user data).</a:t>
            </a:r>
          </a:p>
        </p:txBody>
      </p:sp>
      <p:sp>
        <p:nvSpPr>
          <p:cNvPr id="3" name="Slide Number Placeholder 2">
            <a:extLst>
              <a:ext uri="{FF2B5EF4-FFF2-40B4-BE49-F238E27FC236}">
                <a16:creationId xmlns:a16="http://schemas.microsoft.com/office/drawing/2014/main" id="{BC9CD757-F366-4780-A666-90ED4A9458A0}"/>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59</a:t>
            </a:fld>
            <a:endParaRPr lang="en-US"/>
          </a:p>
        </p:txBody>
      </p:sp>
      <p:sp>
        <p:nvSpPr>
          <p:cNvPr id="8" name="Content Placeholder 7">
            <a:extLst>
              <a:ext uri="{FF2B5EF4-FFF2-40B4-BE49-F238E27FC236}">
                <a16:creationId xmlns:a16="http://schemas.microsoft.com/office/drawing/2014/main" id="{49A6DDF8-28D2-B331-CE2E-412A055EAE36}"/>
              </a:ext>
            </a:extLst>
          </p:cNvPr>
          <p:cNvSpPr>
            <a:spLocks noGrp="1"/>
          </p:cNvSpPr>
          <p:nvPr>
            <p:ph idx="1"/>
          </p:nvPr>
        </p:nvSpPr>
        <p:spPr/>
        <p:txBody>
          <a:bodyPr/>
          <a:lstStyle/>
          <a:p>
            <a:r>
              <a:rPr lang="en-US" sz="1600" dirty="0"/>
              <a:t>You can make a complete backup of the system configuration and data files. This is called an image.</a:t>
            </a:r>
          </a:p>
          <a:p>
            <a:pPr marL="0" indent="0">
              <a:buNone/>
            </a:pPr>
            <a:r>
              <a:rPr lang="en-US" sz="1600" dirty="0"/>
              <a:t> </a:t>
            </a:r>
          </a:p>
          <a:p>
            <a:r>
              <a:rPr lang="en-US" sz="1600" dirty="0"/>
              <a:t>This method is simple, but you do need a backup device with large capacity.</a:t>
            </a:r>
          </a:p>
          <a:p>
            <a:endParaRPr lang="en-US" sz="1600" dirty="0"/>
          </a:p>
          <a:p>
            <a:r>
              <a:rPr lang="en-US" sz="1600" dirty="0"/>
              <a:t>You create a system image using the </a:t>
            </a:r>
            <a:r>
              <a:rPr lang="en-US" sz="1600" dirty="0">
                <a:solidFill>
                  <a:srgbClr val="FF0000"/>
                </a:solidFill>
              </a:rPr>
              <a:t>Backup and Restore </a:t>
            </a:r>
            <a:r>
              <a:rPr lang="en-US" sz="1600" dirty="0"/>
              <a:t>applet in Control Panel. </a:t>
            </a:r>
          </a:p>
          <a:p>
            <a:endParaRPr lang="en-US" sz="1600" dirty="0"/>
          </a:p>
          <a:p>
            <a:r>
              <a:rPr lang="en-US" sz="1600" dirty="0"/>
              <a:t>Click the </a:t>
            </a:r>
            <a:r>
              <a:rPr lang="en-US" sz="1600" dirty="0">
                <a:solidFill>
                  <a:srgbClr val="FF0000"/>
                </a:solidFill>
              </a:rPr>
              <a:t>Create a system image </a:t>
            </a:r>
            <a:r>
              <a:rPr lang="en-US" sz="1600" dirty="0"/>
              <a:t>link in the tasks pane. </a:t>
            </a:r>
          </a:p>
          <a:p>
            <a:endParaRPr lang="en-US" sz="1600" dirty="0"/>
          </a:p>
          <a:p>
            <a:r>
              <a:rPr lang="en-US" sz="1600" dirty="0"/>
              <a:t>Select a backup device and give the image a suitable name</a:t>
            </a:r>
            <a:r>
              <a:rPr lang="en-US" dirty="0"/>
              <a:t>.</a:t>
            </a:r>
          </a:p>
        </p:txBody>
      </p:sp>
    </p:spTree>
    <p:extLst>
      <p:ext uri="{BB962C8B-B14F-4D97-AF65-F5344CB8AC3E}">
        <p14:creationId xmlns:p14="http://schemas.microsoft.com/office/powerpoint/2010/main" val="12906740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23FB8-AA7F-4DDE-9EF4-C84576592525}"/>
              </a:ext>
            </a:extLst>
          </p:cNvPr>
          <p:cNvSpPr>
            <a:spLocks noGrp="1"/>
          </p:cNvSpPr>
          <p:nvPr>
            <p:ph type="title"/>
          </p:nvPr>
        </p:nvSpPr>
        <p:spPr/>
        <p:txBody>
          <a:bodyPr/>
          <a:lstStyle/>
          <a:p>
            <a:r>
              <a:rPr lang="en-US" dirty="0"/>
              <a:t>External hardware token requirements</a:t>
            </a:r>
          </a:p>
        </p:txBody>
      </p:sp>
      <p:sp>
        <p:nvSpPr>
          <p:cNvPr id="3" name="Content Placeholder 2">
            <a:extLst>
              <a:ext uri="{FF2B5EF4-FFF2-40B4-BE49-F238E27FC236}">
                <a16:creationId xmlns:a16="http://schemas.microsoft.com/office/drawing/2014/main" id="{1CC5AD7F-906C-439A-B64C-A801790BADCC}"/>
              </a:ext>
            </a:extLst>
          </p:cNvPr>
          <p:cNvSpPr>
            <a:spLocks noGrp="1"/>
          </p:cNvSpPr>
          <p:nvPr>
            <p:ph idx="1"/>
          </p:nvPr>
        </p:nvSpPr>
        <p:spPr>
          <a:xfrm>
            <a:off x="467034" y="807723"/>
            <a:ext cx="8209930" cy="4046220"/>
          </a:xfrm>
        </p:spPr>
        <p:txBody>
          <a:bodyPr>
            <a:normAutofit/>
          </a:bodyPr>
          <a:lstStyle/>
          <a:p>
            <a:r>
              <a:rPr lang="en-GB" dirty="0"/>
              <a:t>External hardware token requirements</a:t>
            </a:r>
          </a:p>
          <a:p>
            <a:pPr lvl="1"/>
            <a:r>
              <a:rPr lang="en-US" dirty="0"/>
              <a:t>An app might have a requirement for using a more secure authentication method than a simple password</a:t>
            </a:r>
          </a:p>
          <a:p>
            <a:pPr marL="342900" lvl="1" indent="0">
              <a:buNone/>
            </a:pPr>
            <a:endParaRPr lang="en-US" dirty="0"/>
          </a:p>
          <a:p>
            <a:pPr lvl="1"/>
            <a:r>
              <a:rPr lang="en-US" dirty="0"/>
              <a:t>External hardware tokens are smart cards or USB device that stores some cryptographic user identification data.</a:t>
            </a:r>
          </a:p>
          <a:p>
            <a:pPr lvl="1"/>
            <a:endParaRPr lang="en-GB" dirty="0"/>
          </a:p>
          <a:p>
            <a:pPr lvl="1"/>
            <a:r>
              <a:rPr lang="en-US" dirty="0"/>
              <a:t>User must present the token and supply a password, PIN, or fingerprint</a:t>
            </a:r>
          </a:p>
          <a:p>
            <a:pPr marL="342900" lvl="1" indent="0">
              <a:buNone/>
            </a:pPr>
            <a:endParaRPr lang="en-US" dirty="0"/>
          </a:p>
          <a:p>
            <a:pPr lvl="1"/>
            <a:r>
              <a:rPr lang="en-US" dirty="0"/>
              <a:t>2FA authentication </a:t>
            </a:r>
            <a:endParaRPr lang="en-GB" dirty="0"/>
          </a:p>
          <a:p>
            <a:pPr marL="342900" lvl="1" indent="0">
              <a:buNone/>
            </a:pPr>
            <a:endParaRPr lang="en-GB" dirty="0"/>
          </a:p>
        </p:txBody>
      </p:sp>
      <p:pic>
        <p:nvPicPr>
          <p:cNvPr id="6" name="Picture 5">
            <a:extLst>
              <a:ext uri="{FF2B5EF4-FFF2-40B4-BE49-F238E27FC236}">
                <a16:creationId xmlns:a16="http://schemas.microsoft.com/office/drawing/2014/main" id="{8AA91519-38F0-91A8-8433-DF0154A05D37}"/>
              </a:ext>
            </a:extLst>
          </p:cNvPr>
          <p:cNvPicPr>
            <a:picLocks noChangeAspect="1"/>
          </p:cNvPicPr>
          <p:nvPr/>
        </p:nvPicPr>
        <p:blipFill>
          <a:blip r:embed="rId3"/>
          <a:stretch>
            <a:fillRect/>
          </a:stretch>
        </p:blipFill>
        <p:spPr>
          <a:xfrm>
            <a:off x="4199711" y="3363022"/>
            <a:ext cx="3629025" cy="1257300"/>
          </a:xfrm>
          <a:prstGeom prst="rect">
            <a:avLst/>
          </a:prstGeom>
        </p:spPr>
      </p:pic>
    </p:spTree>
    <p:extLst>
      <p:ext uri="{BB962C8B-B14F-4D97-AF65-F5344CB8AC3E}">
        <p14:creationId xmlns:p14="http://schemas.microsoft.com/office/powerpoint/2010/main" val="36556766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1485A-BC27-428E-9CC4-EB276978964E}"/>
              </a:ext>
            </a:extLst>
          </p:cNvPr>
          <p:cNvSpPr>
            <a:spLocks noGrp="1"/>
          </p:cNvSpPr>
          <p:nvPr>
            <p:ph type="title"/>
          </p:nvPr>
        </p:nvSpPr>
        <p:spPr>
          <a:xfrm>
            <a:off x="341925" y="75202"/>
            <a:ext cx="7883768" cy="633458"/>
          </a:xfrm>
        </p:spPr>
        <p:txBody>
          <a:bodyPr anchor="ctr">
            <a:normAutofit/>
          </a:bodyPr>
          <a:lstStyle/>
          <a:p>
            <a:r>
              <a:rPr lang="en-US" dirty="0"/>
              <a:t>System Repair and Reinstall</a:t>
            </a:r>
          </a:p>
        </p:txBody>
      </p:sp>
      <p:sp>
        <p:nvSpPr>
          <p:cNvPr id="3" name="Slide Number Placeholder 2">
            <a:extLst>
              <a:ext uri="{FF2B5EF4-FFF2-40B4-BE49-F238E27FC236}">
                <a16:creationId xmlns:a16="http://schemas.microsoft.com/office/drawing/2014/main" id="{BC9CD757-F366-4780-A666-90ED4A9458A0}"/>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60</a:t>
            </a:fld>
            <a:endParaRPr lang="en-US"/>
          </a:p>
        </p:txBody>
      </p:sp>
      <p:pic>
        <p:nvPicPr>
          <p:cNvPr id="9" name="Content Placeholder 8">
            <a:extLst>
              <a:ext uri="{FF2B5EF4-FFF2-40B4-BE49-F238E27FC236}">
                <a16:creationId xmlns:a16="http://schemas.microsoft.com/office/drawing/2014/main" id="{4D002ED6-97E8-F501-310C-13E6F8D8D59F}"/>
              </a:ext>
            </a:extLst>
          </p:cNvPr>
          <p:cNvPicPr>
            <a:picLocks noGrp="1" noChangeAspect="1"/>
          </p:cNvPicPr>
          <p:nvPr>
            <p:ph idx="1"/>
          </p:nvPr>
        </p:nvPicPr>
        <p:blipFill>
          <a:blip r:embed="rId2"/>
          <a:stretch>
            <a:fillRect/>
          </a:stretch>
        </p:blipFill>
        <p:spPr>
          <a:xfrm>
            <a:off x="2050055" y="838386"/>
            <a:ext cx="5750201" cy="2133987"/>
          </a:xfrm>
        </p:spPr>
      </p:pic>
      <p:pic>
        <p:nvPicPr>
          <p:cNvPr id="12" name="Picture 11">
            <a:extLst>
              <a:ext uri="{FF2B5EF4-FFF2-40B4-BE49-F238E27FC236}">
                <a16:creationId xmlns:a16="http://schemas.microsoft.com/office/drawing/2014/main" id="{4ACAF92F-7395-8F4A-8D58-95D7CD4A5AF7}"/>
              </a:ext>
            </a:extLst>
          </p:cNvPr>
          <p:cNvPicPr>
            <a:picLocks noChangeAspect="1"/>
          </p:cNvPicPr>
          <p:nvPr/>
        </p:nvPicPr>
        <p:blipFill>
          <a:blip r:embed="rId3"/>
          <a:stretch>
            <a:fillRect/>
          </a:stretch>
        </p:blipFill>
        <p:spPr>
          <a:xfrm>
            <a:off x="472715" y="3173730"/>
            <a:ext cx="1577340" cy="1577340"/>
          </a:xfrm>
          <a:prstGeom prst="rect">
            <a:avLst/>
          </a:prstGeom>
        </p:spPr>
      </p:pic>
      <p:sp>
        <p:nvSpPr>
          <p:cNvPr id="13" name="TextBox 12">
            <a:extLst>
              <a:ext uri="{FF2B5EF4-FFF2-40B4-BE49-F238E27FC236}">
                <a16:creationId xmlns:a16="http://schemas.microsoft.com/office/drawing/2014/main" id="{F7188BE9-9C06-61E9-7B0E-F9E48D19A60E}"/>
              </a:ext>
            </a:extLst>
          </p:cNvPr>
          <p:cNvSpPr txBox="1"/>
          <p:nvPr/>
        </p:nvSpPr>
        <p:spPr>
          <a:xfrm>
            <a:off x="1859280" y="3962400"/>
            <a:ext cx="2712720" cy="369332"/>
          </a:xfrm>
          <a:prstGeom prst="rect">
            <a:avLst/>
          </a:prstGeom>
          <a:noFill/>
        </p:spPr>
        <p:txBody>
          <a:bodyPr wrap="square" rtlCol="0">
            <a:spAutoFit/>
          </a:bodyPr>
          <a:lstStyle/>
          <a:p>
            <a:r>
              <a:rPr lang="en-US" dirty="0"/>
              <a:t>This creates a </a:t>
            </a:r>
            <a:r>
              <a:rPr lang="en-US" dirty="0">
                <a:solidFill>
                  <a:srgbClr val="FF0000"/>
                </a:solidFill>
              </a:rPr>
              <a:t>.WIM file</a:t>
            </a:r>
          </a:p>
        </p:txBody>
      </p:sp>
    </p:spTree>
    <p:extLst>
      <p:ext uri="{BB962C8B-B14F-4D97-AF65-F5344CB8AC3E}">
        <p14:creationId xmlns:p14="http://schemas.microsoft.com/office/powerpoint/2010/main" val="17349412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CCE26-A906-41A2-8164-8C3B8809702C}"/>
              </a:ext>
            </a:extLst>
          </p:cNvPr>
          <p:cNvSpPr>
            <a:spLocks noGrp="1"/>
          </p:cNvSpPr>
          <p:nvPr>
            <p:ph type="title"/>
          </p:nvPr>
        </p:nvSpPr>
        <p:spPr>
          <a:xfrm>
            <a:off x="341927" y="182880"/>
            <a:ext cx="8455567" cy="633458"/>
          </a:xfrm>
        </p:spPr>
        <p:txBody>
          <a:bodyPr/>
          <a:lstStyle/>
          <a:p>
            <a:r>
              <a:rPr lang="en-US" dirty="0"/>
              <a:t>Guidelines for Troubleshooting Windows Issues</a:t>
            </a:r>
          </a:p>
        </p:txBody>
      </p:sp>
      <p:sp>
        <p:nvSpPr>
          <p:cNvPr id="3" name="Slide Number Placeholder 2">
            <a:extLst>
              <a:ext uri="{FF2B5EF4-FFF2-40B4-BE49-F238E27FC236}">
                <a16:creationId xmlns:a16="http://schemas.microsoft.com/office/drawing/2014/main" id="{F7CF31E1-0A5A-40BE-8389-B00A2F93AAF1}"/>
              </a:ext>
            </a:extLst>
          </p:cNvPr>
          <p:cNvSpPr>
            <a:spLocks noGrp="1"/>
          </p:cNvSpPr>
          <p:nvPr>
            <p:ph type="sldNum" sz="quarter" idx="4"/>
          </p:nvPr>
        </p:nvSpPr>
        <p:spPr/>
        <p:txBody>
          <a:bodyPr/>
          <a:lstStyle/>
          <a:p>
            <a:fld id="{2066355A-084C-D24E-9AD2-7E4FC41EA627}" type="slidenum">
              <a:rPr lang="en-US" smtClean="0"/>
              <a:pPr/>
              <a:t>61</a:t>
            </a:fld>
            <a:endParaRPr lang="en-US" dirty="0"/>
          </a:p>
        </p:txBody>
      </p:sp>
      <p:sp>
        <p:nvSpPr>
          <p:cNvPr id="4" name="Content Placeholder 3">
            <a:extLst>
              <a:ext uri="{FF2B5EF4-FFF2-40B4-BE49-F238E27FC236}">
                <a16:creationId xmlns:a16="http://schemas.microsoft.com/office/drawing/2014/main" id="{3B190FBC-F87A-4A89-A17E-6A533A6390AE}"/>
              </a:ext>
            </a:extLst>
          </p:cNvPr>
          <p:cNvSpPr>
            <a:spLocks noGrp="1"/>
          </p:cNvSpPr>
          <p:nvPr>
            <p:ph idx="1"/>
          </p:nvPr>
        </p:nvSpPr>
        <p:spPr>
          <a:xfrm>
            <a:off x="248082" y="1064378"/>
            <a:ext cx="8460152" cy="3567590"/>
          </a:xfrm>
        </p:spPr>
        <p:txBody>
          <a:bodyPr/>
          <a:lstStyle/>
          <a:p>
            <a:pPr marL="685800" lvl="1" indent="-342900">
              <a:lnSpc>
                <a:spcPct val="150000"/>
              </a:lnSpc>
              <a:buFont typeface="+mj-lt"/>
              <a:buAutoNum type="arabicPeriod"/>
            </a:pPr>
            <a:r>
              <a:rPr lang="en-US" dirty="0"/>
              <a:t>Examine log files and Event Viewer to get information about what has happened on the system.</a:t>
            </a:r>
          </a:p>
          <a:p>
            <a:pPr marL="685800" lvl="1" indent="-342900">
              <a:lnSpc>
                <a:spcPct val="150000"/>
              </a:lnSpc>
              <a:buFont typeface="+mj-lt"/>
              <a:buAutoNum type="arabicPeriod"/>
            </a:pPr>
            <a:r>
              <a:rPr lang="en-US" dirty="0"/>
              <a:t>Use the System Configuration Utility to modify system settings and files that affect the way the computer boots and loads Windows.</a:t>
            </a:r>
          </a:p>
          <a:p>
            <a:pPr marL="685800" lvl="1" indent="-342900">
              <a:lnSpc>
                <a:spcPct val="150000"/>
              </a:lnSpc>
              <a:buFont typeface="+mj-lt"/>
              <a:buAutoNum type="arabicPeriod"/>
            </a:pPr>
            <a:r>
              <a:rPr lang="en-US" dirty="0"/>
              <a:t>Use Task Manager to attempt to locate a reason for slow system performance.</a:t>
            </a:r>
          </a:p>
          <a:p>
            <a:pPr marL="685800" lvl="1" indent="-342900">
              <a:lnSpc>
                <a:spcPct val="150000"/>
              </a:lnSpc>
              <a:buFont typeface="+mj-lt"/>
              <a:buAutoNum type="arabicPeriod"/>
            </a:pPr>
            <a:r>
              <a:rPr lang="en-US" dirty="0"/>
              <a:t>Use Event Viewer to attempt to determine why a service fails to start.</a:t>
            </a:r>
          </a:p>
        </p:txBody>
      </p:sp>
    </p:spTree>
    <p:extLst>
      <p:ext uri="{BB962C8B-B14F-4D97-AF65-F5344CB8AC3E}">
        <p14:creationId xmlns:p14="http://schemas.microsoft.com/office/powerpoint/2010/main" val="422706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anim calcmode="lin" valueType="num">
                                      <p:cBhvr>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CCE26-A906-41A2-8164-8C3B8809702C}"/>
              </a:ext>
            </a:extLst>
          </p:cNvPr>
          <p:cNvSpPr>
            <a:spLocks noGrp="1"/>
          </p:cNvSpPr>
          <p:nvPr>
            <p:ph type="title"/>
          </p:nvPr>
        </p:nvSpPr>
        <p:spPr>
          <a:xfrm>
            <a:off x="341927" y="182880"/>
            <a:ext cx="8455567" cy="633458"/>
          </a:xfrm>
        </p:spPr>
        <p:txBody>
          <a:bodyPr/>
          <a:lstStyle/>
          <a:p>
            <a:r>
              <a:rPr lang="en-US" dirty="0"/>
              <a:t>Guidelines for Troubleshooting Windows Issues</a:t>
            </a:r>
          </a:p>
        </p:txBody>
      </p:sp>
      <p:sp>
        <p:nvSpPr>
          <p:cNvPr id="3" name="Slide Number Placeholder 2">
            <a:extLst>
              <a:ext uri="{FF2B5EF4-FFF2-40B4-BE49-F238E27FC236}">
                <a16:creationId xmlns:a16="http://schemas.microsoft.com/office/drawing/2014/main" id="{F7CF31E1-0A5A-40BE-8389-B00A2F93AAF1}"/>
              </a:ext>
            </a:extLst>
          </p:cNvPr>
          <p:cNvSpPr>
            <a:spLocks noGrp="1"/>
          </p:cNvSpPr>
          <p:nvPr>
            <p:ph type="sldNum" sz="quarter" idx="4"/>
          </p:nvPr>
        </p:nvSpPr>
        <p:spPr/>
        <p:txBody>
          <a:bodyPr/>
          <a:lstStyle/>
          <a:p>
            <a:fld id="{2066355A-084C-D24E-9AD2-7E4FC41EA627}" type="slidenum">
              <a:rPr lang="en-US" smtClean="0"/>
              <a:pPr/>
              <a:t>62</a:t>
            </a:fld>
            <a:endParaRPr lang="en-US" dirty="0"/>
          </a:p>
        </p:txBody>
      </p:sp>
      <p:sp>
        <p:nvSpPr>
          <p:cNvPr id="4" name="Content Placeholder 3">
            <a:extLst>
              <a:ext uri="{FF2B5EF4-FFF2-40B4-BE49-F238E27FC236}">
                <a16:creationId xmlns:a16="http://schemas.microsoft.com/office/drawing/2014/main" id="{3B190FBC-F87A-4A89-A17E-6A533A6390AE}"/>
              </a:ext>
            </a:extLst>
          </p:cNvPr>
          <p:cNvSpPr>
            <a:spLocks noGrp="1"/>
          </p:cNvSpPr>
          <p:nvPr>
            <p:ph idx="1"/>
          </p:nvPr>
        </p:nvSpPr>
        <p:spPr/>
        <p:txBody>
          <a:bodyPr/>
          <a:lstStyle/>
          <a:p>
            <a:r>
              <a:rPr lang="en-US" dirty="0"/>
              <a:t>If an application crashes:</a:t>
            </a:r>
          </a:p>
          <a:p>
            <a:pPr marL="685800" lvl="1" indent="-342900">
              <a:lnSpc>
                <a:spcPct val="150000"/>
              </a:lnSpc>
              <a:buFont typeface="+mj-lt"/>
              <a:buAutoNum type="arabicPeriod"/>
            </a:pPr>
            <a:r>
              <a:rPr lang="en-US" dirty="0"/>
              <a:t>Try to preserve any data that was being processed.</a:t>
            </a:r>
          </a:p>
          <a:p>
            <a:pPr marL="685800" lvl="1" indent="-342900">
              <a:lnSpc>
                <a:spcPct val="150000"/>
              </a:lnSpc>
              <a:buFont typeface="+mj-lt"/>
              <a:buAutoNum type="arabicPeriod"/>
            </a:pPr>
            <a:r>
              <a:rPr lang="en-US" dirty="0"/>
              <a:t>See if the process will become responsive again or if you need to kill the process.</a:t>
            </a:r>
          </a:p>
          <a:p>
            <a:pPr marL="685800" lvl="1" indent="-342900">
              <a:lnSpc>
                <a:spcPct val="150000"/>
              </a:lnSpc>
              <a:buFont typeface="+mj-lt"/>
              <a:buAutoNum type="arabicPeriod"/>
            </a:pPr>
            <a:r>
              <a:rPr lang="en-US" dirty="0"/>
              <a:t>Attempt to recover data from temporary files or folders if the process was killed.</a:t>
            </a:r>
          </a:p>
          <a:p>
            <a:pPr marL="685800" lvl="1" indent="-342900">
              <a:lnSpc>
                <a:spcPct val="150000"/>
              </a:lnSpc>
              <a:buFont typeface="+mj-lt"/>
              <a:buAutoNum type="arabicPeriod"/>
            </a:pPr>
            <a:r>
              <a:rPr lang="en-US" dirty="0"/>
              <a:t>Examine Event Viewer logs.</a:t>
            </a:r>
          </a:p>
          <a:p>
            <a:pPr marL="685800" lvl="1" indent="-342900">
              <a:lnSpc>
                <a:spcPct val="150000"/>
              </a:lnSpc>
              <a:buFont typeface="+mj-lt"/>
              <a:buAutoNum type="arabicPeriod"/>
            </a:pPr>
            <a:r>
              <a:rPr lang="en-US" dirty="0"/>
              <a:t>If the application repeatedly crashes, </a:t>
            </a:r>
            <a:r>
              <a:rPr lang="en-US" dirty="0">
                <a:solidFill>
                  <a:srgbClr val="FF0000"/>
                </a:solidFill>
              </a:rPr>
              <a:t>uninstall </a:t>
            </a:r>
            <a:r>
              <a:rPr lang="en-US" dirty="0"/>
              <a:t>then </a:t>
            </a:r>
            <a:r>
              <a:rPr lang="en-US" dirty="0">
                <a:solidFill>
                  <a:srgbClr val="FF0000"/>
                </a:solidFill>
              </a:rPr>
              <a:t>reinstall</a:t>
            </a:r>
            <a:r>
              <a:rPr lang="en-US" dirty="0"/>
              <a:t> the application or if available, use the </a:t>
            </a:r>
            <a:r>
              <a:rPr lang="en-US" dirty="0">
                <a:solidFill>
                  <a:srgbClr val="FF0000"/>
                </a:solidFill>
              </a:rPr>
              <a:t>Repair</a:t>
            </a:r>
            <a:r>
              <a:rPr lang="en-US" dirty="0"/>
              <a:t> option in Programs and Features.</a:t>
            </a:r>
          </a:p>
        </p:txBody>
      </p:sp>
    </p:spTree>
    <p:extLst>
      <p:ext uri="{BB962C8B-B14F-4D97-AF65-F5344CB8AC3E}">
        <p14:creationId xmlns:p14="http://schemas.microsoft.com/office/powerpoint/2010/main" val="4284834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anim calcmode="lin" valueType="num">
                                      <p:cBhvr>
                                        <p:cTn id="2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CCE26-A906-41A2-8164-8C3B8809702C}"/>
              </a:ext>
            </a:extLst>
          </p:cNvPr>
          <p:cNvSpPr>
            <a:spLocks noGrp="1"/>
          </p:cNvSpPr>
          <p:nvPr>
            <p:ph type="title"/>
          </p:nvPr>
        </p:nvSpPr>
        <p:spPr>
          <a:xfrm>
            <a:off x="341927" y="182880"/>
            <a:ext cx="8455567" cy="633458"/>
          </a:xfrm>
        </p:spPr>
        <p:txBody>
          <a:bodyPr/>
          <a:lstStyle/>
          <a:p>
            <a:r>
              <a:rPr lang="en-US" dirty="0"/>
              <a:t>Guidelines for Troubleshooting Windows Issues</a:t>
            </a:r>
          </a:p>
        </p:txBody>
      </p:sp>
      <p:sp>
        <p:nvSpPr>
          <p:cNvPr id="3" name="Slide Number Placeholder 2">
            <a:extLst>
              <a:ext uri="{FF2B5EF4-FFF2-40B4-BE49-F238E27FC236}">
                <a16:creationId xmlns:a16="http://schemas.microsoft.com/office/drawing/2014/main" id="{F7CF31E1-0A5A-40BE-8389-B00A2F93AAF1}"/>
              </a:ext>
            </a:extLst>
          </p:cNvPr>
          <p:cNvSpPr>
            <a:spLocks noGrp="1"/>
          </p:cNvSpPr>
          <p:nvPr>
            <p:ph type="sldNum" sz="quarter" idx="4"/>
          </p:nvPr>
        </p:nvSpPr>
        <p:spPr/>
        <p:txBody>
          <a:bodyPr/>
          <a:lstStyle/>
          <a:p>
            <a:fld id="{2066355A-084C-D24E-9AD2-7E4FC41EA627}" type="slidenum">
              <a:rPr lang="en-US" smtClean="0"/>
              <a:pPr/>
              <a:t>63</a:t>
            </a:fld>
            <a:endParaRPr lang="en-US" dirty="0"/>
          </a:p>
        </p:txBody>
      </p:sp>
      <p:sp>
        <p:nvSpPr>
          <p:cNvPr id="4" name="Content Placeholder 3">
            <a:extLst>
              <a:ext uri="{FF2B5EF4-FFF2-40B4-BE49-F238E27FC236}">
                <a16:creationId xmlns:a16="http://schemas.microsoft.com/office/drawing/2014/main" id="{3B190FBC-F87A-4A89-A17E-6A533A6390AE}"/>
              </a:ext>
            </a:extLst>
          </p:cNvPr>
          <p:cNvSpPr>
            <a:spLocks noGrp="1"/>
          </p:cNvSpPr>
          <p:nvPr>
            <p:ph idx="1"/>
          </p:nvPr>
        </p:nvSpPr>
        <p:spPr/>
        <p:txBody>
          <a:bodyPr/>
          <a:lstStyle/>
          <a:p>
            <a:r>
              <a:rPr lang="en-US" dirty="0"/>
              <a:t>If there are printing issues not related to printer hardware or network connectivity, examine Windows settings and check the following:</a:t>
            </a:r>
          </a:p>
          <a:p>
            <a:pPr marL="685800" lvl="1" indent="-342900">
              <a:lnSpc>
                <a:spcPct val="150000"/>
              </a:lnSpc>
              <a:buFont typeface="+mj-lt"/>
              <a:buAutoNum type="arabicPeriod"/>
            </a:pPr>
            <a:r>
              <a:rPr lang="en-US" dirty="0"/>
              <a:t>Use the printer's property dialog box to try printing a test page. If this is successful, there must be an application or file-specific problem.</a:t>
            </a:r>
          </a:p>
          <a:p>
            <a:pPr marL="685800" lvl="1" indent="-342900">
              <a:lnSpc>
                <a:spcPct val="150000"/>
              </a:lnSpc>
              <a:buFont typeface="+mj-lt"/>
              <a:buAutoNum type="arabicPeriod"/>
            </a:pPr>
            <a:r>
              <a:rPr lang="en-US" dirty="0"/>
              <a:t>Open the print queue and check for stalled print jobs.</a:t>
            </a:r>
          </a:p>
          <a:p>
            <a:pPr marL="685800" lvl="1" indent="-342900">
              <a:lnSpc>
                <a:spcPct val="150000"/>
              </a:lnSpc>
              <a:buFont typeface="+mj-lt"/>
              <a:buAutoNum type="arabicPeriod"/>
            </a:pPr>
            <a:r>
              <a:rPr lang="en-US" dirty="0"/>
              <a:t>Restart the print spooler service.</a:t>
            </a:r>
          </a:p>
          <a:p>
            <a:pPr marL="685800" lvl="1" indent="-342900">
              <a:lnSpc>
                <a:spcPct val="150000"/>
              </a:lnSpc>
              <a:buFont typeface="+mj-lt"/>
              <a:buAutoNum type="arabicPeriod"/>
            </a:pPr>
            <a:r>
              <a:rPr lang="en-US" dirty="0"/>
              <a:t>Check for any driver updates or known issues.</a:t>
            </a:r>
          </a:p>
          <a:p>
            <a:pPr marL="685800" lvl="1" indent="-342900">
              <a:lnSpc>
                <a:spcPct val="150000"/>
              </a:lnSpc>
              <a:buFont typeface="+mj-lt"/>
              <a:buAutoNum type="arabicPeriod"/>
            </a:pPr>
            <a:r>
              <a:rPr lang="en-US" dirty="0"/>
              <a:t>Check permissions configured on the printer.</a:t>
            </a:r>
          </a:p>
        </p:txBody>
      </p:sp>
    </p:spTree>
    <p:extLst>
      <p:ext uri="{BB962C8B-B14F-4D97-AF65-F5344CB8AC3E}">
        <p14:creationId xmlns:p14="http://schemas.microsoft.com/office/powerpoint/2010/main" val="407641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anim calcmode="lin" valueType="num">
                                      <p:cBhvr>
                                        <p:cTn id="2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CCE26-A906-41A2-8164-8C3B8809702C}"/>
              </a:ext>
            </a:extLst>
          </p:cNvPr>
          <p:cNvSpPr>
            <a:spLocks noGrp="1"/>
          </p:cNvSpPr>
          <p:nvPr>
            <p:ph type="title"/>
          </p:nvPr>
        </p:nvSpPr>
        <p:spPr>
          <a:xfrm>
            <a:off x="341927" y="182880"/>
            <a:ext cx="8455567" cy="633458"/>
          </a:xfrm>
        </p:spPr>
        <p:txBody>
          <a:bodyPr/>
          <a:lstStyle/>
          <a:p>
            <a:r>
              <a:rPr lang="en-US" dirty="0"/>
              <a:t>Guidelines for Troubleshooting Windows Issues</a:t>
            </a:r>
          </a:p>
        </p:txBody>
      </p:sp>
      <p:sp>
        <p:nvSpPr>
          <p:cNvPr id="3" name="Slide Number Placeholder 2">
            <a:extLst>
              <a:ext uri="{FF2B5EF4-FFF2-40B4-BE49-F238E27FC236}">
                <a16:creationId xmlns:a16="http://schemas.microsoft.com/office/drawing/2014/main" id="{F7CF31E1-0A5A-40BE-8389-B00A2F93AAF1}"/>
              </a:ext>
            </a:extLst>
          </p:cNvPr>
          <p:cNvSpPr>
            <a:spLocks noGrp="1"/>
          </p:cNvSpPr>
          <p:nvPr>
            <p:ph type="sldNum" sz="quarter" idx="4"/>
          </p:nvPr>
        </p:nvSpPr>
        <p:spPr/>
        <p:txBody>
          <a:bodyPr/>
          <a:lstStyle/>
          <a:p>
            <a:fld id="{2066355A-084C-D24E-9AD2-7E4FC41EA627}" type="slidenum">
              <a:rPr lang="en-US" smtClean="0"/>
              <a:pPr/>
              <a:t>64</a:t>
            </a:fld>
            <a:endParaRPr lang="en-US" dirty="0"/>
          </a:p>
        </p:txBody>
      </p:sp>
      <p:sp>
        <p:nvSpPr>
          <p:cNvPr id="4" name="Content Placeholder 3">
            <a:extLst>
              <a:ext uri="{FF2B5EF4-FFF2-40B4-BE49-F238E27FC236}">
                <a16:creationId xmlns:a16="http://schemas.microsoft.com/office/drawing/2014/main" id="{3B190FBC-F87A-4A89-A17E-6A533A6390AE}"/>
              </a:ext>
            </a:extLst>
          </p:cNvPr>
          <p:cNvSpPr>
            <a:spLocks noGrp="1"/>
          </p:cNvSpPr>
          <p:nvPr>
            <p:ph idx="1"/>
          </p:nvPr>
        </p:nvSpPr>
        <p:spPr/>
        <p:txBody>
          <a:bodyPr/>
          <a:lstStyle/>
          <a:p>
            <a:r>
              <a:rPr lang="en-US" dirty="0"/>
              <a:t>If the user experiences frequent BSoDs:</a:t>
            </a:r>
          </a:p>
          <a:p>
            <a:pPr marL="685800" lvl="1" indent="-342900">
              <a:lnSpc>
                <a:spcPct val="150000"/>
              </a:lnSpc>
              <a:buFont typeface="+mj-lt"/>
              <a:buAutoNum type="arabicPeriod"/>
            </a:pPr>
            <a:r>
              <a:rPr lang="en-US" dirty="0"/>
              <a:t>Use System Restore or, (if you can boot to Safe Mode), Rollback Driver.</a:t>
            </a:r>
          </a:p>
          <a:p>
            <a:pPr marL="685800" lvl="1" indent="-342900">
              <a:lnSpc>
                <a:spcPct val="150000"/>
              </a:lnSpc>
              <a:buFont typeface="+mj-lt"/>
              <a:buAutoNum type="arabicPeriod"/>
            </a:pPr>
            <a:r>
              <a:rPr lang="en-US" dirty="0"/>
              <a:t>Remove a recently added hardware device or uninstall a recently installed program.</a:t>
            </a:r>
          </a:p>
          <a:p>
            <a:pPr marL="685800" lvl="1" indent="-342900">
              <a:lnSpc>
                <a:spcPct val="150000"/>
              </a:lnSpc>
              <a:buFont typeface="+mj-lt"/>
              <a:buAutoNum type="arabicPeriod"/>
            </a:pPr>
            <a:r>
              <a:rPr lang="en-US" dirty="0"/>
              <a:t>Check seating of hardware components and cables.</a:t>
            </a:r>
          </a:p>
          <a:p>
            <a:pPr marL="685800" lvl="1" indent="-342900">
              <a:lnSpc>
                <a:spcPct val="150000"/>
              </a:lnSpc>
              <a:buFont typeface="+mj-lt"/>
              <a:buAutoNum type="arabicPeriod"/>
            </a:pPr>
            <a:r>
              <a:rPr lang="en-US" dirty="0"/>
              <a:t>Run hardware diagnostics, chkdsk, and scan for malware.</a:t>
            </a:r>
          </a:p>
          <a:p>
            <a:pPr marL="685800" lvl="1" indent="-342900">
              <a:lnSpc>
                <a:spcPct val="150000"/>
              </a:lnSpc>
              <a:buFont typeface="+mj-lt"/>
              <a:buAutoNum type="arabicPeriod"/>
            </a:pPr>
            <a:r>
              <a:rPr lang="en-US" dirty="0"/>
              <a:t>Make a note of the stop error code and search the Microsoft Knowledge Base for known fixes and troubleshooting tips. </a:t>
            </a:r>
          </a:p>
        </p:txBody>
      </p:sp>
    </p:spTree>
    <p:extLst>
      <p:ext uri="{BB962C8B-B14F-4D97-AF65-F5344CB8AC3E}">
        <p14:creationId xmlns:p14="http://schemas.microsoft.com/office/powerpoint/2010/main" val="398847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anim calcmode="lin" valueType="num">
                                      <p:cBhvr>
                                        <p:cTn id="2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CCE26-A906-41A2-8164-8C3B8809702C}"/>
              </a:ext>
            </a:extLst>
          </p:cNvPr>
          <p:cNvSpPr>
            <a:spLocks noGrp="1"/>
          </p:cNvSpPr>
          <p:nvPr>
            <p:ph type="title"/>
          </p:nvPr>
        </p:nvSpPr>
        <p:spPr>
          <a:xfrm>
            <a:off x="341927" y="182880"/>
            <a:ext cx="8455567" cy="633458"/>
          </a:xfrm>
        </p:spPr>
        <p:txBody>
          <a:bodyPr/>
          <a:lstStyle/>
          <a:p>
            <a:r>
              <a:rPr lang="en-US" dirty="0"/>
              <a:t>Guidelines for Troubleshooting Windows Issues</a:t>
            </a:r>
          </a:p>
        </p:txBody>
      </p:sp>
      <p:sp>
        <p:nvSpPr>
          <p:cNvPr id="3" name="Slide Number Placeholder 2">
            <a:extLst>
              <a:ext uri="{FF2B5EF4-FFF2-40B4-BE49-F238E27FC236}">
                <a16:creationId xmlns:a16="http://schemas.microsoft.com/office/drawing/2014/main" id="{F7CF31E1-0A5A-40BE-8389-B00A2F93AAF1}"/>
              </a:ext>
            </a:extLst>
          </p:cNvPr>
          <p:cNvSpPr>
            <a:spLocks noGrp="1"/>
          </p:cNvSpPr>
          <p:nvPr>
            <p:ph type="sldNum" sz="quarter" idx="4"/>
          </p:nvPr>
        </p:nvSpPr>
        <p:spPr/>
        <p:txBody>
          <a:bodyPr/>
          <a:lstStyle/>
          <a:p>
            <a:fld id="{2066355A-084C-D24E-9AD2-7E4FC41EA627}" type="slidenum">
              <a:rPr lang="en-US" smtClean="0"/>
              <a:pPr/>
              <a:t>65</a:t>
            </a:fld>
            <a:endParaRPr lang="en-US" dirty="0"/>
          </a:p>
        </p:txBody>
      </p:sp>
      <p:sp>
        <p:nvSpPr>
          <p:cNvPr id="4" name="Content Placeholder 3">
            <a:extLst>
              <a:ext uri="{FF2B5EF4-FFF2-40B4-BE49-F238E27FC236}">
                <a16:creationId xmlns:a16="http://schemas.microsoft.com/office/drawing/2014/main" id="{3B190FBC-F87A-4A89-A17E-6A533A6390AE}"/>
              </a:ext>
            </a:extLst>
          </p:cNvPr>
          <p:cNvSpPr>
            <a:spLocks noGrp="1"/>
          </p:cNvSpPr>
          <p:nvPr>
            <p:ph idx="1"/>
          </p:nvPr>
        </p:nvSpPr>
        <p:spPr>
          <a:xfrm>
            <a:off x="341924" y="980346"/>
            <a:ext cx="8460152" cy="3799809"/>
          </a:xfrm>
        </p:spPr>
        <p:txBody>
          <a:bodyPr/>
          <a:lstStyle/>
          <a:p>
            <a:pPr marL="342900" lvl="1" indent="0">
              <a:lnSpc>
                <a:spcPct val="150000"/>
              </a:lnSpc>
              <a:buNone/>
            </a:pPr>
            <a:r>
              <a:rPr lang="en-US" dirty="0"/>
              <a:t>If the user experiences file or memory corruption:</a:t>
            </a:r>
          </a:p>
          <a:p>
            <a:pPr marL="685800" lvl="1" indent="-342900">
              <a:lnSpc>
                <a:spcPct val="150000"/>
              </a:lnSpc>
              <a:buFont typeface="+mj-lt"/>
              <a:buAutoNum type="arabicPeriod"/>
            </a:pPr>
            <a:r>
              <a:rPr lang="en-US" dirty="0"/>
              <a:t>Use </a:t>
            </a:r>
            <a:r>
              <a:rPr lang="en-US" dirty="0">
                <a:solidFill>
                  <a:srgbClr val="FF0000"/>
                </a:solidFill>
              </a:rPr>
              <a:t>sfc</a:t>
            </a:r>
            <a:r>
              <a:rPr lang="en-US" dirty="0"/>
              <a:t> to verify system files and restore them from cache if corrupt or damaged.</a:t>
            </a:r>
          </a:p>
          <a:p>
            <a:pPr marL="685800" lvl="1" indent="-342900">
              <a:lnSpc>
                <a:spcPct val="150000"/>
              </a:lnSpc>
              <a:buFont typeface="+mj-lt"/>
              <a:buAutoNum type="arabicPeriod"/>
            </a:pPr>
            <a:r>
              <a:rPr lang="en-US" dirty="0"/>
              <a:t>Use the Windows </a:t>
            </a:r>
            <a:r>
              <a:rPr lang="en-US" dirty="0">
                <a:solidFill>
                  <a:srgbClr val="FF0000"/>
                </a:solidFill>
              </a:rPr>
              <a:t>Memory Diagnostics tool </a:t>
            </a:r>
            <a:r>
              <a:rPr lang="en-US" dirty="0"/>
              <a:t>to test memory chips for errors.</a:t>
            </a:r>
          </a:p>
          <a:p>
            <a:pPr marL="685800" lvl="1" indent="-342900">
              <a:lnSpc>
                <a:spcPct val="150000"/>
              </a:lnSpc>
              <a:buFont typeface="+mj-lt"/>
              <a:buAutoNum type="arabicPeriod"/>
            </a:pPr>
            <a:r>
              <a:rPr lang="en-US" dirty="0"/>
              <a:t>If the user is experiencing boot problems, determine the failure point.</a:t>
            </a:r>
          </a:p>
          <a:p>
            <a:pPr marL="685800" lvl="1" indent="-342900">
              <a:lnSpc>
                <a:spcPct val="150000"/>
              </a:lnSpc>
              <a:buFont typeface="+mj-lt"/>
              <a:buAutoNum type="arabicPeriod"/>
            </a:pPr>
            <a:r>
              <a:rPr lang="en-US" dirty="0"/>
              <a:t>Try booting into Safe Mode to troubleshoot by loading only minimal required components.</a:t>
            </a:r>
          </a:p>
          <a:p>
            <a:pPr marL="685800" lvl="1" indent="-342900">
              <a:lnSpc>
                <a:spcPct val="150000"/>
              </a:lnSpc>
              <a:buFont typeface="+mj-lt"/>
              <a:buAutoNum type="arabicPeriod"/>
            </a:pPr>
            <a:r>
              <a:rPr lang="en-US" dirty="0"/>
              <a:t>Try booting from the product media, a repair disc, or a recovery partition.</a:t>
            </a:r>
          </a:p>
          <a:p>
            <a:pPr marL="685800" lvl="1" indent="-342900">
              <a:lnSpc>
                <a:spcPct val="150000"/>
              </a:lnSpc>
              <a:buFont typeface="+mj-lt"/>
              <a:buAutoNum type="arabicPeriod"/>
            </a:pPr>
            <a:r>
              <a:rPr lang="en-US" dirty="0"/>
              <a:t>Use System Restore to rollback system configuration changes.</a:t>
            </a:r>
          </a:p>
        </p:txBody>
      </p:sp>
    </p:spTree>
    <p:extLst>
      <p:ext uri="{BB962C8B-B14F-4D97-AF65-F5344CB8AC3E}">
        <p14:creationId xmlns:p14="http://schemas.microsoft.com/office/powerpoint/2010/main" val="27286193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CCE26-A906-41A2-8164-8C3B8809702C}"/>
              </a:ext>
            </a:extLst>
          </p:cNvPr>
          <p:cNvSpPr>
            <a:spLocks noGrp="1"/>
          </p:cNvSpPr>
          <p:nvPr>
            <p:ph type="title"/>
          </p:nvPr>
        </p:nvSpPr>
        <p:spPr>
          <a:xfrm>
            <a:off x="341927" y="182880"/>
            <a:ext cx="8455567" cy="633458"/>
          </a:xfrm>
        </p:spPr>
        <p:txBody>
          <a:bodyPr/>
          <a:lstStyle/>
          <a:p>
            <a:r>
              <a:rPr lang="en-US" dirty="0"/>
              <a:t>Guidelines for Troubleshooting Windows Issues</a:t>
            </a:r>
          </a:p>
        </p:txBody>
      </p:sp>
      <p:sp>
        <p:nvSpPr>
          <p:cNvPr id="3" name="Slide Number Placeholder 2">
            <a:extLst>
              <a:ext uri="{FF2B5EF4-FFF2-40B4-BE49-F238E27FC236}">
                <a16:creationId xmlns:a16="http://schemas.microsoft.com/office/drawing/2014/main" id="{F7CF31E1-0A5A-40BE-8389-B00A2F93AAF1}"/>
              </a:ext>
            </a:extLst>
          </p:cNvPr>
          <p:cNvSpPr>
            <a:spLocks noGrp="1"/>
          </p:cNvSpPr>
          <p:nvPr>
            <p:ph type="sldNum" sz="quarter" idx="4"/>
          </p:nvPr>
        </p:nvSpPr>
        <p:spPr/>
        <p:txBody>
          <a:bodyPr/>
          <a:lstStyle/>
          <a:p>
            <a:fld id="{2066355A-084C-D24E-9AD2-7E4FC41EA627}" type="slidenum">
              <a:rPr lang="en-US" smtClean="0"/>
              <a:pPr/>
              <a:t>66</a:t>
            </a:fld>
            <a:endParaRPr lang="en-US" dirty="0"/>
          </a:p>
        </p:txBody>
      </p:sp>
      <p:sp>
        <p:nvSpPr>
          <p:cNvPr id="4" name="Content Placeholder 3">
            <a:extLst>
              <a:ext uri="{FF2B5EF4-FFF2-40B4-BE49-F238E27FC236}">
                <a16:creationId xmlns:a16="http://schemas.microsoft.com/office/drawing/2014/main" id="{3B190FBC-F87A-4A89-A17E-6A533A6390AE}"/>
              </a:ext>
            </a:extLst>
          </p:cNvPr>
          <p:cNvSpPr>
            <a:spLocks noGrp="1"/>
          </p:cNvSpPr>
          <p:nvPr>
            <p:ph idx="1"/>
          </p:nvPr>
        </p:nvSpPr>
        <p:spPr>
          <a:xfrm>
            <a:off x="341924" y="980346"/>
            <a:ext cx="8460152" cy="3980273"/>
          </a:xfrm>
        </p:spPr>
        <p:txBody>
          <a:bodyPr/>
          <a:lstStyle/>
          <a:p>
            <a:r>
              <a:rPr lang="en-US" dirty="0"/>
              <a:t>Rollback updates that are causing issues by uninstalling them.</a:t>
            </a:r>
          </a:p>
          <a:p>
            <a:pPr lvl="1"/>
            <a:r>
              <a:rPr lang="en-US" dirty="0"/>
              <a:t>Open Programs and Features.</a:t>
            </a:r>
          </a:p>
          <a:p>
            <a:pPr lvl="1"/>
            <a:r>
              <a:rPr lang="en-US" dirty="0"/>
              <a:t>Select View installed updates.</a:t>
            </a:r>
          </a:p>
          <a:p>
            <a:pPr lvl="1"/>
            <a:r>
              <a:rPr lang="en-US" dirty="0"/>
              <a:t>Select the update that is causing the problem, then select the Uninstall button.</a:t>
            </a:r>
          </a:p>
          <a:p>
            <a:pPr lvl="1"/>
            <a:endParaRPr lang="en-US" dirty="0"/>
          </a:p>
          <a:p>
            <a:r>
              <a:rPr lang="en-US" dirty="0"/>
              <a:t>Rollback troublesome device drivers.</a:t>
            </a:r>
          </a:p>
          <a:p>
            <a:pPr lvl="1"/>
            <a:r>
              <a:rPr lang="en-US" dirty="0"/>
              <a:t>Open Device Manager.</a:t>
            </a:r>
          </a:p>
          <a:p>
            <a:pPr lvl="1"/>
            <a:r>
              <a:rPr lang="en-US" dirty="0"/>
              <a:t>Right-click the device having the problem and select Properties.</a:t>
            </a:r>
          </a:p>
          <a:p>
            <a:pPr lvl="1"/>
            <a:r>
              <a:rPr lang="en-US" dirty="0"/>
              <a:t>Select the Driver tab.</a:t>
            </a:r>
          </a:p>
          <a:p>
            <a:pPr lvl="1"/>
            <a:r>
              <a:rPr lang="en-US" dirty="0"/>
              <a:t>Select the Roll Back Driver button.</a:t>
            </a:r>
          </a:p>
          <a:p>
            <a:pPr lvl="1"/>
            <a:endParaRPr lang="en-US" dirty="0"/>
          </a:p>
          <a:p>
            <a:r>
              <a:rPr lang="en-US" dirty="0"/>
              <a:t>If all else fails, determine whether you need to perform a system restore or reinstall Windows.</a:t>
            </a:r>
          </a:p>
        </p:txBody>
      </p:sp>
    </p:spTree>
    <p:extLst>
      <p:ext uri="{BB962C8B-B14F-4D97-AF65-F5344CB8AC3E}">
        <p14:creationId xmlns:p14="http://schemas.microsoft.com/office/powerpoint/2010/main" val="2153207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80">
                                          <p:stCondLst>
                                            <p:cond delay="0"/>
                                          </p:stCondLst>
                                        </p:cTn>
                                        <p:tgtEl>
                                          <p:spTgt spid="4">
                                            <p:txEl>
                                              <p:pRg st="1" end="1"/>
                                            </p:txEl>
                                          </p:spTgt>
                                        </p:tgtEl>
                                      </p:cBhvr>
                                    </p:animEffect>
                                    <p:anim calcmode="lin" valueType="num">
                                      <p:cBhvr>
                                        <p:cTn id="8"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1" end="1"/>
                                            </p:txEl>
                                          </p:spTgt>
                                        </p:tgtEl>
                                      </p:cBhvr>
                                      <p:to x="100000" y="60000"/>
                                    </p:animScale>
                                    <p:animScale>
                                      <p:cBhvr>
                                        <p:cTn id="14" dur="166" decel="50000">
                                          <p:stCondLst>
                                            <p:cond delay="676"/>
                                          </p:stCondLst>
                                        </p:cTn>
                                        <p:tgtEl>
                                          <p:spTgt spid="4">
                                            <p:txEl>
                                              <p:pRg st="1" end="1"/>
                                            </p:txEl>
                                          </p:spTgt>
                                        </p:tgtEl>
                                      </p:cBhvr>
                                      <p:to x="100000" y="100000"/>
                                    </p:animScale>
                                    <p:animScale>
                                      <p:cBhvr>
                                        <p:cTn id="15" dur="26">
                                          <p:stCondLst>
                                            <p:cond delay="1312"/>
                                          </p:stCondLst>
                                        </p:cTn>
                                        <p:tgtEl>
                                          <p:spTgt spid="4">
                                            <p:txEl>
                                              <p:pRg st="1" end="1"/>
                                            </p:txEl>
                                          </p:spTgt>
                                        </p:tgtEl>
                                      </p:cBhvr>
                                      <p:to x="100000" y="80000"/>
                                    </p:animScale>
                                    <p:animScale>
                                      <p:cBhvr>
                                        <p:cTn id="16" dur="166" decel="50000">
                                          <p:stCondLst>
                                            <p:cond delay="1338"/>
                                          </p:stCondLst>
                                        </p:cTn>
                                        <p:tgtEl>
                                          <p:spTgt spid="4">
                                            <p:txEl>
                                              <p:pRg st="1" end="1"/>
                                            </p:txEl>
                                          </p:spTgt>
                                        </p:tgtEl>
                                      </p:cBhvr>
                                      <p:to x="100000" y="100000"/>
                                    </p:animScale>
                                    <p:animScale>
                                      <p:cBhvr>
                                        <p:cTn id="17" dur="26">
                                          <p:stCondLst>
                                            <p:cond delay="1642"/>
                                          </p:stCondLst>
                                        </p:cTn>
                                        <p:tgtEl>
                                          <p:spTgt spid="4">
                                            <p:txEl>
                                              <p:pRg st="1" end="1"/>
                                            </p:txEl>
                                          </p:spTgt>
                                        </p:tgtEl>
                                      </p:cBhvr>
                                      <p:to x="100000" y="90000"/>
                                    </p:animScale>
                                    <p:animScale>
                                      <p:cBhvr>
                                        <p:cTn id="18" dur="166" decel="50000">
                                          <p:stCondLst>
                                            <p:cond delay="1668"/>
                                          </p:stCondLst>
                                        </p:cTn>
                                        <p:tgtEl>
                                          <p:spTgt spid="4">
                                            <p:txEl>
                                              <p:pRg st="1" end="1"/>
                                            </p:txEl>
                                          </p:spTgt>
                                        </p:tgtEl>
                                      </p:cBhvr>
                                      <p:to x="100000" y="100000"/>
                                    </p:animScale>
                                    <p:animScale>
                                      <p:cBhvr>
                                        <p:cTn id="19" dur="26">
                                          <p:stCondLst>
                                            <p:cond delay="1808"/>
                                          </p:stCondLst>
                                        </p:cTn>
                                        <p:tgtEl>
                                          <p:spTgt spid="4">
                                            <p:txEl>
                                              <p:pRg st="1" end="1"/>
                                            </p:txEl>
                                          </p:spTgt>
                                        </p:tgtEl>
                                      </p:cBhvr>
                                      <p:to x="100000" y="95000"/>
                                    </p:animScale>
                                    <p:animScale>
                                      <p:cBhvr>
                                        <p:cTn id="20" dur="166" decel="50000">
                                          <p:stCondLst>
                                            <p:cond delay="1834"/>
                                          </p:stCondLst>
                                        </p:cTn>
                                        <p:tgtEl>
                                          <p:spTgt spid="4">
                                            <p:txEl>
                                              <p:pRg st="1" end="1"/>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wipe(down)">
                                      <p:cBhvr>
                                        <p:cTn id="23" dur="580">
                                          <p:stCondLst>
                                            <p:cond delay="0"/>
                                          </p:stCondLst>
                                        </p:cTn>
                                        <p:tgtEl>
                                          <p:spTgt spid="4">
                                            <p:txEl>
                                              <p:pRg st="2" end="2"/>
                                            </p:txEl>
                                          </p:spTgt>
                                        </p:tgtEl>
                                      </p:cBhvr>
                                    </p:animEffect>
                                    <p:anim calcmode="lin" valueType="num">
                                      <p:cBhvr>
                                        <p:cTn id="24"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2" end="2"/>
                                            </p:txEl>
                                          </p:spTgt>
                                        </p:tgtEl>
                                      </p:cBhvr>
                                      <p:to x="100000" y="60000"/>
                                    </p:animScale>
                                    <p:animScale>
                                      <p:cBhvr>
                                        <p:cTn id="30" dur="166" decel="50000">
                                          <p:stCondLst>
                                            <p:cond delay="676"/>
                                          </p:stCondLst>
                                        </p:cTn>
                                        <p:tgtEl>
                                          <p:spTgt spid="4">
                                            <p:txEl>
                                              <p:pRg st="2" end="2"/>
                                            </p:txEl>
                                          </p:spTgt>
                                        </p:tgtEl>
                                      </p:cBhvr>
                                      <p:to x="100000" y="100000"/>
                                    </p:animScale>
                                    <p:animScale>
                                      <p:cBhvr>
                                        <p:cTn id="31" dur="26">
                                          <p:stCondLst>
                                            <p:cond delay="1312"/>
                                          </p:stCondLst>
                                        </p:cTn>
                                        <p:tgtEl>
                                          <p:spTgt spid="4">
                                            <p:txEl>
                                              <p:pRg st="2" end="2"/>
                                            </p:txEl>
                                          </p:spTgt>
                                        </p:tgtEl>
                                      </p:cBhvr>
                                      <p:to x="100000" y="80000"/>
                                    </p:animScale>
                                    <p:animScale>
                                      <p:cBhvr>
                                        <p:cTn id="32" dur="166" decel="50000">
                                          <p:stCondLst>
                                            <p:cond delay="1338"/>
                                          </p:stCondLst>
                                        </p:cTn>
                                        <p:tgtEl>
                                          <p:spTgt spid="4">
                                            <p:txEl>
                                              <p:pRg st="2" end="2"/>
                                            </p:txEl>
                                          </p:spTgt>
                                        </p:tgtEl>
                                      </p:cBhvr>
                                      <p:to x="100000" y="100000"/>
                                    </p:animScale>
                                    <p:animScale>
                                      <p:cBhvr>
                                        <p:cTn id="33" dur="26">
                                          <p:stCondLst>
                                            <p:cond delay="1642"/>
                                          </p:stCondLst>
                                        </p:cTn>
                                        <p:tgtEl>
                                          <p:spTgt spid="4">
                                            <p:txEl>
                                              <p:pRg st="2" end="2"/>
                                            </p:txEl>
                                          </p:spTgt>
                                        </p:tgtEl>
                                      </p:cBhvr>
                                      <p:to x="100000" y="90000"/>
                                    </p:animScale>
                                    <p:animScale>
                                      <p:cBhvr>
                                        <p:cTn id="34" dur="166" decel="50000">
                                          <p:stCondLst>
                                            <p:cond delay="1668"/>
                                          </p:stCondLst>
                                        </p:cTn>
                                        <p:tgtEl>
                                          <p:spTgt spid="4">
                                            <p:txEl>
                                              <p:pRg st="2" end="2"/>
                                            </p:txEl>
                                          </p:spTgt>
                                        </p:tgtEl>
                                      </p:cBhvr>
                                      <p:to x="100000" y="100000"/>
                                    </p:animScale>
                                    <p:animScale>
                                      <p:cBhvr>
                                        <p:cTn id="35" dur="26">
                                          <p:stCondLst>
                                            <p:cond delay="1808"/>
                                          </p:stCondLst>
                                        </p:cTn>
                                        <p:tgtEl>
                                          <p:spTgt spid="4">
                                            <p:txEl>
                                              <p:pRg st="2" end="2"/>
                                            </p:txEl>
                                          </p:spTgt>
                                        </p:tgtEl>
                                      </p:cBhvr>
                                      <p:to x="100000" y="95000"/>
                                    </p:animScale>
                                    <p:animScale>
                                      <p:cBhvr>
                                        <p:cTn id="36" dur="166" decel="50000">
                                          <p:stCondLst>
                                            <p:cond delay="1834"/>
                                          </p:stCondLst>
                                        </p:cTn>
                                        <p:tgtEl>
                                          <p:spTgt spid="4">
                                            <p:txEl>
                                              <p:pRg st="2" end="2"/>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animEffect transition="in" filter="wipe(down)">
                                      <p:cBhvr>
                                        <p:cTn id="39" dur="580">
                                          <p:stCondLst>
                                            <p:cond delay="0"/>
                                          </p:stCondLst>
                                        </p:cTn>
                                        <p:tgtEl>
                                          <p:spTgt spid="4">
                                            <p:txEl>
                                              <p:pRg st="3" end="3"/>
                                            </p:txEl>
                                          </p:spTgt>
                                        </p:tgtEl>
                                      </p:cBhvr>
                                    </p:animEffect>
                                    <p:anim calcmode="lin" valueType="num">
                                      <p:cBhvr>
                                        <p:cTn id="40"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3" end="3"/>
                                            </p:txEl>
                                          </p:spTgt>
                                        </p:tgtEl>
                                      </p:cBhvr>
                                      <p:to x="100000" y="60000"/>
                                    </p:animScale>
                                    <p:animScale>
                                      <p:cBhvr>
                                        <p:cTn id="46" dur="166" decel="50000">
                                          <p:stCondLst>
                                            <p:cond delay="676"/>
                                          </p:stCondLst>
                                        </p:cTn>
                                        <p:tgtEl>
                                          <p:spTgt spid="4">
                                            <p:txEl>
                                              <p:pRg st="3" end="3"/>
                                            </p:txEl>
                                          </p:spTgt>
                                        </p:tgtEl>
                                      </p:cBhvr>
                                      <p:to x="100000" y="100000"/>
                                    </p:animScale>
                                    <p:animScale>
                                      <p:cBhvr>
                                        <p:cTn id="47" dur="26">
                                          <p:stCondLst>
                                            <p:cond delay="1312"/>
                                          </p:stCondLst>
                                        </p:cTn>
                                        <p:tgtEl>
                                          <p:spTgt spid="4">
                                            <p:txEl>
                                              <p:pRg st="3" end="3"/>
                                            </p:txEl>
                                          </p:spTgt>
                                        </p:tgtEl>
                                      </p:cBhvr>
                                      <p:to x="100000" y="80000"/>
                                    </p:animScale>
                                    <p:animScale>
                                      <p:cBhvr>
                                        <p:cTn id="48" dur="166" decel="50000">
                                          <p:stCondLst>
                                            <p:cond delay="1338"/>
                                          </p:stCondLst>
                                        </p:cTn>
                                        <p:tgtEl>
                                          <p:spTgt spid="4">
                                            <p:txEl>
                                              <p:pRg st="3" end="3"/>
                                            </p:txEl>
                                          </p:spTgt>
                                        </p:tgtEl>
                                      </p:cBhvr>
                                      <p:to x="100000" y="100000"/>
                                    </p:animScale>
                                    <p:animScale>
                                      <p:cBhvr>
                                        <p:cTn id="49" dur="26">
                                          <p:stCondLst>
                                            <p:cond delay="1642"/>
                                          </p:stCondLst>
                                        </p:cTn>
                                        <p:tgtEl>
                                          <p:spTgt spid="4">
                                            <p:txEl>
                                              <p:pRg st="3" end="3"/>
                                            </p:txEl>
                                          </p:spTgt>
                                        </p:tgtEl>
                                      </p:cBhvr>
                                      <p:to x="100000" y="90000"/>
                                    </p:animScale>
                                    <p:animScale>
                                      <p:cBhvr>
                                        <p:cTn id="50" dur="166" decel="50000">
                                          <p:stCondLst>
                                            <p:cond delay="1668"/>
                                          </p:stCondLst>
                                        </p:cTn>
                                        <p:tgtEl>
                                          <p:spTgt spid="4">
                                            <p:txEl>
                                              <p:pRg st="3" end="3"/>
                                            </p:txEl>
                                          </p:spTgt>
                                        </p:tgtEl>
                                      </p:cBhvr>
                                      <p:to x="100000" y="100000"/>
                                    </p:animScale>
                                    <p:animScale>
                                      <p:cBhvr>
                                        <p:cTn id="51" dur="26">
                                          <p:stCondLst>
                                            <p:cond delay="1808"/>
                                          </p:stCondLst>
                                        </p:cTn>
                                        <p:tgtEl>
                                          <p:spTgt spid="4">
                                            <p:txEl>
                                              <p:pRg st="3" end="3"/>
                                            </p:txEl>
                                          </p:spTgt>
                                        </p:tgtEl>
                                      </p:cBhvr>
                                      <p:to x="100000" y="95000"/>
                                    </p:animScale>
                                    <p:animScale>
                                      <p:cBhvr>
                                        <p:cTn id="52" dur="166" decel="50000">
                                          <p:stCondLst>
                                            <p:cond delay="1834"/>
                                          </p:stCondLst>
                                        </p:cTn>
                                        <p:tgtEl>
                                          <p:spTgt spid="4">
                                            <p:txEl>
                                              <p:pRg st="3" end="3"/>
                                            </p:txEl>
                                          </p:spTgt>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nodeType="clickEffect">
                                  <p:stCondLst>
                                    <p:cond delay="0"/>
                                  </p:stCondLst>
                                  <p:childTnLst>
                                    <p:set>
                                      <p:cBhvr>
                                        <p:cTn id="56" dur="1" fill="hold">
                                          <p:stCondLst>
                                            <p:cond delay="0"/>
                                          </p:stCondLst>
                                        </p:cTn>
                                        <p:tgtEl>
                                          <p:spTgt spid="4">
                                            <p:txEl>
                                              <p:pRg st="6" end="6"/>
                                            </p:txEl>
                                          </p:spTgt>
                                        </p:tgtEl>
                                        <p:attrNameLst>
                                          <p:attrName>style.visibility</p:attrName>
                                        </p:attrNameLst>
                                      </p:cBhvr>
                                      <p:to>
                                        <p:strVal val="visible"/>
                                      </p:to>
                                    </p:set>
                                    <p:animEffect transition="in" filter="wipe(down)">
                                      <p:cBhvr>
                                        <p:cTn id="57" dur="580">
                                          <p:stCondLst>
                                            <p:cond delay="0"/>
                                          </p:stCondLst>
                                        </p:cTn>
                                        <p:tgtEl>
                                          <p:spTgt spid="4">
                                            <p:txEl>
                                              <p:pRg st="6" end="6"/>
                                            </p:txEl>
                                          </p:spTgt>
                                        </p:tgtEl>
                                      </p:cBhvr>
                                    </p:animEffect>
                                    <p:anim calcmode="lin" valueType="num">
                                      <p:cBhvr>
                                        <p:cTn id="58"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4">
                                            <p:txEl>
                                              <p:pRg st="6" end="6"/>
                                            </p:txEl>
                                          </p:spTgt>
                                        </p:tgtEl>
                                      </p:cBhvr>
                                      <p:to x="100000" y="60000"/>
                                    </p:animScale>
                                    <p:animScale>
                                      <p:cBhvr>
                                        <p:cTn id="64" dur="166" decel="50000">
                                          <p:stCondLst>
                                            <p:cond delay="676"/>
                                          </p:stCondLst>
                                        </p:cTn>
                                        <p:tgtEl>
                                          <p:spTgt spid="4">
                                            <p:txEl>
                                              <p:pRg st="6" end="6"/>
                                            </p:txEl>
                                          </p:spTgt>
                                        </p:tgtEl>
                                      </p:cBhvr>
                                      <p:to x="100000" y="100000"/>
                                    </p:animScale>
                                    <p:animScale>
                                      <p:cBhvr>
                                        <p:cTn id="65" dur="26">
                                          <p:stCondLst>
                                            <p:cond delay="1312"/>
                                          </p:stCondLst>
                                        </p:cTn>
                                        <p:tgtEl>
                                          <p:spTgt spid="4">
                                            <p:txEl>
                                              <p:pRg st="6" end="6"/>
                                            </p:txEl>
                                          </p:spTgt>
                                        </p:tgtEl>
                                      </p:cBhvr>
                                      <p:to x="100000" y="80000"/>
                                    </p:animScale>
                                    <p:animScale>
                                      <p:cBhvr>
                                        <p:cTn id="66" dur="166" decel="50000">
                                          <p:stCondLst>
                                            <p:cond delay="1338"/>
                                          </p:stCondLst>
                                        </p:cTn>
                                        <p:tgtEl>
                                          <p:spTgt spid="4">
                                            <p:txEl>
                                              <p:pRg st="6" end="6"/>
                                            </p:txEl>
                                          </p:spTgt>
                                        </p:tgtEl>
                                      </p:cBhvr>
                                      <p:to x="100000" y="100000"/>
                                    </p:animScale>
                                    <p:animScale>
                                      <p:cBhvr>
                                        <p:cTn id="67" dur="26">
                                          <p:stCondLst>
                                            <p:cond delay="1642"/>
                                          </p:stCondLst>
                                        </p:cTn>
                                        <p:tgtEl>
                                          <p:spTgt spid="4">
                                            <p:txEl>
                                              <p:pRg st="6" end="6"/>
                                            </p:txEl>
                                          </p:spTgt>
                                        </p:tgtEl>
                                      </p:cBhvr>
                                      <p:to x="100000" y="90000"/>
                                    </p:animScale>
                                    <p:animScale>
                                      <p:cBhvr>
                                        <p:cTn id="68" dur="166" decel="50000">
                                          <p:stCondLst>
                                            <p:cond delay="1668"/>
                                          </p:stCondLst>
                                        </p:cTn>
                                        <p:tgtEl>
                                          <p:spTgt spid="4">
                                            <p:txEl>
                                              <p:pRg st="6" end="6"/>
                                            </p:txEl>
                                          </p:spTgt>
                                        </p:tgtEl>
                                      </p:cBhvr>
                                      <p:to x="100000" y="100000"/>
                                    </p:animScale>
                                    <p:animScale>
                                      <p:cBhvr>
                                        <p:cTn id="69" dur="26">
                                          <p:stCondLst>
                                            <p:cond delay="1808"/>
                                          </p:stCondLst>
                                        </p:cTn>
                                        <p:tgtEl>
                                          <p:spTgt spid="4">
                                            <p:txEl>
                                              <p:pRg st="6" end="6"/>
                                            </p:txEl>
                                          </p:spTgt>
                                        </p:tgtEl>
                                      </p:cBhvr>
                                      <p:to x="100000" y="95000"/>
                                    </p:animScale>
                                    <p:animScale>
                                      <p:cBhvr>
                                        <p:cTn id="70" dur="166" decel="50000">
                                          <p:stCondLst>
                                            <p:cond delay="1834"/>
                                          </p:stCondLst>
                                        </p:cTn>
                                        <p:tgtEl>
                                          <p:spTgt spid="4">
                                            <p:txEl>
                                              <p:pRg st="6" end="6"/>
                                            </p:txEl>
                                          </p:spTgt>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4">
                                            <p:txEl>
                                              <p:pRg st="7" end="7"/>
                                            </p:txEl>
                                          </p:spTgt>
                                        </p:tgtEl>
                                        <p:attrNameLst>
                                          <p:attrName>style.visibility</p:attrName>
                                        </p:attrNameLst>
                                      </p:cBhvr>
                                      <p:to>
                                        <p:strVal val="visible"/>
                                      </p:to>
                                    </p:set>
                                    <p:animEffect transition="in" filter="wipe(down)">
                                      <p:cBhvr>
                                        <p:cTn id="73" dur="580">
                                          <p:stCondLst>
                                            <p:cond delay="0"/>
                                          </p:stCondLst>
                                        </p:cTn>
                                        <p:tgtEl>
                                          <p:spTgt spid="4">
                                            <p:txEl>
                                              <p:pRg st="7" end="7"/>
                                            </p:txEl>
                                          </p:spTgt>
                                        </p:tgtEl>
                                      </p:cBhvr>
                                    </p:animEffect>
                                    <p:anim calcmode="lin" valueType="num">
                                      <p:cBhvr>
                                        <p:cTn id="74" dur="1822" tmFilter="0,0; 0.14,0.36; 0.43,0.73; 0.71,0.91; 1.0,1.0">
                                          <p:stCondLst>
                                            <p:cond delay="0"/>
                                          </p:stCondLst>
                                        </p:cTn>
                                        <p:tgtEl>
                                          <p:spTgt spid="4">
                                            <p:txEl>
                                              <p:pRg st="7" end="7"/>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4">
                                            <p:txEl>
                                              <p:pRg st="7" end="7"/>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4">
                                            <p:txEl>
                                              <p:pRg st="7" end="7"/>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4">
                                            <p:txEl>
                                              <p:pRg st="7" end="7"/>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4">
                                            <p:txEl>
                                              <p:pRg st="7" end="7"/>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4">
                                            <p:txEl>
                                              <p:pRg st="7" end="7"/>
                                            </p:txEl>
                                          </p:spTgt>
                                        </p:tgtEl>
                                      </p:cBhvr>
                                      <p:to x="100000" y="60000"/>
                                    </p:animScale>
                                    <p:animScale>
                                      <p:cBhvr>
                                        <p:cTn id="80" dur="166" decel="50000">
                                          <p:stCondLst>
                                            <p:cond delay="676"/>
                                          </p:stCondLst>
                                        </p:cTn>
                                        <p:tgtEl>
                                          <p:spTgt spid="4">
                                            <p:txEl>
                                              <p:pRg st="7" end="7"/>
                                            </p:txEl>
                                          </p:spTgt>
                                        </p:tgtEl>
                                      </p:cBhvr>
                                      <p:to x="100000" y="100000"/>
                                    </p:animScale>
                                    <p:animScale>
                                      <p:cBhvr>
                                        <p:cTn id="81" dur="26">
                                          <p:stCondLst>
                                            <p:cond delay="1312"/>
                                          </p:stCondLst>
                                        </p:cTn>
                                        <p:tgtEl>
                                          <p:spTgt spid="4">
                                            <p:txEl>
                                              <p:pRg st="7" end="7"/>
                                            </p:txEl>
                                          </p:spTgt>
                                        </p:tgtEl>
                                      </p:cBhvr>
                                      <p:to x="100000" y="80000"/>
                                    </p:animScale>
                                    <p:animScale>
                                      <p:cBhvr>
                                        <p:cTn id="82" dur="166" decel="50000">
                                          <p:stCondLst>
                                            <p:cond delay="1338"/>
                                          </p:stCondLst>
                                        </p:cTn>
                                        <p:tgtEl>
                                          <p:spTgt spid="4">
                                            <p:txEl>
                                              <p:pRg st="7" end="7"/>
                                            </p:txEl>
                                          </p:spTgt>
                                        </p:tgtEl>
                                      </p:cBhvr>
                                      <p:to x="100000" y="100000"/>
                                    </p:animScale>
                                    <p:animScale>
                                      <p:cBhvr>
                                        <p:cTn id="83" dur="26">
                                          <p:stCondLst>
                                            <p:cond delay="1642"/>
                                          </p:stCondLst>
                                        </p:cTn>
                                        <p:tgtEl>
                                          <p:spTgt spid="4">
                                            <p:txEl>
                                              <p:pRg st="7" end="7"/>
                                            </p:txEl>
                                          </p:spTgt>
                                        </p:tgtEl>
                                      </p:cBhvr>
                                      <p:to x="100000" y="90000"/>
                                    </p:animScale>
                                    <p:animScale>
                                      <p:cBhvr>
                                        <p:cTn id="84" dur="166" decel="50000">
                                          <p:stCondLst>
                                            <p:cond delay="1668"/>
                                          </p:stCondLst>
                                        </p:cTn>
                                        <p:tgtEl>
                                          <p:spTgt spid="4">
                                            <p:txEl>
                                              <p:pRg st="7" end="7"/>
                                            </p:txEl>
                                          </p:spTgt>
                                        </p:tgtEl>
                                      </p:cBhvr>
                                      <p:to x="100000" y="100000"/>
                                    </p:animScale>
                                    <p:animScale>
                                      <p:cBhvr>
                                        <p:cTn id="85" dur="26">
                                          <p:stCondLst>
                                            <p:cond delay="1808"/>
                                          </p:stCondLst>
                                        </p:cTn>
                                        <p:tgtEl>
                                          <p:spTgt spid="4">
                                            <p:txEl>
                                              <p:pRg st="7" end="7"/>
                                            </p:txEl>
                                          </p:spTgt>
                                        </p:tgtEl>
                                      </p:cBhvr>
                                      <p:to x="100000" y="95000"/>
                                    </p:animScale>
                                    <p:animScale>
                                      <p:cBhvr>
                                        <p:cTn id="86" dur="166" decel="50000">
                                          <p:stCondLst>
                                            <p:cond delay="1834"/>
                                          </p:stCondLst>
                                        </p:cTn>
                                        <p:tgtEl>
                                          <p:spTgt spid="4">
                                            <p:txEl>
                                              <p:pRg st="7" end="7"/>
                                            </p:txEl>
                                          </p:spTgt>
                                        </p:tgtEl>
                                      </p:cBhvr>
                                      <p:to x="100000" y="100000"/>
                                    </p:animScale>
                                  </p:childTnLst>
                                </p:cTn>
                              </p:par>
                              <p:par>
                                <p:cTn id="87" presetID="26" presetClass="entr" presetSubtype="0" fill="hold" nodeType="withEffect">
                                  <p:stCondLst>
                                    <p:cond delay="0"/>
                                  </p:stCondLst>
                                  <p:childTnLst>
                                    <p:set>
                                      <p:cBhvr>
                                        <p:cTn id="88" dur="1" fill="hold">
                                          <p:stCondLst>
                                            <p:cond delay="0"/>
                                          </p:stCondLst>
                                        </p:cTn>
                                        <p:tgtEl>
                                          <p:spTgt spid="4">
                                            <p:txEl>
                                              <p:pRg st="8" end="8"/>
                                            </p:txEl>
                                          </p:spTgt>
                                        </p:tgtEl>
                                        <p:attrNameLst>
                                          <p:attrName>style.visibility</p:attrName>
                                        </p:attrNameLst>
                                      </p:cBhvr>
                                      <p:to>
                                        <p:strVal val="visible"/>
                                      </p:to>
                                    </p:set>
                                    <p:animEffect transition="in" filter="wipe(down)">
                                      <p:cBhvr>
                                        <p:cTn id="89" dur="580">
                                          <p:stCondLst>
                                            <p:cond delay="0"/>
                                          </p:stCondLst>
                                        </p:cTn>
                                        <p:tgtEl>
                                          <p:spTgt spid="4">
                                            <p:txEl>
                                              <p:pRg st="8" end="8"/>
                                            </p:txEl>
                                          </p:spTgt>
                                        </p:tgtEl>
                                      </p:cBhvr>
                                    </p:animEffect>
                                    <p:anim calcmode="lin" valueType="num">
                                      <p:cBhvr>
                                        <p:cTn id="90"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4">
                                            <p:txEl>
                                              <p:pRg st="8" end="8"/>
                                            </p:txEl>
                                          </p:spTgt>
                                        </p:tgtEl>
                                      </p:cBhvr>
                                      <p:to x="100000" y="60000"/>
                                    </p:animScale>
                                    <p:animScale>
                                      <p:cBhvr>
                                        <p:cTn id="96" dur="166" decel="50000">
                                          <p:stCondLst>
                                            <p:cond delay="676"/>
                                          </p:stCondLst>
                                        </p:cTn>
                                        <p:tgtEl>
                                          <p:spTgt spid="4">
                                            <p:txEl>
                                              <p:pRg st="8" end="8"/>
                                            </p:txEl>
                                          </p:spTgt>
                                        </p:tgtEl>
                                      </p:cBhvr>
                                      <p:to x="100000" y="100000"/>
                                    </p:animScale>
                                    <p:animScale>
                                      <p:cBhvr>
                                        <p:cTn id="97" dur="26">
                                          <p:stCondLst>
                                            <p:cond delay="1312"/>
                                          </p:stCondLst>
                                        </p:cTn>
                                        <p:tgtEl>
                                          <p:spTgt spid="4">
                                            <p:txEl>
                                              <p:pRg st="8" end="8"/>
                                            </p:txEl>
                                          </p:spTgt>
                                        </p:tgtEl>
                                      </p:cBhvr>
                                      <p:to x="100000" y="80000"/>
                                    </p:animScale>
                                    <p:animScale>
                                      <p:cBhvr>
                                        <p:cTn id="98" dur="166" decel="50000">
                                          <p:stCondLst>
                                            <p:cond delay="1338"/>
                                          </p:stCondLst>
                                        </p:cTn>
                                        <p:tgtEl>
                                          <p:spTgt spid="4">
                                            <p:txEl>
                                              <p:pRg st="8" end="8"/>
                                            </p:txEl>
                                          </p:spTgt>
                                        </p:tgtEl>
                                      </p:cBhvr>
                                      <p:to x="100000" y="100000"/>
                                    </p:animScale>
                                    <p:animScale>
                                      <p:cBhvr>
                                        <p:cTn id="99" dur="26">
                                          <p:stCondLst>
                                            <p:cond delay="1642"/>
                                          </p:stCondLst>
                                        </p:cTn>
                                        <p:tgtEl>
                                          <p:spTgt spid="4">
                                            <p:txEl>
                                              <p:pRg st="8" end="8"/>
                                            </p:txEl>
                                          </p:spTgt>
                                        </p:tgtEl>
                                      </p:cBhvr>
                                      <p:to x="100000" y="90000"/>
                                    </p:animScale>
                                    <p:animScale>
                                      <p:cBhvr>
                                        <p:cTn id="100" dur="166" decel="50000">
                                          <p:stCondLst>
                                            <p:cond delay="1668"/>
                                          </p:stCondLst>
                                        </p:cTn>
                                        <p:tgtEl>
                                          <p:spTgt spid="4">
                                            <p:txEl>
                                              <p:pRg st="8" end="8"/>
                                            </p:txEl>
                                          </p:spTgt>
                                        </p:tgtEl>
                                      </p:cBhvr>
                                      <p:to x="100000" y="100000"/>
                                    </p:animScale>
                                    <p:animScale>
                                      <p:cBhvr>
                                        <p:cTn id="101" dur="26">
                                          <p:stCondLst>
                                            <p:cond delay="1808"/>
                                          </p:stCondLst>
                                        </p:cTn>
                                        <p:tgtEl>
                                          <p:spTgt spid="4">
                                            <p:txEl>
                                              <p:pRg st="8" end="8"/>
                                            </p:txEl>
                                          </p:spTgt>
                                        </p:tgtEl>
                                      </p:cBhvr>
                                      <p:to x="100000" y="95000"/>
                                    </p:animScale>
                                    <p:animScale>
                                      <p:cBhvr>
                                        <p:cTn id="102" dur="166" decel="50000">
                                          <p:stCondLst>
                                            <p:cond delay="1834"/>
                                          </p:stCondLst>
                                        </p:cTn>
                                        <p:tgtEl>
                                          <p:spTgt spid="4">
                                            <p:txEl>
                                              <p:pRg st="8" end="8"/>
                                            </p:txEl>
                                          </p:spTgt>
                                        </p:tgtEl>
                                      </p:cBhvr>
                                      <p:to x="100000" y="100000"/>
                                    </p:animScale>
                                  </p:childTnLst>
                                </p:cTn>
                              </p:par>
                              <p:par>
                                <p:cTn id="103" presetID="26" presetClass="entr" presetSubtype="0" fill="hold" nodeType="withEffect">
                                  <p:stCondLst>
                                    <p:cond delay="0"/>
                                  </p:stCondLst>
                                  <p:childTnLst>
                                    <p:set>
                                      <p:cBhvr>
                                        <p:cTn id="104" dur="1" fill="hold">
                                          <p:stCondLst>
                                            <p:cond delay="0"/>
                                          </p:stCondLst>
                                        </p:cTn>
                                        <p:tgtEl>
                                          <p:spTgt spid="4">
                                            <p:txEl>
                                              <p:pRg st="9" end="9"/>
                                            </p:txEl>
                                          </p:spTgt>
                                        </p:tgtEl>
                                        <p:attrNameLst>
                                          <p:attrName>style.visibility</p:attrName>
                                        </p:attrNameLst>
                                      </p:cBhvr>
                                      <p:to>
                                        <p:strVal val="visible"/>
                                      </p:to>
                                    </p:set>
                                    <p:animEffect transition="in" filter="wipe(down)">
                                      <p:cBhvr>
                                        <p:cTn id="105" dur="580">
                                          <p:stCondLst>
                                            <p:cond delay="0"/>
                                          </p:stCondLst>
                                        </p:cTn>
                                        <p:tgtEl>
                                          <p:spTgt spid="4">
                                            <p:txEl>
                                              <p:pRg st="9" end="9"/>
                                            </p:txEl>
                                          </p:spTgt>
                                        </p:tgtEl>
                                      </p:cBhvr>
                                    </p:animEffect>
                                    <p:anim calcmode="lin" valueType="num">
                                      <p:cBhvr>
                                        <p:cTn id="106" dur="1822" tmFilter="0,0; 0.14,0.36; 0.43,0.73; 0.71,0.91; 1.0,1.0">
                                          <p:stCondLst>
                                            <p:cond delay="0"/>
                                          </p:stCondLst>
                                        </p:cTn>
                                        <p:tgtEl>
                                          <p:spTgt spid="4">
                                            <p:txEl>
                                              <p:pRg st="9" end="9"/>
                                            </p:txEl>
                                          </p:spTgt>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4">
                                            <p:txEl>
                                              <p:pRg st="9" end="9"/>
                                            </p:txEl>
                                          </p:spTgt>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4">
                                            <p:txEl>
                                              <p:pRg st="9" end="9"/>
                                            </p:txEl>
                                          </p:spTgt>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4">
                                            <p:txEl>
                                              <p:pRg st="9" end="9"/>
                                            </p:txEl>
                                          </p:spTgt>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4">
                                            <p:txEl>
                                              <p:pRg st="9" end="9"/>
                                            </p:txEl>
                                          </p:spTgt>
                                        </p:tgtEl>
                                        <p:attrNameLst>
                                          <p:attrName>ppt_y</p:attrName>
                                        </p:attrNameLst>
                                      </p:cBhvr>
                                      <p:tavLst>
                                        <p:tav tm="0" fmla="#ppt_y-sin(pi*$)/81">
                                          <p:val>
                                            <p:fltVal val="0"/>
                                          </p:val>
                                        </p:tav>
                                        <p:tav tm="100000">
                                          <p:val>
                                            <p:fltVal val="1"/>
                                          </p:val>
                                        </p:tav>
                                      </p:tavLst>
                                    </p:anim>
                                    <p:animScale>
                                      <p:cBhvr>
                                        <p:cTn id="111" dur="26">
                                          <p:stCondLst>
                                            <p:cond delay="650"/>
                                          </p:stCondLst>
                                        </p:cTn>
                                        <p:tgtEl>
                                          <p:spTgt spid="4">
                                            <p:txEl>
                                              <p:pRg st="9" end="9"/>
                                            </p:txEl>
                                          </p:spTgt>
                                        </p:tgtEl>
                                      </p:cBhvr>
                                      <p:to x="100000" y="60000"/>
                                    </p:animScale>
                                    <p:animScale>
                                      <p:cBhvr>
                                        <p:cTn id="112" dur="166" decel="50000">
                                          <p:stCondLst>
                                            <p:cond delay="676"/>
                                          </p:stCondLst>
                                        </p:cTn>
                                        <p:tgtEl>
                                          <p:spTgt spid="4">
                                            <p:txEl>
                                              <p:pRg st="9" end="9"/>
                                            </p:txEl>
                                          </p:spTgt>
                                        </p:tgtEl>
                                      </p:cBhvr>
                                      <p:to x="100000" y="100000"/>
                                    </p:animScale>
                                    <p:animScale>
                                      <p:cBhvr>
                                        <p:cTn id="113" dur="26">
                                          <p:stCondLst>
                                            <p:cond delay="1312"/>
                                          </p:stCondLst>
                                        </p:cTn>
                                        <p:tgtEl>
                                          <p:spTgt spid="4">
                                            <p:txEl>
                                              <p:pRg st="9" end="9"/>
                                            </p:txEl>
                                          </p:spTgt>
                                        </p:tgtEl>
                                      </p:cBhvr>
                                      <p:to x="100000" y="80000"/>
                                    </p:animScale>
                                    <p:animScale>
                                      <p:cBhvr>
                                        <p:cTn id="114" dur="166" decel="50000">
                                          <p:stCondLst>
                                            <p:cond delay="1338"/>
                                          </p:stCondLst>
                                        </p:cTn>
                                        <p:tgtEl>
                                          <p:spTgt spid="4">
                                            <p:txEl>
                                              <p:pRg st="9" end="9"/>
                                            </p:txEl>
                                          </p:spTgt>
                                        </p:tgtEl>
                                      </p:cBhvr>
                                      <p:to x="100000" y="100000"/>
                                    </p:animScale>
                                    <p:animScale>
                                      <p:cBhvr>
                                        <p:cTn id="115" dur="26">
                                          <p:stCondLst>
                                            <p:cond delay="1642"/>
                                          </p:stCondLst>
                                        </p:cTn>
                                        <p:tgtEl>
                                          <p:spTgt spid="4">
                                            <p:txEl>
                                              <p:pRg st="9" end="9"/>
                                            </p:txEl>
                                          </p:spTgt>
                                        </p:tgtEl>
                                      </p:cBhvr>
                                      <p:to x="100000" y="90000"/>
                                    </p:animScale>
                                    <p:animScale>
                                      <p:cBhvr>
                                        <p:cTn id="116" dur="166" decel="50000">
                                          <p:stCondLst>
                                            <p:cond delay="1668"/>
                                          </p:stCondLst>
                                        </p:cTn>
                                        <p:tgtEl>
                                          <p:spTgt spid="4">
                                            <p:txEl>
                                              <p:pRg st="9" end="9"/>
                                            </p:txEl>
                                          </p:spTgt>
                                        </p:tgtEl>
                                      </p:cBhvr>
                                      <p:to x="100000" y="100000"/>
                                    </p:animScale>
                                    <p:animScale>
                                      <p:cBhvr>
                                        <p:cTn id="117" dur="26">
                                          <p:stCondLst>
                                            <p:cond delay="1808"/>
                                          </p:stCondLst>
                                        </p:cTn>
                                        <p:tgtEl>
                                          <p:spTgt spid="4">
                                            <p:txEl>
                                              <p:pRg st="9" end="9"/>
                                            </p:txEl>
                                          </p:spTgt>
                                        </p:tgtEl>
                                      </p:cBhvr>
                                      <p:to x="100000" y="95000"/>
                                    </p:animScale>
                                    <p:animScale>
                                      <p:cBhvr>
                                        <p:cTn id="118" dur="166" decel="50000">
                                          <p:stCondLst>
                                            <p:cond delay="1834"/>
                                          </p:stCondLst>
                                        </p:cTn>
                                        <p:tgtEl>
                                          <p:spTgt spid="4">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E08DA-6D70-ECD6-9B03-20DD5973B681}"/>
              </a:ext>
            </a:extLst>
          </p:cNvPr>
          <p:cNvSpPr>
            <a:spLocks noGrp="1"/>
          </p:cNvSpPr>
          <p:nvPr>
            <p:ph type="title"/>
          </p:nvPr>
        </p:nvSpPr>
        <p:spPr/>
        <p:txBody>
          <a:bodyPr/>
          <a:lstStyle/>
          <a:p>
            <a:r>
              <a:rPr lang="en-US" dirty="0"/>
              <a:t>Discussing Storage Device Troubleshooting</a:t>
            </a:r>
          </a:p>
        </p:txBody>
      </p:sp>
      <p:sp>
        <p:nvSpPr>
          <p:cNvPr id="3" name="Slide Number Placeholder 2">
            <a:extLst>
              <a:ext uri="{FF2B5EF4-FFF2-40B4-BE49-F238E27FC236}">
                <a16:creationId xmlns:a16="http://schemas.microsoft.com/office/drawing/2014/main" id="{E02DC4A6-E8BC-D136-CA2A-1B2041D8A103}"/>
              </a:ext>
            </a:extLst>
          </p:cNvPr>
          <p:cNvSpPr>
            <a:spLocks noGrp="1"/>
          </p:cNvSpPr>
          <p:nvPr>
            <p:ph type="sldNum" sz="quarter" idx="4"/>
          </p:nvPr>
        </p:nvSpPr>
        <p:spPr/>
        <p:txBody>
          <a:bodyPr/>
          <a:lstStyle/>
          <a:p>
            <a:fld id="{2066355A-084C-D24E-9AD2-7E4FC41EA627}" type="slidenum">
              <a:rPr lang="en-US" smtClean="0"/>
              <a:pPr/>
              <a:t>67</a:t>
            </a:fld>
            <a:endParaRPr lang="en-US" dirty="0"/>
          </a:p>
        </p:txBody>
      </p:sp>
      <p:sp>
        <p:nvSpPr>
          <p:cNvPr id="4" name="Content Placeholder 3">
            <a:extLst>
              <a:ext uri="{FF2B5EF4-FFF2-40B4-BE49-F238E27FC236}">
                <a16:creationId xmlns:a16="http://schemas.microsoft.com/office/drawing/2014/main" id="{CE1E2BD2-6BAC-F997-6239-7756F6626337}"/>
              </a:ext>
            </a:extLst>
          </p:cNvPr>
          <p:cNvSpPr>
            <a:spLocks noGrp="1"/>
          </p:cNvSpPr>
          <p:nvPr>
            <p:ph idx="1"/>
          </p:nvPr>
        </p:nvSpPr>
        <p:spPr/>
        <p:txBody>
          <a:bodyPr/>
          <a:lstStyle/>
          <a:p>
            <a:r>
              <a:rPr lang="en-US" b="1" dirty="0"/>
              <a:t>A user complains that a "Buffer underrun" error keeps occurring when they try to write to recordable DVDs. What would you suggest?</a:t>
            </a:r>
          </a:p>
          <a:p>
            <a:endParaRPr lang="en-US" b="1" dirty="0"/>
          </a:p>
          <a:p>
            <a:r>
              <a:rPr lang="en-US" b="1" dirty="0"/>
              <a:t>ANSWER:</a:t>
            </a:r>
          </a:p>
          <a:p>
            <a:pPr lvl="1"/>
            <a:r>
              <a:rPr lang="en-US" dirty="0"/>
              <a:t>Do not use other applications at the same time as DVD writing, make sure that the source files are on the local hard disk (not a removable or network drive), or try using a slower write speed.</a:t>
            </a:r>
            <a:endParaRPr lang="en-US" b="1" dirty="0"/>
          </a:p>
          <a:p>
            <a:pPr marL="0" indent="0">
              <a:buNone/>
            </a:pPr>
            <a:endParaRPr lang="en-US" dirty="0"/>
          </a:p>
        </p:txBody>
      </p:sp>
    </p:spTree>
    <p:extLst>
      <p:ext uri="{BB962C8B-B14F-4D97-AF65-F5344CB8AC3E}">
        <p14:creationId xmlns:p14="http://schemas.microsoft.com/office/powerpoint/2010/main" val="14571292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64B47-90FF-1EAE-4425-7FDF1F9AF5CE}"/>
              </a:ext>
            </a:extLst>
          </p:cNvPr>
          <p:cNvSpPr>
            <a:spLocks noGrp="1"/>
          </p:cNvSpPr>
          <p:nvPr>
            <p:ph type="title"/>
          </p:nvPr>
        </p:nvSpPr>
        <p:spPr/>
        <p:txBody>
          <a:bodyPr/>
          <a:lstStyle/>
          <a:p>
            <a:r>
              <a:rPr lang="en-US" dirty="0"/>
              <a:t>Discussing Storage Device Troubleshooting</a:t>
            </a:r>
          </a:p>
        </p:txBody>
      </p:sp>
      <p:sp>
        <p:nvSpPr>
          <p:cNvPr id="3" name="Slide Number Placeholder 2">
            <a:extLst>
              <a:ext uri="{FF2B5EF4-FFF2-40B4-BE49-F238E27FC236}">
                <a16:creationId xmlns:a16="http://schemas.microsoft.com/office/drawing/2014/main" id="{E397A187-1477-946F-12AC-2D4F40883210}"/>
              </a:ext>
            </a:extLst>
          </p:cNvPr>
          <p:cNvSpPr>
            <a:spLocks noGrp="1"/>
          </p:cNvSpPr>
          <p:nvPr>
            <p:ph type="sldNum" sz="quarter" idx="4"/>
          </p:nvPr>
        </p:nvSpPr>
        <p:spPr/>
        <p:txBody>
          <a:bodyPr/>
          <a:lstStyle/>
          <a:p>
            <a:fld id="{2066355A-084C-D24E-9AD2-7E4FC41EA627}" type="slidenum">
              <a:rPr lang="en-US" smtClean="0"/>
              <a:pPr/>
              <a:t>68</a:t>
            </a:fld>
            <a:endParaRPr lang="en-US" dirty="0"/>
          </a:p>
        </p:txBody>
      </p:sp>
      <p:sp>
        <p:nvSpPr>
          <p:cNvPr id="4" name="Content Placeholder 3">
            <a:extLst>
              <a:ext uri="{FF2B5EF4-FFF2-40B4-BE49-F238E27FC236}">
                <a16:creationId xmlns:a16="http://schemas.microsoft.com/office/drawing/2014/main" id="{5AD95A13-5DA6-F913-9433-AFCE520630EF}"/>
              </a:ext>
            </a:extLst>
          </p:cNvPr>
          <p:cNvSpPr>
            <a:spLocks noGrp="1"/>
          </p:cNvSpPr>
          <p:nvPr>
            <p:ph idx="1"/>
          </p:nvPr>
        </p:nvSpPr>
        <p:spPr/>
        <p:txBody>
          <a:bodyPr/>
          <a:lstStyle/>
          <a:p>
            <a:r>
              <a:rPr lang="en-US" b="1" dirty="0"/>
              <a:t>You are trying to install Windows from the setup disc, but the computer will not boot from the CD. What should you do?</a:t>
            </a:r>
          </a:p>
          <a:p>
            <a:endParaRPr lang="en-US" b="1" dirty="0"/>
          </a:p>
          <a:p>
            <a:r>
              <a:rPr lang="en-US" b="1" dirty="0"/>
              <a:t>ANSWER:</a:t>
            </a:r>
          </a:p>
          <a:p>
            <a:pPr lvl="1"/>
            <a:r>
              <a:rPr lang="en-US" dirty="0"/>
              <a:t>Check the boot order in system setup is set correctly; check that the disc is not dirty or scratched.</a:t>
            </a:r>
            <a:endParaRPr lang="en-US" b="1" dirty="0"/>
          </a:p>
          <a:p>
            <a:endParaRPr lang="en-US" dirty="0"/>
          </a:p>
        </p:txBody>
      </p:sp>
    </p:spTree>
    <p:extLst>
      <p:ext uri="{BB962C8B-B14F-4D97-AF65-F5344CB8AC3E}">
        <p14:creationId xmlns:p14="http://schemas.microsoft.com/office/powerpoint/2010/main" val="34005451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0FC30-FD48-63E8-CD67-F5A01538B593}"/>
              </a:ext>
            </a:extLst>
          </p:cNvPr>
          <p:cNvSpPr>
            <a:spLocks noGrp="1"/>
          </p:cNvSpPr>
          <p:nvPr>
            <p:ph type="title"/>
          </p:nvPr>
        </p:nvSpPr>
        <p:spPr/>
        <p:txBody>
          <a:bodyPr/>
          <a:lstStyle/>
          <a:p>
            <a:r>
              <a:rPr lang="en-US" dirty="0"/>
              <a:t>Discussing Storage Device Troubleshooting</a:t>
            </a:r>
          </a:p>
        </p:txBody>
      </p:sp>
      <p:sp>
        <p:nvSpPr>
          <p:cNvPr id="3" name="Slide Number Placeholder 2">
            <a:extLst>
              <a:ext uri="{FF2B5EF4-FFF2-40B4-BE49-F238E27FC236}">
                <a16:creationId xmlns:a16="http://schemas.microsoft.com/office/drawing/2014/main" id="{894C9B20-C72F-FE75-22B4-7246430472EB}"/>
              </a:ext>
            </a:extLst>
          </p:cNvPr>
          <p:cNvSpPr>
            <a:spLocks noGrp="1"/>
          </p:cNvSpPr>
          <p:nvPr>
            <p:ph type="sldNum" sz="quarter" idx="4"/>
          </p:nvPr>
        </p:nvSpPr>
        <p:spPr/>
        <p:txBody>
          <a:bodyPr/>
          <a:lstStyle/>
          <a:p>
            <a:fld id="{2066355A-084C-D24E-9AD2-7E4FC41EA627}" type="slidenum">
              <a:rPr lang="en-US" smtClean="0"/>
              <a:pPr/>
              <a:t>69</a:t>
            </a:fld>
            <a:endParaRPr lang="en-US" dirty="0"/>
          </a:p>
        </p:txBody>
      </p:sp>
      <p:sp>
        <p:nvSpPr>
          <p:cNvPr id="4" name="Content Placeholder 3">
            <a:extLst>
              <a:ext uri="{FF2B5EF4-FFF2-40B4-BE49-F238E27FC236}">
                <a16:creationId xmlns:a16="http://schemas.microsoft.com/office/drawing/2014/main" id="{E91364C2-C852-2228-CB9E-2B85AC2405C7}"/>
              </a:ext>
            </a:extLst>
          </p:cNvPr>
          <p:cNvSpPr>
            <a:spLocks noGrp="1"/>
          </p:cNvSpPr>
          <p:nvPr>
            <p:ph idx="1"/>
          </p:nvPr>
        </p:nvSpPr>
        <p:spPr/>
        <p:txBody>
          <a:bodyPr/>
          <a:lstStyle/>
          <a:p>
            <a:r>
              <a:rPr lang="en-US" b="1" dirty="0"/>
              <a:t>If you experience an error such as “BCD missing" when booting the computer, what action could you take?</a:t>
            </a:r>
          </a:p>
          <a:p>
            <a:endParaRPr lang="en-US" b="1" dirty="0"/>
          </a:p>
          <a:p>
            <a:r>
              <a:rPr lang="en-US" b="1" dirty="0"/>
              <a:t>ANSWER:</a:t>
            </a:r>
          </a:p>
          <a:p>
            <a:pPr lvl="1"/>
            <a:r>
              <a:rPr lang="en-US" dirty="0"/>
              <a:t>Use the Startup Repair tool or run </a:t>
            </a:r>
            <a:r>
              <a:rPr lang="en-US" dirty="0" err="1">
                <a:latin typeface="Courier New" panose="02070309020205020404" pitchFamily="49" charset="0"/>
                <a:cs typeface="Courier New" panose="02070309020205020404" pitchFamily="49" charset="0"/>
              </a:rPr>
              <a:t>bootrec</a:t>
            </a:r>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rebuildbcd</a:t>
            </a:r>
            <a:r>
              <a:rPr lang="en-US" dirty="0">
                <a:latin typeface="Courier New" panose="02070309020205020404" pitchFamily="49" charset="0"/>
                <a:cs typeface="Courier New" panose="02070309020205020404" pitchFamily="49" charset="0"/>
              </a:rPr>
              <a:t>.</a:t>
            </a:r>
          </a:p>
          <a:p>
            <a:endParaRPr lang="en-US" dirty="0"/>
          </a:p>
        </p:txBody>
      </p:sp>
    </p:spTree>
    <p:extLst>
      <p:ext uri="{BB962C8B-B14F-4D97-AF65-F5344CB8AC3E}">
        <p14:creationId xmlns:p14="http://schemas.microsoft.com/office/powerpoint/2010/main" val="921835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03709-C04C-4210-BD4B-E6284F5CF324}"/>
              </a:ext>
            </a:extLst>
          </p:cNvPr>
          <p:cNvSpPr>
            <a:spLocks noGrp="1"/>
          </p:cNvSpPr>
          <p:nvPr>
            <p:ph type="title"/>
          </p:nvPr>
        </p:nvSpPr>
        <p:spPr/>
        <p:txBody>
          <a:bodyPr/>
          <a:lstStyle/>
          <a:p>
            <a:r>
              <a:rPr lang="en-GB" dirty="0"/>
              <a:t>Other Considerations</a:t>
            </a:r>
          </a:p>
        </p:txBody>
      </p:sp>
      <p:sp>
        <p:nvSpPr>
          <p:cNvPr id="3" name="Content Placeholder 2">
            <a:extLst>
              <a:ext uri="{FF2B5EF4-FFF2-40B4-BE49-F238E27FC236}">
                <a16:creationId xmlns:a16="http://schemas.microsoft.com/office/drawing/2014/main" id="{59FD731C-EC7C-4467-8BC6-3C2E3252C395}"/>
              </a:ext>
            </a:extLst>
          </p:cNvPr>
          <p:cNvSpPr>
            <a:spLocks noGrp="1"/>
          </p:cNvSpPr>
          <p:nvPr>
            <p:ph idx="1"/>
          </p:nvPr>
        </p:nvSpPr>
        <p:spPr>
          <a:xfrm>
            <a:off x="136524" y="603250"/>
            <a:ext cx="8870950" cy="4251960"/>
          </a:xfrm>
        </p:spPr>
        <p:txBody>
          <a:bodyPr>
            <a:normAutofit lnSpcReduction="10000"/>
          </a:bodyPr>
          <a:lstStyle/>
          <a:p>
            <a:r>
              <a:rPr lang="en-US" dirty="0"/>
              <a:t>Shadow IT and impact to business</a:t>
            </a:r>
          </a:p>
          <a:p>
            <a:pPr lvl="1"/>
            <a:r>
              <a:rPr lang="en-US" dirty="0"/>
              <a:t>Licensing/compliance</a:t>
            </a:r>
          </a:p>
          <a:p>
            <a:pPr lvl="1"/>
            <a:r>
              <a:rPr lang="en-US" dirty="0"/>
              <a:t>User training and education</a:t>
            </a:r>
          </a:p>
          <a:p>
            <a:pPr lvl="1"/>
            <a:r>
              <a:rPr lang="en-US" dirty="0"/>
              <a:t>Increased support requirements</a:t>
            </a:r>
          </a:p>
          <a:p>
            <a:pPr lvl="1"/>
            <a:r>
              <a:rPr lang="en-US" dirty="0"/>
              <a:t>IOT connecter to corporate NW (shadow IT)</a:t>
            </a:r>
          </a:p>
          <a:p>
            <a:pPr lvl="1"/>
            <a:endParaRPr lang="en-US" dirty="0"/>
          </a:p>
          <a:p>
            <a:r>
              <a:rPr lang="en-US" dirty="0"/>
              <a:t>Impact to operation</a:t>
            </a:r>
          </a:p>
          <a:p>
            <a:pPr lvl="1"/>
            <a:r>
              <a:rPr lang="en-US" dirty="0"/>
              <a:t>Deployment and support tools - GPO to deploy applications users do not have to log on to the local client with administrator privileges. </a:t>
            </a:r>
          </a:p>
          <a:p>
            <a:pPr lvl="1"/>
            <a:r>
              <a:rPr lang="en-US" dirty="0"/>
              <a:t>Easy Roll-Back’s</a:t>
            </a:r>
          </a:p>
          <a:p>
            <a:pPr marL="342900" lvl="1" indent="0">
              <a:buNone/>
            </a:pPr>
            <a:endParaRPr lang="en-US" dirty="0"/>
          </a:p>
          <a:p>
            <a:r>
              <a:rPr lang="en-US" dirty="0"/>
              <a:t>Impact to device and network</a:t>
            </a:r>
          </a:p>
          <a:p>
            <a:pPr lvl="1"/>
            <a:r>
              <a:rPr lang="en-US" dirty="0"/>
              <a:t>Resource consumption/ background services</a:t>
            </a:r>
          </a:p>
          <a:p>
            <a:pPr lvl="1"/>
            <a:r>
              <a:rPr lang="en-US" dirty="0"/>
              <a:t>Risks from faulty applications – Computer virus.</a:t>
            </a:r>
          </a:p>
          <a:p>
            <a:pPr lvl="1"/>
            <a:r>
              <a:rPr lang="en-US" dirty="0"/>
              <a:t>Bandwidth usage</a:t>
            </a:r>
          </a:p>
          <a:p>
            <a:endParaRPr lang="en-GB" dirty="0"/>
          </a:p>
        </p:txBody>
      </p:sp>
    </p:spTree>
    <p:extLst>
      <p:ext uri="{BB962C8B-B14F-4D97-AF65-F5344CB8AC3E}">
        <p14:creationId xmlns:p14="http://schemas.microsoft.com/office/powerpoint/2010/main" val="36314353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550F3-3320-2DF2-836A-553E612395E6}"/>
              </a:ext>
            </a:extLst>
          </p:cNvPr>
          <p:cNvSpPr>
            <a:spLocks noGrp="1"/>
          </p:cNvSpPr>
          <p:nvPr>
            <p:ph type="title"/>
          </p:nvPr>
        </p:nvSpPr>
        <p:spPr/>
        <p:txBody>
          <a:bodyPr/>
          <a:lstStyle/>
          <a:p>
            <a:r>
              <a:rPr lang="en-US" dirty="0"/>
              <a:t>Discussing Storage Device Troubleshooting</a:t>
            </a:r>
          </a:p>
        </p:txBody>
      </p:sp>
      <p:sp>
        <p:nvSpPr>
          <p:cNvPr id="3" name="Slide Number Placeholder 2">
            <a:extLst>
              <a:ext uri="{FF2B5EF4-FFF2-40B4-BE49-F238E27FC236}">
                <a16:creationId xmlns:a16="http://schemas.microsoft.com/office/drawing/2014/main" id="{4723C811-F7E7-2DC5-CE87-9FC115D39DD9}"/>
              </a:ext>
            </a:extLst>
          </p:cNvPr>
          <p:cNvSpPr>
            <a:spLocks noGrp="1"/>
          </p:cNvSpPr>
          <p:nvPr>
            <p:ph type="sldNum" sz="quarter" idx="4"/>
          </p:nvPr>
        </p:nvSpPr>
        <p:spPr/>
        <p:txBody>
          <a:bodyPr/>
          <a:lstStyle/>
          <a:p>
            <a:fld id="{2066355A-084C-D24E-9AD2-7E4FC41EA627}" type="slidenum">
              <a:rPr lang="en-US" smtClean="0"/>
              <a:pPr/>
              <a:t>70</a:t>
            </a:fld>
            <a:endParaRPr lang="en-US" dirty="0"/>
          </a:p>
        </p:txBody>
      </p:sp>
      <p:sp>
        <p:nvSpPr>
          <p:cNvPr id="4" name="Content Placeholder 3">
            <a:extLst>
              <a:ext uri="{FF2B5EF4-FFF2-40B4-BE49-F238E27FC236}">
                <a16:creationId xmlns:a16="http://schemas.microsoft.com/office/drawing/2014/main" id="{4C8CB0F6-E74D-9236-9688-3D893448ADA9}"/>
              </a:ext>
            </a:extLst>
          </p:cNvPr>
          <p:cNvSpPr>
            <a:spLocks noGrp="1"/>
          </p:cNvSpPr>
          <p:nvPr>
            <p:ph idx="1"/>
          </p:nvPr>
        </p:nvSpPr>
        <p:spPr/>
        <p:txBody>
          <a:bodyPr/>
          <a:lstStyle/>
          <a:p>
            <a:r>
              <a:rPr lang="en-US" b="1" dirty="0"/>
              <a:t>A user reports hearing noises from the hard disk—does this indicate it is failing and should be replaced?</a:t>
            </a:r>
          </a:p>
          <a:p>
            <a:endParaRPr lang="en-US" b="1" dirty="0"/>
          </a:p>
          <a:p>
            <a:r>
              <a:rPr lang="en-US" b="1" dirty="0"/>
              <a:t>ANSWER:</a:t>
            </a:r>
          </a:p>
          <a:p>
            <a:pPr lvl="1"/>
            <a:r>
              <a:rPr lang="en-US" dirty="0"/>
              <a:t>Not necessarily—hard disks do make noises, but they are not all indicators of a problem. Question the user to find out what sort of noises are occurring or inspect the system yourself.</a:t>
            </a:r>
          </a:p>
          <a:p>
            <a:endParaRPr lang="en-US" dirty="0"/>
          </a:p>
        </p:txBody>
      </p:sp>
    </p:spTree>
    <p:extLst>
      <p:ext uri="{BB962C8B-B14F-4D97-AF65-F5344CB8AC3E}">
        <p14:creationId xmlns:p14="http://schemas.microsoft.com/office/powerpoint/2010/main" val="1513121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18D22-6E2A-40DB-852D-F93AC14D6C87}"/>
              </a:ext>
            </a:extLst>
          </p:cNvPr>
          <p:cNvSpPr>
            <a:spLocks noGrp="1"/>
          </p:cNvSpPr>
          <p:nvPr>
            <p:ph type="title"/>
          </p:nvPr>
        </p:nvSpPr>
        <p:spPr/>
        <p:txBody>
          <a:bodyPr/>
          <a:lstStyle/>
          <a:p>
            <a:r>
              <a:rPr lang="en-US" dirty="0"/>
              <a:t>Windows OS Tools</a:t>
            </a:r>
          </a:p>
        </p:txBody>
      </p:sp>
      <p:sp>
        <p:nvSpPr>
          <p:cNvPr id="3" name="Slide Number Placeholder 2">
            <a:extLst>
              <a:ext uri="{FF2B5EF4-FFF2-40B4-BE49-F238E27FC236}">
                <a16:creationId xmlns:a16="http://schemas.microsoft.com/office/drawing/2014/main" id="{08B77C89-BE3C-4365-8C08-6B359262527A}"/>
              </a:ext>
            </a:extLst>
          </p:cNvPr>
          <p:cNvSpPr>
            <a:spLocks noGrp="1"/>
          </p:cNvSpPr>
          <p:nvPr>
            <p:ph type="sldNum" sz="quarter" idx="4"/>
          </p:nvPr>
        </p:nvSpPr>
        <p:spPr/>
        <p:txBody>
          <a:bodyPr/>
          <a:lstStyle/>
          <a:p>
            <a:fld id="{2066355A-084C-D24E-9AD2-7E4FC41EA627}" type="slidenum">
              <a:rPr lang="en-US" smtClean="0"/>
              <a:pPr/>
              <a:t>8</a:t>
            </a:fld>
            <a:endParaRPr lang="en-US" dirty="0"/>
          </a:p>
        </p:txBody>
      </p:sp>
      <p:sp>
        <p:nvSpPr>
          <p:cNvPr id="4" name="Content Placeholder 3">
            <a:extLst>
              <a:ext uri="{FF2B5EF4-FFF2-40B4-BE49-F238E27FC236}">
                <a16:creationId xmlns:a16="http://schemas.microsoft.com/office/drawing/2014/main" id="{126054F7-CEA9-4130-B935-733A6A479118}"/>
              </a:ext>
            </a:extLst>
          </p:cNvPr>
          <p:cNvSpPr>
            <a:spLocks noGrp="1"/>
          </p:cNvSpPr>
          <p:nvPr>
            <p:ph idx="1"/>
          </p:nvPr>
        </p:nvSpPr>
        <p:spPr>
          <a:xfrm>
            <a:off x="379051" y="708660"/>
            <a:ext cx="8460152" cy="3567590"/>
          </a:xfrm>
        </p:spPr>
        <p:txBody>
          <a:bodyPr/>
          <a:lstStyle/>
          <a:p>
            <a:r>
              <a:rPr lang="en-US" dirty="0"/>
              <a:t>Use Programs and Features to:</a:t>
            </a:r>
          </a:p>
          <a:p>
            <a:pPr lvl="1"/>
            <a:r>
              <a:rPr lang="en-US" dirty="0"/>
              <a:t>Repair or uninstall applications.</a:t>
            </a:r>
          </a:p>
          <a:p>
            <a:pPr lvl="1"/>
            <a:r>
              <a:rPr lang="en-US" dirty="0"/>
              <a:t>Enable or disable optional Windows components.</a:t>
            </a:r>
          </a:p>
        </p:txBody>
      </p:sp>
      <p:pic>
        <p:nvPicPr>
          <p:cNvPr id="9" name="Picture 8">
            <a:extLst>
              <a:ext uri="{FF2B5EF4-FFF2-40B4-BE49-F238E27FC236}">
                <a16:creationId xmlns:a16="http://schemas.microsoft.com/office/drawing/2014/main" id="{4C0286F4-F8A9-4D12-A9BC-E751B190D4A4}"/>
              </a:ext>
            </a:extLst>
          </p:cNvPr>
          <p:cNvPicPr>
            <a:picLocks noChangeAspect="1"/>
          </p:cNvPicPr>
          <p:nvPr/>
        </p:nvPicPr>
        <p:blipFill>
          <a:blip r:embed="rId2"/>
          <a:stretch>
            <a:fillRect/>
          </a:stretch>
        </p:blipFill>
        <p:spPr>
          <a:xfrm>
            <a:off x="632133" y="1953263"/>
            <a:ext cx="3161905" cy="2803810"/>
          </a:xfrm>
          <a:prstGeom prst="rect">
            <a:avLst/>
          </a:prstGeom>
        </p:spPr>
      </p:pic>
      <p:pic>
        <p:nvPicPr>
          <p:cNvPr id="5" name="Picture 4">
            <a:extLst>
              <a:ext uri="{FF2B5EF4-FFF2-40B4-BE49-F238E27FC236}">
                <a16:creationId xmlns:a16="http://schemas.microsoft.com/office/drawing/2014/main" id="{BD052280-9934-C878-0FF9-01FA3B6C44CD}"/>
              </a:ext>
            </a:extLst>
          </p:cNvPr>
          <p:cNvPicPr>
            <a:picLocks noChangeAspect="1"/>
          </p:cNvPicPr>
          <p:nvPr/>
        </p:nvPicPr>
        <p:blipFill>
          <a:blip r:embed="rId3"/>
          <a:stretch>
            <a:fillRect/>
          </a:stretch>
        </p:blipFill>
        <p:spPr>
          <a:xfrm>
            <a:off x="4241018" y="1953263"/>
            <a:ext cx="4114078" cy="2594674"/>
          </a:xfrm>
          <a:prstGeom prst="rect">
            <a:avLst/>
          </a:prstGeom>
        </p:spPr>
      </p:pic>
    </p:spTree>
    <p:extLst>
      <p:ext uri="{BB962C8B-B14F-4D97-AF65-F5344CB8AC3E}">
        <p14:creationId xmlns:p14="http://schemas.microsoft.com/office/powerpoint/2010/main" val="89472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BA244-96B6-4877-83B1-85EFA5F0E405}"/>
              </a:ext>
            </a:extLst>
          </p:cNvPr>
          <p:cNvSpPr>
            <a:spLocks noGrp="1"/>
          </p:cNvSpPr>
          <p:nvPr>
            <p:ph type="title"/>
          </p:nvPr>
        </p:nvSpPr>
        <p:spPr>
          <a:xfrm>
            <a:off x="341927" y="75202"/>
            <a:ext cx="8455567" cy="633458"/>
          </a:xfrm>
        </p:spPr>
        <p:txBody>
          <a:bodyPr anchor="ctr">
            <a:normAutofit/>
          </a:bodyPr>
          <a:lstStyle/>
          <a:p>
            <a:r>
              <a:rPr lang="en-US" dirty="0"/>
              <a:t>Application and Print Services</a:t>
            </a:r>
          </a:p>
        </p:txBody>
      </p:sp>
      <p:sp>
        <p:nvSpPr>
          <p:cNvPr id="5" name="Content Placeholder 4">
            <a:extLst>
              <a:ext uri="{FF2B5EF4-FFF2-40B4-BE49-F238E27FC236}">
                <a16:creationId xmlns:a16="http://schemas.microsoft.com/office/drawing/2014/main" id="{3C00AAEA-064A-4BA2-BDCD-945AD9D365F2}"/>
              </a:ext>
            </a:extLst>
          </p:cNvPr>
          <p:cNvSpPr>
            <a:spLocks noGrp="1"/>
          </p:cNvSpPr>
          <p:nvPr>
            <p:ph sz="half" idx="1"/>
          </p:nvPr>
        </p:nvSpPr>
        <p:spPr>
          <a:xfrm>
            <a:off x="457200" y="1063083"/>
            <a:ext cx="4038600" cy="3531540"/>
          </a:xfrm>
        </p:spPr>
        <p:txBody>
          <a:bodyPr>
            <a:normAutofit lnSpcReduction="10000"/>
          </a:bodyPr>
          <a:lstStyle/>
          <a:p>
            <a:pPr>
              <a:lnSpc>
                <a:spcPct val="90000"/>
              </a:lnSpc>
            </a:pPr>
            <a:r>
              <a:rPr lang="en-US" dirty="0"/>
              <a:t>Services provide functionality to Windows such as:</a:t>
            </a:r>
          </a:p>
          <a:p>
            <a:pPr lvl="1">
              <a:lnSpc>
                <a:spcPct val="90000"/>
              </a:lnSpc>
            </a:pPr>
            <a:r>
              <a:rPr lang="en-US" sz="1800" dirty="0"/>
              <a:t>Logon</a:t>
            </a:r>
          </a:p>
          <a:p>
            <a:pPr lvl="1">
              <a:lnSpc>
                <a:spcPct val="90000"/>
              </a:lnSpc>
            </a:pPr>
            <a:r>
              <a:rPr lang="en-US" sz="1800" dirty="0"/>
              <a:t>Network browsing</a:t>
            </a:r>
          </a:p>
          <a:p>
            <a:pPr lvl="1">
              <a:lnSpc>
                <a:spcPct val="90000"/>
              </a:lnSpc>
            </a:pPr>
            <a:r>
              <a:rPr lang="en-US" sz="1800" dirty="0"/>
              <a:t>Indexing files</a:t>
            </a:r>
          </a:p>
          <a:p>
            <a:pPr lvl="1">
              <a:lnSpc>
                <a:spcPct val="90000"/>
              </a:lnSpc>
            </a:pPr>
            <a:endParaRPr lang="en-US" sz="1800" dirty="0"/>
          </a:p>
          <a:p>
            <a:pPr>
              <a:lnSpc>
                <a:spcPct val="90000"/>
              </a:lnSpc>
            </a:pPr>
            <a:r>
              <a:rPr lang="en-US" dirty="0"/>
              <a:t>Services may be installed by: </a:t>
            </a:r>
          </a:p>
          <a:p>
            <a:pPr lvl="1">
              <a:lnSpc>
                <a:spcPct val="90000"/>
              </a:lnSpc>
            </a:pPr>
            <a:r>
              <a:rPr lang="en-US" sz="1800" dirty="0"/>
              <a:t>Windows</a:t>
            </a:r>
          </a:p>
          <a:p>
            <a:pPr lvl="1">
              <a:lnSpc>
                <a:spcPct val="90000"/>
              </a:lnSpc>
            </a:pPr>
            <a:r>
              <a:rPr lang="en-US" sz="1800" dirty="0"/>
              <a:t>An application</a:t>
            </a:r>
          </a:p>
          <a:p>
            <a:pPr lvl="2">
              <a:lnSpc>
                <a:spcPct val="90000"/>
              </a:lnSpc>
            </a:pPr>
            <a:r>
              <a:rPr lang="en-US" sz="1800" dirty="0"/>
              <a:t>Anti-virus</a:t>
            </a:r>
          </a:p>
          <a:p>
            <a:pPr lvl="2">
              <a:lnSpc>
                <a:spcPct val="90000"/>
              </a:lnSpc>
            </a:pPr>
            <a:r>
              <a:rPr lang="en-US" sz="1800" dirty="0"/>
              <a:t>Database</a:t>
            </a:r>
          </a:p>
          <a:p>
            <a:pPr lvl="2">
              <a:lnSpc>
                <a:spcPct val="90000"/>
              </a:lnSpc>
            </a:pPr>
            <a:r>
              <a:rPr lang="en-US" sz="1800" dirty="0"/>
              <a:t>Backup software</a:t>
            </a:r>
          </a:p>
        </p:txBody>
      </p:sp>
      <p:sp>
        <p:nvSpPr>
          <p:cNvPr id="4" name="Slide Number Placeholder 3">
            <a:extLst>
              <a:ext uri="{FF2B5EF4-FFF2-40B4-BE49-F238E27FC236}">
                <a16:creationId xmlns:a16="http://schemas.microsoft.com/office/drawing/2014/main" id="{A08461D5-6CA7-4203-83EC-6C22E8022C8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9</a:t>
            </a:fld>
            <a:endParaRPr lang="en-US"/>
          </a:p>
        </p:txBody>
      </p:sp>
      <p:graphicFrame>
        <p:nvGraphicFramePr>
          <p:cNvPr id="7" name="Text Placeholder 2">
            <a:extLst>
              <a:ext uri="{FF2B5EF4-FFF2-40B4-BE49-F238E27FC236}">
                <a16:creationId xmlns:a16="http://schemas.microsoft.com/office/drawing/2014/main" id="{E82C0444-E95B-6A7F-E496-B650E34BAD2F}"/>
              </a:ext>
            </a:extLst>
          </p:cNvPr>
          <p:cNvGraphicFramePr/>
          <p:nvPr>
            <p:extLst>
              <p:ext uri="{D42A27DB-BD31-4B8C-83A1-F6EECF244321}">
                <p14:modId xmlns:p14="http://schemas.microsoft.com/office/powerpoint/2010/main" val="1646464438"/>
              </p:ext>
            </p:extLst>
          </p:nvPr>
        </p:nvGraphicFramePr>
        <p:xfrm>
          <a:off x="4648200" y="1200151"/>
          <a:ext cx="40386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22930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1000"/>
                                        <p:tgtEl>
                                          <p:spTgt spid="5">
                                            <p:txEl>
                                              <p:pRg st="3" end="3"/>
                                            </p:txEl>
                                          </p:spTgt>
                                        </p:tgtEl>
                                      </p:cBhvr>
                                    </p:animEffect>
                                    <p:anim calcmode="lin" valueType="num">
                                      <p:cBhvr>
                                        <p:cTn id="1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1000"/>
                                        <p:tgtEl>
                                          <p:spTgt spid="5">
                                            <p:txEl>
                                              <p:pRg st="6" end="6"/>
                                            </p:txEl>
                                          </p:spTgt>
                                        </p:tgtEl>
                                      </p:cBhvr>
                                    </p:animEffect>
                                    <p:anim calcmode="lin" valueType="num">
                                      <p:cBhvr>
                                        <p:cTn id="2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xEl>
                                              <p:pRg st="7" end="7"/>
                                            </p:txEl>
                                          </p:spTgt>
                                        </p:tgtEl>
                                        <p:attrNameLst>
                                          <p:attrName>style.visibility</p:attrName>
                                        </p:attrNameLst>
                                      </p:cBhvr>
                                      <p:to>
                                        <p:strVal val="visible"/>
                                      </p:to>
                                    </p:set>
                                    <p:animEffect transition="in" filter="fade">
                                      <p:cBhvr>
                                        <p:cTn id="29" dur="1000"/>
                                        <p:tgtEl>
                                          <p:spTgt spid="5">
                                            <p:txEl>
                                              <p:pRg st="7" end="7"/>
                                            </p:txEl>
                                          </p:spTgt>
                                        </p:tgtEl>
                                      </p:cBhvr>
                                    </p:animEffect>
                                    <p:anim calcmode="lin" valueType="num">
                                      <p:cBhvr>
                                        <p:cTn id="30"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7" end="7"/>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5">
                                            <p:txEl>
                                              <p:pRg st="8" end="8"/>
                                            </p:txEl>
                                          </p:spTgt>
                                        </p:tgtEl>
                                        <p:attrNameLst>
                                          <p:attrName>style.visibility</p:attrName>
                                        </p:attrNameLst>
                                      </p:cBhvr>
                                      <p:to>
                                        <p:strVal val="visible"/>
                                      </p:to>
                                    </p:set>
                                    <p:animEffect transition="in" filter="fade">
                                      <p:cBhvr>
                                        <p:cTn id="34" dur="1000"/>
                                        <p:tgtEl>
                                          <p:spTgt spid="5">
                                            <p:txEl>
                                              <p:pRg st="8" end="8"/>
                                            </p:txEl>
                                          </p:spTgt>
                                        </p:tgtEl>
                                      </p:cBhvr>
                                    </p:animEffect>
                                    <p:anim calcmode="lin" valueType="num">
                                      <p:cBhvr>
                                        <p:cTn id="35"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8" end="8"/>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animEffect transition="in" filter="fade">
                                      <p:cBhvr>
                                        <p:cTn id="39" dur="1000"/>
                                        <p:tgtEl>
                                          <p:spTgt spid="5">
                                            <p:txEl>
                                              <p:pRg st="9" end="9"/>
                                            </p:txEl>
                                          </p:spTgt>
                                        </p:tgtEl>
                                      </p:cBhvr>
                                    </p:animEffect>
                                    <p:anim calcmode="lin" valueType="num">
                                      <p:cBhvr>
                                        <p:cTn id="40"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41" dur="1000" fill="hold"/>
                                        <p:tgtEl>
                                          <p:spTgt spid="5">
                                            <p:txEl>
                                              <p:pRg st="9" end="9"/>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5">
                                            <p:txEl>
                                              <p:pRg st="10" end="10"/>
                                            </p:txEl>
                                          </p:spTgt>
                                        </p:tgtEl>
                                        <p:attrNameLst>
                                          <p:attrName>style.visibility</p:attrName>
                                        </p:attrNameLst>
                                      </p:cBhvr>
                                      <p:to>
                                        <p:strVal val="visible"/>
                                      </p:to>
                                    </p:set>
                                    <p:animEffect transition="in" filter="fade">
                                      <p:cBhvr>
                                        <p:cTn id="44" dur="1000"/>
                                        <p:tgtEl>
                                          <p:spTgt spid="5">
                                            <p:txEl>
                                              <p:pRg st="10" end="10"/>
                                            </p:txEl>
                                          </p:spTgt>
                                        </p:tgtEl>
                                      </p:cBhvr>
                                    </p:animEffect>
                                    <p:anim calcmode="lin" valueType="num">
                                      <p:cBhvr>
                                        <p:cTn id="45"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46"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12" ma:contentTypeDescription="Create a new document." ma:contentTypeScope="" ma:versionID="418cf6fe0ea8ffec7f4bbd14d3bb840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fcf3f344b082f4df2f3eec2af3a5ce44"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49DF8A-FB4B-46E2-993F-AB92E72EA587}">
  <ds:schemaRefs>
    <ds:schemaRef ds:uri="http://schemas.microsoft.com/sharepoint/v3/contenttype/forms"/>
  </ds:schemaRefs>
</ds:datastoreItem>
</file>

<file path=customXml/itemProps2.xml><?xml version="1.0" encoding="utf-8"?>
<ds:datastoreItem xmlns:ds="http://schemas.openxmlformats.org/officeDocument/2006/customXml" ds:itemID="{80065291-E0E2-456C-8DB9-CFD93B49D5A7}">
  <ds:schemaRefs>
    <ds:schemaRef ds:uri="http://schemas.microsoft.com/office/2006/metadata/properties"/>
    <ds:schemaRef ds:uri="http://www.w3.org/XML/1998/namespace"/>
    <ds:schemaRef ds:uri="http://purl.org/dc/terms/"/>
    <ds:schemaRef ds:uri="315eb565-7267-4a95-9087-2f433ded3c8b"/>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95a46270-66ec-4bdf-aabc-d78887d51418"/>
    <ds:schemaRef ds:uri="http://purl.org/dc/dcmitype/"/>
  </ds:schemaRefs>
</ds:datastoreItem>
</file>

<file path=customXml/itemProps3.xml><?xml version="1.0" encoding="utf-8"?>
<ds:datastoreItem xmlns:ds="http://schemas.openxmlformats.org/officeDocument/2006/customXml" ds:itemID="{8BED6470-6071-4D4B-B7EF-2E0EB6C804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LO CompTIA Visuals Template v2.3</Template>
  <TotalTime>2467</TotalTime>
  <Words>4846</Words>
  <Application>Microsoft Office PowerPoint</Application>
  <PresentationFormat>On-screen Show (16:9)</PresentationFormat>
  <Paragraphs>680</Paragraphs>
  <Slides>70</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70</vt:i4>
      </vt:variant>
    </vt:vector>
  </HeadingPairs>
  <TitlesOfParts>
    <vt:vector size="78" baseType="lpstr">
      <vt:lpstr>OpenSans-Regular</vt:lpstr>
      <vt:lpstr>Arial</vt:lpstr>
      <vt:lpstr>Open Sans</vt:lpstr>
      <vt:lpstr>Courier New</vt:lpstr>
      <vt:lpstr>OpenSans-Bold</vt:lpstr>
      <vt:lpstr>Cutive Mono</vt:lpstr>
      <vt:lpstr>Calibri</vt:lpstr>
      <vt:lpstr>LO-CompTIA</vt:lpstr>
      <vt:lpstr>CH 3: Tools to Troubleshoot and Maintain </vt:lpstr>
      <vt:lpstr>Topic A: Install and Manage Windows Applications</vt:lpstr>
      <vt:lpstr>Application Installation and Configuration</vt:lpstr>
      <vt:lpstr>Windows Programs and Features</vt:lpstr>
      <vt:lpstr>Dedicated graphics card or integrated</vt:lpstr>
      <vt:lpstr>External hardware token requirements</vt:lpstr>
      <vt:lpstr>Other Considerations</vt:lpstr>
      <vt:lpstr>Windows OS Tools</vt:lpstr>
      <vt:lpstr>Application and Print Services</vt:lpstr>
      <vt:lpstr>Application and Print Services</vt:lpstr>
      <vt:lpstr>Task Manager</vt:lpstr>
      <vt:lpstr>Task Manager</vt:lpstr>
      <vt:lpstr>Task Manager</vt:lpstr>
      <vt:lpstr>Topic B: Manage Windows Performance</vt:lpstr>
      <vt:lpstr>System Properties</vt:lpstr>
      <vt:lpstr>Advanced System Properties</vt:lpstr>
      <vt:lpstr>Advanced System Properties</vt:lpstr>
      <vt:lpstr>Virtual Memory</vt:lpstr>
      <vt:lpstr>Virtual Memory</vt:lpstr>
      <vt:lpstr>Windows Performance Management Tools</vt:lpstr>
      <vt:lpstr>Reliability Monitor</vt:lpstr>
      <vt:lpstr>Windows Performance Management Tools</vt:lpstr>
      <vt:lpstr>Windows Performance Management Tools</vt:lpstr>
      <vt:lpstr>Topic C: Troubleshoot Windows</vt:lpstr>
      <vt:lpstr>Administrative Tools</vt:lpstr>
      <vt:lpstr>ODBC Open Database Connectivity </vt:lpstr>
      <vt:lpstr>Services </vt:lpstr>
      <vt:lpstr>Task Scheduler </vt:lpstr>
      <vt:lpstr>Event Viewer</vt:lpstr>
      <vt:lpstr>The System Configuration Utility</vt:lpstr>
      <vt:lpstr>Troubleshooting Tips Boot Process</vt:lpstr>
      <vt:lpstr>Troubleshooting Tips Boot Process</vt:lpstr>
      <vt:lpstr>Troubleshoot Application and Service Fault Issues</vt:lpstr>
      <vt:lpstr>Troubleshooting Tips Boot Process</vt:lpstr>
      <vt:lpstr>Troubleshooting Tips for Windows System Issues</vt:lpstr>
      <vt:lpstr>Troubleshooting Tips for Windows System Issues</vt:lpstr>
      <vt:lpstr>Troubleshooting Tips for Windows System Issues</vt:lpstr>
      <vt:lpstr>Troubleshooting Tips for Application Issues</vt:lpstr>
      <vt:lpstr>Troubleshooting Tips for Application Issues</vt:lpstr>
      <vt:lpstr>Blue Screens and Spontaneous Shutdowns </vt:lpstr>
      <vt:lpstr>Troubleshooting Tips for File and Memory Corruption</vt:lpstr>
      <vt:lpstr>Troubleshooting Tips for File and Memory Corruption</vt:lpstr>
      <vt:lpstr>Troubleshooting Tips for Boot Problems</vt:lpstr>
      <vt:lpstr>Troubleshooting Tips for Boot Problems</vt:lpstr>
      <vt:lpstr>Safe Boot</vt:lpstr>
      <vt:lpstr>Safe Boot</vt:lpstr>
      <vt:lpstr>Safe Boot </vt:lpstr>
      <vt:lpstr>Safe Boot</vt:lpstr>
      <vt:lpstr>Safe Boot</vt:lpstr>
      <vt:lpstr>Safe Boot</vt:lpstr>
      <vt:lpstr>System Repair Disc</vt:lpstr>
      <vt:lpstr>System Recovery Drive</vt:lpstr>
      <vt:lpstr>System Recovery Drive</vt:lpstr>
      <vt:lpstr>System Repair vs Recovery Drive</vt:lpstr>
      <vt:lpstr>Startup Repair</vt:lpstr>
      <vt:lpstr>Startup Repair</vt:lpstr>
      <vt:lpstr>System Restore</vt:lpstr>
      <vt:lpstr>System Restore</vt:lpstr>
      <vt:lpstr>System Image</vt:lpstr>
      <vt:lpstr>System Repair and Reinstall</vt:lpstr>
      <vt:lpstr>Guidelines for Troubleshooting Windows Issues</vt:lpstr>
      <vt:lpstr>Guidelines for Troubleshooting Windows Issues</vt:lpstr>
      <vt:lpstr>Guidelines for Troubleshooting Windows Issues</vt:lpstr>
      <vt:lpstr>Guidelines for Troubleshooting Windows Issues</vt:lpstr>
      <vt:lpstr>Guidelines for Troubleshooting Windows Issues</vt:lpstr>
      <vt:lpstr>Guidelines for Troubleshooting Windows Issues</vt:lpstr>
      <vt:lpstr>Discussing Storage Device Troubleshooting</vt:lpstr>
      <vt:lpstr>Discussing Storage Device Troubleshooting</vt:lpstr>
      <vt:lpstr>Discussing Storage Device Troubleshooting</vt:lpstr>
      <vt:lpstr>Discussing Storage Device Troubleshooting</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and Troubleshooting Microsoft Windows</dc:title>
  <dc:subject/>
  <dc:creator>Pam Taylor</dc:creator>
  <cp:keywords/>
  <dc:description/>
  <cp:lastModifiedBy>Anton Santucci</cp:lastModifiedBy>
  <cp:revision>80</cp:revision>
  <dcterms:created xsi:type="dcterms:W3CDTF">2018-11-02T12:37:32Z</dcterms:created>
  <dcterms:modified xsi:type="dcterms:W3CDTF">2022-06-22T17:45:23Z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