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337" r:id="rId4"/>
    <p:sldId id="365" r:id="rId5"/>
    <p:sldId id="267" r:id="rId6"/>
    <p:sldId id="370" r:id="rId7"/>
    <p:sldId id="258" r:id="rId8"/>
    <p:sldId id="259" r:id="rId9"/>
    <p:sldId id="260" r:id="rId10"/>
    <p:sldId id="261" r:id="rId11"/>
    <p:sldId id="366" r:id="rId12"/>
    <p:sldId id="367" r:id="rId13"/>
    <p:sldId id="275" r:id="rId14"/>
    <p:sldId id="276" r:id="rId15"/>
    <p:sldId id="371" r:id="rId16"/>
    <p:sldId id="378" r:id="rId17"/>
    <p:sldId id="277" r:id="rId18"/>
    <p:sldId id="282" r:id="rId19"/>
    <p:sldId id="377" r:id="rId20"/>
    <p:sldId id="283" r:id="rId21"/>
    <p:sldId id="284" r:id="rId22"/>
    <p:sldId id="285" r:id="rId23"/>
    <p:sldId id="287" r:id="rId24"/>
    <p:sldId id="312" r:id="rId25"/>
    <p:sldId id="349" r:id="rId26"/>
    <p:sldId id="350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18" r:id="rId36"/>
    <p:sldId id="363" r:id="rId37"/>
    <p:sldId id="372" r:id="rId38"/>
    <p:sldId id="289" r:id="rId39"/>
    <p:sldId id="348" r:id="rId40"/>
    <p:sldId id="291" r:id="rId41"/>
    <p:sldId id="292" r:id="rId42"/>
    <p:sldId id="293" r:id="rId43"/>
    <p:sldId id="294" r:id="rId44"/>
    <p:sldId id="296" r:id="rId45"/>
    <p:sldId id="299" r:id="rId46"/>
    <p:sldId id="300" r:id="rId47"/>
    <p:sldId id="301" r:id="rId48"/>
    <p:sldId id="304" r:id="rId49"/>
    <p:sldId id="373" r:id="rId50"/>
    <p:sldId id="313" r:id="rId51"/>
    <p:sldId id="315" r:id="rId52"/>
    <p:sldId id="314" r:id="rId53"/>
    <p:sldId id="360" r:id="rId54"/>
    <p:sldId id="316" r:id="rId55"/>
    <p:sldId id="307" r:id="rId56"/>
    <p:sldId id="317" r:id="rId57"/>
    <p:sldId id="374" r:id="rId58"/>
    <p:sldId id="321" r:id="rId59"/>
    <p:sldId id="361" r:id="rId60"/>
    <p:sldId id="335" r:id="rId61"/>
    <p:sldId id="336" r:id="rId62"/>
    <p:sldId id="322" r:id="rId6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8064A2"/>
    <a:srgbClr val="C0504D"/>
    <a:srgbClr val="FFFF66"/>
    <a:srgbClr val="FFFF00"/>
    <a:srgbClr val="FF0000"/>
    <a:srgbClr val="E0E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0" autoAdjust="0"/>
    <p:restoredTop sz="94660"/>
  </p:normalViewPr>
  <p:slideViewPr>
    <p:cSldViewPr>
      <p:cViewPr varScale="1">
        <p:scale>
          <a:sx n="83" d="100"/>
          <a:sy n="83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pps\Trinc\trinc\presentations\jay\Microbenchmark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pps\Trinc\trinc\presentations\jay\Microbenchmark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Apps\Trinc\trinc\presentations\jay\Microbenchmark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Time (ms)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Sheet1!$C$9:$C$12</c:f>
                <c:numCache>
                  <c:formatCode>General</c:formatCode>
                  <c:ptCount val="4"/>
                  <c:pt idx="0">
                    <c:v>0.15000000000000022</c:v>
                  </c:pt>
                  <c:pt idx="1">
                    <c:v>0.1</c:v>
                  </c:pt>
                  <c:pt idx="2">
                    <c:v>0.28000000000000008</c:v>
                  </c:pt>
                  <c:pt idx="3">
                    <c:v>0.11000000000000011</c:v>
                  </c:pt>
                </c:numCache>
              </c:numRef>
            </c:plus>
            <c:minus>
              <c:numRef>
                <c:f>Sheet1!$C$9:$C$12</c:f>
                <c:numCache>
                  <c:formatCode>General</c:formatCode>
                  <c:ptCount val="4"/>
                  <c:pt idx="0">
                    <c:v>0.15000000000000022</c:v>
                  </c:pt>
                  <c:pt idx="1">
                    <c:v>0.1</c:v>
                  </c:pt>
                  <c:pt idx="2">
                    <c:v>0.28000000000000008</c:v>
                  </c:pt>
                  <c:pt idx="3">
                    <c:v>0.11000000000000011</c:v>
                  </c:pt>
                </c:numCache>
              </c:numRef>
            </c:minus>
          </c:errBars>
          <c:cat>
            <c:strRef>
              <c:f>Sheet1!$A$9:$A$12</c:f>
              <c:strCache>
                <c:ptCount val="4"/>
                <c:pt idx="0">
                  <c:v>noop</c:v>
                </c:pt>
                <c:pt idx="1">
                  <c:v>attest to current value</c:v>
                </c:pt>
                <c:pt idx="2">
                  <c:v>advance &amp; attest</c:v>
                </c:pt>
                <c:pt idx="3">
                  <c:v>verify attestation</c:v>
                </c:pt>
              </c:strCache>
            </c:strRef>
          </c:cat>
          <c:val>
            <c:numRef>
              <c:f>Sheet1!$B$9:$B$12</c:f>
              <c:numCache>
                <c:formatCode>General</c:formatCode>
                <c:ptCount val="4"/>
                <c:pt idx="0">
                  <c:v>6.14</c:v>
                </c:pt>
                <c:pt idx="1">
                  <c:v>198.20999999999998</c:v>
                </c:pt>
                <c:pt idx="2">
                  <c:v>230.23999999999998</c:v>
                </c:pt>
                <c:pt idx="3">
                  <c:v>85.81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54-407C-98A2-801867D15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586304"/>
        <c:axId val="67596672"/>
      </c:barChart>
      <c:catAx>
        <c:axId val="67586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Operation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596672"/>
        <c:crosses val="autoZero"/>
        <c:auto val="1"/>
        <c:lblAlgn val="ctr"/>
        <c:lblOffset val="100"/>
        <c:noMultiLvlLbl val="0"/>
      </c:catAx>
      <c:valAx>
        <c:axId val="67596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Time (ms)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7586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Sheet1!$C$2:$C$5</c:f>
                <c:numCache>
                  <c:formatCode>General</c:formatCode>
                  <c:ptCount val="4"/>
                  <c:pt idx="0">
                    <c:v>0.1</c:v>
                  </c:pt>
                  <c:pt idx="1">
                    <c:v>8.0000000000000043E-2</c:v>
                  </c:pt>
                  <c:pt idx="2">
                    <c:v>0.67000000000000148</c:v>
                  </c:pt>
                  <c:pt idx="3">
                    <c:v>8.0000000000000192E-3</c:v>
                  </c:pt>
                </c:numCache>
              </c:numRef>
            </c:plus>
            <c:minus>
              <c:numRef>
                <c:f>Sheet1!$C$2:$C$5</c:f>
                <c:numCache>
                  <c:formatCode>General</c:formatCode>
                  <c:ptCount val="4"/>
                  <c:pt idx="0">
                    <c:v>0.1</c:v>
                  </c:pt>
                  <c:pt idx="1">
                    <c:v>8.0000000000000043E-2</c:v>
                  </c:pt>
                  <c:pt idx="2">
                    <c:v>0.67000000000000148</c:v>
                  </c:pt>
                  <c:pt idx="3">
                    <c:v>8.0000000000000192E-3</c:v>
                  </c:pt>
                </c:numCache>
              </c:numRef>
            </c:minus>
          </c:errBars>
          <c:cat>
            <c:strRef>
              <c:f>Sheet1!$A$2:$A$5</c:f>
              <c:strCache>
                <c:ptCount val="4"/>
                <c:pt idx="0">
                  <c:v>TrInc asymmetric</c:v>
                </c:pt>
                <c:pt idx="1">
                  <c:v>Trinc symmetric</c:v>
                </c:pt>
                <c:pt idx="2">
                  <c:v>Desktop asymmetric</c:v>
                </c:pt>
                <c:pt idx="3">
                  <c:v>Desktop symmetric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198.20999999999998</c:v>
                </c:pt>
                <c:pt idx="1">
                  <c:v>105.9</c:v>
                </c:pt>
                <c:pt idx="2">
                  <c:v>8.6</c:v>
                </c:pt>
                <c:pt idx="3">
                  <c:v>1.7000000000000001E-2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0-4CC4-A2B9-3C03D48E62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055808"/>
        <c:axId val="68057728"/>
      </c:barChart>
      <c:catAx>
        <c:axId val="68055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Platform and key type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057728"/>
        <c:crosses val="autoZero"/>
        <c:auto val="1"/>
        <c:lblAlgn val="ctr"/>
        <c:lblOffset val="100"/>
        <c:noMultiLvlLbl val="0"/>
      </c:catAx>
      <c:valAx>
        <c:axId val="68057728"/>
        <c:scaling>
          <c:orientation val="minMax"/>
          <c:max val="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Attestation time (ms)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8055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Sheet1!$D$15</c:f>
              <c:strCache>
                <c:ptCount val="1"/>
                <c:pt idx="0">
                  <c:v>A2M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Sheet1!$E$16:$E$22</c:f>
                <c:numCache>
                  <c:formatCode>General</c:formatCode>
                  <c:ptCount val="7"/>
                  <c:pt idx="0">
                    <c:v>154</c:v>
                  </c:pt>
                  <c:pt idx="1">
                    <c:v>6.87</c:v>
                  </c:pt>
                  <c:pt idx="2">
                    <c:v>2.23</c:v>
                  </c:pt>
                  <c:pt idx="3">
                    <c:v>1.43</c:v>
                  </c:pt>
                  <c:pt idx="4">
                    <c:v>2.04</c:v>
                  </c:pt>
                  <c:pt idx="5">
                    <c:v>2.0000000000000011E-2</c:v>
                  </c:pt>
                  <c:pt idx="6">
                    <c:v>11.4</c:v>
                  </c:pt>
                </c:numCache>
              </c:numRef>
            </c:plus>
            <c:minus>
              <c:numRef>
                <c:f>Sheet1!$E$16:$E$22</c:f>
                <c:numCache>
                  <c:formatCode>General</c:formatCode>
                  <c:ptCount val="7"/>
                  <c:pt idx="0">
                    <c:v>154</c:v>
                  </c:pt>
                  <c:pt idx="1">
                    <c:v>6.87</c:v>
                  </c:pt>
                  <c:pt idx="2">
                    <c:v>2.23</c:v>
                  </c:pt>
                  <c:pt idx="3">
                    <c:v>1.43</c:v>
                  </c:pt>
                  <c:pt idx="4">
                    <c:v>2.04</c:v>
                  </c:pt>
                  <c:pt idx="5">
                    <c:v>2.0000000000000011E-2</c:v>
                  </c:pt>
                  <c:pt idx="6">
                    <c:v>11.4</c:v>
                  </c:pt>
                </c:numCache>
              </c:numRef>
            </c:minus>
          </c:errBars>
          <c:cat>
            <c:strRef>
              <c:f>Sheet1!$A$16:$A$22</c:f>
              <c:strCache>
                <c:ptCount val="7"/>
                <c:pt idx="0">
                  <c:v>append</c:v>
                </c:pt>
                <c:pt idx="1">
                  <c:v>lookup (successful)</c:v>
                </c:pt>
                <c:pt idx="2">
                  <c:v>lookup (too early)</c:v>
                </c:pt>
                <c:pt idx="3">
                  <c:v>lookup (forgotten)</c:v>
                </c:pt>
                <c:pt idx="4">
                  <c:v>end</c:v>
                </c:pt>
                <c:pt idx="5">
                  <c:v>truncate</c:v>
                </c:pt>
                <c:pt idx="6">
                  <c:v>advance</c:v>
                </c:pt>
              </c:strCache>
            </c:strRef>
          </c:cat>
          <c:val>
            <c:numRef>
              <c:f>Sheet1!$D$16:$D$22</c:f>
              <c:numCache>
                <c:formatCode>General</c:formatCode>
                <c:ptCount val="7"/>
                <c:pt idx="0">
                  <c:v>551.92999999999938</c:v>
                </c:pt>
                <c:pt idx="1">
                  <c:v>304.14000000000038</c:v>
                </c:pt>
                <c:pt idx="2">
                  <c:v>289.68</c:v>
                </c:pt>
                <c:pt idx="3">
                  <c:v>350.51</c:v>
                </c:pt>
                <c:pt idx="4">
                  <c:v>294.16000000000008</c:v>
                </c:pt>
                <c:pt idx="5">
                  <c:v>28.99</c:v>
                </c:pt>
                <c:pt idx="6">
                  <c:v>288.2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8B-4A41-836C-A8DD050E4B24}"/>
            </c:ext>
          </c:extLst>
        </c:ser>
        <c:ser>
          <c:idx val="0"/>
          <c:order val="1"/>
          <c:tx>
            <c:strRef>
              <c:f>Sheet1!$B$15</c:f>
              <c:strCache>
                <c:ptCount val="1"/>
                <c:pt idx="0">
                  <c:v>TrInc-A2M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Sheet1!$C$16:$C$22</c:f>
                <c:numCache>
                  <c:formatCode>General</c:formatCode>
                  <c:ptCount val="7"/>
                  <c:pt idx="0">
                    <c:v>0.15000000000000024</c:v>
                  </c:pt>
                  <c:pt idx="1">
                    <c:v>2.0000000000000011E-2</c:v>
                  </c:pt>
                  <c:pt idx="2">
                    <c:v>8.0000000000000043E-2</c:v>
                  </c:pt>
                  <c:pt idx="3">
                    <c:v>0.1</c:v>
                  </c:pt>
                  <c:pt idx="4">
                    <c:v>0.11</c:v>
                  </c:pt>
                  <c:pt idx="5">
                    <c:v>0.1</c:v>
                  </c:pt>
                  <c:pt idx="6">
                    <c:v>0.12000000000000002</c:v>
                  </c:pt>
                </c:numCache>
              </c:numRef>
            </c:plus>
            <c:minus>
              <c:numRef>
                <c:f>Sheet1!$C$16:$C$22</c:f>
                <c:numCache>
                  <c:formatCode>General</c:formatCode>
                  <c:ptCount val="7"/>
                  <c:pt idx="0">
                    <c:v>0.15000000000000024</c:v>
                  </c:pt>
                  <c:pt idx="1">
                    <c:v>2.0000000000000011E-2</c:v>
                  </c:pt>
                  <c:pt idx="2">
                    <c:v>8.0000000000000043E-2</c:v>
                  </c:pt>
                  <c:pt idx="3">
                    <c:v>0.1</c:v>
                  </c:pt>
                  <c:pt idx="4">
                    <c:v>0.11</c:v>
                  </c:pt>
                  <c:pt idx="5">
                    <c:v>0.1</c:v>
                  </c:pt>
                  <c:pt idx="6">
                    <c:v>0.12000000000000002</c:v>
                  </c:pt>
                </c:numCache>
              </c:numRef>
            </c:minus>
          </c:errBars>
          <c:cat>
            <c:strRef>
              <c:f>Sheet1!$A$16:$A$22</c:f>
              <c:strCache>
                <c:ptCount val="7"/>
                <c:pt idx="0">
                  <c:v>append</c:v>
                </c:pt>
                <c:pt idx="1">
                  <c:v>lookup (successful)</c:v>
                </c:pt>
                <c:pt idx="2">
                  <c:v>lookup (too early)</c:v>
                </c:pt>
                <c:pt idx="3">
                  <c:v>lookup (forgotten)</c:v>
                </c:pt>
                <c:pt idx="4">
                  <c:v>end</c:v>
                </c:pt>
                <c:pt idx="5">
                  <c:v>truncate</c:v>
                </c:pt>
                <c:pt idx="6">
                  <c:v>advance</c:v>
                </c:pt>
              </c:strCache>
            </c:strRef>
          </c:cat>
          <c:val>
            <c:numRef>
              <c:f>Sheet1!$B$16:$B$22</c:f>
              <c:numCache>
                <c:formatCode>General</c:formatCode>
                <c:ptCount val="7"/>
                <c:pt idx="0">
                  <c:v>187.6</c:v>
                </c:pt>
                <c:pt idx="1">
                  <c:v>1.2200000000000001E-2</c:v>
                </c:pt>
                <c:pt idx="2">
                  <c:v>162.23999999999998</c:v>
                </c:pt>
                <c:pt idx="3">
                  <c:v>162.35000000000028</c:v>
                </c:pt>
                <c:pt idx="4">
                  <c:v>162.31</c:v>
                </c:pt>
                <c:pt idx="5">
                  <c:v>187.94</c:v>
                </c:pt>
                <c:pt idx="6">
                  <c:v>187.81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8B-4A41-836C-A8DD050E4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12416"/>
        <c:axId val="41614336"/>
      </c:barChart>
      <c:catAx>
        <c:axId val="41612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Operation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1614336"/>
        <c:crosses val="autoZero"/>
        <c:auto val="1"/>
        <c:lblAlgn val="ctr"/>
        <c:lblOffset val="100"/>
        <c:noMultiLvlLbl val="0"/>
      </c:catAx>
      <c:valAx>
        <c:axId val="41614336"/>
        <c:scaling>
          <c:orientation val="minMax"/>
          <c:max val="7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Operation time (ms)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161241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1AB9E14-B5A4-494C-B534-15DB7D15E78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46FE6DB-9916-4DA7-96D1-C58D616843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4B1B5B0E-9505-4FA6-811F-D88C6B0A59B4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B7BF1B09-E891-4757-891B-F3D450F14F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1B09-E891-4757-891B-F3D450F14FF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44D17-473C-4546-8BA7-923AD9F8679D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56E-326A-4AA0-BF55-7DA0634CECB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6A34A-588D-4DA9-8348-D889782643F5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5399-916F-4951-8B3C-E8C626546706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3C91-E331-4BF0-B7E9-ABB5C7CFF805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CB50-0F63-4B00-9792-003007061EBD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2D24-727F-4801-BF2F-048501928176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86C4-439F-4B1C-960D-AE6D0868A7BD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40EB-F553-49DC-93ED-4605E0ED003F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11BE-40AC-4EB1-B6D2-5B02108961F5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Dave Levin</a:t>
            </a:r>
          </a:p>
          <a:p>
            <a:r>
              <a:rPr lang="en-US" dirty="0"/>
              <a:t>John R. Douceur</a:t>
            </a:r>
          </a:p>
          <a:p>
            <a:r>
              <a:rPr lang="en-US" dirty="0">
                <a:solidFill>
                  <a:srgbClr val="FF0000"/>
                </a:solidFill>
              </a:rPr>
              <a:t>Jacob R. Lorch</a:t>
            </a:r>
            <a:endParaRPr lang="en-US" dirty="0"/>
          </a:p>
          <a:p>
            <a:r>
              <a:rPr lang="en-US" dirty="0"/>
              <a:t>Thomas Moscibroda</a:t>
            </a:r>
          </a:p>
          <a:p>
            <a:endParaRPr lang="en-US" dirty="0"/>
          </a:p>
        </p:txBody>
      </p:sp>
      <p:pic>
        <p:nvPicPr>
          <p:cNvPr id="4" name="Picture 3" descr="top_bann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" y="0"/>
            <a:ext cx="9142858" cy="10317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9800" y="198120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267200" y="411480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324600" y="19812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90600" y="5334000"/>
            <a:ext cx="7619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Many more:  auctions, voting, digital currency, games, version control, secure DNS, DHTs, secure-origin BGP, etc.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Attested Append-Only Memory (A2M)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7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6233902" y="2037243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795502" y="4042883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1462298" y="2061683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23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833563"/>
            <a:ext cx="1074737" cy="842963"/>
          </a:xfrm>
          <a:prstGeom prst="rect">
            <a:avLst/>
          </a:prstGeom>
          <a:noFill/>
        </p:spPr>
      </p:pic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2438400" y="1909764"/>
            <a:ext cx="304800" cy="461665"/>
          </a:xfrm>
          <a:prstGeom prst="rect">
            <a:avLst/>
          </a:prstGeom>
          <a:solidFill>
            <a:srgbClr val="C000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A</a:t>
            </a:r>
          </a:p>
        </p:txBody>
      </p:sp>
      <p:pic>
        <p:nvPicPr>
          <p:cNvPr id="12" name="Picture 23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5263" y="1828800"/>
            <a:ext cx="1074737" cy="842963"/>
          </a:xfrm>
          <a:prstGeom prst="rect">
            <a:avLst/>
          </a:prstGeom>
          <a:noFill/>
        </p:spPr>
      </p:pic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7239000" y="1909763"/>
            <a:ext cx="307975" cy="461665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</a:t>
            </a:r>
          </a:p>
        </p:txBody>
      </p:sp>
      <p:grpSp>
        <p:nvGrpSpPr>
          <p:cNvPr id="3" name="Group 13"/>
          <p:cNvGrpSpPr/>
          <p:nvPr/>
        </p:nvGrpSpPr>
        <p:grpSpPr>
          <a:xfrm>
            <a:off x="4114800" y="3886200"/>
            <a:ext cx="1074737" cy="842963"/>
            <a:chOff x="3886200" y="3957637"/>
            <a:chExt cx="1074737" cy="842963"/>
          </a:xfrm>
        </p:grpSpPr>
        <p:pic>
          <p:nvPicPr>
            <p:cNvPr id="15" name="Picture 14" descr="3d1itajn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86200" y="3957637"/>
              <a:ext cx="1074737" cy="842963"/>
            </a:xfrm>
            <a:prstGeom prst="rect">
              <a:avLst/>
            </a:prstGeom>
            <a:noFill/>
          </p:spPr>
        </p:pic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4532313" y="4033837"/>
              <a:ext cx="344487" cy="461665"/>
            </a:xfrm>
            <a:prstGeom prst="rect">
              <a:avLst/>
            </a:prstGeom>
            <a:solidFill>
              <a:srgbClr val="FFFF00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C</a:t>
              </a:r>
            </a:p>
          </p:txBody>
        </p:sp>
      </p:grpSp>
      <p:sp>
        <p:nvSpPr>
          <p:cNvPr id="17" name="Vertical Scroll 16"/>
          <p:cNvSpPr/>
          <p:nvPr/>
        </p:nvSpPr>
        <p:spPr>
          <a:xfrm>
            <a:off x="2209800" y="36576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2819400" y="3962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2819400" y="4343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2819400" y="4724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Vertical Scroll 23"/>
          <p:cNvSpPr/>
          <p:nvPr/>
        </p:nvSpPr>
        <p:spPr>
          <a:xfrm>
            <a:off x="1143000" y="2362200"/>
            <a:ext cx="533400" cy="609600"/>
          </a:xfrm>
          <a:prstGeom prst="verticalScroll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Vertical Scroll 24"/>
          <p:cNvSpPr/>
          <p:nvPr/>
        </p:nvSpPr>
        <p:spPr>
          <a:xfrm>
            <a:off x="5943600" y="2362200"/>
            <a:ext cx="533400" cy="609600"/>
          </a:xfrm>
          <a:prstGeom prst="verticalScrol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4419600" y="4043363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429000" y="1143000"/>
            <a:ext cx="244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[Chun et al., SOSP 2007]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4419600" y="4038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733800" y="4267200"/>
            <a:ext cx="381000" cy="533400"/>
            <a:chOff x="4114800" y="5867400"/>
            <a:chExt cx="381000" cy="533400"/>
          </a:xfrm>
        </p:grpSpPr>
        <p:sp>
          <p:nvSpPr>
            <p:cNvPr id="38" name="Vertical Scroll 37"/>
            <p:cNvSpPr/>
            <p:nvPr/>
          </p:nvSpPr>
          <p:spPr>
            <a:xfrm>
              <a:off x="4114800" y="5867400"/>
              <a:ext cx="381000" cy="381000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Curved Down Ribbon 36"/>
            <p:cNvSpPr/>
            <p:nvPr/>
          </p:nvSpPr>
          <p:spPr>
            <a:xfrm>
              <a:off x="4114800" y="6248400"/>
              <a:ext cx="381000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Curved Down Ribbon 29"/>
          <p:cNvSpPr/>
          <p:nvPr/>
        </p:nvSpPr>
        <p:spPr>
          <a:xfrm>
            <a:off x="3733800" y="4419600"/>
            <a:ext cx="381000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5 -0.005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275 -0.2944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147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333 0.01366 L 0.35278 -0.29745 " pathEditMode="relative" ptsTypes="AAA">
                                      <p:cBhvr>
                                        <p:cTn id="3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35416 -0.3388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0" y="-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6" grpId="1" animBg="1"/>
      <p:bldP spid="26" grpId="3" animBg="1"/>
      <p:bldP spid="36" grpId="0" animBg="1"/>
      <p:bldP spid="36" grpId="1" animBg="1"/>
      <p:bldP spid="30" grpId="0" animBg="1"/>
      <p:bldP spid="30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5243302" y="2189643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4891298" y="4195283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1843298" y="259032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overhead in A2M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15" name="Picture 23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362200"/>
            <a:ext cx="1074737" cy="842963"/>
          </a:xfrm>
          <a:prstGeom prst="rect">
            <a:avLst/>
          </a:prstGeom>
          <a:noFill/>
        </p:spPr>
      </p:pic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2819400" y="2438401"/>
            <a:ext cx="304800" cy="461665"/>
          </a:xfrm>
          <a:prstGeom prst="rect">
            <a:avLst/>
          </a:prstGeom>
          <a:solidFill>
            <a:srgbClr val="C0000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A</a:t>
            </a:r>
          </a:p>
        </p:txBody>
      </p:sp>
      <p:pic>
        <p:nvPicPr>
          <p:cNvPr id="22" name="Picture 23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4663" y="1981200"/>
            <a:ext cx="1074737" cy="842963"/>
          </a:xfrm>
          <a:prstGeom prst="rect">
            <a:avLst/>
          </a:prstGeom>
          <a:noFill/>
        </p:spPr>
      </p:pic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6248400" y="2062163"/>
            <a:ext cx="307975" cy="461665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</a:t>
            </a:r>
          </a:p>
        </p:txBody>
      </p:sp>
      <p:grpSp>
        <p:nvGrpSpPr>
          <p:cNvPr id="3" name="Group 25"/>
          <p:cNvGrpSpPr/>
          <p:nvPr/>
        </p:nvGrpSpPr>
        <p:grpSpPr>
          <a:xfrm>
            <a:off x="5210596" y="4038600"/>
            <a:ext cx="1074737" cy="842963"/>
            <a:chOff x="3886200" y="3957637"/>
            <a:chExt cx="1074737" cy="842963"/>
          </a:xfrm>
        </p:grpSpPr>
        <p:pic>
          <p:nvPicPr>
            <p:cNvPr id="27" name="Picture 26" descr="3d1itajn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86200" y="3957637"/>
              <a:ext cx="1074737" cy="842963"/>
            </a:xfrm>
            <a:prstGeom prst="rect">
              <a:avLst/>
            </a:prstGeom>
            <a:noFill/>
          </p:spPr>
        </p:pic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4532313" y="4033837"/>
              <a:ext cx="344487" cy="461665"/>
            </a:xfrm>
            <a:prstGeom prst="rect">
              <a:avLst/>
            </a:prstGeom>
            <a:solidFill>
              <a:srgbClr val="FFFF00"/>
            </a:solidFill>
            <a:ln w="127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C</a:t>
              </a:r>
            </a:p>
          </p:txBody>
        </p:sp>
      </p:grpSp>
      <p:sp>
        <p:nvSpPr>
          <p:cNvPr id="37" name="Vertical Scroll 36"/>
          <p:cNvSpPr/>
          <p:nvPr/>
        </p:nvSpPr>
        <p:spPr>
          <a:xfrm>
            <a:off x="3352800" y="38100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ular Callout 40"/>
          <p:cNvSpPr/>
          <p:nvPr/>
        </p:nvSpPr>
        <p:spPr>
          <a:xfrm>
            <a:off x="3962400" y="4114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4" name="Rounded Rectangular Callout 43"/>
          <p:cNvSpPr/>
          <p:nvPr/>
        </p:nvSpPr>
        <p:spPr>
          <a:xfrm>
            <a:off x="3962400" y="4495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962400" y="4876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9" name="Vertical Scroll 48"/>
          <p:cNvSpPr/>
          <p:nvPr/>
        </p:nvSpPr>
        <p:spPr>
          <a:xfrm>
            <a:off x="1447800" y="2819400"/>
            <a:ext cx="533400" cy="609600"/>
          </a:xfrm>
          <a:prstGeom prst="verticalScroll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Vertical Scroll 50"/>
          <p:cNvSpPr/>
          <p:nvPr/>
        </p:nvSpPr>
        <p:spPr>
          <a:xfrm>
            <a:off x="4876800" y="2443163"/>
            <a:ext cx="533400" cy="609600"/>
          </a:xfrm>
          <a:prstGeom prst="verticalScroll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85800" y="38100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Assigning </a:t>
            </a:r>
            <a:r>
              <a:rPr lang="en-US" sz="2400" i="1" dirty="0">
                <a:solidFill>
                  <a:srgbClr val="FF0000"/>
                </a:solidFill>
              </a:rPr>
              <a:t>semantic meaning</a:t>
            </a:r>
            <a:r>
              <a:rPr lang="en-US" sz="2400" i="1" dirty="0"/>
              <a:t> </a:t>
            </a:r>
            <a:r>
              <a:rPr lang="en-US" sz="2400" dirty="0"/>
              <a:t>to message counters obviates full log transmission.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200" y="38100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correctness of a prefix has been established, one can do </a:t>
            </a:r>
            <a:r>
              <a:rPr lang="en-US" sz="2400" i="1" dirty="0">
                <a:solidFill>
                  <a:srgbClr val="FF0000"/>
                </a:solidFill>
              </a:rPr>
              <a:t>log truncation</a:t>
            </a:r>
            <a:r>
              <a:rPr lang="en-US" sz="2400" dirty="0"/>
              <a:t>.</a:t>
            </a:r>
          </a:p>
        </p:txBody>
      </p:sp>
      <p:sp>
        <p:nvSpPr>
          <p:cNvPr id="50" name="Cloud Callout 49"/>
          <p:cNvSpPr/>
          <p:nvPr/>
        </p:nvSpPr>
        <p:spPr>
          <a:xfrm>
            <a:off x="2819400" y="1524000"/>
            <a:ext cx="5181600" cy="914400"/>
          </a:xfrm>
          <a:prstGeom prst="cloudCallout">
            <a:avLst>
              <a:gd name="adj1" fmla="val -39925"/>
              <a:gd name="adj2" fmla="val 59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Just the fact that there’s only</a:t>
            </a:r>
          </a:p>
          <a:p>
            <a:pPr algn="ctr"/>
            <a:r>
              <a:rPr lang="en-US" dirty="0"/>
              <a:t> one            is good enough for me.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4114800" y="1981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4876800" y="4495800"/>
            <a:ext cx="457200" cy="457200"/>
            <a:chOff x="4876800" y="4495800"/>
            <a:chExt cx="457200" cy="457200"/>
          </a:xfrm>
        </p:grpSpPr>
        <p:sp>
          <p:nvSpPr>
            <p:cNvPr id="39" name="Rounded Rectangular Callout 38"/>
            <p:cNvSpPr/>
            <p:nvPr/>
          </p:nvSpPr>
          <p:spPr>
            <a:xfrm>
              <a:off x="4876800" y="4495800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52" name="Curved Down Ribbon 51"/>
            <p:cNvSpPr/>
            <p:nvPr/>
          </p:nvSpPr>
          <p:spPr>
            <a:xfrm>
              <a:off x="4953000" y="4800600"/>
              <a:ext cx="381000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3429000" y="1066800"/>
            <a:ext cx="244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[Chun et al., SOSP 2007]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275 -0.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-0.1277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-0.1277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556 L -3.33333E-6 -0.1111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4" grpId="0" animBg="1"/>
      <p:bldP spid="44" grpId="1" animBg="1"/>
      <p:bldP spid="45" grpId="0" animBg="1"/>
      <p:bldP spid="67" grpId="0"/>
      <p:bldP spid="68" grpId="0"/>
      <p:bldP spid="50" grpId="0" animBg="1"/>
      <p:bldP spid="50" grpId="1" animBg="1"/>
      <p:bldP spid="43" grpId="0" animBg="1"/>
      <p:bldP spid="4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4281698" y="2108679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hardware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8" name="Picture 54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941974"/>
            <a:ext cx="1074737" cy="842962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3276600" y="2743200"/>
            <a:ext cx="1600200" cy="2286000"/>
            <a:chOff x="3276600" y="2703974"/>
            <a:chExt cx="1600200" cy="2286000"/>
          </a:xfrm>
        </p:grpSpPr>
        <p:sp>
          <p:nvSpPr>
            <p:cNvPr id="35" name="Vertical Scroll 34"/>
            <p:cNvSpPr/>
            <p:nvPr/>
          </p:nvSpPr>
          <p:spPr>
            <a:xfrm>
              <a:off x="3276600" y="2703974"/>
              <a:ext cx="1600200" cy="2286000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ounded Rectangular Callout 37"/>
            <p:cNvSpPr/>
            <p:nvPr/>
          </p:nvSpPr>
          <p:spPr>
            <a:xfrm>
              <a:off x="3886200" y="3008774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2" name="Rounded Rectangular Callout 21"/>
            <p:cNvSpPr/>
            <p:nvPr/>
          </p:nvSpPr>
          <p:spPr>
            <a:xfrm>
              <a:off x="3886200" y="3465974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8" name="Rounded Rectangular Callout 27"/>
            <p:cNvSpPr/>
            <p:nvPr/>
          </p:nvSpPr>
          <p:spPr>
            <a:xfrm>
              <a:off x="3886200" y="3923174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429000" y="2743200"/>
            <a:ext cx="1219200" cy="1143000"/>
            <a:chOff x="1676400" y="2857500"/>
            <a:chExt cx="1219200" cy="1143000"/>
          </a:xfrm>
          <a:scene3d>
            <a:camera prst="orthographicFront">
              <a:rot lat="21004600" lon="952822" rev="20993127"/>
            </a:camera>
            <a:lightRig rig="threePt" dir="t"/>
          </a:scene3d>
        </p:grpSpPr>
        <p:sp>
          <p:nvSpPr>
            <p:cNvPr id="19" name="Oval 18"/>
            <p:cNvSpPr/>
            <p:nvPr/>
          </p:nvSpPr>
          <p:spPr>
            <a:xfrm>
              <a:off x="1676400" y="2857500"/>
              <a:ext cx="1219200" cy="1143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extrusionH="3810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6900" y="3244334"/>
              <a:ext cx="838200" cy="369332"/>
            </a:xfrm>
            <a:prstGeom prst="rect">
              <a:avLst/>
            </a:prstGeom>
            <a:solidFill>
              <a:schemeClr val="tx1"/>
            </a:solidFill>
            <a:sp3d extrusionH="381000"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OCRB" pitchFamily="49" charset="0"/>
                </a:rPr>
                <a:t>0003</a:t>
              </a:r>
            </a:p>
          </p:txBody>
        </p:sp>
      </p:grpSp>
      <p:sp>
        <p:nvSpPr>
          <p:cNvPr id="23" name="Rounded Rectangular Callout 22"/>
          <p:cNvSpPr/>
          <p:nvPr/>
        </p:nvSpPr>
        <p:spPr>
          <a:xfrm>
            <a:off x="5029200" y="2133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429000" y="2743200"/>
            <a:ext cx="1219200" cy="1143000"/>
            <a:chOff x="1676400" y="2857500"/>
            <a:chExt cx="1219200" cy="1143000"/>
          </a:xfrm>
          <a:scene3d>
            <a:camera prst="orthographicFront">
              <a:rot lat="21004600" lon="952822" rev="20993127"/>
            </a:camera>
            <a:lightRig rig="threePt" dir="t"/>
          </a:scene3d>
        </p:grpSpPr>
        <p:sp>
          <p:nvSpPr>
            <p:cNvPr id="26" name="Oval 25"/>
            <p:cNvSpPr/>
            <p:nvPr/>
          </p:nvSpPr>
          <p:spPr>
            <a:xfrm>
              <a:off x="1676400" y="2857500"/>
              <a:ext cx="1219200" cy="1143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p3d extrusionH="3810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66900" y="3244334"/>
              <a:ext cx="838200" cy="369332"/>
            </a:xfrm>
            <a:prstGeom prst="rect">
              <a:avLst/>
            </a:prstGeom>
            <a:solidFill>
              <a:schemeClr val="tx1"/>
            </a:solidFill>
            <a:sp3d extrusionH="381000"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OCRB" pitchFamily="49" charset="0"/>
                </a:rPr>
                <a:t>0004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276600" y="5334685"/>
            <a:ext cx="423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Tr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290765" y="5334685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12148" y="5334685"/>
            <a:ext cx="878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usted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659456" y="5334685"/>
            <a:ext cx="11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rement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657600" y="1595735"/>
            <a:ext cx="1011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trinket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5410200" y="2819400"/>
            <a:ext cx="1600200" cy="2286000"/>
            <a:chOff x="7086600" y="3205163"/>
            <a:chExt cx="1600200" cy="2286000"/>
          </a:xfrm>
        </p:grpSpPr>
        <p:sp>
          <p:nvSpPr>
            <p:cNvPr id="57" name="Vertical Scroll 56"/>
            <p:cNvSpPr/>
            <p:nvPr/>
          </p:nvSpPr>
          <p:spPr>
            <a:xfrm>
              <a:off x="7086600" y="3205163"/>
              <a:ext cx="1600200" cy="2286000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ounded Rectangular Callout 57"/>
            <p:cNvSpPr/>
            <p:nvPr/>
          </p:nvSpPr>
          <p:spPr>
            <a:xfrm>
              <a:off x="7696200" y="3586163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9" name="Rounded Rectangular Callout 58"/>
            <p:cNvSpPr/>
            <p:nvPr/>
          </p:nvSpPr>
          <p:spPr>
            <a:xfrm>
              <a:off x="7696200" y="4043363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0" name="Rounded Rectangular Callout 59"/>
            <p:cNvSpPr/>
            <p:nvPr/>
          </p:nvSpPr>
          <p:spPr>
            <a:xfrm>
              <a:off x="7696200" y="4500563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61" name="Curved Down Ribbon 60"/>
            <p:cNvSpPr/>
            <p:nvPr/>
          </p:nvSpPr>
          <p:spPr>
            <a:xfrm>
              <a:off x="7705241" y="3853989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Curved Down Ribbon 61"/>
            <p:cNvSpPr/>
            <p:nvPr/>
          </p:nvSpPr>
          <p:spPr>
            <a:xfrm>
              <a:off x="7696200" y="4311189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urved Down Ribbon 62"/>
            <p:cNvSpPr/>
            <p:nvPr/>
          </p:nvSpPr>
          <p:spPr>
            <a:xfrm>
              <a:off x="7705241" y="4768389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Rounded Rectangular Callout 68"/>
          <p:cNvSpPr/>
          <p:nvPr/>
        </p:nvSpPr>
        <p:spPr>
          <a:xfrm>
            <a:off x="5029200" y="2133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7" name="Down Ribbon 36"/>
          <p:cNvSpPr/>
          <p:nvPr/>
        </p:nvSpPr>
        <p:spPr>
          <a:xfrm>
            <a:off x="3962400" y="2514600"/>
            <a:ext cx="457200" cy="152400"/>
          </a:xfrm>
          <a:prstGeom prst="ribbon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-0.11667 -0.0055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2465 0.00324 L 0.2283 0.33958 " pathEditMode="relative" rAng="0" ptsTypes="AAA">
                                      <p:cBhvr>
                                        <p:cTn id="4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17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10747 0.3585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179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667 -0.00556 L 0.00712 -0.00232 L 0.14167 0.15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04948 -0.0002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03525 -0.00023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5" presetClass="emph" presetSubtype="1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mph" presetSubtype="1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5 -0.1611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-8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3" grpId="3" animBg="1"/>
      <p:bldP spid="24" grpId="0"/>
      <p:bldP spid="24" grpId="1"/>
      <p:bldP spid="24" grpId="2"/>
      <p:bldP spid="24" grpId="3"/>
      <p:bldP spid="29" grpId="0"/>
      <p:bldP spid="29" grpId="1"/>
      <p:bldP spid="29" grpId="2"/>
      <p:bldP spid="29" grpId="3"/>
      <p:bldP spid="30" grpId="0"/>
      <p:bldP spid="30" grpId="1"/>
      <p:bldP spid="31" grpId="0"/>
      <p:bldP spid="31" grpId="1"/>
      <p:bldP spid="69" grpId="0" animBg="1"/>
      <p:bldP spid="69" grpId="4" animBg="1"/>
      <p:bldP spid="37" grpId="0" animBg="1"/>
      <p:bldP spid="3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Minimality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819400"/>
            <a:ext cx="825450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Storage requirement of a counter is log</a:t>
            </a:r>
            <a:r>
              <a:rPr lang="en-US" sz="2800" baseline="-25000" dirty="0"/>
              <a:t>2</a:t>
            </a:r>
            <a:r>
              <a:rPr lang="en-US" sz="2800" dirty="0"/>
              <a:t>(# of messages)</a:t>
            </a:r>
          </a:p>
          <a:p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2514600" y="3733800"/>
            <a:ext cx="4114800" cy="381000"/>
            <a:chOff x="2514600" y="3124200"/>
            <a:chExt cx="4114800" cy="381000"/>
          </a:xfrm>
        </p:grpSpPr>
        <p:sp>
          <p:nvSpPr>
            <p:cNvPr id="9" name="Oval 8"/>
            <p:cNvSpPr/>
            <p:nvPr/>
          </p:nvSpPr>
          <p:spPr>
            <a:xfrm>
              <a:off x="25146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0480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5814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6482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1816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7150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248400" y="3124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ounded Rectangular Callout 20"/>
          <p:cNvSpPr/>
          <p:nvPr/>
        </p:nvSpPr>
        <p:spPr>
          <a:xfrm>
            <a:off x="4419600" y="4953000"/>
            <a:ext cx="381000" cy="228600"/>
          </a:xfrm>
          <a:prstGeom prst="wedgeRoundRectCallout">
            <a:avLst>
              <a:gd name="adj1" fmla="val -27500"/>
              <a:gd name="adj2" fmla="val 92130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6019800" y="4953000"/>
            <a:ext cx="381000" cy="228600"/>
          </a:xfrm>
          <a:prstGeom prst="wedgeRoundRectCallout">
            <a:avLst>
              <a:gd name="adj1" fmla="val -27500"/>
              <a:gd name="adj2" fmla="val 92130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286000" y="4953000"/>
            <a:ext cx="4648200" cy="228600"/>
            <a:chOff x="2286000" y="4343400"/>
            <a:chExt cx="4648200" cy="228600"/>
          </a:xfrm>
        </p:grpSpPr>
        <p:sp>
          <p:nvSpPr>
            <p:cNvPr id="17" name="Rounded Rectangular Callout 16"/>
            <p:cNvSpPr/>
            <p:nvPr/>
          </p:nvSpPr>
          <p:spPr>
            <a:xfrm>
              <a:off x="22860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" name="Rounded Rectangular Callout 17"/>
            <p:cNvSpPr/>
            <p:nvPr/>
          </p:nvSpPr>
          <p:spPr>
            <a:xfrm>
              <a:off x="28194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9" name="Rounded Rectangular Callout 18"/>
            <p:cNvSpPr/>
            <p:nvPr/>
          </p:nvSpPr>
          <p:spPr>
            <a:xfrm>
              <a:off x="33528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38862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2" name="Rounded Rectangular Callout 21"/>
            <p:cNvSpPr/>
            <p:nvPr/>
          </p:nvSpPr>
          <p:spPr>
            <a:xfrm>
              <a:off x="49530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23" name="Rounded Rectangular Callout 22"/>
            <p:cNvSpPr/>
            <p:nvPr/>
          </p:nvSpPr>
          <p:spPr>
            <a:xfrm>
              <a:off x="54864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25" name="Rounded Rectangular Callout 24"/>
            <p:cNvSpPr/>
            <p:nvPr/>
          </p:nvSpPr>
          <p:spPr>
            <a:xfrm>
              <a:off x="6553200" y="4343400"/>
              <a:ext cx="381000" cy="228600"/>
            </a:xfrm>
            <a:prstGeom prst="wedgeRoundRectCallout">
              <a:avLst>
                <a:gd name="adj1" fmla="val -27500"/>
                <a:gd name="adj2" fmla="val 92130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</p:grpSp>
      <p:sp>
        <p:nvSpPr>
          <p:cNvPr id="26" name="Rounded Rectangular Callout 25"/>
          <p:cNvSpPr/>
          <p:nvPr/>
        </p:nvSpPr>
        <p:spPr>
          <a:xfrm>
            <a:off x="5325533" y="4072468"/>
            <a:ext cx="381000" cy="228600"/>
          </a:xfrm>
          <a:prstGeom prst="wedgeRoundRectCallout">
            <a:avLst>
              <a:gd name="adj1" fmla="val -27500"/>
              <a:gd name="adj2" fmla="val 92130"/>
              <a:gd name="adj3" fmla="val 1666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90600" y="1524000"/>
            <a:ext cx="7467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TrInc</a:t>
            </a:r>
            <a:r>
              <a:rPr lang="en-US" sz="2800" dirty="0"/>
              <a:t> storage requirement is </a:t>
            </a:r>
            <a:r>
              <a:rPr lang="en-US" sz="2800" i="1" dirty="0">
                <a:solidFill>
                  <a:srgbClr val="C00000"/>
                </a:solidFill>
              </a:rPr>
              <a:t>minimal</a:t>
            </a:r>
            <a:r>
              <a:rPr lang="en-US" sz="2800" i="1" dirty="0"/>
              <a:t>:</a:t>
            </a:r>
          </a:p>
          <a:p>
            <a:pPr algn="ctr"/>
            <a:r>
              <a:rPr lang="en-US" sz="2800" dirty="0"/>
              <a:t>a counter and a key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07083 -0.12778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07917 -0.12778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" y="-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 animBg="1"/>
      <p:bldP spid="21" grpId="1" animBg="1"/>
      <p:bldP spid="21" grpId="2" animBg="1"/>
      <p:bldP spid="24" grpId="0" animBg="1"/>
      <p:bldP spid="24" grpId="1" animBg="1"/>
      <p:bldP spid="24" grpId="2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How </a:t>
            </a:r>
            <a:r>
              <a:rPr lang="en-US" dirty="0" err="1"/>
              <a:t>TrInc</a:t>
            </a:r>
            <a:r>
              <a:rPr lang="en-US" dirty="0"/>
              <a:t> works</a:t>
            </a:r>
          </a:p>
          <a:p>
            <a:r>
              <a:rPr lang="en-US" dirty="0">
                <a:solidFill>
                  <a:srgbClr val="FF0000"/>
                </a:solidFill>
              </a:rPr>
              <a:t>Specification</a:t>
            </a:r>
          </a:p>
          <a:p>
            <a:r>
              <a:rPr lang="en-US" dirty="0"/>
              <a:t>Applications</a:t>
            </a:r>
          </a:p>
          <a:p>
            <a:r>
              <a:rPr lang="en-US" dirty="0"/>
              <a:t>Implementation and evaluation</a:t>
            </a:r>
          </a:p>
          <a:p>
            <a:r>
              <a:rPr lang="en-US" dirty="0"/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524000"/>
            <a:ext cx="7162800" cy="4525963"/>
          </a:xfrm>
        </p:spPr>
        <p:txBody>
          <a:bodyPr/>
          <a:lstStyle/>
          <a:p>
            <a:r>
              <a:rPr lang="en-US" dirty="0"/>
              <a:t>Exporting public key</a:t>
            </a:r>
          </a:p>
          <a:p>
            <a:r>
              <a:rPr lang="en-US" dirty="0"/>
              <a:t>Allocating counters</a:t>
            </a:r>
          </a:p>
          <a:p>
            <a:r>
              <a:rPr lang="en-US" dirty="0"/>
              <a:t>Attesting to counter values</a:t>
            </a:r>
          </a:p>
          <a:p>
            <a:r>
              <a:rPr lang="en-US" dirty="0"/>
              <a:t>Symmetric keys</a:t>
            </a:r>
          </a:p>
          <a:p>
            <a:r>
              <a:rPr lang="en-US" dirty="0"/>
              <a:t>Dealing with power failure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8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33794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21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1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8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20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2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urved Down Ribbon 13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rved Down Ribbon 14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29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27" name="Rectangle 26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33795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grpSp>
        <p:nvGrpSpPr>
          <p:cNvPr id="107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144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45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08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09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10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009" y="1295400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GetCertificate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grpSp>
        <p:nvGrpSpPr>
          <p:cNvPr id="3" name="Group 59"/>
          <p:cNvGrpSpPr/>
          <p:nvPr/>
        </p:nvGrpSpPr>
        <p:grpSpPr>
          <a:xfrm>
            <a:off x="4419600" y="5638800"/>
            <a:ext cx="1219200" cy="609600"/>
            <a:chOff x="4572000" y="4800600"/>
            <a:chExt cx="838200" cy="304800"/>
          </a:xfrm>
        </p:grpSpPr>
        <p:sp>
          <p:nvSpPr>
            <p:cNvPr id="54" name="Curved Down Ribbon 53"/>
            <p:cNvSpPr/>
            <p:nvPr/>
          </p:nvSpPr>
          <p:spPr>
            <a:xfrm>
              <a:off x="4572000" y="48006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urved Down Ribbon 54"/>
            <p:cNvSpPr/>
            <p:nvPr/>
          </p:nvSpPr>
          <p:spPr>
            <a:xfrm>
              <a:off x="4724400" y="48768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urved Down Ribbon 55"/>
            <p:cNvSpPr/>
            <p:nvPr/>
          </p:nvSpPr>
          <p:spPr>
            <a:xfrm>
              <a:off x="4876800" y="49530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Picture 2" descr="C:\Documents and Settings\lorch\Local Settings\Temporary Internet Files\Content.IE5\6SDI2PTU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543550"/>
            <a:ext cx="781050" cy="781050"/>
          </a:xfrm>
          <a:prstGeom prst="rect">
            <a:avLst/>
          </a:prstGeom>
          <a:noFill/>
        </p:spPr>
      </p:pic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23 L 0.00365 0.1997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7 -0.35556 L 0 3.33333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7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604 -0.35417 L 1.66667E-6 2.22222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/>
      <p:bldP spid="50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410200" y="2133600"/>
            <a:ext cx="2590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Counter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8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33794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6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1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8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9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2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urved Down Ribbon 13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rved Down Ribbon 14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0" name="Group 25"/>
          <p:cNvGrpSpPr/>
          <p:nvPr/>
        </p:nvGrpSpPr>
        <p:grpSpPr>
          <a:xfrm>
            <a:off x="6629400" y="2133600"/>
            <a:ext cx="1219200" cy="1143000"/>
            <a:chOff x="4572000" y="2667000"/>
            <a:chExt cx="1219200" cy="1143000"/>
          </a:xfrm>
        </p:grpSpPr>
        <p:sp>
          <p:nvSpPr>
            <p:cNvPr id="24" name="Oval 23"/>
            <p:cNvSpPr/>
            <p:nvPr/>
          </p:nvSpPr>
          <p:spPr>
            <a:xfrm>
              <a:off x="4572000" y="2667000"/>
              <a:ext cx="1219200" cy="1143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3810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62500" y="3053834"/>
              <a:ext cx="838200" cy="369332"/>
            </a:xfrm>
            <a:prstGeom prst="rect">
              <a:avLst/>
            </a:prstGeom>
            <a:solidFill>
              <a:schemeClr val="tx1"/>
            </a:solidFill>
            <a:scene3d>
              <a:camera prst="orthographicFront">
                <a:rot lat="21004600" lon="952822" rev="20993127"/>
              </a:camera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OCRB" pitchFamily="49" charset="0"/>
                </a:rPr>
                <a:t>0003</a:t>
              </a:r>
            </a:p>
          </p:txBody>
        </p:sp>
      </p:grpSp>
      <p:grpSp>
        <p:nvGrpSpPr>
          <p:cNvPr id="16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27" name="Rectangle 26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33795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17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58" name="Rectangle 57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20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21" name="Group 78"/>
          <p:cNvGrpSpPr/>
          <p:nvPr/>
        </p:nvGrpSpPr>
        <p:grpSpPr>
          <a:xfrm>
            <a:off x="7162800" y="2209800"/>
            <a:ext cx="745202" cy="1295400"/>
            <a:chOff x="1524000" y="152400"/>
            <a:chExt cx="745202" cy="1295400"/>
          </a:xfrm>
        </p:grpSpPr>
        <p:grpSp>
          <p:nvGrpSpPr>
            <p:cNvPr id="22" name="Group 33"/>
            <p:cNvGrpSpPr/>
            <p:nvPr/>
          </p:nvGrpSpPr>
          <p:grpSpPr>
            <a:xfrm>
              <a:off x="1888202" y="152400"/>
              <a:ext cx="381000" cy="381000"/>
              <a:chOff x="5029200" y="4114800"/>
              <a:chExt cx="381000" cy="38100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 rot="506914">
                <a:off x="5126862" y="423520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3</a:t>
                </a: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1524000" y="1524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1:</a:t>
              </a:r>
            </a:p>
          </p:txBody>
        </p:sp>
        <p:grpSp>
          <p:nvGrpSpPr>
            <p:cNvPr id="23" name="Group 41"/>
            <p:cNvGrpSpPr/>
            <p:nvPr/>
          </p:nvGrpSpPr>
          <p:grpSpPr>
            <a:xfrm>
              <a:off x="1888202" y="609600"/>
              <a:ext cx="381000" cy="381000"/>
              <a:chOff x="5029200" y="4114800"/>
              <a:chExt cx="381000" cy="38100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5</a:t>
                </a: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1524000" y="6096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2:</a:t>
              </a:r>
            </a:p>
          </p:txBody>
        </p:sp>
        <p:grpSp>
          <p:nvGrpSpPr>
            <p:cNvPr id="26" name="Group 45"/>
            <p:cNvGrpSpPr/>
            <p:nvPr/>
          </p:nvGrpSpPr>
          <p:grpSpPr>
            <a:xfrm>
              <a:off x="1888202" y="1066800"/>
              <a:ext cx="381000" cy="381000"/>
              <a:chOff x="5029200" y="4114800"/>
              <a:chExt cx="381000" cy="381000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2</a:t>
                </a: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524000" y="10668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3:</a:t>
              </a:r>
            </a:p>
          </p:txBody>
        </p:sp>
      </p:grp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in distributed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209800" y="203835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4648200" y="508635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096000" y="13716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2" name="Arc 21"/>
          <p:cNvSpPr/>
          <p:nvPr/>
        </p:nvSpPr>
        <p:spPr>
          <a:xfrm rot="4364884">
            <a:off x="2223061" y="1188877"/>
            <a:ext cx="4770745" cy="418005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1333641">
            <a:off x="2457530" y="1586625"/>
            <a:ext cx="4770745" cy="418005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8955142">
            <a:off x="1925155" y="1454747"/>
            <a:ext cx="4770745" cy="418005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Documents and Settings\lorch\Local Settings\Temporary Internet Files\Content.IE5\VFN33DEJ\MCj043593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648200"/>
            <a:ext cx="762000" cy="602756"/>
          </a:xfrm>
          <a:prstGeom prst="rect">
            <a:avLst/>
          </a:prstGeom>
          <a:noFill/>
        </p:spPr>
      </p:pic>
      <p:grpSp>
        <p:nvGrpSpPr>
          <p:cNvPr id="28" name="Group 76"/>
          <p:cNvGrpSpPr>
            <a:grpSpLocks/>
          </p:cNvGrpSpPr>
          <p:nvPr/>
        </p:nvGrpSpPr>
        <p:grpSpPr bwMode="auto">
          <a:xfrm>
            <a:off x="1905000" y="1371600"/>
            <a:ext cx="1174750" cy="1187450"/>
            <a:chOff x="2445" y="757"/>
            <a:chExt cx="740" cy="748"/>
          </a:xfrm>
        </p:grpSpPr>
        <p:pic>
          <p:nvPicPr>
            <p:cNvPr id="29" name="Picture 71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48" y="757"/>
              <a:ext cx="367" cy="458"/>
            </a:xfrm>
            <a:prstGeom prst="rect">
              <a:avLst/>
            </a:prstGeom>
            <a:noFill/>
          </p:spPr>
        </p:pic>
        <p:pic>
          <p:nvPicPr>
            <p:cNvPr id="30" name="Picture 72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45" y="975"/>
              <a:ext cx="232" cy="289"/>
            </a:xfrm>
            <a:prstGeom prst="rect">
              <a:avLst/>
            </a:prstGeom>
            <a:noFill/>
          </p:spPr>
        </p:pic>
        <p:pic>
          <p:nvPicPr>
            <p:cNvPr id="31" name="Picture 73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53" y="975"/>
              <a:ext cx="232" cy="289"/>
            </a:xfrm>
            <a:prstGeom prst="rect">
              <a:avLst/>
            </a:prstGeom>
            <a:noFill/>
          </p:spPr>
        </p:pic>
        <p:pic>
          <p:nvPicPr>
            <p:cNvPr id="32" name="Picture 74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3" y="1120"/>
              <a:ext cx="309" cy="385"/>
            </a:xfrm>
            <a:prstGeom prst="rect">
              <a:avLst/>
            </a:prstGeom>
            <a:noFill/>
          </p:spPr>
        </p:pic>
        <p:pic>
          <p:nvPicPr>
            <p:cNvPr id="33" name="Picture 75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65" y="1096"/>
              <a:ext cx="232" cy="289"/>
            </a:xfrm>
            <a:prstGeom prst="rect">
              <a:avLst/>
            </a:prstGeom>
            <a:noFill/>
          </p:spPr>
        </p:pic>
      </p:grpSp>
      <p:grpSp>
        <p:nvGrpSpPr>
          <p:cNvPr id="34" name="Group 76"/>
          <p:cNvGrpSpPr>
            <a:grpSpLocks/>
          </p:cNvGrpSpPr>
          <p:nvPr/>
        </p:nvGrpSpPr>
        <p:grpSpPr bwMode="auto">
          <a:xfrm>
            <a:off x="5943600" y="1066800"/>
            <a:ext cx="1174750" cy="1187450"/>
            <a:chOff x="2445" y="757"/>
            <a:chExt cx="740" cy="748"/>
          </a:xfrm>
        </p:grpSpPr>
        <p:pic>
          <p:nvPicPr>
            <p:cNvPr id="35" name="Picture 71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48" y="757"/>
              <a:ext cx="367" cy="458"/>
            </a:xfrm>
            <a:prstGeom prst="rect">
              <a:avLst/>
            </a:prstGeom>
            <a:noFill/>
          </p:spPr>
        </p:pic>
        <p:pic>
          <p:nvPicPr>
            <p:cNvPr id="36" name="Picture 72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45" y="975"/>
              <a:ext cx="232" cy="289"/>
            </a:xfrm>
            <a:prstGeom prst="rect">
              <a:avLst/>
            </a:prstGeom>
            <a:noFill/>
          </p:spPr>
        </p:pic>
        <p:pic>
          <p:nvPicPr>
            <p:cNvPr id="37" name="Picture 73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53" y="975"/>
              <a:ext cx="232" cy="289"/>
            </a:xfrm>
            <a:prstGeom prst="rect">
              <a:avLst/>
            </a:prstGeom>
            <a:noFill/>
          </p:spPr>
        </p:pic>
        <p:pic>
          <p:nvPicPr>
            <p:cNvPr id="38" name="Picture 74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3" y="1120"/>
              <a:ext cx="309" cy="385"/>
            </a:xfrm>
            <a:prstGeom prst="rect">
              <a:avLst/>
            </a:prstGeom>
            <a:noFill/>
          </p:spPr>
        </p:pic>
        <p:pic>
          <p:nvPicPr>
            <p:cNvPr id="39" name="Picture 75" descr="MCj0389348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65" y="1096"/>
              <a:ext cx="232" cy="289"/>
            </a:xfrm>
            <a:prstGeom prst="rect">
              <a:avLst/>
            </a:prstGeom>
            <a:noFill/>
          </p:spPr>
        </p:pic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repeatCount="200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200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grpSp>
        <p:nvGrpSpPr>
          <p:cNvPr id="7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144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45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9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0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11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2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3" name="Group 78"/>
          <p:cNvGrpSpPr/>
          <p:nvPr/>
        </p:nvGrpSpPr>
        <p:grpSpPr>
          <a:xfrm>
            <a:off x="7162800" y="2209800"/>
            <a:ext cx="745202" cy="1295400"/>
            <a:chOff x="1524000" y="152400"/>
            <a:chExt cx="745202" cy="1295400"/>
          </a:xfrm>
        </p:grpSpPr>
        <p:grpSp>
          <p:nvGrpSpPr>
            <p:cNvPr id="14" name="Group 33"/>
            <p:cNvGrpSpPr/>
            <p:nvPr/>
          </p:nvGrpSpPr>
          <p:grpSpPr>
            <a:xfrm>
              <a:off x="1888202" y="152400"/>
              <a:ext cx="381000" cy="381000"/>
              <a:chOff x="5029200" y="4114800"/>
              <a:chExt cx="381000" cy="381000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 rot="506914">
                <a:off x="5126862" y="423520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3</a:t>
                </a:r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1524000" y="1524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1:</a:t>
              </a:r>
            </a:p>
          </p:txBody>
        </p:sp>
        <p:grpSp>
          <p:nvGrpSpPr>
            <p:cNvPr id="15" name="Group 41"/>
            <p:cNvGrpSpPr/>
            <p:nvPr/>
          </p:nvGrpSpPr>
          <p:grpSpPr>
            <a:xfrm>
              <a:off x="1888202" y="609600"/>
              <a:ext cx="381000" cy="381000"/>
              <a:chOff x="5029200" y="4114800"/>
              <a:chExt cx="381000" cy="381000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5</a:t>
                </a:r>
              </a:p>
            </p:txBody>
          </p:sp>
        </p:grpSp>
        <p:sp>
          <p:nvSpPr>
            <p:cNvPr id="122" name="TextBox 121"/>
            <p:cNvSpPr txBox="1"/>
            <p:nvPr/>
          </p:nvSpPr>
          <p:spPr>
            <a:xfrm>
              <a:off x="1524000" y="6096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2:</a:t>
              </a:r>
            </a:p>
          </p:txBody>
        </p:sp>
        <p:grpSp>
          <p:nvGrpSpPr>
            <p:cNvPr id="16" name="Group 45"/>
            <p:cNvGrpSpPr/>
            <p:nvPr/>
          </p:nvGrpSpPr>
          <p:grpSpPr>
            <a:xfrm>
              <a:off x="1888202" y="1066800"/>
              <a:ext cx="381000" cy="381000"/>
              <a:chOff x="5029200" y="4114800"/>
              <a:chExt cx="381000" cy="381000"/>
            </a:xfrm>
          </p:grpSpPr>
          <p:sp>
            <p:nvSpPr>
              <p:cNvPr id="125" name="Oval 124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2</a:t>
                </a:r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1524000" y="10668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3:</a:t>
              </a:r>
            </a:p>
          </p:txBody>
        </p:sp>
      </p:grpSp>
      <p:grpSp>
        <p:nvGrpSpPr>
          <p:cNvPr id="17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8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46154" y="1295400"/>
            <a:ext cx="2949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CreateCounter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162800" y="4447401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498914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23 L 0.00365 0.1997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-0.2824 L 3.05556E-6 -2.96296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14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/>
      <p:bldP spid="50" grpId="2"/>
      <p:bldP spid="57" grpId="0" animBg="1"/>
      <p:bldP spid="58" grpId="0"/>
      <p:bldP spid="58" grpId="1"/>
      <p:bldP spid="58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grpSp>
        <p:nvGrpSpPr>
          <p:cNvPr id="3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144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45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7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9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10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1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3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129" name="Oval 1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grpSp>
        <p:nvGrpSpPr>
          <p:cNvPr id="14" name="Group 41"/>
          <p:cNvGrpSpPr/>
          <p:nvPr/>
        </p:nvGrpSpPr>
        <p:grpSpPr>
          <a:xfrm>
            <a:off x="7527002" y="2667000"/>
            <a:ext cx="381000" cy="381000"/>
            <a:chOff x="5029200" y="4114800"/>
            <a:chExt cx="381000" cy="381000"/>
          </a:xfrm>
        </p:grpSpPr>
        <p:sp>
          <p:nvSpPr>
            <p:cNvPr id="127" name="Oval 126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5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15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125" name="Oval 124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16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7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Trinket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286244" y="1295400"/>
            <a:ext cx="2765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FreeCounter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23 L 0.00365 0.1997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50" grpId="1"/>
      <p:bldP spid="50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grpSp>
        <p:nvGrpSpPr>
          <p:cNvPr id="7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144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45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9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0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11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2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4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129" name="Oval 1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sp>
        <p:nvSpPr>
          <p:cNvPr id="127" name="Oval 126"/>
          <p:cNvSpPr/>
          <p:nvPr/>
        </p:nvSpPr>
        <p:spPr>
          <a:xfrm>
            <a:off x="7527002" y="2667000"/>
            <a:ext cx="381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635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 rot="506914">
            <a:off x="7624664" y="2807565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16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125" name="Oval 124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17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8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 specification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009" y="1295400"/>
            <a:ext cx="3135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Attest(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OCRB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7" name="Rounded Rectangular Callout 56"/>
          <p:cNvSpPr/>
          <p:nvPr/>
        </p:nvSpPr>
        <p:spPr>
          <a:xfrm>
            <a:off x="1752600" y="1295400"/>
            <a:ext cx="685800" cy="304800"/>
          </a:xfrm>
          <a:prstGeom prst="wedgeRoundRectCallout">
            <a:avLst>
              <a:gd name="adj1" fmla="val -33531"/>
              <a:gd name="adj2" fmla="val 103241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 rot="506914">
            <a:off x="5020671" y="1419401"/>
            <a:ext cx="318488" cy="1838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95800" y="12954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61" name="Cube 60"/>
          <p:cNvSpPr/>
          <p:nvPr/>
        </p:nvSpPr>
        <p:spPr>
          <a:xfrm>
            <a:off x="5638800" y="14478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 rot="506914">
            <a:off x="7627303" y="2816530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6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590800" y="5486400"/>
            <a:ext cx="3962400" cy="762000"/>
            <a:chOff x="3276600" y="5486400"/>
            <a:chExt cx="3962400" cy="762000"/>
          </a:xfrm>
        </p:grpSpPr>
        <p:sp>
          <p:nvSpPr>
            <p:cNvPr id="63" name="TextBox 62"/>
            <p:cNvSpPr txBox="1"/>
            <p:nvPr/>
          </p:nvSpPr>
          <p:spPr>
            <a:xfrm>
              <a:off x="3276600" y="5490865"/>
              <a:ext cx="28905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65" name="Rectangle 64"/>
            <p:cNvSpPr/>
            <p:nvPr/>
          </p:nvSpPr>
          <p:spPr>
            <a:xfrm rot="506914">
              <a:off x="4964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81400" y="5486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67" name="Cube 66"/>
            <p:cNvSpPr/>
            <p:nvPr/>
          </p:nvSpPr>
          <p:spPr>
            <a:xfrm>
              <a:off x="5648791" y="5643265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 rot="506914">
              <a:off x="4202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</a:p>
          </p:txBody>
        </p:sp>
        <p:sp>
          <p:nvSpPr>
            <p:cNvPr id="69" name="Down Ribbon 68"/>
            <p:cNvSpPr/>
            <p:nvPr/>
          </p:nvSpPr>
          <p:spPr>
            <a:xfrm>
              <a:off x="6019800" y="5867400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/>
                <a:t>K</a:t>
              </a:r>
              <a:r>
                <a:rPr lang="en-US" i="1" baseline="-25000" dirty="0" err="1"/>
                <a:t>priv</a:t>
              </a:r>
              <a:endParaRPr lang="en-US" dirty="0"/>
            </a:p>
          </p:txBody>
        </p:sp>
      </p:grp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3352800" y="5410200"/>
            <a:ext cx="609600" cy="5334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114800" y="5410200"/>
            <a:ext cx="609600" cy="5334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167 -2.22222E-6 L 1.11022E-16 -2.22222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09 0.18866 L -3.05556E-6 -3.7037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33333 L 3.33333E-6 -4.44444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19167 -0.54445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-272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106" grpId="0" animBg="1"/>
      <p:bldP spid="120" grpId="0"/>
      <p:bldP spid="127" grpId="0" animBg="1"/>
      <p:bldP spid="128" grpId="0" animBg="1"/>
      <p:bldP spid="122" grpId="0"/>
      <p:bldP spid="124" grpId="0"/>
      <p:bldP spid="114" grpId="0" animBg="1"/>
      <p:bldP spid="50" grpId="0"/>
      <p:bldP spid="50" grpId="1"/>
      <p:bldP spid="50" grpId="2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8" grpId="3" animBg="1"/>
      <p:bldP spid="59" grpId="0"/>
      <p:bldP spid="59" grpId="1"/>
      <p:bldP spid="59" grpId="2"/>
      <p:bldP spid="59" grpId="3"/>
      <p:bldP spid="59" grpId="4"/>
      <p:bldP spid="61" grpId="0" animBg="1"/>
      <p:bldP spid="61" grpId="1" animBg="1"/>
      <p:bldP spid="61" grpId="2" animBg="1"/>
      <p:bldP spid="61" grpId="3" animBg="1"/>
      <p:bldP spid="61" grpId="4" animBg="1"/>
      <p:bldP spid="62" grpId="0" animBg="1"/>
      <p:bldP spid="62" grpId="2" animBg="1"/>
      <p:bldP spid="62" grpId="3" animBg="1"/>
      <p:bldP spid="71" grpId="0" animBg="1"/>
      <p:bldP spid="71" grpId="1" animBg="1"/>
      <p:bldP spid="72" grpId="0" animBg="1"/>
      <p:bldP spid="7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attestations can be used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38200" y="1752600"/>
            <a:ext cx="3962400" cy="762000"/>
            <a:chOff x="3276600" y="5486400"/>
            <a:chExt cx="3962400" cy="762000"/>
          </a:xfrm>
        </p:grpSpPr>
        <p:sp>
          <p:nvSpPr>
            <p:cNvPr id="8" name="TextBox 7"/>
            <p:cNvSpPr txBox="1"/>
            <p:nvPr/>
          </p:nvSpPr>
          <p:spPr>
            <a:xfrm>
              <a:off x="3276600" y="5490865"/>
              <a:ext cx="28905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9" name="Rectangle 8"/>
            <p:cNvSpPr/>
            <p:nvPr/>
          </p:nvSpPr>
          <p:spPr>
            <a:xfrm rot="506914">
              <a:off x="4964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81400" y="5486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1" name="Cube 10"/>
            <p:cNvSpPr/>
            <p:nvPr/>
          </p:nvSpPr>
          <p:spPr>
            <a:xfrm>
              <a:off x="5648791" y="5643265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06914">
              <a:off x="4202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</a:p>
          </p:txBody>
        </p:sp>
        <p:sp>
          <p:nvSpPr>
            <p:cNvPr id="13" name="Down Ribbon 12"/>
            <p:cNvSpPr/>
            <p:nvPr/>
          </p:nvSpPr>
          <p:spPr>
            <a:xfrm>
              <a:off x="6019800" y="5867400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/>
                <a:t>K</a:t>
              </a:r>
              <a:r>
                <a:rPr lang="en-US" i="1" baseline="-25000" dirty="0" err="1"/>
                <a:t>priv</a:t>
              </a:r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029200" y="1905000"/>
            <a:ext cx="3454462" cy="369332"/>
            <a:chOff x="5029200" y="1905000"/>
            <a:chExt cx="3454462" cy="369332"/>
          </a:xfrm>
        </p:grpSpPr>
        <p:sp>
          <p:nvSpPr>
            <p:cNvPr id="14" name="Rounded Rectangular Callout 13"/>
            <p:cNvSpPr/>
            <p:nvPr/>
          </p:nvSpPr>
          <p:spPr>
            <a:xfrm>
              <a:off x="6172200" y="1905000"/>
              <a:ext cx="685800" cy="304800"/>
            </a:xfrm>
            <a:prstGeom prst="wedgeRoundRectCallout">
              <a:avLst>
                <a:gd name="adj1" fmla="val -33531"/>
                <a:gd name="adj2" fmla="val 103241"/>
                <a:gd name="adj3" fmla="val 16667"/>
              </a:avLst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0" y="1905000"/>
              <a:ext cx="1365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is message #</a:t>
              </a:r>
            </a:p>
          </p:txBody>
        </p:sp>
        <p:sp>
          <p:nvSpPr>
            <p:cNvPr id="16" name="Rectangle 15"/>
            <p:cNvSpPr/>
            <p:nvPr/>
          </p:nvSpPr>
          <p:spPr>
            <a:xfrm rot="506914">
              <a:off x="8165174" y="2003599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5029200" y="1905000"/>
              <a:ext cx="6858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00963" y="3209328"/>
            <a:ext cx="3962400" cy="762000"/>
            <a:chOff x="3276600" y="5486400"/>
            <a:chExt cx="3962400" cy="762000"/>
          </a:xfrm>
        </p:grpSpPr>
        <p:sp>
          <p:nvSpPr>
            <p:cNvPr id="19" name="TextBox 18"/>
            <p:cNvSpPr txBox="1"/>
            <p:nvPr/>
          </p:nvSpPr>
          <p:spPr>
            <a:xfrm>
              <a:off x="3276600" y="5490865"/>
              <a:ext cx="28905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20" name="Rectangle 19"/>
            <p:cNvSpPr/>
            <p:nvPr/>
          </p:nvSpPr>
          <p:spPr>
            <a:xfrm rot="506914">
              <a:off x="4964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81400" y="5486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2" name="Cube 21"/>
            <p:cNvSpPr/>
            <p:nvPr/>
          </p:nvSpPr>
          <p:spPr>
            <a:xfrm>
              <a:off x="5648791" y="5643265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506914">
              <a:off x="4202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24" name="Down Ribbon 23"/>
            <p:cNvSpPr/>
            <p:nvPr/>
          </p:nvSpPr>
          <p:spPr>
            <a:xfrm>
              <a:off x="6019800" y="5867400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/>
                <a:t>K</a:t>
              </a:r>
              <a:r>
                <a:rPr lang="en-US" i="1" baseline="-25000" dirty="0" err="1"/>
                <a:t>priv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38200" y="4572000"/>
            <a:ext cx="3962400" cy="762000"/>
            <a:chOff x="3276600" y="5486400"/>
            <a:chExt cx="3962400" cy="762000"/>
          </a:xfrm>
        </p:grpSpPr>
        <p:sp>
          <p:nvSpPr>
            <p:cNvPr id="30" name="TextBox 29"/>
            <p:cNvSpPr txBox="1"/>
            <p:nvPr/>
          </p:nvSpPr>
          <p:spPr>
            <a:xfrm>
              <a:off x="3276600" y="5490865"/>
              <a:ext cx="28905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rot="506914">
              <a:off x="4964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81400" y="5486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3" name="Cube 32"/>
            <p:cNvSpPr/>
            <p:nvPr/>
          </p:nvSpPr>
          <p:spPr>
            <a:xfrm>
              <a:off x="5648791" y="5643265"/>
              <a:ext cx="152400" cy="152400"/>
            </a:xfrm>
            <a:prstGeom prst="cub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rot="506914">
              <a:off x="4202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35" name="Down Ribbon 34"/>
            <p:cNvSpPr/>
            <p:nvPr/>
          </p:nvSpPr>
          <p:spPr>
            <a:xfrm>
              <a:off x="6019800" y="5867400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/>
                <a:t>K</a:t>
              </a:r>
              <a:r>
                <a:rPr lang="en-US" i="1" baseline="-25000" dirty="0" err="1"/>
                <a:t>priv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991963" y="3056928"/>
            <a:ext cx="3962269" cy="914400"/>
            <a:chOff x="4991963" y="3056928"/>
            <a:chExt cx="3962269" cy="914400"/>
          </a:xfrm>
        </p:grpSpPr>
        <p:sp>
          <p:nvSpPr>
            <p:cNvPr id="25" name="Rounded Rectangular Callout 24"/>
            <p:cNvSpPr/>
            <p:nvPr/>
          </p:nvSpPr>
          <p:spPr>
            <a:xfrm>
              <a:off x="6134963" y="3056928"/>
              <a:ext cx="685800" cy="304800"/>
            </a:xfrm>
            <a:prstGeom prst="wedgeRoundRectCallout">
              <a:avLst>
                <a:gd name="adj1" fmla="val -33531"/>
                <a:gd name="adj2" fmla="val 103241"/>
                <a:gd name="adj3" fmla="val 16667"/>
              </a:avLst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20763" y="3056928"/>
              <a:ext cx="1365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is message #</a:t>
              </a:r>
            </a:p>
          </p:txBody>
        </p:sp>
        <p:sp>
          <p:nvSpPr>
            <p:cNvPr id="27" name="Rectangle 26"/>
            <p:cNvSpPr/>
            <p:nvPr/>
          </p:nvSpPr>
          <p:spPr>
            <a:xfrm rot="506914">
              <a:off x="8127937" y="3155527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4991963" y="3361728"/>
              <a:ext cx="6858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91200" y="3324997"/>
              <a:ext cx="31630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and there is no</a:t>
              </a:r>
            </a:p>
            <a:p>
              <a:pPr algn="ctr"/>
              <a:r>
                <a:rPr lang="en-US" dirty="0"/>
                <a:t>message #        or #</a:t>
              </a:r>
            </a:p>
          </p:txBody>
        </p:sp>
        <p:sp>
          <p:nvSpPr>
            <p:cNvPr id="41" name="Rectangle 40"/>
            <p:cNvSpPr/>
            <p:nvPr/>
          </p:nvSpPr>
          <p:spPr>
            <a:xfrm rot="506914">
              <a:off x="7513234" y="3688928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 rot="506914">
              <a:off x="8305735" y="3688928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029200" y="4410670"/>
            <a:ext cx="3200400" cy="923330"/>
            <a:chOff x="5029200" y="4410670"/>
            <a:chExt cx="3200400" cy="923330"/>
          </a:xfrm>
        </p:grpSpPr>
        <p:sp>
          <p:nvSpPr>
            <p:cNvPr id="37" name="TextBox 36"/>
            <p:cNvSpPr txBox="1"/>
            <p:nvPr/>
          </p:nvSpPr>
          <p:spPr>
            <a:xfrm>
              <a:off x="6131782" y="4410670"/>
              <a:ext cx="20978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no message &gt;       </a:t>
              </a:r>
            </a:p>
            <a:p>
              <a:pPr algn="ctr"/>
              <a:r>
                <a:rPr lang="en-US" dirty="0"/>
                <a:t>sent before nonce    </a:t>
              </a:r>
            </a:p>
            <a:p>
              <a:pPr algn="ctr"/>
              <a:r>
                <a:rPr lang="en-US" dirty="0"/>
                <a:t>was generated</a:t>
              </a:r>
            </a:p>
          </p:txBody>
        </p:sp>
        <p:sp>
          <p:nvSpPr>
            <p:cNvPr id="38" name="Rectangle 37"/>
            <p:cNvSpPr/>
            <p:nvPr/>
          </p:nvSpPr>
          <p:spPr>
            <a:xfrm rot="506914">
              <a:off x="7667557" y="4518197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5029200" y="4724400"/>
              <a:ext cx="6858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ube 42"/>
            <p:cNvSpPr/>
            <p:nvPr/>
          </p:nvSpPr>
          <p:spPr>
            <a:xfrm>
              <a:off x="8001000" y="4791670"/>
              <a:ext cx="152400" cy="152400"/>
            </a:xfrm>
            <a:prstGeom prst="cub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029200" y="4724400"/>
            <a:ext cx="3454462" cy="369332"/>
            <a:chOff x="4876800" y="5715000"/>
            <a:chExt cx="3454462" cy="369332"/>
          </a:xfrm>
        </p:grpSpPr>
        <p:sp>
          <p:nvSpPr>
            <p:cNvPr id="49" name="Rounded Rectangular Callout 48"/>
            <p:cNvSpPr/>
            <p:nvPr/>
          </p:nvSpPr>
          <p:spPr>
            <a:xfrm>
              <a:off x="6019800" y="5715000"/>
              <a:ext cx="685800" cy="304800"/>
            </a:xfrm>
            <a:prstGeom prst="wedgeRoundRectCallout">
              <a:avLst>
                <a:gd name="adj1" fmla="val -33531"/>
                <a:gd name="adj2" fmla="val 103241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05600" y="5715000"/>
              <a:ext cx="1365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is message #</a:t>
              </a:r>
            </a:p>
          </p:txBody>
        </p:sp>
        <p:sp>
          <p:nvSpPr>
            <p:cNvPr id="51" name="Rectangle 50"/>
            <p:cNvSpPr/>
            <p:nvPr/>
          </p:nvSpPr>
          <p:spPr>
            <a:xfrm rot="506914">
              <a:off x="8012774" y="5813599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52" name="Right Arrow 51"/>
            <p:cNvSpPr/>
            <p:nvPr/>
          </p:nvSpPr>
          <p:spPr>
            <a:xfrm>
              <a:off x="4876800" y="5715000"/>
              <a:ext cx="6858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&quot;No&quot; Symbol 52"/>
          <p:cNvSpPr/>
          <p:nvPr/>
        </p:nvSpPr>
        <p:spPr>
          <a:xfrm>
            <a:off x="6400800" y="4114800"/>
            <a:ext cx="1752600" cy="1524000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562600" y="5257800"/>
            <a:ext cx="316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and</a:t>
            </a:r>
          </a:p>
          <a:p>
            <a:pPr algn="ctr"/>
            <a:r>
              <a:rPr lang="en-US" dirty="0"/>
              <a:t>I own the trinket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62300" y="5638800"/>
            <a:ext cx="28194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Prevent Sybil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62" grpId="0"/>
      <p:bldP spid="6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Asymmetric key operations can be slow</a:t>
            </a:r>
          </a:p>
          <a:p>
            <a:r>
              <a:rPr lang="en-US" dirty="0">
                <a:solidFill>
                  <a:srgbClr val="FF0000"/>
                </a:solidFill>
              </a:rPr>
              <a:t>Insight:</a:t>
            </a:r>
            <a:r>
              <a:rPr lang="en-US" dirty="0"/>
              <a:t>  Trusted hardware allows secure storage of symmetric keys</a:t>
            </a:r>
          </a:p>
          <a:p>
            <a:r>
              <a:rPr lang="en-US" dirty="0"/>
              <a:t>How we do it:</a:t>
            </a:r>
          </a:p>
          <a:p>
            <a:pPr lvl="1"/>
            <a:r>
              <a:rPr lang="en-US" dirty="0"/>
              <a:t>Trusted administrator creates symmetric key</a:t>
            </a:r>
          </a:p>
          <a:p>
            <a:pPr lvl="1"/>
            <a:r>
              <a:rPr lang="en-US" dirty="0"/>
              <a:t>Admin encrypts symmetric key                                    with trinkets’ private keys</a:t>
            </a:r>
          </a:p>
          <a:p>
            <a:pPr lvl="1"/>
            <a:r>
              <a:rPr lang="en-US" dirty="0"/>
              <a:t>Admin sends encrypted keys to trinket owners</a:t>
            </a:r>
          </a:p>
          <a:p>
            <a:pPr lvl="1"/>
            <a:r>
              <a:rPr lang="en-US" dirty="0"/>
              <a:t>Each trinket owner associates key with a counter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829550" y="3562350"/>
            <a:ext cx="628650" cy="628650"/>
            <a:chOff x="2057400" y="5486400"/>
            <a:chExt cx="628650" cy="628650"/>
          </a:xfrm>
        </p:grpSpPr>
        <p:pic>
          <p:nvPicPr>
            <p:cNvPr id="8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7400" y="5486400"/>
              <a:ext cx="628650" cy="62865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2228850" y="55581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6000" y="4248150"/>
            <a:ext cx="2286000" cy="704850"/>
            <a:chOff x="3505200" y="5410200"/>
            <a:chExt cx="2286000" cy="704850"/>
          </a:xfrm>
        </p:grpSpPr>
        <p:pic>
          <p:nvPicPr>
            <p:cNvPr id="1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05200" y="5486400"/>
              <a:ext cx="628650" cy="628650"/>
            </a:xfrm>
            <a:prstGeom prst="rect">
              <a:avLst/>
            </a:prstGeom>
            <a:noFill/>
          </p:spPr>
        </p:pic>
        <p:sp>
          <p:nvSpPr>
            <p:cNvPr id="12" name="Cube 11"/>
            <p:cNvSpPr/>
            <p:nvPr/>
          </p:nvSpPr>
          <p:spPr>
            <a:xfrm>
              <a:off x="3524250" y="5410200"/>
              <a:ext cx="609600" cy="6858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76650" y="55581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  <p:pic>
          <p:nvPicPr>
            <p:cNvPr id="14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43400" y="5486400"/>
              <a:ext cx="628650" cy="628650"/>
            </a:xfrm>
            <a:prstGeom prst="rect">
              <a:avLst/>
            </a:prstGeom>
            <a:noFill/>
          </p:spPr>
        </p:pic>
        <p:sp>
          <p:nvSpPr>
            <p:cNvPr id="15" name="Cube 14"/>
            <p:cNvSpPr/>
            <p:nvPr/>
          </p:nvSpPr>
          <p:spPr>
            <a:xfrm>
              <a:off x="4362450" y="5410200"/>
              <a:ext cx="609600" cy="6858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4850" y="55581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  <p:pic>
          <p:nvPicPr>
            <p:cNvPr id="17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62550" y="5486400"/>
              <a:ext cx="628650" cy="628650"/>
            </a:xfrm>
            <a:prstGeom prst="rect">
              <a:avLst/>
            </a:prstGeom>
            <a:noFill/>
          </p:spPr>
        </p:pic>
        <p:sp>
          <p:nvSpPr>
            <p:cNvPr id="18" name="Cube 17"/>
            <p:cNvSpPr/>
            <p:nvPr/>
          </p:nvSpPr>
          <p:spPr>
            <a:xfrm>
              <a:off x="5181600" y="5410200"/>
              <a:ext cx="609600" cy="6858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4000" y="55581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sp>
        <p:nvSpPr>
          <p:cNvPr id="144" name="Rectangle 7"/>
          <p:cNvSpPr/>
          <p:nvPr/>
        </p:nvSpPr>
        <p:spPr>
          <a:xfrm>
            <a:off x="1143000" y="22098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Private key (</a:t>
            </a:r>
            <a:r>
              <a:rPr lang="en-US" sz="2400" i="1" dirty="0" err="1"/>
              <a:t>K</a:t>
            </a:r>
            <a:r>
              <a:rPr lang="en-US" sz="2400" i="1" baseline="-25000" dirty="0" err="1"/>
              <a:t>priv</a:t>
            </a:r>
            <a:r>
              <a:rPr lang="en-US" sz="2400" dirty="0"/>
              <a:t>)</a:t>
            </a:r>
          </a:p>
        </p:txBody>
      </p:sp>
      <p:pic>
        <p:nvPicPr>
          <p:cNvPr id="145" name="Picture 2" descr="C:\Documents and Settings\lorch\Local Settings\Temporary Internet Files\Content.IE5\6SDI2PTU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190750"/>
            <a:ext cx="628650" cy="628650"/>
          </a:xfrm>
          <a:prstGeom prst="rect">
            <a:avLst/>
          </a:prstGeom>
          <a:noFill/>
        </p:spPr>
      </p:pic>
      <p:grpSp>
        <p:nvGrpSpPr>
          <p:cNvPr id="3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7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9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0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1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129" name="Oval 1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grpSp>
        <p:nvGrpSpPr>
          <p:cNvPr id="12" name="Group 41"/>
          <p:cNvGrpSpPr/>
          <p:nvPr/>
        </p:nvGrpSpPr>
        <p:grpSpPr>
          <a:xfrm>
            <a:off x="7527002" y="2667000"/>
            <a:ext cx="381000" cy="381000"/>
            <a:chOff x="5029200" y="4114800"/>
            <a:chExt cx="381000" cy="381000"/>
          </a:xfrm>
        </p:grpSpPr>
        <p:sp>
          <p:nvSpPr>
            <p:cNvPr id="127" name="Oval 126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5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13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125" name="Oval 124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14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5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16" name="Group 55"/>
          <p:cNvGrpSpPr/>
          <p:nvPr/>
        </p:nvGrpSpPr>
        <p:grpSpPr>
          <a:xfrm>
            <a:off x="6781800" y="3043535"/>
            <a:ext cx="476250" cy="480715"/>
            <a:chOff x="6781800" y="3043535"/>
            <a:chExt cx="476250" cy="480715"/>
          </a:xfrm>
        </p:grpSpPr>
        <p:pic>
          <p:nvPicPr>
            <p:cNvPr id="5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1800" y="3048000"/>
              <a:ext cx="476250" cy="476250"/>
            </a:xfrm>
            <a:prstGeom prst="rect">
              <a:avLst/>
            </a:prstGeom>
            <a:noFill/>
          </p:spPr>
        </p:pic>
        <p:sp>
          <p:nvSpPr>
            <p:cNvPr id="52" name="TextBox 51"/>
            <p:cNvSpPr txBox="1"/>
            <p:nvPr/>
          </p:nvSpPr>
          <p:spPr>
            <a:xfrm>
              <a:off x="6858000" y="30435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17" name="Group 54"/>
          <p:cNvGrpSpPr/>
          <p:nvPr/>
        </p:nvGrpSpPr>
        <p:grpSpPr>
          <a:xfrm>
            <a:off x="2209800" y="1143000"/>
            <a:ext cx="4977646" cy="704850"/>
            <a:chOff x="2209800" y="1143000"/>
            <a:chExt cx="4977646" cy="704850"/>
          </a:xfrm>
        </p:grpSpPr>
        <p:sp>
          <p:nvSpPr>
            <p:cNvPr id="50" name="TextBox 49"/>
            <p:cNvSpPr txBox="1"/>
            <p:nvPr/>
          </p:nvSpPr>
          <p:spPr>
            <a:xfrm>
              <a:off x="2209800" y="1295400"/>
              <a:ext cx="49776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ImportSymmetricKey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3,  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pic>
          <p:nvPicPr>
            <p:cNvPr id="47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53150" y="1219200"/>
              <a:ext cx="628650" cy="628650"/>
            </a:xfrm>
            <a:prstGeom prst="rect">
              <a:avLst/>
            </a:prstGeom>
            <a:noFill/>
          </p:spPr>
        </p:pic>
        <p:sp>
          <p:nvSpPr>
            <p:cNvPr id="48" name="Cube 47"/>
            <p:cNvSpPr/>
            <p:nvPr/>
          </p:nvSpPr>
          <p:spPr>
            <a:xfrm>
              <a:off x="6172200" y="1143000"/>
              <a:ext cx="609600" cy="6858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324600" y="12909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257300" y="54102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But, with secret key inaccessible, how do </a:t>
            </a:r>
            <a:r>
              <a:rPr lang="en-US" sz="2400" dirty="0" err="1"/>
              <a:t>untrusted</a:t>
            </a:r>
            <a:r>
              <a:rPr lang="en-US" sz="2400" dirty="0"/>
              <a:t> parties verify attestations?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sp>
        <p:nvSpPr>
          <p:cNvPr id="144" name="Rectangle 7"/>
          <p:cNvSpPr/>
          <p:nvPr/>
        </p:nvSpPr>
        <p:spPr>
          <a:xfrm>
            <a:off x="1143000" y="2209800"/>
            <a:ext cx="2895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Private key (</a:t>
            </a:r>
            <a:r>
              <a:rPr lang="en-US" sz="2400" i="1" dirty="0" err="1"/>
              <a:t>K</a:t>
            </a:r>
            <a:r>
              <a:rPr lang="en-US" sz="2400" i="1" baseline="-25000" dirty="0" err="1"/>
              <a:t>priv</a:t>
            </a:r>
            <a:r>
              <a:rPr lang="en-US" sz="2400" dirty="0"/>
              <a:t>)</a:t>
            </a:r>
          </a:p>
        </p:txBody>
      </p:sp>
      <p:pic>
        <p:nvPicPr>
          <p:cNvPr id="145" name="Picture 2" descr="C:\Documents and Settings\lorch\Local Settings\Temporary Internet Files\Content.IE5\6SDI2PTU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190750"/>
            <a:ext cx="628650" cy="628650"/>
          </a:xfrm>
          <a:prstGeom prst="rect">
            <a:avLst/>
          </a:prstGeom>
          <a:noFill/>
        </p:spPr>
      </p:pic>
      <p:grpSp>
        <p:nvGrpSpPr>
          <p:cNvPr id="3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7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9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0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1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129" name="Oval 1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grpSp>
        <p:nvGrpSpPr>
          <p:cNvPr id="12" name="Group 41"/>
          <p:cNvGrpSpPr/>
          <p:nvPr/>
        </p:nvGrpSpPr>
        <p:grpSpPr>
          <a:xfrm>
            <a:off x="7527002" y="2667000"/>
            <a:ext cx="381000" cy="381000"/>
            <a:chOff x="5029200" y="4114800"/>
            <a:chExt cx="381000" cy="381000"/>
          </a:xfrm>
        </p:grpSpPr>
        <p:sp>
          <p:nvSpPr>
            <p:cNvPr id="127" name="Oval 126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5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13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125" name="Oval 124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14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5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Symmetric keys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16" name="Group 55"/>
          <p:cNvGrpSpPr/>
          <p:nvPr/>
        </p:nvGrpSpPr>
        <p:grpSpPr>
          <a:xfrm>
            <a:off x="6781800" y="3043535"/>
            <a:ext cx="476250" cy="480715"/>
            <a:chOff x="6781800" y="3043535"/>
            <a:chExt cx="476250" cy="480715"/>
          </a:xfrm>
        </p:grpSpPr>
        <p:pic>
          <p:nvPicPr>
            <p:cNvPr id="5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1800" y="3048000"/>
              <a:ext cx="476250" cy="476250"/>
            </a:xfrm>
            <a:prstGeom prst="rect">
              <a:avLst/>
            </a:prstGeom>
            <a:noFill/>
          </p:spPr>
        </p:pic>
        <p:sp>
          <p:nvSpPr>
            <p:cNvPr id="52" name="TextBox 51"/>
            <p:cNvSpPr txBox="1"/>
            <p:nvPr/>
          </p:nvSpPr>
          <p:spPr>
            <a:xfrm>
              <a:off x="6858000" y="30435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4069" y="1271885"/>
            <a:ext cx="8295862" cy="785515"/>
            <a:chOff x="609600" y="1271885"/>
            <a:chExt cx="8295862" cy="785515"/>
          </a:xfrm>
        </p:grpSpPr>
        <p:sp>
          <p:nvSpPr>
            <p:cNvPr id="50" name="TextBox 49"/>
            <p:cNvSpPr txBox="1"/>
            <p:nvPr/>
          </p:nvSpPr>
          <p:spPr>
            <a:xfrm>
              <a:off x="609600" y="1295400"/>
              <a:ext cx="82958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VerifyAttestation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3,                     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43400" y="1276350"/>
              <a:ext cx="30748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i="1" dirty="0" err="1">
                  <a:latin typeface="Calibri" pitchFamily="34" charset="0"/>
                  <a:cs typeface="Courier New" pitchFamily="49" charset="0"/>
                </a:rPr>
                <a:t>K</a:t>
              </a:r>
              <a:r>
                <a:rPr lang="en-US" sz="2400" i="1" baseline="-25000" dirty="0" err="1">
                  <a:latin typeface="Calibri" pitchFamily="34" charset="0"/>
                  <a:cs typeface="Courier New" pitchFamily="49" charset="0"/>
                </a:rPr>
                <a:t>pub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71" name="Rectangle 70"/>
            <p:cNvSpPr/>
            <p:nvPr/>
          </p:nvSpPr>
          <p:spPr>
            <a:xfrm rot="506914">
              <a:off x="6260175" y="1374949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257800" y="127188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76" name="Cube 75"/>
            <p:cNvSpPr/>
            <p:nvPr/>
          </p:nvSpPr>
          <p:spPr>
            <a:xfrm>
              <a:off x="6849533" y="1394882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 rot="506914">
              <a:off x="5726775" y="1374949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</a:p>
          </p:txBody>
        </p:sp>
        <p:sp>
          <p:nvSpPr>
            <p:cNvPr id="78" name="Down Ribbon 77"/>
            <p:cNvSpPr/>
            <p:nvPr/>
          </p:nvSpPr>
          <p:spPr>
            <a:xfrm>
              <a:off x="7315200" y="1576685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55"/>
            <p:cNvGrpSpPr/>
            <p:nvPr/>
          </p:nvGrpSpPr>
          <p:grpSpPr>
            <a:xfrm>
              <a:off x="7696200" y="1576685"/>
              <a:ext cx="476250" cy="480715"/>
              <a:chOff x="6781800" y="3043535"/>
              <a:chExt cx="476250" cy="480715"/>
            </a:xfrm>
          </p:grpSpPr>
          <p:pic>
            <p:nvPicPr>
              <p:cNvPr id="80" name="Picture 2" descr="C:\Documents and Settings\lorch\Local Settings\Temporary Internet Files\Content.IE5\6SDI2PTU\MCj04339030000[1]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781800" y="3048000"/>
                <a:ext cx="476250" cy="476250"/>
              </a:xfrm>
              <a:prstGeom prst="rect">
                <a:avLst/>
              </a:prstGeom>
              <a:noFill/>
            </p:spPr>
          </p:pic>
          <p:sp>
            <p:nvSpPr>
              <p:cNvPr id="81" name="TextBox 80"/>
              <p:cNvSpPr txBox="1"/>
              <p:nvPr/>
            </p:nvSpPr>
            <p:spPr>
              <a:xfrm>
                <a:off x="6858000" y="3043535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C00000"/>
                    </a:solidFill>
                  </a:rPr>
                  <a:t>S</a:t>
                </a:r>
              </a:p>
            </p:txBody>
          </p:sp>
        </p:grpSp>
      </p:grpSp>
      <p:sp>
        <p:nvSpPr>
          <p:cNvPr id="83" name="TextBox 82"/>
          <p:cNvSpPr txBox="1"/>
          <p:nvPr/>
        </p:nvSpPr>
        <p:spPr>
          <a:xfrm>
            <a:off x="4419600" y="3733800"/>
            <a:ext cx="548548" cy="461665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OK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5562600"/>
            <a:ext cx="28956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Fast digital signatures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00208 L 0.00018 0.2754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83" grpId="2" animBg="1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25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033502" y="220932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" name="Picture 30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052637"/>
            <a:ext cx="1074737" cy="842963"/>
          </a:xfrm>
          <a:prstGeom prst="rect">
            <a:avLst/>
          </a:prstGeom>
          <a:noFill/>
        </p:spPr>
      </p:pic>
      <p:sp>
        <p:nvSpPr>
          <p:cNvPr id="33" name="Vertical Scroll 32"/>
          <p:cNvSpPr/>
          <p:nvPr/>
        </p:nvSpPr>
        <p:spPr>
          <a:xfrm>
            <a:off x="4419600" y="19050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50292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5029200" y="2667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5029200" y="3124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7" name="Curved Down Ribbon 36"/>
          <p:cNvSpPr/>
          <p:nvPr/>
        </p:nvSpPr>
        <p:spPr>
          <a:xfrm>
            <a:off x="5038241" y="24776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rved Down Ribbon 37"/>
          <p:cNvSpPr/>
          <p:nvPr/>
        </p:nvSpPr>
        <p:spPr>
          <a:xfrm>
            <a:off x="5029200" y="29348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Down Ribbon 38"/>
          <p:cNvSpPr/>
          <p:nvPr/>
        </p:nvSpPr>
        <p:spPr>
          <a:xfrm>
            <a:off x="5038241" y="33920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ular Callout 39"/>
          <p:cNvSpPr/>
          <p:nvPr/>
        </p:nvSpPr>
        <p:spPr>
          <a:xfrm>
            <a:off x="36576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1" name="Curved Down Ribbon 40"/>
          <p:cNvSpPr/>
          <p:nvPr/>
        </p:nvSpPr>
        <p:spPr>
          <a:xfrm>
            <a:off x="2971800" y="24384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90800" y="2667000"/>
            <a:ext cx="914400" cy="838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3810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734733" y="2931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43200" y="2923401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0003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36576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5 -0.0055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33333E-6 L 0.02552 3.33333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1" grpId="0" animBg="1"/>
      <p:bldP spid="41" grpId="1" animBg="1"/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2D24-727F-4801-BF2F-048501928176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25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033502" y="220932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" name="Picture 30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052637"/>
            <a:ext cx="1074737" cy="842963"/>
          </a:xfrm>
          <a:prstGeom prst="rect">
            <a:avLst/>
          </a:prstGeom>
          <a:noFill/>
        </p:spPr>
      </p:pic>
      <p:sp>
        <p:nvSpPr>
          <p:cNvPr id="33" name="Vertical Scroll 32"/>
          <p:cNvSpPr/>
          <p:nvPr/>
        </p:nvSpPr>
        <p:spPr>
          <a:xfrm>
            <a:off x="4419600" y="19050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50292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5029200" y="2667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5029200" y="3124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7" name="Curved Down Ribbon 36"/>
          <p:cNvSpPr/>
          <p:nvPr/>
        </p:nvSpPr>
        <p:spPr>
          <a:xfrm>
            <a:off x="5038241" y="24776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rved Down Ribbon 37"/>
          <p:cNvSpPr/>
          <p:nvPr/>
        </p:nvSpPr>
        <p:spPr>
          <a:xfrm>
            <a:off x="5029200" y="29348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Down Ribbon 38"/>
          <p:cNvSpPr/>
          <p:nvPr/>
        </p:nvSpPr>
        <p:spPr>
          <a:xfrm>
            <a:off x="5038241" y="33920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ular Callout 39"/>
          <p:cNvSpPr/>
          <p:nvPr/>
        </p:nvSpPr>
        <p:spPr>
          <a:xfrm>
            <a:off x="36576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Curved Down Ribbon 40"/>
          <p:cNvSpPr/>
          <p:nvPr/>
        </p:nvSpPr>
        <p:spPr>
          <a:xfrm>
            <a:off x="2971800" y="24384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90800" y="2667000"/>
            <a:ext cx="914400" cy="838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3810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734733" y="2931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43200" y="2923401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0005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5029200" y="3581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1" name="Curved Down Ribbon 20"/>
          <p:cNvSpPr/>
          <p:nvPr/>
        </p:nvSpPr>
        <p:spPr>
          <a:xfrm>
            <a:off x="5038241" y="38492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283161" y="5557357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3" name="Picture 23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3463" y="5329237"/>
            <a:ext cx="1074737" cy="842963"/>
          </a:xfrm>
          <a:prstGeom prst="rect">
            <a:avLst/>
          </a:prstGeom>
          <a:noFill/>
        </p:spPr>
      </p:pic>
      <p:sp>
        <p:nvSpPr>
          <p:cNvPr id="24" name="Cloud Callout 23"/>
          <p:cNvSpPr/>
          <p:nvPr/>
        </p:nvSpPr>
        <p:spPr>
          <a:xfrm>
            <a:off x="4343400" y="4338636"/>
            <a:ext cx="3657600" cy="1071563"/>
          </a:xfrm>
          <a:prstGeom prst="cloudCallout">
            <a:avLst>
              <a:gd name="adj1" fmla="val -37792"/>
              <a:gd name="adj2" fmla="val 6867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Hey, why won’t he tell me his message #4?</a:t>
            </a:r>
          </a:p>
        </p:txBody>
      </p:sp>
      <p:sp>
        <p:nvSpPr>
          <p:cNvPr id="26" name="Cloud Callout 25"/>
          <p:cNvSpPr/>
          <p:nvPr/>
        </p:nvSpPr>
        <p:spPr>
          <a:xfrm>
            <a:off x="4343400" y="4338637"/>
            <a:ext cx="3733800" cy="1071563"/>
          </a:xfrm>
          <a:prstGeom prst="cloudCallout">
            <a:avLst>
              <a:gd name="adj1" fmla="val -37792"/>
              <a:gd name="adj2" fmla="val 6867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Maybe it’s something he doesn’t want me to know about!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3657600" y="2209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5 -0.0055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33333E-6 L 0.07552 3.33333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7" grpId="0" animBg="1"/>
      <p:bldP spid="20" grpId="0" animBg="1"/>
      <p:bldP spid="21" grpId="0" animBg="1"/>
      <p:bldP spid="24" grpId="0" animBg="1"/>
      <p:bldP spid="24" grpId="1" animBg="1"/>
      <p:bldP spid="26" grpId="0" animBg="1"/>
      <p:bldP spid="27" grpId="0" animBg="1"/>
      <p:bldP spid="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16316">
            <a:off x="844761" y="180388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Trusted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9800" y="198120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267200" y="411480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324600" y="19812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pic>
        <p:nvPicPr>
          <p:cNvPr id="18" name="Picture 54" descr="3d1itajn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5063" y="1600200"/>
            <a:ext cx="1074737" cy="842962"/>
          </a:xfrm>
          <a:prstGeom prst="rect">
            <a:avLst/>
          </a:prstGeom>
          <a:noFill/>
        </p:spPr>
      </p:pic>
      <p:pic>
        <p:nvPicPr>
          <p:cNvPr id="20" name="Picture 4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2895600"/>
            <a:ext cx="1738102" cy="4821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5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16316">
            <a:off x="6567698" y="165148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6" name="Picture 54" descr="3d1itajn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1447800"/>
            <a:ext cx="1074737" cy="842962"/>
          </a:xfrm>
          <a:prstGeom prst="rect">
            <a:avLst/>
          </a:prstGeom>
          <a:noFill/>
        </p:spPr>
      </p:pic>
      <p:pic>
        <p:nvPicPr>
          <p:cNvPr id="27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16316">
            <a:off x="3824498" y="561388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9" name="Picture 54" descr="3d1itajn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5410200"/>
            <a:ext cx="1074737" cy="842962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2057400" y="3048000"/>
            <a:ext cx="5029200" cy="58477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Goal:  Prevent equivocation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-0.04497 0.364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182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600000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allAtOnce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grpSp>
        <p:nvGrpSpPr>
          <p:cNvPr id="3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144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45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6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4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4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7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37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38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urved Down Ribbon 138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Curved Down Ribbon 139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1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135" name="Rectangle 134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136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9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131" name="Rectangle 130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10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11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129" name="Oval 1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sp>
        <p:nvSpPr>
          <p:cNvPr id="127" name="Oval 126"/>
          <p:cNvSpPr/>
          <p:nvPr/>
        </p:nvSpPr>
        <p:spPr>
          <a:xfrm>
            <a:off x="7527002" y="2667000"/>
            <a:ext cx="381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635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 rot="506914">
            <a:off x="7624664" y="2807565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5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12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125" name="Oval 124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13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14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62" name="Rectangle 61"/>
          <p:cNvSpPr/>
          <p:nvPr/>
        </p:nvSpPr>
        <p:spPr>
          <a:xfrm rot="506914">
            <a:off x="7627303" y="2816530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6</a:t>
            </a:r>
          </a:p>
        </p:txBody>
      </p:sp>
      <p:grpSp>
        <p:nvGrpSpPr>
          <p:cNvPr id="15" name="Group 69"/>
          <p:cNvGrpSpPr/>
          <p:nvPr/>
        </p:nvGrpSpPr>
        <p:grpSpPr>
          <a:xfrm>
            <a:off x="2590800" y="5486400"/>
            <a:ext cx="3962400" cy="762000"/>
            <a:chOff x="3276600" y="5486400"/>
            <a:chExt cx="3962400" cy="762000"/>
          </a:xfrm>
        </p:grpSpPr>
        <p:sp>
          <p:nvSpPr>
            <p:cNvPr id="63" name="TextBox 62"/>
            <p:cNvSpPr txBox="1"/>
            <p:nvPr/>
          </p:nvSpPr>
          <p:spPr>
            <a:xfrm>
              <a:off x="3276600" y="5490865"/>
              <a:ext cx="28905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  </a:t>
              </a:r>
              <a:r>
                <a:rPr lang="en-US" sz="2400" baseline="30000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→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,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</p:txBody>
        </p:sp>
        <p:sp>
          <p:nvSpPr>
            <p:cNvPr id="65" name="Rectangle 64"/>
            <p:cNvSpPr/>
            <p:nvPr/>
          </p:nvSpPr>
          <p:spPr>
            <a:xfrm rot="506914">
              <a:off x="4964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81400" y="5486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67" name="Cube 66"/>
            <p:cNvSpPr/>
            <p:nvPr/>
          </p:nvSpPr>
          <p:spPr>
            <a:xfrm>
              <a:off x="5648791" y="5643265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 rot="506914">
              <a:off x="4202774" y="5589464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5</a:t>
              </a:r>
            </a:p>
          </p:txBody>
        </p:sp>
        <p:sp>
          <p:nvSpPr>
            <p:cNvPr id="69" name="Down Ribbon 68"/>
            <p:cNvSpPr/>
            <p:nvPr/>
          </p:nvSpPr>
          <p:spPr>
            <a:xfrm>
              <a:off x="6019800" y="5867400"/>
              <a:ext cx="1219200" cy="381000"/>
            </a:xfrm>
            <a:prstGeom prst="ribbon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/>
                <a:t>K</a:t>
              </a:r>
              <a:r>
                <a:rPr lang="en-US" i="1" baseline="-25000" dirty="0" err="1"/>
                <a:t>priv</a:t>
              </a:r>
              <a:endParaRPr lang="en-US" dirty="0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4191000" y="2133600"/>
            <a:ext cx="1676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/>
              <a:t>Recent attestation queue (</a:t>
            </a:r>
            <a:r>
              <a:rPr lang="en-US" sz="2400" i="1" dirty="0"/>
              <a:t>Q</a:t>
            </a:r>
            <a:r>
              <a:rPr lang="en-US" sz="2400" dirty="0"/>
              <a:t>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572000" y="3352800"/>
            <a:ext cx="9906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1.</a:t>
            </a:r>
          </a:p>
          <a:p>
            <a:r>
              <a:rPr lang="en-US" sz="1200" dirty="0">
                <a:solidFill>
                  <a:schemeClr val="tx1"/>
                </a:solidFill>
              </a:rPr>
              <a:t>2.</a:t>
            </a:r>
          </a:p>
          <a:p>
            <a:r>
              <a:rPr lang="en-US" sz="1200" dirty="0">
                <a:solidFill>
                  <a:schemeClr val="tx1"/>
                </a:solidFill>
              </a:rPr>
              <a:t>3.</a:t>
            </a:r>
          </a:p>
          <a:p>
            <a:endParaRPr lang="en-US" dirty="0"/>
          </a:p>
        </p:txBody>
      </p:sp>
      <p:sp>
        <p:nvSpPr>
          <p:cNvPr id="71" name="Curved Down Ribbon 70"/>
          <p:cNvSpPr/>
          <p:nvPr/>
        </p:nvSpPr>
        <p:spPr>
          <a:xfrm>
            <a:off x="4876800" y="34290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73"/>
          <p:cNvGrpSpPr/>
          <p:nvPr/>
        </p:nvGrpSpPr>
        <p:grpSpPr>
          <a:xfrm>
            <a:off x="3038009" y="1295400"/>
            <a:ext cx="3135795" cy="461665"/>
            <a:chOff x="3038009" y="1295400"/>
            <a:chExt cx="3135795" cy="461665"/>
          </a:xfrm>
        </p:grpSpPr>
        <p:sp>
          <p:nvSpPr>
            <p:cNvPr id="50" name="TextBox 49"/>
            <p:cNvSpPr txBox="1"/>
            <p:nvPr/>
          </p:nvSpPr>
          <p:spPr>
            <a:xfrm>
              <a:off x="3038009" y="1295400"/>
              <a:ext cx="31357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Attest(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400" dirty="0">
                  <a:solidFill>
                    <a:srgbClr val="000000"/>
                  </a:solidFill>
                  <a:latin typeface="OCRB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4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58" name="Rectangle 57"/>
            <p:cNvSpPr/>
            <p:nvPr/>
          </p:nvSpPr>
          <p:spPr>
            <a:xfrm rot="506914">
              <a:off x="5020671" y="1419401"/>
              <a:ext cx="318488" cy="1838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6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495800" y="1295400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61" name="Cube 60"/>
            <p:cNvSpPr/>
            <p:nvPr/>
          </p:nvSpPr>
          <p:spPr>
            <a:xfrm>
              <a:off x="5638800" y="1447800"/>
              <a:ext cx="152400" cy="152400"/>
            </a:xfrm>
            <a:prstGeom prst="cub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33333 L 3.33333E-6 -4.44444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70" grpId="0" animBg="1"/>
      <p:bldP spid="73" grpId="0" animBg="1"/>
      <p:bldP spid="7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990600" y="2057400"/>
            <a:ext cx="7086600" cy="3200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2400" dirty="0">
                <a:solidFill>
                  <a:schemeClr val="tx1"/>
                </a:solidFill>
              </a:rPr>
              <a:t>Trinket state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7" name="Rectangle 6"/>
          <p:cNvSpPr/>
          <p:nvPr/>
        </p:nvSpPr>
        <p:spPr>
          <a:xfrm>
            <a:off x="5943600" y="2133600"/>
            <a:ext cx="2057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2400" dirty="0"/>
          </a:p>
          <a:p>
            <a:r>
              <a:rPr lang="en-US" sz="2400" dirty="0"/>
              <a:t>Counters</a:t>
            </a:r>
          </a:p>
        </p:txBody>
      </p:sp>
      <p:grpSp>
        <p:nvGrpSpPr>
          <p:cNvPr id="5" name="Group 21"/>
          <p:cNvGrpSpPr/>
          <p:nvPr/>
        </p:nvGrpSpPr>
        <p:grpSpPr>
          <a:xfrm>
            <a:off x="1143000" y="2190750"/>
            <a:ext cx="2895600" cy="628650"/>
            <a:chOff x="1143000" y="2190750"/>
            <a:chExt cx="2895600" cy="628650"/>
          </a:xfrm>
        </p:grpSpPr>
        <p:sp>
          <p:nvSpPr>
            <p:cNvPr id="9" name="Rectangle 7"/>
            <p:cNvSpPr/>
            <p:nvPr/>
          </p:nvSpPr>
          <p:spPr>
            <a:xfrm>
              <a:off x="1143000" y="22098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Private key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priv</a:t>
              </a:r>
              <a:r>
                <a:rPr lang="en-US" sz="2400" dirty="0"/>
                <a:t>)</a:t>
              </a:r>
            </a:p>
          </p:txBody>
        </p:sp>
        <p:pic>
          <p:nvPicPr>
            <p:cNvPr id="10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52800" y="2190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8" name="Group 20"/>
          <p:cNvGrpSpPr/>
          <p:nvPr/>
        </p:nvGrpSpPr>
        <p:grpSpPr>
          <a:xfrm>
            <a:off x="1143000" y="2819400"/>
            <a:ext cx="2895600" cy="628650"/>
            <a:chOff x="1143000" y="2819400"/>
            <a:chExt cx="2895600" cy="628650"/>
          </a:xfrm>
        </p:grpSpPr>
        <p:sp>
          <p:nvSpPr>
            <p:cNvPr id="12" name="Rectangle 10"/>
            <p:cNvSpPr/>
            <p:nvPr/>
          </p:nvSpPr>
          <p:spPr>
            <a:xfrm>
              <a:off x="1143000" y="2895600"/>
              <a:ext cx="28956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Public key (</a:t>
              </a:r>
              <a:r>
                <a:rPr lang="en-US" sz="2400" dirty="0" err="1"/>
                <a:t>K</a:t>
              </a:r>
              <a:r>
                <a:rPr lang="en-US" sz="2400" baseline="-25000" dirty="0" err="1"/>
                <a:t>pub</a:t>
              </a:r>
              <a:r>
                <a:rPr lang="en-US" sz="2400" dirty="0"/>
                <a:t>)</a:t>
              </a:r>
            </a:p>
          </p:txBody>
        </p:sp>
        <p:pic>
          <p:nvPicPr>
            <p:cNvPr id="13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52800" y="281940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1" name="Group 19"/>
          <p:cNvGrpSpPr/>
          <p:nvPr/>
        </p:nvGrpSpPr>
        <p:grpSpPr>
          <a:xfrm>
            <a:off x="1143000" y="2895600"/>
            <a:ext cx="2895600" cy="990600"/>
            <a:chOff x="1295400" y="4114800"/>
            <a:chExt cx="2895600" cy="990600"/>
          </a:xfrm>
        </p:grpSpPr>
        <p:sp>
          <p:nvSpPr>
            <p:cNvPr id="15" name="Rectangle 11"/>
            <p:cNvSpPr/>
            <p:nvPr/>
          </p:nvSpPr>
          <p:spPr>
            <a:xfrm>
              <a:off x="1295400" y="4114800"/>
              <a:ext cx="28956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Public key certificate (</a:t>
              </a:r>
              <a:r>
                <a:rPr lang="en-US" sz="2400" i="1" dirty="0" err="1"/>
                <a:t>K</a:t>
              </a:r>
              <a:r>
                <a:rPr lang="en-US" sz="2400" i="1" baseline="-25000" dirty="0" err="1"/>
                <a:t>pub</a:t>
              </a:r>
              <a:r>
                <a:rPr lang="en-US" sz="2400" dirty="0"/>
                <a:t>, </a:t>
              </a:r>
              <a:r>
                <a:rPr lang="en-US" sz="2400" dirty="0">
                  <a:latin typeface="Brush Script MT" pitchFamily="66" charset="0"/>
                </a:rPr>
                <a:t>A</a:t>
              </a:r>
              <a:r>
                <a:rPr lang="en-US" sz="2400" dirty="0"/>
                <a:t>)</a:t>
              </a:r>
            </a:p>
          </p:txBody>
        </p:sp>
        <p:sp>
          <p:nvSpPr>
            <p:cNvPr id="16" name="Curved Down Ribbon 12"/>
            <p:cNvSpPr/>
            <p:nvPr/>
          </p:nvSpPr>
          <p:spPr>
            <a:xfrm>
              <a:off x="3276600" y="4572000"/>
              <a:ext cx="533400" cy="152400"/>
            </a:xfrm>
            <a:prstGeom prst="ellipseRibbon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rved Down Ribbon 16"/>
            <p:cNvSpPr/>
            <p:nvPr/>
          </p:nvSpPr>
          <p:spPr>
            <a:xfrm>
              <a:off x="3429000" y="4648200"/>
              <a:ext cx="533400" cy="152400"/>
            </a:xfrm>
            <a:prstGeom prst="ellipseRibbon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rved Down Ribbon 17"/>
            <p:cNvSpPr/>
            <p:nvPr/>
          </p:nvSpPr>
          <p:spPr>
            <a:xfrm>
              <a:off x="3581400" y="4724400"/>
              <a:ext cx="533400" cy="152400"/>
            </a:xfrm>
            <a:prstGeom prst="ellipseRibb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2" descr="C:\Documents and Settings\lorch\Local Settings\Temporary Internet Files\Content.IE5\6SDI2PTU\MCj0433903000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4476750"/>
              <a:ext cx="628650" cy="628650"/>
            </a:xfrm>
            <a:prstGeom prst="rect">
              <a:avLst/>
            </a:prstGeom>
            <a:noFill/>
          </p:spPr>
        </p:pic>
      </p:grpSp>
      <p:grpSp>
        <p:nvGrpSpPr>
          <p:cNvPr id="14" name="Group 28"/>
          <p:cNvGrpSpPr/>
          <p:nvPr/>
        </p:nvGrpSpPr>
        <p:grpSpPr>
          <a:xfrm>
            <a:off x="1143000" y="3733800"/>
            <a:ext cx="2990850" cy="1085850"/>
            <a:chOff x="1143000" y="3733800"/>
            <a:chExt cx="2990850" cy="1085850"/>
          </a:xfrm>
        </p:grpSpPr>
        <p:sp>
          <p:nvSpPr>
            <p:cNvPr id="21" name="Rectangle 20"/>
            <p:cNvSpPr/>
            <p:nvPr/>
          </p:nvSpPr>
          <p:spPr>
            <a:xfrm>
              <a:off x="1143000" y="3962400"/>
              <a:ext cx="2895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/>
                <a:t>Cryptographic processing</a:t>
              </a:r>
            </a:p>
          </p:txBody>
        </p:sp>
        <p:pic>
          <p:nvPicPr>
            <p:cNvPr id="22" name="Picture 3" descr="C:\Documents and Settings\lorch\Local Settings\Temporary Internet Files\Content.IE5\9ACB9EX6\MCj0433905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0" y="3733800"/>
              <a:ext cx="1085850" cy="1085850"/>
            </a:xfrm>
            <a:prstGeom prst="rect">
              <a:avLst/>
            </a:prstGeom>
            <a:noFill/>
          </p:spPr>
        </p:pic>
      </p:grpSp>
      <p:grpSp>
        <p:nvGrpSpPr>
          <p:cNvPr id="20" name="Group 63"/>
          <p:cNvGrpSpPr/>
          <p:nvPr/>
        </p:nvGrpSpPr>
        <p:grpSpPr>
          <a:xfrm>
            <a:off x="4724400" y="4114800"/>
            <a:ext cx="3276600" cy="1066800"/>
            <a:chOff x="4724400" y="4114800"/>
            <a:chExt cx="3276600" cy="1066800"/>
          </a:xfrm>
        </p:grpSpPr>
        <p:sp>
          <p:nvSpPr>
            <p:cNvPr id="24" name="Rectangle 23"/>
            <p:cNvSpPr/>
            <p:nvPr/>
          </p:nvSpPr>
          <p:spPr>
            <a:xfrm>
              <a:off x="4724400" y="4114800"/>
              <a:ext cx="3276600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2400" dirty="0"/>
                <a:t>Meta-counter (</a:t>
              </a:r>
              <a:r>
                <a:rPr lang="en-US" sz="2400" i="1" dirty="0"/>
                <a:t>M</a:t>
              </a:r>
              <a:r>
                <a:rPr lang="en-US" sz="2400" dirty="0"/>
                <a:t>)</a:t>
              </a:r>
            </a:p>
          </p:txBody>
        </p:sp>
        <p:grpSp>
          <p:nvGrpSpPr>
            <p:cNvPr id="23" name="Group 59"/>
            <p:cNvGrpSpPr/>
            <p:nvPr/>
          </p:nvGrpSpPr>
          <p:grpSpPr>
            <a:xfrm>
              <a:off x="7010400" y="4191000"/>
              <a:ext cx="914400" cy="838200"/>
              <a:chOff x="4572000" y="2667000"/>
              <a:chExt cx="1219200" cy="114300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4572000" y="26670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760585" y="3032928"/>
                <a:ext cx="905164" cy="377726"/>
              </a:xfrm>
              <a:prstGeom prst="rect">
                <a:avLst/>
              </a:prstGeom>
              <a:solidFill>
                <a:schemeClr val="tx1"/>
              </a:solidFill>
              <a:scene3d>
                <a:camera prst="orthographicFront">
                  <a:rot lat="21004600" lon="952822" rev="20993127"/>
                </a:camera>
                <a:lightRig rig="threePt" dir="t"/>
              </a:scene3d>
              <a:sp3d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</p:grpSp>
      <p:grpSp>
        <p:nvGrpSpPr>
          <p:cNvPr id="25" name="Group 33"/>
          <p:cNvGrpSpPr/>
          <p:nvPr/>
        </p:nvGrpSpPr>
        <p:grpSpPr>
          <a:xfrm>
            <a:off x="7527002" y="2209800"/>
            <a:ext cx="381000" cy="381000"/>
            <a:chOff x="5029200" y="4114800"/>
            <a:chExt cx="381000" cy="381000"/>
          </a:xfrm>
        </p:grpSpPr>
        <p:sp>
          <p:nvSpPr>
            <p:cNvPr id="29" name="Oval 28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 rot="506914">
              <a:off x="5126862" y="423520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3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162800" y="22098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1:</a:t>
            </a:r>
          </a:p>
        </p:txBody>
      </p:sp>
      <p:sp>
        <p:nvSpPr>
          <p:cNvPr id="32" name="Oval 31"/>
          <p:cNvSpPr/>
          <p:nvPr/>
        </p:nvSpPr>
        <p:spPr>
          <a:xfrm>
            <a:off x="7527002" y="2667000"/>
            <a:ext cx="381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635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rot="506914">
            <a:off x="7624664" y="2807565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2800" y="26670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2:</a:t>
            </a:r>
          </a:p>
        </p:txBody>
      </p:sp>
      <p:grpSp>
        <p:nvGrpSpPr>
          <p:cNvPr id="28" name="Group 45"/>
          <p:cNvGrpSpPr/>
          <p:nvPr/>
        </p:nvGrpSpPr>
        <p:grpSpPr>
          <a:xfrm>
            <a:off x="7527002" y="3124200"/>
            <a:ext cx="381000" cy="381000"/>
            <a:chOff x="5029200" y="4114800"/>
            <a:chExt cx="381000" cy="381000"/>
          </a:xfrm>
        </p:grpSpPr>
        <p:sp>
          <p:nvSpPr>
            <p:cNvPr id="36" name="Oval 35"/>
            <p:cNvSpPr/>
            <p:nvPr/>
          </p:nvSpPr>
          <p:spPr>
            <a:xfrm>
              <a:off x="5029200" y="4114800"/>
              <a:ext cx="38100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>
                <a:rot lat="21004600" lon="952822" rev="20993127"/>
              </a:camera>
              <a:lightRig rig="threePt" dir="t"/>
            </a:scene3d>
            <a:sp3d extrusionH="63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 rot="506914">
              <a:off x="5126862" y="4255365"/>
              <a:ext cx="199836" cy="114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2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162800" y="3124200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3:</a:t>
            </a:r>
          </a:p>
        </p:txBody>
      </p:sp>
      <p:grpSp>
        <p:nvGrpSpPr>
          <p:cNvPr id="35" name="Group 79"/>
          <p:cNvGrpSpPr/>
          <p:nvPr/>
        </p:nvGrpSpPr>
        <p:grpSpPr>
          <a:xfrm>
            <a:off x="7179598" y="3581400"/>
            <a:ext cx="745202" cy="381000"/>
            <a:chOff x="1540798" y="1524000"/>
            <a:chExt cx="745202" cy="381000"/>
          </a:xfrm>
        </p:grpSpPr>
        <p:grpSp>
          <p:nvGrpSpPr>
            <p:cNvPr id="39" name="Group 49"/>
            <p:cNvGrpSpPr/>
            <p:nvPr/>
          </p:nvGrpSpPr>
          <p:grpSpPr>
            <a:xfrm>
              <a:off x="1905000" y="1524000"/>
              <a:ext cx="381000" cy="381000"/>
              <a:chOff x="5029200" y="4114800"/>
              <a:chExt cx="381000" cy="381000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5029200" y="4114800"/>
                <a:ext cx="381000" cy="381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>
                  <a:rot lat="21004600" lon="952822" rev="20993127"/>
                </a:camera>
                <a:lightRig rig="threePt" dir="t"/>
              </a:scene3d>
              <a:sp3d extrusionH="635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 rot="506914">
                <a:off x="5126862" y="4255365"/>
                <a:ext cx="199836" cy="11416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/>
                  <a:t>0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540798" y="1524000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4: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154333" y="44558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45" name="Rectangle 44"/>
          <p:cNvSpPr/>
          <p:nvPr/>
        </p:nvSpPr>
        <p:spPr>
          <a:xfrm rot="506914">
            <a:off x="7627303" y="2816530"/>
            <a:ext cx="199836" cy="1141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6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91000" y="2133600"/>
            <a:ext cx="16764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/>
              <a:t>Recent attestation queue (</a:t>
            </a:r>
            <a:r>
              <a:rPr lang="en-US" sz="2400" i="1" dirty="0"/>
              <a:t>Q</a:t>
            </a:r>
            <a:r>
              <a:rPr lang="en-US" sz="2400" dirty="0"/>
              <a:t>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72000" y="3352800"/>
            <a:ext cx="9906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1.</a:t>
            </a:r>
          </a:p>
          <a:p>
            <a:r>
              <a:rPr lang="en-US" sz="1200" dirty="0">
                <a:solidFill>
                  <a:schemeClr val="tx1"/>
                </a:solidFill>
              </a:rPr>
              <a:t>2.</a:t>
            </a:r>
          </a:p>
          <a:p>
            <a:r>
              <a:rPr lang="en-US" sz="1200" dirty="0">
                <a:solidFill>
                  <a:schemeClr val="tx1"/>
                </a:solidFill>
              </a:rPr>
              <a:t>3.</a:t>
            </a:r>
          </a:p>
          <a:p>
            <a:endParaRPr lang="en-US" dirty="0"/>
          </a:p>
        </p:txBody>
      </p:sp>
      <p:sp>
        <p:nvSpPr>
          <p:cNvPr id="48" name="Curved Down Ribbon 47"/>
          <p:cNvSpPr/>
          <p:nvPr/>
        </p:nvSpPr>
        <p:spPr>
          <a:xfrm>
            <a:off x="4876800" y="34290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urved Down Ribbon 48"/>
          <p:cNvSpPr/>
          <p:nvPr/>
        </p:nvSpPr>
        <p:spPr>
          <a:xfrm>
            <a:off x="4876800" y="35814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urved Down Ribbon 49"/>
          <p:cNvSpPr/>
          <p:nvPr/>
        </p:nvSpPr>
        <p:spPr>
          <a:xfrm>
            <a:off x="4876800" y="37338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urved Down Ribbon 50"/>
          <p:cNvSpPr/>
          <p:nvPr/>
        </p:nvSpPr>
        <p:spPr>
          <a:xfrm>
            <a:off x="4876800" y="37338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590800" y="1295400"/>
            <a:ext cx="4424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GetRecentAttestations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grpSp>
        <p:nvGrpSpPr>
          <p:cNvPr id="40" name="Group 67"/>
          <p:cNvGrpSpPr/>
          <p:nvPr/>
        </p:nvGrpSpPr>
        <p:grpSpPr>
          <a:xfrm>
            <a:off x="4572000" y="5638800"/>
            <a:ext cx="448159" cy="457200"/>
            <a:chOff x="4504841" y="5638800"/>
            <a:chExt cx="448159" cy="457200"/>
          </a:xfrm>
        </p:grpSpPr>
        <p:sp>
          <p:nvSpPr>
            <p:cNvPr id="64" name="Curved Down Ribbon 63"/>
            <p:cNvSpPr/>
            <p:nvPr/>
          </p:nvSpPr>
          <p:spPr>
            <a:xfrm>
              <a:off x="4504841" y="5638800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Curved Down Ribbon 64"/>
            <p:cNvSpPr/>
            <p:nvPr/>
          </p:nvSpPr>
          <p:spPr>
            <a:xfrm>
              <a:off x="4504841" y="5791200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urved Down Ribbon 65"/>
            <p:cNvSpPr/>
            <p:nvPr/>
          </p:nvSpPr>
          <p:spPr>
            <a:xfrm>
              <a:off x="4504841" y="5943600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648 L 0.00104 -0.039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0052 -0.02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648 L -2.5E-6 -0.0268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33333 L 3.33333E-6 -3.33333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60" grpId="0"/>
      <p:bldP spid="60" grpId="1"/>
      <p:bldP spid="60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25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033502" y="190452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" name="Picture 30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747837"/>
            <a:ext cx="1074737" cy="842963"/>
          </a:xfrm>
          <a:prstGeom prst="rect">
            <a:avLst/>
          </a:prstGeom>
          <a:noFill/>
        </p:spPr>
      </p:pic>
      <p:sp>
        <p:nvSpPr>
          <p:cNvPr id="33" name="Vertical Scroll 32"/>
          <p:cNvSpPr/>
          <p:nvPr/>
        </p:nvSpPr>
        <p:spPr>
          <a:xfrm>
            <a:off x="4419600" y="16002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50292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5029200" y="2362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5029200" y="2819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7" name="Curved Down Ribbon 36"/>
          <p:cNvSpPr/>
          <p:nvPr/>
        </p:nvSpPr>
        <p:spPr>
          <a:xfrm>
            <a:off x="5038241" y="21728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rved Down Ribbon 37"/>
          <p:cNvSpPr/>
          <p:nvPr/>
        </p:nvSpPr>
        <p:spPr>
          <a:xfrm>
            <a:off x="5029200" y="26300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Down Ribbon 38"/>
          <p:cNvSpPr/>
          <p:nvPr/>
        </p:nvSpPr>
        <p:spPr>
          <a:xfrm>
            <a:off x="5038241" y="30872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ular Callout 39"/>
          <p:cNvSpPr/>
          <p:nvPr/>
        </p:nvSpPr>
        <p:spPr>
          <a:xfrm>
            <a:off x="36576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1" name="Curved Down Ribbon 40"/>
          <p:cNvSpPr/>
          <p:nvPr/>
        </p:nvSpPr>
        <p:spPr>
          <a:xfrm>
            <a:off x="2971800" y="21336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90800" y="2362200"/>
            <a:ext cx="914400" cy="838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3810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734733" y="26270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43200" y="2618601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0003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36576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5029200" y="3276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33400" y="4267200"/>
            <a:ext cx="8229600" cy="99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can protect himself from power failures by: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Logging messages before attestation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5 -0.0055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33333E-6 L 0.02552 3.33333E-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1" grpId="0" animBg="1"/>
      <p:bldP spid="41" grpId="1" animBg="1"/>
      <p:bldP spid="47" grpId="0" animBg="1"/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2D24-727F-4801-BF2F-048501928176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power failures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25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3033502" y="190452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1" name="Picture 30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747837"/>
            <a:ext cx="1074737" cy="842963"/>
          </a:xfrm>
          <a:prstGeom prst="rect">
            <a:avLst/>
          </a:prstGeom>
          <a:noFill/>
        </p:spPr>
      </p:pic>
      <p:sp>
        <p:nvSpPr>
          <p:cNvPr id="33" name="Vertical Scroll 32"/>
          <p:cNvSpPr/>
          <p:nvPr/>
        </p:nvSpPr>
        <p:spPr>
          <a:xfrm>
            <a:off x="4419600" y="16002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50292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5029200" y="2362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5029200" y="28194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7" name="Curved Down Ribbon 36"/>
          <p:cNvSpPr/>
          <p:nvPr/>
        </p:nvSpPr>
        <p:spPr>
          <a:xfrm>
            <a:off x="5038241" y="21728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urved Down Ribbon 37"/>
          <p:cNvSpPr/>
          <p:nvPr/>
        </p:nvSpPr>
        <p:spPr>
          <a:xfrm>
            <a:off x="5029200" y="26300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rved Down Ribbon 38"/>
          <p:cNvSpPr/>
          <p:nvPr/>
        </p:nvSpPr>
        <p:spPr>
          <a:xfrm>
            <a:off x="5038241" y="30872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urved Down Ribbon 40"/>
          <p:cNvSpPr/>
          <p:nvPr/>
        </p:nvSpPr>
        <p:spPr>
          <a:xfrm>
            <a:off x="2971800" y="21336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590800" y="2362200"/>
            <a:ext cx="914400" cy="8382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scene3d>
            <a:camera prst="orthographicFront">
              <a:rot lat="21004600" lon="952822" rev="20993127"/>
            </a:camera>
            <a:lightRig rig="threePt" dir="t"/>
          </a:scene3d>
          <a:sp3d extrusionH="381000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734733" y="2627068"/>
            <a:ext cx="678873" cy="276999"/>
          </a:xfrm>
          <a:prstGeom prst="rect">
            <a:avLst/>
          </a:prstGeom>
          <a:solidFill>
            <a:schemeClr val="tx1"/>
          </a:solidFill>
          <a:scene3d>
            <a:camera prst="orthographicFront">
              <a:rot lat="21004600" lon="952822" rev="20993127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OCRB" pitchFamily="49" charset="0"/>
              </a:rPr>
              <a:t>0004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5029200" y="3276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1" name="Curved Down Ribbon 20"/>
          <p:cNvSpPr/>
          <p:nvPr/>
        </p:nvSpPr>
        <p:spPr>
          <a:xfrm>
            <a:off x="5038241" y="35444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33400" y="4267200"/>
            <a:ext cx="8229600" cy="1828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can protect himself from power failures by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Logging messages before attestation</a:t>
            </a:r>
            <a:endParaRPr lang="en-US" sz="2800" dirty="0">
              <a:solidFill>
                <a:srgbClr val="FF0000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Requesting attestation queue after power failure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800" dirty="0">
                <a:solidFill>
                  <a:srgbClr val="FF0000"/>
                </a:solidFill>
              </a:rPr>
              <a:t>Limiting outstanding attestations to |</a:t>
            </a:r>
            <a:r>
              <a:rPr lang="en-US" sz="2800" i="1" dirty="0">
                <a:solidFill>
                  <a:srgbClr val="FF0000"/>
                </a:solidFill>
              </a:rPr>
              <a:t>Q</a:t>
            </a:r>
            <a:r>
              <a:rPr lang="en-US" sz="2800" dirty="0">
                <a:solidFill>
                  <a:srgbClr val="FF0000"/>
                </a:solidFill>
              </a:rPr>
              <a:t>|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3.33333E-6 L 0.07552 3.33333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953000" y="1219200"/>
            <a:ext cx="3962400" cy="518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TrInc</a:t>
            </a:r>
            <a:r>
              <a:rPr lang="en-US" dirty="0"/>
              <a:t> practical?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4648200"/>
          </a:xfrm>
        </p:spPr>
        <p:txBody>
          <a:bodyPr>
            <a:normAutofit fontScale="85000" lnSpcReduction="10000"/>
          </a:bodyPr>
          <a:lstStyle/>
          <a:p>
            <a:pPr marL="730250" indent="-450850"/>
            <a:r>
              <a:rPr lang="en-US" dirty="0"/>
              <a:t>Trusted Platform Module (TPM) is ubiquitous</a:t>
            </a:r>
          </a:p>
          <a:p>
            <a:pPr marL="730250" indent="-450850"/>
            <a:r>
              <a:rPr lang="en-US" dirty="0"/>
              <a:t>Has everything we need</a:t>
            </a:r>
          </a:p>
          <a:p>
            <a:pPr marL="1130300" lvl="1" indent="-450850"/>
            <a:r>
              <a:rPr lang="en-US" dirty="0"/>
              <a:t>Tamper resilience</a:t>
            </a:r>
          </a:p>
          <a:p>
            <a:pPr marL="1130300" lvl="1" indent="-450850"/>
            <a:r>
              <a:rPr lang="en-US" dirty="0"/>
              <a:t>Small amount of storage</a:t>
            </a:r>
          </a:p>
          <a:p>
            <a:pPr marL="1130300" lvl="1" indent="-450850"/>
            <a:r>
              <a:rPr lang="en-US" dirty="0"/>
              <a:t>Computation</a:t>
            </a:r>
          </a:p>
          <a:p>
            <a:pPr marL="1130300" lvl="1" indent="-450850"/>
            <a:r>
              <a:rPr lang="en-US" dirty="0"/>
              <a:t>Crypto</a:t>
            </a:r>
          </a:p>
          <a:p>
            <a:pPr marL="1130300" lvl="1" indent="-450850"/>
            <a:r>
              <a:rPr lang="en-US" dirty="0"/>
              <a:t>Counters</a:t>
            </a:r>
          </a:p>
          <a:p>
            <a:pPr marL="730250" indent="-450850"/>
            <a:r>
              <a:rPr lang="en-US" dirty="0"/>
              <a:t>Essentially, all it lacks is the right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5105399" y="1219200"/>
            <a:ext cx="3544857" cy="5257800"/>
            <a:chOff x="-494" y="-488"/>
            <a:chExt cx="3193" cy="4032"/>
          </a:xfrm>
        </p:grpSpPr>
        <p:graphicFrame>
          <p:nvGraphicFramePr>
            <p:cNvPr id="12" name="Object 3"/>
            <p:cNvGraphicFramePr>
              <a:graphicFrameLocks/>
            </p:cNvGraphicFramePr>
            <p:nvPr/>
          </p:nvGraphicFramePr>
          <p:xfrm>
            <a:off x="-494" y="-488"/>
            <a:ext cx="3193" cy="4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Chart" r:id="rId3" imgW="0" imgH="0" progId="MSGraph.Chart.8">
                    <p:embed/>
                  </p:oleObj>
                </mc:Choice>
                <mc:Fallback>
                  <p:oleObj name="Chart" r:id="rId3" imgW="0" imgH="0" progId="MSGraph.Chart.8">
                    <p:embed/>
                    <p:pic>
                      <p:nvPicPr>
                        <p:cNvPr id="0" name="Picture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94" y="-488"/>
                          <a:ext cx="3193" cy="40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4"/>
            <p:cNvSpPr>
              <a:spLocks/>
            </p:cNvSpPr>
            <p:nvPr/>
          </p:nvSpPr>
          <p:spPr bwMode="auto">
            <a:xfrm>
              <a:off x="810" y="-254"/>
              <a:ext cx="1441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ea typeface="Gill Sans" charset="0"/>
                  <a:cs typeface="Gill Sans" charset="0"/>
                </a:rPr>
                <a:t>Source: IDC 2006</a:t>
              </a: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TrInc</a:t>
            </a:r>
            <a:r>
              <a:rPr lang="en-US" dirty="0"/>
              <a:t> vs. TPM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15" name="Picture 14" descr="tp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841" y="1905000"/>
            <a:ext cx="1447800" cy="1003090"/>
          </a:xfrm>
          <a:prstGeom prst="rect">
            <a:avLst/>
          </a:prstGeom>
        </p:spPr>
      </p:pic>
      <p:pic>
        <p:nvPicPr>
          <p:cNvPr id="16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133600"/>
            <a:ext cx="1738102" cy="4821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7" name="Picture 54" descr="3d1itajn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041" y="3124200"/>
            <a:ext cx="1074737" cy="842962"/>
          </a:xfrm>
          <a:prstGeom prst="rect">
            <a:avLst/>
          </a:prstGeom>
          <a:noFill/>
        </p:spPr>
      </p:pic>
      <p:sp>
        <p:nvSpPr>
          <p:cNvPr id="18" name="Curved Down Ribbon 17"/>
          <p:cNvSpPr/>
          <p:nvPr/>
        </p:nvSpPr>
        <p:spPr>
          <a:xfrm>
            <a:off x="5724041" y="3962400"/>
            <a:ext cx="1066800" cy="3810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2057400" y="3124200"/>
            <a:ext cx="1371600" cy="914400"/>
          </a:xfrm>
          <a:prstGeom prst="wedgeRoundRectCallout">
            <a:avLst>
              <a:gd name="adj1" fmla="val 43636"/>
              <a:gd name="adj2" fmla="val 6689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Operation #57 should be “Add 2”</a:t>
            </a:r>
          </a:p>
        </p:txBody>
      </p:sp>
      <p:sp>
        <p:nvSpPr>
          <p:cNvPr id="20" name="Curved Down Ribbon 19"/>
          <p:cNvSpPr/>
          <p:nvPr/>
        </p:nvSpPr>
        <p:spPr>
          <a:xfrm>
            <a:off x="2133600" y="4114800"/>
            <a:ext cx="1066800" cy="3810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962041" y="4743271"/>
            <a:ext cx="28865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Requires integration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Limits platforms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Complex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4743271"/>
            <a:ext cx="25780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Can be peripheral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Platform-neutral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Simple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0CB50-0F63-4B00-9792-003007061EBD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/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How </a:t>
            </a:r>
            <a:r>
              <a:rPr lang="en-US" dirty="0" err="1"/>
              <a:t>TrInc</a:t>
            </a:r>
            <a:r>
              <a:rPr lang="en-US" dirty="0"/>
              <a:t> works</a:t>
            </a:r>
          </a:p>
          <a:p>
            <a:r>
              <a:rPr lang="en-US" dirty="0"/>
              <a:t>Specification</a:t>
            </a:r>
          </a:p>
          <a:p>
            <a:r>
              <a:rPr lang="en-US" dirty="0">
                <a:solidFill>
                  <a:srgbClr val="FF0000"/>
                </a:solidFill>
              </a:rPr>
              <a:t>Applications</a:t>
            </a:r>
          </a:p>
          <a:p>
            <a:r>
              <a:rPr lang="en-US" dirty="0"/>
              <a:t>Implementation and evaluation</a:t>
            </a:r>
          </a:p>
          <a:p>
            <a:r>
              <a:rPr lang="en-US" dirty="0"/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Replicated state machines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15" name="Picture 23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905000"/>
            <a:ext cx="1074737" cy="842963"/>
          </a:xfrm>
          <a:prstGeom prst="rect">
            <a:avLst/>
          </a:prstGeom>
          <a:noFill/>
        </p:spPr>
      </p:pic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2747962" y="19812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</a:t>
            </a:r>
          </a:p>
        </p:txBody>
      </p:sp>
      <p:pic>
        <p:nvPicPr>
          <p:cNvPr id="22" name="Picture 23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4663" y="1900237"/>
            <a:ext cx="1074737" cy="842963"/>
          </a:xfrm>
          <a:prstGeom prst="rect">
            <a:avLst/>
          </a:prstGeom>
          <a:noFill/>
        </p:spPr>
      </p:pic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6169025" y="1976437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886200" y="3957637"/>
            <a:ext cx="1074737" cy="842963"/>
            <a:chOff x="3886200" y="3957637"/>
            <a:chExt cx="1074737" cy="842963"/>
          </a:xfrm>
        </p:grpSpPr>
        <p:pic>
          <p:nvPicPr>
            <p:cNvPr id="24" name="Picture 23" descr="3d1itajn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6200" y="3957637"/>
              <a:ext cx="1074737" cy="842963"/>
            </a:xfrm>
            <a:prstGeom prst="rect">
              <a:avLst/>
            </a:prstGeom>
            <a:noFill/>
          </p:spPr>
        </p:pic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4500562" y="4033837"/>
              <a:ext cx="344487" cy="4572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C</a:t>
              </a:r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2590800" y="2895600"/>
            <a:ext cx="1371600" cy="914400"/>
          </a:xfrm>
          <a:prstGeom prst="wedgeRoundRectCallout">
            <a:avLst>
              <a:gd name="adj1" fmla="val 43636"/>
              <a:gd name="adj2" fmla="val 6689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Operation #57 should be “Add 2”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4953000" y="2895600"/>
            <a:ext cx="1371600" cy="914400"/>
          </a:xfrm>
          <a:prstGeom prst="wedgeRoundRectCallout">
            <a:avLst>
              <a:gd name="adj1" fmla="val -47206"/>
              <a:gd name="adj2" fmla="val 6799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Operation #57 should be “Add 3”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3352800" y="2209800"/>
            <a:ext cx="2133600" cy="152400"/>
            <a:chOff x="3352800" y="2209800"/>
            <a:chExt cx="2133600" cy="152400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3352800" y="2286000"/>
              <a:ext cx="2133600" cy="1588"/>
            </a:xfrm>
            <a:prstGeom prst="straightConnector1">
              <a:avLst/>
            </a:prstGeom>
            <a:ln w="76200">
              <a:solidFill>
                <a:srgbClr val="C00000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ghtning Bolt 35"/>
            <p:cNvSpPr/>
            <p:nvPr/>
          </p:nvSpPr>
          <p:spPr>
            <a:xfrm flipH="1">
              <a:off x="4343400" y="2209800"/>
              <a:ext cx="381000" cy="152400"/>
            </a:xfrm>
            <a:prstGeom prst="lightningBol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562600" y="3962400"/>
            <a:ext cx="1074737" cy="842963"/>
            <a:chOff x="5562600" y="3962400"/>
            <a:chExt cx="1074737" cy="842963"/>
          </a:xfrm>
        </p:grpSpPr>
        <p:pic>
          <p:nvPicPr>
            <p:cNvPr id="38" name="Picture 37" descr="3d1itajn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62600" y="3962400"/>
              <a:ext cx="1074737" cy="842963"/>
            </a:xfrm>
            <a:prstGeom prst="rect">
              <a:avLst/>
            </a:prstGeom>
            <a:noFill/>
          </p:spPr>
        </p:pic>
        <p:sp>
          <p:nvSpPr>
            <p:cNvPr id="39" name="Text Box 30"/>
            <p:cNvSpPr txBox="1">
              <a:spLocks noChangeArrowheads="1"/>
            </p:cNvSpPr>
            <p:nvPr/>
          </p:nvSpPr>
          <p:spPr bwMode="auto">
            <a:xfrm>
              <a:off x="6176962" y="4038600"/>
              <a:ext cx="344487" cy="4572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D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2743200" y="5105400"/>
            <a:ext cx="3938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3f+1</a:t>
            </a:r>
            <a:r>
              <a:rPr lang="en-US" sz="2400" dirty="0"/>
              <a:t> machines instead of </a:t>
            </a:r>
            <a:r>
              <a:rPr lang="en-US" sz="2400" i="1" dirty="0"/>
              <a:t>2f+1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57400" y="5481935"/>
            <a:ext cx="5541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protocol more complex with longer latency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pic>
        <p:nvPicPr>
          <p:cNvPr id="27" name="Picture 2" descr="C:\Documents and Settings\lorch\Local Settings\Temporary Internet Files\Content.IE5\VFN33DEJ\MCj043593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352800"/>
            <a:ext cx="762000" cy="602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2 -3.33333E-6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42" grpId="0"/>
      <p:bldP spid="4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Byzantine fault tolerance with A2M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/>
              <a:t>Only requires </a:t>
            </a:r>
            <a:r>
              <a:rPr lang="en-US" i="1" dirty="0"/>
              <a:t>2f+1</a:t>
            </a:r>
            <a:r>
              <a:rPr lang="en-US" dirty="0"/>
              <a:t> machines and </a:t>
            </a:r>
            <a:r>
              <a:rPr lang="en-US" dirty="0" err="1"/>
              <a:t>Paxos</a:t>
            </a:r>
            <a:r>
              <a:rPr lang="en-US" dirty="0"/>
              <a:t> protocol</a:t>
            </a:r>
          </a:p>
          <a:p>
            <a:r>
              <a:rPr lang="en-US" dirty="0"/>
              <a:t>Assigning semantic meaning to counters reduces traffic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Group attestations allow log truncation</a:t>
            </a:r>
          </a:p>
          <a:p>
            <a:pPr lvl="1"/>
            <a:r>
              <a:rPr lang="en-US" i="1" dirty="0"/>
              <a:t>f+1</a:t>
            </a:r>
            <a:r>
              <a:rPr lang="en-US" dirty="0"/>
              <a:t> machines can attest to a summary of </a:t>
            </a:r>
            <a:r>
              <a:rPr lang="en-US" i="1" dirty="0"/>
              <a:t>M</a:t>
            </a:r>
            <a:r>
              <a:rPr lang="en-US" dirty="0"/>
              <a:t>’s log up to a certain point</a:t>
            </a:r>
          </a:p>
          <a:p>
            <a:pPr lvl="1"/>
            <a:r>
              <a:rPr lang="en-US" dirty="0"/>
              <a:t>After this, </a:t>
            </a:r>
            <a:r>
              <a:rPr lang="en-US" i="1" dirty="0"/>
              <a:t>M</a:t>
            </a:r>
            <a:r>
              <a:rPr lang="en-US" dirty="0"/>
              <a:t> can truncate its log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:  Small Trusted Hardware for Large Distributed Systems</a:t>
            </a:r>
          </a:p>
        </p:txBody>
      </p:sp>
      <p:sp>
        <p:nvSpPr>
          <p:cNvPr id="7" name="Rectangle 6"/>
          <p:cNvSpPr/>
          <p:nvPr/>
        </p:nvSpPr>
        <p:spPr>
          <a:xfrm>
            <a:off x="3592411" y="3263562"/>
            <a:ext cx="1197177" cy="2383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0000200007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76800" y="3276600"/>
            <a:ext cx="10668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prepare</a:t>
            </a:r>
          </a:p>
        </p:txBody>
      </p:sp>
      <p:sp>
        <p:nvSpPr>
          <p:cNvPr id="9" name="Oval 8"/>
          <p:cNvSpPr/>
          <p:nvPr/>
        </p:nvSpPr>
        <p:spPr>
          <a:xfrm>
            <a:off x="3640666" y="3200400"/>
            <a:ext cx="609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31734" y="3200400"/>
            <a:ext cx="609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76600" y="3505200"/>
            <a:ext cx="144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view number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80313" y="3505200"/>
            <a:ext cx="192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operation number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29000" y="1143000"/>
            <a:ext cx="244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[Chun et al., SOSP 2007]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</a:t>
            </a:r>
            <a:r>
              <a:rPr lang="en-US" dirty="0" err="1"/>
              <a:t>TrInc</a:t>
            </a:r>
            <a:r>
              <a:rPr lang="en-US" dirty="0"/>
              <a:t> do?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1524000"/>
            <a:ext cx="50292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BFT with fewer nodes and messages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4191000"/>
            <a:ext cx="54102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Reduce network overhead of </a:t>
            </a:r>
            <a:r>
              <a:rPr lang="en-US" sz="2400" dirty="0" err="1"/>
              <a:t>PeerReview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4953000"/>
            <a:ext cx="45720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Prevent </a:t>
            </a:r>
            <a:r>
              <a:rPr lang="en-US" sz="2400" dirty="0" err="1"/>
              <a:t>BitTorrent</a:t>
            </a:r>
            <a:r>
              <a:rPr lang="en-US" sz="2400" dirty="0"/>
              <a:t> under-reporting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2133600"/>
            <a:ext cx="28956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Fast digital signatures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8800" y="2819400"/>
            <a:ext cx="34290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Untrusted</a:t>
            </a:r>
            <a:r>
              <a:rPr lang="en-US" sz="2400" dirty="0"/>
              <a:t> file server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3200" y="3581400"/>
            <a:ext cx="54102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Version control on </a:t>
            </a:r>
            <a:r>
              <a:rPr lang="en-US" sz="2400" dirty="0" err="1"/>
              <a:t>untrusted</a:t>
            </a:r>
            <a:r>
              <a:rPr lang="en-US" sz="2400" dirty="0"/>
              <a:t> servers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5638800"/>
            <a:ext cx="57150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Ensure DHT participants provide fresh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3000" y="1519535"/>
            <a:ext cx="5029200" cy="46166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BFT with fewer nodes and messages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0200" y="4186535"/>
            <a:ext cx="5410200" cy="46166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Reduce network overhead of </a:t>
            </a:r>
            <a:r>
              <a:rPr lang="en-US" sz="2400" dirty="0" err="1">
                <a:solidFill>
                  <a:schemeClr val="bg1"/>
                </a:solidFill>
              </a:rPr>
              <a:t>PeerReview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6600" y="4948535"/>
            <a:ext cx="4572000" cy="46166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Prevent </a:t>
            </a:r>
            <a:r>
              <a:rPr lang="en-US" sz="2400" dirty="0" err="1">
                <a:solidFill>
                  <a:schemeClr val="bg1"/>
                </a:solidFill>
              </a:rPr>
              <a:t>BitTorrent</a:t>
            </a:r>
            <a:r>
              <a:rPr lang="en-US" sz="2400" dirty="0">
                <a:solidFill>
                  <a:schemeClr val="bg1"/>
                </a:solidFill>
              </a:rPr>
              <a:t> under-reporting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2133600"/>
            <a:ext cx="28194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Prevent Sybil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5" grpId="0" animBg="1"/>
      <p:bldP spid="16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A2M with </a:t>
            </a:r>
            <a:r>
              <a:rPr lang="en-US" dirty="0" err="1"/>
              <a:t>TrInc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762000" y="1595437"/>
            <a:ext cx="4876863" cy="4114800"/>
            <a:chOff x="304800" y="1595437"/>
            <a:chExt cx="4876863" cy="4114800"/>
          </a:xfrm>
        </p:grpSpPr>
        <p:sp>
          <p:nvSpPr>
            <p:cNvPr id="12" name="Vertical Scroll 11"/>
            <p:cNvSpPr/>
            <p:nvPr/>
          </p:nvSpPr>
          <p:spPr>
            <a:xfrm>
              <a:off x="533400" y="3424237"/>
              <a:ext cx="1600200" cy="2286000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1143000" y="3729037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" name="Rounded Rectangular Callout 14"/>
            <p:cNvSpPr/>
            <p:nvPr/>
          </p:nvSpPr>
          <p:spPr>
            <a:xfrm>
              <a:off x="1143000" y="4186237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" name="Rounded Rectangular Callout 15"/>
            <p:cNvSpPr/>
            <p:nvPr/>
          </p:nvSpPr>
          <p:spPr>
            <a:xfrm>
              <a:off x="1143000" y="4643437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pic>
          <p:nvPicPr>
            <p:cNvPr id="30" name="Picture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1616316">
              <a:off x="1614697" y="2718278"/>
              <a:ext cx="457200" cy="177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1" name="Picture 54" descr="3d1itajn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05000" y="2546811"/>
              <a:ext cx="1074737" cy="842962"/>
            </a:xfrm>
            <a:prstGeom prst="rect">
              <a:avLst/>
            </a:prstGeom>
            <a:noFill/>
          </p:spPr>
        </p:pic>
        <p:sp>
          <p:nvSpPr>
            <p:cNvPr id="43" name="TextBox 42"/>
            <p:cNvSpPr txBox="1"/>
            <p:nvPr/>
          </p:nvSpPr>
          <p:spPr>
            <a:xfrm>
              <a:off x="2667000" y="3810000"/>
              <a:ext cx="251466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/>
                <a:t>Enables</a:t>
              </a:r>
            </a:p>
            <a:p>
              <a:pPr algn="ctr"/>
              <a:r>
                <a:rPr lang="en-US" dirty="0"/>
                <a:t>Byzantine fault tolerance</a:t>
              </a:r>
            </a:p>
            <a:p>
              <a:pPr algn="ctr"/>
              <a:r>
                <a:rPr lang="en-US" dirty="0"/>
                <a:t>SUNDR</a:t>
              </a:r>
            </a:p>
            <a:p>
              <a:pPr algn="ctr"/>
              <a:r>
                <a:rPr lang="en-US" dirty="0"/>
                <a:t>Q/U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04800" y="1595437"/>
              <a:ext cx="31218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Attested Append-Only Memory</a:t>
              </a:r>
            </a:p>
            <a:p>
              <a:pPr algn="ctr"/>
              <a:r>
                <a:rPr lang="en-US" dirty="0"/>
                <a:t>(A2M)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8800" y="1671637"/>
            <a:ext cx="2362200" cy="4043363"/>
            <a:chOff x="5638800" y="1671637"/>
            <a:chExt cx="2362200" cy="4043363"/>
          </a:xfrm>
        </p:grpSpPr>
        <p:pic>
          <p:nvPicPr>
            <p:cNvPr id="17" name="Picture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1616316">
              <a:off x="6262898" y="2590320"/>
              <a:ext cx="457200" cy="177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9" name="Picture 18" descr="3d1itajn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82196" y="2433637"/>
              <a:ext cx="1074737" cy="842963"/>
            </a:xfrm>
            <a:prstGeom prst="rect">
              <a:avLst/>
            </a:prstGeom>
            <a:noFill/>
          </p:spPr>
        </p:pic>
        <p:sp>
          <p:nvSpPr>
            <p:cNvPr id="21" name="Vertical Scroll 20"/>
            <p:cNvSpPr/>
            <p:nvPr/>
          </p:nvSpPr>
          <p:spPr>
            <a:xfrm>
              <a:off x="6400800" y="3429000"/>
              <a:ext cx="1600200" cy="2286000"/>
            </a:xfrm>
            <a:prstGeom prst="vertic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ular Callout 30"/>
            <p:cNvSpPr/>
            <p:nvPr/>
          </p:nvSpPr>
          <p:spPr>
            <a:xfrm>
              <a:off x="7010400" y="3810000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2" name="Rounded Rectangular Callout 31"/>
            <p:cNvSpPr/>
            <p:nvPr/>
          </p:nvSpPr>
          <p:spPr>
            <a:xfrm>
              <a:off x="7010400" y="4267200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3" name="Rounded Rectangular Callout 32"/>
            <p:cNvSpPr/>
            <p:nvPr/>
          </p:nvSpPr>
          <p:spPr>
            <a:xfrm>
              <a:off x="7010400" y="4724400"/>
              <a:ext cx="457200" cy="228600"/>
            </a:xfrm>
            <a:prstGeom prst="wedgeRoundRectCallout">
              <a:avLst>
                <a:gd name="adj1" fmla="val -31944"/>
                <a:gd name="adj2" fmla="val 95833"/>
                <a:gd name="adj3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34" name="Curved Down Ribbon 33"/>
            <p:cNvSpPr/>
            <p:nvPr/>
          </p:nvSpPr>
          <p:spPr>
            <a:xfrm>
              <a:off x="7019441" y="4077826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Curved Down Ribbon 34"/>
            <p:cNvSpPr/>
            <p:nvPr/>
          </p:nvSpPr>
          <p:spPr>
            <a:xfrm>
              <a:off x="7010400" y="4535026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urved Down Ribbon 35"/>
            <p:cNvSpPr/>
            <p:nvPr/>
          </p:nvSpPr>
          <p:spPr>
            <a:xfrm>
              <a:off x="7019441" y="4992226"/>
              <a:ext cx="448159" cy="152400"/>
            </a:xfrm>
            <a:prstGeom prst="ellipseRibb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5638800" y="2738437"/>
              <a:ext cx="762000" cy="685800"/>
              <a:chOff x="1676400" y="2857500"/>
              <a:chExt cx="1219200" cy="1143000"/>
            </a:xfrm>
            <a:scene3d>
              <a:camera prst="orthographicFront">
                <a:rot lat="21004600" lon="952822" rev="20993127"/>
              </a:camera>
              <a:lightRig rig="threePt" dir="t"/>
            </a:scene3d>
          </p:grpSpPr>
          <p:sp>
            <p:nvSpPr>
              <p:cNvPr id="41" name="Oval 40"/>
              <p:cNvSpPr/>
              <p:nvPr/>
            </p:nvSpPr>
            <p:spPr>
              <a:xfrm>
                <a:off x="1676400" y="2857500"/>
                <a:ext cx="1219200" cy="11430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p3d extrusionH="381000"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866901" y="3244333"/>
                <a:ext cx="838200" cy="410368"/>
              </a:xfrm>
              <a:prstGeom prst="rect">
                <a:avLst/>
              </a:prstGeom>
              <a:solidFill>
                <a:schemeClr val="tx1"/>
              </a:solidFill>
              <a:sp3d extrusionH="381000"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  <a:latin typeface="OCRB" pitchFamily="49" charset="0"/>
                  </a:rPr>
                  <a:t>0003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6096000" y="1671637"/>
              <a:ext cx="14367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A2M on </a:t>
              </a:r>
              <a:r>
                <a:rPr lang="en-US" dirty="0" err="1"/>
                <a:t>TrInc</a:t>
              </a:r>
              <a:endParaRPr lang="en-US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3C91-E331-4BF0-B7E9-ABB5C7CFF805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057400" y="2057400"/>
            <a:ext cx="50292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BFT with fewer nodes and messages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57500" y="2590800"/>
            <a:ext cx="34290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Untrusted</a:t>
            </a:r>
            <a:r>
              <a:rPr lang="en-US" sz="2400" dirty="0"/>
              <a:t> file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PeerReview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7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14600"/>
            <a:ext cx="1074737" cy="842962"/>
          </a:xfrm>
          <a:prstGeom prst="rect">
            <a:avLst/>
          </a:prstGeom>
          <a:noFill/>
        </p:spPr>
      </p:pic>
      <p:pic>
        <p:nvPicPr>
          <p:cNvPr id="8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038600"/>
            <a:ext cx="1074737" cy="842962"/>
          </a:xfrm>
          <a:prstGeom prst="rect">
            <a:avLst/>
          </a:prstGeom>
          <a:noFill/>
        </p:spPr>
      </p:pic>
      <p:pic>
        <p:nvPicPr>
          <p:cNvPr id="9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191000"/>
            <a:ext cx="1074737" cy="842962"/>
          </a:xfrm>
          <a:prstGeom prst="rect">
            <a:avLst/>
          </a:prstGeom>
          <a:noFill/>
        </p:spPr>
      </p:pic>
      <p:pic>
        <p:nvPicPr>
          <p:cNvPr id="10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209800"/>
            <a:ext cx="1074737" cy="84296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990600" y="5334000"/>
            <a:ext cx="7145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Goal:  Detect Byzantine behavior in a distributed system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3200" y="1143000"/>
            <a:ext cx="3845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</a:t>
            </a:r>
            <a:r>
              <a:rPr lang="en-US" sz="2400" dirty="0" err="1"/>
              <a:t>Haeberlen</a:t>
            </a:r>
            <a:r>
              <a:rPr lang="en-US" sz="2400" dirty="0"/>
              <a:t> et al., SOSP 2007]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990600" y="1981200"/>
            <a:ext cx="6579650" cy="3030525"/>
            <a:chOff x="990600" y="1981200"/>
            <a:chExt cx="6579650" cy="3030525"/>
          </a:xfrm>
        </p:grpSpPr>
        <p:pic>
          <p:nvPicPr>
            <p:cNvPr id="1026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19812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6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90600" y="24384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7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00200" y="24384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8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5000" y="41148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9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00200" y="45720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0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09800" y="45720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1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8400" y="19812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2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43600" y="24384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3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24384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4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05600" y="41148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5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00800" y="45720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26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10400" y="4572000"/>
              <a:ext cx="559850" cy="439725"/>
            </a:xfrm>
            <a:prstGeom prst="rect">
              <a:avLst/>
            </a:prstGeom>
            <a:noFill/>
          </p:spPr>
        </p:pic>
      </p:grpSp>
      <p:grpSp>
        <p:nvGrpSpPr>
          <p:cNvPr id="63" name="Group 62"/>
          <p:cNvGrpSpPr/>
          <p:nvPr/>
        </p:nvGrpSpPr>
        <p:grpSpPr>
          <a:xfrm>
            <a:off x="2590800" y="3124200"/>
            <a:ext cx="3581400" cy="2133600"/>
            <a:chOff x="2590800" y="3124200"/>
            <a:chExt cx="3581400" cy="2133600"/>
          </a:xfrm>
        </p:grpSpPr>
        <p:grpSp>
          <p:nvGrpSpPr>
            <p:cNvPr id="59" name="Group 58"/>
            <p:cNvGrpSpPr/>
            <p:nvPr/>
          </p:nvGrpSpPr>
          <p:grpSpPr>
            <a:xfrm>
              <a:off x="2590800" y="3429000"/>
              <a:ext cx="533400" cy="457200"/>
              <a:chOff x="2590800" y="3429000"/>
              <a:chExt cx="533400" cy="45720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2590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971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971800" y="37338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Arrow Connector 37"/>
              <p:cNvCxnSpPr>
                <a:stCxn id="35" idx="6"/>
                <a:endCxn id="36" idx="2"/>
              </p:cNvCxnSpPr>
              <p:nvPr/>
            </p:nvCxnSpPr>
            <p:spPr>
              <a:xfrm>
                <a:off x="2743200" y="3505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endCxn id="37" idx="0"/>
              </p:cNvCxnSpPr>
              <p:nvPr/>
            </p:nvCxnSpPr>
            <p:spPr>
              <a:xfrm rot="5400000">
                <a:off x="2971800" y="36576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/>
            <p:cNvGrpSpPr/>
            <p:nvPr/>
          </p:nvGrpSpPr>
          <p:grpSpPr>
            <a:xfrm>
              <a:off x="5105400" y="3124200"/>
              <a:ext cx="533400" cy="457200"/>
              <a:chOff x="5105400" y="3124200"/>
              <a:chExt cx="533400" cy="457200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5105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5486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1054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" name="Straight Arrow Connector 42"/>
              <p:cNvCxnSpPr>
                <a:stCxn id="40" idx="6"/>
                <a:endCxn id="41" idx="2"/>
              </p:cNvCxnSpPr>
              <p:nvPr/>
            </p:nvCxnSpPr>
            <p:spPr>
              <a:xfrm>
                <a:off x="5257800" y="32004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endCxn id="42" idx="0"/>
              </p:cNvCxnSpPr>
              <p:nvPr/>
            </p:nvCxnSpPr>
            <p:spPr>
              <a:xfrm rot="5400000">
                <a:off x="5105400" y="33528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/>
            <p:cNvGrpSpPr/>
            <p:nvPr/>
          </p:nvGrpSpPr>
          <p:grpSpPr>
            <a:xfrm>
              <a:off x="5257800" y="4953000"/>
              <a:ext cx="914400" cy="152400"/>
              <a:chOff x="5257800" y="4953000"/>
              <a:chExt cx="914400" cy="1524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5638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019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257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Arrow Connector 47"/>
              <p:cNvCxnSpPr>
                <a:stCxn id="45" idx="6"/>
                <a:endCxn id="46" idx="2"/>
              </p:cNvCxnSpPr>
              <p:nvPr/>
            </p:nvCxnSpPr>
            <p:spPr>
              <a:xfrm>
                <a:off x="5791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5" idx="2"/>
                <a:endCxn id="47" idx="6"/>
              </p:cNvCxnSpPr>
              <p:nvPr/>
            </p:nvCxnSpPr>
            <p:spPr>
              <a:xfrm rot="10800000">
                <a:off x="5410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/>
          </p:nvGrpSpPr>
          <p:grpSpPr>
            <a:xfrm>
              <a:off x="2971800" y="5105400"/>
              <a:ext cx="914400" cy="152400"/>
              <a:chOff x="2971800" y="5105400"/>
              <a:chExt cx="914400" cy="15240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352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733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971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" name="Straight Arrow Connector 56"/>
              <p:cNvCxnSpPr>
                <a:stCxn id="54" idx="6"/>
                <a:endCxn id="55" idx="2"/>
              </p:cNvCxnSpPr>
              <p:nvPr/>
            </p:nvCxnSpPr>
            <p:spPr>
              <a:xfrm>
                <a:off x="3505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rot="10800000" flipH="1">
                <a:off x="3124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4" name="Group 173"/>
          <p:cNvGrpSpPr/>
          <p:nvPr/>
        </p:nvGrpSpPr>
        <p:grpSpPr>
          <a:xfrm>
            <a:off x="990600" y="1905000"/>
            <a:ext cx="6781800" cy="3048000"/>
            <a:chOff x="990600" y="1905000"/>
            <a:chExt cx="6781800" cy="3048000"/>
          </a:xfrm>
        </p:grpSpPr>
        <p:grpSp>
          <p:nvGrpSpPr>
            <p:cNvPr id="90" name="Group 58"/>
            <p:cNvGrpSpPr/>
            <p:nvPr/>
          </p:nvGrpSpPr>
          <p:grpSpPr>
            <a:xfrm>
              <a:off x="1295400" y="1981200"/>
              <a:ext cx="533400" cy="457200"/>
              <a:chOff x="2590800" y="3429000"/>
              <a:chExt cx="533400" cy="45720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2590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971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2971800" y="37338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Arrow Connector 111"/>
              <p:cNvCxnSpPr>
                <a:stCxn id="109" idx="6"/>
                <a:endCxn id="110" idx="2"/>
              </p:cNvCxnSpPr>
              <p:nvPr/>
            </p:nvCxnSpPr>
            <p:spPr>
              <a:xfrm>
                <a:off x="2743200" y="3505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endCxn id="111" idx="0"/>
              </p:cNvCxnSpPr>
              <p:nvPr/>
            </p:nvCxnSpPr>
            <p:spPr>
              <a:xfrm rot="5400000">
                <a:off x="2971800" y="36576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59"/>
            <p:cNvGrpSpPr/>
            <p:nvPr/>
          </p:nvGrpSpPr>
          <p:grpSpPr>
            <a:xfrm>
              <a:off x="6019800" y="2438400"/>
              <a:ext cx="533400" cy="457200"/>
              <a:chOff x="5105400" y="3124200"/>
              <a:chExt cx="533400" cy="45720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5105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486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51054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Arrow Connector 106"/>
              <p:cNvCxnSpPr>
                <a:stCxn id="104" idx="6"/>
                <a:endCxn id="105" idx="2"/>
              </p:cNvCxnSpPr>
              <p:nvPr/>
            </p:nvCxnSpPr>
            <p:spPr>
              <a:xfrm>
                <a:off x="5257800" y="32004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>
                <a:endCxn id="106" idx="0"/>
              </p:cNvCxnSpPr>
              <p:nvPr/>
            </p:nvCxnSpPr>
            <p:spPr>
              <a:xfrm rot="5400000">
                <a:off x="5105400" y="33528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60"/>
            <p:cNvGrpSpPr/>
            <p:nvPr/>
          </p:nvGrpSpPr>
          <p:grpSpPr>
            <a:xfrm>
              <a:off x="6172200" y="4572000"/>
              <a:ext cx="914400" cy="152400"/>
              <a:chOff x="5257800" y="4953000"/>
              <a:chExt cx="914400" cy="15240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5638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019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5257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2" name="Straight Arrow Connector 101"/>
              <p:cNvCxnSpPr>
                <a:stCxn id="99" idx="6"/>
                <a:endCxn id="100" idx="2"/>
              </p:cNvCxnSpPr>
              <p:nvPr/>
            </p:nvCxnSpPr>
            <p:spPr>
              <a:xfrm>
                <a:off x="5791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>
                <a:stCxn id="99" idx="2"/>
                <a:endCxn id="101" idx="6"/>
              </p:cNvCxnSpPr>
              <p:nvPr/>
            </p:nvCxnSpPr>
            <p:spPr>
              <a:xfrm rot="10800000">
                <a:off x="5410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Group 58"/>
            <p:cNvGrpSpPr/>
            <p:nvPr/>
          </p:nvGrpSpPr>
          <p:grpSpPr>
            <a:xfrm>
              <a:off x="1600200" y="2514600"/>
              <a:ext cx="533400" cy="457200"/>
              <a:chOff x="2590800" y="3429000"/>
              <a:chExt cx="533400" cy="457200"/>
            </a:xfrm>
          </p:grpSpPr>
          <p:sp>
            <p:nvSpPr>
              <p:cNvPr id="121" name="Oval 120"/>
              <p:cNvSpPr/>
              <p:nvPr/>
            </p:nvSpPr>
            <p:spPr>
              <a:xfrm>
                <a:off x="2590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971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971800" y="37338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Arrow Connector 123"/>
              <p:cNvCxnSpPr>
                <a:stCxn id="121" idx="6"/>
                <a:endCxn id="122" idx="2"/>
              </p:cNvCxnSpPr>
              <p:nvPr/>
            </p:nvCxnSpPr>
            <p:spPr>
              <a:xfrm>
                <a:off x="2743200" y="3505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Arrow Connector 124"/>
              <p:cNvCxnSpPr>
                <a:endCxn id="123" idx="0"/>
              </p:cNvCxnSpPr>
              <p:nvPr/>
            </p:nvCxnSpPr>
            <p:spPr>
              <a:xfrm rot="5400000">
                <a:off x="2971800" y="36576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58"/>
            <p:cNvGrpSpPr/>
            <p:nvPr/>
          </p:nvGrpSpPr>
          <p:grpSpPr>
            <a:xfrm>
              <a:off x="990600" y="2590800"/>
              <a:ext cx="533400" cy="457200"/>
              <a:chOff x="2590800" y="3429000"/>
              <a:chExt cx="533400" cy="457200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2590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9718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2971800" y="37338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Arrow Connector 129"/>
              <p:cNvCxnSpPr>
                <a:stCxn id="127" idx="6"/>
                <a:endCxn id="128" idx="2"/>
              </p:cNvCxnSpPr>
              <p:nvPr/>
            </p:nvCxnSpPr>
            <p:spPr>
              <a:xfrm>
                <a:off x="2743200" y="3505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>
                <a:endCxn id="129" idx="0"/>
              </p:cNvCxnSpPr>
              <p:nvPr/>
            </p:nvCxnSpPr>
            <p:spPr>
              <a:xfrm rot="5400000">
                <a:off x="2971800" y="36576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61"/>
            <p:cNvGrpSpPr/>
            <p:nvPr/>
          </p:nvGrpSpPr>
          <p:grpSpPr>
            <a:xfrm>
              <a:off x="1371600" y="4800600"/>
              <a:ext cx="914400" cy="152400"/>
              <a:chOff x="2971800" y="5105400"/>
              <a:chExt cx="914400" cy="15240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3352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733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971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6" name="Straight Arrow Connector 135"/>
              <p:cNvCxnSpPr>
                <a:stCxn id="133" idx="6"/>
                <a:endCxn id="134" idx="2"/>
              </p:cNvCxnSpPr>
              <p:nvPr/>
            </p:nvCxnSpPr>
            <p:spPr>
              <a:xfrm>
                <a:off x="3505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 rot="10800000" flipH="1">
                <a:off x="3124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61"/>
            <p:cNvGrpSpPr/>
            <p:nvPr/>
          </p:nvGrpSpPr>
          <p:grpSpPr>
            <a:xfrm>
              <a:off x="2057400" y="4648200"/>
              <a:ext cx="914400" cy="152400"/>
              <a:chOff x="2971800" y="5105400"/>
              <a:chExt cx="914400" cy="152400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3352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3733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971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2" name="Straight Arrow Connector 141"/>
              <p:cNvCxnSpPr>
                <a:stCxn id="139" idx="6"/>
                <a:endCxn id="140" idx="2"/>
              </p:cNvCxnSpPr>
              <p:nvPr/>
            </p:nvCxnSpPr>
            <p:spPr>
              <a:xfrm>
                <a:off x="3505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/>
              <p:nvPr/>
            </p:nvCxnSpPr>
            <p:spPr>
              <a:xfrm rot="10800000" flipH="1">
                <a:off x="3124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61"/>
            <p:cNvGrpSpPr/>
            <p:nvPr/>
          </p:nvGrpSpPr>
          <p:grpSpPr>
            <a:xfrm>
              <a:off x="1752600" y="4267200"/>
              <a:ext cx="914400" cy="152400"/>
              <a:chOff x="2971800" y="5105400"/>
              <a:chExt cx="914400" cy="152400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3352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733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2971800" y="51054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8" name="Straight Arrow Connector 147"/>
              <p:cNvCxnSpPr>
                <a:stCxn id="145" idx="6"/>
                <a:endCxn id="146" idx="2"/>
              </p:cNvCxnSpPr>
              <p:nvPr/>
            </p:nvCxnSpPr>
            <p:spPr>
              <a:xfrm>
                <a:off x="3505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/>
              <p:nvPr/>
            </p:nvCxnSpPr>
            <p:spPr>
              <a:xfrm rot="10800000" flipH="1">
                <a:off x="3124200" y="51816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 59"/>
            <p:cNvGrpSpPr/>
            <p:nvPr/>
          </p:nvGrpSpPr>
          <p:grpSpPr>
            <a:xfrm>
              <a:off x="6705600" y="2438400"/>
              <a:ext cx="533400" cy="457200"/>
              <a:chOff x="5105400" y="3124200"/>
              <a:chExt cx="533400" cy="45720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5105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486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51054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4" name="Straight Arrow Connector 153"/>
              <p:cNvCxnSpPr>
                <a:stCxn id="151" idx="6"/>
                <a:endCxn id="152" idx="2"/>
              </p:cNvCxnSpPr>
              <p:nvPr/>
            </p:nvCxnSpPr>
            <p:spPr>
              <a:xfrm>
                <a:off x="5257800" y="32004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>
                <a:endCxn id="153" idx="0"/>
              </p:cNvCxnSpPr>
              <p:nvPr/>
            </p:nvCxnSpPr>
            <p:spPr>
              <a:xfrm rot="5400000">
                <a:off x="5105400" y="33528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59"/>
            <p:cNvGrpSpPr/>
            <p:nvPr/>
          </p:nvGrpSpPr>
          <p:grpSpPr>
            <a:xfrm>
              <a:off x="6400800" y="1905000"/>
              <a:ext cx="533400" cy="457200"/>
              <a:chOff x="5105400" y="3124200"/>
              <a:chExt cx="533400" cy="457200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5105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5486400" y="31242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5105400" y="3429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0" name="Straight Arrow Connector 159"/>
              <p:cNvCxnSpPr>
                <a:stCxn id="157" idx="6"/>
                <a:endCxn id="158" idx="2"/>
              </p:cNvCxnSpPr>
              <p:nvPr/>
            </p:nvCxnSpPr>
            <p:spPr>
              <a:xfrm>
                <a:off x="5257800" y="32004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Arrow Connector 160"/>
              <p:cNvCxnSpPr>
                <a:endCxn id="159" idx="0"/>
              </p:cNvCxnSpPr>
              <p:nvPr/>
            </p:nvCxnSpPr>
            <p:spPr>
              <a:xfrm rot="5400000">
                <a:off x="5105400" y="3352800"/>
                <a:ext cx="1524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oup 60"/>
            <p:cNvGrpSpPr/>
            <p:nvPr/>
          </p:nvGrpSpPr>
          <p:grpSpPr>
            <a:xfrm>
              <a:off x="6858000" y="4724400"/>
              <a:ext cx="914400" cy="152400"/>
              <a:chOff x="5257800" y="4953000"/>
              <a:chExt cx="914400" cy="152400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5638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6019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257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6" name="Straight Arrow Connector 165"/>
              <p:cNvCxnSpPr>
                <a:stCxn id="163" idx="6"/>
                <a:endCxn id="164" idx="2"/>
              </p:cNvCxnSpPr>
              <p:nvPr/>
            </p:nvCxnSpPr>
            <p:spPr>
              <a:xfrm>
                <a:off x="5791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Arrow Connector 166"/>
              <p:cNvCxnSpPr>
                <a:stCxn id="163" idx="2"/>
                <a:endCxn id="165" idx="6"/>
              </p:cNvCxnSpPr>
              <p:nvPr/>
            </p:nvCxnSpPr>
            <p:spPr>
              <a:xfrm rot="10800000">
                <a:off x="5410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oup 60"/>
            <p:cNvGrpSpPr/>
            <p:nvPr/>
          </p:nvGrpSpPr>
          <p:grpSpPr>
            <a:xfrm>
              <a:off x="6477000" y="4191000"/>
              <a:ext cx="914400" cy="152400"/>
              <a:chOff x="5257800" y="4953000"/>
              <a:chExt cx="914400" cy="152400"/>
            </a:xfrm>
          </p:grpSpPr>
          <p:sp>
            <p:nvSpPr>
              <p:cNvPr id="169" name="Oval 168"/>
              <p:cNvSpPr/>
              <p:nvPr/>
            </p:nvSpPr>
            <p:spPr>
              <a:xfrm>
                <a:off x="5638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6019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5257800" y="4953000"/>
                <a:ext cx="152400" cy="152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2" name="Straight Arrow Connector 171"/>
              <p:cNvCxnSpPr>
                <a:stCxn id="169" idx="6"/>
                <a:endCxn id="170" idx="2"/>
              </p:cNvCxnSpPr>
              <p:nvPr/>
            </p:nvCxnSpPr>
            <p:spPr>
              <a:xfrm>
                <a:off x="5791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>
                <a:stCxn id="169" idx="2"/>
                <a:endCxn id="171" idx="6"/>
              </p:cNvCxnSpPr>
              <p:nvPr/>
            </p:nvCxnSpPr>
            <p:spPr>
              <a:xfrm rot="10800000">
                <a:off x="5410200" y="5029200"/>
                <a:ext cx="2286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5" name="Slide Number Placeholder 1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752600"/>
            <a:ext cx="1074737" cy="842962"/>
          </a:xfrm>
          <a:prstGeom prst="rect">
            <a:avLst/>
          </a:prstGeom>
          <a:noFill/>
        </p:spPr>
      </p:pic>
      <p:sp>
        <p:nvSpPr>
          <p:cNvPr id="53" name="Vertical Scroll 52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ounded Rectangular Callout 59"/>
          <p:cNvSpPr/>
          <p:nvPr/>
        </p:nvSpPr>
        <p:spPr>
          <a:xfrm>
            <a:off x="3809937" y="2133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1" name="Rounded Rectangular Callout 60"/>
          <p:cNvSpPr/>
          <p:nvPr/>
        </p:nvSpPr>
        <p:spPr>
          <a:xfrm>
            <a:off x="3809937" y="2590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2" name="Rounded Rectangular Callout 61"/>
          <p:cNvSpPr/>
          <p:nvPr/>
        </p:nvSpPr>
        <p:spPr>
          <a:xfrm>
            <a:off x="3809937" y="3048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pic>
        <p:nvPicPr>
          <p:cNvPr id="102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447800"/>
            <a:ext cx="559850" cy="439725"/>
          </a:xfrm>
          <a:prstGeom prst="rect">
            <a:avLst/>
          </a:prstGeom>
          <a:noFill/>
        </p:spPr>
      </p:pic>
      <p:pic>
        <p:nvPicPr>
          <p:cNvPr id="1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05000"/>
            <a:ext cx="559850" cy="439725"/>
          </a:xfrm>
          <a:prstGeom prst="rect">
            <a:avLst/>
          </a:prstGeom>
          <a:noFill/>
        </p:spPr>
      </p:pic>
      <p:pic>
        <p:nvPicPr>
          <p:cNvPr id="17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59850" cy="4397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PeerReview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8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894275"/>
            <a:ext cx="1074737" cy="842962"/>
          </a:xfrm>
          <a:prstGeom prst="rect">
            <a:avLst/>
          </a:prstGeom>
          <a:noFill/>
        </p:spPr>
      </p:pic>
      <p:pic>
        <p:nvPicPr>
          <p:cNvPr id="9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4953000"/>
            <a:ext cx="1074737" cy="842962"/>
          </a:xfrm>
          <a:prstGeom prst="rect">
            <a:avLst/>
          </a:prstGeom>
          <a:noFill/>
        </p:spPr>
      </p:pic>
      <p:pic>
        <p:nvPicPr>
          <p:cNvPr id="10" name="Picture 54" descr="3d1itajn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828800"/>
            <a:ext cx="1074737" cy="842962"/>
          </a:xfrm>
          <a:prstGeom prst="rect">
            <a:avLst/>
          </a:prstGeom>
          <a:noFill/>
        </p:spPr>
      </p:pic>
      <p:pic>
        <p:nvPicPr>
          <p:cNvPr id="24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970475"/>
            <a:ext cx="559850" cy="439725"/>
          </a:xfrm>
          <a:prstGeom prst="rect">
            <a:avLst/>
          </a:prstGeom>
          <a:noFill/>
        </p:spPr>
      </p:pic>
      <p:pic>
        <p:nvPicPr>
          <p:cNvPr id="25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427675"/>
            <a:ext cx="559850" cy="439725"/>
          </a:xfrm>
          <a:prstGeom prst="rect">
            <a:avLst/>
          </a:prstGeom>
          <a:noFill/>
        </p:spPr>
      </p:pic>
      <p:pic>
        <p:nvPicPr>
          <p:cNvPr id="2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427675"/>
            <a:ext cx="559850" cy="439725"/>
          </a:xfrm>
          <a:prstGeom prst="rect">
            <a:avLst/>
          </a:prstGeom>
          <a:noFill/>
        </p:spPr>
      </p:pic>
      <p:pic>
        <p:nvPicPr>
          <p:cNvPr id="65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5181600"/>
            <a:ext cx="559850" cy="439725"/>
          </a:xfrm>
          <a:prstGeom prst="rect">
            <a:avLst/>
          </a:prstGeom>
          <a:noFill/>
        </p:spPr>
      </p:pic>
      <p:pic>
        <p:nvPicPr>
          <p:cNvPr id="6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5638800"/>
            <a:ext cx="559850" cy="439725"/>
          </a:xfrm>
          <a:prstGeom prst="rect">
            <a:avLst/>
          </a:prstGeom>
          <a:noFill/>
        </p:spPr>
      </p:pic>
      <p:pic>
        <p:nvPicPr>
          <p:cNvPr id="67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638800"/>
            <a:ext cx="559850" cy="439725"/>
          </a:xfrm>
          <a:prstGeom prst="rect">
            <a:avLst/>
          </a:prstGeom>
          <a:noFill/>
        </p:spPr>
      </p:pic>
      <p:pic>
        <p:nvPicPr>
          <p:cNvPr id="68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1150" y="1922475"/>
            <a:ext cx="559850" cy="439725"/>
          </a:xfrm>
          <a:prstGeom prst="rect">
            <a:avLst/>
          </a:prstGeom>
          <a:noFill/>
        </p:spPr>
      </p:pic>
      <p:pic>
        <p:nvPicPr>
          <p:cNvPr id="69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6350" y="2379675"/>
            <a:ext cx="559850" cy="439725"/>
          </a:xfrm>
          <a:prstGeom prst="rect">
            <a:avLst/>
          </a:prstGeom>
          <a:noFill/>
        </p:spPr>
      </p:pic>
      <p:pic>
        <p:nvPicPr>
          <p:cNvPr id="70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5950" y="2379675"/>
            <a:ext cx="559850" cy="439725"/>
          </a:xfrm>
          <a:prstGeom prst="rect">
            <a:avLst/>
          </a:prstGeom>
          <a:noFill/>
        </p:spPr>
      </p:pic>
      <p:sp>
        <p:nvSpPr>
          <p:cNvPr id="73" name="Cube 72"/>
          <p:cNvSpPr/>
          <p:nvPr/>
        </p:nvSpPr>
        <p:spPr>
          <a:xfrm>
            <a:off x="6705600" y="20574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 Box 30"/>
          <p:cNvSpPr txBox="1">
            <a:spLocks noChangeArrowheads="1"/>
          </p:cNvSpPr>
          <p:nvPr/>
        </p:nvSpPr>
        <p:spPr bwMode="auto">
          <a:xfrm>
            <a:off x="2855913" y="18288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</a:t>
            </a:r>
          </a:p>
        </p:txBody>
      </p:sp>
      <p:sp>
        <p:nvSpPr>
          <p:cNvPr id="76" name="Text Box 30"/>
          <p:cNvSpPr txBox="1">
            <a:spLocks noChangeArrowheads="1"/>
          </p:cNvSpPr>
          <p:nvPr/>
        </p:nvSpPr>
        <p:spPr bwMode="auto">
          <a:xfrm>
            <a:off x="6665913" y="19050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</a:t>
            </a:r>
          </a:p>
        </p:txBody>
      </p:sp>
      <p:sp>
        <p:nvSpPr>
          <p:cNvPr id="77" name="Text Box 30"/>
          <p:cNvSpPr txBox="1">
            <a:spLocks noChangeArrowheads="1"/>
          </p:cNvSpPr>
          <p:nvPr/>
        </p:nvSpPr>
        <p:spPr bwMode="auto">
          <a:xfrm>
            <a:off x="2627313" y="50292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C</a:t>
            </a:r>
          </a:p>
        </p:txBody>
      </p:sp>
      <p:sp>
        <p:nvSpPr>
          <p:cNvPr id="78" name="Text Box 30"/>
          <p:cNvSpPr txBox="1">
            <a:spLocks noChangeArrowheads="1"/>
          </p:cNvSpPr>
          <p:nvPr/>
        </p:nvSpPr>
        <p:spPr bwMode="auto">
          <a:xfrm>
            <a:off x="6437313" y="49530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</a:t>
            </a:r>
          </a:p>
        </p:txBody>
      </p:sp>
      <p:sp>
        <p:nvSpPr>
          <p:cNvPr id="71" name="Rounded Rectangular Callout 70"/>
          <p:cNvSpPr/>
          <p:nvPr/>
        </p:nvSpPr>
        <p:spPr>
          <a:xfrm>
            <a:off x="25908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72" name="Vertical Scroll 71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Cube 73"/>
          <p:cNvSpPr/>
          <p:nvPr/>
        </p:nvSpPr>
        <p:spPr>
          <a:xfrm>
            <a:off x="7696200" y="20574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Vertical Scroll 78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Vertical Scroll 79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Cube 80"/>
          <p:cNvSpPr/>
          <p:nvPr/>
        </p:nvSpPr>
        <p:spPr>
          <a:xfrm>
            <a:off x="6629400" y="20574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ube 81"/>
          <p:cNvSpPr/>
          <p:nvPr/>
        </p:nvSpPr>
        <p:spPr>
          <a:xfrm>
            <a:off x="6629400" y="20574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ube 98"/>
          <p:cNvSpPr/>
          <p:nvPr/>
        </p:nvSpPr>
        <p:spPr>
          <a:xfrm>
            <a:off x="7924800" y="25146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ube 99"/>
          <p:cNvSpPr/>
          <p:nvPr/>
        </p:nvSpPr>
        <p:spPr>
          <a:xfrm>
            <a:off x="7924800" y="25146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ube 100"/>
          <p:cNvSpPr/>
          <p:nvPr/>
        </p:nvSpPr>
        <p:spPr>
          <a:xfrm>
            <a:off x="7924800" y="25146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Cube 102"/>
          <p:cNvSpPr/>
          <p:nvPr/>
        </p:nvSpPr>
        <p:spPr>
          <a:xfrm>
            <a:off x="7391400" y="25146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Cube 104"/>
          <p:cNvSpPr/>
          <p:nvPr/>
        </p:nvSpPr>
        <p:spPr>
          <a:xfrm>
            <a:off x="7315200" y="24384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Cube 105"/>
          <p:cNvSpPr/>
          <p:nvPr/>
        </p:nvSpPr>
        <p:spPr>
          <a:xfrm>
            <a:off x="7696200" y="1981200"/>
            <a:ext cx="152400" cy="152400"/>
          </a:xfrm>
          <a:prstGeom prst="cub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44" name="Rounded Rectangular Callout 43"/>
          <p:cNvSpPr/>
          <p:nvPr/>
        </p:nvSpPr>
        <p:spPr>
          <a:xfrm>
            <a:off x="3810000" y="3505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-0.27083 -0.1888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-9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-0.22917 -0.13333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-6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1 L -0.29583 -0.1222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-6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7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7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8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425 0.0166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1.11111E-6 L -0.575 -0.0666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-3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6 0.0111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54166 -1.11111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-0.675 -0.06667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" y="-33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-0.66667 -0.0555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" y="-28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-0.73333 -0.0666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" y="-33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-0.7 -0.1333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" y="-67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61667 -0.0666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" y="-33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64166 -0.12223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" y="-61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5.55112E-17 L -0.64167 0.0111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3" grpId="2" animBg="1"/>
      <p:bldP spid="71" grpId="0" animBg="1"/>
      <p:bldP spid="71" grpId="1" animBg="1"/>
      <p:bldP spid="71" grpId="2" animBg="1"/>
      <p:bldP spid="72" grpId="1" animBg="1"/>
      <p:bldP spid="72" grpId="2" animBg="1"/>
      <p:bldP spid="72" grpId="3" animBg="1"/>
      <p:bldP spid="72" grpId="4" animBg="1"/>
      <p:bldP spid="74" grpId="0" animBg="1"/>
      <p:bldP spid="74" grpId="1" animBg="1"/>
      <p:bldP spid="74" grpId="2" animBg="1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81" grpId="0" animBg="1"/>
      <p:bldP spid="81" grpId="1" animBg="1"/>
      <p:bldP spid="81" grpId="2" animBg="1"/>
      <p:bldP spid="82" grpId="0" animBg="1"/>
      <p:bldP spid="82" grpId="1" animBg="1"/>
      <p:bldP spid="82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1" grpId="0" animBg="1"/>
      <p:bldP spid="101" grpId="1" animBg="1"/>
      <p:bldP spid="101" grpId="2" animBg="1"/>
      <p:bldP spid="103" grpId="0" animBg="1"/>
      <p:bldP spid="103" grpId="1" animBg="1"/>
      <p:bldP spid="103" grpId="2" animBg="1"/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  <p:bldP spid="44" grpId="0" animBg="1"/>
      <p:bldP spid="44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16316">
            <a:off x="1919497" y="1727680"/>
            <a:ext cx="457200" cy="17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54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752600"/>
            <a:ext cx="1074737" cy="842962"/>
          </a:xfrm>
          <a:prstGeom prst="rect">
            <a:avLst/>
          </a:prstGeom>
          <a:noFill/>
        </p:spPr>
      </p:pic>
      <p:grpSp>
        <p:nvGrpSpPr>
          <p:cNvPr id="85" name="Group 84"/>
          <p:cNvGrpSpPr/>
          <p:nvPr/>
        </p:nvGrpSpPr>
        <p:grpSpPr>
          <a:xfrm>
            <a:off x="990600" y="1447800"/>
            <a:ext cx="1169450" cy="896925"/>
            <a:chOff x="990600" y="1447800"/>
            <a:chExt cx="1169450" cy="896925"/>
          </a:xfrm>
        </p:grpSpPr>
        <p:pic>
          <p:nvPicPr>
            <p:cNvPr id="1026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14478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6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90600" y="1905000"/>
              <a:ext cx="559850" cy="439725"/>
            </a:xfrm>
            <a:prstGeom prst="rect">
              <a:avLst/>
            </a:prstGeom>
            <a:noFill/>
          </p:spPr>
        </p:pic>
        <p:pic>
          <p:nvPicPr>
            <p:cNvPr id="17" name="Picture 2" descr="http://michelemiller.blogs.com/marketing_to_women/eye.bm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00200" y="1905000"/>
              <a:ext cx="559850" cy="439725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PeerReview-TrInc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8" name="Picture 54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894275"/>
            <a:ext cx="1074737" cy="842962"/>
          </a:xfrm>
          <a:prstGeom prst="rect">
            <a:avLst/>
          </a:prstGeom>
          <a:noFill/>
        </p:spPr>
      </p:pic>
      <p:pic>
        <p:nvPicPr>
          <p:cNvPr id="9" name="Picture 54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953000"/>
            <a:ext cx="1074737" cy="842962"/>
          </a:xfrm>
          <a:prstGeom prst="rect">
            <a:avLst/>
          </a:prstGeom>
          <a:noFill/>
        </p:spPr>
      </p:pic>
      <p:pic>
        <p:nvPicPr>
          <p:cNvPr id="10" name="Picture 54" descr="3d1itajn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828800"/>
            <a:ext cx="1074737" cy="842962"/>
          </a:xfrm>
          <a:prstGeom prst="rect">
            <a:avLst/>
          </a:prstGeom>
          <a:noFill/>
        </p:spPr>
      </p:pic>
      <p:pic>
        <p:nvPicPr>
          <p:cNvPr id="24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970475"/>
            <a:ext cx="559850" cy="439725"/>
          </a:xfrm>
          <a:prstGeom prst="rect">
            <a:avLst/>
          </a:prstGeom>
          <a:noFill/>
        </p:spPr>
      </p:pic>
      <p:pic>
        <p:nvPicPr>
          <p:cNvPr id="25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27675"/>
            <a:ext cx="559850" cy="439725"/>
          </a:xfrm>
          <a:prstGeom prst="rect">
            <a:avLst/>
          </a:prstGeom>
          <a:noFill/>
        </p:spPr>
      </p:pic>
      <p:pic>
        <p:nvPicPr>
          <p:cNvPr id="2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5427675"/>
            <a:ext cx="559850" cy="439725"/>
          </a:xfrm>
          <a:prstGeom prst="rect">
            <a:avLst/>
          </a:prstGeom>
          <a:noFill/>
        </p:spPr>
      </p:pic>
      <p:pic>
        <p:nvPicPr>
          <p:cNvPr id="65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5181600"/>
            <a:ext cx="559850" cy="439725"/>
          </a:xfrm>
          <a:prstGeom prst="rect">
            <a:avLst/>
          </a:prstGeom>
          <a:noFill/>
        </p:spPr>
      </p:pic>
      <p:pic>
        <p:nvPicPr>
          <p:cNvPr id="66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5638800"/>
            <a:ext cx="559850" cy="439725"/>
          </a:xfrm>
          <a:prstGeom prst="rect">
            <a:avLst/>
          </a:prstGeom>
          <a:noFill/>
        </p:spPr>
      </p:pic>
      <p:pic>
        <p:nvPicPr>
          <p:cNvPr id="67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638800"/>
            <a:ext cx="559850" cy="439725"/>
          </a:xfrm>
          <a:prstGeom prst="rect">
            <a:avLst/>
          </a:prstGeom>
          <a:noFill/>
        </p:spPr>
      </p:pic>
      <p:pic>
        <p:nvPicPr>
          <p:cNvPr id="68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1150" y="1922475"/>
            <a:ext cx="559850" cy="439725"/>
          </a:xfrm>
          <a:prstGeom prst="rect">
            <a:avLst/>
          </a:prstGeom>
          <a:noFill/>
        </p:spPr>
      </p:pic>
      <p:pic>
        <p:nvPicPr>
          <p:cNvPr id="69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36350" y="2379675"/>
            <a:ext cx="559850" cy="439725"/>
          </a:xfrm>
          <a:prstGeom prst="rect">
            <a:avLst/>
          </a:prstGeom>
          <a:noFill/>
        </p:spPr>
      </p:pic>
      <p:pic>
        <p:nvPicPr>
          <p:cNvPr id="70" name="Picture 2" descr="http://michelemiller.blogs.com/marketing_to_women/ey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5950" y="2379675"/>
            <a:ext cx="559850" cy="439725"/>
          </a:xfrm>
          <a:prstGeom prst="rect">
            <a:avLst/>
          </a:prstGeom>
          <a:noFill/>
        </p:spPr>
      </p:pic>
      <p:sp>
        <p:nvSpPr>
          <p:cNvPr id="75" name="Text Box 30"/>
          <p:cNvSpPr txBox="1">
            <a:spLocks noChangeArrowheads="1"/>
          </p:cNvSpPr>
          <p:nvPr/>
        </p:nvSpPr>
        <p:spPr bwMode="auto">
          <a:xfrm>
            <a:off x="2855913" y="18288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</a:t>
            </a:r>
          </a:p>
        </p:txBody>
      </p:sp>
      <p:sp>
        <p:nvSpPr>
          <p:cNvPr id="76" name="Text Box 30"/>
          <p:cNvSpPr txBox="1">
            <a:spLocks noChangeArrowheads="1"/>
          </p:cNvSpPr>
          <p:nvPr/>
        </p:nvSpPr>
        <p:spPr bwMode="auto">
          <a:xfrm>
            <a:off x="6665913" y="19050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</a:t>
            </a:r>
          </a:p>
        </p:txBody>
      </p:sp>
      <p:sp>
        <p:nvSpPr>
          <p:cNvPr id="77" name="Text Box 30"/>
          <p:cNvSpPr txBox="1">
            <a:spLocks noChangeArrowheads="1"/>
          </p:cNvSpPr>
          <p:nvPr/>
        </p:nvSpPr>
        <p:spPr bwMode="auto">
          <a:xfrm>
            <a:off x="2627313" y="50292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C</a:t>
            </a:r>
          </a:p>
        </p:txBody>
      </p:sp>
      <p:sp>
        <p:nvSpPr>
          <p:cNvPr id="78" name="Text Box 30"/>
          <p:cNvSpPr txBox="1">
            <a:spLocks noChangeArrowheads="1"/>
          </p:cNvSpPr>
          <p:nvPr/>
        </p:nvSpPr>
        <p:spPr bwMode="auto">
          <a:xfrm>
            <a:off x="6437313" y="4953000"/>
            <a:ext cx="344487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</a:t>
            </a:r>
          </a:p>
        </p:txBody>
      </p:sp>
      <p:sp>
        <p:nvSpPr>
          <p:cNvPr id="72" name="Vertical Scroll 71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Vertical Scroll 78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Vertical Scroll 79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Vertical Scroll 47"/>
          <p:cNvSpPr/>
          <p:nvPr/>
        </p:nvSpPr>
        <p:spPr>
          <a:xfrm>
            <a:off x="3200400" y="1828800"/>
            <a:ext cx="1600200" cy="2286000"/>
          </a:xfrm>
          <a:prstGeom prst="verticalScroll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ounded Rectangular Callout 48"/>
          <p:cNvSpPr/>
          <p:nvPr/>
        </p:nvSpPr>
        <p:spPr>
          <a:xfrm>
            <a:off x="3810000" y="21336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0" name="Rounded Rectangular Callout 49"/>
          <p:cNvSpPr/>
          <p:nvPr/>
        </p:nvSpPr>
        <p:spPr>
          <a:xfrm>
            <a:off x="3810000" y="25908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1" name="Rounded Rectangular Callout 50"/>
          <p:cNvSpPr/>
          <p:nvPr/>
        </p:nvSpPr>
        <p:spPr>
          <a:xfrm>
            <a:off x="3810000" y="3048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52" name="Curved Down Ribbon 51"/>
          <p:cNvSpPr/>
          <p:nvPr/>
        </p:nvSpPr>
        <p:spPr>
          <a:xfrm>
            <a:off x="3819041" y="24014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urved Down Ribbon 53"/>
          <p:cNvSpPr/>
          <p:nvPr/>
        </p:nvSpPr>
        <p:spPr>
          <a:xfrm>
            <a:off x="3810000" y="28586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urved Down Ribbon 54"/>
          <p:cNvSpPr/>
          <p:nvPr/>
        </p:nvSpPr>
        <p:spPr>
          <a:xfrm>
            <a:off x="3819041" y="33158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urved Down Ribbon 62"/>
          <p:cNvSpPr/>
          <p:nvPr/>
        </p:nvSpPr>
        <p:spPr>
          <a:xfrm>
            <a:off x="2590800" y="2209800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ular Callout 70"/>
          <p:cNvSpPr/>
          <p:nvPr/>
        </p:nvSpPr>
        <p:spPr>
          <a:xfrm>
            <a:off x="2590800" y="19050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3" name="Rounded Rectangular Callout 82"/>
          <p:cNvSpPr/>
          <p:nvPr/>
        </p:nvSpPr>
        <p:spPr>
          <a:xfrm>
            <a:off x="3810000" y="3505200"/>
            <a:ext cx="457200" cy="228600"/>
          </a:xfrm>
          <a:prstGeom prst="wedgeRoundRectCallout">
            <a:avLst>
              <a:gd name="adj1" fmla="val -31944"/>
              <a:gd name="adj2" fmla="val 95833"/>
              <a:gd name="adj3" fmla="val 1666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4" name="Curved Down Ribbon 83"/>
          <p:cNvSpPr/>
          <p:nvPr/>
        </p:nvSpPr>
        <p:spPr>
          <a:xfrm>
            <a:off x="3819041" y="3773026"/>
            <a:ext cx="448159" cy="1524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866900" y="4267200"/>
            <a:ext cx="54102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Reduce network overhead of </a:t>
            </a:r>
            <a:r>
              <a:rPr lang="en-US" sz="2400" dirty="0" err="1"/>
              <a:t>PeerReview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-0.27083 -0.1888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-9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-0.22917 -0.13333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-67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1 L -0.29583 -0.1222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-67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7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7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8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552 -0.03403 L 0 0 Z " pathEditMode="relative" ptsTypes="AAA">
                                      <p:cBhvr>
                                        <p:cTn id="3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425 0.0166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0" y="80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42552 0.011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2" grpId="1" animBg="1"/>
      <p:bldP spid="72" grpId="2" animBg="1"/>
      <p:bldP spid="72" grpId="3" animBg="1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80" grpId="3" animBg="1"/>
      <p:bldP spid="63" grpId="0" animBg="1"/>
      <p:bldP spid="71" grpId="1" animBg="1"/>
      <p:bldP spid="71" grpId="3" animBg="1"/>
      <p:bldP spid="4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4648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Under-reporting in </a:t>
            </a:r>
            <a:r>
              <a:rPr lang="en-US" dirty="0" err="1"/>
              <a:t>BitTorrent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9600" y="3409950"/>
            <a:ext cx="581025" cy="1162050"/>
            <a:chOff x="0" y="0"/>
            <a:chExt cx="366" cy="732"/>
          </a:xfrm>
        </p:grpSpPr>
        <p:sp>
          <p:nvSpPr>
            <p:cNvPr id="18" name="AutoShape 13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Oval 14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endParaRPr lang="en-US" sz="2500" dirty="0">
                <a:solidFill>
                  <a:schemeClr val="tx1"/>
                </a:solidFill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2438400" y="1600200"/>
            <a:ext cx="581025" cy="1163637"/>
            <a:chOff x="0" y="0"/>
            <a:chExt cx="366" cy="732"/>
          </a:xfrm>
        </p:grpSpPr>
        <p:sp>
          <p:nvSpPr>
            <p:cNvPr id="24" name="AutoShape 1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BF28FA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Oval 2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BF28FA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6553200" y="1600200"/>
            <a:ext cx="581025" cy="1163637"/>
            <a:chOff x="0" y="0"/>
            <a:chExt cx="366" cy="732"/>
          </a:xfrm>
        </p:grpSpPr>
        <p:sp>
          <p:nvSpPr>
            <p:cNvPr id="36" name="AutoShape 5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71F82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" name="Oval 6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71F82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724400" y="4648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3276600" y="2590800"/>
            <a:ext cx="1295400" cy="762000"/>
            <a:chOff x="3276600" y="2590800"/>
            <a:chExt cx="1295400" cy="762000"/>
          </a:xfrm>
        </p:grpSpPr>
        <p:sp>
          <p:nvSpPr>
            <p:cNvPr id="56" name="Rounded Rectangular Callout 55"/>
            <p:cNvSpPr/>
            <p:nvPr/>
          </p:nvSpPr>
          <p:spPr>
            <a:xfrm>
              <a:off x="3276600" y="2590800"/>
              <a:ext cx="1295400" cy="762000"/>
            </a:xfrm>
            <a:prstGeom prst="wedgeRoundRectCallout">
              <a:avLst>
                <a:gd name="adj1" fmla="val 34069"/>
                <a:gd name="adj2" fmla="val 705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38600" y="284988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267200" y="284988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200400" y="28956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239000" y="28194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38400" y="2895600"/>
            <a:ext cx="3048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858000" y="2819400"/>
            <a:ext cx="3048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477000" y="28194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2895600"/>
            <a:ext cx="304800" cy="381000"/>
          </a:xfrm>
          <a:prstGeom prst="rect">
            <a:avLst/>
          </a:prstGeom>
          <a:solidFill>
            <a:srgbClr val="E0E527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438400" y="2895600"/>
            <a:ext cx="3048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77000" y="28194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100091" y="1143000"/>
            <a:ext cx="2943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[Levin et al., SIGCOMM 2008]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556 L -0.125 -0.2555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16667 0.2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25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555 L 0.275 -0.2666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14167 0.26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31666 -0.0055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0" y="-3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4 0.005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4" grpId="0" animBg="1"/>
      <p:bldP spid="54" grpId="1" animBg="1"/>
      <p:bldP spid="28" grpId="0" animBg="1"/>
      <p:bldP spid="28" grpId="1" animBg="1"/>
      <p:bldP spid="29" grpId="0" animBg="1"/>
      <p:bldP spid="29" grpId="1" animBg="1"/>
      <p:bldP spid="35" grpId="0" animBg="1"/>
      <p:bldP spid="4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Under-reporting in </a:t>
            </a:r>
            <a:r>
              <a:rPr lang="en-US" dirty="0" err="1"/>
              <a:t>BitTorrent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9600" y="3409950"/>
            <a:ext cx="581025" cy="1162050"/>
            <a:chOff x="0" y="0"/>
            <a:chExt cx="366" cy="732"/>
          </a:xfrm>
        </p:grpSpPr>
        <p:sp>
          <p:nvSpPr>
            <p:cNvPr id="18" name="AutoShape 13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Oval 14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endParaRPr lang="en-US" sz="2500" dirty="0">
                <a:solidFill>
                  <a:schemeClr val="tx1"/>
                </a:solidFill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438400" y="1676400"/>
            <a:ext cx="581025" cy="1163637"/>
            <a:chOff x="0" y="0"/>
            <a:chExt cx="366" cy="732"/>
          </a:xfrm>
        </p:grpSpPr>
        <p:sp>
          <p:nvSpPr>
            <p:cNvPr id="24" name="AutoShape 1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BF28FA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Oval 2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BF28FA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6553200" y="1600200"/>
            <a:ext cx="581025" cy="1163637"/>
            <a:chOff x="0" y="0"/>
            <a:chExt cx="366" cy="732"/>
          </a:xfrm>
        </p:grpSpPr>
        <p:sp>
          <p:nvSpPr>
            <p:cNvPr id="36" name="AutoShape 5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71F82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" name="Oval 6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71F82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26"/>
          <p:cNvGrpSpPr/>
          <p:nvPr/>
        </p:nvGrpSpPr>
        <p:grpSpPr>
          <a:xfrm>
            <a:off x="3276600" y="2590800"/>
            <a:ext cx="1295400" cy="762000"/>
            <a:chOff x="3276600" y="2590800"/>
            <a:chExt cx="1295400" cy="762000"/>
          </a:xfrm>
        </p:grpSpPr>
        <p:sp>
          <p:nvSpPr>
            <p:cNvPr id="56" name="Rounded Rectangular Callout 55"/>
            <p:cNvSpPr/>
            <p:nvPr/>
          </p:nvSpPr>
          <p:spPr>
            <a:xfrm>
              <a:off x="3276600" y="2590800"/>
              <a:ext cx="1295400" cy="762000"/>
            </a:xfrm>
            <a:prstGeom prst="wedgeRoundRectCallout">
              <a:avLst>
                <a:gd name="adj1" fmla="val 34069"/>
                <a:gd name="adj2" fmla="val 705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38600" y="284988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4648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38400" y="2895600"/>
            <a:ext cx="3048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858000" y="2819400"/>
            <a:ext cx="3048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477000" y="28194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2895600"/>
            <a:ext cx="304800" cy="381000"/>
          </a:xfrm>
          <a:prstGeom prst="rect">
            <a:avLst/>
          </a:prstGeom>
          <a:solidFill>
            <a:srgbClr val="E0E527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438400" y="2895600"/>
            <a:ext cx="3048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858000" y="2819400"/>
            <a:ext cx="3048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77000" y="28194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2" descr="C:\Documents and Settings\lorch\Local Settings\Temporary Internet Files\Content.IE5\VFN33DEJ\MCj043593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2600" y="3383280"/>
            <a:ext cx="762000" cy="602756"/>
          </a:xfrm>
          <a:prstGeom prst="rect">
            <a:avLst/>
          </a:prstGeom>
          <a:noFill/>
        </p:spPr>
      </p:pic>
      <p:sp>
        <p:nvSpPr>
          <p:cNvPr id="41" name="Rectangle 40"/>
          <p:cNvSpPr/>
          <p:nvPr/>
        </p:nvSpPr>
        <p:spPr>
          <a:xfrm>
            <a:off x="4724400" y="4648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724400" y="46482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819400" y="2895600"/>
            <a:ext cx="304800" cy="381000"/>
          </a:xfrm>
          <a:prstGeom prst="rect">
            <a:avLst/>
          </a:prstGeom>
          <a:solidFill>
            <a:srgbClr val="E0E527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4614332" y="4343400"/>
            <a:ext cx="533400" cy="990600"/>
          </a:xfrm>
          <a:prstGeom prst="ellipse">
            <a:avLst/>
          </a:prstGeom>
          <a:solidFill>
            <a:srgbClr val="FFFF66">
              <a:alpha val="30196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556 L -0.125 -0.2555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16667 0.2611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31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31666 -0.2666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0" y="-133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14167 0.2722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14167 0.2722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36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15 -0.2611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29166 -0.2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-125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 L 0.08333 0.2611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00104 -0.07987 L 0.00226 0.01041 L 8.33333E-7 -0.07987 L 8.33333E-7 1.85185E-6 Z " pathEditMode="relative" ptsTypes="AAAAA">
                                      <p:cBhvr>
                                        <p:cTn id="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35" grpId="0" animBg="1"/>
      <p:bldP spid="40" grpId="0" animBg="1"/>
      <p:bldP spid="42" grpId="0" animBg="1"/>
      <p:bldP spid="41" grpId="0" animBg="1"/>
      <p:bldP spid="44" grpId="0" animBg="1"/>
      <p:bldP spid="45" grpId="0" animBg="1"/>
      <p:bldP spid="46" grpId="0" animBg="1"/>
      <p:bldP spid="46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Under-reporting in </a:t>
            </a:r>
            <a:r>
              <a:rPr lang="en-US" dirty="0" err="1"/>
              <a:t>BitTorrent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419600" y="3409950"/>
            <a:ext cx="581025" cy="1162050"/>
            <a:chOff x="0" y="0"/>
            <a:chExt cx="366" cy="732"/>
          </a:xfrm>
        </p:grpSpPr>
        <p:sp>
          <p:nvSpPr>
            <p:cNvPr id="18" name="AutoShape 13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Oval 14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endParaRPr lang="en-US" sz="2500" dirty="0">
                <a:solidFill>
                  <a:schemeClr val="tx1"/>
                </a:solidFill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438400" y="1676400"/>
            <a:ext cx="581025" cy="1163637"/>
            <a:chOff x="0" y="0"/>
            <a:chExt cx="366" cy="732"/>
          </a:xfrm>
        </p:grpSpPr>
        <p:sp>
          <p:nvSpPr>
            <p:cNvPr id="24" name="AutoShape 1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BF28FA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" name="Oval 2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BF28FA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6553200" y="1600200"/>
            <a:ext cx="581025" cy="1163637"/>
            <a:chOff x="0" y="0"/>
            <a:chExt cx="366" cy="732"/>
          </a:xfrm>
        </p:grpSpPr>
        <p:sp>
          <p:nvSpPr>
            <p:cNvPr id="36" name="AutoShape 5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71F82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7" name="Oval 6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rgbClr val="71F82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4343400" y="46482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26"/>
          <p:cNvGrpSpPr/>
          <p:nvPr/>
        </p:nvGrpSpPr>
        <p:grpSpPr>
          <a:xfrm>
            <a:off x="3276600" y="2590800"/>
            <a:ext cx="1295400" cy="762000"/>
            <a:chOff x="3276600" y="2590800"/>
            <a:chExt cx="1295400" cy="762000"/>
          </a:xfrm>
        </p:grpSpPr>
        <p:sp>
          <p:nvSpPr>
            <p:cNvPr id="56" name="Rounded Rectangular Callout 55"/>
            <p:cNvSpPr/>
            <p:nvPr/>
          </p:nvSpPr>
          <p:spPr>
            <a:xfrm>
              <a:off x="3276600" y="2590800"/>
              <a:ext cx="1295400" cy="762000"/>
            </a:xfrm>
            <a:prstGeom prst="wedgeRoundRectCallout">
              <a:avLst>
                <a:gd name="adj1" fmla="val 34069"/>
                <a:gd name="adj2" fmla="val 7050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38600" y="284988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7010400" y="60198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38400" y="2895600"/>
            <a:ext cx="3048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858000" y="2819400"/>
            <a:ext cx="3048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477000" y="28194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2895600"/>
            <a:ext cx="304800" cy="381000"/>
          </a:xfrm>
          <a:prstGeom prst="rect">
            <a:avLst/>
          </a:prstGeom>
          <a:solidFill>
            <a:srgbClr val="E0E527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2" descr="C:\Documents and Settings\lorch\Local Settings\Temporary Internet Files\Content.IE5\VFN33DEJ\MCj043593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2600" y="3383280"/>
            <a:ext cx="762000" cy="602756"/>
          </a:xfrm>
          <a:prstGeom prst="rect">
            <a:avLst/>
          </a:prstGeom>
          <a:noFill/>
        </p:spPr>
      </p:pic>
      <p:grpSp>
        <p:nvGrpSpPr>
          <p:cNvPr id="39" name="Group 18"/>
          <p:cNvGrpSpPr>
            <a:grpSpLocks/>
          </p:cNvGrpSpPr>
          <p:nvPr/>
        </p:nvGrpSpPr>
        <p:grpSpPr bwMode="auto">
          <a:xfrm>
            <a:off x="6858000" y="4800600"/>
            <a:ext cx="581025" cy="1163637"/>
            <a:chOff x="0" y="0"/>
            <a:chExt cx="366" cy="732"/>
          </a:xfrm>
          <a:solidFill>
            <a:schemeClr val="accent6">
              <a:lumMod val="50000"/>
            </a:schemeClr>
          </a:solidFill>
        </p:grpSpPr>
        <p:sp>
          <p:nvSpPr>
            <p:cNvPr id="46" name="AutoShape 19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grpFill/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7" name="Oval 20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grpFill/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7010400" y="60198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876800" y="2590800"/>
            <a:ext cx="838200" cy="762000"/>
            <a:chOff x="4876800" y="2590800"/>
            <a:chExt cx="838200" cy="762000"/>
          </a:xfrm>
        </p:grpSpPr>
        <p:sp>
          <p:nvSpPr>
            <p:cNvPr id="50" name="Rounded Rectangular Callout 49"/>
            <p:cNvSpPr/>
            <p:nvPr/>
          </p:nvSpPr>
          <p:spPr>
            <a:xfrm>
              <a:off x="4876800" y="2590800"/>
              <a:ext cx="838200" cy="762000"/>
            </a:xfrm>
            <a:prstGeom prst="wedgeRoundRectCallout">
              <a:avLst>
                <a:gd name="adj1" fmla="val -30245"/>
                <a:gd name="adj2" fmla="val 7316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err="1"/>
                <a:t>Ack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10200" y="283972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8" name="Picture 4" descr="C:\Documents and Settings\lorch\Local Settings\Temporary Internet Files\Content.IE5\21896CV9\MCPE01086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676400"/>
            <a:ext cx="522139" cy="879043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2895600" y="2362200"/>
            <a:ext cx="3276600" cy="1295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ular Callout 59"/>
          <p:cNvSpPr/>
          <p:nvPr/>
        </p:nvSpPr>
        <p:spPr>
          <a:xfrm>
            <a:off x="4648200" y="1219200"/>
            <a:ext cx="1600200" cy="381000"/>
          </a:xfrm>
          <a:prstGeom prst="wedgeRectCallout">
            <a:avLst>
              <a:gd name="adj1" fmla="val -33532"/>
              <a:gd name="adj2" fmla="val 82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Equivocation!</a:t>
            </a:r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25 -0.2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TrInc-BitTorrent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1711054" y="2438400"/>
            <a:ext cx="5925954" cy="2971800"/>
            <a:chOff x="1389246" y="2438400"/>
            <a:chExt cx="5925954" cy="2971800"/>
          </a:xfrm>
        </p:grpSpPr>
        <p:sp>
          <p:nvSpPr>
            <p:cNvPr id="96" name="Rounded Rectangular Callout 95"/>
            <p:cNvSpPr/>
            <p:nvPr/>
          </p:nvSpPr>
          <p:spPr>
            <a:xfrm>
              <a:off x="2286000" y="2438400"/>
              <a:ext cx="4572000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, the last of which I received was     .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048000" y="26670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506914">
              <a:off x="1408158" y="26401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1</a:t>
              </a:r>
            </a:p>
          </p:txBody>
        </p:sp>
        <p:sp>
          <p:nvSpPr>
            <p:cNvPr id="101" name="Rounded Rectangular Callout 100"/>
            <p:cNvSpPr/>
            <p:nvPr/>
          </p:nvSpPr>
          <p:spPr>
            <a:xfrm>
              <a:off x="2267088" y="3581400"/>
              <a:ext cx="4743312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   , the last of which I received was     .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029088" y="38100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200400" y="381000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477000" y="381000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 rot="506914">
              <a:off x="1389246" y="37831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24600" y="26670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ular Callout 107"/>
            <p:cNvSpPr/>
            <p:nvPr/>
          </p:nvSpPr>
          <p:spPr>
            <a:xfrm>
              <a:off x="2267088" y="4648200"/>
              <a:ext cx="5048112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       , the last of which I received was     .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029088" y="48768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00400" y="487680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705600" y="4876800"/>
              <a:ext cx="1524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06914">
              <a:off x="1389246" y="48499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3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371712" y="4876800"/>
              <a:ext cx="1524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1066800" y="1371600"/>
            <a:ext cx="70866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Avoid full log transmission by applying semantic meaning to counter:  </a:t>
            </a:r>
            <a:r>
              <a:rPr lang="en-US" sz="2400" dirty="0">
                <a:solidFill>
                  <a:srgbClr val="FF0000"/>
                </a:solidFill>
              </a:rPr>
              <a:t># of pieces received</a:t>
            </a:r>
          </a:p>
        </p:txBody>
      </p:sp>
      <p:sp>
        <p:nvSpPr>
          <p:cNvPr id="121" name="Oval 120"/>
          <p:cNvSpPr/>
          <p:nvPr/>
        </p:nvSpPr>
        <p:spPr>
          <a:xfrm>
            <a:off x="3161528" y="4765040"/>
            <a:ext cx="8382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951208" y="4765040"/>
            <a:ext cx="3048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2607808" y="5638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Bitfield</a:t>
            </a:r>
            <a:r>
              <a:rPr lang="en-US" dirty="0"/>
              <a:t> of available pieces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5808208" y="5486400"/>
            <a:ext cx="196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Last piece received</a:t>
            </a:r>
          </a:p>
        </p:txBody>
      </p:sp>
      <p:sp>
        <p:nvSpPr>
          <p:cNvPr id="127" name="Oval 126"/>
          <p:cNvSpPr/>
          <p:nvPr/>
        </p:nvSpPr>
        <p:spPr>
          <a:xfrm>
            <a:off x="1541008" y="4724400"/>
            <a:ext cx="9906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2607808" y="590804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Size must match counter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3" grpId="0" animBg="1"/>
      <p:bldP spid="124" grpId="0"/>
      <p:bldP spid="124" grpId="1"/>
      <p:bldP spid="125" grpId="0"/>
      <p:bldP spid="127" grpId="1" animBg="1"/>
      <p:bldP spid="128" grpId="0"/>
      <p:bldP spid="128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attest to last piece received?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558766" y="1676400"/>
            <a:ext cx="2080034" cy="762000"/>
            <a:chOff x="2398758" y="1752600"/>
            <a:chExt cx="2080034" cy="762000"/>
          </a:xfrm>
        </p:grpSpPr>
        <p:sp>
          <p:nvSpPr>
            <p:cNvPr id="96" name="Rounded Rectangular Callout 95"/>
            <p:cNvSpPr/>
            <p:nvPr/>
          </p:nvSpPr>
          <p:spPr>
            <a:xfrm>
              <a:off x="3276600" y="1752600"/>
              <a:ext cx="1202192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.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038600" y="19812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 rot="506914">
              <a:off x="2398758" y="19543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1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39854" y="2819400"/>
            <a:ext cx="2327546" cy="762000"/>
            <a:chOff x="2379846" y="2895600"/>
            <a:chExt cx="2327546" cy="762000"/>
          </a:xfrm>
        </p:grpSpPr>
        <p:sp>
          <p:nvSpPr>
            <p:cNvPr id="101" name="Rounded Rectangular Callout 100"/>
            <p:cNvSpPr/>
            <p:nvPr/>
          </p:nvSpPr>
          <p:spPr>
            <a:xfrm>
              <a:off x="3257688" y="2895600"/>
              <a:ext cx="1449704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    .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019688" y="31242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191000" y="3124200"/>
              <a:ext cx="152400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 rot="506914">
              <a:off x="2379846" y="30973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2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539854" y="3886200"/>
            <a:ext cx="2556146" cy="762000"/>
            <a:chOff x="2379846" y="3962400"/>
            <a:chExt cx="2556146" cy="762000"/>
          </a:xfrm>
        </p:grpSpPr>
        <p:sp>
          <p:nvSpPr>
            <p:cNvPr id="108" name="Rounded Rectangular Callout 107"/>
            <p:cNvSpPr/>
            <p:nvPr/>
          </p:nvSpPr>
          <p:spPr>
            <a:xfrm>
              <a:off x="3257688" y="3962400"/>
              <a:ext cx="1678304" cy="762000"/>
            </a:xfrm>
            <a:prstGeom prst="wedgeRoundRectCallout">
              <a:avLst>
                <a:gd name="adj1" fmla="val -35735"/>
                <a:gd name="adj2" fmla="val 7183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I have             .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019688" y="4191000"/>
              <a:ext cx="152400" cy="2286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4191000" y="4191000"/>
              <a:ext cx="152400" cy="2286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06914">
              <a:off x="2379846" y="4164105"/>
              <a:ext cx="631596" cy="28685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3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362312" y="4191000"/>
              <a:ext cx="1524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4893808" y="5181600"/>
            <a:ext cx="3048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12808" y="51816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655808" y="5181600"/>
            <a:ext cx="3048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274808" y="5181600"/>
            <a:ext cx="304800" cy="381000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12"/>
          <p:cNvGrpSpPr>
            <a:grpSpLocks/>
          </p:cNvGrpSpPr>
          <p:nvPr/>
        </p:nvGrpSpPr>
        <p:grpSpPr bwMode="auto">
          <a:xfrm>
            <a:off x="3801608" y="4705350"/>
            <a:ext cx="581025" cy="1162050"/>
            <a:chOff x="0" y="0"/>
            <a:chExt cx="366" cy="732"/>
          </a:xfrm>
        </p:grpSpPr>
        <p:sp>
          <p:nvSpPr>
            <p:cNvPr id="34" name="AutoShape 13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5" name="Oval 14"/>
            <p:cNvSpPr>
              <a:spLocks/>
            </p:cNvSpPr>
            <p:nvPr/>
          </p:nvSpPr>
          <p:spPr bwMode="auto">
            <a:xfrm>
              <a:off x="0" y="0"/>
              <a:ext cx="363" cy="362"/>
            </a:xfrm>
            <a:prstGeom prst="ellipse">
              <a:avLst/>
            </a:prstGeom>
            <a:solidFill>
              <a:schemeClr val="accent1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endParaRPr lang="en-US" sz="2500" dirty="0">
                <a:solidFill>
                  <a:schemeClr val="tx1"/>
                </a:solidFill>
                <a:ea typeface="Gill Sans" charset="0"/>
                <a:cs typeface="Gill Sans" charset="0"/>
              </a:endParaRPr>
            </a:p>
          </p:txBody>
        </p:sp>
      </p:grpSp>
      <p:pic>
        <p:nvPicPr>
          <p:cNvPr id="36" name="Picture 2" descr="C:\Documents and Settings\lorch\Local Settings\Temporary Internet Files\Content.IE5\VFN33DEJ\MCj043593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4608" y="4678680"/>
            <a:ext cx="762000" cy="602756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1219200" y="2514600"/>
            <a:ext cx="6705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Lesson:  </a:t>
            </a:r>
            <a:r>
              <a:rPr lang="en-US" sz="2400" dirty="0"/>
              <a:t>Without full log transmission, receiver must be able to verify proper behavior at each step.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438400" y="3962400"/>
            <a:ext cx="4572000" cy="46166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Prevent </a:t>
            </a:r>
            <a:r>
              <a:rPr lang="en-US" sz="2400" dirty="0" err="1"/>
              <a:t>BitTorrent</a:t>
            </a:r>
            <a:r>
              <a:rPr lang="en-US" sz="2400" dirty="0"/>
              <a:t> under-reporting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7" grpId="0" animBg="1"/>
      <p:bldP spid="4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How </a:t>
            </a:r>
            <a:r>
              <a:rPr lang="en-US" dirty="0" err="1"/>
              <a:t>TrInc</a:t>
            </a:r>
            <a:r>
              <a:rPr lang="en-US" dirty="0"/>
              <a:t> works</a:t>
            </a:r>
          </a:p>
          <a:p>
            <a:r>
              <a:rPr lang="en-US" dirty="0"/>
              <a:t>Specification</a:t>
            </a:r>
          </a:p>
          <a:p>
            <a:r>
              <a:rPr lang="en-US" dirty="0"/>
              <a:t>Applications</a:t>
            </a:r>
          </a:p>
          <a:p>
            <a:r>
              <a:rPr lang="en-US" dirty="0">
                <a:solidFill>
                  <a:srgbClr val="FF0000"/>
                </a:solidFill>
              </a:rPr>
              <a:t>Implementation and evaluation</a:t>
            </a:r>
          </a:p>
          <a:p>
            <a:r>
              <a:rPr lang="en-US" dirty="0"/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How </a:t>
            </a:r>
            <a:r>
              <a:rPr lang="en-US" dirty="0" err="1"/>
              <a:t>TrInc</a:t>
            </a:r>
            <a:r>
              <a:rPr lang="en-US" dirty="0"/>
              <a:t> works</a:t>
            </a:r>
          </a:p>
          <a:p>
            <a:r>
              <a:rPr lang="en-US" dirty="0"/>
              <a:t>Specification</a:t>
            </a:r>
          </a:p>
          <a:p>
            <a:r>
              <a:rPr lang="en-US" dirty="0"/>
              <a:t>Applications</a:t>
            </a:r>
          </a:p>
          <a:p>
            <a:r>
              <a:rPr lang="en-US" dirty="0"/>
              <a:t>Implementation and evaluation</a:t>
            </a:r>
          </a:p>
          <a:p>
            <a:r>
              <a:rPr lang="en-US" dirty="0"/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3439" indent="-316993"/>
            <a:r>
              <a:rPr lang="en-US" dirty="0" err="1"/>
              <a:t>Gemalto</a:t>
            </a:r>
            <a:r>
              <a:rPr lang="en-US" dirty="0"/>
              <a:t> .NET Smartcard</a:t>
            </a:r>
          </a:p>
          <a:p>
            <a:pPr marL="811457" lvl="1" indent="-311412"/>
            <a:r>
              <a:rPr lang="en-US" dirty="0"/>
              <a:t>Crypto unit (RSA &amp; 3-DES)</a:t>
            </a:r>
          </a:p>
          <a:p>
            <a:pPr marL="811457" lvl="1" indent="-311412"/>
            <a:r>
              <a:rPr lang="en-US" dirty="0"/>
              <a:t>32-bit micro-controller</a:t>
            </a:r>
          </a:p>
          <a:p>
            <a:pPr marL="811457" lvl="1" indent="-311412"/>
            <a:r>
              <a:rPr lang="en-US" dirty="0"/>
              <a:t>80 KB persistent memory</a:t>
            </a:r>
          </a:p>
          <a:p>
            <a:pPr marL="513439" indent="-316993"/>
            <a:endParaRPr lang="en-US" dirty="0"/>
          </a:p>
          <a:p>
            <a:pPr marL="513439" indent="-316993"/>
            <a:r>
              <a:rPr lang="en-US" dirty="0"/>
              <a:t>A few dozen lines of C#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7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676400"/>
            <a:ext cx="2062758" cy="13037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96000" y="1828800"/>
            <a:ext cx="457200" cy="7620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/>
        </p:nvGraphicFramePr>
        <p:xfrm>
          <a:off x="239546" y="1066800"/>
          <a:ext cx="8664907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Microbenchmarks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2971800"/>
            <a:ext cx="548640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Current trusted hardware designed for occasional use (startup or login), not for high-frequency operation (every message)</a:t>
            </a:r>
          </a:p>
        </p:txBody>
      </p:sp>
      <p:sp>
        <p:nvSpPr>
          <p:cNvPr id="8" name="Oval 7"/>
          <p:cNvSpPr/>
          <p:nvPr/>
        </p:nvSpPr>
        <p:spPr>
          <a:xfrm>
            <a:off x="381000" y="2514600"/>
            <a:ext cx="381000" cy="838200"/>
          </a:xfrm>
          <a:prstGeom prst="ellipse">
            <a:avLst/>
          </a:prstGeom>
          <a:solidFill>
            <a:srgbClr val="FF0000">
              <a:alpha val="3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429000" y="1524000"/>
            <a:ext cx="2209800" cy="533400"/>
            <a:chOff x="3429000" y="1524000"/>
            <a:chExt cx="2209800" cy="533400"/>
          </a:xfrm>
        </p:grpSpPr>
        <p:grpSp>
          <p:nvGrpSpPr>
            <p:cNvPr id="20" name="Group 19"/>
            <p:cNvGrpSpPr/>
            <p:nvPr/>
          </p:nvGrpSpPr>
          <p:grpSpPr>
            <a:xfrm>
              <a:off x="3429000" y="1524000"/>
              <a:ext cx="1536062" cy="533400"/>
              <a:chOff x="3429000" y="1219201"/>
              <a:chExt cx="1536062" cy="533400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429000" y="1295400"/>
                <a:ext cx="15360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32 ms to write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rot="5400000" flipH="1" flipV="1">
                <a:off x="4038600" y="1295400"/>
                <a:ext cx="152401" cy="3"/>
              </a:xfrm>
              <a:prstGeom prst="straightConnector1">
                <a:avLst/>
              </a:prstGeom>
              <a:ln w="50800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rot="5400000">
                <a:off x="4039395" y="1676400"/>
                <a:ext cx="151606" cy="795"/>
              </a:xfrm>
              <a:prstGeom prst="straightConnector1">
                <a:avLst/>
              </a:prstGeom>
              <a:ln w="50800">
                <a:solidFill>
                  <a:srgbClr val="C00000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/>
            <p:nvPr/>
          </p:nvCxnSpPr>
          <p:spPr>
            <a:xfrm>
              <a:off x="3581400" y="1540934"/>
              <a:ext cx="2057400" cy="158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81400" y="2055812"/>
              <a:ext cx="2057400" cy="158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8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/>
          <p:cNvGraphicFramePr>
            <a:graphicFrameLocks noGrp="1"/>
          </p:cNvGraphicFramePr>
          <p:nvPr/>
        </p:nvGraphicFramePr>
        <p:xfrm>
          <a:off x="239546" y="1524000"/>
          <a:ext cx="8664907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symmetric keys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9000" y="1752598"/>
            <a:ext cx="1361463" cy="1524002"/>
            <a:chOff x="3429000" y="1447798"/>
            <a:chExt cx="1361463" cy="1524002"/>
          </a:xfrm>
        </p:grpSpPr>
        <p:sp>
          <p:nvSpPr>
            <p:cNvPr id="8" name="TextBox 7"/>
            <p:cNvSpPr txBox="1"/>
            <p:nvPr/>
          </p:nvSpPr>
          <p:spPr>
            <a:xfrm>
              <a:off x="3429000" y="2057398"/>
              <a:ext cx="13614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2x reduction</a:t>
              </a:r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rot="5400000" flipH="1" flipV="1">
              <a:off x="3807466" y="1750064"/>
              <a:ext cx="609600" cy="506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>
              <a:off x="3810000" y="2666998"/>
              <a:ext cx="609602" cy="1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6858000" y="4038600"/>
            <a:ext cx="1595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500x reduction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on desktop!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800" y="2895600"/>
            <a:ext cx="6536405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Symmetric keys help, but not as much as expected.</a:t>
            </a:r>
          </a:p>
          <a:p>
            <a:r>
              <a:rPr lang="en-US" sz="2400" dirty="0"/>
              <a:t>Future hardware may improve this.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size need not fit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7" name="Right Arrow 6"/>
          <p:cNvSpPr/>
          <p:nvPr/>
        </p:nvSpPr>
        <p:spPr>
          <a:xfrm>
            <a:off x="1219200" y="1905000"/>
            <a:ext cx="6781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Increasing cost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219200" y="4191000"/>
            <a:ext cx="6781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Increasing performance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2895600"/>
            <a:ext cx="2057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Bronze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persistent memory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asymmetric crypto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2895600"/>
            <a:ext cx="1981200" cy="914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Silver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+symmetric crypto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0" y="2895600"/>
            <a:ext cx="1981200" cy="914400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Gold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+symmetric crypto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+fast memory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3810000"/>
            <a:ext cx="162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basic operation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3810000"/>
            <a:ext cx="20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faster computation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42184" y="3810000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faster writes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 speeds up A2M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228600" y="1295400"/>
          <a:ext cx="866490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362200" y="3352800"/>
            <a:ext cx="914400" cy="17526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3886200"/>
            <a:ext cx="1219200" cy="11430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 reduces </a:t>
            </a:r>
            <a:r>
              <a:rPr lang="en-US" dirty="0" err="1"/>
              <a:t>PeerReview</a:t>
            </a:r>
            <a:r>
              <a:rPr lang="en-US" dirty="0"/>
              <a:t> traffic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1026" name="Picture 2" descr="C:\Apps\Trinc\trinc\papers\nsdi09\figs\epost.e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799"/>
            <a:ext cx="6531432" cy="4572001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TrInc</a:t>
            </a:r>
            <a:r>
              <a:rPr lang="en-US" dirty="0"/>
              <a:t> punishes under-reporters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pic>
        <p:nvPicPr>
          <p:cNvPr id="1026" name="Picture 2" descr="C:\Apps\Trinc\trinc\papers\nsdi09\figs\blocks_over_time.e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447800"/>
            <a:ext cx="5551714" cy="3886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5486400"/>
            <a:ext cx="4579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Under-reporter initially pulls ahead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5486400"/>
            <a:ext cx="3668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, but ultimately falls behind.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4495800"/>
            <a:ext cx="457200" cy="3810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6800" y="1600200"/>
            <a:ext cx="2057400" cy="381000"/>
          </a:xfrm>
          <a:prstGeom prst="ellipse">
            <a:avLst/>
          </a:prstGeom>
          <a:solidFill>
            <a:srgbClr val="8064A2">
              <a:alpha val="3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0EA76-C71F-4CB9-9306-93F25FE7B1AB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How </a:t>
            </a:r>
            <a:r>
              <a:rPr lang="en-US" dirty="0" err="1"/>
              <a:t>TrInc</a:t>
            </a:r>
            <a:r>
              <a:rPr lang="en-US" dirty="0"/>
              <a:t> works</a:t>
            </a:r>
          </a:p>
          <a:p>
            <a:r>
              <a:rPr lang="en-US" dirty="0"/>
              <a:t>Specification</a:t>
            </a:r>
          </a:p>
          <a:p>
            <a:r>
              <a:rPr lang="en-US" dirty="0"/>
              <a:t>Applications</a:t>
            </a:r>
          </a:p>
          <a:p>
            <a:r>
              <a:rPr lang="en-US" dirty="0"/>
              <a:t>Implementation and evaluation</a:t>
            </a:r>
          </a:p>
          <a:p>
            <a:r>
              <a:rPr lang="en-US" dirty="0">
                <a:solidFill>
                  <a:srgbClr val="FF0000"/>
                </a:solidFill>
              </a:rPr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Inspirations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Attested, append-only memory </a:t>
            </a:r>
            <a:r>
              <a:rPr lang="en-US" dirty="0"/>
              <a:t>― Chun, </a:t>
            </a:r>
            <a:r>
              <a:rPr lang="en-US" dirty="0" err="1"/>
              <a:t>Maniatis</a:t>
            </a:r>
            <a:r>
              <a:rPr lang="en-US" dirty="0"/>
              <a:t>, </a:t>
            </a:r>
            <a:r>
              <a:rPr lang="en-US" dirty="0" err="1"/>
              <a:t>Shenker</a:t>
            </a:r>
            <a:r>
              <a:rPr lang="en-US" dirty="0"/>
              <a:t>, and </a:t>
            </a:r>
            <a:r>
              <a:rPr lang="en-US" dirty="0" err="1"/>
              <a:t>Kubiatowicz</a:t>
            </a:r>
            <a:r>
              <a:rPr lang="en-US" dirty="0"/>
              <a:t> (SOSP 2007)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Count-limited certificates </a:t>
            </a:r>
            <a:r>
              <a:rPr lang="en-US" dirty="0"/>
              <a:t>― </a:t>
            </a:r>
            <a:r>
              <a:rPr lang="en-US" dirty="0" err="1"/>
              <a:t>Sarmenta</a:t>
            </a:r>
            <a:r>
              <a:rPr lang="en-US" dirty="0"/>
              <a:t>, van </a:t>
            </a:r>
            <a:r>
              <a:rPr lang="en-US" dirty="0" err="1"/>
              <a:t>Dijk</a:t>
            </a:r>
            <a:r>
              <a:rPr lang="en-US" dirty="0"/>
              <a:t>, Rhodes, and </a:t>
            </a:r>
            <a:r>
              <a:rPr lang="en-US" dirty="0" err="1"/>
              <a:t>Devadas</a:t>
            </a:r>
            <a:r>
              <a:rPr lang="en-US" dirty="0"/>
              <a:t> (SAC 2008)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Trusted platform manager </a:t>
            </a:r>
            <a:r>
              <a:rPr lang="en-US" dirty="0"/>
              <a:t>― Trusted Computing Group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Potential refinements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Many virtual counters from one trusted counter </a:t>
            </a:r>
            <a:r>
              <a:rPr lang="en-US" dirty="0"/>
              <a:t>― </a:t>
            </a:r>
            <a:r>
              <a:rPr lang="en-US" dirty="0" err="1"/>
              <a:t>Sarmenta</a:t>
            </a:r>
            <a:r>
              <a:rPr lang="en-US" dirty="0"/>
              <a:t>, van </a:t>
            </a:r>
            <a:r>
              <a:rPr lang="en-US" dirty="0" err="1"/>
              <a:t>Dijk</a:t>
            </a:r>
            <a:r>
              <a:rPr lang="en-US" dirty="0"/>
              <a:t>, O’Donnell, Rhodes, and </a:t>
            </a:r>
            <a:r>
              <a:rPr lang="en-US" dirty="0" err="1"/>
              <a:t>Devadas</a:t>
            </a:r>
            <a:r>
              <a:rPr lang="en-US" dirty="0"/>
              <a:t> (STC 2006)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Preserving privacy with anonymous keys </a:t>
            </a:r>
            <a:r>
              <a:rPr lang="en-US" dirty="0"/>
              <a:t>― </a:t>
            </a:r>
            <a:r>
              <a:rPr lang="en-US" dirty="0" err="1"/>
              <a:t>Brickell</a:t>
            </a:r>
            <a:r>
              <a:rPr lang="en-US" dirty="0"/>
              <a:t>, </a:t>
            </a:r>
            <a:r>
              <a:rPr lang="en-US" dirty="0" err="1"/>
              <a:t>Camenisch</a:t>
            </a:r>
            <a:r>
              <a:rPr lang="en-US" dirty="0"/>
              <a:t>, Chen (CCS 2004)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Include </a:t>
            </a:r>
            <a:r>
              <a:rPr lang="en-US" dirty="0" err="1"/>
              <a:t>TrInc</a:t>
            </a:r>
            <a:r>
              <a:rPr lang="en-US" dirty="0"/>
              <a:t> in TPM standard</a:t>
            </a:r>
          </a:p>
          <a:p>
            <a:r>
              <a:rPr lang="en-US" dirty="0"/>
              <a:t>Explore cost of faster hardware</a:t>
            </a:r>
          </a:p>
          <a:p>
            <a:r>
              <a:rPr lang="en-US" dirty="0"/>
              <a:t>Flesh out more applications</a:t>
            </a:r>
          </a:p>
          <a:p>
            <a:pPr lvl="1"/>
            <a:r>
              <a:rPr lang="en-US" dirty="0"/>
              <a:t>DHTs</a:t>
            </a:r>
          </a:p>
          <a:p>
            <a:pPr lvl="1"/>
            <a:r>
              <a:rPr lang="en-US" dirty="0"/>
              <a:t>Version control systems</a:t>
            </a:r>
          </a:p>
          <a:p>
            <a:pPr lvl="1"/>
            <a:r>
              <a:rPr lang="en-US" dirty="0"/>
              <a:t>Auctions</a:t>
            </a:r>
          </a:p>
          <a:p>
            <a:pPr lvl="1"/>
            <a:r>
              <a:rPr lang="en-US" dirty="0"/>
              <a:t>Leader election</a:t>
            </a:r>
          </a:p>
          <a:p>
            <a:pPr lvl="1"/>
            <a:r>
              <a:rPr lang="en-US" dirty="0"/>
              <a:t>Fast digital signatures</a:t>
            </a:r>
          </a:p>
          <a:p>
            <a:pPr lvl="1"/>
            <a:r>
              <a:rPr lang="en-US" dirty="0"/>
              <a:t>Fast bit commitment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>
                <a:solidFill>
                  <a:srgbClr val="FF0000"/>
                </a:solidFill>
              </a:rPr>
              <a:t>How </a:t>
            </a:r>
            <a:r>
              <a:rPr lang="en-US" dirty="0" err="1">
                <a:solidFill>
                  <a:srgbClr val="FF0000"/>
                </a:solidFill>
              </a:rPr>
              <a:t>TrInc</a:t>
            </a:r>
            <a:r>
              <a:rPr lang="en-US" dirty="0">
                <a:solidFill>
                  <a:srgbClr val="FF0000"/>
                </a:solidFill>
              </a:rPr>
              <a:t> works</a:t>
            </a:r>
          </a:p>
          <a:p>
            <a:r>
              <a:rPr lang="en-US" dirty="0"/>
              <a:t>Specification</a:t>
            </a:r>
          </a:p>
          <a:p>
            <a:r>
              <a:rPr lang="en-US" dirty="0"/>
              <a:t>Applications</a:t>
            </a:r>
          </a:p>
          <a:p>
            <a:r>
              <a:rPr lang="en-US" dirty="0"/>
              <a:t>Implementation and evaluation</a:t>
            </a:r>
          </a:p>
          <a:p>
            <a:r>
              <a:rPr lang="en-US" dirty="0"/>
              <a:t>Related and future work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commitment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209800" y="295275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324600" y="295275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0" name="Oval 19"/>
          <p:cNvSpPr/>
          <p:nvPr/>
        </p:nvSpPr>
        <p:spPr>
          <a:xfrm>
            <a:off x="1371600" y="3200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1" name="Oval 20"/>
          <p:cNvSpPr/>
          <p:nvPr/>
        </p:nvSpPr>
        <p:spPr>
          <a:xfrm>
            <a:off x="7239000" y="3200400"/>
            <a:ext cx="457200" cy="457200"/>
          </a:xfrm>
          <a:prstGeom prst="ellipse">
            <a:avLst/>
          </a:prstGeom>
          <a:solidFill>
            <a:srgbClr val="FFFF66"/>
          </a:solidFill>
          <a:ln>
            <a:solidFill>
              <a:srgbClr val="FFFF00"/>
            </a:solidFill>
          </a:ln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2" name="Cube 21"/>
          <p:cNvSpPr/>
          <p:nvPr/>
        </p:nvSpPr>
        <p:spPr>
          <a:xfrm>
            <a:off x="1981200" y="3352800"/>
            <a:ext cx="152400" cy="152400"/>
          </a:xfrm>
          <a:prstGeom prst="cub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be 22"/>
          <p:cNvSpPr/>
          <p:nvPr/>
        </p:nvSpPr>
        <p:spPr>
          <a:xfrm>
            <a:off x="6934200" y="3352800"/>
            <a:ext cx="152400" cy="152400"/>
          </a:xfrm>
          <a:prstGeom prst="cube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371600" y="3200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5" name="Oval 24"/>
          <p:cNvSpPr/>
          <p:nvPr/>
        </p:nvSpPr>
        <p:spPr>
          <a:xfrm>
            <a:off x="7239000" y="3200400"/>
            <a:ext cx="457200" cy="457200"/>
          </a:xfrm>
          <a:prstGeom prst="ellipse">
            <a:avLst/>
          </a:prstGeom>
          <a:solidFill>
            <a:srgbClr val="FFFF66"/>
          </a:solidFill>
          <a:ln>
            <a:solidFill>
              <a:srgbClr val="FFFF00"/>
            </a:solidFill>
          </a:ln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lowchart: Summing Junction 25"/>
          <p:cNvSpPr/>
          <p:nvPr/>
        </p:nvSpPr>
        <p:spPr>
          <a:xfrm>
            <a:off x="1143000" y="3352800"/>
            <a:ext cx="152400" cy="152400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Summing Junction 26"/>
          <p:cNvSpPr/>
          <p:nvPr/>
        </p:nvSpPr>
        <p:spPr>
          <a:xfrm>
            <a:off x="7772400" y="3352800"/>
            <a:ext cx="152400" cy="152400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497857" y="1905000"/>
            <a:ext cx="6148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Two network hops before agreement is reached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54167 0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54167 0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25 0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725 0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2" animBg="1"/>
      <p:bldP spid="25" grpId="0" animBg="1"/>
      <p:bldP spid="25" grpId="1" animBg="1"/>
      <p:bldP spid="26" grpId="0" animBg="1"/>
      <p:bldP spid="27" grpId="0" animBg="1"/>
      <p:bldP spid="2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295400" y="4191000"/>
            <a:ext cx="609600" cy="838200"/>
            <a:chOff x="1295400" y="4191000"/>
            <a:chExt cx="609600" cy="838200"/>
          </a:xfrm>
        </p:grpSpPr>
        <p:sp>
          <p:nvSpPr>
            <p:cNvPr id="30" name="Oval 29"/>
            <p:cNvSpPr/>
            <p:nvPr/>
          </p:nvSpPr>
          <p:spPr>
            <a:xfrm>
              <a:off x="1371600" y="4495800"/>
              <a:ext cx="457200" cy="4572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scene3d>
              <a:camera prst="orthographicFront">
                <a:rot lat="20399991" lon="2100001" rev="20399994"/>
              </a:camera>
              <a:lightRig rig="threePt" dir="t"/>
            </a:scene3d>
            <a:sp3d extrusionH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28" name="Cube 27"/>
            <p:cNvSpPr/>
            <p:nvPr/>
          </p:nvSpPr>
          <p:spPr>
            <a:xfrm>
              <a:off x="1295400" y="4191000"/>
              <a:ext cx="609600" cy="8382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bit commitment with </a:t>
            </a:r>
            <a:r>
              <a:rPr lang="en-US" dirty="0" err="1"/>
              <a:t>TrInc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9800" y="295275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324600" y="295275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0" name="Oval 19"/>
          <p:cNvSpPr/>
          <p:nvPr/>
        </p:nvSpPr>
        <p:spPr>
          <a:xfrm>
            <a:off x="1371600" y="3200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1" name="Oval 20"/>
          <p:cNvSpPr/>
          <p:nvPr/>
        </p:nvSpPr>
        <p:spPr>
          <a:xfrm>
            <a:off x="7239000" y="3200400"/>
            <a:ext cx="457200" cy="457200"/>
          </a:xfrm>
          <a:prstGeom prst="ellipse">
            <a:avLst/>
          </a:prstGeom>
          <a:solidFill>
            <a:srgbClr val="FFFF66"/>
          </a:solidFill>
          <a:ln>
            <a:solidFill>
              <a:srgbClr val="FFFF00"/>
            </a:solidFill>
          </a:ln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lowchart: Summing Junction 25"/>
          <p:cNvSpPr/>
          <p:nvPr/>
        </p:nvSpPr>
        <p:spPr>
          <a:xfrm>
            <a:off x="1143000" y="3352800"/>
            <a:ext cx="152400" cy="152400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Summing Junction 26"/>
          <p:cNvSpPr/>
          <p:nvPr/>
        </p:nvSpPr>
        <p:spPr>
          <a:xfrm>
            <a:off x="7772400" y="3352800"/>
            <a:ext cx="152400" cy="152400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7162800" y="4191000"/>
            <a:ext cx="609600" cy="838200"/>
            <a:chOff x="7162800" y="4191000"/>
            <a:chExt cx="609600" cy="838200"/>
          </a:xfrm>
        </p:grpSpPr>
        <p:sp>
          <p:nvSpPr>
            <p:cNvPr id="31" name="Oval 30"/>
            <p:cNvSpPr/>
            <p:nvPr/>
          </p:nvSpPr>
          <p:spPr>
            <a:xfrm>
              <a:off x="7239000" y="4495800"/>
              <a:ext cx="457200" cy="457200"/>
            </a:xfrm>
            <a:prstGeom prst="ellipse">
              <a:avLst/>
            </a:prstGeom>
            <a:solidFill>
              <a:srgbClr val="FFFF66"/>
            </a:solidFill>
            <a:ln>
              <a:solidFill>
                <a:srgbClr val="FFFF00"/>
              </a:solidFill>
            </a:ln>
            <a:scene3d>
              <a:camera prst="orthographicFront">
                <a:rot lat="20399991" lon="2100001" rev="20399994"/>
              </a:camera>
              <a:lightRig rig="threePt" dir="t"/>
            </a:scene3d>
            <a:sp3d extrusionH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9" name="Cube 28"/>
            <p:cNvSpPr/>
            <p:nvPr/>
          </p:nvSpPr>
          <p:spPr>
            <a:xfrm>
              <a:off x="7162800" y="4191000"/>
              <a:ext cx="609600" cy="838200"/>
            </a:xfrm>
            <a:prstGeom prst="cube">
              <a:avLst/>
            </a:prstGeom>
            <a:solidFill>
              <a:schemeClr val="accent4">
                <a:alpha val="2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pic>
        <p:nvPicPr>
          <p:cNvPr id="32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2055554" y="4434517"/>
            <a:ext cx="807516" cy="274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3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172200" y="4419600"/>
            <a:ext cx="807516" cy="2749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7" name="Oval 36"/>
          <p:cNvSpPr/>
          <p:nvPr/>
        </p:nvSpPr>
        <p:spPr>
          <a:xfrm>
            <a:off x="8001000" y="3200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Oval 37"/>
          <p:cNvSpPr/>
          <p:nvPr/>
        </p:nvSpPr>
        <p:spPr>
          <a:xfrm>
            <a:off x="609600" y="3200400"/>
            <a:ext cx="457200" cy="457200"/>
          </a:xfrm>
          <a:prstGeom prst="ellipse">
            <a:avLst/>
          </a:prstGeom>
          <a:solidFill>
            <a:srgbClr val="FFFF66"/>
          </a:solidFill>
          <a:ln>
            <a:solidFill>
              <a:srgbClr val="FFFF00"/>
            </a:solidFill>
          </a:ln>
          <a:scene3d>
            <a:camera prst="orthographicFront">
              <a:rot lat="20399991" lon="2100001" rev="20399994"/>
            </a:camera>
            <a:lightRig rig="threePt" dir="t"/>
          </a:scene3d>
          <a:sp3d extrusionH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9322" y="1905000"/>
            <a:ext cx="7625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Result:  Only one network hop before agreement is reached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02635" y="5410200"/>
            <a:ext cx="7538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What’s this good for?  I don’t know.  Maybe online games?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0.64167 -0.0611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0" y="-3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64167 -0.0722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0" y="-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7" grpId="0" animBg="1"/>
      <p:bldP spid="38" grpId="0" animBg="1"/>
      <p:bldP spid="39" grpId="0"/>
      <p:bldP spid="4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Equivocation</a:t>
            </a:r>
            <a:r>
              <a:rPr lang="en-US" dirty="0"/>
              <a:t> is a powerful tool of selfish or malicious participants in distributed systems</a:t>
            </a:r>
          </a:p>
          <a:p>
            <a:r>
              <a:rPr lang="en-US" dirty="0"/>
              <a:t>Trusted hardware can prevent equivocation</a:t>
            </a:r>
          </a:p>
          <a:p>
            <a:r>
              <a:rPr lang="en-US" dirty="0" err="1"/>
              <a:t>TrInc</a:t>
            </a:r>
            <a:r>
              <a:rPr lang="en-US" dirty="0"/>
              <a:t> does it minimally, with just</a:t>
            </a:r>
            <a:r>
              <a:rPr lang="en-US" dirty="0">
                <a:solidFill>
                  <a:srgbClr val="C00000"/>
                </a:solidFill>
              </a:rPr>
              <a:t> a counter and a key</a:t>
            </a:r>
          </a:p>
          <a:p>
            <a:r>
              <a:rPr lang="en-US" dirty="0"/>
              <a:t>Lots of applications, e.g., Byzantine fault tolerance, Byzantine fault detection, </a:t>
            </a:r>
            <a:r>
              <a:rPr lang="en-US" dirty="0" err="1"/>
              <a:t>BitTorrent</a:t>
            </a:r>
            <a:r>
              <a:rPr lang="en-US" dirty="0"/>
              <a:t>, Sybil defense, fast digital signatures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209800" y="198120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4267200" y="411480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324600" y="19812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4" name="Rounded Rectangular Callout 23"/>
          <p:cNvSpPr/>
          <p:nvPr/>
        </p:nvSpPr>
        <p:spPr>
          <a:xfrm>
            <a:off x="2895600" y="3276600"/>
            <a:ext cx="1371600" cy="914400"/>
          </a:xfrm>
          <a:prstGeom prst="wedgeRoundRectCallout">
            <a:avLst>
              <a:gd name="adj1" fmla="val 43636"/>
              <a:gd name="adj2" fmla="val 6689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vote for A to be the leader.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4953000" y="3276600"/>
            <a:ext cx="1371600" cy="914400"/>
          </a:xfrm>
          <a:prstGeom prst="wedgeRoundRectCallout">
            <a:avLst>
              <a:gd name="adj1" fmla="val -47206"/>
              <a:gd name="adj2" fmla="val 6799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vote for B to be the leader.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15461" y="5562600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Leader election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9800" y="198120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267200" y="411480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324600" y="19812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6" name="Rounded Rectangular Callout 25"/>
          <p:cNvSpPr/>
          <p:nvPr/>
        </p:nvSpPr>
        <p:spPr>
          <a:xfrm>
            <a:off x="2895600" y="3276600"/>
            <a:ext cx="1371600" cy="914400"/>
          </a:xfrm>
          <a:prstGeom prst="wedgeRoundRectCallout">
            <a:avLst>
              <a:gd name="adj1" fmla="val 43636"/>
              <a:gd name="adj2" fmla="val 6689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Your edits to file F are confirmed.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4953000" y="3276600"/>
            <a:ext cx="1371600" cy="914400"/>
          </a:xfrm>
          <a:prstGeom prst="wedgeRoundRectCallout">
            <a:avLst>
              <a:gd name="adj1" fmla="val -47206"/>
              <a:gd name="adj2" fmla="val 6799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There’s no file named F.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95542" y="5562600"/>
            <a:ext cx="2631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Distributed storage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Jacob R. Lorch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TrInc:  Small Trusted Hardware for Large Distributed Systems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09800" y="1981200"/>
            <a:ext cx="581025" cy="1162050"/>
            <a:chOff x="0" y="0"/>
            <a:chExt cx="366" cy="732"/>
          </a:xfrm>
        </p:grpSpPr>
        <p:sp>
          <p:nvSpPr>
            <p:cNvPr id="8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3CA5F8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3CA5F8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A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267200" y="4114800"/>
            <a:ext cx="581025" cy="1162050"/>
            <a:chOff x="0" y="0"/>
            <a:chExt cx="366" cy="732"/>
          </a:xfrm>
        </p:grpSpPr>
        <p:sp>
          <p:nvSpPr>
            <p:cNvPr id="11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C0000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C</a:t>
              </a: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324600" y="1981200"/>
            <a:ext cx="581025" cy="1162050"/>
            <a:chOff x="0" y="0"/>
            <a:chExt cx="366" cy="732"/>
          </a:xfrm>
        </p:grpSpPr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3" y="241"/>
              <a:ext cx="363" cy="491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25400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Oval 7"/>
            <p:cNvSpPr>
              <a:spLocks/>
            </p:cNvSpPr>
            <p:nvPr/>
          </p:nvSpPr>
          <p:spPr bwMode="auto">
            <a:xfrm>
              <a:off x="0" y="0"/>
              <a:ext cx="362" cy="362"/>
            </a:xfrm>
            <a:prstGeom prst="ellipse">
              <a:avLst/>
            </a:prstGeom>
            <a:solidFill>
              <a:srgbClr val="00B050"/>
            </a:solidFill>
            <a:ln w="25400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ea typeface="Gill Sans" charset="0"/>
                  <a:cs typeface="Gill Sans" charset="0"/>
                </a:rPr>
                <a:t>B</a:t>
              </a:r>
            </a:p>
          </p:txBody>
        </p:sp>
      </p:grpSp>
      <p:sp>
        <p:nvSpPr>
          <p:cNvPr id="26" name="Rounded Rectangular Callout 25"/>
          <p:cNvSpPr/>
          <p:nvPr/>
        </p:nvSpPr>
        <p:spPr>
          <a:xfrm>
            <a:off x="2895600" y="3276600"/>
            <a:ext cx="1371600" cy="914400"/>
          </a:xfrm>
          <a:prstGeom prst="wedgeRoundRectCallout">
            <a:avLst>
              <a:gd name="adj1" fmla="val 43636"/>
              <a:gd name="adj2" fmla="val 6689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Operation #57 should be “Add 2”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4953000" y="3276600"/>
            <a:ext cx="1371600" cy="914400"/>
          </a:xfrm>
          <a:prstGeom prst="wedgeRoundRectCallout">
            <a:avLst>
              <a:gd name="adj1" fmla="val -47206"/>
              <a:gd name="adj2" fmla="val 6799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Operation #57 should be “Add 3”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5562600"/>
            <a:ext cx="3387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Replicated state machine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54AF-D591-4461-8F47-F2528444A4E9}" type="datetime4">
              <a:rPr lang="en-US" smtClean="0"/>
              <a:pPr/>
              <a:t>March 26, 2020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12098</TotalTime>
  <Words>2788</Words>
  <Application>Microsoft Office PowerPoint</Application>
  <PresentationFormat>On-screen Show (4:3)</PresentationFormat>
  <Paragraphs>845</Paragraphs>
  <Slides>62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Brush Script MT</vt:lpstr>
      <vt:lpstr>Calibri</vt:lpstr>
      <vt:lpstr>Courier New</vt:lpstr>
      <vt:lpstr>OCRB</vt:lpstr>
      <vt:lpstr>Office Theme</vt:lpstr>
      <vt:lpstr>Chart</vt:lpstr>
      <vt:lpstr>TrInc:  Small Trusted Hardware for Large Distributed Systems</vt:lpstr>
      <vt:lpstr>Trust in distributed systems</vt:lpstr>
      <vt:lpstr>Trusted hardware</vt:lpstr>
      <vt:lpstr>What can TrInc do?</vt:lpstr>
      <vt:lpstr>Outline</vt:lpstr>
      <vt:lpstr>Outline</vt:lpstr>
      <vt:lpstr>Equivocation</vt:lpstr>
      <vt:lpstr>Equivocation</vt:lpstr>
      <vt:lpstr>Equivocation</vt:lpstr>
      <vt:lpstr>Equivocation</vt:lpstr>
      <vt:lpstr>Attested Append-Only Memory (A2M)</vt:lpstr>
      <vt:lpstr>Reducing overhead in A2M</vt:lpstr>
      <vt:lpstr>Reducing hardware requirement</vt:lpstr>
      <vt:lpstr>Minimality</vt:lpstr>
      <vt:lpstr>Outline</vt:lpstr>
      <vt:lpstr>Trinket specification overview</vt:lpstr>
      <vt:lpstr>Trinket specification</vt:lpstr>
      <vt:lpstr>Trinket specification</vt:lpstr>
      <vt:lpstr>Trinket specification</vt:lpstr>
      <vt:lpstr>Trinket specification</vt:lpstr>
      <vt:lpstr>Trinket specification</vt:lpstr>
      <vt:lpstr>TrInc specification</vt:lpstr>
      <vt:lpstr>How attestations can be used</vt:lpstr>
      <vt:lpstr>Symmetric keys</vt:lpstr>
      <vt:lpstr>Symmetric keys</vt:lpstr>
      <vt:lpstr>Symmetric keys</vt:lpstr>
      <vt:lpstr>Dealing with power failures</vt:lpstr>
      <vt:lpstr>PowerPoint Presentation</vt:lpstr>
      <vt:lpstr>Dealing with power failures</vt:lpstr>
      <vt:lpstr>Dealing with power failures</vt:lpstr>
      <vt:lpstr>Dealing with power failures</vt:lpstr>
      <vt:lpstr>Dealing with power failures</vt:lpstr>
      <vt:lpstr>PowerPoint Presentation</vt:lpstr>
      <vt:lpstr>Dealing with power failures</vt:lpstr>
      <vt:lpstr>Is TrInc practical?</vt:lpstr>
      <vt:lpstr>TrInc vs. TPM</vt:lpstr>
      <vt:lpstr>Outline</vt:lpstr>
      <vt:lpstr>Replicated state machines</vt:lpstr>
      <vt:lpstr>Byzantine fault tolerance with A2M</vt:lpstr>
      <vt:lpstr>Building A2M with TrInc</vt:lpstr>
      <vt:lpstr>PeerReview</vt:lpstr>
      <vt:lpstr>PeerReview</vt:lpstr>
      <vt:lpstr>PeerReview-TrInc</vt:lpstr>
      <vt:lpstr>Under-reporting in BitTorrent</vt:lpstr>
      <vt:lpstr>Under-reporting in BitTorrent</vt:lpstr>
      <vt:lpstr>Under-reporting in BitTorrent</vt:lpstr>
      <vt:lpstr>TrInc-BitTorrent</vt:lpstr>
      <vt:lpstr>Why attest to last piece received?</vt:lpstr>
      <vt:lpstr>Outline</vt:lpstr>
      <vt:lpstr>Implementation</vt:lpstr>
      <vt:lpstr>Microbenchmarks</vt:lpstr>
      <vt:lpstr>Effect of symmetric keys</vt:lpstr>
      <vt:lpstr>One size need not fit all</vt:lpstr>
      <vt:lpstr>TrInc speeds up A2M</vt:lpstr>
      <vt:lpstr>TrInc reduces PeerReview traffic</vt:lpstr>
      <vt:lpstr>TrInc punishes under-reporters</vt:lpstr>
      <vt:lpstr>Outline</vt:lpstr>
      <vt:lpstr>Related work</vt:lpstr>
      <vt:lpstr>Future work</vt:lpstr>
      <vt:lpstr>Bit commitment</vt:lpstr>
      <vt:lpstr>Fast bit commitment with TrInc</vt:lpstr>
      <vt:lpstr>Conclusions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TrInc:  Small Trusted Hardware for Large Distributed Systems</dc:title>
  <dc:creator>Jay Lorch</dc:creator>
  <cp:lastModifiedBy>Jay Lorch</cp:lastModifiedBy>
  <cp:revision>311</cp:revision>
  <dcterms:created xsi:type="dcterms:W3CDTF">2009-04-06T20:23:27Z</dcterms:created>
  <dcterms:modified xsi:type="dcterms:W3CDTF">2020-03-26T21:49:17Z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lorch@microsoft.com</vt:lpwstr>
  </property>
  <property fmtid="{D5CDD505-2E9C-101B-9397-08002B2CF9AE}" pid="5" name="MSIP_Label_f42aa342-8706-4288-bd11-ebb85995028c_SetDate">
    <vt:lpwstr>2020-03-26T21:49:15.9336634Z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dcfc4b02-e886-4ac7-9d02-36b0c8cd31e8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